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y="10698475" cx="7589525"/>
  <p:notesSz cx="6858000" cy="9144000"/>
  <p:embeddedFontLst>
    <p:embeddedFont>
      <p:font typeface="Cabin SemiBold"/>
      <p:regular r:id="rId17"/>
      <p:bold r:id="rId18"/>
      <p:italic r:id="rId19"/>
      <p:boldItalic r:id="rId20"/>
    </p:embeddedFont>
    <p:embeddedFont>
      <p:font typeface="Cabin"/>
      <p:regular r:id="rId21"/>
      <p:bold r:id="rId22"/>
      <p:italic r:id="rId23"/>
      <p:boldItalic r:id="rId24"/>
    </p:embeddedFont>
    <p:embeddedFont>
      <p:font typeface="Ex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9886762-07E5-41CA-B60F-DFFFE01317F3}">
  <a:tblStyle styleId="{19886762-07E5-41CA-B60F-DFFFE01317F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370" orient="horz"/>
        <p:guide pos="239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abinSemiBold-boldItalic.fntdata"/><Relationship Id="rId22" Type="http://schemas.openxmlformats.org/officeDocument/2006/relationships/font" Target="fonts/Cabin-bold.fntdata"/><Relationship Id="rId21" Type="http://schemas.openxmlformats.org/officeDocument/2006/relationships/font" Target="fonts/Cabin-regular.fntdata"/><Relationship Id="rId24" Type="http://schemas.openxmlformats.org/officeDocument/2006/relationships/font" Target="fonts/Cabin-boldItalic.fntdata"/><Relationship Id="rId23" Type="http://schemas.openxmlformats.org/officeDocument/2006/relationships/font" Target="fonts/Cabin-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Exo-bold.fntdata"/><Relationship Id="rId25" Type="http://schemas.openxmlformats.org/officeDocument/2006/relationships/font" Target="fonts/Exo-regular.fntdata"/><Relationship Id="rId28" Type="http://schemas.openxmlformats.org/officeDocument/2006/relationships/font" Target="fonts/Exo-boldItalic.fntdata"/><Relationship Id="rId27" Type="http://schemas.openxmlformats.org/officeDocument/2006/relationships/font" Target="fonts/Exo-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font" Target="fonts/CabinSemiBold-regular.fntdata"/><Relationship Id="rId16" Type="http://schemas.openxmlformats.org/officeDocument/2006/relationships/slide" Target="slides/slide9.xml"/><Relationship Id="rId19" Type="http://schemas.openxmlformats.org/officeDocument/2006/relationships/font" Target="fonts/CabinSemiBold-italic.fntdata"/><Relationship Id="rId18" Type="http://schemas.openxmlformats.org/officeDocument/2006/relationships/font" Target="fonts/Cabin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75b1ab86f8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75b1ab86f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5b69297c589a507e_8: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5b69297c589a507e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5b69297c589a507e_4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5b69297c589a507e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75efc44d28_0_71: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75efc44d28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75ec41862b_2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75ec41862b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2a7429e01adbf02f_0: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a7429e01adbf02f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75cab1840e_0_9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75cab1840e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75cab1840e_0_10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75cab1840e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FFFFF"/>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6.png"/><Relationship Id="rId6" Type="http://schemas.openxmlformats.org/officeDocument/2006/relationships/image" Target="../media/image11.png"/><Relationship Id="rId7" Type="http://schemas.openxmlformats.org/officeDocument/2006/relationships/hyperlink" Target="https://docs.google.com/presentation/d/1q7emMSn5NwGI41Y0cfy2jfMnyyBmTAoBcHL1iTKJQLI/edit#slide=id.p" TargetMode="External"/><Relationship Id="rId8"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2.png"/><Relationship Id="rId7" Type="http://schemas.openxmlformats.org/officeDocument/2006/relationships/image" Target="../media/image12.png"/><Relationship Id="rId8"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jpg"/><Relationship Id="rId4" Type="http://schemas.openxmlformats.org/officeDocument/2006/relationships/image" Target="../media/image15.jpg"/><Relationship Id="rId11" Type="http://schemas.openxmlformats.org/officeDocument/2006/relationships/image" Target="../media/image20.jpg"/><Relationship Id="rId10" Type="http://schemas.openxmlformats.org/officeDocument/2006/relationships/image" Target="../media/image19.jpg"/><Relationship Id="rId12" Type="http://schemas.openxmlformats.org/officeDocument/2006/relationships/image" Target="../media/image22.jpg"/><Relationship Id="rId9" Type="http://schemas.openxmlformats.org/officeDocument/2006/relationships/image" Target="../media/image25.png"/><Relationship Id="rId5" Type="http://schemas.openxmlformats.org/officeDocument/2006/relationships/image" Target="../media/image10.jpg"/><Relationship Id="rId6" Type="http://schemas.openxmlformats.org/officeDocument/2006/relationships/image" Target="../media/image13.jpg"/><Relationship Id="rId7" Type="http://schemas.openxmlformats.org/officeDocument/2006/relationships/image" Target="../media/image24.png"/><Relationship Id="rId8"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98" name="Shape 98"/>
        <p:cNvGrpSpPr/>
        <p:nvPr/>
      </p:nvGrpSpPr>
      <p:grpSpPr>
        <a:xfrm>
          <a:off x="0" y="0"/>
          <a:ext cx="0" cy="0"/>
          <a:chOff x="0" y="0"/>
          <a:chExt cx="0" cy="0"/>
        </a:xfrm>
      </p:grpSpPr>
      <p:sp>
        <p:nvSpPr>
          <p:cNvPr id="99" name="Google Shape;99;p25"/>
          <p:cNvSpPr/>
          <p:nvPr/>
        </p:nvSpPr>
        <p:spPr>
          <a:xfrm>
            <a:off x="394575" y="0"/>
            <a:ext cx="509100" cy="10698600"/>
          </a:xfrm>
          <a:prstGeom prst="rect">
            <a:avLst/>
          </a:prstGeom>
          <a:solidFill>
            <a:srgbClr val="EAF0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0" name="Google Shape;100;p25"/>
          <p:cNvPicPr preferRelativeResize="0"/>
          <p:nvPr/>
        </p:nvPicPr>
        <p:blipFill>
          <a:blip r:embed="rId3">
            <a:alphaModFix/>
          </a:blip>
          <a:stretch>
            <a:fillRect/>
          </a:stretch>
        </p:blipFill>
        <p:spPr>
          <a:xfrm rot="-388141">
            <a:off x="-121059" y="-352184"/>
            <a:ext cx="1702388" cy="2145988"/>
          </a:xfrm>
          <a:prstGeom prst="rect">
            <a:avLst/>
          </a:prstGeom>
          <a:noFill/>
          <a:ln>
            <a:noFill/>
          </a:ln>
          <a:effectLst>
            <a:outerShdw blurRad="57150" rotWithShape="0" algn="bl" dir="5400000" dist="19050">
              <a:srgbClr val="999999">
                <a:alpha val="50000"/>
              </a:srgbClr>
            </a:outerShdw>
          </a:effectLst>
        </p:spPr>
      </p:pic>
      <p:pic>
        <p:nvPicPr>
          <p:cNvPr id="101" name="Google Shape;101;p25"/>
          <p:cNvPicPr preferRelativeResize="0"/>
          <p:nvPr/>
        </p:nvPicPr>
        <p:blipFill>
          <a:blip r:embed="rId4">
            <a:alphaModFix/>
          </a:blip>
          <a:stretch>
            <a:fillRect/>
          </a:stretch>
        </p:blipFill>
        <p:spPr>
          <a:xfrm rot="-388141">
            <a:off x="-139552" y="963309"/>
            <a:ext cx="1702388" cy="2145988"/>
          </a:xfrm>
          <a:prstGeom prst="rect">
            <a:avLst/>
          </a:prstGeom>
          <a:noFill/>
          <a:ln>
            <a:noFill/>
          </a:ln>
          <a:effectLst>
            <a:outerShdw blurRad="57150" rotWithShape="0" algn="bl" dir="5400000" dist="19050">
              <a:srgbClr val="999999">
                <a:alpha val="50000"/>
              </a:srgbClr>
            </a:outerShdw>
          </a:effectLst>
        </p:spPr>
      </p:pic>
      <p:pic>
        <p:nvPicPr>
          <p:cNvPr id="102" name="Google Shape;102;p25"/>
          <p:cNvPicPr preferRelativeResize="0"/>
          <p:nvPr/>
        </p:nvPicPr>
        <p:blipFill>
          <a:blip r:embed="rId4">
            <a:alphaModFix/>
          </a:blip>
          <a:stretch>
            <a:fillRect/>
          </a:stretch>
        </p:blipFill>
        <p:spPr>
          <a:xfrm rot="-388141">
            <a:off x="-156691" y="2294938"/>
            <a:ext cx="1702388" cy="2145988"/>
          </a:xfrm>
          <a:prstGeom prst="rect">
            <a:avLst/>
          </a:prstGeom>
          <a:noFill/>
          <a:ln>
            <a:noFill/>
          </a:ln>
          <a:effectLst>
            <a:outerShdw blurRad="57150" rotWithShape="0" algn="bl" dir="5400000" dist="19050">
              <a:srgbClr val="999999">
                <a:alpha val="50000"/>
              </a:srgbClr>
            </a:outerShdw>
          </a:effectLst>
        </p:spPr>
      </p:pic>
      <p:pic>
        <p:nvPicPr>
          <p:cNvPr id="103" name="Google Shape;103;p25"/>
          <p:cNvPicPr preferRelativeResize="0"/>
          <p:nvPr/>
        </p:nvPicPr>
        <p:blipFill>
          <a:blip r:embed="rId4">
            <a:alphaModFix/>
          </a:blip>
          <a:stretch>
            <a:fillRect/>
          </a:stretch>
        </p:blipFill>
        <p:spPr>
          <a:xfrm rot="-388141">
            <a:off x="-175184" y="3610431"/>
            <a:ext cx="1702388" cy="2145988"/>
          </a:xfrm>
          <a:prstGeom prst="rect">
            <a:avLst/>
          </a:prstGeom>
          <a:noFill/>
          <a:ln>
            <a:noFill/>
          </a:ln>
          <a:effectLst>
            <a:outerShdw blurRad="57150" rotWithShape="0" algn="bl" dir="5400000" dist="19050">
              <a:srgbClr val="999999">
                <a:alpha val="50000"/>
              </a:srgbClr>
            </a:outerShdw>
          </a:effectLst>
        </p:spPr>
      </p:pic>
      <p:pic>
        <p:nvPicPr>
          <p:cNvPr id="104" name="Google Shape;104;p25"/>
          <p:cNvPicPr preferRelativeResize="0"/>
          <p:nvPr/>
        </p:nvPicPr>
        <p:blipFill>
          <a:blip r:embed="rId4">
            <a:alphaModFix/>
          </a:blip>
          <a:stretch>
            <a:fillRect/>
          </a:stretch>
        </p:blipFill>
        <p:spPr>
          <a:xfrm rot="-388141">
            <a:off x="-189792" y="4941774"/>
            <a:ext cx="1702388" cy="2145988"/>
          </a:xfrm>
          <a:prstGeom prst="rect">
            <a:avLst/>
          </a:prstGeom>
          <a:noFill/>
          <a:ln>
            <a:noFill/>
          </a:ln>
          <a:effectLst>
            <a:outerShdw blurRad="57150" rotWithShape="0" algn="bl" dir="5400000" dist="19050">
              <a:srgbClr val="999999">
                <a:alpha val="50000"/>
              </a:srgbClr>
            </a:outerShdw>
          </a:effectLst>
        </p:spPr>
      </p:pic>
      <p:pic>
        <p:nvPicPr>
          <p:cNvPr id="105" name="Google Shape;105;p25"/>
          <p:cNvPicPr preferRelativeResize="0"/>
          <p:nvPr/>
        </p:nvPicPr>
        <p:blipFill>
          <a:blip r:embed="rId4">
            <a:alphaModFix/>
          </a:blip>
          <a:stretch>
            <a:fillRect/>
          </a:stretch>
        </p:blipFill>
        <p:spPr>
          <a:xfrm rot="-388141">
            <a:off x="-208285" y="6257266"/>
            <a:ext cx="1702388" cy="2145988"/>
          </a:xfrm>
          <a:prstGeom prst="rect">
            <a:avLst/>
          </a:prstGeom>
          <a:noFill/>
          <a:ln>
            <a:noFill/>
          </a:ln>
          <a:effectLst>
            <a:outerShdw blurRad="57150" rotWithShape="0" algn="bl" dir="5400000" dist="19050">
              <a:srgbClr val="999999">
                <a:alpha val="50000"/>
              </a:srgbClr>
            </a:outerShdw>
          </a:effectLst>
        </p:spPr>
      </p:pic>
      <p:pic>
        <p:nvPicPr>
          <p:cNvPr id="106" name="Google Shape;106;p25"/>
          <p:cNvPicPr preferRelativeResize="0"/>
          <p:nvPr/>
        </p:nvPicPr>
        <p:blipFill>
          <a:blip r:embed="rId4">
            <a:alphaModFix/>
          </a:blip>
          <a:stretch>
            <a:fillRect/>
          </a:stretch>
        </p:blipFill>
        <p:spPr>
          <a:xfrm rot="-388141">
            <a:off x="-227910" y="7589178"/>
            <a:ext cx="1702388" cy="2145988"/>
          </a:xfrm>
          <a:prstGeom prst="rect">
            <a:avLst/>
          </a:prstGeom>
          <a:noFill/>
          <a:ln>
            <a:noFill/>
          </a:ln>
          <a:effectLst>
            <a:outerShdw blurRad="57150" rotWithShape="0" algn="bl" dir="5400000" dist="19050">
              <a:srgbClr val="999999">
                <a:alpha val="50000"/>
              </a:srgbClr>
            </a:outerShdw>
          </a:effectLst>
        </p:spPr>
      </p:pic>
      <p:pic>
        <p:nvPicPr>
          <p:cNvPr id="107" name="Google Shape;107;p25"/>
          <p:cNvPicPr preferRelativeResize="0"/>
          <p:nvPr/>
        </p:nvPicPr>
        <p:blipFill>
          <a:blip r:embed="rId4">
            <a:alphaModFix/>
          </a:blip>
          <a:stretch>
            <a:fillRect/>
          </a:stretch>
        </p:blipFill>
        <p:spPr>
          <a:xfrm rot="-388141">
            <a:off x="-246403" y="8904671"/>
            <a:ext cx="1702388" cy="2145988"/>
          </a:xfrm>
          <a:prstGeom prst="rect">
            <a:avLst/>
          </a:prstGeom>
          <a:noFill/>
          <a:ln>
            <a:noFill/>
          </a:ln>
          <a:effectLst>
            <a:outerShdw blurRad="57150" rotWithShape="0" algn="bl" dir="5400000" dist="19050">
              <a:srgbClr val="999999">
                <a:alpha val="50000"/>
              </a:srgbClr>
            </a:outerShdw>
          </a:effectLst>
        </p:spPr>
      </p:pic>
      <p:sp>
        <p:nvSpPr>
          <p:cNvPr id="108" name="Google Shape;108;p25"/>
          <p:cNvSpPr txBox="1"/>
          <p:nvPr/>
        </p:nvSpPr>
        <p:spPr>
          <a:xfrm>
            <a:off x="1520725" y="2829363"/>
            <a:ext cx="5205600" cy="195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800">
                <a:solidFill>
                  <a:srgbClr val="61753B"/>
                </a:solidFill>
                <a:latin typeface="Calibri"/>
                <a:ea typeface="Calibri"/>
                <a:cs typeface="Calibri"/>
                <a:sym typeface="Calibri"/>
              </a:rPr>
              <a:t>Shigella &amp; Salmonella</a:t>
            </a:r>
            <a:endParaRPr b="1" sz="4800">
              <a:solidFill>
                <a:srgbClr val="61753B"/>
              </a:solidFill>
              <a:latin typeface="Calibri"/>
              <a:ea typeface="Calibri"/>
              <a:cs typeface="Calibri"/>
              <a:sym typeface="Calibri"/>
            </a:endParaRPr>
          </a:p>
        </p:txBody>
      </p:sp>
      <p:pic>
        <p:nvPicPr>
          <p:cNvPr id="109" name="Google Shape;109;p25"/>
          <p:cNvPicPr preferRelativeResize="0"/>
          <p:nvPr/>
        </p:nvPicPr>
        <p:blipFill rotWithShape="1">
          <a:blip r:embed="rId5">
            <a:alphaModFix/>
          </a:blip>
          <a:srcRect b="8839" l="11500" r="19137" t="28687"/>
          <a:stretch/>
        </p:blipFill>
        <p:spPr>
          <a:xfrm>
            <a:off x="5301576" y="-12"/>
            <a:ext cx="1151943" cy="692100"/>
          </a:xfrm>
          <a:prstGeom prst="rect">
            <a:avLst/>
          </a:prstGeom>
          <a:noFill/>
          <a:ln>
            <a:noFill/>
          </a:ln>
        </p:spPr>
      </p:pic>
      <p:pic>
        <p:nvPicPr>
          <p:cNvPr id="110" name="Google Shape;110;p25"/>
          <p:cNvPicPr preferRelativeResize="0"/>
          <p:nvPr/>
        </p:nvPicPr>
        <p:blipFill>
          <a:blip r:embed="rId6">
            <a:alphaModFix/>
          </a:blip>
          <a:stretch>
            <a:fillRect/>
          </a:stretch>
        </p:blipFill>
        <p:spPr>
          <a:xfrm>
            <a:off x="6749825" y="0"/>
            <a:ext cx="839703" cy="1058450"/>
          </a:xfrm>
          <a:prstGeom prst="rect">
            <a:avLst/>
          </a:prstGeom>
          <a:noFill/>
          <a:ln>
            <a:noFill/>
          </a:ln>
        </p:spPr>
      </p:pic>
      <p:sp>
        <p:nvSpPr>
          <p:cNvPr id="111" name="Google Shape;111;p25"/>
          <p:cNvSpPr/>
          <p:nvPr/>
        </p:nvSpPr>
        <p:spPr>
          <a:xfrm>
            <a:off x="1561750" y="8623100"/>
            <a:ext cx="5504100" cy="1204200"/>
          </a:xfrm>
          <a:prstGeom prst="roundRect">
            <a:avLst>
              <a:gd fmla="val 16667" name="adj"/>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Exo"/>
              <a:ea typeface="Exo"/>
              <a:cs typeface="Exo"/>
              <a:sym typeface="Exo"/>
            </a:endParaRPr>
          </a:p>
        </p:txBody>
      </p:sp>
      <p:sp>
        <p:nvSpPr>
          <p:cNvPr id="112" name="Google Shape;112;p25"/>
          <p:cNvSpPr/>
          <p:nvPr/>
        </p:nvSpPr>
        <p:spPr>
          <a:xfrm>
            <a:off x="1890497" y="9035592"/>
            <a:ext cx="168000" cy="160500"/>
          </a:xfrm>
          <a:prstGeom prst="ellipse">
            <a:avLst/>
          </a:prstGeom>
          <a:solidFill>
            <a:srgbClr val="CC0000"/>
          </a:solidFill>
          <a:ln cap="flat" cmpd="sng" w="9525">
            <a:solidFill>
              <a:srgbClr val="FDE9D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5"/>
          <p:cNvSpPr/>
          <p:nvPr/>
        </p:nvSpPr>
        <p:spPr>
          <a:xfrm>
            <a:off x="1890497" y="9270017"/>
            <a:ext cx="168000" cy="160500"/>
          </a:xfrm>
          <a:prstGeom prst="ellipse">
            <a:avLst/>
          </a:prstGeom>
          <a:solidFill>
            <a:srgbClr val="6AA84F"/>
          </a:solidFill>
          <a:ln cap="flat" cmpd="sng" w="9525">
            <a:solidFill>
              <a:srgbClr val="FDE9D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5"/>
          <p:cNvSpPr/>
          <p:nvPr/>
        </p:nvSpPr>
        <p:spPr>
          <a:xfrm>
            <a:off x="1887434" y="9504442"/>
            <a:ext cx="168000" cy="160500"/>
          </a:xfrm>
          <a:prstGeom prst="ellipse">
            <a:avLst/>
          </a:prstGeom>
          <a:solidFill>
            <a:srgbClr val="999999"/>
          </a:solidFill>
          <a:ln cap="flat" cmpd="sng" w="9525">
            <a:solidFill>
              <a:srgbClr val="FDE9D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5"/>
          <p:cNvSpPr txBox="1"/>
          <p:nvPr/>
        </p:nvSpPr>
        <p:spPr>
          <a:xfrm>
            <a:off x="2160834" y="8973854"/>
            <a:ext cx="972600" cy="19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CC0000"/>
                </a:solidFill>
                <a:latin typeface="Cabin"/>
                <a:ea typeface="Cabin"/>
                <a:cs typeface="Cabin"/>
                <a:sym typeface="Cabin"/>
              </a:rPr>
              <a:t>Important</a:t>
            </a:r>
            <a:endParaRPr>
              <a:solidFill>
                <a:srgbClr val="CC0000"/>
              </a:solidFill>
              <a:latin typeface="Cabin"/>
              <a:ea typeface="Cabin"/>
              <a:cs typeface="Cabin"/>
              <a:sym typeface="Cabin"/>
            </a:endParaRPr>
          </a:p>
        </p:txBody>
      </p:sp>
      <p:sp>
        <p:nvSpPr>
          <p:cNvPr id="116" name="Google Shape;116;p25"/>
          <p:cNvSpPr txBox="1"/>
          <p:nvPr/>
        </p:nvSpPr>
        <p:spPr>
          <a:xfrm>
            <a:off x="2160821" y="9229550"/>
            <a:ext cx="1579800" cy="19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6AA84F"/>
                </a:solidFill>
                <a:latin typeface="Cabin"/>
                <a:ea typeface="Cabin"/>
                <a:cs typeface="Cabin"/>
                <a:sym typeface="Cabin"/>
              </a:rPr>
              <a:t>Doctors’ note</a:t>
            </a:r>
            <a:endParaRPr>
              <a:solidFill>
                <a:srgbClr val="6AA84F"/>
              </a:solidFill>
              <a:latin typeface="Cabin"/>
              <a:ea typeface="Cabin"/>
              <a:cs typeface="Cabin"/>
              <a:sym typeface="Cabin"/>
            </a:endParaRPr>
          </a:p>
        </p:txBody>
      </p:sp>
      <p:sp>
        <p:nvSpPr>
          <p:cNvPr id="117" name="Google Shape;117;p25"/>
          <p:cNvSpPr txBox="1"/>
          <p:nvPr/>
        </p:nvSpPr>
        <p:spPr>
          <a:xfrm>
            <a:off x="2234634" y="9485242"/>
            <a:ext cx="972600" cy="19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999999"/>
                </a:solidFill>
                <a:latin typeface="Cabin"/>
                <a:ea typeface="Cabin"/>
                <a:cs typeface="Cabin"/>
                <a:sym typeface="Cabin"/>
              </a:rPr>
              <a:t>Extra</a:t>
            </a:r>
            <a:endParaRPr>
              <a:solidFill>
                <a:srgbClr val="999999"/>
              </a:solidFill>
              <a:latin typeface="Cabin"/>
              <a:ea typeface="Cabin"/>
              <a:cs typeface="Cabin"/>
              <a:sym typeface="Cabin"/>
            </a:endParaRPr>
          </a:p>
        </p:txBody>
      </p:sp>
      <p:sp>
        <p:nvSpPr>
          <p:cNvPr id="118" name="Google Shape;118;p25"/>
          <p:cNvSpPr/>
          <p:nvPr/>
        </p:nvSpPr>
        <p:spPr>
          <a:xfrm>
            <a:off x="4004384" y="9144942"/>
            <a:ext cx="168000" cy="160500"/>
          </a:xfrm>
          <a:prstGeom prst="ellipse">
            <a:avLst/>
          </a:prstGeom>
          <a:solidFill>
            <a:srgbClr val="C27BA0"/>
          </a:solidFill>
          <a:ln cap="flat" cmpd="sng" w="9525">
            <a:solidFill>
              <a:srgbClr val="FDE9D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27BA0"/>
              </a:solidFill>
            </a:endParaRPr>
          </a:p>
        </p:txBody>
      </p:sp>
      <p:sp>
        <p:nvSpPr>
          <p:cNvPr id="119" name="Google Shape;119;p25"/>
          <p:cNvSpPr/>
          <p:nvPr/>
        </p:nvSpPr>
        <p:spPr>
          <a:xfrm>
            <a:off x="4004384" y="9409654"/>
            <a:ext cx="168000" cy="160500"/>
          </a:xfrm>
          <a:prstGeom prst="ellipse">
            <a:avLst/>
          </a:prstGeom>
          <a:solidFill>
            <a:srgbClr val="3C78D8"/>
          </a:solidFill>
          <a:ln cap="flat" cmpd="sng" w="9525">
            <a:solidFill>
              <a:srgbClr val="FDE9DF"/>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5"/>
          <p:cNvSpPr txBox="1"/>
          <p:nvPr/>
        </p:nvSpPr>
        <p:spPr>
          <a:xfrm>
            <a:off x="1719200" y="8623100"/>
            <a:ext cx="1152000" cy="2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000000"/>
                </a:solidFill>
                <a:latin typeface="Cabin"/>
                <a:ea typeface="Cabin"/>
                <a:cs typeface="Cabin"/>
                <a:sym typeface="Cabin"/>
              </a:rPr>
              <a:t>Color index:    </a:t>
            </a:r>
            <a:endParaRPr b="1">
              <a:solidFill>
                <a:srgbClr val="434343"/>
              </a:solidFill>
              <a:latin typeface="Cabin"/>
              <a:ea typeface="Cabin"/>
              <a:cs typeface="Cabin"/>
              <a:sym typeface="Cabin"/>
            </a:endParaRPr>
          </a:p>
        </p:txBody>
      </p:sp>
      <p:sp>
        <p:nvSpPr>
          <p:cNvPr id="121" name="Google Shape;121;p25"/>
          <p:cNvSpPr txBox="1"/>
          <p:nvPr/>
        </p:nvSpPr>
        <p:spPr>
          <a:xfrm>
            <a:off x="4065938" y="9024200"/>
            <a:ext cx="3000000" cy="40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rgbClr val="000000"/>
                </a:solidFill>
                <a:latin typeface="Cabin"/>
                <a:ea typeface="Cabin"/>
                <a:cs typeface="Cabin"/>
                <a:sym typeface="Cabin"/>
              </a:rPr>
              <a:t>  </a:t>
            </a:r>
            <a:r>
              <a:rPr lang="en-GB">
                <a:solidFill>
                  <a:srgbClr val="C27BA0"/>
                </a:solidFill>
                <a:latin typeface="Cabin"/>
                <a:ea typeface="Cabin"/>
                <a:cs typeface="Cabin"/>
                <a:sym typeface="Cabin"/>
              </a:rPr>
              <a:t>Found in Girls’ slides</a:t>
            </a:r>
            <a:r>
              <a:rPr lang="en-GB">
                <a:solidFill>
                  <a:srgbClr val="000000"/>
                </a:solidFill>
                <a:latin typeface="Cabin"/>
                <a:ea typeface="Cabin"/>
                <a:cs typeface="Cabin"/>
                <a:sym typeface="Cabin"/>
              </a:rPr>
              <a:t> </a:t>
            </a:r>
            <a:endParaRPr>
              <a:solidFill>
                <a:srgbClr val="000000"/>
              </a:solidFill>
              <a:latin typeface="Cabin"/>
              <a:ea typeface="Cabin"/>
              <a:cs typeface="Cabin"/>
              <a:sym typeface="Cabin"/>
            </a:endParaRPr>
          </a:p>
        </p:txBody>
      </p:sp>
      <p:sp>
        <p:nvSpPr>
          <p:cNvPr id="122" name="Google Shape;122;p25"/>
          <p:cNvSpPr txBox="1"/>
          <p:nvPr/>
        </p:nvSpPr>
        <p:spPr>
          <a:xfrm>
            <a:off x="4170475" y="9288888"/>
            <a:ext cx="3000000" cy="40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rgbClr val="3C78D8"/>
                </a:solidFill>
                <a:latin typeface="Cabin"/>
                <a:ea typeface="Cabin"/>
                <a:cs typeface="Cabin"/>
                <a:sym typeface="Cabin"/>
              </a:rPr>
              <a:t>Found in Boys’ slides</a:t>
            </a:r>
            <a:endParaRPr>
              <a:solidFill>
                <a:srgbClr val="3C78D8"/>
              </a:solidFill>
              <a:latin typeface="Cabin"/>
              <a:ea typeface="Cabin"/>
              <a:cs typeface="Cabin"/>
              <a:sym typeface="Cabin"/>
            </a:endParaRPr>
          </a:p>
        </p:txBody>
      </p:sp>
      <p:sp>
        <p:nvSpPr>
          <p:cNvPr id="123" name="Google Shape;123;p25"/>
          <p:cNvSpPr txBox="1"/>
          <p:nvPr/>
        </p:nvSpPr>
        <p:spPr>
          <a:xfrm>
            <a:off x="2355875" y="10090025"/>
            <a:ext cx="3077100" cy="40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CCCCCC"/>
                </a:solidFill>
                <a:uFill>
                  <a:noFill/>
                </a:uFill>
                <a:latin typeface="Cabin"/>
                <a:ea typeface="Cabin"/>
                <a:cs typeface="Cabin"/>
                <a:sym typeface="Cabin"/>
                <a:hlinkClick r:id="rId7"/>
              </a:rPr>
              <a:t>EDITING FILE</a:t>
            </a:r>
            <a:endParaRPr b="1" sz="1800">
              <a:solidFill>
                <a:srgbClr val="CCCCCC"/>
              </a:solidFill>
              <a:latin typeface="Cabin"/>
              <a:ea typeface="Cabin"/>
              <a:cs typeface="Cabin"/>
              <a:sym typeface="Cabin"/>
            </a:endParaRPr>
          </a:p>
        </p:txBody>
      </p:sp>
      <p:sp>
        <p:nvSpPr>
          <p:cNvPr id="124" name="Google Shape;124;p25"/>
          <p:cNvSpPr/>
          <p:nvPr/>
        </p:nvSpPr>
        <p:spPr>
          <a:xfrm>
            <a:off x="1561800" y="6140661"/>
            <a:ext cx="5504100" cy="574800"/>
          </a:xfrm>
          <a:prstGeom prst="roundRect">
            <a:avLst>
              <a:gd fmla="val 16667" name="adj"/>
            </a:avLst>
          </a:prstGeom>
          <a:solidFill>
            <a:srgbClr val="C0C58F">
              <a:alpha val="53630"/>
            </a:srgbClr>
          </a:solidFill>
          <a:ln>
            <a:noFill/>
          </a:ln>
        </p:spPr>
        <p:txBody>
          <a:bodyPr anchorCtr="0" anchor="ctr" bIns="121950" lIns="121950" spcFirstLastPara="1" rIns="121950" wrap="square" tIns="121950">
            <a:noAutofit/>
          </a:bodyPr>
          <a:lstStyle/>
          <a:p>
            <a:pPr indent="0" lvl="0" marL="0" rtl="0" algn="l">
              <a:spcBef>
                <a:spcPts val="0"/>
              </a:spcBef>
              <a:spcAft>
                <a:spcPts val="0"/>
              </a:spcAft>
              <a:buNone/>
            </a:pPr>
            <a:r>
              <a:rPr b="1" lang="en-GB" sz="3100">
                <a:solidFill>
                  <a:srgbClr val="61753B"/>
                </a:solidFill>
                <a:latin typeface="Cabin"/>
                <a:ea typeface="Cabin"/>
                <a:cs typeface="Cabin"/>
                <a:sym typeface="Cabin"/>
              </a:rPr>
              <a:t>Lecture objectives:</a:t>
            </a:r>
            <a:endParaRPr sz="1900">
              <a:solidFill>
                <a:srgbClr val="61753B"/>
              </a:solidFill>
              <a:latin typeface="Cabin"/>
              <a:ea typeface="Cabin"/>
              <a:cs typeface="Cabin"/>
              <a:sym typeface="Cabin"/>
            </a:endParaRPr>
          </a:p>
        </p:txBody>
      </p:sp>
      <p:sp>
        <p:nvSpPr>
          <p:cNvPr id="125" name="Google Shape;125;p25"/>
          <p:cNvSpPr txBox="1"/>
          <p:nvPr/>
        </p:nvSpPr>
        <p:spPr>
          <a:xfrm>
            <a:off x="1561800" y="6787575"/>
            <a:ext cx="5504100" cy="1690200"/>
          </a:xfrm>
          <a:prstGeom prst="rect">
            <a:avLst/>
          </a:prstGeom>
          <a:noFill/>
          <a:ln cap="flat" cmpd="sng" w="9525">
            <a:solidFill>
              <a:srgbClr val="B4B982"/>
            </a:solidFill>
            <a:prstDash val="lgDash"/>
            <a:round/>
            <a:headEnd len="sm" w="sm" type="none"/>
            <a:tailEnd len="sm" w="sm" type="none"/>
          </a:ln>
        </p:spPr>
        <p:txBody>
          <a:bodyPr anchorCtr="0" anchor="ctr" bIns="121950" lIns="121950" spcFirstLastPara="1" rIns="121950" wrap="square" tIns="121950">
            <a:noAutofit/>
          </a:bodyPr>
          <a:lstStyle/>
          <a:p>
            <a:pPr indent="-292100" lvl="0" marL="457200" rtl="0" algn="l">
              <a:lnSpc>
                <a:spcPct val="100000"/>
              </a:lnSpc>
              <a:spcBef>
                <a:spcPts val="0"/>
              </a:spcBef>
              <a:spcAft>
                <a:spcPts val="0"/>
              </a:spcAft>
              <a:buSzPts val="1000"/>
              <a:buFont typeface="Cabin"/>
              <a:buChar char="●"/>
            </a:pPr>
            <a:r>
              <a:rPr lang="en-GB" sz="1000">
                <a:latin typeface="Cabin"/>
                <a:ea typeface="Cabin"/>
                <a:cs typeface="Cabin"/>
                <a:sym typeface="Cabin"/>
              </a:rPr>
              <a:t>Develop an algorithm using biochemical tests to identify and classify Salmonella and Shigella</a:t>
            </a:r>
            <a:endParaRPr sz="1000">
              <a:latin typeface="Cabin"/>
              <a:ea typeface="Cabin"/>
              <a:cs typeface="Cabin"/>
              <a:sym typeface="Cabin"/>
            </a:endParaRPr>
          </a:p>
          <a:p>
            <a:pPr indent="-292100" lvl="0" marL="457200" rtl="0" algn="l">
              <a:lnSpc>
                <a:spcPct val="100000"/>
              </a:lnSpc>
              <a:spcBef>
                <a:spcPts val="0"/>
              </a:spcBef>
              <a:spcAft>
                <a:spcPts val="0"/>
              </a:spcAft>
              <a:buSzPts val="1000"/>
              <a:buFont typeface="Cabin"/>
              <a:buChar char="●"/>
            </a:pPr>
            <a:r>
              <a:rPr lang="en-GB" sz="1000">
                <a:latin typeface="Cabin"/>
                <a:ea typeface="Cabin"/>
                <a:cs typeface="Cabin"/>
                <a:sym typeface="Cabin"/>
              </a:rPr>
              <a:t>Describe the antigenic structures and virulence factors of Salmonella and Shigella.</a:t>
            </a:r>
            <a:endParaRPr sz="1000">
              <a:latin typeface="Cabin"/>
              <a:ea typeface="Cabin"/>
              <a:cs typeface="Cabin"/>
              <a:sym typeface="Cabin"/>
            </a:endParaRPr>
          </a:p>
          <a:p>
            <a:pPr indent="-292100" lvl="0" marL="457200" rtl="0" algn="l">
              <a:lnSpc>
                <a:spcPct val="100000"/>
              </a:lnSpc>
              <a:spcBef>
                <a:spcPts val="0"/>
              </a:spcBef>
              <a:spcAft>
                <a:spcPts val="0"/>
              </a:spcAft>
              <a:buSzPts val="1000"/>
              <a:buFont typeface="Cabin"/>
              <a:buChar char="●"/>
            </a:pPr>
            <a:r>
              <a:rPr lang="en-GB" sz="1000">
                <a:latin typeface="Cabin"/>
                <a:ea typeface="Cabin"/>
                <a:cs typeface="Cabin"/>
                <a:sym typeface="Cabin"/>
              </a:rPr>
              <a:t>Compare the pathogenesis of various species of Salmonella and Shigella.</a:t>
            </a:r>
            <a:endParaRPr sz="1000">
              <a:latin typeface="Cabin"/>
              <a:ea typeface="Cabin"/>
              <a:cs typeface="Cabin"/>
              <a:sym typeface="Cabin"/>
            </a:endParaRPr>
          </a:p>
          <a:p>
            <a:pPr indent="-292100" lvl="0" marL="457200" rtl="0" algn="l">
              <a:lnSpc>
                <a:spcPct val="100000"/>
              </a:lnSpc>
              <a:spcBef>
                <a:spcPts val="0"/>
              </a:spcBef>
              <a:spcAft>
                <a:spcPts val="0"/>
              </a:spcAft>
              <a:buSzPts val="1000"/>
              <a:buFont typeface="Cabin"/>
              <a:buChar char="●"/>
            </a:pPr>
            <a:r>
              <a:rPr lang="en-GB" sz="1000">
                <a:latin typeface="Cabin"/>
                <a:ea typeface="Cabin"/>
                <a:cs typeface="Cabin"/>
                <a:sym typeface="Cabin"/>
              </a:rPr>
              <a:t>Describe the clinical features and risk factors for the infection with the two organisms. </a:t>
            </a:r>
            <a:endParaRPr sz="1000">
              <a:latin typeface="Cabin"/>
              <a:ea typeface="Cabin"/>
              <a:cs typeface="Cabin"/>
              <a:sym typeface="Cabin"/>
            </a:endParaRPr>
          </a:p>
          <a:p>
            <a:pPr indent="-292100" lvl="0" marL="457200" rtl="0" algn="l">
              <a:lnSpc>
                <a:spcPct val="100000"/>
              </a:lnSpc>
              <a:spcBef>
                <a:spcPts val="0"/>
              </a:spcBef>
              <a:spcAft>
                <a:spcPts val="0"/>
              </a:spcAft>
              <a:buSzPts val="1000"/>
              <a:buFont typeface="Cabin"/>
              <a:buChar char="●"/>
            </a:pPr>
            <a:r>
              <a:rPr lang="en-GB" sz="1000">
                <a:latin typeface="Cabin"/>
                <a:ea typeface="Cabin"/>
                <a:cs typeface="Cabin"/>
                <a:sym typeface="Cabin"/>
              </a:rPr>
              <a:t>Describe the general concepts for the management of gastroenteritis caused by both organisms.</a:t>
            </a:r>
            <a:endParaRPr sz="1000">
              <a:latin typeface="Cabin"/>
              <a:ea typeface="Cabin"/>
              <a:cs typeface="Cabin"/>
              <a:sym typeface="Cabin"/>
            </a:endParaRPr>
          </a:p>
          <a:p>
            <a:pPr indent="-292100" lvl="0" marL="457200" rtl="0" algn="l">
              <a:lnSpc>
                <a:spcPct val="100000"/>
              </a:lnSpc>
              <a:spcBef>
                <a:spcPts val="0"/>
              </a:spcBef>
              <a:spcAft>
                <a:spcPts val="0"/>
              </a:spcAft>
              <a:buSzPts val="1000"/>
              <a:buFont typeface="Cabin"/>
              <a:buChar char="●"/>
            </a:pPr>
            <a:r>
              <a:rPr lang="en-GB" sz="1000">
                <a:latin typeface="Cabin"/>
                <a:ea typeface="Cabin"/>
                <a:cs typeface="Cabin"/>
                <a:sym typeface="Cabin"/>
              </a:rPr>
              <a:t>Discuss microbiological methods used for the diagnosis of common bacterial agents causing diarrheal infection.</a:t>
            </a:r>
            <a:endParaRPr sz="1000">
              <a:latin typeface="Cabin"/>
              <a:ea typeface="Cabin"/>
              <a:cs typeface="Cabin"/>
              <a:sym typeface="Cabin"/>
            </a:endParaRPr>
          </a:p>
        </p:txBody>
      </p:sp>
      <p:pic>
        <p:nvPicPr>
          <p:cNvPr id="126" name="Google Shape;126;p25"/>
          <p:cNvPicPr preferRelativeResize="0"/>
          <p:nvPr/>
        </p:nvPicPr>
        <p:blipFill>
          <a:blip r:embed="rId8">
            <a:alphaModFix/>
          </a:blip>
          <a:stretch>
            <a:fillRect/>
          </a:stretch>
        </p:blipFill>
        <p:spPr>
          <a:xfrm>
            <a:off x="4441825" y="23050"/>
            <a:ext cx="777825" cy="777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6"/>
          <p:cNvSpPr/>
          <p:nvPr/>
        </p:nvSpPr>
        <p:spPr>
          <a:xfrm rot="10800000">
            <a:off x="6663269" y="-12432"/>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32" name="Google Shape;132;p26"/>
          <p:cNvSpPr/>
          <p:nvPr/>
        </p:nvSpPr>
        <p:spPr>
          <a:xfrm>
            <a:off x="0" y="10026600"/>
            <a:ext cx="7589400" cy="672000"/>
          </a:xfrm>
          <a:prstGeom prst="rect">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6"/>
          <p:cNvSpPr txBox="1"/>
          <p:nvPr/>
        </p:nvSpPr>
        <p:spPr>
          <a:xfrm>
            <a:off x="7106665" y="6336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1</a:t>
            </a:r>
            <a:endParaRPr>
              <a:latin typeface="Cabin"/>
              <a:ea typeface="Cabin"/>
              <a:cs typeface="Cabin"/>
              <a:sym typeface="Cabin"/>
            </a:endParaRPr>
          </a:p>
        </p:txBody>
      </p:sp>
      <p:sp>
        <p:nvSpPr>
          <p:cNvPr id="134" name="Google Shape;134;p26"/>
          <p:cNvSpPr txBox="1"/>
          <p:nvPr/>
        </p:nvSpPr>
        <p:spPr>
          <a:xfrm>
            <a:off x="758107" y="249830"/>
            <a:ext cx="60717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3500">
                <a:solidFill>
                  <a:srgbClr val="61753B"/>
                </a:solidFill>
                <a:latin typeface="Cabin"/>
                <a:ea typeface="Cabin"/>
                <a:cs typeface="Cabin"/>
                <a:sym typeface="Cabin"/>
              </a:rPr>
              <a:t>Salmonella</a:t>
            </a:r>
            <a:endParaRPr b="1" sz="3500">
              <a:solidFill>
                <a:srgbClr val="61753B"/>
              </a:solidFill>
              <a:latin typeface="Cabin"/>
              <a:ea typeface="Cabin"/>
              <a:cs typeface="Cabin"/>
              <a:sym typeface="Cabin"/>
            </a:endParaRPr>
          </a:p>
        </p:txBody>
      </p:sp>
      <p:sp>
        <p:nvSpPr>
          <p:cNvPr id="135" name="Google Shape;135;p26"/>
          <p:cNvSpPr txBox="1"/>
          <p:nvPr/>
        </p:nvSpPr>
        <p:spPr>
          <a:xfrm>
            <a:off x="266575" y="832725"/>
            <a:ext cx="7060200" cy="19476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Morphology</a:t>
            </a:r>
            <a:endParaRPr b="1" sz="800">
              <a:solidFill>
                <a:srgbClr val="61753B"/>
              </a:solidFill>
              <a:latin typeface="Cabin"/>
              <a:ea typeface="Cabin"/>
              <a:cs typeface="Cabin"/>
              <a:sym typeface="Cabin"/>
            </a:endParaRPr>
          </a:p>
          <a:p>
            <a:pPr indent="0" lvl="0" marL="457200" rtl="0" algn="l">
              <a:lnSpc>
                <a:spcPct val="115000"/>
              </a:lnSpc>
              <a:spcBef>
                <a:spcPts val="0"/>
              </a:spcBef>
              <a:spcAft>
                <a:spcPts val="0"/>
              </a:spcAft>
              <a:buNone/>
            </a:pPr>
            <a:r>
              <a:t/>
            </a:r>
            <a:endParaRPr b="1" sz="600">
              <a:latin typeface="Cabin"/>
              <a:ea typeface="Cabin"/>
              <a:cs typeface="Cabin"/>
              <a:sym typeface="Cabin"/>
            </a:endParaRPr>
          </a:p>
          <a:p>
            <a:pPr indent="0" lvl="0" marL="457200" rtl="0" algn="l">
              <a:lnSpc>
                <a:spcPct val="100000"/>
              </a:lnSpc>
              <a:spcBef>
                <a:spcPts val="0"/>
              </a:spcBef>
              <a:spcAft>
                <a:spcPts val="0"/>
              </a:spcAft>
              <a:buNone/>
            </a:pPr>
            <a:r>
              <a:rPr lang="en-GB" sz="600">
                <a:solidFill>
                  <a:srgbClr val="CC0000"/>
                </a:solidFill>
                <a:latin typeface="Cabin"/>
                <a:ea typeface="Cabin"/>
                <a:cs typeface="Cabin"/>
                <a:sym typeface="Cabin"/>
              </a:rPr>
              <a:t>○</a:t>
            </a:r>
            <a:r>
              <a:rPr lang="en-GB" sz="1200">
                <a:solidFill>
                  <a:srgbClr val="CC0000"/>
                </a:solidFill>
                <a:latin typeface="Cabin"/>
                <a:ea typeface="Cabin"/>
                <a:cs typeface="Cabin"/>
                <a:sym typeface="Cabin"/>
              </a:rPr>
              <a:t> Gram negative, motile, facultative anaerobic bacilli.</a:t>
            </a:r>
            <a:endParaRPr sz="1200">
              <a:solidFill>
                <a:srgbClr val="CC0000"/>
              </a:solidFill>
              <a:latin typeface="Cabin"/>
              <a:ea typeface="Cabin"/>
              <a:cs typeface="Cabin"/>
              <a:sym typeface="Cabin"/>
            </a:endParaRPr>
          </a:p>
          <a:p>
            <a:pPr indent="0" lvl="0" marL="457200" rtl="0" algn="l">
              <a:lnSpc>
                <a:spcPct val="100000"/>
              </a:lnSpc>
              <a:spcBef>
                <a:spcPts val="0"/>
              </a:spcBef>
              <a:spcAft>
                <a:spcPts val="0"/>
              </a:spcAft>
              <a:buNone/>
            </a:pPr>
            <a:r>
              <a:rPr lang="en-GB" sz="600">
                <a:solidFill>
                  <a:srgbClr val="CC0000"/>
                </a:solidFill>
                <a:latin typeface="Cabin"/>
                <a:ea typeface="Cabin"/>
                <a:cs typeface="Cabin"/>
                <a:sym typeface="Cabin"/>
              </a:rPr>
              <a:t>○</a:t>
            </a:r>
            <a:r>
              <a:rPr lang="en-GB" sz="1200">
                <a:solidFill>
                  <a:srgbClr val="CC0000"/>
                </a:solidFill>
                <a:latin typeface="Cabin"/>
                <a:ea typeface="Cabin"/>
                <a:cs typeface="Cabin"/>
                <a:sym typeface="Cabin"/>
              </a:rPr>
              <a:t> </a:t>
            </a:r>
            <a:r>
              <a:rPr lang="en-GB" sz="1200">
                <a:latin typeface="Cabin"/>
                <a:ea typeface="Cabin"/>
                <a:cs typeface="Cabin"/>
                <a:sym typeface="Cabin"/>
              </a:rPr>
              <a:t>Non-lactose fermenting colonies.</a:t>
            </a:r>
            <a:endParaRPr sz="1200">
              <a:latin typeface="Cabin"/>
              <a:ea typeface="Cabin"/>
              <a:cs typeface="Cabin"/>
              <a:sym typeface="Cabin"/>
            </a:endParaRPr>
          </a:p>
          <a:p>
            <a:pPr indent="0" lvl="0" marL="457200" rtl="0" algn="l">
              <a:lnSpc>
                <a:spcPct val="100000"/>
              </a:lnSpc>
              <a:spcBef>
                <a:spcPts val="0"/>
              </a:spcBef>
              <a:spcAft>
                <a:spcPts val="0"/>
              </a:spcAft>
              <a:buNone/>
            </a:pPr>
            <a:r>
              <a:t/>
            </a:r>
            <a:endParaRPr sz="1200">
              <a:latin typeface="Cabin"/>
              <a:ea typeface="Cabin"/>
              <a:cs typeface="Cabin"/>
              <a:sym typeface="Cabin"/>
            </a:endParaRPr>
          </a:p>
          <a:p>
            <a:pPr indent="-355600" lvl="0" marL="457200" rtl="0" algn="l">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Classification</a:t>
            </a:r>
            <a:endParaRPr b="1" sz="600">
              <a:solidFill>
                <a:srgbClr val="61753B"/>
              </a:solidFill>
              <a:latin typeface="Cabin"/>
              <a:ea typeface="Cabin"/>
              <a:cs typeface="Cabin"/>
              <a:sym typeface="Cabin"/>
            </a:endParaRPr>
          </a:p>
          <a:p>
            <a:pPr indent="0" lvl="0" marL="0" rtl="0" algn="l">
              <a:spcBef>
                <a:spcPts val="0"/>
              </a:spcBef>
              <a:spcAft>
                <a:spcPts val="0"/>
              </a:spcAft>
              <a:buNone/>
            </a:pPr>
            <a:r>
              <a:t/>
            </a:r>
            <a:endParaRPr b="1" sz="300">
              <a:solidFill>
                <a:srgbClr val="61753B"/>
              </a:solidFill>
              <a:latin typeface="Cabin"/>
              <a:ea typeface="Cabin"/>
              <a:cs typeface="Cabin"/>
              <a:sym typeface="Cabin"/>
            </a:endParaRPr>
          </a:p>
          <a:p>
            <a:pPr indent="0" lvl="0" marL="457200" rtl="0" algn="l">
              <a:spcBef>
                <a:spcPts val="0"/>
              </a:spcBef>
              <a:spcAft>
                <a:spcPts val="0"/>
              </a:spcAft>
              <a:buNone/>
            </a:pPr>
            <a:r>
              <a:t/>
            </a:r>
            <a:endParaRPr sz="600">
              <a:solidFill>
                <a:schemeClr val="dk1"/>
              </a:solidFill>
              <a:highlight>
                <a:srgbClr val="FFE599"/>
              </a:highlight>
              <a:latin typeface="Cabin"/>
              <a:ea typeface="Cabin"/>
              <a:cs typeface="Cabin"/>
              <a:sym typeface="Cabin"/>
            </a:endParaRPr>
          </a:p>
          <a:p>
            <a:pPr indent="0" lvl="0" marL="457200" rtl="0" algn="l">
              <a:spcBef>
                <a:spcPts val="0"/>
              </a:spcBef>
              <a:spcAft>
                <a:spcPts val="0"/>
              </a:spcAft>
              <a:buClr>
                <a:schemeClr val="dk1"/>
              </a:buClr>
              <a:buSzPts val="1100"/>
              <a:buFont typeface="Arial"/>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S.enterica (6 subspecies I, II, III, IV, V, VI).</a:t>
            </a:r>
            <a:endParaRPr sz="1200">
              <a:solidFill>
                <a:schemeClr val="dk1"/>
              </a:solidFill>
              <a:latin typeface="Cabin"/>
              <a:ea typeface="Cabin"/>
              <a:cs typeface="Cabin"/>
              <a:sym typeface="Cabin"/>
            </a:endParaRPr>
          </a:p>
          <a:p>
            <a:pPr indent="0" lvl="0" marL="457200" rtl="0" algn="l">
              <a:lnSpc>
                <a:spcPct val="115000"/>
              </a:lnSpc>
              <a:spcBef>
                <a:spcPts val="0"/>
              </a:spcBef>
              <a:spcAft>
                <a:spcPts val="0"/>
              </a:spcAft>
              <a:buClr>
                <a:schemeClr val="dk1"/>
              </a:buClr>
              <a:buSzPts val="1100"/>
              <a:buFont typeface="Arial"/>
              <a:buNone/>
            </a:pPr>
            <a:r>
              <a:rPr lang="en-GB" sz="600">
                <a:solidFill>
                  <a:schemeClr val="dk1"/>
                </a:solidFill>
                <a:latin typeface="Cabin"/>
                <a:ea typeface="Cabin"/>
                <a:cs typeface="Cabin"/>
                <a:sym typeface="Cabin"/>
              </a:rPr>
              <a:t>○  </a:t>
            </a:r>
            <a:r>
              <a:rPr lang="en-GB" sz="1200">
                <a:solidFill>
                  <a:schemeClr val="dk1"/>
                </a:solidFill>
                <a:latin typeface="Cabin"/>
                <a:ea typeface="Cabin"/>
                <a:cs typeface="Cabin"/>
                <a:sym typeface="Cabin"/>
              </a:rPr>
              <a:t>S.bongori (rare).</a:t>
            </a:r>
            <a:endParaRPr sz="1200">
              <a:solidFill>
                <a:schemeClr val="dk1"/>
              </a:solidFill>
              <a:latin typeface="Cabin"/>
              <a:ea typeface="Cabin"/>
              <a:cs typeface="Cabin"/>
              <a:sym typeface="Cabin"/>
            </a:endParaRPr>
          </a:p>
          <a:p>
            <a:pPr indent="-304800" lvl="0" marL="914400" rtl="0" algn="l">
              <a:lnSpc>
                <a:spcPct val="115000"/>
              </a:lnSpc>
              <a:spcBef>
                <a:spcPts val="0"/>
              </a:spcBef>
              <a:spcAft>
                <a:spcPts val="0"/>
              </a:spcAft>
              <a:buClr>
                <a:schemeClr val="dk1"/>
              </a:buClr>
              <a:buSzPts val="1200"/>
              <a:buFont typeface="Cabin"/>
              <a:buChar char="-"/>
            </a:pPr>
            <a:r>
              <a:rPr lang="en-GB" sz="1200">
                <a:solidFill>
                  <a:schemeClr val="dk1"/>
                </a:solidFill>
                <a:latin typeface="Cabin"/>
                <a:ea typeface="Cabin"/>
                <a:cs typeface="Cabin"/>
                <a:sym typeface="Cabin"/>
              </a:rPr>
              <a:t>Found in cold blooded animal, birds, rodents, turtles, snakes &amp; fish.</a:t>
            </a:r>
            <a:endParaRPr sz="1200">
              <a:solidFill>
                <a:schemeClr val="dk1"/>
              </a:solidFill>
              <a:latin typeface="Cabin"/>
              <a:ea typeface="Cabin"/>
              <a:cs typeface="Cabin"/>
              <a:sym typeface="Cabin"/>
            </a:endParaRPr>
          </a:p>
          <a:p>
            <a:pPr indent="0" lvl="0" marL="0" rtl="0" algn="l">
              <a:lnSpc>
                <a:spcPct val="100000"/>
              </a:lnSpc>
              <a:spcBef>
                <a:spcPts val="0"/>
              </a:spcBef>
              <a:spcAft>
                <a:spcPts val="0"/>
              </a:spcAft>
              <a:buNone/>
            </a:pPr>
            <a:r>
              <a:t/>
            </a:r>
            <a:endParaRPr>
              <a:latin typeface="Cabin"/>
              <a:ea typeface="Cabin"/>
              <a:cs typeface="Cabin"/>
              <a:sym typeface="Cabin"/>
            </a:endParaRPr>
          </a:p>
        </p:txBody>
      </p:sp>
      <p:graphicFrame>
        <p:nvGraphicFramePr>
          <p:cNvPr id="136" name="Google Shape;136;p26"/>
          <p:cNvGraphicFramePr/>
          <p:nvPr/>
        </p:nvGraphicFramePr>
        <p:xfrm>
          <a:off x="266571" y="3082290"/>
          <a:ext cx="3000000" cy="3000000"/>
        </p:xfrm>
        <a:graphic>
          <a:graphicData uri="http://schemas.openxmlformats.org/drawingml/2006/table">
            <a:tbl>
              <a:tblPr>
                <a:noFill/>
                <a:tableStyleId>{19886762-07E5-41CA-B60F-DFFFE01317F3}</a:tableStyleId>
              </a:tblPr>
              <a:tblGrid>
                <a:gridCol w="834550"/>
                <a:gridCol w="2065600"/>
                <a:gridCol w="1675875"/>
                <a:gridCol w="2484175"/>
              </a:tblGrid>
              <a:tr h="408525">
                <a:tc gridSpan="2">
                  <a:txBody>
                    <a:bodyPr/>
                    <a:lstStyle/>
                    <a:p>
                      <a:pPr indent="0" lvl="0" marL="0" rtl="0" algn="ctr">
                        <a:spcBef>
                          <a:spcPts val="0"/>
                        </a:spcBef>
                        <a:spcAft>
                          <a:spcPts val="0"/>
                        </a:spcAft>
                        <a:buNone/>
                      </a:pPr>
                      <a:r>
                        <a:rPr lang="en-GB" sz="1200">
                          <a:solidFill>
                            <a:srgbClr val="FFFFFF"/>
                          </a:solidFill>
                          <a:latin typeface="Cabin"/>
                          <a:ea typeface="Cabin"/>
                          <a:cs typeface="Cabin"/>
                          <a:sym typeface="Cabin"/>
                        </a:rPr>
                        <a:t>Salmonella Species &amp; Subspecies</a:t>
                      </a:r>
                      <a:endParaRPr sz="1200">
                        <a:solidFill>
                          <a:srgbClr val="FFFFFF"/>
                        </a:solidFill>
                        <a:latin typeface="Cabin"/>
                        <a:ea typeface="Cabin"/>
                        <a:cs typeface="Cabin"/>
                        <a:sym typeface="Cabin"/>
                      </a:endParaRPr>
                    </a:p>
                  </a:txBody>
                  <a:tcPr marT="91425" marB="91425" marR="91425" marL="91425" anchor="ctr">
                    <a:lnL cap="flat" cmpd="sng" w="9525">
                      <a:solidFill>
                        <a:srgbClr val="B4B982"/>
                      </a:solidFill>
                      <a:prstDash val="solid"/>
                      <a:round/>
                      <a:headEnd len="sm" w="sm" type="none"/>
                      <a:tailEnd len="sm" w="sm" type="none"/>
                    </a:lnL>
                    <a:lnR cap="flat" cmpd="sng" w="9525">
                      <a:solidFill>
                        <a:srgbClr val="B4B982"/>
                      </a:solidFill>
                      <a:prstDash val="solid"/>
                      <a:round/>
                      <a:headEnd len="sm" w="sm" type="none"/>
                      <a:tailEnd len="sm" w="sm" type="none"/>
                    </a:lnR>
                    <a:lnT cap="flat" cmpd="sng" w="9525">
                      <a:solidFill>
                        <a:srgbClr val="B4B982"/>
                      </a:solidFill>
                      <a:prstDash val="solid"/>
                      <a:round/>
                      <a:headEnd len="sm" w="sm" type="none"/>
                      <a:tailEnd len="sm" w="sm" type="none"/>
                    </a:lnT>
                    <a:lnB cap="flat" cmpd="sng" w="9525">
                      <a:solidFill>
                        <a:srgbClr val="B4B982"/>
                      </a:solidFill>
                      <a:prstDash val="solid"/>
                      <a:round/>
                      <a:headEnd len="sm" w="sm" type="none"/>
                      <a:tailEnd len="sm" w="sm" type="none"/>
                    </a:lnB>
                    <a:solidFill>
                      <a:srgbClr val="61753B"/>
                    </a:solidFill>
                  </a:tcPr>
                </a:tc>
                <a:tc hMerge="1"/>
                <a:tc>
                  <a:txBody>
                    <a:bodyPr/>
                    <a:lstStyle/>
                    <a:p>
                      <a:pPr indent="0" lvl="0" marL="0" rtl="0" algn="ctr">
                        <a:spcBef>
                          <a:spcPts val="0"/>
                        </a:spcBef>
                        <a:spcAft>
                          <a:spcPts val="0"/>
                        </a:spcAft>
                        <a:buNone/>
                      </a:pPr>
                      <a:r>
                        <a:rPr lang="en-GB" sz="1200">
                          <a:solidFill>
                            <a:srgbClr val="FFFFFF"/>
                          </a:solidFill>
                          <a:latin typeface="Cabin"/>
                          <a:ea typeface="Cabin"/>
                          <a:cs typeface="Cabin"/>
                          <a:sym typeface="Cabin"/>
                        </a:rPr>
                        <a:t>No. Of Serotypes Within Subspecies</a:t>
                      </a:r>
                      <a:endParaRPr sz="1200">
                        <a:solidFill>
                          <a:srgbClr val="FFFFFF"/>
                        </a:solidFill>
                        <a:latin typeface="Cabin"/>
                        <a:ea typeface="Cabin"/>
                        <a:cs typeface="Cabin"/>
                        <a:sym typeface="Cabin"/>
                      </a:endParaRPr>
                    </a:p>
                  </a:txBody>
                  <a:tcPr marT="91425" marB="91425" marR="91425" marL="91425" anchor="ctr">
                    <a:lnL cap="flat" cmpd="sng" w="9525">
                      <a:solidFill>
                        <a:srgbClr val="B4B982"/>
                      </a:solidFill>
                      <a:prstDash val="solid"/>
                      <a:round/>
                      <a:headEnd len="sm" w="sm" type="none"/>
                      <a:tailEnd len="sm" w="sm" type="none"/>
                    </a:lnL>
                    <a:lnR cap="flat" cmpd="sng" w="9525">
                      <a:solidFill>
                        <a:srgbClr val="B4B982"/>
                      </a:solidFill>
                      <a:prstDash val="solid"/>
                      <a:round/>
                      <a:headEnd len="sm" w="sm" type="none"/>
                      <a:tailEnd len="sm" w="sm" type="none"/>
                    </a:lnR>
                    <a:lnT cap="flat" cmpd="sng" w="9525">
                      <a:solidFill>
                        <a:srgbClr val="B4B982"/>
                      </a:solidFill>
                      <a:prstDash val="solid"/>
                      <a:round/>
                      <a:headEnd len="sm" w="sm" type="none"/>
                      <a:tailEnd len="sm" w="sm" type="none"/>
                    </a:lnT>
                    <a:lnB cap="flat" cmpd="sng" w="9525">
                      <a:solidFill>
                        <a:srgbClr val="B4B982"/>
                      </a:solidFill>
                      <a:prstDash val="solid"/>
                      <a:round/>
                      <a:headEnd len="sm" w="sm" type="none"/>
                      <a:tailEnd len="sm" w="sm" type="none"/>
                    </a:lnB>
                    <a:solidFill>
                      <a:srgbClr val="61753B"/>
                    </a:solidFill>
                  </a:tcPr>
                </a:tc>
                <a:tc>
                  <a:txBody>
                    <a:bodyPr/>
                    <a:lstStyle/>
                    <a:p>
                      <a:pPr indent="0" lvl="0" marL="0" rtl="0" algn="ctr">
                        <a:spcBef>
                          <a:spcPts val="0"/>
                        </a:spcBef>
                        <a:spcAft>
                          <a:spcPts val="0"/>
                        </a:spcAft>
                        <a:buNone/>
                      </a:pPr>
                      <a:r>
                        <a:rPr lang="en-GB" sz="1200">
                          <a:solidFill>
                            <a:srgbClr val="FFFFFF"/>
                          </a:solidFill>
                          <a:latin typeface="Cabin"/>
                          <a:ea typeface="Cabin"/>
                          <a:cs typeface="Cabin"/>
                          <a:sym typeface="Cabin"/>
                        </a:rPr>
                        <a:t>Usual Habitat</a:t>
                      </a:r>
                      <a:endParaRPr sz="1200">
                        <a:solidFill>
                          <a:srgbClr val="FFFFFF"/>
                        </a:solidFill>
                        <a:latin typeface="Cabin"/>
                        <a:ea typeface="Cabin"/>
                        <a:cs typeface="Cabin"/>
                        <a:sym typeface="Cabin"/>
                      </a:endParaRPr>
                    </a:p>
                  </a:txBody>
                  <a:tcPr marT="91425" marB="91425" marR="91425" marL="91425" anchor="ctr">
                    <a:lnL cap="flat" cmpd="sng" w="9525">
                      <a:solidFill>
                        <a:srgbClr val="B4B982"/>
                      </a:solidFill>
                      <a:prstDash val="solid"/>
                      <a:round/>
                      <a:headEnd len="sm" w="sm" type="none"/>
                      <a:tailEnd len="sm" w="sm" type="none"/>
                    </a:lnL>
                    <a:lnR cap="flat" cmpd="sng" w="9525">
                      <a:solidFill>
                        <a:srgbClr val="B4B982"/>
                      </a:solidFill>
                      <a:prstDash val="solid"/>
                      <a:round/>
                      <a:headEnd len="sm" w="sm" type="none"/>
                      <a:tailEnd len="sm" w="sm" type="none"/>
                    </a:lnR>
                    <a:lnT cap="flat" cmpd="sng" w="9525">
                      <a:solidFill>
                        <a:srgbClr val="B4B982"/>
                      </a:solidFill>
                      <a:prstDash val="solid"/>
                      <a:round/>
                      <a:headEnd len="sm" w="sm" type="none"/>
                      <a:tailEnd len="sm" w="sm" type="none"/>
                    </a:lnT>
                    <a:lnB cap="flat" cmpd="sng" w="9525">
                      <a:solidFill>
                        <a:srgbClr val="B4B982"/>
                      </a:solidFill>
                      <a:prstDash val="solid"/>
                      <a:round/>
                      <a:headEnd len="sm" w="sm" type="none"/>
                      <a:tailEnd len="sm" w="sm" type="none"/>
                    </a:lnB>
                    <a:solidFill>
                      <a:srgbClr val="61753B"/>
                    </a:solidFill>
                  </a:tcPr>
                </a:tc>
              </a:tr>
              <a:tr h="309850">
                <a:tc rowSpan="2">
                  <a:txBody>
                    <a:bodyPr/>
                    <a:lstStyle/>
                    <a:p>
                      <a:pPr indent="0" lvl="0" marL="0" rtl="0" algn="l">
                        <a:spcBef>
                          <a:spcPts val="0"/>
                        </a:spcBef>
                        <a:spcAft>
                          <a:spcPts val="0"/>
                        </a:spcAft>
                        <a:buNone/>
                      </a:pPr>
                      <a:r>
                        <a:rPr lang="en-GB" sz="1000">
                          <a:solidFill>
                            <a:srgbClr val="CC0000"/>
                          </a:solidFill>
                          <a:latin typeface="Calibri"/>
                          <a:ea typeface="Calibri"/>
                          <a:cs typeface="Calibri"/>
                          <a:sym typeface="Calibri"/>
                        </a:rPr>
                        <a:t>S. Enterica</a:t>
                      </a:r>
                      <a:endParaRPr sz="1000">
                        <a:solidFill>
                          <a:srgbClr val="CC0000"/>
                        </a:solidFill>
                        <a:latin typeface="Calibri"/>
                        <a:ea typeface="Calibri"/>
                        <a:cs typeface="Calibri"/>
                        <a:sym typeface="Calibri"/>
                      </a:endParaRPr>
                    </a:p>
                  </a:txBody>
                  <a:tcPr marT="91425" marB="91425" marR="91425" marL="91425" anchor="ctr">
                    <a:lnL cap="flat" cmpd="sng" w="9525">
                      <a:solidFill>
                        <a:srgbClr val="B4B982"/>
                      </a:solidFill>
                      <a:prstDash val="solid"/>
                      <a:round/>
                      <a:headEnd len="sm" w="sm" type="none"/>
                      <a:tailEnd len="sm" w="sm" type="none"/>
                    </a:lnL>
                    <a:lnR cap="flat" cmpd="sng" w="9525">
                      <a:solidFill>
                        <a:srgbClr val="B4B982"/>
                      </a:solidFill>
                      <a:prstDash val="solid"/>
                      <a:round/>
                      <a:headEnd len="sm" w="sm" type="none"/>
                      <a:tailEnd len="sm" w="sm" type="none"/>
                    </a:lnR>
                    <a:lnT cap="flat" cmpd="sng" w="9525">
                      <a:solidFill>
                        <a:srgbClr val="B4B982"/>
                      </a:solidFill>
                      <a:prstDash val="solid"/>
                      <a:round/>
                      <a:headEnd len="sm" w="sm" type="none"/>
                      <a:tailEnd len="sm" w="sm" type="none"/>
                    </a:lnT>
                    <a:lnB cap="flat" cmpd="sng" w="9525">
                      <a:solidFill>
                        <a:srgbClr val="B4B982"/>
                      </a:solidFill>
                      <a:prstDash val="solid"/>
                      <a:round/>
                      <a:headEnd len="sm" w="sm" type="none"/>
                      <a:tailEnd len="sm" w="sm" type="none"/>
                    </a:lnB>
                  </a:tcPr>
                </a:tc>
                <a:tc>
                  <a:txBody>
                    <a:bodyPr/>
                    <a:lstStyle/>
                    <a:p>
                      <a:pPr indent="0" lvl="0" marL="0" rtl="0" algn="l">
                        <a:spcBef>
                          <a:spcPts val="0"/>
                        </a:spcBef>
                        <a:spcAft>
                          <a:spcPts val="0"/>
                        </a:spcAft>
                        <a:buNone/>
                      </a:pPr>
                      <a:r>
                        <a:rPr lang="en-GB" sz="1000">
                          <a:solidFill>
                            <a:srgbClr val="CC0000"/>
                          </a:solidFill>
                          <a:latin typeface="Calibri"/>
                          <a:ea typeface="Calibri"/>
                          <a:cs typeface="Calibri"/>
                          <a:sym typeface="Calibri"/>
                        </a:rPr>
                        <a:t>S. Enterica subsp. enterica (I)</a:t>
                      </a:r>
                      <a:endParaRPr sz="1000">
                        <a:solidFill>
                          <a:srgbClr val="CC0000"/>
                        </a:solidFill>
                        <a:latin typeface="Calibri"/>
                        <a:ea typeface="Calibri"/>
                        <a:cs typeface="Calibri"/>
                        <a:sym typeface="Calibri"/>
                      </a:endParaRPr>
                    </a:p>
                  </a:txBody>
                  <a:tcPr marT="91425" marB="91425" marR="91425" marL="91425" anchor="ctr">
                    <a:lnL cap="flat" cmpd="sng" w="9525">
                      <a:solidFill>
                        <a:srgbClr val="B4B982"/>
                      </a:solidFill>
                      <a:prstDash val="solid"/>
                      <a:round/>
                      <a:headEnd len="sm" w="sm" type="none"/>
                      <a:tailEnd len="sm" w="sm" type="none"/>
                    </a:lnL>
                    <a:lnR cap="flat" cmpd="sng" w="9525">
                      <a:solidFill>
                        <a:srgbClr val="B4B982"/>
                      </a:solidFill>
                      <a:prstDash val="solid"/>
                      <a:round/>
                      <a:headEnd len="sm" w="sm" type="none"/>
                      <a:tailEnd len="sm" w="sm" type="none"/>
                    </a:lnR>
                    <a:lnT cap="flat" cmpd="sng" w="9525">
                      <a:solidFill>
                        <a:srgbClr val="B4B982"/>
                      </a:solidFill>
                      <a:prstDash val="solid"/>
                      <a:round/>
                      <a:headEnd len="sm" w="sm" type="none"/>
                      <a:tailEnd len="sm" w="sm" type="none"/>
                    </a:lnT>
                    <a:lnB cap="flat" cmpd="sng" w="9525">
                      <a:solidFill>
                        <a:srgbClr val="B4B98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alibri"/>
                          <a:ea typeface="Calibri"/>
                          <a:cs typeface="Calibri"/>
                          <a:sym typeface="Calibri"/>
                        </a:rPr>
                        <a:t>1504</a:t>
                      </a:r>
                      <a:endParaRPr sz="1000">
                        <a:latin typeface="Calibri"/>
                        <a:ea typeface="Calibri"/>
                        <a:cs typeface="Calibri"/>
                        <a:sym typeface="Calibri"/>
                      </a:endParaRPr>
                    </a:p>
                  </a:txBody>
                  <a:tcPr marT="91425" marB="91425" marR="91425" marL="91425" anchor="ctr">
                    <a:lnL cap="flat" cmpd="sng" w="9525">
                      <a:solidFill>
                        <a:srgbClr val="B4B982"/>
                      </a:solidFill>
                      <a:prstDash val="solid"/>
                      <a:round/>
                      <a:headEnd len="sm" w="sm" type="none"/>
                      <a:tailEnd len="sm" w="sm" type="none"/>
                    </a:lnL>
                    <a:lnR cap="flat" cmpd="sng" w="9525">
                      <a:solidFill>
                        <a:srgbClr val="B4B982"/>
                      </a:solidFill>
                      <a:prstDash val="solid"/>
                      <a:round/>
                      <a:headEnd len="sm" w="sm" type="none"/>
                      <a:tailEnd len="sm" w="sm" type="none"/>
                    </a:lnR>
                    <a:lnT cap="flat" cmpd="sng" w="9525">
                      <a:solidFill>
                        <a:srgbClr val="B4B982"/>
                      </a:solidFill>
                      <a:prstDash val="solid"/>
                      <a:round/>
                      <a:headEnd len="sm" w="sm" type="none"/>
                      <a:tailEnd len="sm" w="sm" type="none"/>
                    </a:lnT>
                    <a:lnB cap="flat" cmpd="sng" w="9525">
                      <a:solidFill>
                        <a:srgbClr val="B4B982"/>
                      </a:solidFill>
                      <a:prstDash val="solid"/>
                      <a:round/>
                      <a:headEnd len="sm" w="sm" type="none"/>
                      <a:tailEnd len="sm" w="sm" type="none"/>
                    </a:lnB>
                  </a:tcPr>
                </a:tc>
                <a:tc>
                  <a:txBody>
                    <a:bodyPr/>
                    <a:lstStyle/>
                    <a:p>
                      <a:pPr indent="0" lvl="0" marL="0" rtl="0" algn="l">
                        <a:spcBef>
                          <a:spcPts val="0"/>
                        </a:spcBef>
                        <a:spcAft>
                          <a:spcPts val="0"/>
                        </a:spcAft>
                        <a:buNone/>
                      </a:pPr>
                      <a:r>
                        <a:rPr lang="en-GB" sz="1000">
                          <a:latin typeface="Calibri"/>
                          <a:ea typeface="Calibri"/>
                          <a:cs typeface="Calibri"/>
                          <a:sym typeface="Calibri"/>
                        </a:rPr>
                        <a:t>Warm-blooded animals. </a:t>
                      </a:r>
                      <a:endParaRPr sz="1000">
                        <a:latin typeface="Calibri"/>
                        <a:ea typeface="Calibri"/>
                        <a:cs typeface="Calibri"/>
                        <a:sym typeface="Calibri"/>
                      </a:endParaRPr>
                    </a:p>
                  </a:txBody>
                  <a:tcPr marT="91425" marB="91425" marR="91425" marL="91425" anchor="ctr">
                    <a:lnL cap="flat" cmpd="sng" w="9525">
                      <a:solidFill>
                        <a:srgbClr val="B4B982"/>
                      </a:solidFill>
                      <a:prstDash val="solid"/>
                      <a:round/>
                      <a:headEnd len="sm" w="sm" type="none"/>
                      <a:tailEnd len="sm" w="sm" type="none"/>
                    </a:lnL>
                    <a:lnR cap="flat" cmpd="sng" w="9525">
                      <a:solidFill>
                        <a:srgbClr val="B4B982"/>
                      </a:solidFill>
                      <a:prstDash val="solid"/>
                      <a:round/>
                      <a:headEnd len="sm" w="sm" type="none"/>
                      <a:tailEnd len="sm" w="sm" type="none"/>
                    </a:lnR>
                    <a:lnT cap="flat" cmpd="sng" w="9525">
                      <a:solidFill>
                        <a:srgbClr val="B4B982"/>
                      </a:solidFill>
                      <a:prstDash val="solid"/>
                      <a:round/>
                      <a:headEnd len="sm" w="sm" type="none"/>
                      <a:tailEnd len="sm" w="sm" type="none"/>
                    </a:lnT>
                    <a:lnB cap="flat" cmpd="sng" w="9525">
                      <a:solidFill>
                        <a:srgbClr val="B4B982"/>
                      </a:solidFill>
                      <a:prstDash val="solid"/>
                      <a:round/>
                      <a:headEnd len="sm" w="sm" type="none"/>
                      <a:tailEnd len="sm" w="sm" type="none"/>
                    </a:lnB>
                  </a:tcPr>
                </a:tc>
              </a:tr>
              <a:tr h="873250">
                <a:tc vMerge="1"/>
                <a:tc>
                  <a:txBody>
                    <a:bodyPr/>
                    <a:lstStyle/>
                    <a:p>
                      <a:pPr indent="0" lvl="0" marL="0" rtl="0" algn="l">
                        <a:spcBef>
                          <a:spcPts val="0"/>
                        </a:spcBef>
                        <a:spcAft>
                          <a:spcPts val="0"/>
                        </a:spcAft>
                        <a:buNone/>
                      </a:pPr>
                      <a:r>
                        <a:rPr lang="en-GB" sz="1000">
                          <a:latin typeface="Calibri"/>
                          <a:ea typeface="Calibri"/>
                          <a:cs typeface="Calibri"/>
                          <a:sym typeface="Calibri"/>
                        </a:rPr>
                        <a:t>S. enterica subsp. salmae(II) </a:t>
                      </a:r>
                      <a:endParaRPr sz="1000">
                        <a:latin typeface="Calibri"/>
                        <a:ea typeface="Calibri"/>
                        <a:cs typeface="Calibri"/>
                        <a:sym typeface="Calibri"/>
                      </a:endParaRPr>
                    </a:p>
                    <a:p>
                      <a:pPr indent="0" lvl="0" marL="0" rtl="0" algn="l">
                        <a:spcBef>
                          <a:spcPts val="0"/>
                        </a:spcBef>
                        <a:spcAft>
                          <a:spcPts val="0"/>
                        </a:spcAft>
                        <a:buNone/>
                      </a:pPr>
                      <a:r>
                        <a:rPr lang="en-GB" sz="1000">
                          <a:latin typeface="Calibri"/>
                          <a:ea typeface="Calibri"/>
                          <a:cs typeface="Calibri"/>
                          <a:sym typeface="Calibri"/>
                        </a:rPr>
                        <a:t>S. enterica subsp. arizonae (IIIa) </a:t>
                      </a:r>
                      <a:endParaRPr sz="1000">
                        <a:latin typeface="Calibri"/>
                        <a:ea typeface="Calibri"/>
                        <a:cs typeface="Calibri"/>
                        <a:sym typeface="Calibri"/>
                      </a:endParaRPr>
                    </a:p>
                    <a:p>
                      <a:pPr indent="0" lvl="0" marL="0" rtl="0" algn="l">
                        <a:spcBef>
                          <a:spcPts val="0"/>
                        </a:spcBef>
                        <a:spcAft>
                          <a:spcPts val="0"/>
                        </a:spcAft>
                        <a:buNone/>
                      </a:pPr>
                      <a:r>
                        <a:rPr lang="en-GB" sz="1000">
                          <a:latin typeface="Calibri"/>
                          <a:ea typeface="Calibri"/>
                          <a:cs typeface="Calibri"/>
                          <a:sym typeface="Calibri"/>
                        </a:rPr>
                        <a:t>S. enterica subsp. diarizonae (IIIb) </a:t>
                      </a:r>
                      <a:endParaRPr sz="1000">
                        <a:latin typeface="Calibri"/>
                        <a:ea typeface="Calibri"/>
                        <a:cs typeface="Calibri"/>
                        <a:sym typeface="Calibri"/>
                      </a:endParaRPr>
                    </a:p>
                    <a:p>
                      <a:pPr indent="0" lvl="0" marL="0" rtl="0" algn="l">
                        <a:spcBef>
                          <a:spcPts val="0"/>
                        </a:spcBef>
                        <a:spcAft>
                          <a:spcPts val="0"/>
                        </a:spcAft>
                        <a:buNone/>
                      </a:pPr>
                      <a:r>
                        <a:rPr lang="en-GB" sz="1000">
                          <a:latin typeface="Calibri"/>
                          <a:ea typeface="Calibri"/>
                          <a:cs typeface="Calibri"/>
                          <a:sym typeface="Calibri"/>
                        </a:rPr>
                        <a:t>S. enterica subsp. houtenae (IV) </a:t>
                      </a:r>
                      <a:endParaRPr sz="1000">
                        <a:latin typeface="Calibri"/>
                        <a:ea typeface="Calibri"/>
                        <a:cs typeface="Calibri"/>
                        <a:sym typeface="Calibri"/>
                      </a:endParaRPr>
                    </a:p>
                    <a:p>
                      <a:pPr indent="0" lvl="0" marL="0" rtl="0" algn="l">
                        <a:spcBef>
                          <a:spcPts val="0"/>
                        </a:spcBef>
                        <a:spcAft>
                          <a:spcPts val="0"/>
                        </a:spcAft>
                        <a:buNone/>
                      </a:pPr>
                      <a:r>
                        <a:rPr lang="en-GB" sz="1000">
                          <a:latin typeface="Calibri"/>
                          <a:ea typeface="Calibri"/>
                          <a:cs typeface="Calibri"/>
                          <a:sym typeface="Calibri"/>
                        </a:rPr>
                        <a:t>S. enterica subsp. indica(VI)</a:t>
                      </a:r>
                      <a:endParaRPr sz="1000">
                        <a:latin typeface="Calibri"/>
                        <a:ea typeface="Calibri"/>
                        <a:cs typeface="Calibri"/>
                        <a:sym typeface="Calibri"/>
                      </a:endParaRPr>
                    </a:p>
                  </a:txBody>
                  <a:tcPr marT="91425" marB="91425" marR="91425" marL="91425" anchor="ctr">
                    <a:lnL cap="flat" cmpd="sng" w="9525">
                      <a:solidFill>
                        <a:srgbClr val="B4B982"/>
                      </a:solidFill>
                      <a:prstDash val="solid"/>
                      <a:round/>
                      <a:headEnd len="sm" w="sm" type="none"/>
                      <a:tailEnd len="sm" w="sm" type="none"/>
                    </a:lnL>
                    <a:lnR cap="flat" cmpd="sng" w="9525">
                      <a:solidFill>
                        <a:srgbClr val="B4B982"/>
                      </a:solidFill>
                      <a:prstDash val="solid"/>
                      <a:round/>
                      <a:headEnd len="sm" w="sm" type="none"/>
                      <a:tailEnd len="sm" w="sm" type="none"/>
                    </a:lnR>
                    <a:lnT cap="flat" cmpd="sng" w="9525">
                      <a:solidFill>
                        <a:srgbClr val="B4B982"/>
                      </a:solidFill>
                      <a:prstDash val="solid"/>
                      <a:round/>
                      <a:headEnd len="sm" w="sm" type="none"/>
                      <a:tailEnd len="sm" w="sm" type="none"/>
                    </a:lnT>
                    <a:lnB cap="flat" cmpd="sng" w="9525">
                      <a:solidFill>
                        <a:srgbClr val="B4B982"/>
                      </a:solidFill>
                      <a:prstDash val="solid"/>
                      <a:round/>
                      <a:headEnd len="sm" w="sm" type="none"/>
                      <a:tailEnd len="sm" w="sm" type="none"/>
                    </a:lnB>
                  </a:tcPr>
                </a:tc>
                <a:tc>
                  <a:txBody>
                    <a:bodyPr/>
                    <a:lstStyle/>
                    <a:p>
                      <a:pPr indent="0" lvl="0" marL="0" rtl="0" algn="ctr">
                        <a:spcBef>
                          <a:spcPts val="0"/>
                        </a:spcBef>
                        <a:spcAft>
                          <a:spcPts val="0"/>
                        </a:spcAft>
                        <a:buNone/>
                      </a:pPr>
                      <a:r>
                        <a:rPr lang="en-GB" sz="1000">
                          <a:latin typeface="Calibri"/>
                          <a:ea typeface="Calibri"/>
                          <a:cs typeface="Calibri"/>
                          <a:sym typeface="Calibri"/>
                        </a:rPr>
                        <a:t>502</a:t>
                      </a:r>
                      <a:endParaRPr sz="1000">
                        <a:latin typeface="Calibri"/>
                        <a:ea typeface="Calibri"/>
                        <a:cs typeface="Calibri"/>
                        <a:sym typeface="Calibri"/>
                      </a:endParaRPr>
                    </a:p>
                    <a:p>
                      <a:pPr indent="0" lvl="0" marL="0" rtl="0" algn="ctr">
                        <a:spcBef>
                          <a:spcPts val="0"/>
                        </a:spcBef>
                        <a:spcAft>
                          <a:spcPts val="0"/>
                        </a:spcAft>
                        <a:buNone/>
                      </a:pPr>
                      <a:r>
                        <a:rPr lang="en-GB" sz="1000">
                          <a:latin typeface="Calibri"/>
                          <a:ea typeface="Calibri"/>
                          <a:cs typeface="Calibri"/>
                          <a:sym typeface="Calibri"/>
                        </a:rPr>
                        <a:t>95</a:t>
                      </a:r>
                      <a:endParaRPr sz="1000">
                        <a:latin typeface="Calibri"/>
                        <a:ea typeface="Calibri"/>
                        <a:cs typeface="Calibri"/>
                        <a:sym typeface="Calibri"/>
                      </a:endParaRPr>
                    </a:p>
                    <a:p>
                      <a:pPr indent="0" lvl="0" marL="0" rtl="0" algn="ctr">
                        <a:spcBef>
                          <a:spcPts val="0"/>
                        </a:spcBef>
                        <a:spcAft>
                          <a:spcPts val="0"/>
                        </a:spcAft>
                        <a:buNone/>
                      </a:pPr>
                      <a:r>
                        <a:rPr lang="en-GB" sz="1000">
                          <a:latin typeface="Calibri"/>
                          <a:ea typeface="Calibri"/>
                          <a:cs typeface="Calibri"/>
                          <a:sym typeface="Calibri"/>
                        </a:rPr>
                        <a:t>333</a:t>
                      </a:r>
                      <a:endParaRPr sz="1000">
                        <a:latin typeface="Calibri"/>
                        <a:ea typeface="Calibri"/>
                        <a:cs typeface="Calibri"/>
                        <a:sym typeface="Calibri"/>
                      </a:endParaRPr>
                    </a:p>
                    <a:p>
                      <a:pPr indent="0" lvl="0" marL="0" rtl="0" algn="ctr">
                        <a:spcBef>
                          <a:spcPts val="0"/>
                        </a:spcBef>
                        <a:spcAft>
                          <a:spcPts val="0"/>
                        </a:spcAft>
                        <a:buNone/>
                      </a:pPr>
                      <a:r>
                        <a:rPr lang="en-GB" sz="1000">
                          <a:latin typeface="Calibri"/>
                          <a:ea typeface="Calibri"/>
                          <a:cs typeface="Calibri"/>
                          <a:sym typeface="Calibri"/>
                        </a:rPr>
                        <a:t>72</a:t>
                      </a:r>
                      <a:endParaRPr sz="1000">
                        <a:latin typeface="Calibri"/>
                        <a:ea typeface="Calibri"/>
                        <a:cs typeface="Calibri"/>
                        <a:sym typeface="Calibri"/>
                      </a:endParaRPr>
                    </a:p>
                    <a:p>
                      <a:pPr indent="0" lvl="0" marL="0" rtl="0" algn="ctr">
                        <a:spcBef>
                          <a:spcPts val="0"/>
                        </a:spcBef>
                        <a:spcAft>
                          <a:spcPts val="0"/>
                        </a:spcAft>
                        <a:buNone/>
                      </a:pPr>
                      <a:r>
                        <a:rPr lang="en-GB" sz="1000">
                          <a:latin typeface="Calibri"/>
                          <a:ea typeface="Calibri"/>
                          <a:cs typeface="Calibri"/>
                          <a:sym typeface="Calibri"/>
                        </a:rPr>
                        <a:t>13</a:t>
                      </a:r>
                      <a:endParaRPr sz="1000">
                        <a:latin typeface="Calibri"/>
                        <a:ea typeface="Calibri"/>
                        <a:cs typeface="Calibri"/>
                        <a:sym typeface="Calibri"/>
                      </a:endParaRPr>
                    </a:p>
                  </a:txBody>
                  <a:tcPr marT="91425" marB="91425" marR="91425" marL="91425" anchor="ctr">
                    <a:lnL cap="flat" cmpd="sng" w="9525">
                      <a:solidFill>
                        <a:srgbClr val="B4B982"/>
                      </a:solidFill>
                      <a:prstDash val="solid"/>
                      <a:round/>
                      <a:headEnd len="sm" w="sm" type="none"/>
                      <a:tailEnd len="sm" w="sm" type="none"/>
                    </a:lnL>
                    <a:lnR cap="flat" cmpd="sng" w="9525">
                      <a:solidFill>
                        <a:srgbClr val="B4B982"/>
                      </a:solidFill>
                      <a:prstDash val="solid"/>
                      <a:round/>
                      <a:headEnd len="sm" w="sm" type="none"/>
                      <a:tailEnd len="sm" w="sm" type="none"/>
                    </a:lnR>
                    <a:lnT cap="flat" cmpd="sng" w="9525">
                      <a:solidFill>
                        <a:srgbClr val="B4B982"/>
                      </a:solidFill>
                      <a:prstDash val="solid"/>
                      <a:round/>
                      <a:headEnd len="sm" w="sm" type="none"/>
                      <a:tailEnd len="sm" w="sm" type="none"/>
                    </a:lnT>
                    <a:lnB cap="flat" cmpd="sng" w="9525">
                      <a:solidFill>
                        <a:srgbClr val="B4B982"/>
                      </a:solidFill>
                      <a:prstDash val="solid"/>
                      <a:round/>
                      <a:headEnd len="sm" w="sm" type="none"/>
                      <a:tailEnd len="sm" w="sm" type="none"/>
                    </a:lnB>
                  </a:tcPr>
                </a:tc>
                <a:tc>
                  <a:txBody>
                    <a:bodyPr/>
                    <a:lstStyle/>
                    <a:p>
                      <a:pPr indent="0" lvl="0" marL="0" rtl="0" algn="l">
                        <a:spcBef>
                          <a:spcPts val="0"/>
                        </a:spcBef>
                        <a:spcAft>
                          <a:spcPts val="0"/>
                        </a:spcAft>
                        <a:buNone/>
                      </a:pPr>
                      <a:r>
                        <a:rPr lang="en-GB" sz="1000">
                          <a:latin typeface="Calibri"/>
                          <a:ea typeface="Calibri"/>
                          <a:cs typeface="Calibri"/>
                          <a:sym typeface="Calibri"/>
                        </a:rPr>
                        <a:t>Cold-blooded animals and the environment. </a:t>
                      </a:r>
                      <a:endParaRPr sz="1000">
                        <a:latin typeface="Calibri"/>
                        <a:ea typeface="Calibri"/>
                        <a:cs typeface="Calibri"/>
                        <a:sym typeface="Calibri"/>
                      </a:endParaRPr>
                    </a:p>
                  </a:txBody>
                  <a:tcPr marT="91425" marB="91425" marR="91425" marL="91425" anchor="ctr">
                    <a:lnL cap="flat" cmpd="sng" w="9525">
                      <a:solidFill>
                        <a:srgbClr val="B4B982"/>
                      </a:solidFill>
                      <a:prstDash val="solid"/>
                      <a:round/>
                      <a:headEnd len="sm" w="sm" type="none"/>
                      <a:tailEnd len="sm" w="sm" type="none"/>
                    </a:lnL>
                    <a:lnR cap="flat" cmpd="sng" w="9525">
                      <a:solidFill>
                        <a:srgbClr val="B4B982"/>
                      </a:solidFill>
                      <a:prstDash val="solid"/>
                      <a:round/>
                      <a:headEnd len="sm" w="sm" type="none"/>
                      <a:tailEnd len="sm" w="sm" type="none"/>
                    </a:lnR>
                    <a:lnT cap="flat" cmpd="sng" w="9525">
                      <a:solidFill>
                        <a:srgbClr val="B4B982"/>
                      </a:solidFill>
                      <a:prstDash val="solid"/>
                      <a:round/>
                      <a:headEnd len="sm" w="sm" type="none"/>
                      <a:tailEnd len="sm" w="sm" type="none"/>
                    </a:lnT>
                    <a:lnB cap="flat" cmpd="sng" w="9525">
                      <a:solidFill>
                        <a:srgbClr val="B4B982"/>
                      </a:solidFill>
                      <a:prstDash val="solid"/>
                      <a:round/>
                      <a:headEnd len="sm" w="sm" type="none"/>
                      <a:tailEnd len="sm" w="sm" type="none"/>
                    </a:lnB>
                  </a:tcPr>
                </a:tc>
              </a:tr>
              <a:tr h="309850">
                <a:tc gridSpan="2">
                  <a:txBody>
                    <a:bodyPr/>
                    <a:lstStyle/>
                    <a:p>
                      <a:pPr indent="0" lvl="0" marL="0" rtl="0" algn="l">
                        <a:spcBef>
                          <a:spcPts val="0"/>
                        </a:spcBef>
                        <a:spcAft>
                          <a:spcPts val="0"/>
                        </a:spcAft>
                        <a:buNone/>
                      </a:pPr>
                      <a:r>
                        <a:rPr lang="en-GB" sz="1000">
                          <a:latin typeface="Calibri"/>
                          <a:ea typeface="Calibri"/>
                          <a:cs typeface="Calibri"/>
                          <a:sym typeface="Calibri"/>
                        </a:rPr>
                        <a:t>S. Bongori (V)</a:t>
                      </a:r>
                      <a:endParaRPr sz="1000">
                        <a:latin typeface="Calibri"/>
                        <a:ea typeface="Calibri"/>
                        <a:cs typeface="Calibri"/>
                        <a:sym typeface="Calibri"/>
                      </a:endParaRPr>
                    </a:p>
                  </a:txBody>
                  <a:tcPr marT="91425" marB="91425" marR="91425" marL="91425" anchor="ctr">
                    <a:lnL cap="flat" cmpd="sng" w="9525">
                      <a:solidFill>
                        <a:srgbClr val="B4B982"/>
                      </a:solidFill>
                      <a:prstDash val="solid"/>
                      <a:round/>
                      <a:headEnd len="sm" w="sm" type="none"/>
                      <a:tailEnd len="sm" w="sm" type="none"/>
                    </a:lnL>
                    <a:lnR cap="flat" cmpd="sng" w="9525">
                      <a:solidFill>
                        <a:srgbClr val="B4B982"/>
                      </a:solidFill>
                      <a:prstDash val="solid"/>
                      <a:round/>
                      <a:headEnd len="sm" w="sm" type="none"/>
                      <a:tailEnd len="sm" w="sm" type="none"/>
                    </a:lnR>
                    <a:lnT cap="flat" cmpd="sng" w="9525">
                      <a:solidFill>
                        <a:srgbClr val="B4B982"/>
                      </a:solidFill>
                      <a:prstDash val="solid"/>
                      <a:round/>
                      <a:headEnd len="sm" w="sm" type="none"/>
                      <a:tailEnd len="sm" w="sm" type="none"/>
                    </a:lnT>
                    <a:lnB cap="flat" cmpd="sng" w="9525">
                      <a:solidFill>
                        <a:srgbClr val="B4B982"/>
                      </a:solidFill>
                      <a:prstDash val="solid"/>
                      <a:round/>
                      <a:headEnd len="sm" w="sm" type="none"/>
                      <a:tailEnd len="sm" w="sm" type="none"/>
                    </a:lnB>
                  </a:tcPr>
                </a:tc>
                <a:tc hMerge="1"/>
                <a:tc>
                  <a:txBody>
                    <a:bodyPr/>
                    <a:lstStyle/>
                    <a:p>
                      <a:pPr indent="0" lvl="0" marL="0" rtl="0" algn="ctr">
                        <a:spcBef>
                          <a:spcPts val="0"/>
                        </a:spcBef>
                        <a:spcAft>
                          <a:spcPts val="0"/>
                        </a:spcAft>
                        <a:buNone/>
                      </a:pPr>
                      <a:r>
                        <a:rPr lang="en-GB" sz="1000">
                          <a:latin typeface="Calibri"/>
                          <a:ea typeface="Calibri"/>
                          <a:cs typeface="Calibri"/>
                          <a:sym typeface="Calibri"/>
                        </a:rPr>
                        <a:t>22</a:t>
                      </a:r>
                      <a:endParaRPr sz="1000">
                        <a:latin typeface="Calibri"/>
                        <a:ea typeface="Calibri"/>
                        <a:cs typeface="Calibri"/>
                        <a:sym typeface="Calibri"/>
                      </a:endParaRPr>
                    </a:p>
                  </a:txBody>
                  <a:tcPr marT="91425" marB="91425" marR="91425" marL="91425" anchor="ctr">
                    <a:lnL cap="flat" cmpd="sng" w="9525">
                      <a:solidFill>
                        <a:srgbClr val="B4B982"/>
                      </a:solidFill>
                      <a:prstDash val="solid"/>
                      <a:round/>
                      <a:headEnd len="sm" w="sm" type="none"/>
                      <a:tailEnd len="sm" w="sm" type="none"/>
                    </a:lnL>
                    <a:lnR cap="flat" cmpd="sng" w="9525">
                      <a:solidFill>
                        <a:srgbClr val="B4B982"/>
                      </a:solidFill>
                      <a:prstDash val="solid"/>
                      <a:round/>
                      <a:headEnd len="sm" w="sm" type="none"/>
                      <a:tailEnd len="sm" w="sm" type="none"/>
                    </a:lnR>
                    <a:lnT cap="flat" cmpd="sng" w="9525">
                      <a:solidFill>
                        <a:srgbClr val="B4B982"/>
                      </a:solidFill>
                      <a:prstDash val="solid"/>
                      <a:round/>
                      <a:headEnd len="sm" w="sm" type="none"/>
                      <a:tailEnd len="sm" w="sm" type="none"/>
                    </a:lnT>
                    <a:lnB cap="flat" cmpd="sng" w="9525">
                      <a:solidFill>
                        <a:srgbClr val="B4B982"/>
                      </a:solidFill>
                      <a:prstDash val="solid"/>
                      <a:round/>
                      <a:headEnd len="sm" w="sm" type="none"/>
                      <a:tailEnd len="sm" w="sm" type="none"/>
                    </a:lnB>
                  </a:tcPr>
                </a:tc>
                <a:tc>
                  <a:txBody>
                    <a:bodyPr/>
                    <a:lstStyle/>
                    <a:p>
                      <a:pPr indent="0" lvl="0" marL="0" rtl="0" algn="l">
                        <a:spcBef>
                          <a:spcPts val="0"/>
                        </a:spcBef>
                        <a:spcAft>
                          <a:spcPts val="0"/>
                        </a:spcAft>
                        <a:buNone/>
                      </a:pPr>
                      <a:r>
                        <a:rPr lang="en-GB" sz="1000">
                          <a:latin typeface="Calibri"/>
                          <a:ea typeface="Calibri"/>
                          <a:cs typeface="Calibri"/>
                          <a:sym typeface="Calibri"/>
                        </a:rPr>
                        <a:t>Cold-blooded animals and the environment. </a:t>
                      </a:r>
                      <a:endParaRPr sz="1000">
                        <a:latin typeface="Calibri"/>
                        <a:ea typeface="Calibri"/>
                        <a:cs typeface="Calibri"/>
                        <a:sym typeface="Calibri"/>
                      </a:endParaRPr>
                    </a:p>
                  </a:txBody>
                  <a:tcPr marT="91425" marB="91425" marR="91425" marL="91425" anchor="ctr">
                    <a:lnL cap="flat" cmpd="sng" w="9525">
                      <a:solidFill>
                        <a:srgbClr val="B4B982"/>
                      </a:solidFill>
                      <a:prstDash val="solid"/>
                      <a:round/>
                      <a:headEnd len="sm" w="sm" type="none"/>
                      <a:tailEnd len="sm" w="sm" type="none"/>
                    </a:lnL>
                    <a:lnR cap="flat" cmpd="sng" w="9525">
                      <a:solidFill>
                        <a:srgbClr val="B4B982"/>
                      </a:solidFill>
                      <a:prstDash val="solid"/>
                      <a:round/>
                      <a:headEnd len="sm" w="sm" type="none"/>
                      <a:tailEnd len="sm" w="sm" type="none"/>
                    </a:lnR>
                    <a:lnT cap="flat" cmpd="sng" w="9525">
                      <a:solidFill>
                        <a:srgbClr val="B4B982"/>
                      </a:solidFill>
                      <a:prstDash val="solid"/>
                      <a:round/>
                      <a:headEnd len="sm" w="sm" type="none"/>
                      <a:tailEnd len="sm" w="sm" type="none"/>
                    </a:lnT>
                    <a:lnB cap="flat" cmpd="sng" w="9525">
                      <a:solidFill>
                        <a:srgbClr val="B4B982"/>
                      </a:solidFill>
                      <a:prstDash val="solid"/>
                      <a:round/>
                      <a:headEnd len="sm" w="sm" type="none"/>
                      <a:tailEnd len="sm" w="sm" type="none"/>
                    </a:lnB>
                  </a:tcPr>
                </a:tc>
              </a:tr>
            </a:tbl>
          </a:graphicData>
        </a:graphic>
      </p:graphicFrame>
      <p:sp>
        <p:nvSpPr>
          <p:cNvPr id="137" name="Google Shape;137;p26"/>
          <p:cNvSpPr txBox="1"/>
          <p:nvPr/>
        </p:nvSpPr>
        <p:spPr>
          <a:xfrm>
            <a:off x="268825" y="5502162"/>
            <a:ext cx="6851100" cy="4027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Source</a:t>
            </a:r>
            <a:endParaRPr b="1" sz="600">
              <a:solidFill>
                <a:srgbClr val="61753B"/>
              </a:solidFill>
              <a:latin typeface="Cabin"/>
              <a:ea typeface="Cabin"/>
              <a:cs typeface="Cabin"/>
              <a:sym typeface="Cabin"/>
            </a:endParaRPr>
          </a:p>
          <a:p>
            <a:pPr indent="0" lvl="0" marL="457200" rtl="0" algn="l">
              <a:spcBef>
                <a:spcPts val="0"/>
              </a:spcBef>
              <a:spcAft>
                <a:spcPts val="0"/>
              </a:spcAft>
              <a:buNone/>
            </a:pPr>
            <a:r>
              <a:t/>
            </a:r>
            <a:endParaRPr b="1" sz="600">
              <a:solidFill>
                <a:srgbClr val="61753B"/>
              </a:solidFill>
              <a:latin typeface="Cabin"/>
              <a:ea typeface="Cabin"/>
              <a:cs typeface="Cabin"/>
              <a:sym typeface="Cabin"/>
            </a:endParaRPr>
          </a:p>
          <a:p>
            <a:pPr indent="0" lvl="0" marL="457200" rtl="0" algn="l">
              <a:spcBef>
                <a:spcPts val="0"/>
              </a:spcBef>
              <a:spcAft>
                <a:spcPts val="0"/>
              </a:spcAft>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Water, food and milk contaminated with human or animal excreta.</a:t>
            </a:r>
            <a:endParaRPr sz="1200">
              <a:solidFill>
                <a:schemeClr val="dk1"/>
              </a:solidFill>
              <a:latin typeface="Cabin"/>
              <a:ea typeface="Cabin"/>
              <a:cs typeface="Cabin"/>
              <a:sym typeface="Cabin"/>
            </a:endParaRPr>
          </a:p>
          <a:p>
            <a:pPr indent="0" lvl="0" marL="457200" rtl="0" algn="l">
              <a:spcBef>
                <a:spcPts val="0"/>
              </a:spcBef>
              <a:spcAft>
                <a:spcPts val="0"/>
              </a:spcAft>
              <a:buNone/>
            </a:pPr>
            <a:r>
              <a:rPr lang="en-GB" sz="600">
                <a:solidFill>
                  <a:schemeClr val="dk1"/>
                </a:solidFill>
                <a:latin typeface="Cabin"/>
                <a:ea typeface="Cabin"/>
                <a:cs typeface="Cabin"/>
                <a:sym typeface="Cabin"/>
              </a:rPr>
              <a:t>○ </a:t>
            </a:r>
            <a:r>
              <a:rPr b="1" lang="en-GB" sz="1200">
                <a:solidFill>
                  <a:schemeClr val="dk1"/>
                </a:solidFill>
                <a:latin typeface="Cabin"/>
                <a:ea typeface="Cabin"/>
                <a:cs typeface="Cabin"/>
                <a:sym typeface="Cabin"/>
              </a:rPr>
              <a:t>S.typhi and S.paratyphi : the source is human.</a:t>
            </a:r>
            <a:endParaRPr b="1" sz="1200">
              <a:solidFill>
                <a:schemeClr val="dk1"/>
              </a:solidFill>
              <a:latin typeface="Cabin"/>
              <a:ea typeface="Cabin"/>
              <a:cs typeface="Cabin"/>
              <a:sym typeface="Cabin"/>
            </a:endParaRPr>
          </a:p>
          <a:p>
            <a:pPr indent="0" lvl="0" marL="457200" rtl="0" algn="l">
              <a:spcBef>
                <a:spcPts val="0"/>
              </a:spcBef>
              <a:spcAft>
                <a:spcPts val="0"/>
              </a:spcAft>
              <a:buNone/>
            </a:pPr>
            <a:r>
              <a:rPr lang="en-GB" sz="600">
                <a:solidFill>
                  <a:schemeClr val="dk1"/>
                </a:solidFill>
                <a:latin typeface="Cabin"/>
                <a:ea typeface="Cabin"/>
                <a:cs typeface="Cabin"/>
                <a:sym typeface="Cabin"/>
              </a:rPr>
              <a:t>○</a:t>
            </a:r>
            <a:r>
              <a:rPr lang="en-GB" sz="800">
                <a:solidFill>
                  <a:schemeClr val="dk1"/>
                </a:solidFill>
                <a:latin typeface="Cabin"/>
                <a:ea typeface="Cabin"/>
                <a:cs typeface="Cabin"/>
                <a:sym typeface="Cabin"/>
              </a:rPr>
              <a:t> </a:t>
            </a:r>
            <a:r>
              <a:rPr lang="en-GB" sz="1200">
                <a:solidFill>
                  <a:schemeClr val="dk1"/>
                </a:solidFill>
                <a:latin typeface="Cabin"/>
                <a:ea typeface="Cabin"/>
                <a:cs typeface="Cabin"/>
                <a:sym typeface="Cabin"/>
              </a:rPr>
              <a:t>Highest during the rainy season in tropical climates and during the warmer months in temperate climates.</a:t>
            </a:r>
            <a:endParaRPr sz="1200">
              <a:solidFill>
                <a:schemeClr val="dk1"/>
              </a:solidFill>
              <a:latin typeface="Cabin"/>
              <a:ea typeface="Cabin"/>
              <a:cs typeface="Cabin"/>
              <a:sym typeface="Cabin"/>
            </a:endParaRPr>
          </a:p>
          <a:p>
            <a:pPr indent="0" lvl="0" marL="0" rtl="0" algn="l">
              <a:spcBef>
                <a:spcPts val="0"/>
              </a:spcBef>
              <a:spcAft>
                <a:spcPts val="0"/>
              </a:spcAft>
              <a:buNone/>
            </a:pPr>
            <a:r>
              <a:t/>
            </a:r>
            <a:endParaRPr sz="1100">
              <a:solidFill>
                <a:schemeClr val="dk1"/>
              </a:solidFill>
              <a:latin typeface="Cabin"/>
              <a:ea typeface="Cabin"/>
              <a:cs typeface="Cabin"/>
              <a:sym typeface="Cabin"/>
            </a:endParaRPr>
          </a:p>
          <a:p>
            <a:pPr indent="-355600" lvl="0" marL="457200" rtl="0" algn="l">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Antigenic Structures</a:t>
            </a:r>
            <a:endParaRPr b="1" sz="2000">
              <a:solidFill>
                <a:srgbClr val="61753B"/>
              </a:solidFill>
              <a:latin typeface="Cabin"/>
              <a:ea typeface="Cabin"/>
              <a:cs typeface="Cabin"/>
              <a:sym typeface="Cabin"/>
            </a:endParaRPr>
          </a:p>
          <a:p>
            <a:pPr indent="0" lvl="0" marL="457200" rtl="0" algn="l">
              <a:spcBef>
                <a:spcPts val="0"/>
              </a:spcBef>
              <a:spcAft>
                <a:spcPts val="0"/>
              </a:spcAft>
              <a:buNone/>
            </a:pPr>
            <a:r>
              <a:t/>
            </a:r>
            <a:endParaRPr b="1" sz="600">
              <a:solidFill>
                <a:srgbClr val="61753B"/>
              </a:solidFill>
              <a:latin typeface="Cabin"/>
              <a:ea typeface="Cabin"/>
              <a:cs typeface="Cabin"/>
              <a:sym typeface="Cabin"/>
            </a:endParaRPr>
          </a:p>
          <a:p>
            <a:pPr indent="0" lvl="0" marL="457200" rtl="0" algn="l">
              <a:spcBef>
                <a:spcPts val="0"/>
              </a:spcBef>
              <a:spcAft>
                <a:spcPts val="0"/>
              </a:spcAft>
              <a:buNone/>
            </a:pPr>
            <a:r>
              <a:rPr lang="en-GB" sz="600">
                <a:solidFill>
                  <a:schemeClr val="dk1"/>
                </a:solidFill>
                <a:latin typeface="Cabin"/>
                <a:ea typeface="Cabin"/>
                <a:cs typeface="Cabin"/>
                <a:sym typeface="Cabin"/>
              </a:rPr>
              <a:t>○ </a:t>
            </a:r>
            <a:r>
              <a:rPr lang="en-GB" sz="1200">
                <a:solidFill>
                  <a:schemeClr val="dk1"/>
                </a:solidFill>
                <a:latin typeface="Cabin"/>
                <a:ea typeface="Cabin"/>
                <a:cs typeface="Cabin"/>
                <a:sym typeface="Cabin"/>
              </a:rPr>
              <a:t>O. Somatic antigen : (Heat stable) is lipopolysaccharide in the outer membrane A, B, C1, C2, D, E.</a:t>
            </a:r>
            <a:endParaRPr sz="1200">
              <a:solidFill>
                <a:schemeClr val="dk1"/>
              </a:solidFill>
              <a:latin typeface="Cabin"/>
              <a:ea typeface="Cabin"/>
              <a:cs typeface="Cabin"/>
              <a:sym typeface="Cabin"/>
            </a:endParaRPr>
          </a:p>
          <a:p>
            <a:pPr indent="0" lvl="0" marL="457200" rtl="0" algn="l">
              <a:spcBef>
                <a:spcPts val="0"/>
              </a:spcBef>
              <a:spcAft>
                <a:spcPts val="0"/>
              </a:spcAft>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H. Flagellar antigen: H-antigen (Heat labile).</a:t>
            </a:r>
            <a:endParaRPr sz="1200">
              <a:solidFill>
                <a:schemeClr val="dk1"/>
              </a:solidFill>
              <a:latin typeface="Cabin"/>
              <a:ea typeface="Cabin"/>
              <a:cs typeface="Cabin"/>
              <a:sym typeface="Cabin"/>
            </a:endParaRPr>
          </a:p>
          <a:p>
            <a:pPr indent="0" lvl="0" marL="457200" rtl="0" algn="l">
              <a:spcBef>
                <a:spcPts val="0"/>
              </a:spcBef>
              <a:spcAft>
                <a:spcPts val="0"/>
              </a:spcAft>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K. Capsular antigen</a:t>
            </a:r>
            <a:endParaRPr sz="1200">
              <a:solidFill>
                <a:schemeClr val="dk1"/>
              </a:solidFill>
              <a:latin typeface="Cabin"/>
              <a:ea typeface="Cabin"/>
              <a:cs typeface="Cabin"/>
              <a:sym typeface="Cabin"/>
            </a:endParaRPr>
          </a:p>
          <a:p>
            <a:pPr indent="0" lvl="0" marL="457200" rtl="0" algn="l">
              <a:spcBef>
                <a:spcPts val="0"/>
              </a:spcBef>
              <a:spcAft>
                <a:spcPts val="0"/>
              </a:spcAft>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sz="1200">
                <a:solidFill>
                  <a:srgbClr val="CC0000"/>
                </a:solidFill>
                <a:latin typeface="Cabin"/>
                <a:ea typeface="Cabin"/>
                <a:cs typeface="Cabin"/>
                <a:sym typeface="Cabin"/>
              </a:rPr>
              <a:t>V</a:t>
            </a:r>
            <a:r>
              <a:rPr baseline="-25000" lang="en-GB" sz="1200">
                <a:solidFill>
                  <a:srgbClr val="CC0000"/>
                </a:solidFill>
                <a:latin typeface="Cabin"/>
                <a:ea typeface="Cabin"/>
                <a:cs typeface="Cabin"/>
                <a:sym typeface="Cabin"/>
              </a:rPr>
              <a:t>I </a:t>
            </a:r>
            <a:r>
              <a:rPr lang="en-GB" sz="1200">
                <a:solidFill>
                  <a:srgbClr val="CC0000"/>
                </a:solidFill>
                <a:latin typeface="Cabin"/>
                <a:ea typeface="Cabin"/>
                <a:cs typeface="Cabin"/>
                <a:sym typeface="Cabin"/>
              </a:rPr>
              <a:t>in Salmonella serotype typhi </a:t>
            </a:r>
            <a:r>
              <a:rPr lang="en-GB" sz="1200">
                <a:solidFill>
                  <a:schemeClr val="dk1"/>
                </a:solidFill>
                <a:latin typeface="Cabin"/>
                <a:ea typeface="Cabin"/>
                <a:cs typeface="Cabin"/>
                <a:sym typeface="Cabin"/>
              </a:rPr>
              <a:t>(virulence heat-labile capsular homopolymer of      N-acetyl-galactosamino-uronic acid) </a:t>
            </a:r>
            <a:r>
              <a:rPr i="1" lang="en-GB" sz="1200">
                <a:solidFill>
                  <a:schemeClr val="dk1"/>
                </a:solidFill>
                <a:latin typeface="Cabin"/>
                <a:ea typeface="Cabin"/>
                <a:cs typeface="Cabin"/>
                <a:sym typeface="Cabin"/>
              </a:rPr>
              <a:t>vs</a:t>
            </a:r>
            <a:r>
              <a:rPr lang="en-GB" sz="1200">
                <a:solidFill>
                  <a:schemeClr val="dk1"/>
                </a:solidFill>
                <a:latin typeface="Cabin"/>
                <a:ea typeface="Cabin"/>
                <a:cs typeface="Cabin"/>
                <a:sym typeface="Cabin"/>
              </a:rPr>
              <a:t> phagocytosis.</a:t>
            </a:r>
            <a:endParaRPr sz="1200">
              <a:solidFill>
                <a:schemeClr val="dk1"/>
              </a:solidFill>
              <a:latin typeface="Cabin"/>
              <a:ea typeface="Cabin"/>
              <a:cs typeface="Cabin"/>
              <a:sym typeface="Cabin"/>
            </a:endParaRPr>
          </a:p>
          <a:p>
            <a:pPr indent="-234950" lvl="0" marL="457200" rtl="0" algn="l">
              <a:spcBef>
                <a:spcPts val="0"/>
              </a:spcBef>
              <a:spcAft>
                <a:spcPts val="0"/>
              </a:spcAft>
              <a:buClr>
                <a:srgbClr val="61753B"/>
              </a:buClr>
              <a:buSzPts val="100"/>
              <a:buFont typeface="Cabin"/>
              <a:buChar char="●"/>
            </a:pPr>
            <a:r>
              <a:t/>
            </a:r>
            <a:endParaRPr b="1" sz="100">
              <a:solidFill>
                <a:srgbClr val="61753B"/>
              </a:solidFill>
              <a:latin typeface="Cabin"/>
              <a:ea typeface="Cabin"/>
              <a:cs typeface="Cabin"/>
              <a:sym typeface="Cabin"/>
            </a:endParaRPr>
          </a:p>
          <a:p>
            <a:pPr indent="0" lvl="0" marL="457200" rtl="0" algn="l">
              <a:spcBef>
                <a:spcPts val="0"/>
              </a:spcBef>
              <a:spcAft>
                <a:spcPts val="0"/>
              </a:spcAft>
              <a:buNone/>
            </a:pPr>
            <a:r>
              <a:t/>
            </a:r>
            <a:endParaRPr b="1" sz="1200">
              <a:solidFill>
                <a:srgbClr val="61753B"/>
              </a:solidFill>
              <a:latin typeface="Cabin"/>
              <a:ea typeface="Cabin"/>
              <a:cs typeface="Cabin"/>
              <a:sym typeface="Cabin"/>
            </a:endParaRPr>
          </a:p>
          <a:p>
            <a:pPr indent="-355600" lvl="0" marL="457200" rtl="0" algn="l">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Virulence factors</a:t>
            </a:r>
            <a:endParaRPr b="1" sz="600">
              <a:solidFill>
                <a:srgbClr val="61753B"/>
              </a:solidFill>
              <a:latin typeface="Cabin"/>
              <a:ea typeface="Cabin"/>
              <a:cs typeface="Cabin"/>
              <a:sym typeface="Cabin"/>
            </a:endParaRPr>
          </a:p>
          <a:p>
            <a:pPr indent="0" lvl="0" marL="457200" rtl="0" algn="l">
              <a:spcBef>
                <a:spcPts val="0"/>
              </a:spcBef>
              <a:spcAft>
                <a:spcPts val="0"/>
              </a:spcAft>
              <a:buNone/>
            </a:pPr>
            <a:r>
              <a:rPr lang="en-GB" sz="600">
                <a:solidFill>
                  <a:schemeClr val="dk1"/>
                </a:solidFill>
                <a:latin typeface="Cabin"/>
                <a:ea typeface="Cabin"/>
                <a:cs typeface="Cabin"/>
                <a:sym typeface="Cabin"/>
              </a:rPr>
              <a:t>○</a:t>
            </a:r>
            <a:r>
              <a:rPr lang="en-GB" sz="1300">
                <a:solidFill>
                  <a:schemeClr val="dk1"/>
                </a:solidFill>
                <a:latin typeface="Cabin"/>
                <a:ea typeface="Cabin"/>
                <a:cs typeface="Cabin"/>
                <a:sym typeface="Cabin"/>
              </a:rPr>
              <a:t> </a:t>
            </a:r>
            <a:r>
              <a:rPr lang="en-GB" sz="1200">
                <a:solidFill>
                  <a:schemeClr val="dk1"/>
                </a:solidFill>
                <a:latin typeface="Cabin"/>
                <a:ea typeface="Cabin"/>
                <a:cs typeface="Cabin"/>
                <a:sym typeface="Cabin"/>
              </a:rPr>
              <a:t>Fimbria -&gt;</a:t>
            </a:r>
            <a:r>
              <a:rPr lang="en-GB" sz="1200">
                <a:solidFill>
                  <a:schemeClr val="dk1"/>
                </a:solidFill>
                <a:latin typeface="Cabin"/>
                <a:ea typeface="Cabin"/>
                <a:cs typeface="Cabin"/>
                <a:sym typeface="Cabin"/>
              </a:rPr>
              <a:t> </a:t>
            </a:r>
            <a:r>
              <a:rPr lang="en-GB" sz="1200">
                <a:solidFill>
                  <a:schemeClr val="dk1"/>
                </a:solidFill>
                <a:latin typeface="Cabin"/>
                <a:ea typeface="Cabin"/>
                <a:cs typeface="Cabin"/>
                <a:sym typeface="Cabin"/>
              </a:rPr>
              <a:t>Adherence</a:t>
            </a:r>
            <a:endParaRPr sz="1200">
              <a:solidFill>
                <a:schemeClr val="dk1"/>
              </a:solidFill>
              <a:latin typeface="Cabin"/>
              <a:ea typeface="Cabin"/>
              <a:cs typeface="Cabin"/>
              <a:sym typeface="Cabin"/>
            </a:endParaRPr>
          </a:p>
          <a:p>
            <a:pPr indent="0" lvl="0" marL="457200" rtl="0" algn="l">
              <a:spcBef>
                <a:spcPts val="0"/>
              </a:spcBef>
              <a:spcAft>
                <a:spcPts val="0"/>
              </a:spcAft>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sz="1200">
                <a:solidFill>
                  <a:schemeClr val="dk1"/>
                </a:solidFill>
                <a:latin typeface="Cabin"/>
                <a:ea typeface="Cabin"/>
                <a:cs typeface="Cabin"/>
                <a:sym typeface="Cabin"/>
              </a:rPr>
              <a:t>Endocytosis:  1. SPI 1 T3SS    2. TLR</a:t>
            </a:r>
            <a:endParaRPr sz="1200">
              <a:solidFill>
                <a:schemeClr val="dk1"/>
              </a:solidFill>
              <a:latin typeface="Cabin"/>
              <a:ea typeface="Cabin"/>
              <a:cs typeface="Cabin"/>
              <a:sym typeface="Cabin"/>
            </a:endParaRPr>
          </a:p>
          <a:p>
            <a:pPr indent="0" lvl="0" marL="457200" rtl="0" algn="l">
              <a:spcBef>
                <a:spcPts val="0"/>
              </a:spcBef>
              <a:spcAft>
                <a:spcPts val="0"/>
              </a:spcAft>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Replication in macrophages.</a:t>
            </a:r>
            <a:endParaRPr sz="1200">
              <a:solidFill>
                <a:schemeClr val="dk1"/>
              </a:solidFill>
              <a:latin typeface="Cabin"/>
              <a:ea typeface="Cabin"/>
              <a:cs typeface="Cabin"/>
              <a:sym typeface="Cabin"/>
            </a:endParaRPr>
          </a:p>
          <a:p>
            <a:pPr indent="0" lvl="0" marL="457200" rtl="0" algn="l">
              <a:spcBef>
                <a:spcPts val="0"/>
              </a:spcBef>
              <a:spcAft>
                <a:spcPts val="0"/>
              </a:spcAft>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Enterotoxin.</a:t>
            </a:r>
            <a:endParaRPr sz="1200">
              <a:solidFill>
                <a:schemeClr val="dk1"/>
              </a:solidFill>
              <a:latin typeface="Cabin"/>
              <a:ea typeface="Cabin"/>
              <a:cs typeface="Cabin"/>
              <a:sym typeface="Cabin"/>
            </a:endParaRPr>
          </a:p>
          <a:p>
            <a:pPr indent="0" lvl="0" marL="914400" rtl="0" algn="l">
              <a:spcBef>
                <a:spcPts val="0"/>
              </a:spcBef>
              <a:spcAft>
                <a:spcPts val="0"/>
              </a:spcAft>
              <a:buNone/>
            </a:pPr>
            <a:r>
              <a:t/>
            </a:r>
            <a:endParaRPr b="1" sz="1300">
              <a:solidFill>
                <a:srgbClr val="61753B"/>
              </a:solidFill>
              <a:latin typeface="Cabin"/>
              <a:ea typeface="Cabin"/>
              <a:cs typeface="Cabin"/>
              <a:sym typeface="Cabin"/>
            </a:endParaRPr>
          </a:p>
          <a:p>
            <a:pPr indent="0" lvl="0" marL="914400" rtl="0" algn="l">
              <a:spcBef>
                <a:spcPts val="0"/>
              </a:spcBef>
              <a:spcAft>
                <a:spcPts val="0"/>
              </a:spcAft>
              <a:buNone/>
            </a:pPr>
            <a:r>
              <a:t/>
            </a:r>
            <a:endParaRPr sz="1200">
              <a:solidFill>
                <a:schemeClr val="dk1"/>
              </a:solidFill>
              <a:latin typeface="Cabin"/>
              <a:ea typeface="Cabin"/>
              <a:cs typeface="Cabin"/>
              <a:sym typeface="Cabin"/>
            </a:endParaRPr>
          </a:p>
          <a:p>
            <a:pPr indent="0" lvl="0" marL="0" rtl="0" algn="l">
              <a:spcBef>
                <a:spcPts val="0"/>
              </a:spcBef>
              <a:spcAft>
                <a:spcPts val="0"/>
              </a:spcAft>
              <a:buNone/>
            </a:pPr>
            <a:r>
              <a:t/>
            </a:r>
            <a:endParaRPr>
              <a:solidFill>
                <a:schemeClr val="dk1"/>
              </a:solidFill>
              <a:latin typeface="Cabin"/>
              <a:ea typeface="Cabin"/>
              <a:cs typeface="Cabin"/>
              <a:sym typeface="Cabi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7"/>
          <p:cNvSpPr/>
          <p:nvPr/>
        </p:nvSpPr>
        <p:spPr>
          <a:xfrm rot="10800000">
            <a:off x="6663269" y="-12432"/>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43" name="Google Shape;143;p27"/>
          <p:cNvSpPr/>
          <p:nvPr/>
        </p:nvSpPr>
        <p:spPr>
          <a:xfrm>
            <a:off x="0" y="10026600"/>
            <a:ext cx="7589400" cy="672000"/>
          </a:xfrm>
          <a:prstGeom prst="rect">
            <a:avLst/>
          </a:prstGeom>
          <a:noFill/>
          <a:ln cap="flat" cmpd="sng" w="9525">
            <a:solidFill>
              <a:srgbClr val="B4B98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6AA84F"/>
                </a:solidFill>
                <a:latin typeface="Cabin"/>
                <a:ea typeface="Cabin"/>
                <a:cs typeface="Cabin"/>
                <a:sym typeface="Cabin"/>
              </a:rPr>
              <a:t>1-other illnesses with prolonged fever =brucellosis </a:t>
            </a:r>
            <a:endParaRPr sz="900">
              <a:solidFill>
                <a:srgbClr val="6AA84F"/>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900">
                <a:solidFill>
                  <a:srgbClr val="6AA84F"/>
                </a:solidFill>
                <a:latin typeface="Cabin"/>
                <a:ea typeface="Cabin"/>
                <a:cs typeface="Cabin"/>
                <a:sym typeface="Cabin"/>
              </a:rPr>
              <a:t>2-so might also have mild diarrhea </a:t>
            </a:r>
            <a:endParaRPr sz="900">
              <a:solidFill>
                <a:srgbClr val="6AA84F"/>
              </a:solidFill>
              <a:latin typeface="Cabin"/>
              <a:ea typeface="Cabin"/>
              <a:cs typeface="Cabin"/>
              <a:sym typeface="Cabin"/>
            </a:endParaRPr>
          </a:p>
        </p:txBody>
      </p:sp>
      <p:sp>
        <p:nvSpPr>
          <p:cNvPr id="144" name="Google Shape;144;p27"/>
          <p:cNvSpPr txBox="1"/>
          <p:nvPr/>
        </p:nvSpPr>
        <p:spPr>
          <a:xfrm>
            <a:off x="7106665" y="6336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2</a:t>
            </a:r>
            <a:endParaRPr>
              <a:latin typeface="Cabin"/>
              <a:ea typeface="Cabin"/>
              <a:cs typeface="Cabin"/>
              <a:sym typeface="Cabin"/>
            </a:endParaRPr>
          </a:p>
        </p:txBody>
      </p:sp>
      <p:graphicFrame>
        <p:nvGraphicFramePr>
          <p:cNvPr id="145" name="Google Shape;145;p27"/>
          <p:cNvGraphicFramePr/>
          <p:nvPr/>
        </p:nvGraphicFramePr>
        <p:xfrm>
          <a:off x="274634" y="5151620"/>
          <a:ext cx="3000000" cy="3000000"/>
        </p:xfrm>
        <a:graphic>
          <a:graphicData uri="http://schemas.openxmlformats.org/drawingml/2006/table">
            <a:tbl>
              <a:tblPr>
                <a:noFill/>
                <a:tableStyleId>{19886762-07E5-41CA-B60F-DFFFE01317F3}</a:tableStyleId>
              </a:tblPr>
              <a:tblGrid>
                <a:gridCol w="3549875"/>
                <a:gridCol w="3488425"/>
              </a:tblGrid>
              <a:tr h="322550">
                <a:tc>
                  <a:txBody>
                    <a:bodyPr/>
                    <a:lstStyle/>
                    <a:p>
                      <a:pPr indent="0" lvl="0" marL="0" rtl="0" algn="ctr">
                        <a:spcBef>
                          <a:spcPts val="0"/>
                        </a:spcBef>
                        <a:spcAft>
                          <a:spcPts val="0"/>
                        </a:spcAft>
                        <a:buNone/>
                      </a:pPr>
                      <a:r>
                        <a:rPr b="1" lang="en-GB" sz="1200">
                          <a:solidFill>
                            <a:srgbClr val="FFFFFF"/>
                          </a:solidFill>
                          <a:latin typeface="Cabin"/>
                          <a:ea typeface="Cabin"/>
                          <a:cs typeface="Cabin"/>
                          <a:sym typeface="Cabin"/>
                        </a:rPr>
                        <a:t>First Week</a:t>
                      </a:r>
                      <a:endParaRPr b="1" sz="1200">
                        <a:solidFill>
                          <a:srgbClr val="FFFFFF"/>
                        </a:solidFill>
                        <a:latin typeface="Cabin"/>
                        <a:ea typeface="Cabin"/>
                        <a:cs typeface="Cabin"/>
                        <a:sym typeface="Cabin"/>
                      </a:endParaRPr>
                    </a:p>
                  </a:txBody>
                  <a:tcPr marT="80250" marB="80250" marR="101175" marL="101175">
                    <a:lnL cap="flat" cmpd="sng" w="9525">
                      <a:solidFill>
                        <a:srgbClr val="C0C58F"/>
                      </a:solidFill>
                      <a:prstDash val="solid"/>
                      <a:round/>
                      <a:headEnd len="sm" w="sm" type="none"/>
                      <a:tailEnd len="sm" w="sm" type="none"/>
                    </a:lnL>
                    <a:lnR cap="flat" cmpd="sng" w="9525">
                      <a:solidFill>
                        <a:srgbClr val="C0C58F"/>
                      </a:solidFill>
                      <a:prstDash val="solid"/>
                      <a:round/>
                      <a:headEnd len="sm" w="sm" type="none"/>
                      <a:tailEnd len="sm" w="sm" type="none"/>
                    </a:lnR>
                    <a:lnT cap="flat" cmpd="sng" w="9525">
                      <a:solidFill>
                        <a:srgbClr val="C0C58F"/>
                      </a:solidFill>
                      <a:prstDash val="solid"/>
                      <a:round/>
                      <a:headEnd len="sm" w="sm" type="none"/>
                      <a:tailEnd len="sm" w="sm" type="none"/>
                    </a:lnT>
                    <a:lnB cap="flat" cmpd="sng" w="9525">
                      <a:solidFill>
                        <a:srgbClr val="C0C58F"/>
                      </a:solidFill>
                      <a:prstDash val="solid"/>
                      <a:round/>
                      <a:headEnd len="sm" w="sm" type="none"/>
                      <a:tailEnd len="sm" w="sm" type="none"/>
                    </a:lnB>
                    <a:solidFill>
                      <a:srgbClr val="61753B"/>
                    </a:solidFill>
                  </a:tcPr>
                </a:tc>
                <a:tc>
                  <a:txBody>
                    <a:bodyPr/>
                    <a:lstStyle/>
                    <a:p>
                      <a:pPr indent="0" lvl="0" marL="0" rtl="0" algn="ctr">
                        <a:spcBef>
                          <a:spcPts val="0"/>
                        </a:spcBef>
                        <a:spcAft>
                          <a:spcPts val="0"/>
                        </a:spcAft>
                        <a:buNone/>
                      </a:pPr>
                      <a:r>
                        <a:rPr b="1" lang="en-GB" sz="1200">
                          <a:solidFill>
                            <a:srgbClr val="FFFFFF"/>
                          </a:solidFill>
                          <a:latin typeface="Cabin"/>
                          <a:ea typeface="Cabin"/>
                          <a:cs typeface="Cabin"/>
                          <a:sym typeface="Cabin"/>
                        </a:rPr>
                        <a:t>Second &amp; Third Week</a:t>
                      </a:r>
                      <a:endParaRPr b="1" sz="1200">
                        <a:solidFill>
                          <a:srgbClr val="FFFFFF"/>
                        </a:solidFill>
                        <a:latin typeface="Cabin"/>
                        <a:ea typeface="Cabin"/>
                        <a:cs typeface="Cabin"/>
                        <a:sym typeface="Cabin"/>
                      </a:endParaRPr>
                    </a:p>
                  </a:txBody>
                  <a:tcPr marT="80250" marB="80250" marR="101175" marL="101175">
                    <a:lnL cap="flat" cmpd="sng" w="9525">
                      <a:solidFill>
                        <a:srgbClr val="C0C58F"/>
                      </a:solidFill>
                      <a:prstDash val="solid"/>
                      <a:round/>
                      <a:headEnd len="sm" w="sm" type="none"/>
                      <a:tailEnd len="sm" w="sm" type="none"/>
                    </a:lnL>
                    <a:lnR cap="flat" cmpd="sng" w="9525">
                      <a:solidFill>
                        <a:srgbClr val="C0C58F"/>
                      </a:solidFill>
                      <a:prstDash val="solid"/>
                      <a:round/>
                      <a:headEnd len="sm" w="sm" type="none"/>
                      <a:tailEnd len="sm" w="sm" type="none"/>
                    </a:lnR>
                    <a:lnT cap="flat" cmpd="sng" w="9525">
                      <a:solidFill>
                        <a:srgbClr val="C0C58F"/>
                      </a:solidFill>
                      <a:prstDash val="solid"/>
                      <a:round/>
                      <a:headEnd len="sm" w="sm" type="none"/>
                      <a:tailEnd len="sm" w="sm" type="none"/>
                    </a:lnT>
                    <a:lnB cap="flat" cmpd="sng" w="9525">
                      <a:solidFill>
                        <a:srgbClr val="C0C58F"/>
                      </a:solidFill>
                      <a:prstDash val="solid"/>
                      <a:round/>
                      <a:headEnd len="sm" w="sm" type="none"/>
                      <a:tailEnd len="sm" w="sm" type="none"/>
                    </a:lnB>
                    <a:solidFill>
                      <a:srgbClr val="61753B"/>
                    </a:solidFill>
                  </a:tcPr>
                </a:tc>
              </a:tr>
              <a:tr h="1861075">
                <a:tc>
                  <a:txBody>
                    <a:bodyPr/>
                    <a:lstStyle/>
                    <a:p>
                      <a:pPr indent="0" lvl="0" marL="0" rtl="0" algn="l">
                        <a:spcBef>
                          <a:spcPts val="0"/>
                        </a:spcBef>
                        <a:spcAft>
                          <a:spcPts val="0"/>
                        </a:spcAft>
                        <a:buNone/>
                      </a:pPr>
                      <a:r>
                        <a:rPr lang="en-GB" sz="1200">
                          <a:latin typeface="Cabin"/>
                          <a:ea typeface="Cabin"/>
                          <a:cs typeface="Cabin"/>
                          <a:sym typeface="Cabin"/>
                        </a:rPr>
                        <a:t>- </a:t>
                      </a:r>
                      <a:r>
                        <a:rPr lang="en-GB" sz="1200">
                          <a:solidFill>
                            <a:srgbClr val="CC0000"/>
                          </a:solidFill>
                          <a:latin typeface="Cabin"/>
                          <a:ea typeface="Cabin"/>
                          <a:cs typeface="Cabin"/>
                          <a:sym typeface="Cabin"/>
                        </a:rPr>
                        <a:t>Fever</a:t>
                      </a:r>
                      <a:r>
                        <a:rPr lang="en-GB" sz="1200">
                          <a:latin typeface="Cabin"/>
                          <a:ea typeface="Cabin"/>
                          <a:cs typeface="Cabin"/>
                          <a:sym typeface="Cabin"/>
                        </a:rPr>
                        <a:t>, malaise, anorexia, myalgia and a continuous dull frontal headache → then the patient develops </a:t>
                      </a:r>
                      <a:r>
                        <a:rPr lang="en-GB" sz="1200">
                          <a:solidFill>
                            <a:srgbClr val="CC0000"/>
                          </a:solidFill>
                          <a:latin typeface="Cabin"/>
                          <a:ea typeface="Cabin"/>
                          <a:cs typeface="Cabin"/>
                          <a:sym typeface="Cabin"/>
                        </a:rPr>
                        <a:t>constipation</a:t>
                      </a:r>
                      <a:r>
                        <a:rPr lang="en-GB" sz="1200">
                          <a:latin typeface="Cabin"/>
                          <a:ea typeface="Cabin"/>
                          <a:cs typeface="Cabin"/>
                          <a:sym typeface="Cabin"/>
                        </a:rPr>
                        <a:t>.</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Mesenteric lymph node → bloodstream liver, spleen and bone marrow.</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Engulfment of Salmonella by mononuclear phagocytes.</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Bacteria released into the bloodstream again and can lead to high fever. </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a:t>
                      </a:r>
                      <a:r>
                        <a:rPr lang="en-GB" sz="1200">
                          <a:solidFill>
                            <a:srgbClr val="CC0000"/>
                          </a:solidFill>
                          <a:latin typeface="Cabin"/>
                          <a:ea typeface="Cabin"/>
                          <a:cs typeface="Cabin"/>
                          <a:sym typeface="Cabin"/>
                        </a:rPr>
                        <a:t>Blood culture is positive.</a:t>
                      </a:r>
                      <a:endParaRPr sz="1200">
                        <a:solidFill>
                          <a:srgbClr val="CC0000"/>
                        </a:solidFill>
                        <a:latin typeface="Cabin"/>
                        <a:ea typeface="Cabin"/>
                        <a:cs typeface="Cabin"/>
                        <a:sym typeface="Cabin"/>
                      </a:endParaRPr>
                    </a:p>
                  </a:txBody>
                  <a:tcPr marT="80250" marB="80250" marR="101175" marL="101175">
                    <a:lnL cap="flat" cmpd="sng" w="9525">
                      <a:solidFill>
                        <a:srgbClr val="9FA567"/>
                      </a:solidFill>
                      <a:prstDash val="solid"/>
                      <a:round/>
                      <a:headEnd len="sm" w="sm" type="none"/>
                      <a:tailEnd len="sm" w="sm" type="none"/>
                    </a:lnL>
                    <a:lnR cap="flat" cmpd="sng" w="9525">
                      <a:solidFill>
                        <a:srgbClr val="9FA567"/>
                      </a:solidFill>
                      <a:prstDash val="solid"/>
                      <a:round/>
                      <a:headEnd len="sm" w="sm" type="none"/>
                      <a:tailEnd len="sm" w="sm" type="none"/>
                    </a:lnR>
                    <a:lnT cap="flat" cmpd="sng" w="9525">
                      <a:solidFill>
                        <a:srgbClr val="C0C58F"/>
                      </a:solidFill>
                      <a:prstDash val="solid"/>
                      <a:round/>
                      <a:headEnd len="sm" w="sm" type="none"/>
                      <a:tailEnd len="sm" w="sm" type="none"/>
                    </a:lnT>
                    <a:lnB cap="flat" cmpd="sng" w="9525">
                      <a:solidFill>
                        <a:srgbClr val="9FA567"/>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Cabin"/>
                          <a:ea typeface="Cabin"/>
                          <a:cs typeface="Cabin"/>
                          <a:sym typeface="Cabin"/>
                        </a:rPr>
                        <a:t>- </a:t>
                      </a:r>
                      <a:r>
                        <a:rPr lang="en-GB" sz="1200">
                          <a:solidFill>
                            <a:srgbClr val="CC0000"/>
                          </a:solidFill>
                          <a:latin typeface="Cabin"/>
                          <a:ea typeface="Cabin"/>
                          <a:cs typeface="Cabin"/>
                          <a:sym typeface="Cabin"/>
                        </a:rPr>
                        <a:t>Sustained fever &amp; prolonged bacteremia</a:t>
                      </a:r>
                      <a:r>
                        <a:rPr lang="en-GB" sz="1200">
                          <a:latin typeface="Cabin"/>
                          <a:ea typeface="Cabin"/>
                          <a:cs typeface="Cabin"/>
                          <a:sym typeface="Cabin"/>
                        </a:rPr>
                        <a:t>.</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Invade gallbladder and Payer’s patches.</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a:t>
                      </a:r>
                      <a:r>
                        <a:rPr lang="en-GB" sz="1200">
                          <a:solidFill>
                            <a:srgbClr val="CC0000"/>
                          </a:solidFill>
                          <a:latin typeface="Cabin"/>
                          <a:ea typeface="Cabin"/>
                          <a:cs typeface="Cabin"/>
                          <a:sym typeface="Cabin"/>
                        </a:rPr>
                        <a:t>Rose spots</a:t>
                      </a:r>
                      <a:r>
                        <a:rPr lang="en-GB" sz="1200">
                          <a:latin typeface="Cabin"/>
                          <a:ea typeface="Cabin"/>
                          <a:cs typeface="Cabin"/>
                          <a:sym typeface="Cabin"/>
                        </a:rPr>
                        <a:t> 2 week of fever.</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Biliary tracts → GIT</a:t>
                      </a:r>
                      <a:r>
                        <a:rPr baseline="30000" lang="en-GB" sz="1200">
                          <a:latin typeface="Cabin"/>
                          <a:ea typeface="Cabin"/>
                          <a:cs typeface="Cabin"/>
                          <a:sym typeface="Cabin"/>
                        </a:rPr>
                        <a:t>2</a:t>
                      </a:r>
                      <a:r>
                        <a:rPr lang="en-GB" sz="1200">
                          <a:latin typeface="Cabin"/>
                          <a:ea typeface="Cabin"/>
                          <a:cs typeface="Cabin"/>
                          <a:sym typeface="Cabin"/>
                        </a:rPr>
                        <a:t>.</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Organism isolated from stool.</a:t>
                      </a:r>
                      <a:endParaRPr sz="1200">
                        <a:latin typeface="Cabin"/>
                        <a:ea typeface="Cabin"/>
                        <a:cs typeface="Cabin"/>
                        <a:sym typeface="Cabin"/>
                      </a:endParaRPr>
                    </a:p>
                  </a:txBody>
                  <a:tcPr marT="80250" marB="80250" marR="101175" marL="101175">
                    <a:lnL cap="flat" cmpd="sng" w="9525">
                      <a:solidFill>
                        <a:srgbClr val="9FA567"/>
                      </a:solidFill>
                      <a:prstDash val="solid"/>
                      <a:round/>
                      <a:headEnd len="sm" w="sm" type="none"/>
                      <a:tailEnd len="sm" w="sm" type="none"/>
                    </a:lnL>
                    <a:lnR cap="flat" cmpd="sng" w="9525">
                      <a:solidFill>
                        <a:srgbClr val="9FA567"/>
                      </a:solidFill>
                      <a:prstDash val="solid"/>
                      <a:round/>
                      <a:headEnd len="sm" w="sm" type="none"/>
                      <a:tailEnd len="sm" w="sm" type="none"/>
                    </a:lnR>
                    <a:lnT cap="flat" cmpd="sng" w="9525">
                      <a:solidFill>
                        <a:srgbClr val="C0C58F"/>
                      </a:solidFill>
                      <a:prstDash val="solid"/>
                      <a:round/>
                      <a:headEnd len="sm" w="sm" type="none"/>
                      <a:tailEnd len="sm" w="sm" type="none"/>
                    </a:lnT>
                    <a:lnB cap="flat" cmpd="sng" w="9525">
                      <a:solidFill>
                        <a:srgbClr val="9FA567"/>
                      </a:solidFill>
                      <a:prstDash val="solid"/>
                      <a:round/>
                      <a:headEnd len="sm" w="sm" type="none"/>
                      <a:tailEnd len="sm" w="sm" type="none"/>
                    </a:lnB>
                  </a:tcPr>
                </a:tc>
              </a:tr>
            </a:tbl>
          </a:graphicData>
        </a:graphic>
      </p:graphicFrame>
      <p:sp>
        <p:nvSpPr>
          <p:cNvPr id="146" name="Google Shape;146;p27"/>
          <p:cNvSpPr txBox="1"/>
          <p:nvPr/>
        </p:nvSpPr>
        <p:spPr>
          <a:xfrm>
            <a:off x="2120350" y="869987"/>
            <a:ext cx="3545700" cy="41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000">
                <a:solidFill>
                  <a:srgbClr val="61753B"/>
                </a:solidFill>
                <a:latin typeface="Cabin"/>
                <a:ea typeface="Cabin"/>
                <a:cs typeface="Cabin"/>
                <a:sym typeface="Cabin"/>
              </a:rPr>
              <a:t>Clinical Diseases</a:t>
            </a:r>
            <a:endParaRPr b="1" sz="2000">
              <a:solidFill>
                <a:srgbClr val="61753B"/>
              </a:solidFill>
              <a:latin typeface="Cabin"/>
              <a:ea typeface="Cabin"/>
              <a:cs typeface="Cabin"/>
              <a:sym typeface="Cabin"/>
            </a:endParaRPr>
          </a:p>
        </p:txBody>
      </p:sp>
      <p:sp>
        <p:nvSpPr>
          <p:cNvPr id="147" name="Google Shape;147;p27"/>
          <p:cNvSpPr txBox="1"/>
          <p:nvPr/>
        </p:nvSpPr>
        <p:spPr>
          <a:xfrm>
            <a:off x="2345350" y="1463553"/>
            <a:ext cx="1337400" cy="672000"/>
          </a:xfrm>
          <a:prstGeom prst="rect">
            <a:avLst/>
          </a:prstGeom>
          <a:noFill/>
          <a:ln cap="flat" cmpd="sng" w="19050">
            <a:solidFill>
              <a:srgbClr val="9FA56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200">
                <a:solidFill>
                  <a:srgbClr val="CC0000"/>
                </a:solidFill>
                <a:latin typeface="Cabin"/>
                <a:ea typeface="Cabin"/>
                <a:cs typeface="Cabin"/>
                <a:sym typeface="Cabin"/>
              </a:rPr>
              <a:t>Acute Gastroenteritis</a:t>
            </a:r>
            <a:endParaRPr sz="1200">
              <a:solidFill>
                <a:srgbClr val="666666"/>
              </a:solidFill>
              <a:latin typeface="Cabin"/>
              <a:ea typeface="Cabin"/>
              <a:cs typeface="Cabin"/>
              <a:sym typeface="Cabin"/>
            </a:endParaRPr>
          </a:p>
        </p:txBody>
      </p:sp>
      <p:sp>
        <p:nvSpPr>
          <p:cNvPr id="148" name="Google Shape;148;p27"/>
          <p:cNvSpPr txBox="1"/>
          <p:nvPr/>
        </p:nvSpPr>
        <p:spPr>
          <a:xfrm>
            <a:off x="495875" y="1463575"/>
            <a:ext cx="1412100" cy="672000"/>
          </a:xfrm>
          <a:prstGeom prst="rect">
            <a:avLst/>
          </a:prstGeom>
          <a:noFill/>
          <a:ln cap="flat" cmpd="sng" w="19050">
            <a:solidFill>
              <a:srgbClr val="9FA56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200">
                <a:solidFill>
                  <a:srgbClr val="CC0000"/>
                </a:solidFill>
                <a:latin typeface="Cabin"/>
                <a:ea typeface="Cabin"/>
                <a:cs typeface="Cabin"/>
                <a:sym typeface="Cabin"/>
              </a:rPr>
              <a:t>Typhoid </a:t>
            </a:r>
            <a:endParaRPr b="1" sz="1200">
              <a:solidFill>
                <a:srgbClr val="CC0000"/>
              </a:solidFill>
              <a:latin typeface="Cabin"/>
              <a:ea typeface="Cabin"/>
              <a:cs typeface="Cabin"/>
              <a:sym typeface="Cabin"/>
            </a:endParaRPr>
          </a:p>
          <a:p>
            <a:pPr indent="0" lvl="0" marL="0" rtl="0" algn="ctr">
              <a:spcBef>
                <a:spcPts val="0"/>
              </a:spcBef>
              <a:spcAft>
                <a:spcPts val="0"/>
              </a:spcAft>
              <a:buClr>
                <a:schemeClr val="dk1"/>
              </a:buClr>
              <a:buSzPts val="1000"/>
              <a:buFont typeface="Arial"/>
              <a:buNone/>
            </a:pPr>
            <a:r>
              <a:rPr b="1" lang="en-GB" sz="1200">
                <a:solidFill>
                  <a:srgbClr val="CC0000"/>
                </a:solidFill>
                <a:latin typeface="Cabin"/>
                <a:ea typeface="Cabin"/>
                <a:cs typeface="Cabin"/>
                <a:sym typeface="Cabin"/>
              </a:rPr>
              <a:t>fever</a:t>
            </a:r>
            <a:endParaRPr sz="1200">
              <a:solidFill>
                <a:srgbClr val="666666"/>
              </a:solidFill>
              <a:latin typeface="Cabin"/>
              <a:ea typeface="Cabin"/>
              <a:cs typeface="Cabin"/>
              <a:sym typeface="Cabin"/>
            </a:endParaRPr>
          </a:p>
        </p:txBody>
      </p:sp>
      <p:sp>
        <p:nvSpPr>
          <p:cNvPr id="149" name="Google Shape;149;p27"/>
          <p:cNvSpPr txBox="1"/>
          <p:nvPr/>
        </p:nvSpPr>
        <p:spPr>
          <a:xfrm>
            <a:off x="4054050" y="1463572"/>
            <a:ext cx="1337400" cy="672000"/>
          </a:xfrm>
          <a:prstGeom prst="rect">
            <a:avLst/>
          </a:prstGeom>
          <a:noFill/>
          <a:ln cap="flat" cmpd="sng" w="19050">
            <a:solidFill>
              <a:srgbClr val="9FA56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000"/>
              <a:buFont typeface="Arial"/>
              <a:buNone/>
            </a:pPr>
            <a:r>
              <a:rPr lang="en-GB" sz="1200">
                <a:solidFill>
                  <a:schemeClr val="dk1"/>
                </a:solidFill>
                <a:latin typeface="Cabin"/>
                <a:ea typeface="Cabin"/>
                <a:cs typeface="Cabin"/>
                <a:sym typeface="Cabin"/>
              </a:rPr>
              <a:t>Nontyphoidal bacteremia</a:t>
            </a:r>
            <a:endParaRPr sz="1200">
              <a:solidFill>
                <a:srgbClr val="666666"/>
              </a:solidFill>
              <a:latin typeface="Cabin"/>
              <a:ea typeface="Cabin"/>
              <a:cs typeface="Cabin"/>
              <a:sym typeface="Cabin"/>
            </a:endParaRPr>
          </a:p>
        </p:txBody>
      </p:sp>
      <p:sp>
        <p:nvSpPr>
          <p:cNvPr id="150" name="Google Shape;150;p27"/>
          <p:cNvSpPr txBox="1"/>
          <p:nvPr/>
        </p:nvSpPr>
        <p:spPr>
          <a:xfrm>
            <a:off x="5616175" y="1463575"/>
            <a:ext cx="1552500" cy="672000"/>
          </a:xfrm>
          <a:prstGeom prst="rect">
            <a:avLst/>
          </a:prstGeom>
          <a:noFill/>
          <a:ln cap="flat" cmpd="sng" w="19050">
            <a:solidFill>
              <a:srgbClr val="9FA56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chemeClr val="dk1"/>
              </a:solidFill>
              <a:latin typeface="Cabin"/>
              <a:ea typeface="Cabin"/>
              <a:cs typeface="Cabin"/>
              <a:sym typeface="Cabin"/>
            </a:endParaRPr>
          </a:p>
          <a:p>
            <a:pPr indent="0" lvl="0" marL="0" rtl="0" algn="ctr">
              <a:spcBef>
                <a:spcPts val="0"/>
              </a:spcBef>
              <a:spcAft>
                <a:spcPts val="0"/>
              </a:spcAft>
              <a:buClr>
                <a:schemeClr val="dk1"/>
              </a:buClr>
              <a:buSzPts val="1000"/>
              <a:buFont typeface="Arial"/>
              <a:buNone/>
            </a:pPr>
            <a:r>
              <a:rPr lang="en-GB" sz="1200">
                <a:solidFill>
                  <a:schemeClr val="dk1"/>
                </a:solidFill>
                <a:latin typeface="Cabin"/>
                <a:ea typeface="Cabin"/>
                <a:cs typeface="Cabin"/>
                <a:sym typeface="Cabin"/>
              </a:rPr>
              <a:t>Carrier state following Salmonella infection</a:t>
            </a:r>
            <a:endParaRPr sz="1200">
              <a:solidFill>
                <a:schemeClr val="dk1"/>
              </a:solidFill>
              <a:latin typeface="Cabin"/>
              <a:ea typeface="Cabin"/>
              <a:cs typeface="Cabin"/>
              <a:sym typeface="Cabin"/>
            </a:endParaRPr>
          </a:p>
          <a:p>
            <a:pPr indent="0" lvl="0" marL="0" marR="0" rtl="0" algn="ctr">
              <a:lnSpc>
                <a:spcPct val="100000"/>
              </a:lnSpc>
              <a:spcBef>
                <a:spcPts val="0"/>
              </a:spcBef>
              <a:spcAft>
                <a:spcPts val="0"/>
              </a:spcAft>
              <a:buNone/>
            </a:pPr>
            <a:r>
              <a:t/>
            </a:r>
            <a:endParaRPr>
              <a:solidFill>
                <a:srgbClr val="666666"/>
              </a:solidFill>
              <a:latin typeface="Exo"/>
              <a:ea typeface="Exo"/>
              <a:cs typeface="Exo"/>
              <a:sym typeface="Exo"/>
            </a:endParaRPr>
          </a:p>
        </p:txBody>
      </p:sp>
      <p:cxnSp>
        <p:nvCxnSpPr>
          <p:cNvPr id="151" name="Google Shape;151;p27"/>
          <p:cNvCxnSpPr>
            <a:stCxn id="146" idx="2"/>
            <a:endCxn id="147" idx="0"/>
          </p:cNvCxnSpPr>
          <p:nvPr/>
        </p:nvCxnSpPr>
        <p:spPr>
          <a:xfrm rot="5400000">
            <a:off x="3364000" y="934487"/>
            <a:ext cx="179100" cy="879300"/>
          </a:xfrm>
          <a:prstGeom prst="bentConnector3">
            <a:avLst>
              <a:gd fmla="val 49963" name="adj1"/>
            </a:avLst>
          </a:prstGeom>
          <a:noFill/>
          <a:ln cap="flat" cmpd="sng" w="19050">
            <a:solidFill>
              <a:srgbClr val="B4B982"/>
            </a:solidFill>
            <a:prstDash val="solid"/>
            <a:round/>
            <a:headEnd len="sm" w="sm" type="none"/>
            <a:tailEnd len="sm" w="sm" type="none"/>
          </a:ln>
        </p:spPr>
      </p:cxnSp>
      <p:cxnSp>
        <p:nvCxnSpPr>
          <p:cNvPr id="152" name="Google Shape;152;p27"/>
          <p:cNvCxnSpPr>
            <a:stCxn id="146" idx="2"/>
            <a:endCxn id="149" idx="0"/>
          </p:cNvCxnSpPr>
          <p:nvPr/>
        </p:nvCxnSpPr>
        <p:spPr>
          <a:xfrm flipH="1" rot="-5400000">
            <a:off x="4218400" y="959387"/>
            <a:ext cx="179100" cy="829500"/>
          </a:xfrm>
          <a:prstGeom prst="bentConnector3">
            <a:avLst>
              <a:gd fmla="val 49968" name="adj1"/>
            </a:avLst>
          </a:prstGeom>
          <a:noFill/>
          <a:ln cap="flat" cmpd="sng" w="19050">
            <a:solidFill>
              <a:srgbClr val="B4B982"/>
            </a:solidFill>
            <a:prstDash val="solid"/>
            <a:round/>
            <a:headEnd len="sm" w="sm" type="none"/>
            <a:tailEnd len="sm" w="sm" type="none"/>
          </a:ln>
        </p:spPr>
      </p:cxnSp>
      <p:cxnSp>
        <p:nvCxnSpPr>
          <p:cNvPr id="153" name="Google Shape;153;p27"/>
          <p:cNvCxnSpPr>
            <a:stCxn id="146" idx="2"/>
            <a:endCxn id="148" idx="0"/>
          </p:cNvCxnSpPr>
          <p:nvPr/>
        </p:nvCxnSpPr>
        <p:spPr>
          <a:xfrm rot="5400000">
            <a:off x="2458000" y="28487"/>
            <a:ext cx="179100" cy="2691300"/>
          </a:xfrm>
          <a:prstGeom prst="bentConnector3">
            <a:avLst>
              <a:gd fmla="val 49969" name="adj1"/>
            </a:avLst>
          </a:prstGeom>
          <a:noFill/>
          <a:ln cap="flat" cmpd="sng" w="19050">
            <a:solidFill>
              <a:srgbClr val="B4B982"/>
            </a:solidFill>
            <a:prstDash val="solid"/>
            <a:round/>
            <a:headEnd len="sm" w="sm" type="none"/>
            <a:tailEnd len="sm" w="sm" type="none"/>
          </a:ln>
        </p:spPr>
      </p:cxnSp>
      <p:cxnSp>
        <p:nvCxnSpPr>
          <p:cNvPr id="154" name="Google Shape;154;p27"/>
          <p:cNvCxnSpPr>
            <a:stCxn id="146" idx="2"/>
            <a:endCxn id="150" idx="0"/>
          </p:cNvCxnSpPr>
          <p:nvPr/>
        </p:nvCxnSpPr>
        <p:spPr>
          <a:xfrm flipH="1" rot="-5400000">
            <a:off x="5053300" y="124487"/>
            <a:ext cx="179100" cy="2499300"/>
          </a:xfrm>
          <a:prstGeom prst="bentConnector3">
            <a:avLst>
              <a:gd fmla="val 49969" name="adj1"/>
            </a:avLst>
          </a:prstGeom>
          <a:noFill/>
          <a:ln cap="flat" cmpd="sng" w="19050">
            <a:solidFill>
              <a:srgbClr val="B4B982"/>
            </a:solidFill>
            <a:prstDash val="solid"/>
            <a:round/>
            <a:headEnd len="sm" w="sm" type="none"/>
            <a:tailEnd len="sm" w="sm" type="none"/>
          </a:ln>
        </p:spPr>
      </p:cxnSp>
      <p:graphicFrame>
        <p:nvGraphicFramePr>
          <p:cNvPr id="155" name="Google Shape;155;p27"/>
          <p:cNvGraphicFramePr/>
          <p:nvPr/>
        </p:nvGraphicFramePr>
        <p:xfrm>
          <a:off x="274613" y="2314531"/>
          <a:ext cx="3000000" cy="3000000"/>
        </p:xfrm>
        <a:graphic>
          <a:graphicData uri="http://schemas.openxmlformats.org/drawingml/2006/table">
            <a:tbl>
              <a:tblPr>
                <a:noFill/>
                <a:tableStyleId>{19886762-07E5-41CA-B60F-DFFFE01317F3}</a:tableStyleId>
              </a:tblPr>
              <a:tblGrid>
                <a:gridCol w="1733175"/>
                <a:gridCol w="5305125"/>
              </a:tblGrid>
              <a:tr h="283875">
                <a:tc gridSpan="2">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Enteric Fever (Typhoid Fever)</a:t>
                      </a:r>
                      <a:endParaRPr b="1">
                        <a:solidFill>
                          <a:srgbClr val="FFFFFF"/>
                        </a:solidFill>
                        <a:latin typeface="Cabin"/>
                        <a:ea typeface="Cabin"/>
                        <a:cs typeface="Cabin"/>
                        <a:sym typeface="Cabin"/>
                      </a:endParaRPr>
                    </a:p>
                  </a:txBody>
                  <a:tcPr marT="80250" marB="80250" marR="101175" marL="101175">
                    <a:lnL cap="flat" cmpd="sng" w="9525">
                      <a:solidFill>
                        <a:srgbClr val="9FA567"/>
                      </a:solidFill>
                      <a:prstDash val="solid"/>
                      <a:round/>
                      <a:headEnd len="sm" w="sm" type="none"/>
                      <a:tailEnd len="sm" w="sm" type="none"/>
                    </a:lnL>
                    <a:lnR cap="flat" cmpd="sng" w="9525">
                      <a:solidFill>
                        <a:srgbClr val="9FA567"/>
                      </a:solidFill>
                      <a:prstDash val="solid"/>
                      <a:round/>
                      <a:headEnd len="sm" w="sm" type="none"/>
                      <a:tailEnd len="sm" w="sm" type="none"/>
                    </a:lnR>
                    <a:lnT cap="flat" cmpd="sng" w="9525">
                      <a:solidFill>
                        <a:srgbClr val="9FA567"/>
                      </a:solidFill>
                      <a:prstDash val="solid"/>
                      <a:round/>
                      <a:headEnd len="sm" w="sm" type="none"/>
                      <a:tailEnd len="sm" w="sm" type="none"/>
                    </a:lnT>
                    <a:lnB cap="flat" cmpd="sng" w="9525">
                      <a:solidFill>
                        <a:srgbClr val="9FA567"/>
                      </a:solidFill>
                      <a:prstDash val="solid"/>
                      <a:round/>
                      <a:headEnd len="sm" w="sm" type="none"/>
                      <a:tailEnd len="sm" w="sm" type="none"/>
                    </a:lnB>
                    <a:solidFill>
                      <a:srgbClr val="61753B"/>
                    </a:solidFill>
                  </a:tcPr>
                </a:tc>
                <a:tc hMerge="1"/>
              </a:tr>
              <a:tr h="400775">
                <a:tc>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Causative Species</a:t>
                      </a:r>
                      <a:endParaRPr sz="1300">
                        <a:latin typeface="Cabin"/>
                        <a:ea typeface="Cabin"/>
                        <a:cs typeface="Cabin"/>
                        <a:sym typeface="Cabin"/>
                      </a:endParaRPr>
                    </a:p>
                  </a:txBody>
                  <a:tcPr marT="80250" marB="80250" marR="101175" marL="101175" anchor="ctr">
                    <a:lnL cap="flat" cmpd="sng" w="9525">
                      <a:solidFill>
                        <a:srgbClr val="9FA567"/>
                      </a:solidFill>
                      <a:prstDash val="solid"/>
                      <a:round/>
                      <a:headEnd len="sm" w="sm" type="none"/>
                      <a:tailEnd len="sm" w="sm" type="none"/>
                    </a:lnL>
                    <a:lnR cap="flat" cmpd="sng" w="9525">
                      <a:solidFill>
                        <a:srgbClr val="9FA567"/>
                      </a:solidFill>
                      <a:prstDash val="solid"/>
                      <a:round/>
                      <a:headEnd len="sm" w="sm" type="none"/>
                      <a:tailEnd len="sm" w="sm" type="none"/>
                    </a:lnR>
                    <a:lnT cap="flat" cmpd="sng" w="9525">
                      <a:solidFill>
                        <a:srgbClr val="9FA567"/>
                      </a:solidFill>
                      <a:prstDash val="solid"/>
                      <a:round/>
                      <a:headEnd len="sm" w="sm" type="none"/>
                      <a:tailEnd len="sm" w="sm" type="none"/>
                    </a:lnT>
                    <a:lnB cap="flat" cmpd="sng" w="9525">
                      <a:solidFill>
                        <a:srgbClr val="9FA567"/>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None/>
                      </a:pPr>
                      <a:r>
                        <a:rPr lang="en-GB" sz="1200">
                          <a:latin typeface="Cabin"/>
                          <a:ea typeface="Cabin"/>
                          <a:cs typeface="Cabin"/>
                          <a:sym typeface="Cabin"/>
                        </a:rPr>
                        <a:t>Salmonella serotype </a:t>
                      </a:r>
                      <a:r>
                        <a:rPr i="1" lang="en-GB" sz="1200">
                          <a:latin typeface="Cabin"/>
                          <a:ea typeface="Cabin"/>
                          <a:cs typeface="Cabin"/>
                          <a:sym typeface="Cabin"/>
                        </a:rPr>
                        <a:t>typhi </a:t>
                      </a:r>
                      <a:r>
                        <a:rPr lang="en-GB" sz="1200">
                          <a:latin typeface="Cabin"/>
                          <a:ea typeface="Cabin"/>
                          <a:cs typeface="Cabin"/>
                          <a:sym typeface="Cabin"/>
                        </a:rPr>
                        <a:t>or </a:t>
                      </a:r>
                      <a:r>
                        <a:rPr i="1" lang="en-GB" sz="1200">
                          <a:latin typeface="Cabin"/>
                          <a:ea typeface="Cabin"/>
                          <a:cs typeface="Cabin"/>
                          <a:sym typeface="Cabin"/>
                        </a:rPr>
                        <a:t>S.paratyphi </a:t>
                      </a:r>
                      <a:r>
                        <a:rPr lang="en-GB" sz="1200">
                          <a:latin typeface="Cabin"/>
                          <a:ea typeface="Cabin"/>
                          <a:cs typeface="Cabin"/>
                          <a:sym typeface="Cabin"/>
                        </a:rPr>
                        <a:t>A, B, C (less  severe).</a:t>
                      </a:r>
                      <a:endParaRPr sz="1200">
                        <a:latin typeface="Cabin"/>
                        <a:ea typeface="Cabin"/>
                        <a:cs typeface="Cabin"/>
                        <a:sym typeface="Cabin"/>
                      </a:endParaRPr>
                    </a:p>
                  </a:txBody>
                  <a:tcPr marT="80250" marB="80250" marR="101175" marL="101175">
                    <a:lnL cap="flat" cmpd="sng" w="9525">
                      <a:solidFill>
                        <a:srgbClr val="9FA567"/>
                      </a:solidFill>
                      <a:prstDash val="solid"/>
                      <a:round/>
                      <a:headEnd len="sm" w="sm" type="none"/>
                      <a:tailEnd len="sm" w="sm" type="none"/>
                    </a:lnL>
                    <a:lnR cap="flat" cmpd="sng" w="9525">
                      <a:solidFill>
                        <a:srgbClr val="9FA567"/>
                      </a:solidFill>
                      <a:prstDash val="solid"/>
                      <a:round/>
                      <a:headEnd len="sm" w="sm" type="none"/>
                      <a:tailEnd len="sm" w="sm" type="none"/>
                    </a:lnR>
                    <a:lnT cap="flat" cmpd="sng" w="9525">
                      <a:solidFill>
                        <a:srgbClr val="9FA567"/>
                      </a:solidFill>
                      <a:prstDash val="solid"/>
                      <a:round/>
                      <a:headEnd len="sm" w="sm" type="none"/>
                      <a:tailEnd len="sm" w="sm" type="none"/>
                    </a:lnT>
                    <a:lnB cap="flat" cmpd="sng" w="9525">
                      <a:solidFill>
                        <a:srgbClr val="9FA567"/>
                      </a:solidFill>
                      <a:prstDash val="solid"/>
                      <a:round/>
                      <a:headEnd len="sm" w="sm" type="none"/>
                      <a:tailEnd len="sm" w="sm" type="none"/>
                    </a:lnB>
                  </a:tcPr>
                </a:tc>
              </a:tr>
              <a:tr h="283875">
                <a:tc>
                  <a:txBody>
                    <a:bodyPr/>
                    <a:lstStyle/>
                    <a:p>
                      <a:pPr indent="0" lvl="0" marL="0" rtl="0" algn="ctr">
                        <a:spcBef>
                          <a:spcPts val="0"/>
                        </a:spcBef>
                        <a:spcAft>
                          <a:spcPts val="0"/>
                        </a:spcAft>
                        <a:buClr>
                          <a:schemeClr val="dk1"/>
                        </a:buClr>
                        <a:buSzPts val="1100"/>
                        <a:buFont typeface="Arial"/>
                        <a:buNone/>
                      </a:pPr>
                      <a:r>
                        <a:rPr b="1" lang="en-GB">
                          <a:solidFill>
                            <a:srgbClr val="61753B"/>
                          </a:solidFill>
                          <a:latin typeface="Cabin"/>
                          <a:ea typeface="Cabin"/>
                          <a:cs typeface="Cabin"/>
                          <a:sym typeface="Cabin"/>
                        </a:rPr>
                        <a:t>Source</a:t>
                      </a:r>
                      <a:endParaRPr sz="1300">
                        <a:latin typeface="Cabin"/>
                        <a:ea typeface="Cabin"/>
                        <a:cs typeface="Cabin"/>
                        <a:sym typeface="Cabin"/>
                      </a:endParaRPr>
                    </a:p>
                  </a:txBody>
                  <a:tcPr marT="80250" marB="80250" marR="101175" marL="101175" anchor="ctr">
                    <a:lnL cap="flat" cmpd="sng" w="9525">
                      <a:solidFill>
                        <a:srgbClr val="9FA567"/>
                      </a:solidFill>
                      <a:prstDash val="solid"/>
                      <a:round/>
                      <a:headEnd len="sm" w="sm" type="none"/>
                      <a:tailEnd len="sm" w="sm" type="none"/>
                    </a:lnL>
                    <a:lnR cap="flat" cmpd="sng" w="9525">
                      <a:solidFill>
                        <a:srgbClr val="9FA567"/>
                      </a:solidFill>
                      <a:prstDash val="solid"/>
                      <a:round/>
                      <a:headEnd len="sm" w="sm" type="none"/>
                      <a:tailEnd len="sm" w="sm" type="none"/>
                    </a:lnR>
                    <a:lnT cap="flat" cmpd="sng" w="9525">
                      <a:solidFill>
                        <a:srgbClr val="9FA567"/>
                      </a:solidFill>
                      <a:prstDash val="solid"/>
                      <a:round/>
                      <a:headEnd len="sm" w="sm" type="none"/>
                      <a:tailEnd len="sm" w="sm" type="none"/>
                    </a:lnT>
                    <a:lnB cap="flat" cmpd="sng" w="9525">
                      <a:solidFill>
                        <a:srgbClr val="9FA567"/>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800">
                          <a:solidFill>
                            <a:schemeClr val="dk1"/>
                          </a:solidFill>
                          <a:latin typeface="Cabin"/>
                          <a:ea typeface="Cabin"/>
                          <a:cs typeface="Cabin"/>
                          <a:sym typeface="Cabin"/>
                        </a:rPr>
                        <a:t> </a:t>
                      </a:r>
                      <a:r>
                        <a:rPr lang="en-GB" sz="1200">
                          <a:latin typeface="Cabin"/>
                          <a:ea typeface="Cabin"/>
                          <a:cs typeface="Cabin"/>
                          <a:sym typeface="Cabin"/>
                        </a:rPr>
                        <a:t>C</a:t>
                      </a:r>
                      <a:r>
                        <a:rPr lang="en-GB" sz="1200">
                          <a:latin typeface="Cabin"/>
                          <a:ea typeface="Cabin"/>
                          <a:cs typeface="Cabin"/>
                          <a:sym typeface="Cabin"/>
                        </a:rPr>
                        <a:t>ontaminated food that is infected or carrier individual.</a:t>
                      </a:r>
                      <a:endParaRPr sz="1200">
                        <a:latin typeface="Cabin"/>
                        <a:ea typeface="Cabin"/>
                        <a:cs typeface="Cabin"/>
                        <a:sym typeface="Cabin"/>
                      </a:endParaRPr>
                    </a:p>
                    <a:p>
                      <a:pPr indent="0" lvl="0" marL="0" rtl="0" algn="l">
                        <a:lnSpc>
                          <a:spcPct val="115000"/>
                        </a:lnSpc>
                        <a:spcBef>
                          <a:spcPts val="0"/>
                        </a:spcBef>
                        <a:spcAft>
                          <a:spcPts val="0"/>
                        </a:spcAft>
                        <a:buNone/>
                      </a:pPr>
                      <a:r>
                        <a:rPr lang="en-GB" sz="600">
                          <a:solidFill>
                            <a:schemeClr val="dk1"/>
                          </a:solidFill>
                          <a:latin typeface="Cabin"/>
                          <a:ea typeface="Cabin"/>
                          <a:cs typeface="Cabin"/>
                          <a:sym typeface="Cabin"/>
                        </a:rPr>
                        <a:t>○</a:t>
                      </a:r>
                      <a:r>
                        <a:rPr lang="en-GB" sz="800">
                          <a:solidFill>
                            <a:schemeClr val="dk1"/>
                          </a:solidFill>
                          <a:latin typeface="Cabin"/>
                          <a:ea typeface="Cabin"/>
                          <a:cs typeface="Cabin"/>
                          <a:sym typeface="Cabin"/>
                        </a:rPr>
                        <a:t> </a:t>
                      </a:r>
                      <a:r>
                        <a:rPr lang="en-GB" sz="1200">
                          <a:solidFill>
                            <a:schemeClr val="dk1"/>
                          </a:solidFill>
                          <a:latin typeface="Cabin"/>
                          <a:ea typeface="Cabin"/>
                          <a:cs typeface="Cabin"/>
                          <a:sym typeface="Cabin"/>
                        </a:rPr>
                        <a:t>Common in tropical, subtropical countries and travelers (sewage, poor sanitation).</a:t>
                      </a:r>
                      <a:endParaRPr sz="1200">
                        <a:latin typeface="Cabin"/>
                        <a:ea typeface="Cabin"/>
                        <a:cs typeface="Cabin"/>
                        <a:sym typeface="Cabin"/>
                      </a:endParaRPr>
                    </a:p>
                  </a:txBody>
                  <a:tcPr marT="80250" marB="80250" marR="101175" marL="101175">
                    <a:lnL cap="flat" cmpd="sng" w="9525">
                      <a:solidFill>
                        <a:srgbClr val="9FA567"/>
                      </a:solidFill>
                      <a:prstDash val="solid"/>
                      <a:round/>
                      <a:headEnd len="sm" w="sm" type="none"/>
                      <a:tailEnd len="sm" w="sm" type="none"/>
                    </a:lnL>
                    <a:lnR cap="flat" cmpd="sng" w="9525">
                      <a:solidFill>
                        <a:srgbClr val="9FA567"/>
                      </a:solidFill>
                      <a:prstDash val="solid"/>
                      <a:round/>
                      <a:headEnd len="sm" w="sm" type="none"/>
                      <a:tailEnd len="sm" w="sm" type="none"/>
                    </a:lnR>
                    <a:lnT cap="flat" cmpd="sng" w="9525">
                      <a:solidFill>
                        <a:srgbClr val="9FA567"/>
                      </a:solidFill>
                      <a:prstDash val="solid"/>
                      <a:round/>
                      <a:headEnd len="sm" w="sm" type="none"/>
                      <a:tailEnd len="sm" w="sm" type="none"/>
                    </a:lnT>
                    <a:lnB cap="flat" cmpd="sng" w="9525">
                      <a:solidFill>
                        <a:srgbClr val="9FA567"/>
                      </a:solidFill>
                      <a:prstDash val="solid"/>
                      <a:round/>
                      <a:headEnd len="sm" w="sm" type="none"/>
                      <a:tailEnd len="sm" w="sm" type="none"/>
                    </a:lnB>
                  </a:tcPr>
                </a:tc>
              </a:tr>
              <a:tr h="539600">
                <a:tc rowSpan="2">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Clinical Features</a:t>
                      </a:r>
                      <a:endParaRPr sz="1300">
                        <a:latin typeface="Cabin"/>
                        <a:ea typeface="Cabin"/>
                        <a:cs typeface="Cabin"/>
                        <a:sym typeface="Cabin"/>
                      </a:endParaRPr>
                    </a:p>
                  </a:txBody>
                  <a:tcPr marT="80250" marB="80250" marR="101175" marL="101175" anchor="ctr">
                    <a:lnL cap="flat" cmpd="sng" w="9525">
                      <a:solidFill>
                        <a:srgbClr val="9FA567"/>
                      </a:solidFill>
                      <a:prstDash val="solid"/>
                      <a:round/>
                      <a:headEnd len="sm" w="sm" type="none"/>
                      <a:tailEnd len="sm" w="sm" type="none"/>
                    </a:lnL>
                    <a:lnR cap="flat" cmpd="sng" w="9525">
                      <a:solidFill>
                        <a:srgbClr val="9FA567"/>
                      </a:solidFill>
                      <a:prstDash val="solid"/>
                      <a:round/>
                      <a:headEnd len="sm" w="sm" type="none"/>
                      <a:tailEnd len="sm" w="sm" type="none"/>
                    </a:lnR>
                    <a:lnT cap="flat" cmpd="sng" w="9525">
                      <a:solidFill>
                        <a:srgbClr val="9FA567"/>
                      </a:solidFill>
                      <a:prstDash val="solid"/>
                      <a:round/>
                      <a:headEnd len="sm" w="sm" type="none"/>
                      <a:tailEnd len="sm" w="sm" type="none"/>
                    </a:lnT>
                    <a:lnB cap="flat" cmpd="sng" w="9525">
                      <a:solidFill>
                        <a:srgbClr val="9FA567"/>
                      </a:solidFill>
                      <a:prstDash val="solid"/>
                      <a:round/>
                      <a:headEnd len="sm" w="sm" type="none"/>
                      <a:tailEnd len="sm" w="sm" type="none"/>
                    </a:lnB>
                    <a:solidFill>
                      <a:srgbClr val="C0C58F">
                        <a:alpha val="53630"/>
                      </a:srgbClr>
                    </a:solidFill>
                  </a:tcPr>
                </a:tc>
                <a:tc rowSpan="2">
                  <a:txBody>
                    <a:bodyPr/>
                    <a:lstStyle/>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800">
                          <a:solidFill>
                            <a:schemeClr val="dk1"/>
                          </a:solidFill>
                          <a:latin typeface="Cabin"/>
                          <a:ea typeface="Cabin"/>
                          <a:cs typeface="Cabin"/>
                          <a:sym typeface="Cabin"/>
                        </a:rPr>
                        <a:t> </a:t>
                      </a:r>
                      <a:r>
                        <a:rPr lang="en-GB" sz="1200">
                          <a:latin typeface="Cabin"/>
                          <a:ea typeface="Cabin"/>
                          <a:cs typeface="Cabin"/>
                          <a:sym typeface="Cabin"/>
                        </a:rPr>
                        <a:t>Prolonged fever</a:t>
                      </a:r>
                      <a:r>
                        <a:rPr baseline="30000" lang="en-GB" sz="1200">
                          <a:latin typeface="Cabin"/>
                          <a:ea typeface="Cabin"/>
                          <a:cs typeface="Cabin"/>
                          <a:sym typeface="Cabin"/>
                        </a:rPr>
                        <a:t>1</a:t>
                      </a:r>
                      <a:r>
                        <a:rPr lang="en-GB" sz="1200">
                          <a:latin typeface="Cabin"/>
                          <a:ea typeface="Cabin"/>
                          <a:cs typeface="Cabin"/>
                          <a:sym typeface="Cabin"/>
                        </a:rPr>
                        <a:t>, involves reticuloendothelial system (spleen, liver, intestine and mesentery).</a:t>
                      </a:r>
                      <a:endParaRPr sz="1200">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rPr lang="en-GB" sz="600">
                          <a:solidFill>
                            <a:schemeClr val="dk1"/>
                          </a:solidFill>
                          <a:latin typeface="Cabin"/>
                          <a:ea typeface="Cabin"/>
                          <a:cs typeface="Cabin"/>
                          <a:sym typeface="Cabin"/>
                        </a:rPr>
                        <a:t>○</a:t>
                      </a:r>
                      <a:r>
                        <a:rPr lang="en-GB" sz="800">
                          <a:solidFill>
                            <a:schemeClr val="dk1"/>
                          </a:solidFill>
                          <a:latin typeface="Cabin"/>
                          <a:ea typeface="Cabin"/>
                          <a:cs typeface="Cabin"/>
                          <a:sym typeface="Cabin"/>
                        </a:rPr>
                        <a:t> </a:t>
                      </a:r>
                      <a:r>
                        <a:rPr lang="en-GB" sz="1200">
                          <a:solidFill>
                            <a:srgbClr val="CC0000"/>
                          </a:solidFill>
                          <a:latin typeface="Cabin"/>
                          <a:ea typeface="Cabin"/>
                          <a:cs typeface="Cabin"/>
                          <a:sym typeface="Cabin"/>
                        </a:rPr>
                        <a:t>Bacteremia</a:t>
                      </a:r>
                      <a:endParaRPr sz="1200">
                        <a:solidFill>
                          <a:srgbClr val="CC0000"/>
                        </a:solidFill>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200">
                          <a:latin typeface="Cabin"/>
                          <a:ea typeface="Cabin"/>
                          <a:cs typeface="Cabin"/>
                          <a:sym typeface="Cabin"/>
                        </a:rPr>
                        <a:t> D</a:t>
                      </a:r>
                      <a:r>
                        <a:rPr lang="en-GB" sz="1200">
                          <a:latin typeface="Cabin"/>
                          <a:ea typeface="Cabin"/>
                          <a:cs typeface="Cabin"/>
                          <a:sym typeface="Cabin"/>
                        </a:rPr>
                        <a:t>issemination to multiple organs..</a:t>
                      </a:r>
                      <a:endParaRPr sz="1200">
                        <a:latin typeface="Cabin"/>
                        <a:ea typeface="Cabin"/>
                        <a:cs typeface="Cabin"/>
                        <a:sym typeface="Cabin"/>
                      </a:endParaRPr>
                    </a:p>
                    <a:p>
                      <a:pPr indent="0" lvl="0" marL="0" rtl="0" algn="l">
                        <a:lnSpc>
                          <a:spcPct val="115000"/>
                        </a:lnSpc>
                        <a:spcBef>
                          <a:spcPts val="0"/>
                        </a:spcBef>
                        <a:spcAft>
                          <a:spcPts val="0"/>
                        </a:spcAft>
                        <a:buNone/>
                      </a:pPr>
                      <a:r>
                        <a:rPr lang="en-GB" sz="600">
                          <a:solidFill>
                            <a:schemeClr val="dk1"/>
                          </a:solidFill>
                          <a:latin typeface="Cabin"/>
                          <a:ea typeface="Cabin"/>
                          <a:cs typeface="Cabin"/>
                          <a:sym typeface="Cabin"/>
                        </a:rPr>
                        <a:t>○</a:t>
                      </a:r>
                      <a:r>
                        <a:rPr lang="en-GB" sz="1200">
                          <a:latin typeface="Cabin"/>
                          <a:ea typeface="Cabin"/>
                          <a:cs typeface="Cabin"/>
                          <a:sym typeface="Cabin"/>
                        </a:rPr>
                        <a:t> IP: 9 - 14 days.</a:t>
                      </a:r>
                      <a:endParaRPr sz="1200">
                        <a:latin typeface="Cabin"/>
                        <a:ea typeface="Cabin"/>
                        <a:cs typeface="Cabin"/>
                        <a:sym typeface="Cabin"/>
                      </a:endParaRPr>
                    </a:p>
                  </a:txBody>
                  <a:tcPr marT="80250" marB="80250" marR="101175" marL="101175">
                    <a:lnL cap="flat" cmpd="sng" w="9525">
                      <a:solidFill>
                        <a:srgbClr val="9FA567"/>
                      </a:solidFill>
                      <a:prstDash val="solid"/>
                      <a:round/>
                      <a:headEnd len="sm" w="sm" type="none"/>
                      <a:tailEnd len="sm" w="sm" type="none"/>
                    </a:lnL>
                    <a:lnR cap="flat" cmpd="sng" w="9525">
                      <a:solidFill>
                        <a:srgbClr val="9FA567"/>
                      </a:solidFill>
                      <a:prstDash val="solid"/>
                      <a:round/>
                      <a:headEnd len="sm" w="sm" type="none"/>
                      <a:tailEnd len="sm" w="sm" type="none"/>
                    </a:lnR>
                    <a:lnT cap="flat" cmpd="sng" w="9525">
                      <a:solidFill>
                        <a:srgbClr val="9FA567"/>
                      </a:solidFill>
                      <a:prstDash val="solid"/>
                      <a:round/>
                      <a:headEnd len="sm" w="sm" type="none"/>
                      <a:tailEnd len="sm" w="sm" type="none"/>
                    </a:lnT>
                    <a:lnB cap="flat" cmpd="sng" w="9525">
                      <a:solidFill>
                        <a:srgbClr val="9FA567"/>
                      </a:solidFill>
                      <a:prstDash val="solid"/>
                      <a:round/>
                      <a:headEnd len="sm" w="sm" type="none"/>
                      <a:tailEnd len="sm" w="sm" type="none"/>
                    </a:lnB>
                  </a:tcPr>
                </a:tc>
              </a:tr>
              <a:tr h="766100">
                <a:tc vMerge="1"/>
                <a:tc vMerge="1"/>
              </a:tr>
            </a:tbl>
          </a:graphicData>
        </a:graphic>
      </p:graphicFrame>
      <p:sp>
        <p:nvSpPr>
          <p:cNvPr id="156" name="Google Shape;156;p27"/>
          <p:cNvSpPr txBox="1"/>
          <p:nvPr/>
        </p:nvSpPr>
        <p:spPr>
          <a:xfrm>
            <a:off x="758107" y="249830"/>
            <a:ext cx="60717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3500">
                <a:solidFill>
                  <a:srgbClr val="61753B"/>
                </a:solidFill>
                <a:latin typeface="Cabin"/>
                <a:ea typeface="Cabin"/>
                <a:cs typeface="Cabin"/>
                <a:sym typeface="Cabin"/>
              </a:rPr>
              <a:t>Salmonella</a:t>
            </a:r>
            <a:endParaRPr b="1" sz="3500">
              <a:solidFill>
                <a:srgbClr val="61753B"/>
              </a:solidFill>
              <a:latin typeface="Cabin"/>
              <a:ea typeface="Cabin"/>
              <a:cs typeface="Cabin"/>
              <a:sym typeface="Cabin"/>
            </a:endParaRPr>
          </a:p>
        </p:txBody>
      </p:sp>
      <p:graphicFrame>
        <p:nvGraphicFramePr>
          <p:cNvPr id="157" name="Google Shape;157;p27"/>
          <p:cNvGraphicFramePr/>
          <p:nvPr/>
        </p:nvGraphicFramePr>
        <p:xfrm>
          <a:off x="275613" y="7463356"/>
          <a:ext cx="3000000" cy="3000000"/>
        </p:xfrm>
        <a:graphic>
          <a:graphicData uri="http://schemas.openxmlformats.org/drawingml/2006/table">
            <a:tbl>
              <a:tblPr>
                <a:noFill/>
                <a:tableStyleId>{19886762-07E5-41CA-B60F-DFFFE01317F3}</a:tableStyleId>
              </a:tblPr>
              <a:tblGrid>
                <a:gridCol w="1733175"/>
                <a:gridCol w="5305125"/>
              </a:tblGrid>
              <a:tr h="118175">
                <a:tc gridSpan="2">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Treatment</a:t>
                      </a:r>
                      <a:endParaRPr b="1">
                        <a:solidFill>
                          <a:srgbClr val="61753B"/>
                        </a:solidFill>
                        <a:latin typeface="Cabin"/>
                        <a:ea typeface="Cabin"/>
                        <a:cs typeface="Cabin"/>
                        <a:sym typeface="Cabin"/>
                      </a:endParaRPr>
                    </a:p>
                  </a:txBody>
                  <a:tcPr marT="80250" marB="80250" marR="101175" marL="101175" anchor="ctr">
                    <a:lnL cap="flat" cmpd="sng" w="9525">
                      <a:solidFill>
                        <a:srgbClr val="9FA567"/>
                      </a:solidFill>
                      <a:prstDash val="solid"/>
                      <a:round/>
                      <a:headEnd len="sm" w="sm" type="none"/>
                      <a:tailEnd len="sm" w="sm" type="none"/>
                    </a:lnL>
                    <a:lnR cap="flat" cmpd="sng" w="9525">
                      <a:solidFill>
                        <a:srgbClr val="9FA567"/>
                      </a:solidFill>
                      <a:prstDash val="solid"/>
                      <a:round/>
                      <a:headEnd len="sm" w="sm" type="none"/>
                      <a:tailEnd len="sm" w="sm" type="none"/>
                    </a:lnR>
                    <a:lnT cap="flat" cmpd="sng" w="9525">
                      <a:solidFill>
                        <a:srgbClr val="9FA567"/>
                      </a:solidFill>
                      <a:prstDash val="solid"/>
                      <a:round/>
                      <a:headEnd len="sm" w="sm" type="none"/>
                      <a:tailEnd len="sm" w="sm" type="none"/>
                    </a:lnT>
                    <a:lnB cap="flat" cmpd="sng" w="9525">
                      <a:solidFill>
                        <a:srgbClr val="9FA567"/>
                      </a:solidFill>
                      <a:prstDash val="solid"/>
                      <a:round/>
                      <a:headEnd len="sm" w="sm" type="none"/>
                      <a:tailEnd len="sm" w="sm" type="none"/>
                    </a:lnB>
                    <a:solidFill>
                      <a:srgbClr val="C0C58F">
                        <a:alpha val="53630"/>
                      </a:srgbClr>
                    </a:solidFill>
                  </a:tcPr>
                </a:tc>
                <a:tc hMerge="1"/>
              </a:tr>
              <a:tr h="1233725">
                <a:tc gridSpan="2">
                  <a:txBody>
                    <a:bodyPr/>
                    <a:lstStyle/>
                    <a:p>
                      <a:pPr indent="0" lvl="0" marL="0" rtl="0" algn="l">
                        <a:spcBef>
                          <a:spcPts val="0"/>
                        </a:spcBef>
                        <a:spcAft>
                          <a:spcPts val="0"/>
                        </a:spcAft>
                        <a:buNone/>
                      </a:pPr>
                      <a:r>
                        <a:rPr lang="en-GB" sz="1200">
                          <a:latin typeface="Cabin"/>
                          <a:ea typeface="Cabin"/>
                          <a:cs typeface="Cabin"/>
                          <a:sym typeface="Cabin"/>
                        </a:rPr>
                        <a:t>- </a:t>
                      </a:r>
                      <a:r>
                        <a:rPr lang="en-GB" sz="1200">
                          <a:solidFill>
                            <a:srgbClr val="CC0000"/>
                          </a:solidFill>
                          <a:latin typeface="Cabin"/>
                          <a:ea typeface="Cabin"/>
                          <a:cs typeface="Cabin"/>
                          <a:sym typeface="Cabin"/>
                        </a:rPr>
                        <a:t>Ceftriaxone.</a:t>
                      </a:r>
                      <a:endParaRPr sz="1200">
                        <a:solidFill>
                          <a:srgbClr val="CC0000"/>
                        </a:solidFill>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Ciprofloxacin.</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Sulfamethoxazole.</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Trimethoprim </a:t>
                      </a:r>
                      <a:endParaRPr b="1"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Ampicillin.</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 Azithromycin or Ceftriaxone for patients from India and SE Asia due to strains resistant to Ciprofloxacin.</a:t>
                      </a:r>
                      <a:endParaRPr sz="1200">
                        <a:latin typeface="Cabin"/>
                        <a:ea typeface="Cabin"/>
                        <a:cs typeface="Cabin"/>
                        <a:sym typeface="Cabin"/>
                      </a:endParaRPr>
                    </a:p>
                    <a:p>
                      <a:pPr indent="0" lvl="0" marL="0" rtl="0" algn="l">
                        <a:spcBef>
                          <a:spcPts val="0"/>
                        </a:spcBef>
                        <a:spcAft>
                          <a:spcPts val="0"/>
                        </a:spcAft>
                        <a:buNone/>
                      </a:pPr>
                      <a:r>
                        <a:rPr lang="en-GB" sz="1200">
                          <a:latin typeface="Cabin"/>
                          <a:ea typeface="Cabin"/>
                          <a:cs typeface="Cabin"/>
                          <a:sym typeface="Cabin"/>
                        </a:rPr>
                        <a:t>Ciprofloxacin can be used for patients from other areas.</a:t>
                      </a:r>
                      <a:endParaRPr b="1" sz="1200">
                        <a:solidFill>
                          <a:srgbClr val="61753B"/>
                        </a:solidFill>
                        <a:latin typeface="Cabin"/>
                        <a:ea typeface="Cabin"/>
                        <a:cs typeface="Cabin"/>
                        <a:sym typeface="Cabin"/>
                      </a:endParaRPr>
                    </a:p>
                  </a:txBody>
                  <a:tcPr marT="80250" marB="80250" marR="101175" marL="101175" anchor="ctr">
                    <a:lnL cap="flat" cmpd="sng" w="9525">
                      <a:solidFill>
                        <a:srgbClr val="9FA567"/>
                      </a:solidFill>
                      <a:prstDash val="solid"/>
                      <a:round/>
                      <a:headEnd len="sm" w="sm" type="none"/>
                      <a:tailEnd len="sm" w="sm" type="none"/>
                    </a:lnL>
                    <a:lnR cap="flat" cmpd="sng" w="9525">
                      <a:solidFill>
                        <a:srgbClr val="9FA567"/>
                      </a:solidFill>
                      <a:prstDash val="solid"/>
                      <a:round/>
                      <a:headEnd len="sm" w="sm" type="none"/>
                      <a:tailEnd len="sm" w="sm" type="none"/>
                    </a:lnR>
                    <a:lnT cap="flat" cmpd="sng" w="9525">
                      <a:solidFill>
                        <a:srgbClr val="9FA567"/>
                      </a:solidFill>
                      <a:prstDash val="solid"/>
                      <a:round/>
                      <a:headEnd len="sm" w="sm" type="none"/>
                      <a:tailEnd len="sm" w="sm" type="none"/>
                    </a:lnT>
                    <a:lnB cap="flat" cmpd="sng" w="9525">
                      <a:solidFill>
                        <a:srgbClr val="9FA567"/>
                      </a:solidFill>
                      <a:prstDash val="solid"/>
                      <a:round/>
                      <a:headEnd len="sm" w="sm" type="none"/>
                      <a:tailEnd len="sm" w="sm" type="none"/>
                    </a:lnB>
                    <a:solidFill>
                      <a:srgbClr val="FFFFFF"/>
                    </a:solidFill>
                  </a:tcPr>
                </a:tc>
                <a:tc hMerge="1"/>
              </a:tr>
            </a:tbl>
          </a:graphicData>
        </a:graphic>
      </p:graphicFrame>
      <p:pic>
        <p:nvPicPr>
          <p:cNvPr id="158" name="Google Shape;158;p27"/>
          <p:cNvPicPr preferRelativeResize="0"/>
          <p:nvPr/>
        </p:nvPicPr>
        <p:blipFill rotWithShape="1">
          <a:blip r:embed="rId3">
            <a:alphaModFix/>
          </a:blip>
          <a:srcRect b="0" l="0" r="0" t="16652"/>
          <a:stretch/>
        </p:blipFill>
        <p:spPr>
          <a:xfrm>
            <a:off x="6038087" y="6502975"/>
            <a:ext cx="1068587" cy="672000"/>
          </a:xfrm>
          <a:prstGeom prst="rect">
            <a:avLst/>
          </a:prstGeom>
          <a:noFill/>
          <a:ln>
            <a:noFill/>
          </a:ln>
        </p:spPr>
      </p:pic>
      <p:sp>
        <p:nvSpPr>
          <p:cNvPr id="159" name="Google Shape;159;p27"/>
          <p:cNvSpPr txBox="1"/>
          <p:nvPr/>
        </p:nvSpPr>
        <p:spPr>
          <a:xfrm>
            <a:off x="6227375" y="7088700"/>
            <a:ext cx="879300" cy="31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900">
                <a:solidFill>
                  <a:srgbClr val="999999"/>
                </a:solidFill>
                <a:latin typeface="Cabin"/>
                <a:ea typeface="Cabin"/>
                <a:cs typeface="Cabin"/>
                <a:sym typeface="Cabin"/>
              </a:rPr>
              <a:t>Rose spots</a:t>
            </a:r>
            <a:endParaRPr sz="900">
              <a:solidFill>
                <a:srgbClr val="99999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8"/>
          <p:cNvSpPr/>
          <p:nvPr/>
        </p:nvSpPr>
        <p:spPr>
          <a:xfrm rot="10800000">
            <a:off x="6663269" y="-12432"/>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65" name="Google Shape;165;p28"/>
          <p:cNvSpPr/>
          <p:nvPr/>
        </p:nvSpPr>
        <p:spPr>
          <a:xfrm>
            <a:off x="0" y="10026600"/>
            <a:ext cx="7589400" cy="672000"/>
          </a:xfrm>
          <a:prstGeom prst="rect">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rgbClr val="6AA84F"/>
                </a:solidFill>
                <a:latin typeface="Cabin"/>
                <a:ea typeface="Cabin"/>
                <a:cs typeface="Cabin"/>
                <a:sym typeface="Cabin"/>
              </a:rPr>
              <a:t>1-in general their is no treatment needed for salmonella</a:t>
            </a:r>
            <a:endParaRPr sz="1000">
              <a:solidFill>
                <a:srgbClr val="6AA84F"/>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rgbClr val="6AA84F"/>
                </a:solidFill>
                <a:latin typeface="Cabin"/>
                <a:ea typeface="Cabin"/>
                <a:cs typeface="Cabin"/>
                <a:sym typeface="Cabin"/>
              </a:rPr>
              <a:t>2-especially in babies</a:t>
            </a:r>
            <a:endParaRPr sz="1000">
              <a:solidFill>
                <a:srgbClr val="6AA84F"/>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1000">
                <a:solidFill>
                  <a:srgbClr val="6AA84F"/>
                </a:solidFill>
                <a:latin typeface="Cabin"/>
                <a:ea typeface="Cabin"/>
                <a:cs typeface="Cabin"/>
                <a:sym typeface="Cabin"/>
              </a:rPr>
              <a:t>3- it’s for both diseases</a:t>
            </a:r>
            <a:endParaRPr sz="1000">
              <a:solidFill>
                <a:srgbClr val="6AA84F"/>
              </a:solidFill>
              <a:latin typeface="Cabin"/>
              <a:ea typeface="Cabin"/>
              <a:cs typeface="Cabin"/>
              <a:sym typeface="Cabin"/>
            </a:endParaRPr>
          </a:p>
        </p:txBody>
      </p:sp>
      <p:sp>
        <p:nvSpPr>
          <p:cNvPr id="166" name="Google Shape;166;p28"/>
          <p:cNvSpPr txBox="1"/>
          <p:nvPr/>
        </p:nvSpPr>
        <p:spPr>
          <a:xfrm>
            <a:off x="7106665" y="6336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3</a:t>
            </a:r>
            <a:endParaRPr>
              <a:latin typeface="Cabin"/>
              <a:ea typeface="Cabin"/>
              <a:cs typeface="Cabin"/>
              <a:sym typeface="Cabin"/>
            </a:endParaRPr>
          </a:p>
        </p:txBody>
      </p:sp>
      <p:sp>
        <p:nvSpPr>
          <p:cNvPr id="167" name="Google Shape;167;p28"/>
          <p:cNvSpPr txBox="1"/>
          <p:nvPr/>
        </p:nvSpPr>
        <p:spPr>
          <a:xfrm>
            <a:off x="758107" y="249830"/>
            <a:ext cx="60717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3500">
                <a:solidFill>
                  <a:srgbClr val="61753B"/>
                </a:solidFill>
                <a:latin typeface="Cabin"/>
                <a:ea typeface="Cabin"/>
                <a:cs typeface="Cabin"/>
                <a:sym typeface="Cabin"/>
              </a:rPr>
              <a:t>Salmonella</a:t>
            </a:r>
            <a:endParaRPr b="1" sz="3500">
              <a:solidFill>
                <a:srgbClr val="61753B"/>
              </a:solidFill>
              <a:latin typeface="Cabin"/>
              <a:ea typeface="Cabin"/>
              <a:cs typeface="Cabin"/>
              <a:sym typeface="Cabin"/>
            </a:endParaRPr>
          </a:p>
        </p:txBody>
      </p:sp>
      <p:graphicFrame>
        <p:nvGraphicFramePr>
          <p:cNvPr id="168" name="Google Shape;168;p28"/>
          <p:cNvGraphicFramePr/>
          <p:nvPr/>
        </p:nvGraphicFramePr>
        <p:xfrm>
          <a:off x="274788" y="929082"/>
          <a:ext cx="3000000" cy="3000000"/>
        </p:xfrm>
        <a:graphic>
          <a:graphicData uri="http://schemas.openxmlformats.org/drawingml/2006/table">
            <a:tbl>
              <a:tblPr>
                <a:noFill/>
                <a:tableStyleId>{19886762-07E5-41CA-B60F-DFFFE01317F3}</a:tableStyleId>
              </a:tblPr>
              <a:tblGrid>
                <a:gridCol w="1602375"/>
                <a:gridCol w="5435925"/>
              </a:tblGrid>
              <a:tr h="316725">
                <a:tc gridSpan="2">
                  <a:txBody>
                    <a:bodyPr/>
                    <a:lstStyle/>
                    <a:p>
                      <a:pPr indent="0" lvl="0" marL="0" rtl="0" algn="ctr">
                        <a:spcBef>
                          <a:spcPts val="0"/>
                        </a:spcBef>
                        <a:spcAft>
                          <a:spcPts val="0"/>
                        </a:spcAft>
                        <a:buNone/>
                      </a:pPr>
                      <a:r>
                        <a:rPr b="1" lang="en-GB" sz="2000">
                          <a:solidFill>
                            <a:schemeClr val="lt1"/>
                          </a:solidFill>
                          <a:latin typeface="Cabin"/>
                          <a:ea typeface="Cabin"/>
                          <a:cs typeface="Cabin"/>
                          <a:sym typeface="Cabin"/>
                        </a:rPr>
                        <a:t>Salmonella Gastroenteritis</a:t>
                      </a:r>
                      <a:endParaRPr b="1" sz="2000">
                        <a:solidFill>
                          <a:schemeClr val="lt1"/>
                        </a:solidFill>
                        <a:latin typeface="Cabin"/>
                        <a:ea typeface="Cabin"/>
                        <a:cs typeface="Cabin"/>
                        <a:sym typeface="Cabin"/>
                      </a:endParaRPr>
                    </a:p>
                  </a:txBody>
                  <a:tcPr marT="80250" marB="80250" marR="101175" marL="101175" anchor="ctr">
                    <a:lnL cap="flat" cmpd="sng" w="9525">
                      <a:solidFill>
                        <a:srgbClr val="9FA567"/>
                      </a:solidFill>
                      <a:prstDash val="solid"/>
                      <a:round/>
                      <a:headEnd len="sm" w="sm" type="none"/>
                      <a:tailEnd len="sm" w="sm" type="none"/>
                    </a:lnL>
                    <a:lnR cap="flat" cmpd="sng" w="9525">
                      <a:solidFill>
                        <a:srgbClr val="9FA567"/>
                      </a:solidFill>
                      <a:prstDash val="solid"/>
                      <a:round/>
                      <a:headEnd len="sm" w="sm" type="none"/>
                      <a:tailEnd len="sm" w="sm" type="none"/>
                    </a:lnR>
                    <a:lnT cap="flat" cmpd="sng" w="9525">
                      <a:solidFill>
                        <a:srgbClr val="9FA567"/>
                      </a:solidFill>
                      <a:prstDash val="solid"/>
                      <a:round/>
                      <a:headEnd len="sm" w="sm" type="none"/>
                      <a:tailEnd len="sm" w="sm" type="none"/>
                    </a:lnT>
                    <a:lnB cap="flat" cmpd="sng" w="9525">
                      <a:solidFill>
                        <a:srgbClr val="9FA567"/>
                      </a:solidFill>
                      <a:prstDash val="solid"/>
                      <a:round/>
                      <a:headEnd len="sm" w="sm" type="none"/>
                      <a:tailEnd len="sm" w="sm" type="none"/>
                    </a:lnB>
                    <a:solidFill>
                      <a:srgbClr val="61753B"/>
                    </a:solidFill>
                  </a:tcPr>
                </a:tc>
                <a:tc hMerge="1"/>
              </a:tr>
              <a:tr h="316725">
                <a:tc>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Causative s</a:t>
                      </a:r>
                      <a:r>
                        <a:rPr b="1" lang="en-GB">
                          <a:solidFill>
                            <a:srgbClr val="61753B"/>
                          </a:solidFill>
                          <a:latin typeface="Cabin"/>
                          <a:ea typeface="Cabin"/>
                          <a:cs typeface="Cabin"/>
                          <a:sym typeface="Cabin"/>
                        </a:rPr>
                        <a:t>pecies</a:t>
                      </a:r>
                      <a:endParaRPr b="1">
                        <a:solidFill>
                          <a:srgbClr val="61753B"/>
                        </a:solidFill>
                        <a:latin typeface="Cabin"/>
                        <a:ea typeface="Cabin"/>
                        <a:cs typeface="Cabin"/>
                        <a:sym typeface="Cabin"/>
                      </a:endParaRPr>
                    </a:p>
                  </a:txBody>
                  <a:tcPr marT="80250" marB="80250" marR="101175" marL="101175" anchor="ctr">
                    <a:lnL cap="flat" cmpd="sng" w="9525">
                      <a:solidFill>
                        <a:srgbClr val="9FA567"/>
                      </a:solidFill>
                      <a:prstDash val="solid"/>
                      <a:round/>
                      <a:headEnd len="sm" w="sm" type="none"/>
                      <a:tailEnd len="sm" w="sm" type="none"/>
                    </a:lnL>
                    <a:lnR cap="flat" cmpd="sng" w="9525">
                      <a:solidFill>
                        <a:srgbClr val="9FA567"/>
                      </a:solidFill>
                      <a:prstDash val="solid"/>
                      <a:round/>
                      <a:headEnd len="sm" w="sm" type="none"/>
                      <a:tailEnd len="sm" w="sm" type="none"/>
                    </a:lnR>
                    <a:lnT cap="flat" cmpd="sng" w="9525">
                      <a:solidFill>
                        <a:srgbClr val="9FA567"/>
                      </a:solidFill>
                      <a:prstDash val="solid"/>
                      <a:round/>
                      <a:headEnd len="sm" w="sm" type="none"/>
                      <a:tailEnd len="sm" w="sm" type="none"/>
                    </a:lnT>
                    <a:lnB cap="flat" cmpd="sng" w="9525">
                      <a:solidFill>
                        <a:srgbClr val="9FA567"/>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None/>
                      </a:pPr>
                      <a:r>
                        <a:rPr lang="en-GB" sz="1300">
                          <a:latin typeface="Cabin"/>
                          <a:ea typeface="Cabin"/>
                          <a:cs typeface="Cabin"/>
                          <a:sym typeface="Cabin"/>
                        </a:rPr>
                        <a:t>S.enterica subsp. enterica common cause.</a:t>
                      </a:r>
                      <a:endParaRPr sz="1300">
                        <a:latin typeface="Cabin"/>
                        <a:ea typeface="Cabin"/>
                        <a:cs typeface="Cabin"/>
                        <a:sym typeface="Cabin"/>
                      </a:endParaRPr>
                    </a:p>
                  </a:txBody>
                  <a:tcPr marT="80250" marB="80250" marR="101175" marL="101175">
                    <a:lnL cap="flat" cmpd="sng" w="9525">
                      <a:solidFill>
                        <a:srgbClr val="9FA567"/>
                      </a:solidFill>
                      <a:prstDash val="solid"/>
                      <a:round/>
                      <a:headEnd len="sm" w="sm" type="none"/>
                      <a:tailEnd len="sm" w="sm" type="none"/>
                    </a:lnL>
                    <a:lnR cap="flat" cmpd="sng" w="9525">
                      <a:solidFill>
                        <a:srgbClr val="9FA567"/>
                      </a:solidFill>
                      <a:prstDash val="solid"/>
                      <a:round/>
                      <a:headEnd len="sm" w="sm" type="none"/>
                      <a:tailEnd len="sm" w="sm" type="none"/>
                    </a:lnR>
                    <a:lnT cap="flat" cmpd="sng" w="9525">
                      <a:solidFill>
                        <a:srgbClr val="9FA567"/>
                      </a:solidFill>
                      <a:prstDash val="solid"/>
                      <a:round/>
                      <a:headEnd len="sm" w="sm" type="none"/>
                      <a:tailEnd len="sm" w="sm" type="none"/>
                    </a:lnT>
                    <a:lnB cap="flat" cmpd="sng" w="9525">
                      <a:solidFill>
                        <a:srgbClr val="9FA567"/>
                      </a:solidFill>
                      <a:prstDash val="solid"/>
                      <a:round/>
                      <a:headEnd len="sm" w="sm" type="none"/>
                      <a:tailEnd len="sm" w="sm" type="none"/>
                    </a:lnB>
                  </a:tcPr>
                </a:tc>
              </a:tr>
              <a:tr h="479750">
                <a:tc>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Source</a:t>
                      </a:r>
                      <a:endParaRPr b="1">
                        <a:solidFill>
                          <a:srgbClr val="61753B"/>
                        </a:solidFill>
                        <a:latin typeface="Cabin"/>
                        <a:ea typeface="Cabin"/>
                        <a:cs typeface="Cabin"/>
                        <a:sym typeface="Cabin"/>
                      </a:endParaRPr>
                    </a:p>
                  </a:txBody>
                  <a:tcPr marT="80250" marB="80250" marR="101175" marL="101175" anchor="ctr">
                    <a:lnL cap="flat" cmpd="sng" w="9525">
                      <a:solidFill>
                        <a:srgbClr val="9FA567"/>
                      </a:solidFill>
                      <a:prstDash val="solid"/>
                      <a:round/>
                      <a:headEnd len="sm" w="sm" type="none"/>
                      <a:tailEnd len="sm" w="sm" type="none"/>
                    </a:lnL>
                    <a:lnR cap="flat" cmpd="sng" w="9525">
                      <a:solidFill>
                        <a:srgbClr val="9FA567"/>
                      </a:solidFill>
                      <a:prstDash val="solid"/>
                      <a:round/>
                      <a:headEnd len="sm" w="sm" type="none"/>
                      <a:tailEnd len="sm" w="sm" type="none"/>
                    </a:lnR>
                    <a:lnT cap="flat" cmpd="sng" w="9525">
                      <a:solidFill>
                        <a:srgbClr val="9FA567"/>
                      </a:solidFill>
                      <a:prstDash val="solid"/>
                      <a:round/>
                      <a:headEnd len="sm" w="sm" type="none"/>
                      <a:tailEnd len="sm" w="sm" type="none"/>
                    </a:lnT>
                    <a:lnB cap="flat" cmpd="sng" w="9525">
                      <a:solidFill>
                        <a:srgbClr val="9FA567"/>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None/>
                      </a:pPr>
                      <a:r>
                        <a:rPr lang="en-GB" sz="1300">
                          <a:latin typeface="Cabin"/>
                          <a:ea typeface="Cabin"/>
                          <a:cs typeface="Cabin"/>
                          <a:sym typeface="Cabin"/>
                        </a:rPr>
                        <a:t>C</a:t>
                      </a:r>
                      <a:r>
                        <a:rPr lang="en-GB" sz="1300">
                          <a:latin typeface="Cabin"/>
                          <a:ea typeface="Cabin"/>
                          <a:cs typeface="Cabin"/>
                          <a:sym typeface="Cabin"/>
                        </a:rPr>
                        <a:t>ontaminated food (</a:t>
                      </a:r>
                      <a:r>
                        <a:rPr i="1" lang="en-GB" sz="1300">
                          <a:latin typeface="Cabin"/>
                          <a:ea typeface="Cabin"/>
                          <a:cs typeface="Cabin"/>
                          <a:sym typeface="Cabin"/>
                        </a:rPr>
                        <a:t>food poisoning</a:t>
                      </a:r>
                      <a:r>
                        <a:rPr lang="en-GB" sz="1300">
                          <a:latin typeface="Cabin"/>
                          <a:ea typeface="Cabin"/>
                          <a:cs typeface="Cabin"/>
                          <a:sym typeface="Cabin"/>
                        </a:rPr>
                        <a:t>).</a:t>
                      </a:r>
                      <a:endParaRPr sz="1300">
                        <a:latin typeface="Cabin"/>
                        <a:ea typeface="Cabin"/>
                        <a:cs typeface="Cabin"/>
                        <a:sym typeface="Cabin"/>
                      </a:endParaRPr>
                    </a:p>
                    <a:p>
                      <a:pPr indent="0" lvl="0" marL="0" rtl="0" algn="l">
                        <a:spcBef>
                          <a:spcPts val="0"/>
                        </a:spcBef>
                        <a:spcAft>
                          <a:spcPts val="0"/>
                        </a:spcAft>
                        <a:buNone/>
                      </a:pPr>
                      <a:r>
                        <a:rPr lang="en-GB" sz="1300">
                          <a:solidFill>
                            <a:srgbClr val="CC0000"/>
                          </a:solidFill>
                          <a:latin typeface="Cabin"/>
                          <a:ea typeface="Cabin"/>
                          <a:cs typeface="Cabin"/>
                          <a:sym typeface="Cabin"/>
                        </a:rPr>
                        <a:t>Poultry</a:t>
                      </a:r>
                      <a:r>
                        <a:rPr lang="en-GB" sz="1300">
                          <a:latin typeface="Cabin"/>
                          <a:ea typeface="Cabin"/>
                          <a:cs typeface="Cabin"/>
                          <a:sym typeface="Cabin"/>
                        </a:rPr>
                        <a:t>, milk, </a:t>
                      </a:r>
                      <a:r>
                        <a:rPr lang="en-GB" sz="1300">
                          <a:solidFill>
                            <a:srgbClr val="CC0000"/>
                          </a:solidFill>
                          <a:latin typeface="Cabin"/>
                          <a:ea typeface="Cabin"/>
                          <a:cs typeface="Cabin"/>
                          <a:sym typeface="Cabin"/>
                        </a:rPr>
                        <a:t>egg</a:t>
                      </a:r>
                      <a:r>
                        <a:rPr lang="en-GB" sz="1300">
                          <a:latin typeface="Cabin"/>
                          <a:ea typeface="Cabin"/>
                          <a:cs typeface="Cabin"/>
                          <a:sym typeface="Cabin"/>
                        </a:rPr>
                        <a:t>, egg products &amp; handling pets.</a:t>
                      </a:r>
                      <a:endParaRPr sz="1300">
                        <a:latin typeface="Cabin"/>
                        <a:ea typeface="Cabin"/>
                        <a:cs typeface="Cabin"/>
                        <a:sym typeface="Cabin"/>
                      </a:endParaRPr>
                    </a:p>
                  </a:txBody>
                  <a:tcPr marT="80250" marB="80250" marR="101175" marL="101175">
                    <a:lnL cap="flat" cmpd="sng" w="9525">
                      <a:solidFill>
                        <a:srgbClr val="9FA567"/>
                      </a:solidFill>
                      <a:prstDash val="solid"/>
                      <a:round/>
                      <a:headEnd len="sm" w="sm" type="none"/>
                      <a:tailEnd len="sm" w="sm" type="none"/>
                    </a:lnL>
                    <a:lnR cap="flat" cmpd="sng" w="9525">
                      <a:solidFill>
                        <a:srgbClr val="9FA567"/>
                      </a:solidFill>
                      <a:prstDash val="solid"/>
                      <a:round/>
                      <a:headEnd len="sm" w="sm" type="none"/>
                      <a:tailEnd len="sm" w="sm" type="none"/>
                    </a:lnR>
                    <a:lnT cap="flat" cmpd="sng" w="9525">
                      <a:solidFill>
                        <a:srgbClr val="9FA567"/>
                      </a:solidFill>
                      <a:prstDash val="solid"/>
                      <a:round/>
                      <a:headEnd len="sm" w="sm" type="none"/>
                      <a:tailEnd len="sm" w="sm" type="none"/>
                    </a:lnT>
                    <a:lnB cap="flat" cmpd="sng" w="9525">
                      <a:solidFill>
                        <a:srgbClr val="9FA567"/>
                      </a:solidFill>
                      <a:prstDash val="solid"/>
                      <a:round/>
                      <a:headEnd len="sm" w="sm" type="none"/>
                      <a:tailEnd len="sm" w="sm" type="none"/>
                    </a:lnB>
                  </a:tcPr>
                </a:tc>
              </a:tr>
              <a:tr h="310575">
                <a:tc rowSpan="2">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Clinical Features</a:t>
                      </a:r>
                      <a:endParaRPr b="1">
                        <a:solidFill>
                          <a:srgbClr val="61753B"/>
                        </a:solidFill>
                        <a:latin typeface="Cabin"/>
                        <a:ea typeface="Cabin"/>
                        <a:cs typeface="Cabin"/>
                        <a:sym typeface="Cabin"/>
                      </a:endParaRPr>
                    </a:p>
                  </a:txBody>
                  <a:tcPr marT="80250" marB="80250" marR="101175" marL="101175" anchor="ctr">
                    <a:lnL cap="flat" cmpd="sng" w="9525">
                      <a:solidFill>
                        <a:srgbClr val="9FA567"/>
                      </a:solidFill>
                      <a:prstDash val="solid"/>
                      <a:round/>
                      <a:headEnd len="sm" w="sm" type="none"/>
                      <a:tailEnd len="sm" w="sm" type="none"/>
                    </a:lnL>
                    <a:lnR cap="flat" cmpd="sng" w="9525">
                      <a:solidFill>
                        <a:srgbClr val="9FA567"/>
                      </a:solidFill>
                      <a:prstDash val="solid"/>
                      <a:round/>
                      <a:headEnd len="sm" w="sm" type="none"/>
                      <a:tailEnd len="sm" w="sm" type="none"/>
                    </a:lnR>
                    <a:lnT cap="flat" cmpd="sng" w="9525">
                      <a:solidFill>
                        <a:srgbClr val="9FA567"/>
                      </a:solidFill>
                      <a:prstDash val="solid"/>
                      <a:round/>
                      <a:headEnd len="sm" w="sm" type="none"/>
                      <a:tailEnd len="sm" w="sm" type="none"/>
                    </a:lnT>
                    <a:lnB cap="flat" cmpd="sng" w="9525">
                      <a:solidFill>
                        <a:srgbClr val="9FA567"/>
                      </a:solidFill>
                      <a:prstDash val="solid"/>
                      <a:round/>
                      <a:headEnd len="sm" w="sm" type="none"/>
                      <a:tailEnd len="sm" w="sm" type="none"/>
                    </a:lnB>
                    <a:solidFill>
                      <a:srgbClr val="C0C58F">
                        <a:alpha val="53630"/>
                      </a:srgbClr>
                    </a:solidFill>
                  </a:tcPr>
                </a:tc>
                <a:tc rowSpan="2">
                  <a:txBody>
                    <a:bodyPr/>
                    <a:lstStyle/>
                    <a:p>
                      <a:pPr indent="0" lvl="0" marL="0" rtl="0" algn="l">
                        <a:lnSpc>
                          <a:spcPct val="115000"/>
                        </a:lnSpc>
                        <a:spcBef>
                          <a:spcPts val="0"/>
                        </a:spcBef>
                        <a:spcAft>
                          <a:spcPts val="0"/>
                        </a:spcAft>
                        <a:buNone/>
                      </a:pPr>
                      <a:r>
                        <a:rPr lang="en-GB" sz="600">
                          <a:solidFill>
                            <a:schemeClr val="dk1"/>
                          </a:solidFill>
                          <a:latin typeface="Cabin"/>
                          <a:ea typeface="Cabin"/>
                          <a:cs typeface="Cabin"/>
                          <a:sym typeface="Cabin"/>
                        </a:rPr>
                        <a:t>○</a:t>
                      </a:r>
                      <a:r>
                        <a:rPr lang="en-GB" sz="800">
                          <a:solidFill>
                            <a:schemeClr val="dk1"/>
                          </a:solidFill>
                          <a:latin typeface="Cabin"/>
                          <a:ea typeface="Cabin"/>
                          <a:cs typeface="Cabin"/>
                          <a:sym typeface="Cabin"/>
                        </a:rPr>
                        <a:t> </a:t>
                      </a:r>
                      <a:r>
                        <a:rPr lang="en-GB" sz="1300">
                          <a:solidFill>
                            <a:schemeClr val="dk1"/>
                          </a:solidFill>
                          <a:latin typeface="Cabin"/>
                          <a:ea typeface="Cabin"/>
                          <a:cs typeface="Cabin"/>
                          <a:sym typeface="Cabin"/>
                        </a:rPr>
                        <a:t>Infective dose: 10</a:t>
                      </a:r>
                      <a:r>
                        <a:rPr baseline="30000" lang="en-GB" sz="1300">
                          <a:solidFill>
                            <a:schemeClr val="dk1"/>
                          </a:solidFill>
                          <a:latin typeface="Cabin"/>
                          <a:ea typeface="Cabin"/>
                          <a:cs typeface="Cabin"/>
                          <a:sym typeface="Cabin"/>
                        </a:rPr>
                        <a:t>6</a:t>
                      </a:r>
                      <a:r>
                        <a:rPr lang="en-GB" sz="1300">
                          <a:solidFill>
                            <a:schemeClr val="dk1"/>
                          </a:solidFill>
                          <a:latin typeface="Cabin"/>
                          <a:ea typeface="Cabin"/>
                          <a:cs typeface="Cabin"/>
                          <a:sym typeface="Cabin"/>
                        </a:rPr>
                        <a:t> bacteria. (high)</a:t>
                      </a:r>
                      <a:endParaRPr sz="1300">
                        <a:solidFill>
                          <a:schemeClr val="dk1"/>
                        </a:solidFill>
                        <a:latin typeface="Cabin"/>
                        <a:ea typeface="Cabin"/>
                        <a:cs typeface="Cabin"/>
                        <a:sym typeface="Cabin"/>
                      </a:endParaRPr>
                    </a:p>
                    <a:p>
                      <a:pPr indent="0" lvl="0" marL="0" rtl="0" algn="l">
                        <a:lnSpc>
                          <a:spcPct val="115000"/>
                        </a:lnSpc>
                        <a:spcBef>
                          <a:spcPts val="0"/>
                        </a:spcBef>
                        <a:spcAft>
                          <a:spcPts val="0"/>
                        </a:spcAft>
                        <a:buNone/>
                      </a:pPr>
                      <a:r>
                        <a:rPr lang="en-GB" sz="600">
                          <a:solidFill>
                            <a:schemeClr val="dk1"/>
                          </a:solidFill>
                          <a:latin typeface="Cabin"/>
                          <a:ea typeface="Cabin"/>
                          <a:cs typeface="Cabin"/>
                          <a:sym typeface="Cabin"/>
                        </a:rPr>
                        <a:t>○</a:t>
                      </a:r>
                      <a:r>
                        <a:rPr lang="en-GB" sz="800">
                          <a:solidFill>
                            <a:schemeClr val="dk1"/>
                          </a:solidFill>
                          <a:latin typeface="Cabin"/>
                          <a:ea typeface="Cabin"/>
                          <a:cs typeface="Cabin"/>
                          <a:sym typeface="Cabin"/>
                        </a:rPr>
                        <a:t> </a:t>
                      </a:r>
                      <a:r>
                        <a:rPr lang="en-GB" sz="1300">
                          <a:solidFill>
                            <a:schemeClr val="dk1"/>
                          </a:solidFill>
                          <a:latin typeface="Cabin"/>
                          <a:ea typeface="Cabin"/>
                          <a:cs typeface="Cabin"/>
                          <a:sym typeface="Cabin"/>
                        </a:rPr>
                        <a:t>Incubation period : 8 – 36 hrs. </a:t>
                      </a:r>
                      <a:endParaRPr sz="1300">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800">
                          <a:solidFill>
                            <a:schemeClr val="dk1"/>
                          </a:solidFill>
                          <a:latin typeface="Cabin"/>
                          <a:ea typeface="Cabin"/>
                          <a:cs typeface="Cabin"/>
                          <a:sym typeface="Cabin"/>
                        </a:rPr>
                        <a:t> </a:t>
                      </a:r>
                      <a:r>
                        <a:rPr lang="en-GB" sz="1300">
                          <a:latin typeface="Cabin"/>
                          <a:ea typeface="Cabin"/>
                          <a:cs typeface="Cabin"/>
                          <a:sym typeface="Cabin"/>
                        </a:rPr>
                        <a:t>Symptoms: </a:t>
                      </a:r>
                      <a:endParaRPr sz="1300">
                        <a:latin typeface="Cabin"/>
                        <a:ea typeface="Cabin"/>
                        <a:cs typeface="Cabin"/>
                        <a:sym typeface="Cabin"/>
                      </a:endParaRPr>
                    </a:p>
                    <a:p>
                      <a:pPr indent="-311150" lvl="0" marL="457200" rtl="0" algn="l">
                        <a:spcBef>
                          <a:spcPts val="0"/>
                        </a:spcBef>
                        <a:spcAft>
                          <a:spcPts val="0"/>
                        </a:spcAft>
                        <a:buSzPts val="1300"/>
                        <a:buFont typeface="Cabin"/>
                        <a:buChar char="-"/>
                      </a:pPr>
                      <a:r>
                        <a:rPr lang="en-GB" sz="1300">
                          <a:latin typeface="Cabin"/>
                          <a:ea typeface="Cabin"/>
                          <a:cs typeface="Cabin"/>
                          <a:sym typeface="Cabin"/>
                        </a:rPr>
                        <a:t>fever, chills, </a:t>
                      </a:r>
                      <a:r>
                        <a:rPr lang="en-GB" sz="1300">
                          <a:solidFill>
                            <a:srgbClr val="CC0000"/>
                          </a:solidFill>
                          <a:latin typeface="Cabin"/>
                          <a:ea typeface="Cabin"/>
                          <a:cs typeface="Cabin"/>
                          <a:sym typeface="Cabin"/>
                        </a:rPr>
                        <a:t>watery diarrhea</a:t>
                      </a:r>
                      <a:r>
                        <a:rPr lang="en-GB" sz="1300">
                          <a:latin typeface="Cabin"/>
                          <a:ea typeface="Cabin"/>
                          <a:cs typeface="Cabin"/>
                          <a:sym typeface="Cabin"/>
                        </a:rPr>
                        <a:t> &amp; abdominal pain (Self limiting).</a:t>
                      </a:r>
                      <a:endParaRPr sz="1300">
                        <a:latin typeface="Cabin"/>
                        <a:ea typeface="Cabin"/>
                        <a:cs typeface="Cabin"/>
                        <a:sym typeface="Cabin"/>
                      </a:endParaRPr>
                    </a:p>
                    <a:p>
                      <a:pPr indent="0" lvl="0" marL="0" rtl="0" algn="l">
                        <a:lnSpc>
                          <a:spcPct val="115000"/>
                        </a:lnSpc>
                        <a:spcBef>
                          <a:spcPts val="0"/>
                        </a:spcBef>
                        <a:spcAft>
                          <a:spcPts val="0"/>
                        </a:spcAft>
                        <a:buNone/>
                      </a:pPr>
                      <a:r>
                        <a:rPr lang="en-GB" sz="600">
                          <a:solidFill>
                            <a:schemeClr val="dk1"/>
                          </a:solidFill>
                          <a:latin typeface="Cabin"/>
                          <a:ea typeface="Cabin"/>
                          <a:cs typeface="Cabin"/>
                          <a:sym typeface="Cabin"/>
                        </a:rPr>
                        <a:t>○</a:t>
                      </a:r>
                      <a:r>
                        <a:rPr lang="en-GB" sz="800">
                          <a:solidFill>
                            <a:schemeClr val="dk1"/>
                          </a:solidFill>
                          <a:latin typeface="Cabin"/>
                          <a:ea typeface="Cabin"/>
                          <a:cs typeface="Cabin"/>
                          <a:sym typeface="Cabin"/>
                        </a:rPr>
                        <a:t> </a:t>
                      </a:r>
                      <a:r>
                        <a:rPr lang="en-GB" sz="1300">
                          <a:latin typeface="Cabin"/>
                          <a:ea typeface="Cabin"/>
                          <a:cs typeface="Cabin"/>
                          <a:sym typeface="Cabin"/>
                        </a:rPr>
                        <a:t> infection becomes severe in: </a:t>
                      </a:r>
                      <a:endParaRPr sz="1300">
                        <a:latin typeface="Cabin"/>
                        <a:ea typeface="Cabin"/>
                        <a:cs typeface="Cabin"/>
                        <a:sym typeface="Cabin"/>
                      </a:endParaRPr>
                    </a:p>
                    <a:p>
                      <a:pPr indent="-311150" lvl="0" marL="457200" rtl="0" algn="l">
                        <a:lnSpc>
                          <a:spcPct val="115000"/>
                        </a:lnSpc>
                        <a:spcBef>
                          <a:spcPts val="0"/>
                        </a:spcBef>
                        <a:spcAft>
                          <a:spcPts val="0"/>
                        </a:spcAft>
                        <a:buSzPts val="1300"/>
                        <a:buFont typeface="Cabin"/>
                        <a:buChar char="-"/>
                      </a:pPr>
                      <a:r>
                        <a:rPr lang="en-GB" sz="1300">
                          <a:solidFill>
                            <a:srgbClr val="CC0000"/>
                          </a:solidFill>
                          <a:latin typeface="Cabin"/>
                          <a:ea typeface="Cabin"/>
                          <a:cs typeface="Cabin"/>
                          <a:sym typeface="Cabin"/>
                        </a:rPr>
                        <a:t>Sickle cell</a:t>
                      </a:r>
                      <a:r>
                        <a:rPr lang="en-GB" sz="1300">
                          <a:latin typeface="Cabin"/>
                          <a:ea typeface="Cabin"/>
                          <a:cs typeface="Cabin"/>
                          <a:sym typeface="Cabin"/>
                        </a:rPr>
                        <a:t>, hemolytic disorders, ulcerative colitis, elderly or very young patients.</a:t>
                      </a:r>
                      <a:endParaRPr sz="1300">
                        <a:latin typeface="Cabin"/>
                        <a:ea typeface="Cabin"/>
                        <a:cs typeface="Cabin"/>
                        <a:sym typeface="Cabin"/>
                      </a:endParaRPr>
                    </a:p>
                    <a:p>
                      <a:pPr indent="0" lvl="0" marL="0" rtl="0" algn="l">
                        <a:lnSpc>
                          <a:spcPct val="115000"/>
                        </a:lnSpc>
                        <a:spcBef>
                          <a:spcPts val="0"/>
                        </a:spcBef>
                        <a:spcAft>
                          <a:spcPts val="0"/>
                        </a:spcAft>
                        <a:buNone/>
                      </a:pPr>
                      <a:r>
                        <a:rPr lang="en-GB" sz="600">
                          <a:solidFill>
                            <a:schemeClr val="dk1"/>
                          </a:solidFill>
                          <a:latin typeface="Cabin"/>
                          <a:ea typeface="Cabin"/>
                          <a:cs typeface="Cabin"/>
                          <a:sym typeface="Cabin"/>
                        </a:rPr>
                        <a:t>○</a:t>
                      </a:r>
                      <a:r>
                        <a:rPr lang="en-GB" sz="800">
                          <a:solidFill>
                            <a:schemeClr val="dk1"/>
                          </a:solidFill>
                          <a:latin typeface="Cabin"/>
                          <a:ea typeface="Cabin"/>
                          <a:cs typeface="Cabin"/>
                          <a:sym typeface="Cabin"/>
                        </a:rPr>
                        <a:t> </a:t>
                      </a:r>
                      <a:r>
                        <a:rPr lang="en-GB" sz="1300">
                          <a:latin typeface="Cabin"/>
                          <a:ea typeface="Cabin"/>
                          <a:cs typeface="Cabin"/>
                          <a:sym typeface="Cabin"/>
                        </a:rPr>
                        <a:t> Patients with high risk for dissemination &amp; antimicrobial therapy is indicated.</a:t>
                      </a:r>
                      <a:endParaRPr sz="1300">
                        <a:latin typeface="Cabin"/>
                        <a:ea typeface="Cabin"/>
                        <a:cs typeface="Cabin"/>
                        <a:sym typeface="Cabin"/>
                      </a:endParaRPr>
                    </a:p>
                  </a:txBody>
                  <a:tcPr marT="80250" marB="80250" marR="101175" marL="101175">
                    <a:lnL cap="flat" cmpd="sng" w="9525">
                      <a:solidFill>
                        <a:srgbClr val="9FA567"/>
                      </a:solidFill>
                      <a:prstDash val="solid"/>
                      <a:round/>
                      <a:headEnd len="sm" w="sm" type="none"/>
                      <a:tailEnd len="sm" w="sm" type="none"/>
                    </a:lnL>
                    <a:lnR cap="flat" cmpd="sng" w="9525">
                      <a:solidFill>
                        <a:srgbClr val="9FA567"/>
                      </a:solidFill>
                      <a:prstDash val="solid"/>
                      <a:round/>
                      <a:headEnd len="sm" w="sm" type="none"/>
                      <a:tailEnd len="sm" w="sm" type="none"/>
                    </a:lnR>
                    <a:lnT cap="flat" cmpd="sng" w="9525">
                      <a:solidFill>
                        <a:srgbClr val="9FA567"/>
                      </a:solidFill>
                      <a:prstDash val="solid"/>
                      <a:round/>
                      <a:headEnd len="sm" w="sm" type="none"/>
                      <a:tailEnd len="sm" w="sm" type="none"/>
                    </a:lnT>
                    <a:lnB cap="flat" cmpd="sng" w="9525">
                      <a:solidFill>
                        <a:srgbClr val="9FA567"/>
                      </a:solidFill>
                      <a:prstDash val="solid"/>
                      <a:round/>
                      <a:headEnd len="sm" w="sm" type="none"/>
                      <a:tailEnd len="sm" w="sm" type="none"/>
                    </a:lnB>
                  </a:tcPr>
                </a:tc>
              </a:tr>
              <a:tr h="1449975">
                <a:tc vMerge="1"/>
                <a:tc vMerge="1"/>
              </a:tr>
              <a:tr h="699875">
                <a:tc>
                  <a:txBody>
                    <a:bodyPr/>
                    <a:lstStyle/>
                    <a:p>
                      <a:pPr indent="0" lvl="0" marL="0" rtl="0" algn="ctr">
                        <a:spcBef>
                          <a:spcPts val="0"/>
                        </a:spcBef>
                        <a:spcAft>
                          <a:spcPts val="0"/>
                        </a:spcAft>
                        <a:buNone/>
                      </a:pPr>
                      <a:r>
                        <a:rPr b="1" lang="en-GB">
                          <a:solidFill>
                            <a:srgbClr val="61753B"/>
                          </a:solidFill>
                          <a:latin typeface="Cabin"/>
                          <a:ea typeface="Cabin"/>
                          <a:cs typeface="Cabin"/>
                          <a:sym typeface="Cabin"/>
                        </a:rPr>
                        <a:t>T</a:t>
                      </a:r>
                      <a:r>
                        <a:rPr b="1" lang="en-GB">
                          <a:solidFill>
                            <a:srgbClr val="61753B"/>
                          </a:solidFill>
                          <a:latin typeface="Cabin"/>
                          <a:ea typeface="Cabin"/>
                          <a:cs typeface="Cabin"/>
                          <a:sym typeface="Cabin"/>
                        </a:rPr>
                        <a:t>r</a:t>
                      </a:r>
                      <a:r>
                        <a:rPr b="1" lang="en-GB">
                          <a:solidFill>
                            <a:srgbClr val="61753B"/>
                          </a:solidFill>
                          <a:latin typeface="Cabin"/>
                          <a:ea typeface="Cabin"/>
                          <a:cs typeface="Cabin"/>
                          <a:sym typeface="Cabin"/>
                        </a:rPr>
                        <a:t>eatment</a:t>
                      </a:r>
                      <a:r>
                        <a:rPr b="1" baseline="30000" lang="en-GB">
                          <a:solidFill>
                            <a:srgbClr val="61753B"/>
                          </a:solidFill>
                          <a:latin typeface="Cabin"/>
                          <a:ea typeface="Cabin"/>
                          <a:cs typeface="Cabin"/>
                          <a:sym typeface="Cabin"/>
                        </a:rPr>
                        <a:t>1</a:t>
                      </a:r>
                      <a:endParaRPr b="1" baseline="30000">
                        <a:solidFill>
                          <a:srgbClr val="61753B"/>
                        </a:solidFill>
                        <a:latin typeface="Cabin"/>
                        <a:ea typeface="Cabin"/>
                        <a:cs typeface="Cabin"/>
                        <a:sym typeface="Cabin"/>
                      </a:endParaRPr>
                    </a:p>
                  </a:txBody>
                  <a:tcPr marT="80250" marB="80250" marR="101175" marL="101175" anchor="ctr">
                    <a:lnL cap="flat" cmpd="sng" w="9525">
                      <a:solidFill>
                        <a:srgbClr val="9FA567"/>
                      </a:solidFill>
                      <a:prstDash val="solid"/>
                      <a:round/>
                      <a:headEnd len="sm" w="sm" type="none"/>
                      <a:tailEnd len="sm" w="sm" type="none"/>
                    </a:lnL>
                    <a:lnR cap="flat" cmpd="sng" w="9525">
                      <a:solidFill>
                        <a:srgbClr val="9FA567"/>
                      </a:solidFill>
                      <a:prstDash val="solid"/>
                      <a:round/>
                      <a:headEnd len="sm" w="sm" type="none"/>
                      <a:tailEnd len="sm" w="sm" type="none"/>
                    </a:lnR>
                    <a:lnT cap="flat" cmpd="sng" w="9525">
                      <a:solidFill>
                        <a:srgbClr val="9FA567"/>
                      </a:solidFill>
                      <a:prstDash val="solid"/>
                      <a:round/>
                      <a:headEnd len="sm" w="sm" type="none"/>
                      <a:tailEnd len="sm" w="sm" type="none"/>
                    </a:lnT>
                    <a:lnB cap="flat" cmpd="sng" w="9525">
                      <a:solidFill>
                        <a:srgbClr val="9FA567"/>
                      </a:solidFill>
                      <a:prstDash val="solid"/>
                      <a:round/>
                      <a:headEnd len="sm" w="sm" type="none"/>
                      <a:tailEnd len="sm" w="sm" type="none"/>
                    </a:lnB>
                    <a:solidFill>
                      <a:srgbClr val="C0C58F">
                        <a:alpha val="53630"/>
                      </a:srgbClr>
                    </a:solidFill>
                  </a:tcPr>
                </a:tc>
                <a:tc>
                  <a:txBody>
                    <a:bodyPr/>
                    <a:lstStyle/>
                    <a:p>
                      <a:pPr indent="0" lvl="0" marL="0" rtl="0" algn="l">
                        <a:spcBef>
                          <a:spcPts val="0"/>
                        </a:spcBef>
                        <a:spcAft>
                          <a:spcPts val="0"/>
                        </a:spcAft>
                        <a:buClr>
                          <a:schemeClr val="dk1"/>
                        </a:buClr>
                        <a:buSzPts val="1100"/>
                        <a:buFont typeface="Arial"/>
                        <a:buNone/>
                      </a:pPr>
                      <a:r>
                        <a:rPr lang="en-GB" sz="600">
                          <a:solidFill>
                            <a:schemeClr val="dk1"/>
                          </a:solidFill>
                          <a:latin typeface="Cabin"/>
                          <a:ea typeface="Cabin"/>
                          <a:cs typeface="Cabin"/>
                          <a:sym typeface="Cabin"/>
                        </a:rPr>
                        <a:t>○</a:t>
                      </a:r>
                      <a:r>
                        <a:rPr lang="en-GB" sz="800">
                          <a:solidFill>
                            <a:schemeClr val="dk1"/>
                          </a:solidFill>
                          <a:latin typeface="Cabin"/>
                          <a:ea typeface="Cabin"/>
                          <a:cs typeface="Cabin"/>
                          <a:sym typeface="Cabin"/>
                        </a:rPr>
                        <a:t> </a:t>
                      </a:r>
                      <a:r>
                        <a:rPr lang="en-GB" sz="1300">
                          <a:latin typeface="Cabin"/>
                          <a:ea typeface="Cabin"/>
                          <a:cs typeface="Cabin"/>
                          <a:sym typeface="Cabin"/>
                        </a:rPr>
                        <a:t>Uncomplicated cases require fluid &amp; electrolyte replacement only.</a:t>
                      </a:r>
                      <a:endParaRPr sz="1300">
                        <a:latin typeface="Cabin"/>
                        <a:ea typeface="Cabin"/>
                        <a:cs typeface="Cabin"/>
                        <a:sym typeface="Cabin"/>
                      </a:endParaRPr>
                    </a:p>
                    <a:p>
                      <a:pPr indent="0" lvl="0" marL="0" rtl="0" algn="l">
                        <a:lnSpc>
                          <a:spcPct val="115000"/>
                        </a:lnSpc>
                        <a:spcBef>
                          <a:spcPts val="0"/>
                        </a:spcBef>
                        <a:spcAft>
                          <a:spcPts val="0"/>
                        </a:spcAft>
                        <a:buClr>
                          <a:schemeClr val="dk1"/>
                        </a:buClr>
                        <a:buSzPts val="1100"/>
                        <a:buFont typeface="Arial"/>
                        <a:buNone/>
                      </a:pPr>
                      <a:r>
                        <a:rPr lang="en-GB" sz="600">
                          <a:solidFill>
                            <a:schemeClr val="dk1"/>
                          </a:solidFill>
                          <a:latin typeface="Cabin"/>
                          <a:ea typeface="Cabin"/>
                          <a:cs typeface="Cabin"/>
                          <a:sym typeface="Cabin"/>
                        </a:rPr>
                        <a:t>○</a:t>
                      </a:r>
                      <a:r>
                        <a:rPr lang="en-GB" sz="800">
                          <a:solidFill>
                            <a:schemeClr val="dk1"/>
                          </a:solidFill>
                          <a:latin typeface="Cabin"/>
                          <a:ea typeface="Cabin"/>
                          <a:cs typeface="Cabin"/>
                          <a:sym typeface="Cabin"/>
                        </a:rPr>
                        <a:t> </a:t>
                      </a:r>
                      <a:r>
                        <a:rPr lang="en-GB" sz="1300">
                          <a:solidFill>
                            <a:schemeClr val="dk1"/>
                          </a:solidFill>
                          <a:latin typeface="Cabin"/>
                          <a:ea typeface="Cabin"/>
                          <a:cs typeface="Cabin"/>
                          <a:sym typeface="Cabin"/>
                        </a:rPr>
                        <a:t>For patients with high risk for dissemination: antimicrobial therapy is indicated.</a:t>
                      </a:r>
                      <a:endParaRPr sz="1300">
                        <a:latin typeface="Cabin"/>
                        <a:ea typeface="Cabin"/>
                        <a:cs typeface="Cabin"/>
                        <a:sym typeface="Cabin"/>
                      </a:endParaRPr>
                    </a:p>
                  </a:txBody>
                  <a:tcPr marT="80250" marB="80250" marR="101175" marL="101175">
                    <a:lnL cap="flat" cmpd="sng" w="9525">
                      <a:solidFill>
                        <a:srgbClr val="9FA567"/>
                      </a:solidFill>
                      <a:prstDash val="solid"/>
                      <a:round/>
                      <a:headEnd len="sm" w="sm" type="none"/>
                      <a:tailEnd len="sm" w="sm" type="none"/>
                    </a:lnL>
                    <a:lnR cap="flat" cmpd="sng" w="9525">
                      <a:solidFill>
                        <a:srgbClr val="9FA567"/>
                      </a:solidFill>
                      <a:prstDash val="solid"/>
                      <a:round/>
                      <a:headEnd len="sm" w="sm" type="none"/>
                      <a:tailEnd len="sm" w="sm" type="none"/>
                    </a:lnR>
                    <a:lnT cap="flat" cmpd="sng" w="9525">
                      <a:solidFill>
                        <a:srgbClr val="9FA567"/>
                      </a:solidFill>
                      <a:prstDash val="solid"/>
                      <a:round/>
                      <a:headEnd len="sm" w="sm" type="none"/>
                      <a:tailEnd len="sm" w="sm" type="none"/>
                    </a:lnT>
                    <a:lnB cap="flat" cmpd="sng" w="9525">
                      <a:solidFill>
                        <a:srgbClr val="9FA567"/>
                      </a:solidFill>
                      <a:prstDash val="solid"/>
                      <a:round/>
                      <a:headEnd len="sm" w="sm" type="none"/>
                      <a:tailEnd len="sm" w="sm" type="none"/>
                    </a:lnB>
                  </a:tcPr>
                </a:tc>
              </a:tr>
            </a:tbl>
          </a:graphicData>
        </a:graphic>
      </p:graphicFrame>
      <p:sp>
        <p:nvSpPr>
          <p:cNvPr id="169" name="Google Shape;169;p28"/>
          <p:cNvSpPr txBox="1"/>
          <p:nvPr/>
        </p:nvSpPr>
        <p:spPr>
          <a:xfrm>
            <a:off x="128025" y="7780200"/>
            <a:ext cx="3004200" cy="5154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Complications</a:t>
            </a:r>
            <a:r>
              <a:rPr b="1" baseline="30000" lang="en-GB">
                <a:solidFill>
                  <a:srgbClr val="61753B"/>
                </a:solidFill>
                <a:latin typeface="Cabin"/>
                <a:ea typeface="Cabin"/>
                <a:cs typeface="Cabin"/>
                <a:sym typeface="Cabin"/>
              </a:rPr>
              <a:t>3</a:t>
            </a:r>
            <a:r>
              <a:rPr b="1" lang="en-GB" sz="2000">
                <a:solidFill>
                  <a:srgbClr val="61753B"/>
                </a:solidFill>
                <a:latin typeface="Cabin"/>
                <a:ea typeface="Cabin"/>
                <a:cs typeface="Cabin"/>
                <a:sym typeface="Cabin"/>
              </a:rPr>
              <a:t>:</a:t>
            </a:r>
            <a:endParaRPr/>
          </a:p>
        </p:txBody>
      </p:sp>
      <p:sp>
        <p:nvSpPr>
          <p:cNvPr id="170" name="Google Shape;170;p28"/>
          <p:cNvSpPr/>
          <p:nvPr/>
        </p:nvSpPr>
        <p:spPr>
          <a:xfrm>
            <a:off x="330475" y="8491722"/>
            <a:ext cx="1402800" cy="975600"/>
          </a:xfrm>
          <a:prstGeom prst="rect">
            <a:avLst/>
          </a:prstGeom>
          <a:noFill/>
          <a:ln cap="flat" cmpd="sng" w="19050">
            <a:solidFill>
              <a:srgbClr val="C0C58F"/>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Cabin"/>
                <a:ea typeface="Cabin"/>
                <a:cs typeface="Cabin"/>
                <a:sym typeface="Cabin"/>
              </a:rPr>
              <a:t>Necrotizing cholecystitis.</a:t>
            </a:r>
            <a:endParaRPr/>
          </a:p>
        </p:txBody>
      </p:sp>
      <p:sp>
        <p:nvSpPr>
          <p:cNvPr id="171" name="Google Shape;171;p28"/>
          <p:cNvSpPr txBox="1"/>
          <p:nvPr/>
        </p:nvSpPr>
        <p:spPr>
          <a:xfrm>
            <a:off x="128033" y="8295603"/>
            <a:ext cx="614400" cy="76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500">
                <a:solidFill>
                  <a:srgbClr val="61753B"/>
                </a:solidFill>
                <a:latin typeface="Exo"/>
                <a:ea typeface="Exo"/>
                <a:cs typeface="Exo"/>
                <a:sym typeface="Exo"/>
              </a:rPr>
              <a:t>1</a:t>
            </a:r>
            <a:endParaRPr b="1" sz="4500">
              <a:solidFill>
                <a:srgbClr val="61753B"/>
              </a:solidFill>
              <a:latin typeface="Exo"/>
              <a:ea typeface="Exo"/>
              <a:cs typeface="Exo"/>
              <a:sym typeface="Exo"/>
            </a:endParaRPr>
          </a:p>
        </p:txBody>
      </p:sp>
      <p:sp>
        <p:nvSpPr>
          <p:cNvPr id="172" name="Google Shape;172;p28"/>
          <p:cNvSpPr/>
          <p:nvPr/>
        </p:nvSpPr>
        <p:spPr>
          <a:xfrm>
            <a:off x="2082888" y="8491718"/>
            <a:ext cx="1402800" cy="975600"/>
          </a:xfrm>
          <a:prstGeom prst="rect">
            <a:avLst/>
          </a:prstGeom>
          <a:noFill/>
          <a:ln cap="flat" cmpd="sng" w="19050">
            <a:solidFill>
              <a:srgbClr val="C0C58F"/>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Cabin"/>
                <a:ea typeface="Cabin"/>
                <a:cs typeface="Cabin"/>
                <a:sym typeface="Cabin"/>
              </a:rPr>
              <a:t>Bowel </a:t>
            </a:r>
            <a:endParaRPr sz="1200">
              <a:solidFill>
                <a:schemeClr val="dk1"/>
              </a:solidFill>
              <a:latin typeface="Cabin"/>
              <a:ea typeface="Cabin"/>
              <a:cs typeface="Cabin"/>
              <a:sym typeface="Cabin"/>
            </a:endParaRPr>
          </a:p>
          <a:p>
            <a:pPr indent="0" lvl="0" marL="0" rtl="0" algn="ctr">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hemorrhage </a:t>
            </a:r>
            <a:endParaRPr sz="1200">
              <a:solidFill>
                <a:schemeClr val="dk1"/>
              </a:solidFill>
              <a:latin typeface="Cabin"/>
              <a:ea typeface="Cabin"/>
              <a:cs typeface="Cabin"/>
              <a:sym typeface="Cabin"/>
            </a:endParaRPr>
          </a:p>
          <a:p>
            <a:pPr indent="0" lvl="0" marL="0" rtl="0" algn="ctr">
              <a:spcBef>
                <a:spcPts val="0"/>
              </a:spcBef>
              <a:spcAft>
                <a:spcPts val="0"/>
              </a:spcAft>
              <a:buNone/>
            </a:pPr>
            <a:r>
              <a:rPr lang="en-GB" sz="1200">
                <a:solidFill>
                  <a:schemeClr val="dk1"/>
                </a:solidFill>
                <a:latin typeface="Cabin"/>
                <a:ea typeface="Cabin"/>
                <a:cs typeface="Cabin"/>
                <a:sym typeface="Cabin"/>
              </a:rPr>
              <a:t>&amp; perforation.</a:t>
            </a:r>
            <a:endParaRPr/>
          </a:p>
        </p:txBody>
      </p:sp>
      <p:sp>
        <p:nvSpPr>
          <p:cNvPr id="173" name="Google Shape;173;p28"/>
          <p:cNvSpPr txBox="1"/>
          <p:nvPr/>
        </p:nvSpPr>
        <p:spPr>
          <a:xfrm>
            <a:off x="1809475" y="8311168"/>
            <a:ext cx="614400" cy="66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500">
                <a:solidFill>
                  <a:srgbClr val="61753B"/>
                </a:solidFill>
                <a:latin typeface="Exo"/>
                <a:ea typeface="Exo"/>
                <a:cs typeface="Exo"/>
                <a:sym typeface="Exo"/>
              </a:rPr>
              <a:t>2</a:t>
            </a:r>
            <a:endParaRPr b="1" sz="4500">
              <a:solidFill>
                <a:srgbClr val="61753B"/>
              </a:solidFill>
              <a:latin typeface="Exo"/>
              <a:ea typeface="Exo"/>
              <a:cs typeface="Exo"/>
              <a:sym typeface="Exo"/>
            </a:endParaRPr>
          </a:p>
        </p:txBody>
      </p:sp>
      <p:sp>
        <p:nvSpPr>
          <p:cNvPr id="174" name="Google Shape;174;p28"/>
          <p:cNvSpPr/>
          <p:nvPr/>
        </p:nvSpPr>
        <p:spPr>
          <a:xfrm>
            <a:off x="3960791" y="8491723"/>
            <a:ext cx="1402800" cy="975600"/>
          </a:xfrm>
          <a:prstGeom prst="rect">
            <a:avLst/>
          </a:prstGeom>
          <a:noFill/>
          <a:ln cap="flat" cmpd="sng" w="19050">
            <a:solidFill>
              <a:srgbClr val="C0C58F"/>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Pneumonia &amp; thrombophlebitis</a:t>
            </a:r>
            <a:endParaRPr>
              <a:solidFill>
                <a:srgbClr val="FAD1BD"/>
              </a:solidFill>
            </a:endParaRPr>
          </a:p>
        </p:txBody>
      </p:sp>
      <p:sp>
        <p:nvSpPr>
          <p:cNvPr id="175" name="Google Shape;175;p28"/>
          <p:cNvSpPr txBox="1"/>
          <p:nvPr/>
        </p:nvSpPr>
        <p:spPr>
          <a:xfrm>
            <a:off x="3678417" y="8313262"/>
            <a:ext cx="614400" cy="136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500">
                <a:solidFill>
                  <a:srgbClr val="61753B"/>
                </a:solidFill>
                <a:latin typeface="Exo"/>
                <a:ea typeface="Exo"/>
                <a:cs typeface="Exo"/>
                <a:sym typeface="Exo"/>
              </a:rPr>
              <a:t>3</a:t>
            </a:r>
            <a:endParaRPr b="1" sz="4500">
              <a:solidFill>
                <a:srgbClr val="61753B"/>
              </a:solidFill>
              <a:latin typeface="Exo"/>
              <a:ea typeface="Exo"/>
              <a:cs typeface="Exo"/>
              <a:sym typeface="Exo"/>
            </a:endParaRPr>
          </a:p>
        </p:txBody>
      </p:sp>
      <p:sp>
        <p:nvSpPr>
          <p:cNvPr id="176" name="Google Shape;176;p28"/>
          <p:cNvSpPr/>
          <p:nvPr/>
        </p:nvSpPr>
        <p:spPr>
          <a:xfrm>
            <a:off x="5775950" y="8491729"/>
            <a:ext cx="1402800" cy="975600"/>
          </a:xfrm>
          <a:prstGeom prst="rect">
            <a:avLst/>
          </a:prstGeom>
          <a:noFill/>
          <a:ln cap="flat" cmpd="sng" w="19050">
            <a:solidFill>
              <a:srgbClr val="C0C58F"/>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200">
                <a:solidFill>
                  <a:schemeClr val="dk1"/>
                </a:solidFill>
                <a:latin typeface="Cabin"/>
                <a:ea typeface="Cabin"/>
                <a:cs typeface="Cabin"/>
                <a:sym typeface="Cabin"/>
              </a:rPr>
              <a:t>Meningitis</a:t>
            </a:r>
            <a:r>
              <a:rPr baseline="30000" lang="en-GB" sz="1200">
                <a:solidFill>
                  <a:schemeClr val="dk1"/>
                </a:solidFill>
                <a:latin typeface="Cabin"/>
                <a:ea typeface="Cabin"/>
                <a:cs typeface="Cabin"/>
                <a:sym typeface="Cabin"/>
              </a:rPr>
              <a:t>2</a:t>
            </a:r>
            <a:r>
              <a:rPr lang="en-GB" sz="1200">
                <a:solidFill>
                  <a:schemeClr val="dk1"/>
                </a:solidFill>
                <a:latin typeface="Cabin"/>
                <a:ea typeface="Cabin"/>
                <a:cs typeface="Cabin"/>
                <a:sym typeface="Cabin"/>
              </a:rPr>
              <a:t>, osteomyelitis, endocarditis &amp; abscess.</a:t>
            </a:r>
            <a:endParaRPr>
              <a:solidFill>
                <a:srgbClr val="FAD1BD"/>
              </a:solidFill>
            </a:endParaRPr>
          </a:p>
        </p:txBody>
      </p:sp>
      <p:sp>
        <p:nvSpPr>
          <p:cNvPr id="177" name="Google Shape;177;p28"/>
          <p:cNvSpPr txBox="1"/>
          <p:nvPr/>
        </p:nvSpPr>
        <p:spPr>
          <a:xfrm>
            <a:off x="5506276" y="8313270"/>
            <a:ext cx="614400" cy="136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500">
                <a:solidFill>
                  <a:srgbClr val="61753B"/>
                </a:solidFill>
                <a:latin typeface="Exo"/>
                <a:ea typeface="Exo"/>
                <a:cs typeface="Exo"/>
                <a:sym typeface="Exo"/>
              </a:rPr>
              <a:t>4</a:t>
            </a:r>
            <a:endParaRPr b="1" sz="4500">
              <a:solidFill>
                <a:srgbClr val="61753B"/>
              </a:solidFill>
              <a:latin typeface="Exo"/>
              <a:ea typeface="Exo"/>
              <a:cs typeface="Exo"/>
              <a:sym typeface="Exo"/>
            </a:endParaRPr>
          </a:p>
        </p:txBody>
      </p:sp>
      <p:pic>
        <p:nvPicPr>
          <p:cNvPr descr="Image result for salmonella gastroenteritis" id="178" name="Google Shape;178;p28"/>
          <p:cNvPicPr preferRelativeResize="0"/>
          <p:nvPr/>
        </p:nvPicPr>
        <p:blipFill>
          <a:blip r:embed="rId3">
            <a:alphaModFix/>
          </a:blip>
          <a:stretch>
            <a:fillRect/>
          </a:stretch>
        </p:blipFill>
        <p:spPr>
          <a:xfrm>
            <a:off x="481713" y="5490860"/>
            <a:ext cx="3247850" cy="1780500"/>
          </a:xfrm>
          <a:prstGeom prst="rect">
            <a:avLst/>
          </a:prstGeom>
          <a:noFill/>
          <a:ln cap="flat" cmpd="sng" w="9525">
            <a:solidFill>
              <a:srgbClr val="61753B"/>
            </a:solidFill>
            <a:prstDash val="solid"/>
            <a:round/>
            <a:headEnd len="sm" w="sm" type="none"/>
            <a:tailEnd len="sm" w="sm" type="none"/>
          </a:ln>
        </p:spPr>
      </p:pic>
      <p:pic>
        <p:nvPicPr>
          <p:cNvPr descr="Image result for salmonella enteric fever" id="179" name="Google Shape;179;p28"/>
          <p:cNvPicPr preferRelativeResize="0"/>
          <p:nvPr/>
        </p:nvPicPr>
        <p:blipFill>
          <a:blip r:embed="rId4">
            <a:alphaModFix/>
          </a:blip>
          <a:stretch>
            <a:fillRect/>
          </a:stretch>
        </p:blipFill>
        <p:spPr>
          <a:xfrm>
            <a:off x="3939113" y="5490860"/>
            <a:ext cx="3164250" cy="1780500"/>
          </a:xfrm>
          <a:prstGeom prst="rect">
            <a:avLst/>
          </a:prstGeom>
          <a:noFill/>
          <a:ln cap="flat" cmpd="sng" w="9525">
            <a:solidFill>
              <a:srgbClr val="61753B"/>
            </a:solidFill>
            <a:prstDash val="solid"/>
            <a:round/>
            <a:headEnd len="sm" w="sm" type="none"/>
            <a:tailEnd len="sm" w="sm" type="none"/>
          </a:ln>
        </p:spPr>
      </p:pic>
      <p:sp>
        <p:nvSpPr>
          <p:cNvPr id="180" name="Google Shape;180;p28"/>
          <p:cNvSpPr txBox="1"/>
          <p:nvPr/>
        </p:nvSpPr>
        <p:spPr>
          <a:xfrm>
            <a:off x="4477275" y="7225435"/>
            <a:ext cx="2104500" cy="50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rgbClr val="9E9E9E"/>
                </a:solidFill>
                <a:latin typeface="Cabin"/>
                <a:ea typeface="Cabin"/>
                <a:cs typeface="Cabin"/>
                <a:sym typeface="Cabin"/>
              </a:rPr>
              <a:t>Enteric fever (Typhoid fever)</a:t>
            </a:r>
            <a:endParaRPr sz="1000">
              <a:solidFill>
                <a:srgbClr val="9E9E9E"/>
              </a:solidFill>
              <a:latin typeface="Cabin"/>
              <a:ea typeface="Cabin"/>
              <a:cs typeface="Cabin"/>
              <a:sym typeface="Cabin"/>
            </a:endParaRPr>
          </a:p>
        </p:txBody>
      </p:sp>
      <p:sp>
        <p:nvSpPr>
          <p:cNvPr id="181" name="Google Shape;181;p28"/>
          <p:cNvSpPr txBox="1"/>
          <p:nvPr/>
        </p:nvSpPr>
        <p:spPr>
          <a:xfrm>
            <a:off x="1132113" y="7225435"/>
            <a:ext cx="2104500" cy="50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rgbClr val="9E9E9E"/>
                </a:solidFill>
                <a:latin typeface="Cabin"/>
                <a:ea typeface="Cabin"/>
                <a:cs typeface="Cabin"/>
                <a:sym typeface="Cabin"/>
              </a:rPr>
              <a:t>Salmonella Gastroenteritis</a:t>
            </a:r>
            <a:endParaRPr sz="1000">
              <a:solidFill>
                <a:srgbClr val="9E9E9E"/>
              </a:solidFill>
              <a:latin typeface="Cabin"/>
              <a:ea typeface="Cabin"/>
              <a:cs typeface="Cabin"/>
              <a:sym typeface="Cab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9"/>
          <p:cNvSpPr txBox="1"/>
          <p:nvPr/>
        </p:nvSpPr>
        <p:spPr>
          <a:xfrm>
            <a:off x="758920" y="269980"/>
            <a:ext cx="6071700" cy="582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3500">
                <a:solidFill>
                  <a:srgbClr val="61753B"/>
                </a:solidFill>
                <a:latin typeface="Cabin"/>
                <a:ea typeface="Cabin"/>
                <a:cs typeface="Cabin"/>
                <a:sym typeface="Cabin"/>
              </a:rPr>
              <a:t>Shigella </a:t>
            </a:r>
            <a:endParaRPr b="1" sz="3500">
              <a:solidFill>
                <a:srgbClr val="61753B"/>
              </a:solidFill>
              <a:latin typeface="Cabin"/>
              <a:ea typeface="Cabin"/>
              <a:cs typeface="Cabin"/>
              <a:sym typeface="Cabin"/>
            </a:endParaRPr>
          </a:p>
        </p:txBody>
      </p:sp>
      <p:sp>
        <p:nvSpPr>
          <p:cNvPr id="187" name="Google Shape;187;p29"/>
          <p:cNvSpPr/>
          <p:nvPr/>
        </p:nvSpPr>
        <p:spPr>
          <a:xfrm rot="10800000">
            <a:off x="6650850" y="100"/>
            <a:ext cx="948900" cy="9951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188" name="Google Shape;188;p29"/>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4</a:t>
            </a:r>
            <a:endParaRPr>
              <a:latin typeface="Cabin"/>
              <a:ea typeface="Cabin"/>
              <a:cs typeface="Cabin"/>
              <a:sym typeface="Cabin"/>
            </a:endParaRPr>
          </a:p>
        </p:txBody>
      </p:sp>
      <p:cxnSp>
        <p:nvCxnSpPr>
          <p:cNvPr id="189" name="Google Shape;189;p29"/>
          <p:cNvCxnSpPr/>
          <p:nvPr/>
        </p:nvCxnSpPr>
        <p:spPr>
          <a:xfrm>
            <a:off x="349444" y="7017150"/>
            <a:ext cx="6921900" cy="0"/>
          </a:xfrm>
          <a:prstGeom prst="straightConnector1">
            <a:avLst/>
          </a:prstGeom>
          <a:noFill/>
          <a:ln cap="flat" cmpd="sng" w="25400">
            <a:solidFill>
              <a:srgbClr val="576868"/>
            </a:solidFill>
            <a:prstDash val="dot"/>
            <a:round/>
            <a:headEnd len="med" w="med" type="oval"/>
            <a:tailEnd len="med" w="med" type="oval"/>
          </a:ln>
        </p:spPr>
      </p:cxnSp>
      <p:grpSp>
        <p:nvGrpSpPr>
          <p:cNvPr id="190" name="Google Shape;190;p29"/>
          <p:cNvGrpSpPr/>
          <p:nvPr/>
        </p:nvGrpSpPr>
        <p:grpSpPr>
          <a:xfrm>
            <a:off x="742091" y="6586937"/>
            <a:ext cx="949500" cy="1295798"/>
            <a:chOff x="1029009" y="7026140"/>
            <a:chExt cx="949500" cy="1295798"/>
          </a:xfrm>
        </p:grpSpPr>
        <p:grpSp>
          <p:nvGrpSpPr>
            <p:cNvPr id="191" name="Google Shape;191;p29"/>
            <p:cNvGrpSpPr/>
            <p:nvPr/>
          </p:nvGrpSpPr>
          <p:grpSpPr>
            <a:xfrm>
              <a:off x="1034846" y="7026140"/>
              <a:ext cx="921096" cy="864943"/>
              <a:chOff x="1835696" y="2517293"/>
              <a:chExt cx="792000" cy="792000"/>
            </a:xfrm>
          </p:grpSpPr>
          <p:sp>
            <p:nvSpPr>
              <p:cNvPr id="192" name="Google Shape;192;p29"/>
              <p:cNvSpPr/>
              <p:nvPr/>
            </p:nvSpPr>
            <p:spPr>
              <a:xfrm>
                <a:off x="1835696" y="2517293"/>
                <a:ext cx="792000" cy="792000"/>
              </a:xfrm>
              <a:prstGeom prst="diamond">
                <a:avLst/>
              </a:prstGeom>
              <a:solidFill>
                <a:srgbClr val="FFFFFF"/>
              </a:solidFill>
              <a:ln cap="flat" cmpd="sng" w="38100">
                <a:solidFill>
                  <a:srgbClr val="9FA567"/>
                </a:solidFill>
                <a:prstDash val="solid"/>
                <a:round/>
                <a:headEnd len="sm" w="sm" type="none"/>
                <a:tailEnd len="sm" w="sm" type="none"/>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700">
                  <a:solidFill>
                    <a:srgbClr val="FFFFFF"/>
                  </a:solidFill>
                  <a:latin typeface="Arial"/>
                  <a:ea typeface="Arial"/>
                  <a:cs typeface="Arial"/>
                  <a:sym typeface="Arial"/>
                </a:endParaRPr>
              </a:p>
            </p:txBody>
          </p:sp>
          <p:sp>
            <p:nvSpPr>
              <p:cNvPr id="193" name="Google Shape;193;p29"/>
              <p:cNvSpPr/>
              <p:nvPr/>
            </p:nvSpPr>
            <p:spPr>
              <a:xfrm>
                <a:off x="1901534" y="2583128"/>
                <a:ext cx="660300" cy="660300"/>
              </a:xfrm>
              <a:prstGeom prst="diamond">
                <a:avLst/>
              </a:prstGeom>
              <a:solidFill>
                <a:srgbClr val="9FA567"/>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700">
                  <a:solidFill>
                    <a:srgbClr val="FFFFFF"/>
                  </a:solidFill>
                  <a:latin typeface="Arial"/>
                  <a:ea typeface="Arial"/>
                  <a:cs typeface="Arial"/>
                  <a:sym typeface="Arial"/>
                </a:endParaRPr>
              </a:p>
            </p:txBody>
          </p:sp>
        </p:grpSp>
        <p:sp>
          <p:nvSpPr>
            <p:cNvPr id="194" name="Google Shape;194;p29"/>
            <p:cNvSpPr txBox="1"/>
            <p:nvPr/>
          </p:nvSpPr>
          <p:spPr>
            <a:xfrm>
              <a:off x="1029009" y="8019839"/>
              <a:ext cx="949500" cy="302100"/>
            </a:xfrm>
            <a:prstGeom prst="rect">
              <a:avLst/>
            </a:prstGeom>
            <a:noFill/>
            <a:ln>
              <a:noFill/>
            </a:ln>
          </p:spPr>
          <p:txBody>
            <a:bodyPr anchorCtr="0" anchor="t" bIns="18000" lIns="36000" spcFirstLastPara="1" rIns="36000" wrap="square" tIns="18000">
              <a:noAutofit/>
            </a:bodyPr>
            <a:lstStyle/>
            <a:p>
              <a:pPr indent="0" lvl="0" marL="0" marR="0" rtl="0" algn="ctr">
                <a:spcBef>
                  <a:spcPts val="0"/>
                </a:spcBef>
                <a:spcAft>
                  <a:spcPts val="0"/>
                </a:spcAft>
                <a:buNone/>
              </a:pPr>
              <a:r>
                <a:rPr lang="en-GB" sz="1200">
                  <a:latin typeface="Cabin"/>
                  <a:ea typeface="Cabin"/>
                  <a:cs typeface="Cabin"/>
                  <a:sym typeface="Cabin"/>
                </a:rPr>
                <a:t>High fever</a:t>
              </a:r>
              <a:endParaRPr sz="1200">
                <a:latin typeface="Cabin"/>
                <a:ea typeface="Cabin"/>
                <a:cs typeface="Cabin"/>
                <a:sym typeface="Cabin"/>
              </a:endParaRPr>
            </a:p>
          </p:txBody>
        </p:sp>
        <p:pic>
          <p:nvPicPr>
            <p:cNvPr id="195" name="Google Shape;195;p29"/>
            <p:cNvPicPr preferRelativeResize="0"/>
            <p:nvPr/>
          </p:nvPicPr>
          <p:blipFill>
            <a:blip r:embed="rId3">
              <a:alphaModFix/>
            </a:blip>
            <a:stretch>
              <a:fillRect/>
            </a:stretch>
          </p:blipFill>
          <p:spPr>
            <a:xfrm>
              <a:off x="1247344" y="7151368"/>
              <a:ext cx="483315" cy="544968"/>
            </a:xfrm>
            <a:prstGeom prst="rect">
              <a:avLst/>
            </a:prstGeom>
            <a:noFill/>
            <a:ln>
              <a:noFill/>
            </a:ln>
          </p:spPr>
        </p:pic>
      </p:grpSp>
      <p:grpSp>
        <p:nvGrpSpPr>
          <p:cNvPr id="196" name="Google Shape;196;p29"/>
          <p:cNvGrpSpPr/>
          <p:nvPr/>
        </p:nvGrpSpPr>
        <p:grpSpPr>
          <a:xfrm>
            <a:off x="2031484" y="6588357"/>
            <a:ext cx="905969" cy="1173923"/>
            <a:chOff x="2217203" y="7024085"/>
            <a:chExt cx="905969" cy="1173923"/>
          </a:xfrm>
        </p:grpSpPr>
        <p:grpSp>
          <p:nvGrpSpPr>
            <p:cNvPr id="197" name="Google Shape;197;p29"/>
            <p:cNvGrpSpPr/>
            <p:nvPr/>
          </p:nvGrpSpPr>
          <p:grpSpPr>
            <a:xfrm>
              <a:off x="2217203" y="7024085"/>
              <a:ext cx="905969" cy="860350"/>
              <a:chOff x="1835696" y="2517293"/>
              <a:chExt cx="792000" cy="792000"/>
            </a:xfrm>
          </p:grpSpPr>
          <p:sp>
            <p:nvSpPr>
              <p:cNvPr id="198" name="Google Shape;198;p29"/>
              <p:cNvSpPr/>
              <p:nvPr/>
            </p:nvSpPr>
            <p:spPr>
              <a:xfrm>
                <a:off x="1835696" y="2517293"/>
                <a:ext cx="792000" cy="792000"/>
              </a:xfrm>
              <a:prstGeom prst="diamond">
                <a:avLst/>
              </a:prstGeom>
              <a:solidFill>
                <a:srgbClr val="FFFFFF"/>
              </a:solidFill>
              <a:ln cap="flat" cmpd="sng" w="38100">
                <a:solidFill>
                  <a:srgbClr val="B4B982"/>
                </a:solidFill>
                <a:prstDash val="solid"/>
                <a:round/>
                <a:headEnd len="sm" w="sm" type="none"/>
                <a:tailEnd len="sm" w="sm" type="none"/>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700">
                  <a:solidFill>
                    <a:srgbClr val="FFFFFF"/>
                  </a:solidFill>
                  <a:latin typeface="Arial"/>
                  <a:ea typeface="Arial"/>
                  <a:cs typeface="Arial"/>
                  <a:sym typeface="Arial"/>
                </a:endParaRPr>
              </a:p>
            </p:txBody>
          </p:sp>
          <p:sp>
            <p:nvSpPr>
              <p:cNvPr id="199" name="Google Shape;199;p29"/>
              <p:cNvSpPr/>
              <p:nvPr/>
            </p:nvSpPr>
            <p:spPr>
              <a:xfrm>
                <a:off x="1901562" y="2583148"/>
                <a:ext cx="660300" cy="660300"/>
              </a:xfrm>
              <a:prstGeom prst="diamond">
                <a:avLst/>
              </a:prstGeom>
              <a:solidFill>
                <a:srgbClr val="B4B982"/>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700">
                  <a:solidFill>
                    <a:srgbClr val="FFFFFF"/>
                  </a:solidFill>
                  <a:latin typeface="Arial"/>
                  <a:ea typeface="Arial"/>
                  <a:cs typeface="Arial"/>
                  <a:sym typeface="Arial"/>
                </a:endParaRPr>
              </a:p>
            </p:txBody>
          </p:sp>
        </p:grpSp>
        <p:sp>
          <p:nvSpPr>
            <p:cNvPr id="200" name="Google Shape;200;p29"/>
            <p:cNvSpPr txBox="1"/>
            <p:nvPr/>
          </p:nvSpPr>
          <p:spPr>
            <a:xfrm>
              <a:off x="2400107" y="7982307"/>
              <a:ext cx="483300" cy="215700"/>
            </a:xfrm>
            <a:prstGeom prst="rect">
              <a:avLst/>
            </a:prstGeom>
            <a:noFill/>
            <a:ln>
              <a:noFill/>
            </a:ln>
          </p:spPr>
          <p:txBody>
            <a:bodyPr anchorCtr="0" anchor="t" bIns="18000" lIns="36000" spcFirstLastPara="1" rIns="36000" wrap="square" tIns="18000">
              <a:noAutofit/>
            </a:bodyPr>
            <a:lstStyle/>
            <a:p>
              <a:pPr indent="0" lvl="0" marL="0" marR="0" rtl="0" algn="ctr">
                <a:spcBef>
                  <a:spcPts val="0"/>
                </a:spcBef>
                <a:spcAft>
                  <a:spcPts val="0"/>
                </a:spcAft>
                <a:buNone/>
              </a:pPr>
              <a:r>
                <a:rPr lang="en-GB" sz="1200">
                  <a:latin typeface="Cabin"/>
                  <a:ea typeface="Cabin"/>
                  <a:cs typeface="Cabin"/>
                  <a:sym typeface="Cabin"/>
                </a:rPr>
                <a:t>chills</a:t>
              </a:r>
              <a:endParaRPr sz="1200">
                <a:latin typeface="Cabin"/>
                <a:ea typeface="Cabin"/>
                <a:cs typeface="Cabin"/>
                <a:sym typeface="Cabin"/>
              </a:endParaRPr>
            </a:p>
          </p:txBody>
        </p:sp>
        <p:pic>
          <p:nvPicPr>
            <p:cNvPr id="201" name="Google Shape;201;p29"/>
            <p:cNvPicPr preferRelativeResize="0"/>
            <p:nvPr/>
          </p:nvPicPr>
          <p:blipFill>
            <a:blip r:embed="rId4">
              <a:alphaModFix/>
            </a:blip>
            <a:stretch>
              <a:fillRect/>
            </a:stretch>
          </p:blipFill>
          <p:spPr>
            <a:xfrm>
              <a:off x="2528876" y="7246824"/>
              <a:ext cx="339757" cy="482801"/>
            </a:xfrm>
            <a:prstGeom prst="rect">
              <a:avLst/>
            </a:prstGeom>
            <a:noFill/>
            <a:ln>
              <a:noFill/>
            </a:ln>
          </p:spPr>
        </p:pic>
      </p:grpSp>
      <p:grpSp>
        <p:nvGrpSpPr>
          <p:cNvPr id="202" name="Google Shape;202;p29"/>
          <p:cNvGrpSpPr/>
          <p:nvPr/>
        </p:nvGrpSpPr>
        <p:grpSpPr>
          <a:xfrm>
            <a:off x="3039250" y="6588345"/>
            <a:ext cx="1518900" cy="1411752"/>
            <a:chOff x="3059325" y="7031973"/>
            <a:chExt cx="1518900" cy="1411752"/>
          </a:xfrm>
        </p:grpSpPr>
        <p:sp>
          <p:nvSpPr>
            <p:cNvPr id="203" name="Google Shape;203;p29"/>
            <p:cNvSpPr txBox="1"/>
            <p:nvPr/>
          </p:nvSpPr>
          <p:spPr>
            <a:xfrm>
              <a:off x="3059325" y="7908825"/>
              <a:ext cx="1518900" cy="534900"/>
            </a:xfrm>
            <a:prstGeom prst="rect">
              <a:avLst/>
            </a:prstGeom>
            <a:noFill/>
            <a:ln>
              <a:noFill/>
            </a:ln>
          </p:spPr>
          <p:txBody>
            <a:bodyPr anchorCtr="0" anchor="t" bIns="18000" lIns="36000" spcFirstLastPara="1" rIns="36000" wrap="square" tIns="18000">
              <a:noAutofit/>
            </a:bodyPr>
            <a:lstStyle/>
            <a:p>
              <a:pPr indent="0" lvl="0" marL="0" marR="0" rtl="0" algn="ctr">
                <a:spcBef>
                  <a:spcPts val="0"/>
                </a:spcBef>
                <a:spcAft>
                  <a:spcPts val="0"/>
                </a:spcAft>
                <a:buNone/>
              </a:pPr>
              <a:r>
                <a:rPr lang="en-GB" sz="1200">
                  <a:latin typeface="Cabin"/>
                  <a:ea typeface="Cabin"/>
                  <a:cs typeface="Cabin"/>
                  <a:sym typeface="Cabin"/>
                </a:rPr>
                <a:t>abdominal cramp and pain accompanied by </a:t>
              </a:r>
              <a:r>
                <a:rPr lang="en-GB" sz="1200">
                  <a:solidFill>
                    <a:srgbClr val="CC0000"/>
                  </a:solidFill>
                  <a:latin typeface="Cabin"/>
                  <a:ea typeface="Cabin"/>
                  <a:cs typeface="Cabin"/>
                  <a:sym typeface="Cabin"/>
                </a:rPr>
                <a:t>tenesmus</a:t>
              </a:r>
              <a:r>
                <a:rPr baseline="30000" lang="en-GB" sz="1200">
                  <a:solidFill>
                    <a:srgbClr val="999999"/>
                  </a:solidFill>
                  <a:latin typeface="Cabin"/>
                  <a:ea typeface="Cabin"/>
                  <a:cs typeface="Cabin"/>
                  <a:sym typeface="Cabin"/>
                </a:rPr>
                <a:t>6</a:t>
              </a:r>
              <a:endParaRPr baseline="30000" sz="1200">
                <a:solidFill>
                  <a:srgbClr val="999999"/>
                </a:solidFill>
                <a:latin typeface="Cabin"/>
                <a:ea typeface="Cabin"/>
                <a:cs typeface="Cabin"/>
                <a:sym typeface="Cabin"/>
              </a:endParaRPr>
            </a:p>
            <a:p>
              <a:pPr indent="0" lvl="0" marL="0" marR="0" rtl="0" algn="ctr">
                <a:spcBef>
                  <a:spcPts val="0"/>
                </a:spcBef>
                <a:spcAft>
                  <a:spcPts val="0"/>
                </a:spcAft>
                <a:buNone/>
              </a:pPr>
              <a:r>
                <a:t/>
              </a:r>
              <a:endParaRPr sz="800">
                <a:solidFill>
                  <a:srgbClr val="3F3F3F"/>
                </a:solidFill>
                <a:latin typeface="Exo"/>
                <a:ea typeface="Exo"/>
                <a:cs typeface="Exo"/>
                <a:sym typeface="Exo"/>
              </a:endParaRPr>
            </a:p>
          </p:txBody>
        </p:sp>
        <p:grpSp>
          <p:nvGrpSpPr>
            <p:cNvPr id="204" name="Google Shape;204;p29"/>
            <p:cNvGrpSpPr/>
            <p:nvPr/>
          </p:nvGrpSpPr>
          <p:grpSpPr>
            <a:xfrm>
              <a:off x="3383927" y="7031973"/>
              <a:ext cx="903514" cy="869695"/>
              <a:chOff x="4168070" y="2133281"/>
              <a:chExt cx="792000" cy="792000"/>
            </a:xfrm>
          </p:grpSpPr>
          <p:sp>
            <p:nvSpPr>
              <p:cNvPr id="205" name="Google Shape;205;p29"/>
              <p:cNvSpPr/>
              <p:nvPr/>
            </p:nvSpPr>
            <p:spPr>
              <a:xfrm>
                <a:off x="4168070" y="2133281"/>
                <a:ext cx="792000" cy="792000"/>
              </a:xfrm>
              <a:prstGeom prst="diamond">
                <a:avLst/>
              </a:prstGeom>
              <a:solidFill>
                <a:srgbClr val="FFFFFF"/>
              </a:solidFill>
              <a:ln cap="flat" cmpd="sng" w="38100">
                <a:solidFill>
                  <a:srgbClr val="CDD39A"/>
                </a:solidFill>
                <a:prstDash val="solid"/>
                <a:round/>
                <a:headEnd len="sm" w="sm" type="none"/>
                <a:tailEnd len="sm" w="sm" type="none"/>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700">
                  <a:solidFill>
                    <a:srgbClr val="FFFFFF"/>
                  </a:solidFill>
                  <a:latin typeface="Arial"/>
                  <a:ea typeface="Arial"/>
                  <a:cs typeface="Arial"/>
                  <a:sym typeface="Arial"/>
                </a:endParaRPr>
              </a:p>
            </p:txBody>
          </p:sp>
          <p:sp>
            <p:nvSpPr>
              <p:cNvPr id="206" name="Google Shape;206;p29"/>
              <p:cNvSpPr/>
              <p:nvPr/>
            </p:nvSpPr>
            <p:spPr>
              <a:xfrm>
                <a:off x="4235232" y="2199110"/>
                <a:ext cx="660300" cy="660300"/>
              </a:xfrm>
              <a:prstGeom prst="diamond">
                <a:avLst/>
              </a:prstGeom>
              <a:solidFill>
                <a:srgbClr val="CDD39A"/>
              </a:solidFill>
              <a:ln cap="flat" cmpd="sng" w="9525">
                <a:solidFill>
                  <a:srgbClr val="EEEEEE"/>
                </a:solidFill>
                <a:prstDash val="solid"/>
                <a:round/>
                <a:headEnd len="sm" w="sm" type="none"/>
                <a:tailEnd len="sm" w="sm" type="none"/>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700">
                  <a:solidFill>
                    <a:srgbClr val="FFFFFF"/>
                  </a:solidFill>
                  <a:latin typeface="Arial"/>
                  <a:ea typeface="Arial"/>
                  <a:cs typeface="Arial"/>
                  <a:sym typeface="Arial"/>
                </a:endParaRPr>
              </a:p>
            </p:txBody>
          </p:sp>
        </p:grpSp>
        <p:pic>
          <p:nvPicPr>
            <p:cNvPr id="207" name="Google Shape;207;p29"/>
            <p:cNvPicPr preferRelativeResize="0"/>
            <p:nvPr/>
          </p:nvPicPr>
          <p:blipFill>
            <a:blip r:embed="rId5">
              <a:alphaModFix/>
            </a:blip>
            <a:stretch>
              <a:fillRect/>
            </a:stretch>
          </p:blipFill>
          <p:spPr>
            <a:xfrm>
              <a:off x="3642706" y="7258937"/>
              <a:ext cx="386609" cy="416276"/>
            </a:xfrm>
            <a:prstGeom prst="rect">
              <a:avLst/>
            </a:prstGeom>
            <a:noFill/>
            <a:ln>
              <a:noFill/>
            </a:ln>
          </p:spPr>
        </p:pic>
      </p:grpSp>
      <p:grpSp>
        <p:nvGrpSpPr>
          <p:cNvPr id="208" name="Google Shape;208;p29"/>
          <p:cNvGrpSpPr/>
          <p:nvPr/>
        </p:nvGrpSpPr>
        <p:grpSpPr>
          <a:xfrm>
            <a:off x="4648226" y="6597185"/>
            <a:ext cx="949500" cy="1156246"/>
            <a:chOff x="4522707" y="7036388"/>
            <a:chExt cx="949500" cy="1156246"/>
          </a:xfrm>
        </p:grpSpPr>
        <p:grpSp>
          <p:nvGrpSpPr>
            <p:cNvPr id="209" name="Google Shape;209;p29"/>
            <p:cNvGrpSpPr/>
            <p:nvPr/>
          </p:nvGrpSpPr>
          <p:grpSpPr>
            <a:xfrm>
              <a:off x="4548245" y="7036388"/>
              <a:ext cx="907632" cy="844747"/>
              <a:chOff x="5680238" y="2133281"/>
              <a:chExt cx="792000" cy="792000"/>
            </a:xfrm>
          </p:grpSpPr>
          <p:sp>
            <p:nvSpPr>
              <p:cNvPr id="210" name="Google Shape;210;p29"/>
              <p:cNvSpPr/>
              <p:nvPr/>
            </p:nvSpPr>
            <p:spPr>
              <a:xfrm>
                <a:off x="5680238" y="2133281"/>
                <a:ext cx="792000" cy="792000"/>
              </a:xfrm>
              <a:prstGeom prst="diamond">
                <a:avLst/>
              </a:prstGeom>
              <a:solidFill>
                <a:srgbClr val="FFFFFF"/>
              </a:solidFill>
              <a:ln cap="flat" cmpd="sng" w="38100">
                <a:solidFill>
                  <a:srgbClr val="E2E7AF"/>
                </a:solidFill>
                <a:prstDash val="solid"/>
                <a:round/>
                <a:headEnd len="sm" w="sm" type="none"/>
                <a:tailEnd len="sm" w="sm" type="none"/>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700">
                  <a:solidFill>
                    <a:srgbClr val="FFFFFF"/>
                  </a:solidFill>
                  <a:latin typeface="Arial"/>
                  <a:ea typeface="Arial"/>
                  <a:cs typeface="Arial"/>
                  <a:sym typeface="Arial"/>
                </a:endParaRPr>
              </a:p>
            </p:txBody>
          </p:sp>
          <p:sp>
            <p:nvSpPr>
              <p:cNvPr id="211" name="Google Shape;211;p29"/>
              <p:cNvSpPr/>
              <p:nvPr/>
            </p:nvSpPr>
            <p:spPr>
              <a:xfrm>
                <a:off x="5746080" y="2199110"/>
                <a:ext cx="660300" cy="660300"/>
              </a:xfrm>
              <a:prstGeom prst="diamond">
                <a:avLst/>
              </a:prstGeom>
              <a:solidFill>
                <a:srgbClr val="E2E7AF"/>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700">
                  <a:solidFill>
                    <a:srgbClr val="FFFFFF"/>
                  </a:solidFill>
                  <a:latin typeface="Arial"/>
                  <a:ea typeface="Arial"/>
                  <a:cs typeface="Arial"/>
                  <a:sym typeface="Arial"/>
                </a:endParaRPr>
              </a:p>
            </p:txBody>
          </p:sp>
        </p:grpSp>
        <p:sp>
          <p:nvSpPr>
            <p:cNvPr id="212" name="Google Shape;212;p29"/>
            <p:cNvSpPr txBox="1"/>
            <p:nvPr/>
          </p:nvSpPr>
          <p:spPr>
            <a:xfrm>
              <a:off x="4522707" y="7943034"/>
              <a:ext cx="949500" cy="249600"/>
            </a:xfrm>
            <a:prstGeom prst="rect">
              <a:avLst/>
            </a:prstGeom>
            <a:noFill/>
            <a:ln>
              <a:noFill/>
            </a:ln>
          </p:spPr>
          <p:txBody>
            <a:bodyPr anchorCtr="0" anchor="t" bIns="18000" lIns="36000" spcFirstLastPara="1" rIns="36000" wrap="square" tIns="18000">
              <a:noAutofit/>
            </a:bodyPr>
            <a:lstStyle/>
            <a:p>
              <a:pPr indent="0" lvl="0" marL="0" marR="0" rtl="0" algn="ctr">
                <a:spcBef>
                  <a:spcPts val="0"/>
                </a:spcBef>
                <a:spcAft>
                  <a:spcPts val="0"/>
                </a:spcAft>
                <a:buNone/>
              </a:pPr>
              <a:r>
                <a:rPr lang="en-GB" sz="1200">
                  <a:solidFill>
                    <a:srgbClr val="CC0000"/>
                  </a:solidFill>
                  <a:latin typeface="Cabin"/>
                  <a:ea typeface="Cabin"/>
                  <a:cs typeface="Cabin"/>
                  <a:sym typeface="Cabin"/>
                </a:rPr>
                <a:t>bloody stool with mucus &amp; leukocytes</a:t>
              </a:r>
              <a:endParaRPr sz="1200">
                <a:solidFill>
                  <a:srgbClr val="CC0000"/>
                </a:solidFill>
                <a:latin typeface="Cabin"/>
                <a:ea typeface="Cabin"/>
                <a:cs typeface="Cabin"/>
                <a:sym typeface="Cabin"/>
              </a:endParaRPr>
            </a:p>
          </p:txBody>
        </p:sp>
        <p:pic>
          <p:nvPicPr>
            <p:cNvPr id="213" name="Google Shape;213;p29"/>
            <p:cNvPicPr preferRelativeResize="0"/>
            <p:nvPr/>
          </p:nvPicPr>
          <p:blipFill>
            <a:blip r:embed="rId6">
              <a:alphaModFix/>
            </a:blip>
            <a:stretch>
              <a:fillRect/>
            </a:stretch>
          </p:blipFill>
          <p:spPr>
            <a:xfrm>
              <a:off x="4783542" y="7202654"/>
              <a:ext cx="427858" cy="482376"/>
            </a:xfrm>
            <a:prstGeom prst="rect">
              <a:avLst/>
            </a:prstGeom>
            <a:noFill/>
            <a:ln>
              <a:noFill/>
            </a:ln>
          </p:spPr>
        </p:pic>
      </p:grpSp>
      <p:grpSp>
        <p:nvGrpSpPr>
          <p:cNvPr id="214" name="Google Shape;214;p29"/>
          <p:cNvGrpSpPr/>
          <p:nvPr/>
        </p:nvGrpSpPr>
        <p:grpSpPr>
          <a:xfrm>
            <a:off x="5901264" y="6581839"/>
            <a:ext cx="1013400" cy="1229325"/>
            <a:chOff x="5672664" y="7021042"/>
            <a:chExt cx="1013400" cy="1229325"/>
          </a:xfrm>
        </p:grpSpPr>
        <p:grpSp>
          <p:nvGrpSpPr>
            <p:cNvPr id="215" name="Google Shape;215;p29"/>
            <p:cNvGrpSpPr/>
            <p:nvPr/>
          </p:nvGrpSpPr>
          <p:grpSpPr>
            <a:xfrm>
              <a:off x="5715355" y="7021042"/>
              <a:ext cx="926957" cy="867161"/>
              <a:chOff x="5680238" y="2133281"/>
              <a:chExt cx="792000" cy="792000"/>
            </a:xfrm>
          </p:grpSpPr>
          <p:sp>
            <p:nvSpPr>
              <p:cNvPr id="216" name="Google Shape;216;p29"/>
              <p:cNvSpPr/>
              <p:nvPr/>
            </p:nvSpPr>
            <p:spPr>
              <a:xfrm>
                <a:off x="5680238" y="2133281"/>
                <a:ext cx="792000" cy="792000"/>
              </a:xfrm>
              <a:prstGeom prst="diamond">
                <a:avLst/>
              </a:prstGeom>
              <a:solidFill>
                <a:srgbClr val="FFFFFF"/>
              </a:solidFill>
              <a:ln cap="flat" cmpd="sng" w="38100">
                <a:solidFill>
                  <a:srgbClr val="EAF0B2"/>
                </a:solidFill>
                <a:prstDash val="solid"/>
                <a:round/>
                <a:headEnd len="sm" w="sm" type="none"/>
                <a:tailEnd len="sm" w="sm" type="none"/>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700">
                  <a:solidFill>
                    <a:srgbClr val="FFFFFF"/>
                  </a:solidFill>
                  <a:latin typeface="Arial"/>
                  <a:ea typeface="Arial"/>
                  <a:cs typeface="Arial"/>
                  <a:sym typeface="Arial"/>
                </a:endParaRPr>
              </a:p>
            </p:txBody>
          </p:sp>
          <p:sp>
            <p:nvSpPr>
              <p:cNvPr id="217" name="Google Shape;217;p29"/>
              <p:cNvSpPr/>
              <p:nvPr/>
            </p:nvSpPr>
            <p:spPr>
              <a:xfrm>
                <a:off x="5746069" y="2199136"/>
                <a:ext cx="660300" cy="660300"/>
              </a:xfrm>
              <a:prstGeom prst="diamond">
                <a:avLst/>
              </a:prstGeom>
              <a:solidFill>
                <a:srgbClr val="EAF0B2"/>
              </a:solidFill>
              <a:ln>
                <a:noFill/>
              </a:ln>
            </p:spPr>
            <p:txBody>
              <a:bodyPr anchorCtr="0" anchor="ctr" bIns="18000" lIns="36000" spcFirstLastPara="1" rIns="36000" wrap="square" tIns="18000">
                <a:noAutofit/>
              </a:bodyPr>
              <a:lstStyle/>
              <a:p>
                <a:pPr indent="0" lvl="0" marL="0" marR="0" rtl="0" algn="ctr">
                  <a:spcBef>
                    <a:spcPts val="0"/>
                  </a:spcBef>
                  <a:spcAft>
                    <a:spcPts val="0"/>
                  </a:spcAft>
                  <a:buNone/>
                </a:pPr>
                <a:r>
                  <a:t/>
                </a:r>
                <a:endParaRPr sz="700">
                  <a:solidFill>
                    <a:srgbClr val="FFFFFF"/>
                  </a:solidFill>
                  <a:latin typeface="Arial"/>
                  <a:ea typeface="Arial"/>
                  <a:cs typeface="Arial"/>
                  <a:sym typeface="Arial"/>
                </a:endParaRPr>
              </a:p>
            </p:txBody>
          </p:sp>
        </p:grpSp>
        <p:sp>
          <p:nvSpPr>
            <p:cNvPr id="218" name="Google Shape;218;p29"/>
            <p:cNvSpPr txBox="1"/>
            <p:nvPr/>
          </p:nvSpPr>
          <p:spPr>
            <a:xfrm>
              <a:off x="5672664" y="7927867"/>
              <a:ext cx="1013400" cy="322500"/>
            </a:xfrm>
            <a:prstGeom prst="rect">
              <a:avLst/>
            </a:prstGeom>
            <a:noFill/>
            <a:ln>
              <a:noFill/>
            </a:ln>
          </p:spPr>
          <p:txBody>
            <a:bodyPr anchorCtr="0" anchor="t" bIns="18000" lIns="36000" spcFirstLastPara="1" rIns="36000" wrap="square" tIns="18000">
              <a:noAutofit/>
            </a:bodyPr>
            <a:lstStyle/>
            <a:p>
              <a:pPr indent="0" lvl="0" marL="0" marR="0" rtl="0" algn="ctr">
                <a:spcBef>
                  <a:spcPts val="0"/>
                </a:spcBef>
                <a:spcAft>
                  <a:spcPts val="0"/>
                </a:spcAft>
                <a:buNone/>
              </a:pPr>
              <a:r>
                <a:rPr lang="en-GB" sz="1200">
                  <a:latin typeface="Cabin"/>
                  <a:ea typeface="Cabin"/>
                  <a:cs typeface="Cabin"/>
                  <a:sym typeface="Cabin"/>
                </a:rPr>
                <a:t>Can lead to rectal prolapse in children</a:t>
              </a:r>
              <a:endParaRPr sz="1200">
                <a:latin typeface="Cabin"/>
                <a:ea typeface="Cabin"/>
                <a:cs typeface="Cabin"/>
                <a:sym typeface="Cabin"/>
              </a:endParaRPr>
            </a:p>
            <a:p>
              <a:pPr indent="0" lvl="0" marL="0" marR="0" rtl="0" algn="ctr">
                <a:spcBef>
                  <a:spcPts val="0"/>
                </a:spcBef>
                <a:spcAft>
                  <a:spcPts val="0"/>
                </a:spcAft>
                <a:buNone/>
              </a:pPr>
              <a:r>
                <a:t/>
              </a:r>
              <a:endParaRPr sz="800">
                <a:solidFill>
                  <a:srgbClr val="3F3F3F"/>
                </a:solidFill>
                <a:latin typeface="Exo"/>
                <a:ea typeface="Exo"/>
                <a:cs typeface="Exo"/>
                <a:sym typeface="Exo"/>
              </a:endParaRPr>
            </a:p>
          </p:txBody>
        </p:sp>
        <p:pic>
          <p:nvPicPr>
            <p:cNvPr id="219" name="Google Shape;219;p29"/>
            <p:cNvPicPr preferRelativeResize="0"/>
            <p:nvPr/>
          </p:nvPicPr>
          <p:blipFill>
            <a:blip r:embed="rId7">
              <a:alphaModFix/>
            </a:blip>
            <a:stretch>
              <a:fillRect/>
            </a:stretch>
          </p:blipFill>
          <p:spPr>
            <a:xfrm>
              <a:off x="5937767" y="7182828"/>
              <a:ext cx="483315" cy="544938"/>
            </a:xfrm>
            <a:prstGeom prst="rect">
              <a:avLst/>
            </a:prstGeom>
            <a:noFill/>
            <a:ln>
              <a:noFill/>
            </a:ln>
          </p:spPr>
        </p:pic>
      </p:grpSp>
      <p:sp>
        <p:nvSpPr>
          <p:cNvPr id="220" name="Google Shape;220;p29"/>
          <p:cNvSpPr/>
          <p:nvPr/>
        </p:nvSpPr>
        <p:spPr>
          <a:xfrm>
            <a:off x="8725" y="10038200"/>
            <a:ext cx="7589400" cy="660000"/>
          </a:xfrm>
          <a:prstGeom prst="rect">
            <a:avLst/>
          </a:prstGeom>
          <a:noFill/>
          <a:ln cap="flat" cmpd="sng" w="9525">
            <a:solidFill>
              <a:srgbClr val="B4B98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700">
              <a:solidFill>
                <a:srgbClr val="6AA84F"/>
              </a:solidFill>
              <a:latin typeface="Cabin"/>
              <a:ea typeface="Cabin"/>
              <a:cs typeface="Cabin"/>
              <a:sym typeface="Cabin"/>
            </a:endParaRPr>
          </a:p>
        </p:txBody>
      </p:sp>
      <p:sp>
        <p:nvSpPr>
          <p:cNvPr id="221" name="Google Shape;221;p29"/>
          <p:cNvSpPr txBox="1"/>
          <p:nvPr/>
        </p:nvSpPr>
        <p:spPr>
          <a:xfrm>
            <a:off x="255600" y="811600"/>
            <a:ext cx="7076700" cy="21189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Introduction &amp; Morphology:</a:t>
            </a:r>
            <a:endParaRPr b="1" sz="600">
              <a:latin typeface="Cabin"/>
              <a:ea typeface="Cabin"/>
              <a:cs typeface="Cabin"/>
              <a:sym typeface="Cabin"/>
            </a:endParaRPr>
          </a:p>
          <a:p>
            <a:pPr indent="0" lvl="0" marL="457200" rtl="0" algn="l">
              <a:lnSpc>
                <a:spcPct val="100000"/>
              </a:lnSpc>
              <a:spcBef>
                <a:spcPts val="0"/>
              </a:spcBef>
              <a:spcAft>
                <a:spcPts val="0"/>
              </a:spcAft>
              <a:buClr>
                <a:schemeClr val="dk1"/>
              </a:buClr>
              <a:buSzPts val="1100"/>
              <a:buFont typeface="Arial"/>
              <a:buNone/>
            </a:pPr>
            <a:r>
              <a:rPr lang="en-GB" sz="600">
                <a:latin typeface="Cabin"/>
                <a:ea typeface="Cabin"/>
                <a:cs typeface="Cabin"/>
                <a:sym typeface="Cabin"/>
              </a:rPr>
              <a:t>○</a:t>
            </a:r>
            <a:r>
              <a:rPr lang="en-GB" sz="1200">
                <a:latin typeface="Cabin"/>
                <a:ea typeface="Cabin"/>
                <a:cs typeface="Cabin"/>
                <a:sym typeface="Cabin"/>
              </a:rPr>
              <a:t> </a:t>
            </a:r>
            <a:r>
              <a:rPr lang="en-GB" sz="1200">
                <a:solidFill>
                  <a:srgbClr val="CC0000"/>
                </a:solidFill>
                <a:latin typeface="Cabin"/>
                <a:ea typeface="Cabin"/>
                <a:cs typeface="Cabin"/>
                <a:sym typeface="Cabin"/>
              </a:rPr>
              <a:t>Gram negative </a:t>
            </a:r>
            <a:r>
              <a:rPr lang="en-GB" sz="1200">
                <a:solidFill>
                  <a:srgbClr val="6AA84F"/>
                </a:solidFill>
                <a:latin typeface="Cabin"/>
                <a:ea typeface="Cabin"/>
                <a:cs typeface="Cabin"/>
                <a:sym typeface="Cabin"/>
              </a:rPr>
              <a:t>bacilli</a:t>
            </a:r>
            <a:r>
              <a:rPr lang="en-GB" sz="1200">
                <a:latin typeface="Cabin"/>
                <a:ea typeface="Cabin"/>
                <a:cs typeface="Cabin"/>
                <a:sym typeface="Cabin"/>
              </a:rPr>
              <a:t>. </a:t>
            </a:r>
            <a:endParaRPr sz="1000">
              <a:latin typeface="Cabin"/>
              <a:ea typeface="Cabin"/>
              <a:cs typeface="Cabin"/>
              <a:sym typeface="Cabin"/>
            </a:endParaRPr>
          </a:p>
          <a:p>
            <a:pPr indent="0" lvl="0" marL="457200" rtl="0" algn="l">
              <a:lnSpc>
                <a:spcPct val="100000"/>
              </a:lnSpc>
              <a:spcBef>
                <a:spcPts val="0"/>
              </a:spcBef>
              <a:spcAft>
                <a:spcPts val="0"/>
              </a:spcAft>
              <a:buClr>
                <a:schemeClr val="dk1"/>
              </a:buClr>
              <a:buSzPts val="1100"/>
              <a:buFont typeface="Arial"/>
              <a:buNone/>
            </a:pPr>
            <a:r>
              <a:rPr lang="en-GB" sz="600">
                <a:latin typeface="Cabin"/>
                <a:ea typeface="Cabin"/>
                <a:cs typeface="Cabin"/>
                <a:sym typeface="Cabin"/>
              </a:rPr>
              <a:t>○  </a:t>
            </a:r>
            <a:r>
              <a:rPr lang="en-GB" sz="1200">
                <a:latin typeface="Cabin"/>
                <a:ea typeface="Cabin"/>
                <a:cs typeface="Cabin"/>
                <a:sym typeface="Cabin"/>
              </a:rPr>
              <a:t>Non-lactose fermenting</a:t>
            </a:r>
            <a:endParaRPr b="1" sz="1200">
              <a:latin typeface="Cabin"/>
              <a:ea typeface="Cabin"/>
              <a:cs typeface="Cabin"/>
              <a:sym typeface="Cabin"/>
            </a:endParaRPr>
          </a:p>
          <a:p>
            <a:pPr indent="0" lvl="0" marL="457200" rtl="0" algn="l">
              <a:lnSpc>
                <a:spcPct val="150000"/>
              </a:lnSpc>
              <a:spcBef>
                <a:spcPts val="0"/>
              </a:spcBef>
              <a:spcAft>
                <a:spcPts val="0"/>
              </a:spcAft>
              <a:buNone/>
            </a:pPr>
            <a:r>
              <a:rPr lang="en-GB" sz="600">
                <a:latin typeface="Cabin"/>
                <a:ea typeface="Cabin"/>
                <a:cs typeface="Cabin"/>
                <a:sym typeface="Cabin"/>
              </a:rPr>
              <a:t>○  </a:t>
            </a:r>
            <a:r>
              <a:rPr lang="en-GB" sz="1200">
                <a:latin typeface="Cabin"/>
                <a:ea typeface="Cabin"/>
                <a:cs typeface="Cabin"/>
                <a:sym typeface="Cabin"/>
              </a:rPr>
              <a:t>Cause bacillary dysentery</a:t>
            </a:r>
            <a:r>
              <a:rPr baseline="30000" lang="en-GB" sz="1200">
                <a:latin typeface="Cabin"/>
                <a:ea typeface="Cabin"/>
                <a:cs typeface="Cabin"/>
                <a:sym typeface="Cabin"/>
              </a:rPr>
              <a:t>1</a:t>
            </a:r>
            <a:r>
              <a:rPr lang="en-GB" sz="1200">
                <a:latin typeface="Cabin"/>
                <a:ea typeface="Cabin"/>
                <a:cs typeface="Cabin"/>
                <a:sym typeface="Cabin"/>
              </a:rPr>
              <a:t> (blood, mucus and pus in the stoo</a:t>
            </a:r>
            <a:r>
              <a:rPr lang="en-GB" sz="1200">
                <a:solidFill>
                  <a:schemeClr val="dk1"/>
                </a:solidFill>
                <a:latin typeface="Cabin"/>
                <a:ea typeface="Cabin"/>
                <a:cs typeface="Cabin"/>
                <a:sym typeface="Cabin"/>
              </a:rPr>
              <a:t>l).</a:t>
            </a:r>
            <a:endParaRPr sz="600">
              <a:solidFill>
                <a:schemeClr val="dk1"/>
              </a:solidFill>
              <a:latin typeface="Cabin"/>
              <a:ea typeface="Cabin"/>
              <a:cs typeface="Cabin"/>
              <a:sym typeface="Cabin"/>
            </a:endParaRPr>
          </a:p>
          <a:p>
            <a:pPr indent="-355600" lvl="0" marL="457200" rtl="0" algn="l">
              <a:lnSpc>
                <a:spcPct val="115000"/>
              </a:lnSpc>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Antigenic structure</a:t>
            </a:r>
            <a:endParaRPr b="1" sz="800">
              <a:solidFill>
                <a:srgbClr val="61753B"/>
              </a:solidFill>
              <a:latin typeface="Cabin"/>
              <a:ea typeface="Cabin"/>
              <a:cs typeface="Cabin"/>
              <a:sym typeface="Cabin"/>
            </a:endParaRPr>
          </a:p>
          <a:p>
            <a:pPr indent="0" lvl="0" marL="457200" rtl="0" algn="l">
              <a:lnSpc>
                <a:spcPct val="115000"/>
              </a:lnSpc>
              <a:spcBef>
                <a:spcPts val="0"/>
              </a:spcBef>
              <a:spcAft>
                <a:spcPts val="0"/>
              </a:spcAft>
              <a:buNone/>
            </a:pPr>
            <a:r>
              <a:rPr lang="en-GB" sz="600">
                <a:latin typeface="Cabin"/>
                <a:ea typeface="Cabin"/>
                <a:cs typeface="Cabin"/>
                <a:sym typeface="Cabin"/>
              </a:rPr>
              <a:t>○</a:t>
            </a:r>
            <a:r>
              <a:rPr lang="en-GB" sz="1200">
                <a:latin typeface="Cabin"/>
                <a:ea typeface="Cabin"/>
                <a:cs typeface="Cabin"/>
                <a:sym typeface="Cabin"/>
              </a:rPr>
              <a:t> Shigella has 4 species</a:t>
            </a:r>
            <a:r>
              <a:rPr baseline="30000" lang="en-GB" sz="1200">
                <a:latin typeface="Cabin"/>
                <a:ea typeface="Cabin"/>
                <a:cs typeface="Cabin"/>
                <a:sym typeface="Cabin"/>
              </a:rPr>
              <a:t>2</a:t>
            </a:r>
            <a:r>
              <a:rPr lang="en-GB" sz="1200">
                <a:latin typeface="Cabin"/>
                <a:ea typeface="Cabin"/>
                <a:cs typeface="Cabin"/>
                <a:sym typeface="Cabin"/>
              </a:rPr>
              <a:t> and 4 major O antigen groups</a:t>
            </a:r>
            <a:endParaRPr sz="1200">
              <a:latin typeface="Cabin"/>
              <a:ea typeface="Cabin"/>
              <a:cs typeface="Cabin"/>
              <a:sym typeface="Cabin"/>
            </a:endParaRPr>
          </a:p>
          <a:p>
            <a:pPr indent="0" lvl="0" marL="457200" rtl="0" algn="l">
              <a:lnSpc>
                <a:spcPct val="115000"/>
              </a:lnSpc>
              <a:spcBef>
                <a:spcPts val="0"/>
              </a:spcBef>
              <a:spcAft>
                <a:spcPts val="0"/>
              </a:spcAft>
              <a:buNone/>
            </a:pPr>
            <a:r>
              <a:rPr lang="en-GB" sz="600">
                <a:latin typeface="Cabin"/>
                <a:ea typeface="Cabin"/>
                <a:cs typeface="Cabin"/>
                <a:sym typeface="Cabin"/>
              </a:rPr>
              <a:t>○</a:t>
            </a:r>
            <a:r>
              <a:rPr lang="en-GB" sz="1200">
                <a:latin typeface="Cabin"/>
                <a:ea typeface="Cabin"/>
                <a:cs typeface="Cabin"/>
                <a:sym typeface="Cabin"/>
              </a:rPr>
              <a:t> All have O antigens some serotype have K antigen</a:t>
            </a:r>
            <a:r>
              <a:rPr baseline="30000" lang="en-GB" sz="1200">
                <a:latin typeface="Cabin"/>
                <a:ea typeface="Cabin"/>
                <a:cs typeface="Cabin"/>
                <a:sym typeface="Cabin"/>
              </a:rPr>
              <a:t>3</a:t>
            </a:r>
            <a:r>
              <a:rPr lang="en-GB" sz="1200">
                <a:latin typeface="Cabin"/>
                <a:ea typeface="Cabin"/>
                <a:cs typeface="Cabin"/>
                <a:sym typeface="Cabin"/>
              </a:rPr>
              <a:t> (heat labile, removed by boiling)</a:t>
            </a:r>
            <a:endParaRPr sz="1200">
              <a:latin typeface="Cabin"/>
              <a:ea typeface="Cabin"/>
              <a:cs typeface="Cabin"/>
              <a:sym typeface="Cabin"/>
            </a:endParaRPr>
          </a:p>
          <a:p>
            <a:pPr indent="0" lvl="0" marL="457200" rtl="0" algn="l">
              <a:lnSpc>
                <a:spcPct val="115000"/>
              </a:lnSpc>
              <a:spcBef>
                <a:spcPts val="0"/>
              </a:spcBef>
              <a:spcAft>
                <a:spcPts val="0"/>
              </a:spcAft>
              <a:buNone/>
            </a:pPr>
            <a:r>
              <a:rPr lang="en-GB" sz="600">
                <a:latin typeface="Cabin"/>
                <a:ea typeface="Cabin"/>
                <a:cs typeface="Cabin"/>
                <a:sym typeface="Cabin"/>
              </a:rPr>
              <a:t>○</a:t>
            </a:r>
            <a:r>
              <a:rPr lang="en-GB" sz="1200">
                <a:latin typeface="Cabin"/>
                <a:ea typeface="Cabin"/>
                <a:cs typeface="Cabin"/>
                <a:sym typeface="Cabin"/>
              </a:rPr>
              <a:t> </a:t>
            </a:r>
            <a:r>
              <a:rPr lang="en-GB" sz="1200">
                <a:solidFill>
                  <a:srgbClr val="CC0000"/>
                </a:solidFill>
                <a:latin typeface="Cabin"/>
                <a:ea typeface="Cabin"/>
                <a:cs typeface="Cabin"/>
                <a:sym typeface="Cabin"/>
              </a:rPr>
              <a:t>Shigella are non motile</a:t>
            </a:r>
            <a:r>
              <a:rPr baseline="30000" lang="en-GB" sz="1200">
                <a:latin typeface="Cabin"/>
                <a:ea typeface="Cabin"/>
                <a:cs typeface="Cabin"/>
                <a:sym typeface="Cabin"/>
              </a:rPr>
              <a:t>4</a:t>
            </a:r>
            <a:r>
              <a:rPr lang="en-GB" sz="1200">
                <a:latin typeface="Cabin"/>
                <a:ea typeface="Cabin"/>
                <a:cs typeface="Cabin"/>
                <a:sym typeface="Cabin"/>
              </a:rPr>
              <a:t>, lack H antigen</a:t>
            </a:r>
            <a:r>
              <a:rPr lang="en-GB" sz="900">
                <a:solidFill>
                  <a:srgbClr val="6AA84F"/>
                </a:solidFill>
                <a:latin typeface="Cabin"/>
                <a:ea typeface="Cabin"/>
                <a:cs typeface="Cabin"/>
                <a:sym typeface="Cabin"/>
              </a:rPr>
              <a:t> (</a:t>
            </a:r>
            <a:r>
              <a:rPr lang="en-GB" sz="900">
                <a:solidFill>
                  <a:srgbClr val="6AA84F"/>
                </a:solidFill>
                <a:latin typeface="Cabin"/>
                <a:ea typeface="Cabin"/>
                <a:cs typeface="Cabin"/>
                <a:sym typeface="Cabin"/>
              </a:rPr>
              <a:t>antigen for flagella)</a:t>
            </a:r>
            <a:endParaRPr sz="1200">
              <a:latin typeface="Cabin"/>
              <a:ea typeface="Cabin"/>
              <a:cs typeface="Cabin"/>
              <a:sym typeface="Cabin"/>
            </a:endParaRPr>
          </a:p>
        </p:txBody>
      </p:sp>
      <p:grpSp>
        <p:nvGrpSpPr>
          <p:cNvPr id="222" name="Google Shape;222;p29"/>
          <p:cNvGrpSpPr/>
          <p:nvPr/>
        </p:nvGrpSpPr>
        <p:grpSpPr>
          <a:xfrm>
            <a:off x="268924" y="-1125150"/>
            <a:ext cx="4656450" cy="766340"/>
            <a:chOff x="10348082" y="772544"/>
            <a:chExt cx="4092143" cy="1009803"/>
          </a:xfrm>
        </p:grpSpPr>
        <p:sp>
          <p:nvSpPr>
            <p:cNvPr id="223" name="Google Shape;223;p29"/>
            <p:cNvSpPr/>
            <p:nvPr/>
          </p:nvSpPr>
          <p:spPr>
            <a:xfrm>
              <a:off x="11091025" y="772547"/>
              <a:ext cx="3349200" cy="1009800"/>
            </a:xfrm>
            <a:prstGeom prst="rect">
              <a:avLst/>
            </a:prstGeom>
            <a:noFill/>
            <a:ln cap="flat" cmpd="sng" w="9525">
              <a:solidFill>
                <a:srgbClr val="C0C58F"/>
              </a:solidFill>
              <a:prstDash val="dash"/>
              <a:round/>
              <a:headEnd len="sm" w="sm" type="none"/>
              <a:tailEnd len="sm" w="sm" type="none"/>
            </a:ln>
          </p:spPr>
          <p:txBody>
            <a:bodyPr anchorCtr="0" anchor="ctr" bIns="91425" lIns="91425" spcFirstLastPara="1" rIns="91425" wrap="square" tIns="91425">
              <a:noAutofit/>
            </a:bodyPr>
            <a:lstStyle/>
            <a:p>
              <a:pPr indent="457200" lvl="0" marL="0" marR="0" rtl="0" algn="l">
                <a:lnSpc>
                  <a:spcPct val="100000"/>
                </a:lnSpc>
                <a:spcBef>
                  <a:spcPts val="0"/>
                </a:spcBef>
                <a:spcAft>
                  <a:spcPts val="0"/>
                </a:spcAft>
                <a:buClr>
                  <a:schemeClr val="dk1"/>
                </a:buClr>
                <a:buSzPts val="1100"/>
                <a:buFont typeface="Arial"/>
                <a:buNone/>
              </a:pPr>
              <a:r>
                <a:rPr lang="en-GB" sz="1200">
                  <a:latin typeface="Cabin"/>
                  <a:ea typeface="Cabin"/>
                  <a:cs typeface="Cabin"/>
                  <a:sym typeface="Cabin"/>
                </a:rPr>
                <a:t>  Gram negative bacteria.bacilli</a:t>
              </a:r>
              <a:endParaRPr sz="1200">
                <a:latin typeface="Cabin"/>
                <a:ea typeface="Cabin"/>
                <a:cs typeface="Cabin"/>
                <a:sym typeface="Cabin"/>
              </a:endParaRPr>
            </a:p>
            <a:p>
              <a:pPr indent="0" lvl="0" marL="457200" marR="0" rtl="0" algn="l">
                <a:lnSpc>
                  <a:spcPct val="100000"/>
                </a:lnSpc>
                <a:spcBef>
                  <a:spcPts val="0"/>
                </a:spcBef>
                <a:spcAft>
                  <a:spcPts val="0"/>
                </a:spcAft>
                <a:buClr>
                  <a:schemeClr val="dk1"/>
                </a:buClr>
                <a:buSzPts val="1100"/>
                <a:buFont typeface="Arial"/>
                <a:buNone/>
              </a:pPr>
              <a:r>
                <a:rPr lang="en-GB" sz="1200">
                  <a:latin typeface="Cabin"/>
                  <a:ea typeface="Cabin"/>
                  <a:cs typeface="Cabin"/>
                  <a:sym typeface="Cabin"/>
                </a:rPr>
                <a:t>  Non-lactose fermenting</a:t>
              </a:r>
              <a:endParaRPr sz="1200">
                <a:latin typeface="Cabin"/>
                <a:ea typeface="Cabin"/>
                <a:cs typeface="Cabin"/>
                <a:sym typeface="Cabin"/>
              </a:endParaRPr>
            </a:p>
          </p:txBody>
        </p:sp>
        <p:sp>
          <p:nvSpPr>
            <p:cNvPr id="224" name="Google Shape;224;p29"/>
            <p:cNvSpPr/>
            <p:nvPr/>
          </p:nvSpPr>
          <p:spPr>
            <a:xfrm>
              <a:off x="10348082" y="772544"/>
              <a:ext cx="1183800" cy="1009800"/>
            </a:xfrm>
            <a:prstGeom prst="homePlate">
              <a:avLst>
                <a:gd fmla="val 50000" name="adj"/>
              </a:avLst>
            </a:prstGeom>
            <a:solidFill>
              <a:srgbClr val="C0C58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en-GB">
                  <a:solidFill>
                    <a:srgbClr val="61753B"/>
                  </a:solidFill>
                  <a:latin typeface="Cabin"/>
                  <a:ea typeface="Cabin"/>
                  <a:cs typeface="Cabin"/>
                  <a:sym typeface="Cabin"/>
                </a:rPr>
                <a:t>Morphology</a:t>
              </a:r>
              <a:endParaRPr b="1">
                <a:solidFill>
                  <a:srgbClr val="61753B"/>
                </a:solidFill>
                <a:latin typeface="Cabin"/>
                <a:ea typeface="Cabin"/>
                <a:cs typeface="Cabin"/>
                <a:sym typeface="Cabin"/>
              </a:endParaRPr>
            </a:p>
          </p:txBody>
        </p:sp>
      </p:grpSp>
      <p:graphicFrame>
        <p:nvGraphicFramePr>
          <p:cNvPr id="225" name="Google Shape;225;p29"/>
          <p:cNvGraphicFramePr/>
          <p:nvPr/>
        </p:nvGraphicFramePr>
        <p:xfrm>
          <a:off x="274789" y="2949449"/>
          <a:ext cx="3000000" cy="3000000"/>
        </p:xfrm>
        <a:graphic>
          <a:graphicData uri="http://schemas.openxmlformats.org/drawingml/2006/table">
            <a:tbl>
              <a:tblPr>
                <a:noFill/>
                <a:tableStyleId>{19886762-07E5-41CA-B60F-DFFFE01317F3}</a:tableStyleId>
              </a:tblPr>
              <a:tblGrid>
                <a:gridCol w="1443325"/>
                <a:gridCol w="5594975"/>
              </a:tblGrid>
              <a:tr h="254475">
                <a:tc gridSpan="2">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Species</a:t>
                      </a:r>
                      <a:endParaRPr b="1">
                        <a:solidFill>
                          <a:srgbClr val="FFFFFF"/>
                        </a:solidFill>
                        <a:latin typeface="Cabin"/>
                        <a:ea typeface="Cabin"/>
                        <a:cs typeface="Cabin"/>
                        <a:sym typeface="Cabin"/>
                      </a:endParaRPr>
                    </a:p>
                  </a:txBody>
                  <a:tcPr marT="80250" marB="80250" marR="101175" marL="101175" anchor="ctr">
                    <a:solidFill>
                      <a:srgbClr val="61753B"/>
                    </a:solidFill>
                  </a:tcPr>
                </a:tc>
                <a:tc hMerge="1"/>
              </a:tr>
              <a:tr h="254475">
                <a:tc gridSpan="2">
                  <a:txBody>
                    <a:bodyPr/>
                    <a:lstStyle/>
                    <a:p>
                      <a:pPr indent="0" lvl="0" marL="0" rtl="0" algn="l">
                        <a:spcBef>
                          <a:spcPts val="0"/>
                        </a:spcBef>
                        <a:spcAft>
                          <a:spcPts val="0"/>
                        </a:spcAft>
                        <a:buNone/>
                      </a:pPr>
                      <a:r>
                        <a:rPr lang="en-GB" sz="1200">
                          <a:solidFill>
                            <a:schemeClr val="dk1"/>
                          </a:solidFill>
                          <a:latin typeface="Cabin"/>
                          <a:ea typeface="Cabin"/>
                          <a:cs typeface="Cabin"/>
                          <a:sym typeface="Cabin"/>
                        </a:rPr>
                        <a:t>- S.sonnei (group D1) most predominant in USA ( fever, watery diarrhea)</a:t>
                      </a:r>
                      <a:endParaRPr sz="1200">
                        <a:solidFill>
                          <a:schemeClr val="dk1"/>
                        </a:solidFill>
                        <a:latin typeface="Cabin"/>
                        <a:ea typeface="Cabin"/>
                        <a:cs typeface="Cabin"/>
                        <a:sym typeface="Cabin"/>
                      </a:endParaRPr>
                    </a:p>
                    <a:p>
                      <a:pPr indent="0" lvl="0" marL="0" rtl="0" algn="l">
                        <a:spcBef>
                          <a:spcPts val="0"/>
                        </a:spcBef>
                        <a:spcAft>
                          <a:spcPts val="0"/>
                        </a:spcAft>
                        <a:buNone/>
                      </a:pPr>
                      <a:r>
                        <a:rPr lang="en-GB" sz="1200">
                          <a:solidFill>
                            <a:schemeClr val="dk1"/>
                          </a:solidFill>
                          <a:latin typeface="Cabin"/>
                          <a:ea typeface="Cabin"/>
                          <a:cs typeface="Cabin"/>
                          <a:sym typeface="Cabin"/>
                        </a:rPr>
                        <a:t>- S.flexneri (group B15)  2nd most common, seen in Homosexual men </a:t>
                      </a:r>
                      <a:r>
                        <a:rPr lang="en-GB" sz="1100">
                          <a:latin typeface="Cabin"/>
                          <a:ea typeface="Cabin"/>
                          <a:cs typeface="Cabin"/>
                          <a:sym typeface="Cabin"/>
                        </a:rPr>
                        <a:t>(</a:t>
                      </a:r>
                      <a:r>
                        <a:rPr lang="en-GB" sz="1100">
                          <a:latin typeface="Cabin"/>
                          <a:ea typeface="Cabin"/>
                          <a:cs typeface="Cabin"/>
                          <a:sym typeface="Cabin"/>
                        </a:rPr>
                        <a:t>a man who has sex with another man)</a:t>
                      </a:r>
                      <a:endParaRPr sz="1100">
                        <a:latin typeface="Cabin"/>
                        <a:ea typeface="Cabin"/>
                        <a:cs typeface="Cabin"/>
                        <a:sym typeface="Cabin"/>
                      </a:endParaRPr>
                    </a:p>
                    <a:p>
                      <a:pPr indent="0" lvl="0" marL="0" rtl="0" algn="l">
                        <a:spcBef>
                          <a:spcPts val="0"/>
                        </a:spcBef>
                        <a:spcAft>
                          <a:spcPts val="0"/>
                        </a:spcAft>
                        <a:buNone/>
                      </a:pPr>
                      <a:r>
                        <a:rPr lang="en-GB" sz="1200">
                          <a:solidFill>
                            <a:schemeClr val="dk1"/>
                          </a:solidFill>
                          <a:latin typeface="Cabin"/>
                          <a:ea typeface="Cabin"/>
                          <a:cs typeface="Cabin"/>
                          <a:sym typeface="Cabin"/>
                        </a:rPr>
                        <a:t>- </a:t>
                      </a:r>
                      <a:r>
                        <a:rPr lang="en-GB" sz="1200">
                          <a:solidFill>
                            <a:srgbClr val="CC0000"/>
                          </a:solidFill>
                          <a:latin typeface="Cabin"/>
                          <a:ea typeface="Cabin"/>
                          <a:cs typeface="Cabin"/>
                          <a:sym typeface="Cabin"/>
                        </a:rPr>
                        <a:t>S.dysenteriae (group A 6 ) and S. boydii (group C 20) are most common isolates in developing countries.</a:t>
                      </a:r>
                      <a:endParaRPr sz="1200">
                        <a:solidFill>
                          <a:srgbClr val="CC0000"/>
                        </a:solidFill>
                        <a:latin typeface="Cabin"/>
                        <a:ea typeface="Cabin"/>
                        <a:cs typeface="Cabin"/>
                        <a:sym typeface="Cabin"/>
                      </a:endParaRPr>
                    </a:p>
                    <a:p>
                      <a:pPr indent="0" lvl="0" marL="0" rtl="0" algn="l">
                        <a:spcBef>
                          <a:spcPts val="0"/>
                        </a:spcBef>
                        <a:spcAft>
                          <a:spcPts val="0"/>
                        </a:spcAft>
                        <a:buNone/>
                      </a:pPr>
                      <a:r>
                        <a:rPr lang="en-GB" sz="1200">
                          <a:solidFill>
                            <a:schemeClr val="dk1"/>
                          </a:solidFill>
                          <a:latin typeface="Cabin"/>
                          <a:ea typeface="Cabin"/>
                          <a:cs typeface="Cabin"/>
                          <a:sym typeface="Cabin"/>
                        </a:rPr>
                        <a:t>- S.dysenteriae type 1 associated with morbidity and mortality.</a:t>
                      </a:r>
                      <a:endParaRPr b="1" sz="1200">
                        <a:solidFill>
                          <a:srgbClr val="6AA84F"/>
                        </a:solidFill>
                        <a:latin typeface="Cabin"/>
                        <a:ea typeface="Cabin"/>
                        <a:cs typeface="Cabin"/>
                        <a:sym typeface="Cabin"/>
                      </a:endParaRPr>
                    </a:p>
                  </a:txBody>
                  <a:tcPr marT="80250" marB="80250" marR="101175" marL="101175" anchor="ctr"/>
                </a:tc>
                <a:tc hMerge="1"/>
              </a:tr>
              <a:tr h="124800">
                <a:tc gridSpan="2">
                  <a:txBody>
                    <a:bodyPr/>
                    <a:lstStyle/>
                    <a:p>
                      <a:pPr indent="0" lvl="0" marL="0" rtl="0" algn="ctr">
                        <a:spcBef>
                          <a:spcPts val="0"/>
                        </a:spcBef>
                        <a:spcAft>
                          <a:spcPts val="0"/>
                        </a:spcAft>
                        <a:buNone/>
                      </a:pPr>
                      <a:r>
                        <a:rPr b="1" lang="en-GB">
                          <a:solidFill>
                            <a:srgbClr val="FFFFFF"/>
                          </a:solidFill>
                          <a:latin typeface="Cabin"/>
                          <a:ea typeface="Cabin"/>
                          <a:cs typeface="Cabin"/>
                          <a:sym typeface="Cabin"/>
                        </a:rPr>
                        <a:t>Transmission &amp; Pathophysiology</a:t>
                      </a:r>
                      <a:endParaRPr b="1">
                        <a:solidFill>
                          <a:srgbClr val="FFFFFF"/>
                        </a:solidFill>
                        <a:latin typeface="Cabin"/>
                        <a:ea typeface="Cabin"/>
                        <a:cs typeface="Cabin"/>
                        <a:sym typeface="Cabin"/>
                      </a:endParaRPr>
                    </a:p>
                  </a:txBody>
                  <a:tcPr marT="80250" marB="80250" marR="101175" marL="101175" anchor="ctr">
                    <a:solidFill>
                      <a:srgbClr val="61753B"/>
                    </a:solidFill>
                  </a:tcPr>
                </a:tc>
                <a:tc hMerge="1"/>
              </a:tr>
              <a:tr h="344075">
                <a:tc gridSpan="2">
                  <a:txBody>
                    <a:bodyPr/>
                    <a:lstStyle/>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sz="1200">
                          <a:solidFill>
                            <a:srgbClr val="CC0000"/>
                          </a:solidFill>
                          <a:latin typeface="Cabin"/>
                          <a:ea typeface="Cabin"/>
                          <a:cs typeface="Cabin"/>
                          <a:sym typeface="Cabin"/>
                        </a:rPr>
                        <a:t>Human</a:t>
                      </a:r>
                      <a:r>
                        <a:rPr lang="en-GB" sz="1200">
                          <a:solidFill>
                            <a:schemeClr val="dk1"/>
                          </a:solidFill>
                          <a:latin typeface="Cabin"/>
                          <a:ea typeface="Cabin"/>
                          <a:cs typeface="Cabin"/>
                          <a:sym typeface="Cabin"/>
                        </a:rPr>
                        <a:t> is the only reservoir. </a:t>
                      </a:r>
                      <a:endParaRPr sz="1200">
                        <a:solidFill>
                          <a:schemeClr val="dk1"/>
                        </a:solidFill>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sz="1200">
                          <a:solidFill>
                            <a:srgbClr val="CC0000"/>
                          </a:solidFill>
                          <a:latin typeface="Cabin"/>
                          <a:ea typeface="Cabin"/>
                          <a:cs typeface="Cabin"/>
                          <a:sym typeface="Cabin"/>
                        </a:rPr>
                        <a:t>Low infective dose &lt; 200 bacilli,</a:t>
                      </a:r>
                      <a:r>
                        <a:rPr lang="en-GB" sz="1200">
                          <a:solidFill>
                            <a:schemeClr val="dk1"/>
                          </a:solidFill>
                          <a:latin typeface="Cabin"/>
                          <a:ea typeface="Cabin"/>
                          <a:cs typeface="Cabin"/>
                          <a:sym typeface="Cabin"/>
                        </a:rPr>
                        <a:t> more infectious and more virulent than salmonella </a:t>
                      </a:r>
                      <a:endParaRPr sz="1200">
                        <a:solidFill>
                          <a:schemeClr val="dk1"/>
                        </a:solidFill>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200">
                          <a:latin typeface="Cabin"/>
                          <a:ea typeface="Cabin"/>
                          <a:cs typeface="Cabin"/>
                          <a:sym typeface="Cabin"/>
                        </a:rPr>
                        <a:t> Person to person through fecal-oral route.</a:t>
                      </a:r>
                      <a:endParaRPr sz="1200">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Young children in daycare, people in crowded areas &amp; anal oral sex in developed countries. </a:t>
                      </a:r>
                      <a:endParaRPr sz="1200">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Food and water.</a:t>
                      </a:r>
                      <a:endParaRPr sz="1200">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200">
                          <a:latin typeface="Cabin"/>
                          <a:ea typeface="Cabin"/>
                          <a:cs typeface="Cabin"/>
                          <a:sym typeface="Cabin"/>
                        </a:rPr>
                        <a:t> Flies, fingers (have a role in spread). </a:t>
                      </a:r>
                      <a:endParaRPr sz="1200">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sz="1200">
                          <a:latin typeface="Cabin"/>
                          <a:ea typeface="Cabin"/>
                          <a:cs typeface="Cabin"/>
                          <a:sym typeface="Cabin"/>
                        </a:rPr>
                        <a:t>Incubation period : 24 - 48 hrs</a:t>
                      </a:r>
                      <a:endParaRPr sz="1200">
                        <a:latin typeface="Cabin"/>
                        <a:ea typeface="Cabin"/>
                        <a:cs typeface="Cabin"/>
                        <a:sym typeface="Cabin"/>
                      </a:endParaRPr>
                    </a:p>
                    <a:p>
                      <a:pPr indent="0" lvl="0" marL="0" rtl="0" algn="l">
                        <a:spcBef>
                          <a:spcPts val="0"/>
                        </a:spcBef>
                        <a:spcAft>
                          <a:spcPts val="0"/>
                        </a:spcAft>
                        <a:buNone/>
                      </a:pPr>
                      <a:r>
                        <a:rPr lang="en-GB" sz="600">
                          <a:solidFill>
                            <a:schemeClr val="dk1"/>
                          </a:solidFill>
                          <a:latin typeface="Cabin"/>
                          <a:ea typeface="Cabin"/>
                          <a:cs typeface="Cabin"/>
                          <a:sym typeface="Cabin"/>
                        </a:rPr>
                        <a:t>○</a:t>
                      </a:r>
                      <a:r>
                        <a:rPr lang="en-GB" sz="1200">
                          <a:latin typeface="Cabin"/>
                          <a:ea typeface="Cabin"/>
                          <a:cs typeface="Cabin"/>
                          <a:sym typeface="Cabin"/>
                        </a:rPr>
                        <a:t> Penetrate epithelial cells, leads to local inflammation, shedding of intestinal lining and ulcer formation.</a:t>
                      </a:r>
                      <a:r>
                        <a:rPr baseline="30000" lang="en-GB" sz="1200">
                          <a:latin typeface="Cabin"/>
                          <a:ea typeface="Cabin"/>
                          <a:cs typeface="Cabin"/>
                          <a:sym typeface="Cabin"/>
                        </a:rPr>
                        <a:t>5</a:t>
                      </a:r>
                      <a:endParaRPr baseline="30000" sz="1200">
                        <a:solidFill>
                          <a:srgbClr val="6AA84F"/>
                        </a:solidFill>
                        <a:latin typeface="Cabin"/>
                        <a:ea typeface="Cabin"/>
                        <a:cs typeface="Cabin"/>
                        <a:sym typeface="Cabin"/>
                      </a:endParaRPr>
                    </a:p>
                  </a:txBody>
                  <a:tcPr marT="80250" marB="80250" marR="101175" marL="101175" anchor="ctr"/>
                </a:tc>
                <a:tc hMerge="1"/>
              </a:tr>
            </a:tbl>
          </a:graphicData>
        </a:graphic>
      </p:graphicFrame>
      <p:sp>
        <p:nvSpPr>
          <p:cNvPr id="226" name="Google Shape;226;p29"/>
          <p:cNvSpPr txBox="1"/>
          <p:nvPr/>
        </p:nvSpPr>
        <p:spPr>
          <a:xfrm>
            <a:off x="280550" y="6129448"/>
            <a:ext cx="7028700" cy="4674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61753B"/>
              </a:buClr>
              <a:buSzPts val="2000"/>
              <a:buChar char="●"/>
            </a:pPr>
            <a:r>
              <a:rPr b="1" lang="en-GB" sz="2000">
                <a:solidFill>
                  <a:srgbClr val="61753B"/>
                </a:solidFill>
                <a:latin typeface="Cabin"/>
                <a:ea typeface="Cabin"/>
                <a:cs typeface="Cabin"/>
                <a:sym typeface="Cabin"/>
              </a:rPr>
              <a:t>Symptoms:</a:t>
            </a:r>
            <a:endParaRPr sz="1200">
              <a:solidFill>
                <a:schemeClr val="dk1"/>
              </a:solidFill>
              <a:latin typeface="Cabin"/>
              <a:ea typeface="Cabin"/>
              <a:cs typeface="Cabin"/>
              <a:sym typeface="Cabin"/>
            </a:endParaRPr>
          </a:p>
        </p:txBody>
      </p:sp>
      <p:sp>
        <p:nvSpPr>
          <p:cNvPr id="227" name="Google Shape;227;p29"/>
          <p:cNvSpPr/>
          <p:nvPr/>
        </p:nvSpPr>
        <p:spPr>
          <a:xfrm>
            <a:off x="852625" y="8336508"/>
            <a:ext cx="1402800" cy="712800"/>
          </a:xfrm>
          <a:prstGeom prst="rect">
            <a:avLst/>
          </a:prstGeom>
          <a:noFill/>
          <a:ln cap="flat" cmpd="sng" w="19050">
            <a:solidFill>
              <a:srgbClr val="C0C58F"/>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solidFill>
                  <a:schemeClr val="dk1"/>
                </a:solidFill>
                <a:latin typeface="Cabin"/>
                <a:ea typeface="Cabin"/>
                <a:cs typeface="Cabin"/>
                <a:sym typeface="Cabin"/>
              </a:rPr>
              <a:t>ileus, obstruction dilatation and toxic megacolon</a:t>
            </a:r>
            <a:endParaRPr sz="1200">
              <a:solidFill>
                <a:schemeClr val="dk1"/>
              </a:solidFill>
              <a:latin typeface="Cabin"/>
              <a:ea typeface="Cabin"/>
              <a:cs typeface="Cabin"/>
              <a:sym typeface="Cabin"/>
            </a:endParaRPr>
          </a:p>
        </p:txBody>
      </p:sp>
      <p:sp>
        <p:nvSpPr>
          <p:cNvPr id="228" name="Google Shape;228;p29"/>
          <p:cNvSpPr txBox="1"/>
          <p:nvPr/>
        </p:nvSpPr>
        <p:spPr>
          <a:xfrm>
            <a:off x="633546" y="8157058"/>
            <a:ext cx="614400" cy="6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500">
                <a:solidFill>
                  <a:srgbClr val="61753B"/>
                </a:solidFill>
                <a:latin typeface="Exo"/>
                <a:ea typeface="Exo"/>
                <a:cs typeface="Exo"/>
                <a:sym typeface="Exo"/>
              </a:rPr>
              <a:t>1</a:t>
            </a:r>
            <a:endParaRPr b="1" sz="4500">
              <a:solidFill>
                <a:srgbClr val="61753B"/>
              </a:solidFill>
              <a:latin typeface="Exo"/>
              <a:ea typeface="Exo"/>
              <a:cs typeface="Exo"/>
              <a:sym typeface="Exo"/>
            </a:endParaRPr>
          </a:p>
        </p:txBody>
      </p:sp>
      <p:sp>
        <p:nvSpPr>
          <p:cNvPr id="229" name="Google Shape;229;p29"/>
          <p:cNvSpPr/>
          <p:nvPr/>
        </p:nvSpPr>
        <p:spPr>
          <a:xfrm>
            <a:off x="3412717" y="8332871"/>
            <a:ext cx="1402800" cy="712800"/>
          </a:xfrm>
          <a:prstGeom prst="rect">
            <a:avLst/>
          </a:prstGeom>
          <a:noFill/>
          <a:ln cap="flat" cmpd="sng" w="19050">
            <a:solidFill>
              <a:srgbClr val="C0C58F"/>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solidFill>
                  <a:schemeClr val="dk1"/>
                </a:solidFill>
                <a:latin typeface="Cabin"/>
                <a:ea typeface="Cabin"/>
                <a:cs typeface="Cabin"/>
                <a:sym typeface="Cabin"/>
              </a:rPr>
              <a:t>Bacteremia in</a:t>
            </a:r>
            <a:endParaRPr sz="1300">
              <a:solidFill>
                <a:schemeClr val="dk1"/>
              </a:solidFill>
              <a:latin typeface="Cabin"/>
              <a:ea typeface="Cabin"/>
              <a:cs typeface="Cabin"/>
              <a:sym typeface="Cabin"/>
            </a:endParaRPr>
          </a:p>
          <a:p>
            <a:pPr indent="0" lvl="0" marL="0" rtl="0" algn="ctr">
              <a:spcBef>
                <a:spcPts val="0"/>
              </a:spcBef>
              <a:spcAft>
                <a:spcPts val="0"/>
              </a:spcAft>
              <a:buNone/>
            </a:pPr>
            <a:r>
              <a:rPr lang="en-GB" sz="1300">
                <a:solidFill>
                  <a:schemeClr val="dk1"/>
                </a:solidFill>
                <a:latin typeface="Cabin"/>
                <a:ea typeface="Cabin"/>
                <a:cs typeface="Cabin"/>
                <a:sym typeface="Cabin"/>
              </a:rPr>
              <a:t> 4% of severely ill patient </a:t>
            </a:r>
            <a:endParaRPr sz="1200">
              <a:solidFill>
                <a:schemeClr val="dk1"/>
              </a:solidFill>
              <a:latin typeface="Cabin"/>
              <a:ea typeface="Cabin"/>
              <a:cs typeface="Cabin"/>
              <a:sym typeface="Cabin"/>
            </a:endParaRPr>
          </a:p>
        </p:txBody>
      </p:sp>
      <p:sp>
        <p:nvSpPr>
          <p:cNvPr id="230" name="Google Shape;230;p29"/>
          <p:cNvSpPr txBox="1"/>
          <p:nvPr/>
        </p:nvSpPr>
        <p:spPr>
          <a:xfrm>
            <a:off x="3142031" y="8149637"/>
            <a:ext cx="614400" cy="5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500">
                <a:solidFill>
                  <a:srgbClr val="61753B"/>
                </a:solidFill>
                <a:latin typeface="Exo"/>
                <a:ea typeface="Exo"/>
                <a:cs typeface="Exo"/>
                <a:sym typeface="Exo"/>
              </a:rPr>
              <a:t>2</a:t>
            </a:r>
            <a:endParaRPr b="1" sz="4500">
              <a:solidFill>
                <a:srgbClr val="61753B"/>
              </a:solidFill>
              <a:latin typeface="Exo"/>
              <a:ea typeface="Exo"/>
              <a:cs typeface="Exo"/>
              <a:sym typeface="Exo"/>
            </a:endParaRPr>
          </a:p>
        </p:txBody>
      </p:sp>
      <p:sp>
        <p:nvSpPr>
          <p:cNvPr id="231" name="Google Shape;231;p29"/>
          <p:cNvSpPr/>
          <p:nvPr/>
        </p:nvSpPr>
        <p:spPr>
          <a:xfrm>
            <a:off x="5670895" y="8330981"/>
            <a:ext cx="1402800" cy="712800"/>
          </a:xfrm>
          <a:prstGeom prst="rect">
            <a:avLst/>
          </a:prstGeom>
          <a:noFill/>
          <a:ln cap="flat" cmpd="sng" w="19050">
            <a:solidFill>
              <a:srgbClr val="C0C58F"/>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solidFill>
                  <a:schemeClr val="dk1"/>
                </a:solidFill>
                <a:latin typeface="Cabin"/>
                <a:ea typeface="Cabin"/>
                <a:cs typeface="Cabin"/>
                <a:sym typeface="Cabin"/>
              </a:rPr>
              <a:t>Seizures, </a:t>
            </a:r>
            <a:r>
              <a:rPr lang="en-GB" sz="1300">
                <a:solidFill>
                  <a:srgbClr val="CC0000"/>
                </a:solidFill>
                <a:latin typeface="Cabin"/>
                <a:ea typeface="Cabin"/>
                <a:cs typeface="Cabin"/>
                <a:sym typeface="Cabin"/>
              </a:rPr>
              <a:t>HUS</a:t>
            </a:r>
            <a:r>
              <a:rPr baseline="30000" lang="en-GB" sz="1300">
                <a:solidFill>
                  <a:srgbClr val="CC0000"/>
                </a:solidFill>
                <a:latin typeface="Cabin"/>
                <a:ea typeface="Cabin"/>
                <a:cs typeface="Cabin"/>
                <a:sym typeface="Cabin"/>
              </a:rPr>
              <a:t>7</a:t>
            </a:r>
            <a:endParaRPr sz="1200">
              <a:solidFill>
                <a:srgbClr val="CC0000"/>
              </a:solidFill>
              <a:latin typeface="Cabin"/>
              <a:ea typeface="Cabin"/>
              <a:cs typeface="Cabin"/>
              <a:sym typeface="Cabin"/>
            </a:endParaRPr>
          </a:p>
        </p:txBody>
      </p:sp>
      <p:sp>
        <p:nvSpPr>
          <p:cNvPr id="232" name="Google Shape;232;p29"/>
          <p:cNvSpPr txBox="1"/>
          <p:nvPr/>
        </p:nvSpPr>
        <p:spPr>
          <a:xfrm>
            <a:off x="5433761" y="8157073"/>
            <a:ext cx="614400" cy="93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500">
                <a:solidFill>
                  <a:srgbClr val="61753B"/>
                </a:solidFill>
                <a:latin typeface="Exo"/>
                <a:ea typeface="Exo"/>
                <a:cs typeface="Exo"/>
                <a:sym typeface="Exo"/>
              </a:rPr>
              <a:t>3</a:t>
            </a:r>
            <a:endParaRPr b="1" sz="4500">
              <a:solidFill>
                <a:srgbClr val="61753B"/>
              </a:solidFill>
              <a:latin typeface="Exo"/>
              <a:ea typeface="Exo"/>
              <a:cs typeface="Exo"/>
              <a:sym typeface="Exo"/>
            </a:endParaRPr>
          </a:p>
        </p:txBody>
      </p:sp>
      <p:sp>
        <p:nvSpPr>
          <p:cNvPr id="233" name="Google Shape;233;p29"/>
          <p:cNvSpPr txBox="1"/>
          <p:nvPr/>
        </p:nvSpPr>
        <p:spPr>
          <a:xfrm>
            <a:off x="291250" y="7849981"/>
            <a:ext cx="7038300" cy="4674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Complications:</a:t>
            </a:r>
            <a:endParaRPr/>
          </a:p>
        </p:txBody>
      </p:sp>
      <p:grpSp>
        <p:nvGrpSpPr>
          <p:cNvPr id="234" name="Google Shape;234;p29"/>
          <p:cNvGrpSpPr/>
          <p:nvPr/>
        </p:nvGrpSpPr>
        <p:grpSpPr>
          <a:xfrm>
            <a:off x="6253737" y="1161162"/>
            <a:ext cx="840484" cy="809834"/>
            <a:chOff x="7721550" y="4489793"/>
            <a:chExt cx="1236005" cy="1190932"/>
          </a:xfrm>
        </p:grpSpPr>
        <p:sp>
          <p:nvSpPr>
            <p:cNvPr id="235" name="Google Shape;235;p29"/>
            <p:cNvSpPr txBox="1"/>
            <p:nvPr/>
          </p:nvSpPr>
          <p:spPr>
            <a:xfrm>
              <a:off x="7721550" y="5340825"/>
              <a:ext cx="1236000" cy="33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
                  <a:latin typeface="Cabin"/>
                  <a:ea typeface="Cabin"/>
                  <a:cs typeface="Cabin"/>
                  <a:sym typeface="Cabin"/>
                </a:rPr>
                <a:t>DYSENTRY STOOL</a:t>
              </a:r>
              <a:endParaRPr b="1" sz="600">
                <a:latin typeface="Cabin"/>
                <a:ea typeface="Cabin"/>
                <a:cs typeface="Cabin"/>
                <a:sym typeface="Cabin"/>
              </a:endParaRPr>
            </a:p>
          </p:txBody>
        </p:sp>
        <p:pic>
          <p:nvPicPr>
            <p:cNvPr id="236" name="Google Shape;236;p29"/>
            <p:cNvPicPr preferRelativeResize="0"/>
            <p:nvPr/>
          </p:nvPicPr>
          <p:blipFill>
            <a:blip r:embed="rId8">
              <a:alphaModFix/>
            </a:blip>
            <a:stretch>
              <a:fillRect/>
            </a:stretch>
          </p:blipFill>
          <p:spPr>
            <a:xfrm>
              <a:off x="7721556" y="4489793"/>
              <a:ext cx="1235999" cy="897672"/>
            </a:xfrm>
            <a:prstGeom prst="rect">
              <a:avLst/>
            </a:prstGeom>
            <a:noFill/>
            <a:ln>
              <a:noFill/>
            </a:ln>
          </p:spPr>
        </p:pic>
      </p:grpSp>
      <p:sp>
        <p:nvSpPr>
          <p:cNvPr id="237" name="Google Shape;237;p29"/>
          <p:cNvSpPr txBox="1"/>
          <p:nvPr/>
        </p:nvSpPr>
        <p:spPr>
          <a:xfrm>
            <a:off x="282250" y="9129774"/>
            <a:ext cx="7070700" cy="2445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61753B"/>
              </a:buClr>
              <a:buSzPts val="2000"/>
              <a:buFont typeface="Cabin"/>
              <a:buChar char="●"/>
            </a:pPr>
            <a:r>
              <a:rPr b="1" lang="en-GB" sz="2000">
                <a:solidFill>
                  <a:srgbClr val="61753B"/>
                </a:solidFill>
                <a:latin typeface="Cabin"/>
                <a:ea typeface="Cabin"/>
                <a:cs typeface="Cabin"/>
                <a:sym typeface="Cabin"/>
              </a:rPr>
              <a:t>Treatment:</a:t>
            </a:r>
            <a:endParaRPr b="1" sz="2000">
              <a:solidFill>
                <a:srgbClr val="61753B"/>
              </a:solidFill>
              <a:latin typeface="Cabin"/>
              <a:ea typeface="Cabin"/>
              <a:cs typeface="Cabin"/>
              <a:sym typeface="Cabin"/>
            </a:endParaRPr>
          </a:p>
          <a:p>
            <a:pPr indent="0" lvl="0" marL="0" rtl="0" algn="l">
              <a:spcBef>
                <a:spcPts val="0"/>
              </a:spcBef>
              <a:spcAft>
                <a:spcPts val="0"/>
              </a:spcAft>
              <a:buNone/>
            </a:pPr>
            <a:r>
              <a:rPr lang="en-GB" sz="800">
                <a:solidFill>
                  <a:schemeClr val="dk1"/>
                </a:solidFill>
                <a:latin typeface="Cabin"/>
                <a:ea typeface="Cabin"/>
                <a:cs typeface="Cabin"/>
                <a:sym typeface="Cabin"/>
              </a:rPr>
              <a:t>○</a:t>
            </a:r>
            <a:r>
              <a:rPr lang="en-GB" sz="1200">
                <a:solidFill>
                  <a:schemeClr val="dk1"/>
                </a:solidFill>
                <a:latin typeface="Cabin"/>
                <a:ea typeface="Cabin"/>
                <a:cs typeface="Cabin"/>
                <a:sym typeface="Cabin"/>
              </a:rPr>
              <a:t> </a:t>
            </a:r>
            <a:r>
              <a:rPr lang="en-GB" sz="1300">
                <a:solidFill>
                  <a:schemeClr val="dk1"/>
                </a:solidFill>
                <a:latin typeface="Cabin"/>
                <a:ea typeface="Cabin"/>
                <a:cs typeface="Cabin"/>
                <a:sym typeface="Cabin"/>
              </a:rPr>
              <a:t>Antibiotics are used to reduce duration of illness:</a:t>
            </a:r>
            <a:endParaRPr sz="1300">
              <a:solidFill>
                <a:schemeClr val="dk1"/>
              </a:solidFill>
              <a:latin typeface="Cabin"/>
              <a:ea typeface="Cabin"/>
              <a:cs typeface="Cabin"/>
              <a:sym typeface="Cabin"/>
            </a:endParaRPr>
          </a:p>
          <a:p>
            <a:pPr indent="-311150" lvl="0" marL="457200" rtl="0" algn="l">
              <a:spcBef>
                <a:spcPts val="0"/>
              </a:spcBef>
              <a:spcAft>
                <a:spcPts val="0"/>
              </a:spcAft>
              <a:buClr>
                <a:schemeClr val="dk1"/>
              </a:buClr>
              <a:buSzPts val="1300"/>
              <a:buFont typeface="Cabin"/>
              <a:buChar char="-"/>
            </a:pPr>
            <a:r>
              <a:rPr lang="en-GB" sz="1300">
                <a:solidFill>
                  <a:schemeClr val="dk1"/>
                </a:solidFill>
                <a:latin typeface="Cabin"/>
                <a:ea typeface="Cabin"/>
                <a:cs typeface="Cabin"/>
                <a:sym typeface="Cabin"/>
              </a:rPr>
              <a:t>Ampicillin, IV ceftriaxone, oral TMP-SMX, Ciprofloxacin or Doxycycline.</a:t>
            </a:r>
            <a:endParaRPr b="1" sz="2000">
              <a:solidFill>
                <a:srgbClr val="61753B"/>
              </a:solidFill>
              <a:latin typeface="Cabin"/>
              <a:ea typeface="Cabin"/>
              <a:cs typeface="Cabin"/>
              <a:sym typeface="Cabin"/>
            </a:endParaRPr>
          </a:p>
        </p:txBody>
      </p:sp>
      <p:sp>
        <p:nvSpPr>
          <p:cNvPr id="238" name="Google Shape;238;p29"/>
          <p:cNvSpPr txBox="1"/>
          <p:nvPr/>
        </p:nvSpPr>
        <p:spPr>
          <a:xfrm>
            <a:off x="8725" y="10020850"/>
            <a:ext cx="7580700" cy="93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700">
                <a:solidFill>
                  <a:srgbClr val="999999"/>
                </a:solidFill>
              </a:rPr>
              <a:t>1- type of gastroenteritis that results in diarrhea with blood, caused mainly by shigella unlike Amebic dysentery which caused by parasite.</a:t>
            </a:r>
            <a:endParaRPr sz="700">
              <a:solidFill>
                <a:srgbClr val="999999"/>
              </a:solidFill>
            </a:endParaRPr>
          </a:p>
          <a:p>
            <a:pPr indent="0" lvl="0" marL="0" rtl="0" algn="l">
              <a:spcBef>
                <a:spcPts val="0"/>
              </a:spcBef>
              <a:spcAft>
                <a:spcPts val="0"/>
              </a:spcAft>
              <a:buNone/>
            </a:pPr>
            <a:r>
              <a:rPr lang="en-GB" sz="700">
                <a:solidFill>
                  <a:srgbClr val="6AA84F"/>
                </a:solidFill>
              </a:rPr>
              <a:t>2- A,B,C and D, each has its own O antigen.          </a:t>
            </a:r>
            <a:endParaRPr sz="700">
              <a:solidFill>
                <a:srgbClr val="6AA84F"/>
              </a:solidFill>
            </a:endParaRPr>
          </a:p>
          <a:p>
            <a:pPr indent="0" lvl="0" marL="0" rtl="0" algn="l">
              <a:spcBef>
                <a:spcPts val="0"/>
              </a:spcBef>
              <a:spcAft>
                <a:spcPts val="0"/>
              </a:spcAft>
              <a:buNone/>
            </a:pPr>
            <a:r>
              <a:rPr lang="en-GB" sz="700">
                <a:solidFill>
                  <a:srgbClr val="6AA84F"/>
                </a:solidFill>
              </a:rPr>
              <a:t>3- it is the capsule (not important in diagnosis) </a:t>
            </a:r>
            <a:endParaRPr sz="700">
              <a:solidFill>
                <a:srgbClr val="6AA84F"/>
              </a:solidFill>
            </a:endParaRPr>
          </a:p>
          <a:p>
            <a:pPr indent="0" lvl="0" marL="0" rtl="0" algn="l">
              <a:spcBef>
                <a:spcPts val="0"/>
              </a:spcBef>
              <a:spcAft>
                <a:spcPts val="0"/>
              </a:spcAft>
              <a:buNone/>
            </a:pPr>
            <a:r>
              <a:rPr lang="en-GB" sz="700">
                <a:solidFill>
                  <a:srgbClr val="6AA84F"/>
                </a:solidFill>
              </a:rPr>
              <a:t>4-Used to differentiate between salmonella and shigella       </a:t>
            </a:r>
            <a:endParaRPr sz="700">
              <a:solidFill>
                <a:srgbClr val="6AA84F"/>
              </a:solidFill>
            </a:endParaRPr>
          </a:p>
          <a:p>
            <a:pPr indent="0" lvl="0" marL="0" rtl="0" algn="l">
              <a:spcBef>
                <a:spcPts val="0"/>
              </a:spcBef>
              <a:spcAft>
                <a:spcPts val="0"/>
              </a:spcAft>
              <a:buNone/>
            </a:pPr>
            <a:r>
              <a:rPr lang="en-GB" sz="700">
                <a:solidFill>
                  <a:srgbClr val="6AA84F"/>
                </a:solidFill>
              </a:rPr>
              <a:t>5- (rarely go beyond the GIT unlike salmonella)                 </a:t>
            </a:r>
            <a:r>
              <a:rPr lang="en-GB" sz="700">
                <a:solidFill>
                  <a:srgbClr val="999999"/>
                </a:solidFill>
                <a:latin typeface="Cabin"/>
                <a:ea typeface="Cabin"/>
                <a:cs typeface="Cabin"/>
                <a:sym typeface="Cabin"/>
              </a:rPr>
              <a:t>6- a continual or recurrent inclination to evacuate the bowels.             </a:t>
            </a:r>
            <a:r>
              <a:rPr lang="en-GB" sz="700">
                <a:solidFill>
                  <a:srgbClr val="6AA84F"/>
                </a:solidFill>
                <a:latin typeface="Cabin"/>
                <a:ea typeface="Cabin"/>
                <a:cs typeface="Cabin"/>
                <a:sym typeface="Cabin"/>
              </a:rPr>
              <a:t>7- Hemolytic Uremic Syndrome </a:t>
            </a:r>
            <a:endParaRPr sz="700">
              <a:solidFill>
                <a:srgbClr val="6AA84F"/>
              </a:solidFill>
              <a:latin typeface="Cabin"/>
              <a:ea typeface="Cabin"/>
              <a:cs typeface="Cabin"/>
              <a:sym typeface="Cabin"/>
            </a:endParaRPr>
          </a:p>
          <a:p>
            <a:pPr indent="0" lvl="0" marL="0" rtl="0" algn="l">
              <a:spcBef>
                <a:spcPts val="0"/>
              </a:spcBef>
              <a:spcAft>
                <a:spcPts val="0"/>
              </a:spcAft>
              <a:buNone/>
            </a:pPr>
            <a:r>
              <a:t/>
            </a:r>
            <a:endParaRPr sz="700">
              <a:solidFill>
                <a:srgbClr val="999999"/>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700">
              <a:solidFill>
                <a:srgbClr val="6AA84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0"/>
          <p:cNvSpPr txBox="1"/>
          <p:nvPr/>
        </p:nvSpPr>
        <p:spPr>
          <a:xfrm>
            <a:off x="858375" y="212800"/>
            <a:ext cx="6071700" cy="7824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3000">
                <a:solidFill>
                  <a:srgbClr val="61753B"/>
                </a:solidFill>
                <a:latin typeface="Cabin"/>
                <a:ea typeface="Cabin"/>
                <a:cs typeface="Cabin"/>
                <a:sym typeface="Cabin"/>
              </a:rPr>
              <a:t>Lab Diagnosis of</a:t>
            </a:r>
            <a:endParaRPr b="1" sz="3000">
              <a:solidFill>
                <a:srgbClr val="61753B"/>
              </a:solidFill>
              <a:latin typeface="Cabin"/>
              <a:ea typeface="Cabin"/>
              <a:cs typeface="Cabin"/>
              <a:sym typeface="Cabin"/>
            </a:endParaRPr>
          </a:p>
          <a:p>
            <a:pPr indent="0" lvl="0" marL="0" rtl="0" algn="ctr">
              <a:spcBef>
                <a:spcPts val="0"/>
              </a:spcBef>
              <a:spcAft>
                <a:spcPts val="0"/>
              </a:spcAft>
              <a:buClr>
                <a:schemeClr val="dk1"/>
              </a:buClr>
              <a:buSzPts val="1100"/>
              <a:buFont typeface="Arial"/>
              <a:buNone/>
            </a:pPr>
            <a:r>
              <a:rPr b="1" lang="en-GB" sz="3000">
                <a:solidFill>
                  <a:srgbClr val="61753B"/>
                </a:solidFill>
                <a:latin typeface="Cabin"/>
                <a:ea typeface="Cabin"/>
                <a:cs typeface="Cabin"/>
                <a:sym typeface="Cabin"/>
              </a:rPr>
              <a:t>Shigella &amp; </a:t>
            </a:r>
            <a:r>
              <a:rPr b="1" lang="en-GB" sz="3000">
                <a:solidFill>
                  <a:srgbClr val="61753B"/>
                </a:solidFill>
                <a:latin typeface="Cabin"/>
                <a:ea typeface="Cabin"/>
                <a:cs typeface="Cabin"/>
                <a:sym typeface="Cabin"/>
              </a:rPr>
              <a:t>Salmonella</a:t>
            </a:r>
            <a:endParaRPr b="1" sz="3000">
              <a:solidFill>
                <a:srgbClr val="61753B"/>
              </a:solidFill>
              <a:latin typeface="Cabin"/>
              <a:ea typeface="Cabin"/>
              <a:cs typeface="Cabin"/>
              <a:sym typeface="Cabin"/>
            </a:endParaRPr>
          </a:p>
        </p:txBody>
      </p:sp>
      <p:sp>
        <p:nvSpPr>
          <p:cNvPr id="244" name="Google Shape;244;p30"/>
          <p:cNvSpPr/>
          <p:nvPr/>
        </p:nvSpPr>
        <p:spPr>
          <a:xfrm rot="10800000">
            <a:off x="6650850" y="100"/>
            <a:ext cx="948900" cy="9951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45" name="Google Shape;245;p30"/>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5</a:t>
            </a:r>
            <a:endParaRPr>
              <a:latin typeface="Cabin"/>
              <a:ea typeface="Cabin"/>
              <a:cs typeface="Cabin"/>
              <a:sym typeface="Cabin"/>
            </a:endParaRPr>
          </a:p>
        </p:txBody>
      </p:sp>
      <p:sp>
        <p:nvSpPr>
          <p:cNvPr id="246" name="Google Shape;246;p30"/>
          <p:cNvSpPr/>
          <p:nvPr/>
        </p:nvSpPr>
        <p:spPr>
          <a:xfrm>
            <a:off x="8725" y="10026275"/>
            <a:ext cx="7589400" cy="672000"/>
          </a:xfrm>
          <a:prstGeom prst="rect">
            <a:avLst/>
          </a:prstGeom>
          <a:noFill/>
          <a:ln cap="flat" cmpd="sng" w="9525">
            <a:solidFill>
              <a:srgbClr val="B4B98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900">
                <a:solidFill>
                  <a:srgbClr val="999999"/>
                </a:solidFill>
                <a:latin typeface="Cabin"/>
                <a:ea typeface="Cabin"/>
                <a:cs typeface="Cabin"/>
                <a:sym typeface="Cabin"/>
              </a:rPr>
              <a:t>1- </a:t>
            </a:r>
            <a:r>
              <a:rPr lang="en-GB" sz="900">
                <a:solidFill>
                  <a:srgbClr val="999999"/>
                </a:solidFill>
                <a:latin typeface="Cabin"/>
                <a:ea typeface="Cabin"/>
                <a:cs typeface="Cabin"/>
                <a:sym typeface="Cabin"/>
              </a:rPr>
              <a:t>Xylose Lysine Deoxycholate agar  </a:t>
            </a:r>
            <a:endParaRPr sz="900">
              <a:solidFill>
                <a:srgbClr val="999999"/>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900">
                <a:solidFill>
                  <a:srgbClr val="999999"/>
                </a:solidFill>
                <a:latin typeface="Cabin"/>
                <a:ea typeface="Cabin"/>
                <a:cs typeface="Cabin"/>
                <a:sym typeface="Cabin"/>
              </a:rPr>
              <a:t>2- </a:t>
            </a:r>
            <a:r>
              <a:rPr lang="en-GB" sz="900">
                <a:solidFill>
                  <a:srgbClr val="999999"/>
                </a:solidFill>
                <a:highlight>
                  <a:srgbClr val="FFFFFF"/>
                </a:highlight>
                <a:latin typeface="Cabin"/>
                <a:ea typeface="Cabin"/>
                <a:cs typeface="Cabin"/>
                <a:sym typeface="Cabin"/>
              </a:rPr>
              <a:t>Hydrogen sulfide</a:t>
            </a:r>
            <a:endParaRPr sz="900">
              <a:solidFill>
                <a:srgbClr val="999999"/>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900">
                <a:solidFill>
                  <a:srgbClr val="999999"/>
                </a:solidFill>
                <a:latin typeface="Cabin"/>
                <a:ea typeface="Cabin"/>
                <a:cs typeface="Cabin"/>
                <a:sym typeface="Cabin"/>
              </a:rPr>
              <a:t>3- inject the bacteria into animal’s eye :( (not commonly used)</a:t>
            </a:r>
            <a:r>
              <a:rPr lang="en-GB" sz="1000">
                <a:solidFill>
                  <a:srgbClr val="999999"/>
                </a:solidFill>
                <a:latin typeface="Cabin"/>
                <a:ea typeface="Cabin"/>
                <a:cs typeface="Cabin"/>
                <a:sym typeface="Cabin"/>
              </a:rPr>
              <a:t> </a:t>
            </a:r>
            <a:endParaRPr sz="900">
              <a:solidFill>
                <a:srgbClr val="999999"/>
              </a:solidFill>
              <a:latin typeface="Cabin"/>
              <a:ea typeface="Cabin"/>
              <a:cs typeface="Cabin"/>
              <a:sym typeface="Cabin"/>
            </a:endParaRPr>
          </a:p>
        </p:txBody>
      </p:sp>
      <p:sp>
        <p:nvSpPr>
          <p:cNvPr id="247" name="Google Shape;247;p30"/>
          <p:cNvSpPr txBox="1"/>
          <p:nvPr/>
        </p:nvSpPr>
        <p:spPr>
          <a:xfrm>
            <a:off x="1290150" y="1161188"/>
            <a:ext cx="1509600" cy="582900"/>
          </a:xfrm>
          <a:prstGeom prst="rect">
            <a:avLst/>
          </a:prstGeom>
          <a:solidFill>
            <a:srgbClr val="C0C58F">
              <a:alpha val="53630"/>
            </a:srgbClr>
          </a:solidFill>
          <a:ln cap="flat" cmpd="sng" w="9525">
            <a:solidFill>
              <a:srgbClr val="6175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CC0000"/>
                </a:solidFill>
                <a:latin typeface="Cabin"/>
                <a:ea typeface="Cabin"/>
                <a:cs typeface="Cabin"/>
                <a:sym typeface="Cabin"/>
              </a:rPr>
              <a:t>1- </a:t>
            </a:r>
            <a:r>
              <a:rPr b="1" lang="en-GB" sz="1600">
                <a:solidFill>
                  <a:srgbClr val="CC0000"/>
                </a:solidFill>
                <a:latin typeface="Cabin"/>
                <a:ea typeface="Cabin"/>
                <a:cs typeface="Cabin"/>
                <a:sym typeface="Cabin"/>
              </a:rPr>
              <a:t>Gram stain</a:t>
            </a:r>
            <a:endParaRPr b="1" sz="1600">
              <a:solidFill>
                <a:srgbClr val="CC0000"/>
              </a:solidFill>
              <a:latin typeface="Cabin"/>
              <a:ea typeface="Cabin"/>
              <a:cs typeface="Cabin"/>
              <a:sym typeface="Cabin"/>
            </a:endParaRPr>
          </a:p>
        </p:txBody>
      </p:sp>
      <p:pic>
        <p:nvPicPr>
          <p:cNvPr descr="Image result for gram stain salmonella" id="248" name="Google Shape;248;p30"/>
          <p:cNvPicPr preferRelativeResize="0"/>
          <p:nvPr/>
        </p:nvPicPr>
        <p:blipFill>
          <a:blip r:embed="rId3">
            <a:alphaModFix/>
          </a:blip>
          <a:stretch>
            <a:fillRect/>
          </a:stretch>
        </p:blipFill>
        <p:spPr>
          <a:xfrm>
            <a:off x="655412" y="1910075"/>
            <a:ext cx="1284760" cy="989343"/>
          </a:xfrm>
          <a:prstGeom prst="rect">
            <a:avLst/>
          </a:prstGeom>
          <a:noFill/>
          <a:ln cap="flat" cmpd="sng" w="9525">
            <a:solidFill>
              <a:srgbClr val="61753B"/>
            </a:solidFill>
            <a:prstDash val="solid"/>
            <a:round/>
            <a:headEnd len="sm" w="sm" type="none"/>
            <a:tailEnd len="sm" w="sm" type="none"/>
          </a:ln>
        </p:spPr>
      </p:pic>
      <p:pic>
        <p:nvPicPr>
          <p:cNvPr descr="Image result for gram stain shigella dysenteriae" id="249" name="Google Shape;249;p30"/>
          <p:cNvPicPr preferRelativeResize="0"/>
          <p:nvPr/>
        </p:nvPicPr>
        <p:blipFill>
          <a:blip r:embed="rId4">
            <a:alphaModFix/>
          </a:blip>
          <a:stretch>
            <a:fillRect/>
          </a:stretch>
        </p:blipFill>
        <p:spPr>
          <a:xfrm>
            <a:off x="2204328" y="1910075"/>
            <a:ext cx="1284760" cy="989343"/>
          </a:xfrm>
          <a:prstGeom prst="rect">
            <a:avLst/>
          </a:prstGeom>
          <a:noFill/>
          <a:ln cap="flat" cmpd="sng" w="9525">
            <a:solidFill>
              <a:srgbClr val="61753B"/>
            </a:solidFill>
            <a:prstDash val="solid"/>
            <a:round/>
            <a:headEnd len="sm" w="sm" type="none"/>
            <a:tailEnd len="sm" w="sm" type="none"/>
          </a:ln>
        </p:spPr>
      </p:pic>
      <p:pic>
        <p:nvPicPr>
          <p:cNvPr descr="Related image" id="250" name="Google Shape;250;p30"/>
          <p:cNvPicPr preferRelativeResize="0"/>
          <p:nvPr/>
        </p:nvPicPr>
        <p:blipFill rotWithShape="1">
          <a:blip r:embed="rId5">
            <a:alphaModFix/>
          </a:blip>
          <a:srcRect b="0" l="0" r="0" t="0"/>
          <a:stretch/>
        </p:blipFill>
        <p:spPr>
          <a:xfrm>
            <a:off x="5193125" y="1912825"/>
            <a:ext cx="1030200" cy="989325"/>
          </a:xfrm>
          <a:prstGeom prst="rect">
            <a:avLst/>
          </a:prstGeom>
          <a:noFill/>
          <a:ln cap="flat" cmpd="sng" w="9525">
            <a:solidFill>
              <a:srgbClr val="61753B"/>
            </a:solidFill>
            <a:prstDash val="solid"/>
            <a:round/>
            <a:headEnd len="sm" w="sm" type="none"/>
            <a:tailEnd len="sm" w="sm" type="none"/>
          </a:ln>
        </p:spPr>
      </p:pic>
      <p:sp>
        <p:nvSpPr>
          <p:cNvPr id="251" name="Google Shape;251;p30"/>
          <p:cNvSpPr txBox="1"/>
          <p:nvPr/>
        </p:nvSpPr>
        <p:spPr>
          <a:xfrm>
            <a:off x="2972588" y="7452388"/>
            <a:ext cx="1509600" cy="467400"/>
          </a:xfrm>
          <a:prstGeom prst="rect">
            <a:avLst/>
          </a:prstGeom>
          <a:solidFill>
            <a:srgbClr val="C0C58F">
              <a:alpha val="53630"/>
            </a:srgbClr>
          </a:solidFill>
          <a:ln cap="flat" cmpd="sng" w="9525">
            <a:solidFill>
              <a:srgbClr val="6175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600">
                <a:solidFill>
                  <a:srgbClr val="61753B"/>
                </a:solidFill>
                <a:latin typeface="Cabin"/>
                <a:ea typeface="Cabin"/>
                <a:cs typeface="Cabin"/>
                <a:sym typeface="Cabin"/>
              </a:rPr>
              <a:t>5- </a:t>
            </a:r>
            <a:r>
              <a:rPr b="1" lang="en-GB" sz="1600">
                <a:solidFill>
                  <a:srgbClr val="61753B"/>
                </a:solidFill>
                <a:latin typeface="Cabin"/>
                <a:ea typeface="Cabin"/>
                <a:cs typeface="Cabin"/>
                <a:sym typeface="Cabin"/>
              </a:rPr>
              <a:t>Serology tests</a:t>
            </a:r>
            <a:endParaRPr b="1" sz="1600">
              <a:solidFill>
                <a:srgbClr val="61753B"/>
              </a:solidFill>
              <a:latin typeface="Cabin"/>
              <a:ea typeface="Cabin"/>
              <a:cs typeface="Cabin"/>
              <a:sym typeface="Cabin"/>
            </a:endParaRPr>
          </a:p>
        </p:txBody>
      </p:sp>
      <p:cxnSp>
        <p:nvCxnSpPr>
          <p:cNvPr id="252" name="Google Shape;252;p30"/>
          <p:cNvCxnSpPr>
            <a:stCxn id="253" idx="2"/>
          </p:cNvCxnSpPr>
          <p:nvPr/>
        </p:nvCxnSpPr>
        <p:spPr>
          <a:xfrm>
            <a:off x="6276800" y="9735888"/>
            <a:ext cx="0" cy="0"/>
          </a:xfrm>
          <a:prstGeom prst="straightConnector1">
            <a:avLst/>
          </a:prstGeom>
          <a:noFill/>
          <a:ln cap="flat" cmpd="sng" w="9525">
            <a:solidFill>
              <a:schemeClr val="dk2"/>
            </a:solidFill>
            <a:prstDash val="solid"/>
            <a:round/>
            <a:headEnd len="med" w="med" type="none"/>
            <a:tailEnd len="med" w="med" type="none"/>
          </a:ln>
        </p:spPr>
      </p:cxnSp>
      <p:cxnSp>
        <p:nvCxnSpPr>
          <p:cNvPr id="254" name="Google Shape;254;p30"/>
          <p:cNvCxnSpPr>
            <a:stCxn id="253" idx="2"/>
            <a:endCxn id="253" idx="2"/>
          </p:cNvCxnSpPr>
          <p:nvPr/>
        </p:nvCxnSpPr>
        <p:spPr>
          <a:xfrm>
            <a:off x="6276800" y="9735888"/>
            <a:ext cx="0" cy="0"/>
          </a:xfrm>
          <a:prstGeom prst="straightConnector1">
            <a:avLst/>
          </a:prstGeom>
          <a:noFill/>
          <a:ln cap="flat" cmpd="sng" w="9525">
            <a:solidFill>
              <a:schemeClr val="dk2"/>
            </a:solidFill>
            <a:prstDash val="solid"/>
            <a:round/>
            <a:headEnd len="med" w="med" type="none"/>
            <a:tailEnd len="med" w="med" type="none"/>
          </a:ln>
        </p:spPr>
      </p:cxnSp>
      <p:sp>
        <p:nvSpPr>
          <p:cNvPr id="255" name="Google Shape;255;p30"/>
          <p:cNvSpPr txBox="1"/>
          <p:nvPr/>
        </p:nvSpPr>
        <p:spPr>
          <a:xfrm>
            <a:off x="154925" y="2984950"/>
            <a:ext cx="3791400" cy="105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Cabin"/>
                <a:ea typeface="Cabin"/>
                <a:cs typeface="Cabin"/>
                <a:sym typeface="Cabin"/>
              </a:rPr>
              <a:t>Both are Gram negative bacilli</a:t>
            </a:r>
            <a:endParaRPr sz="1200">
              <a:solidFill>
                <a:schemeClr val="dk1"/>
              </a:solidFill>
              <a:latin typeface="Cabin"/>
              <a:ea typeface="Cabin"/>
              <a:cs typeface="Cabin"/>
              <a:sym typeface="Cabin"/>
            </a:endParaRPr>
          </a:p>
          <a:p>
            <a:pPr indent="0" lvl="0" marL="0" rtl="0" algn="ctr">
              <a:spcBef>
                <a:spcPts val="0"/>
              </a:spcBef>
              <a:spcAft>
                <a:spcPts val="0"/>
              </a:spcAft>
              <a:buNone/>
            </a:pPr>
            <a:r>
              <a:rPr lang="en-GB" sz="600">
                <a:solidFill>
                  <a:schemeClr val="dk1"/>
                </a:solidFill>
                <a:latin typeface="Cabin"/>
                <a:ea typeface="Cabin"/>
                <a:cs typeface="Cabin"/>
                <a:sym typeface="Cabin"/>
              </a:rPr>
              <a:t> </a:t>
            </a:r>
            <a:r>
              <a:rPr lang="en-GB" sz="1200">
                <a:solidFill>
                  <a:srgbClr val="666666"/>
                </a:solidFill>
                <a:latin typeface="Cabin"/>
                <a:ea typeface="Cabin"/>
                <a:cs typeface="Cabin"/>
                <a:sym typeface="Cabin"/>
              </a:rPr>
              <a:t>Salmonella has a flagellum, Shigella doesn’t.</a:t>
            </a:r>
            <a:endParaRPr/>
          </a:p>
        </p:txBody>
      </p:sp>
      <p:sp>
        <p:nvSpPr>
          <p:cNvPr id="256" name="Google Shape;256;p30"/>
          <p:cNvSpPr txBox="1"/>
          <p:nvPr/>
        </p:nvSpPr>
        <p:spPr>
          <a:xfrm>
            <a:off x="4871550" y="1161338"/>
            <a:ext cx="1509600" cy="582600"/>
          </a:xfrm>
          <a:prstGeom prst="rect">
            <a:avLst/>
          </a:prstGeom>
          <a:solidFill>
            <a:srgbClr val="C0C58F">
              <a:alpha val="53630"/>
            </a:srgbClr>
          </a:solidFill>
          <a:ln cap="flat" cmpd="sng" w="9525">
            <a:solidFill>
              <a:srgbClr val="6175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CC0000"/>
                </a:solidFill>
                <a:latin typeface="Cabin"/>
                <a:ea typeface="Cabin"/>
                <a:cs typeface="Cabin"/>
                <a:sym typeface="Cabin"/>
              </a:rPr>
              <a:t>2- </a:t>
            </a:r>
            <a:r>
              <a:rPr b="1" lang="en-GB" sz="1600">
                <a:solidFill>
                  <a:srgbClr val="CC0000"/>
                </a:solidFill>
                <a:latin typeface="Cabin"/>
                <a:ea typeface="Cabin"/>
                <a:cs typeface="Cabin"/>
                <a:sym typeface="Cabin"/>
              </a:rPr>
              <a:t>Motility test</a:t>
            </a:r>
            <a:endParaRPr b="1" sz="1600">
              <a:solidFill>
                <a:srgbClr val="CC0000"/>
              </a:solidFill>
              <a:latin typeface="Cabin"/>
              <a:ea typeface="Cabin"/>
              <a:cs typeface="Cabin"/>
              <a:sym typeface="Cabin"/>
            </a:endParaRPr>
          </a:p>
        </p:txBody>
      </p:sp>
      <p:sp>
        <p:nvSpPr>
          <p:cNvPr id="257" name="Google Shape;257;p30"/>
          <p:cNvSpPr txBox="1"/>
          <p:nvPr/>
        </p:nvSpPr>
        <p:spPr>
          <a:xfrm>
            <a:off x="4284725" y="2990425"/>
            <a:ext cx="2847000" cy="34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200">
                <a:solidFill>
                  <a:srgbClr val="CC0000"/>
                </a:solidFill>
                <a:latin typeface="Cabin"/>
                <a:ea typeface="Cabin"/>
                <a:cs typeface="Cabin"/>
                <a:sym typeface="Cabin"/>
              </a:rPr>
              <a:t>Shigella is non-motile, Salmonella is motile </a:t>
            </a:r>
            <a:endParaRPr b="1" sz="1200"/>
          </a:p>
        </p:txBody>
      </p:sp>
      <p:sp>
        <p:nvSpPr>
          <p:cNvPr id="258" name="Google Shape;258;p30"/>
          <p:cNvSpPr txBox="1"/>
          <p:nvPr/>
        </p:nvSpPr>
        <p:spPr>
          <a:xfrm>
            <a:off x="542994" y="7427215"/>
            <a:ext cx="1509600" cy="473100"/>
          </a:xfrm>
          <a:prstGeom prst="rect">
            <a:avLst/>
          </a:prstGeom>
          <a:solidFill>
            <a:srgbClr val="C0C58F">
              <a:alpha val="53630"/>
            </a:srgbClr>
          </a:solidFill>
          <a:ln cap="flat" cmpd="sng" w="9525">
            <a:solidFill>
              <a:srgbClr val="6175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600">
                <a:solidFill>
                  <a:srgbClr val="61753B"/>
                </a:solidFill>
                <a:latin typeface="Cabin"/>
                <a:ea typeface="Cabin"/>
                <a:cs typeface="Cabin"/>
                <a:sym typeface="Cabin"/>
              </a:rPr>
              <a:t>4- </a:t>
            </a:r>
            <a:r>
              <a:rPr b="1" lang="en-GB" sz="1600">
                <a:solidFill>
                  <a:srgbClr val="61753B"/>
                </a:solidFill>
                <a:latin typeface="Cabin"/>
                <a:ea typeface="Cabin"/>
                <a:cs typeface="Cabin"/>
                <a:sym typeface="Cabin"/>
              </a:rPr>
              <a:t>Sereny test</a:t>
            </a:r>
            <a:r>
              <a:rPr b="1" baseline="30000" lang="en-GB" sz="1600">
                <a:solidFill>
                  <a:srgbClr val="61753B"/>
                </a:solidFill>
                <a:latin typeface="Cabin"/>
                <a:ea typeface="Cabin"/>
                <a:cs typeface="Cabin"/>
                <a:sym typeface="Cabin"/>
              </a:rPr>
              <a:t>3</a:t>
            </a:r>
            <a:endParaRPr b="1" baseline="30000" sz="1600">
              <a:solidFill>
                <a:srgbClr val="61753B"/>
              </a:solidFill>
              <a:latin typeface="Cabin"/>
              <a:ea typeface="Cabin"/>
              <a:cs typeface="Cabin"/>
              <a:sym typeface="Cabin"/>
            </a:endParaRPr>
          </a:p>
        </p:txBody>
      </p:sp>
      <p:pic>
        <p:nvPicPr>
          <p:cNvPr descr="نتيجة بحث الصور عن ‪shigella &amp; salmonella serology‬‏" id="259" name="Google Shape;259;p30"/>
          <p:cNvPicPr preferRelativeResize="0"/>
          <p:nvPr/>
        </p:nvPicPr>
        <p:blipFill rotWithShape="1">
          <a:blip r:embed="rId6">
            <a:alphaModFix/>
          </a:blip>
          <a:srcRect b="14861" l="8179" r="49354" t="38461"/>
          <a:stretch/>
        </p:blipFill>
        <p:spPr>
          <a:xfrm>
            <a:off x="2633675" y="9333468"/>
            <a:ext cx="1076066" cy="516308"/>
          </a:xfrm>
          <a:prstGeom prst="rect">
            <a:avLst/>
          </a:prstGeom>
          <a:noFill/>
          <a:ln>
            <a:noFill/>
          </a:ln>
        </p:spPr>
      </p:pic>
      <p:pic>
        <p:nvPicPr>
          <p:cNvPr descr="https://d1cag3og5zsskm.cloudfront.net/v/s2/0d/da/33/3ee64047fd88a6cf5765108690/100/x1y1.png?Policy=eyJTdGF0ZW1lbnQiOiBbeyJSZXNvdXJjZSI6ICJodHRwczovL2QxY2FnM29nNXpzc2ttLmNsb3VkZnJvbnQubmV0L3YvczIvMGQvZGEvMzMvM2VlNjQwNDdmZDg4YTZjZjU3NjUxMDg2OTAvKiIsICJDb25kaXRpb24iOiB7IkRhdGVMZXNzVGhhbiI6IHsiQVdTOkVwb2NoVGltZSI6IDE0ODE2OTQxMDJ9fX1dfQ__&amp;Signature=Lp5g-Qkt6Y3nQXGVtTKNGrzPeBrcRZDtQhOoJ5QTplnoDfiGzub4WrhTPYJe9U6AGUtAFMBPGwCmFTQ9KwFI4hNZ%7E9Mr5iH4gYAxlAo8XR7coq4mOqYh6xZUxigZHGzIqLWHnEyNJKhoGN-mW6hsrXjcnga2ZdwBLgyO42AD7i%7EE-Rpzu9SJy6R56p8dLgkGjcPxR2w6IAIcHMOFUjflFNtndBHpmH0eKs6ffN901G2Y2dCPV6qNEKYwz4KRzG-gqs4RbrdwuHxUzzMksHT%7EIdcL%7ES5Fh4pSmPHq3bD00txoneXiRsJLwGmZKXkZ89S9rahiNsm%7ESFpD%7EzRqu2VmvA__&amp;Key-Pair-Id=APKAJY4Y3HIBJJ7SJ76A" id="260" name="Google Shape;260;p30"/>
          <p:cNvPicPr preferRelativeResize="0"/>
          <p:nvPr/>
        </p:nvPicPr>
        <p:blipFill rotWithShape="1">
          <a:blip r:embed="rId7">
            <a:alphaModFix/>
          </a:blip>
          <a:srcRect b="0" l="0" r="0" t="0"/>
          <a:stretch/>
        </p:blipFill>
        <p:spPr>
          <a:xfrm>
            <a:off x="619300" y="8015899"/>
            <a:ext cx="691376" cy="694000"/>
          </a:xfrm>
          <a:prstGeom prst="rect">
            <a:avLst/>
          </a:prstGeom>
          <a:noFill/>
          <a:ln>
            <a:noFill/>
          </a:ln>
        </p:spPr>
      </p:pic>
      <p:pic>
        <p:nvPicPr>
          <p:cNvPr id="261" name="Google Shape;261;p30"/>
          <p:cNvPicPr preferRelativeResize="0"/>
          <p:nvPr/>
        </p:nvPicPr>
        <p:blipFill rotWithShape="1">
          <a:blip r:embed="rId8">
            <a:alphaModFix/>
          </a:blip>
          <a:srcRect b="0" l="0" r="0" t="0"/>
          <a:stretch/>
        </p:blipFill>
        <p:spPr>
          <a:xfrm>
            <a:off x="1290140" y="8018558"/>
            <a:ext cx="686110" cy="688714"/>
          </a:xfrm>
          <a:prstGeom prst="rect">
            <a:avLst/>
          </a:prstGeom>
          <a:noFill/>
          <a:ln>
            <a:noFill/>
          </a:ln>
        </p:spPr>
      </p:pic>
      <p:pic>
        <p:nvPicPr>
          <p:cNvPr descr="نتيجة بحث الصور عن ‪shigella &amp; salmonella serology‬‏" id="262" name="Google Shape;262;p30"/>
          <p:cNvPicPr preferRelativeResize="0"/>
          <p:nvPr/>
        </p:nvPicPr>
        <p:blipFill rotWithShape="1">
          <a:blip r:embed="rId6">
            <a:alphaModFix/>
          </a:blip>
          <a:srcRect b="17366" l="51980" r="8363" t="34512"/>
          <a:stretch/>
        </p:blipFill>
        <p:spPr>
          <a:xfrm>
            <a:off x="3703703" y="9281778"/>
            <a:ext cx="1139472" cy="582899"/>
          </a:xfrm>
          <a:prstGeom prst="rect">
            <a:avLst/>
          </a:prstGeom>
          <a:noFill/>
          <a:ln>
            <a:noFill/>
          </a:ln>
        </p:spPr>
      </p:pic>
      <p:sp>
        <p:nvSpPr>
          <p:cNvPr id="263" name="Google Shape;263;p30"/>
          <p:cNvSpPr txBox="1"/>
          <p:nvPr/>
        </p:nvSpPr>
        <p:spPr>
          <a:xfrm>
            <a:off x="5402163" y="7427200"/>
            <a:ext cx="1509600" cy="473100"/>
          </a:xfrm>
          <a:prstGeom prst="rect">
            <a:avLst/>
          </a:prstGeom>
          <a:solidFill>
            <a:srgbClr val="C0C58F">
              <a:alpha val="53630"/>
            </a:srgbClr>
          </a:solidFill>
          <a:ln cap="flat" cmpd="sng" w="9525">
            <a:solidFill>
              <a:srgbClr val="6175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61753B"/>
                </a:solidFill>
                <a:latin typeface="Cabin"/>
                <a:ea typeface="Cabin"/>
                <a:cs typeface="Cabin"/>
                <a:sym typeface="Cabin"/>
              </a:rPr>
              <a:t>6- Biochemical tests</a:t>
            </a:r>
            <a:endParaRPr b="1" sz="1600">
              <a:solidFill>
                <a:srgbClr val="61753B"/>
              </a:solidFill>
              <a:latin typeface="Cabin"/>
              <a:ea typeface="Cabin"/>
              <a:cs typeface="Cabin"/>
              <a:sym typeface="Cabin"/>
            </a:endParaRPr>
          </a:p>
        </p:txBody>
      </p:sp>
      <p:sp>
        <p:nvSpPr>
          <p:cNvPr id="264" name="Google Shape;264;p30"/>
          <p:cNvSpPr txBox="1"/>
          <p:nvPr/>
        </p:nvSpPr>
        <p:spPr>
          <a:xfrm>
            <a:off x="2492575" y="8084650"/>
            <a:ext cx="2621700" cy="118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chemeClr val="dk1"/>
                </a:solidFill>
                <a:latin typeface="Cabin"/>
                <a:ea typeface="Cabin"/>
                <a:cs typeface="Cabin"/>
                <a:sym typeface="Cabin"/>
              </a:rPr>
              <a:t> - Sero-grouping based on O and H antigen</a:t>
            </a:r>
            <a:endParaRPr sz="1200">
              <a:solidFill>
                <a:schemeClr val="dk1"/>
              </a:solidFill>
              <a:latin typeface="Cabin"/>
              <a:ea typeface="Cabin"/>
              <a:cs typeface="Cabin"/>
              <a:sym typeface="Cabin"/>
            </a:endParaRPr>
          </a:p>
          <a:p>
            <a:pPr indent="0" lvl="0" marL="0" rtl="0" algn="ctr">
              <a:spcBef>
                <a:spcPts val="0"/>
              </a:spcBef>
              <a:spcAft>
                <a:spcPts val="0"/>
              </a:spcAft>
              <a:buNone/>
            </a:pPr>
            <a:r>
              <a:rPr lang="en-GB" sz="1200">
                <a:solidFill>
                  <a:schemeClr val="dk1"/>
                </a:solidFill>
                <a:latin typeface="Cabin"/>
                <a:ea typeface="Cabin"/>
                <a:cs typeface="Cabin"/>
                <a:sym typeface="Cabin"/>
              </a:rPr>
              <a:t> - Usually in Salmonella, Shigella &amp; E.coli the final detection is by serotyping using agglutination Ag+Ab test.</a:t>
            </a:r>
            <a:endParaRPr/>
          </a:p>
        </p:txBody>
      </p:sp>
      <p:sp>
        <p:nvSpPr>
          <p:cNvPr id="265" name="Google Shape;265;p30"/>
          <p:cNvSpPr txBox="1"/>
          <p:nvPr/>
        </p:nvSpPr>
        <p:spPr>
          <a:xfrm>
            <a:off x="3145575" y="4063048"/>
            <a:ext cx="1192500" cy="473100"/>
          </a:xfrm>
          <a:prstGeom prst="rect">
            <a:avLst/>
          </a:prstGeom>
          <a:solidFill>
            <a:srgbClr val="C0C58F">
              <a:alpha val="53630"/>
            </a:srgbClr>
          </a:solidFill>
          <a:ln cap="flat" cmpd="sng" w="9525">
            <a:solidFill>
              <a:srgbClr val="61753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rgbClr val="CC0000"/>
                </a:solidFill>
                <a:latin typeface="Cabin"/>
                <a:ea typeface="Cabin"/>
                <a:cs typeface="Cabin"/>
                <a:sym typeface="Cabin"/>
              </a:rPr>
              <a:t>3- Culture</a:t>
            </a:r>
            <a:endParaRPr b="1" sz="1600">
              <a:solidFill>
                <a:srgbClr val="CC0000"/>
              </a:solidFill>
              <a:latin typeface="Cabin"/>
              <a:ea typeface="Cabin"/>
              <a:cs typeface="Cabin"/>
              <a:sym typeface="Cabin"/>
            </a:endParaRPr>
          </a:p>
        </p:txBody>
      </p:sp>
      <p:cxnSp>
        <p:nvCxnSpPr>
          <p:cNvPr id="266" name="Google Shape;266;p30"/>
          <p:cNvCxnSpPr>
            <a:stCxn id="265" idx="1"/>
          </p:cNvCxnSpPr>
          <p:nvPr/>
        </p:nvCxnSpPr>
        <p:spPr>
          <a:xfrm flipH="1">
            <a:off x="1402575" y="4299598"/>
            <a:ext cx="1743000" cy="3900"/>
          </a:xfrm>
          <a:prstGeom prst="straightConnector1">
            <a:avLst/>
          </a:prstGeom>
          <a:noFill/>
          <a:ln cap="flat" cmpd="sng" w="9525">
            <a:solidFill>
              <a:srgbClr val="61753B"/>
            </a:solidFill>
            <a:prstDash val="solid"/>
            <a:round/>
            <a:headEnd len="med" w="med" type="none"/>
            <a:tailEnd len="med" w="med" type="none"/>
          </a:ln>
        </p:spPr>
      </p:cxnSp>
      <p:cxnSp>
        <p:nvCxnSpPr>
          <p:cNvPr id="267" name="Google Shape;267;p30"/>
          <p:cNvCxnSpPr>
            <a:endCxn id="265" idx="3"/>
          </p:cNvCxnSpPr>
          <p:nvPr/>
        </p:nvCxnSpPr>
        <p:spPr>
          <a:xfrm flipH="1">
            <a:off x="4338075" y="4297498"/>
            <a:ext cx="1725000" cy="2100"/>
          </a:xfrm>
          <a:prstGeom prst="straightConnector1">
            <a:avLst/>
          </a:prstGeom>
          <a:noFill/>
          <a:ln cap="flat" cmpd="sng" w="9525">
            <a:solidFill>
              <a:srgbClr val="61753B"/>
            </a:solidFill>
            <a:prstDash val="solid"/>
            <a:round/>
            <a:headEnd len="med" w="med" type="none"/>
            <a:tailEnd len="med" w="med" type="none"/>
          </a:ln>
        </p:spPr>
      </p:cxnSp>
      <p:cxnSp>
        <p:nvCxnSpPr>
          <p:cNvPr id="268" name="Google Shape;268;p30"/>
          <p:cNvCxnSpPr/>
          <p:nvPr/>
        </p:nvCxnSpPr>
        <p:spPr>
          <a:xfrm>
            <a:off x="1402575" y="4303500"/>
            <a:ext cx="0" cy="632700"/>
          </a:xfrm>
          <a:prstGeom prst="straightConnector1">
            <a:avLst/>
          </a:prstGeom>
          <a:noFill/>
          <a:ln cap="flat" cmpd="sng" w="9525">
            <a:solidFill>
              <a:srgbClr val="61753B"/>
            </a:solidFill>
            <a:prstDash val="solid"/>
            <a:round/>
            <a:headEnd len="med" w="med" type="none"/>
            <a:tailEnd len="med" w="med" type="none"/>
          </a:ln>
        </p:spPr>
      </p:cxnSp>
      <p:cxnSp>
        <p:nvCxnSpPr>
          <p:cNvPr id="269" name="Google Shape;269;p30"/>
          <p:cNvCxnSpPr/>
          <p:nvPr/>
        </p:nvCxnSpPr>
        <p:spPr>
          <a:xfrm>
            <a:off x="3741825" y="4536150"/>
            <a:ext cx="0" cy="632700"/>
          </a:xfrm>
          <a:prstGeom prst="straightConnector1">
            <a:avLst/>
          </a:prstGeom>
          <a:noFill/>
          <a:ln cap="flat" cmpd="sng" w="9525">
            <a:solidFill>
              <a:srgbClr val="61753B"/>
            </a:solidFill>
            <a:prstDash val="solid"/>
            <a:round/>
            <a:headEnd len="med" w="med" type="none"/>
            <a:tailEnd len="med" w="med" type="none"/>
          </a:ln>
        </p:spPr>
      </p:cxnSp>
      <p:pic>
        <p:nvPicPr>
          <p:cNvPr id="270" name="Google Shape;270;p30"/>
          <p:cNvPicPr preferRelativeResize="0"/>
          <p:nvPr/>
        </p:nvPicPr>
        <p:blipFill>
          <a:blip r:embed="rId9">
            <a:alphaModFix/>
          </a:blip>
          <a:stretch>
            <a:fillRect/>
          </a:stretch>
        </p:blipFill>
        <p:spPr>
          <a:xfrm>
            <a:off x="3026800" y="5719700"/>
            <a:ext cx="1575650" cy="1181399"/>
          </a:xfrm>
          <a:prstGeom prst="rect">
            <a:avLst/>
          </a:prstGeom>
          <a:noFill/>
          <a:ln cap="flat" cmpd="sng" w="9525">
            <a:solidFill>
              <a:schemeClr val="dk2"/>
            </a:solidFill>
            <a:prstDash val="solid"/>
            <a:round/>
            <a:headEnd len="sm" w="sm" type="none"/>
            <a:tailEnd len="sm" w="sm" type="none"/>
          </a:ln>
        </p:spPr>
      </p:pic>
      <p:cxnSp>
        <p:nvCxnSpPr>
          <p:cNvPr id="271" name="Google Shape;271;p30"/>
          <p:cNvCxnSpPr/>
          <p:nvPr/>
        </p:nvCxnSpPr>
        <p:spPr>
          <a:xfrm>
            <a:off x="6063075" y="4303500"/>
            <a:ext cx="0" cy="632700"/>
          </a:xfrm>
          <a:prstGeom prst="straightConnector1">
            <a:avLst/>
          </a:prstGeom>
          <a:noFill/>
          <a:ln cap="flat" cmpd="sng" w="9525">
            <a:solidFill>
              <a:srgbClr val="61753B"/>
            </a:solidFill>
            <a:prstDash val="solid"/>
            <a:round/>
            <a:headEnd len="med" w="med" type="none"/>
            <a:tailEnd len="med" w="med" type="none"/>
          </a:ln>
        </p:spPr>
      </p:cxnSp>
      <p:sp>
        <p:nvSpPr>
          <p:cNvPr id="272" name="Google Shape;272;p30"/>
          <p:cNvSpPr/>
          <p:nvPr/>
        </p:nvSpPr>
        <p:spPr>
          <a:xfrm>
            <a:off x="705975" y="4726200"/>
            <a:ext cx="5925900" cy="4674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0"/>
          <p:cNvSpPr txBox="1"/>
          <p:nvPr/>
        </p:nvSpPr>
        <p:spPr>
          <a:xfrm>
            <a:off x="5178450" y="4763988"/>
            <a:ext cx="2427900" cy="89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latin typeface="Cabin"/>
                <a:ea typeface="Cabin"/>
                <a:cs typeface="Cabin"/>
                <a:sym typeface="Cabin"/>
              </a:rPr>
              <a:t>other medias we can use:</a:t>
            </a:r>
            <a:endParaRPr b="1">
              <a:solidFill>
                <a:schemeClr val="dk1"/>
              </a:solidFill>
              <a:latin typeface="Cabin"/>
              <a:ea typeface="Cabin"/>
              <a:cs typeface="Cabin"/>
              <a:sym typeface="Cabin"/>
            </a:endParaRPr>
          </a:p>
          <a:p>
            <a:pPr indent="0" lvl="0" marL="0" rtl="0" algn="l">
              <a:spcBef>
                <a:spcPts val="0"/>
              </a:spcBef>
              <a:spcAft>
                <a:spcPts val="0"/>
              </a:spcAft>
              <a:buNone/>
            </a:pPr>
            <a:r>
              <a:rPr lang="en-GB" sz="1200">
                <a:solidFill>
                  <a:schemeClr val="dk1"/>
                </a:solidFill>
                <a:latin typeface="Cabin"/>
                <a:ea typeface="Cabin"/>
                <a:cs typeface="Cabin"/>
                <a:sym typeface="Cabin"/>
              </a:rPr>
              <a:t>- Selective Selenite Enrichment Broth Media.</a:t>
            </a:r>
            <a:endParaRPr sz="1200">
              <a:solidFill>
                <a:schemeClr val="dk1"/>
              </a:solidFill>
              <a:latin typeface="Cabin"/>
              <a:ea typeface="Cabin"/>
              <a:cs typeface="Cabin"/>
              <a:sym typeface="Cabin"/>
            </a:endParaRPr>
          </a:p>
          <a:p>
            <a:pPr indent="0" lvl="0" marL="0" rtl="0" algn="l">
              <a:spcBef>
                <a:spcPts val="0"/>
              </a:spcBef>
              <a:spcAft>
                <a:spcPts val="0"/>
              </a:spcAft>
              <a:buNone/>
            </a:pPr>
            <a:r>
              <a:rPr lang="en-GB" sz="1200">
                <a:solidFill>
                  <a:schemeClr val="dk1"/>
                </a:solidFill>
                <a:latin typeface="Cabin"/>
                <a:ea typeface="Cabin"/>
                <a:cs typeface="Cabin"/>
                <a:sym typeface="Cabin"/>
              </a:rPr>
              <a:t>- SS (Salmonella Shigella).</a:t>
            </a:r>
            <a:endParaRPr sz="1200">
              <a:solidFill>
                <a:schemeClr val="dk1"/>
              </a:solidFill>
              <a:latin typeface="Cabin"/>
              <a:ea typeface="Cabin"/>
              <a:cs typeface="Cabin"/>
              <a:sym typeface="Cabin"/>
            </a:endParaRPr>
          </a:p>
          <a:p>
            <a:pPr indent="0" lvl="0" marL="0" rtl="0" algn="l">
              <a:spcBef>
                <a:spcPts val="0"/>
              </a:spcBef>
              <a:spcAft>
                <a:spcPts val="0"/>
              </a:spcAft>
              <a:buNone/>
            </a:pPr>
            <a:r>
              <a:rPr lang="en-GB" sz="1200">
                <a:solidFill>
                  <a:schemeClr val="dk1"/>
                </a:solidFill>
                <a:latin typeface="Cabin"/>
                <a:ea typeface="Cabin"/>
                <a:cs typeface="Cabin"/>
                <a:sym typeface="Cabin"/>
              </a:rPr>
              <a:t>- HEA (Heckton enteric agar).</a:t>
            </a:r>
            <a:endParaRPr sz="1200">
              <a:solidFill>
                <a:schemeClr val="dk1"/>
              </a:solidFill>
              <a:latin typeface="Cabin"/>
              <a:ea typeface="Cabin"/>
              <a:cs typeface="Cabin"/>
              <a:sym typeface="Cabin"/>
            </a:endParaRPr>
          </a:p>
          <a:p>
            <a:pPr indent="0" lvl="0" marL="0" rtl="0" algn="l">
              <a:spcBef>
                <a:spcPts val="0"/>
              </a:spcBef>
              <a:spcAft>
                <a:spcPts val="0"/>
              </a:spcAft>
              <a:buNone/>
            </a:pPr>
            <a:r>
              <a:rPr lang="en-GB" sz="1200">
                <a:solidFill>
                  <a:schemeClr val="dk1"/>
                </a:solidFill>
                <a:latin typeface="Cabin"/>
                <a:ea typeface="Cabin"/>
                <a:cs typeface="Cabin"/>
                <a:sym typeface="Cabin"/>
              </a:rPr>
              <a:t>- BS (Bismuth sulfite).</a:t>
            </a:r>
            <a:endParaRPr/>
          </a:p>
        </p:txBody>
      </p:sp>
      <p:sp>
        <p:nvSpPr>
          <p:cNvPr id="274" name="Google Shape;274;p30"/>
          <p:cNvSpPr txBox="1"/>
          <p:nvPr/>
        </p:nvSpPr>
        <p:spPr>
          <a:xfrm>
            <a:off x="2314625" y="4799275"/>
            <a:ext cx="3000000" cy="89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CC0000"/>
                </a:solidFill>
                <a:latin typeface="Cabin"/>
                <a:ea typeface="Cabin"/>
                <a:cs typeface="Cabin"/>
                <a:sym typeface="Cabin"/>
              </a:rPr>
              <a:t>MacConkey agar.</a:t>
            </a:r>
            <a:endParaRPr b="1">
              <a:solidFill>
                <a:srgbClr val="CC0000"/>
              </a:solidFill>
              <a:latin typeface="Cabin"/>
              <a:ea typeface="Cabin"/>
              <a:cs typeface="Cabin"/>
              <a:sym typeface="Cabin"/>
            </a:endParaRPr>
          </a:p>
          <a:p>
            <a:pPr indent="0" lvl="0" marL="0" rtl="0" algn="ctr">
              <a:spcBef>
                <a:spcPts val="0"/>
              </a:spcBef>
              <a:spcAft>
                <a:spcPts val="0"/>
              </a:spcAft>
              <a:buNone/>
            </a:pPr>
            <a:r>
              <a:rPr lang="en-GB" sz="1200">
                <a:solidFill>
                  <a:schemeClr val="dk1"/>
                </a:solidFill>
                <a:latin typeface="Cabin"/>
                <a:ea typeface="Cabin"/>
                <a:cs typeface="Cabin"/>
                <a:sym typeface="Cabin"/>
              </a:rPr>
              <a:t>Both will appear </a:t>
            </a:r>
            <a:r>
              <a:rPr lang="en-GB" sz="1200">
                <a:solidFill>
                  <a:srgbClr val="CC0000"/>
                </a:solidFill>
                <a:latin typeface="Cabin"/>
                <a:ea typeface="Cabin"/>
                <a:cs typeface="Cabin"/>
                <a:sym typeface="Cabin"/>
              </a:rPr>
              <a:t>yellow</a:t>
            </a:r>
            <a:r>
              <a:rPr lang="en-GB" sz="1200">
                <a:solidFill>
                  <a:schemeClr val="dk1"/>
                </a:solidFill>
                <a:latin typeface="Cabin"/>
                <a:ea typeface="Cabin"/>
                <a:cs typeface="Cabin"/>
                <a:sym typeface="Cabin"/>
              </a:rPr>
              <a:t> (</a:t>
            </a:r>
            <a:r>
              <a:rPr lang="en-GB" sz="1200">
                <a:solidFill>
                  <a:srgbClr val="CC0000"/>
                </a:solidFill>
                <a:latin typeface="Cabin"/>
                <a:ea typeface="Cabin"/>
                <a:cs typeface="Cabin"/>
                <a:sym typeface="Cabin"/>
              </a:rPr>
              <a:t>non-lactose fermenting</a:t>
            </a:r>
            <a:r>
              <a:rPr lang="en-GB" sz="1200">
                <a:solidFill>
                  <a:schemeClr val="dk1"/>
                </a:solidFill>
                <a:latin typeface="Cabin"/>
                <a:ea typeface="Cabin"/>
                <a:cs typeface="Cabin"/>
                <a:sym typeface="Cabin"/>
              </a:rPr>
              <a:t>)</a:t>
            </a:r>
            <a:endParaRPr sz="1200">
              <a:solidFill>
                <a:schemeClr val="dk1"/>
              </a:solidFill>
              <a:latin typeface="Cabin"/>
              <a:ea typeface="Cabin"/>
              <a:cs typeface="Cabin"/>
              <a:sym typeface="Cabin"/>
            </a:endParaRPr>
          </a:p>
        </p:txBody>
      </p:sp>
      <p:sp>
        <p:nvSpPr>
          <p:cNvPr id="275" name="Google Shape;275;p30"/>
          <p:cNvSpPr txBox="1"/>
          <p:nvPr/>
        </p:nvSpPr>
        <p:spPr>
          <a:xfrm>
            <a:off x="164550" y="4691675"/>
            <a:ext cx="2427900" cy="89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CC0000"/>
                </a:solidFill>
                <a:latin typeface="Cabin"/>
                <a:ea typeface="Cabin"/>
                <a:cs typeface="Cabin"/>
                <a:sym typeface="Cabin"/>
              </a:rPr>
              <a:t>XLD</a:t>
            </a:r>
            <a:r>
              <a:rPr b="1" baseline="30000" lang="en-GB">
                <a:solidFill>
                  <a:srgbClr val="CC0000"/>
                </a:solidFill>
                <a:latin typeface="Cabin"/>
                <a:ea typeface="Cabin"/>
                <a:cs typeface="Cabin"/>
                <a:sym typeface="Cabin"/>
              </a:rPr>
              <a:t>1</a:t>
            </a:r>
            <a:r>
              <a:rPr b="1" baseline="30000" lang="en-GB">
                <a:solidFill>
                  <a:schemeClr val="dk1"/>
                </a:solidFill>
                <a:latin typeface="Cabin"/>
                <a:ea typeface="Cabin"/>
                <a:cs typeface="Cabin"/>
                <a:sym typeface="Cabin"/>
              </a:rPr>
              <a:t> </a:t>
            </a:r>
            <a:endParaRPr b="1" baseline="30000">
              <a:solidFill>
                <a:schemeClr val="dk1"/>
              </a:solidFill>
              <a:latin typeface="Cabin"/>
              <a:ea typeface="Cabin"/>
              <a:cs typeface="Cabin"/>
              <a:sym typeface="Cabin"/>
            </a:endParaRPr>
          </a:p>
          <a:p>
            <a:pPr indent="0" lvl="0" marL="0" rtl="0" algn="ctr">
              <a:spcBef>
                <a:spcPts val="0"/>
              </a:spcBef>
              <a:spcAft>
                <a:spcPts val="0"/>
              </a:spcAft>
              <a:buNone/>
            </a:pPr>
            <a:r>
              <a:rPr lang="en-GB" sz="1200">
                <a:solidFill>
                  <a:srgbClr val="CC0000"/>
                </a:solidFill>
                <a:latin typeface="Cabin"/>
                <a:ea typeface="Cabin"/>
                <a:cs typeface="Cabin"/>
                <a:sym typeface="Cabin"/>
              </a:rPr>
              <a:t>Salmonella will appear as black colonies due to production of </a:t>
            </a:r>
            <a:r>
              <a:rPr b="1" lang="en-GB" sz="1200">
                <a:solidFill>
                  <a:srgbClr val="CC0000"/>
                </a:solidFill>
                <a:latin typeface="Cabin"/>
                <a:ea typeface="Cabin"/>
                <a:cs typeface="Cabin"/>
                <a:sym typeface="Cabin"/>
              </a:rPr>
              <a:t>H2S</a:t>
            </a:r>
            <a:r>
              <a:rPr b="1" baseline="30000" lang="en-GB" sz="1200">
                <a:solidFill>
                  <a:srgbClr val="CC0000"/>
                </a:solidFill>
                <a:latin typeface="Cabin"/>
                <a:ea typeface="Cabin"/>
                <a:cs typeface="Cabin"/>
                <a:sym typeface="Cabin"/>
              </a:rPr>
              <a:t>2 </a:t>
            </a:r>
            <a:endParaRPr b="1" baseline="30000" sz="1200">
              <a:solidFill>
                <a:srgbClr val="999999"/>
              </a:solidFill>
              <a:latin typeface="Cabin"/>
              <a:ea typeface="Cabin"/>
              <a:cs typeface="Cabin"/>
              <a:sym typeface="Cabin"/>
            </a:endParaRPr>
          </a:p>
        </p:txBody>
      </p:sp>
      <p:pic>
        <p:nvPicPr>
          <p:cNvPr descr="نتيجة بحث الصور عن ‪shigella culture‬‏" id="276" name="Google Shape;276;p30"/>
          <p:cNvPicPr preferRelativeResize="0"/>
          <p:nvPr/>
        </p:nvPicPr>
        <p:blipFill rotWithShape="1">
          <a:blip r:embed="rId10">
            <a:alphaModFix/>
          </a:blip>
          <a:srcRect b="0" l="0" r="0" t="7518"/>
          <a:stretch/>
        </p:blipFill>
        <p:spPr>
          <a:xfrm>
            <a:off x="364938" y="5641800"/>
            <a:ext cx="1915825" cy="1337225"/>
          </a:xfrm>
          <a:prstGeom prst="rect">
            <a:avLst/>
          </a:prstGeom>
          <a:noFill/>
          <a:ln>
            <a:noFill/>
          </a:ln>
        </p:spPr>
      </p:pic>
      <p:pic>
        <p:nvPicPr>
          <p:cNvPr descr="نتيجة بحث الصور عن ‪shigella &amp; salmonella serology‬‏" id="277" name="Google Shape;277;p30"/>
          <p:cNvPicPr preferRelativeResize="0"/>
          <p:nvPr/>
        </p:nvPicPr>
        <p:blipFill rotWithShape="1">
          <a:blip r:embed="rId11">
            <a:alphaModFix/>
          </a:blip>
          <a:srcRect b="0" l="0" r="0" t="0"/>
          <a:stretch/>
        </p:blipFill>
        <p:spPr>
          <a:xfrm>
            <a:off x="5496572" y="8087315"/>
            <a:ext cx="1284900" cy="655800"/>
          </a:xfrm>
          <a:prstGeom prst="rect">
            <a:avLst/>
          </a:prstGeom>
          <a:noFill/>
          <a:ln>
            <a:noFill/>
          </a:ln>
        </p:spPr>
      </p:pic>
      <p:pic>
        <p:nvPicPr>
          <p:cNvPr descr="نتيجة بحث الصور عن ‪shigella &amp; salmonella serology‬‏" id="278" name="Google Shape;278;p30"/>
          <p:cNvPicPr preferRelativeResize="0"/>
          <p:nvPr/>
        </p:nvPicPr>
        <p:blipFill rotWithShape="1">
          <a:blip r:embed="rId12">
            <a:alphaModFix/>
          </a:blip>
          <a:srcRect b="0" l="0" r="0" t="0"/>
          <a:stretch/>
        </p:blipFill>
        <p:spPr>
          <a:xfrm>
            <a:off x="5402182" y="8930122"/>
            <a:ext cx="1509600" cy="566455"/>
          </a:xfrm>
          <a:prstGeom prst="rect">
            <a:avLst/>
          </a:prstGeom>
          <a:noFill/>
          <a:ln>
            <a:noFill/>
          </a:ln>
        </p:spPr>
      </p:pic>
      <p:sp>
        <p:nvSpPr>
          <p:cNvPr id="279" name="Google Shape;279;p30"/>
          <p:cNvSpPr/>
          <p:nvPr/>
        </p:nvSpPr>
        <p:spPr>
          <a:xfrm>
            <a:off x="3794775" y="5732300"/>
            <a:ext cx="824350" cy="1181400"/>
          </a:xfrm>
          <a:prstGeom prst="flowChartProcess">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31"/>
          <p:cNvSpPr/>
          <p:nvPr/>
        </p:nvSpPr>
        <p:spPr>
          <a:xfrm rot="10800000">
            <a:off x="6650829" y="8"/>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85" name="Google Shape;285;p31"/>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6</a:t>
            </a:r>
            <a:endParaRPr>
              <a:latin typeface="Cabin"/>
              <a:ea typeface="Cabin"/>
              <a:cs typeface="Cabin"/>
              <a:sym typeface="Cabin"/>
            </a:endParaRPr>
          </a:p>
        </p:txBody>
      </p:sp>
      <p:sp>
        <p:nvSpPr>
          <p:cNvPr id="286" name="Google Shape;286;p31"/>
          <p:cNvSpPr txBox="1"/>
          <p:nvPr/>
        </p:nvSpPr>
        <p:spPr>
          <a:xfrm>
            <a:off x="758932" y="-32245"/>
            <a:ext cx="6071700" cy="58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500">
                <a:solidFill>
                  <a:srgbClr val="61753B"/>
                </a:solidFill>
                <a:latin typeface="Cabin"/>
                <a:ea typeface="Cabin"/>
                <a:cs typeface="Cabin"/>
                <a:sym typeface="Cabin"/>
              </a:rPr>
              <a:t>Shigella &amp; Salmonella</a:t>
            </a:r>
            <a:endParaRPr b="1" sz="3500">
              <a:solidFill>
                <a:srgbClr val="61753B"/>
              </a:solidFill>
              <a:latin typeface="Cabin"/>
              <a:ea typeface="Cabin"/>
              <a:cs typeface="Cabin"/>
              <a:sym typeface="Cabin"/>
            </a:endParaRPr>
          </a:p>
        </p:txBody>
      </p:sp>
      <p:sp>
        <p:nvSpPr>
          <p:cNvPr id="287" name="Google Shape;287;p31"/>
          <p:cNvSpPr txBox="1"/>
          <p:nvPr/>
        </p:nvSpPr>
        <p:spPr>
          <a:xfrm>
            <a:off x="274275" y="519963"/>
            <a:ext cx="6384600" cy="58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61753B"/>
                </a:solidFill>
                <a:latin typeface="Calibri"/>
                <a:ea typeface="Calibri"/>
                <a:cs typeface="Calibri"/>
                <a:sym typeface="Calibri"/>
              </a:rPr>
              <a:t>Dr.Khalifa’s notes:</a:t>
            </a:r>
            <a:endParaRPr b="1" sz="2400">
              <a:solidFill>
                <a:srgbClr val="61753B"/>
              </a:solidFill>
              <a:latin typeface="Calibri"/>
              <a:ea typeface="Calibri"/>
              <a:cs typeface="Calibri"/>
              <a:sym typeface="Calibri"/>
            </a:endParaRPr>
          </a:p>
        </p:txBody>
      </p:sp>
      <p:sp>
        <p:nvSpPr>
          <p:cNvPr id="288" name="Google Shape;288;p31"/>
          <p:cNvSpPr/>
          <p:nvPr/>
        </p:nvSpPr>
        <p:spPr>
          <a:xfrm>
            <a:off x="62025" y="986150"/>
            <a:ext cx="7465500" cy="9615000"/>
          </a:xfrm>
          <a:prstGeom prst="rect">
            <a:avLst/>
          </a:prstGeom>
          <a:noFill/>
          <a:ln cap="flat" cmpd="sng" w="9525">
            <a:solidFill>
              <a:srgbClr val="B4B98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900">
                <a:solidFill>
                  <a:srgbClr val="61753B"/>
                </a:solidFill>
                <a:latin typeface="Cabin"/>
                <a:ea typeface="Cabin"/>
                <a:cs typeface="Cabin"/>
                <a:sym typeface="Cabin"/>
              </a:rPr>
              <a:t>Introduction:</a:t>
            </a:r>
            <a:endParaRPr b="1" sz="1900">
              <a:solidFill>
                <a:srgbClr val="61753B"/>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lang="en-GB" sz="1000">
                <a:solidFill>
                  <a:srgbClr val="61753B"/>
                </a:solidFill>
                <a:latin typeface="Cabin"/>
                <a:ea typeface="Cabin"/>
                <a:cs typeface="Cabin"/>
                <a:sym typeface="Cabin"/>
              </a:rPr>
              <a:t>Salmonella and campylobacter are the most common causes of community </a:t>
            </a:r>
            <a:r>
              <a:rPr lang="en-GB" sz="1000">
                <a:solidFill>
                  <a:srgbClr val="61753B"/>
                </a:solidFill>
                <a:latin typeface="Cabin"/>
                <a:ea typeface="Cabin"/>
                <a:cs typeface="Cabin"/>
                <a:sym typeface="Cabin"/>
              </a:rPr>
              <a:t>acquired</a:t>
            </a:r>
            <a:r>
              <a:rPr lang="en-GB" sz="1000">
                <a:solidFill>
                  <a:srgbClr val="61753B"/>
                </a:solidFill>
                <a:latin typeface="Cabin"/>
                <a:ea typeface="Cabin"/>
                <a:cs typeface="Cabin"/>
                <a:sym typeface="Cabin"/>
              </a:rPr>
              <a:t> GE.</a:t>
            </a:r>
            <a:endParaRPr sz="1000">
              <a:solidFill>
                <a:srgbClr val="61753B"/>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lang="en-GB" sz="1000">
                <a:solidFill>
                  <a:srgbClr val="61753B"/>
                </a:solidFill>
                <a:latin typeface="Cabin"/>
                <a:ea typeface="Cabin"/>
                <a:cs typeface="Cabin"/>
                <a:sym typeface="Cabin"/>
              </a:rPr>
              <a:t>Salmonella and shigella are both gram negative bacilli, non-lactose fermenting, the difference is that salmonella is motile while shigella is non-motile</a:t>
            </a:r>
            <a:r>
              <a:rPr lang="en-GB" sz="1000">
                <a:solidFill>
                  <a:srgbClr val="999999"/>
                </a:solidFill>
                <a:latin typeface="Cabin"/>
                <a:ea typeface="Cabin"/>
                <a:cs typeface="Cabin"/>
                <a:sym typeface="Cabin"/>
              </a:rPr>
              <a:t>(Has no flagella due to its lack of H antigen).</a:t>
            </a:r>
            <a:endParaRPr sz="1000">
              <a:solidFill>
                <a:srgbClr val="999999"/>
              </a:solidFill>
              <a:latin typeface="Cabin"/>
              <a:ea typeface="Cabin"/>
              <a:cs typeface="Cabin"/>
              <a:sym typeface="Cabin"/>
            </a:endParaRPr>
          </a:p>
          <a:p>
            <a:pPr indent="0" lvl="0" marL="0" rtl="0" algn="l">
              <a:spcBef>
                <a:spcPts val="0"/>
              </a:spcBef>
              <a:spcAft>
                <a:spcPts val="0"/>
              </a:spcAft>
              <a:buNone/>
            </a:pPr>
            <a:r>
              <a:rPr b="1" lang="en-GB" sz="1500">
                <a:solidFill>
                  <a:srgbClr val="61753B"/>
                </a:solidFill>
                <a:latin typeface="Cabin"/>
                <a:ea typeface="Cabin"/>
                <a:cs typeface="Cabin"/>
                <a:sym typeface="Cabin"/>
              </a:rPr>
              <a:t>A- Salmonella:</a:t>
            </a:r>
            <a:endParaRPr b="1" sz="1500">
              <a:solidFill>
                <a:srgbClr val="61753B"/>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lang="en-GB" sz="1000">
                <a:solidFill>
                  <a:srgbClr val="61753B"/>
                </a:solidFill>
                <a:latin typeface="Cabin"/>
                <a:ea typeface="Cabin"/>
                <a:cs typeface="Cabin"/>
                <a:sym typeface="Cabin"/>
              </a:rPr>
              <a:t>Causes disease by </a:t>
            </a:r>
            <a:r>
              <a:rPr b="1" lang="en-GB" sz="1000">
                <a:solidFill>
                  <a:srgbClr val="CC0000"/>
                </a:solidFill>
                <a:latin typeface="Cabin"/>
                <a:ea typeface="Cabin"/>
                <a:cs typeface="Cabin"/>
                <a:sym typeface="Cabin"/>
              </a:rPr>
              <a:t>invasion</a:t>
            </a:r>
            <a:r>
              <a:rPr lang="en-GB" sz="1000">
                <a:solidFill>
                  <a:srgbClr val="61753B"/>
                </a:solidFill>
                <a:latin typeface="Cabin"/>
                <a:ea typeface="Cabin"/>
                <a:cs typeface="Cabin"/>
                <a:sym typeface="Cabin"/>
              </a:rPr>
              <a:t>, has fimbriae for attachment, it will be endocytosed into cells and replicate in macrophages, it also has an enterotoxin but it’s doesn’t play a main role in the disease.</a:t>
            </a:r>
            <a:endParaRPr sz="1000">
              <a:solidFill>
                <a:srgbClr val="61753B"/>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lang="en-GB" sz="1000">
                <a:solidFill>
                  <a:srgbClr val="61753B"/>
                </a:solidFill>
                <a:latin typeface="Cabin"/>
                <a:ea typeface="Cabin"/>
                <a:cs typeface="Cabin"/>
                <a:sym typeface="Cabin"/>
              </a:rPr>
              <a:t>Salmonella has 2 species: S.enterica (six subspecies I, II, III, IV, V, VI), S.borgori</a:t>
            </a:r>
            <a:endParaRPr sz="1000">
              <a:solidFill>
                <a:srgbClr val="61753B"/>
              </a:solidFill>
              <a:latin typeface="Cabin"/>
              <a:ea typeface="Cabin"/>
              <a:cs typeface="Cabin"/>
              <a:sym typeface="Cabin"/>
            </a:endParaRPr>
          </a:p>
          <a:p>
            <a:pPr indent="-292100" lvl="0" marL="457200" rtl="0" algn="l">
              <a:spcBef>
                <a:spcPts val="0"/>
              </a:spcBef>
              <a:spcAft>
                <a:spcPts val="0"/>
              </a:spcAft>
              <a:buClr>
                <a:srgbClr val="CC0000"/>
              </a:buClr>
              <a:buSzPts val="1000"/>
              <a:buFont typeface="Cabin"/>
              <a:buChar char="●"/>
            </a:pPr>
            <a:r>
              <a:rPr b="1" lang="en-GB" sz="1000">
                <a:solidFill>
                  <a:srgbClr val="CC0000"/>
                </a:solidFill>
                <a:latin typeface="Cabin"/>
                <a:ea typeface="Cabin"/>
                <a:cs typeface="Cabin"/>
                <a:sym typeface="Cabin"/>
              </a:rPr>
              <a:t>Antigen structures: O(somatic) antigen found on the outer membrane of gram negative bacteria , H antigen related to flagella(most salmonella has 2 flagella thus has 2H antigens)  and K for capsular antigen.</a:t>
            </a:r>
            <a:endParaRPr b="1" sz="1000">
              <a:solidFill>
                <a:srgbClr val="CC0000"/>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a:p>
            <a:pPr indent="0" lvl="0" marL="0" rtl="0" algn="l">
              <a:spcBef>
                <a:spcPts val="0"/>
              </a:spcBef>
              <a:spcAft>
                <a:spcPts val="0"/>
              </a:spcAft>
              <a:buNone/>
            </a:pPr>
            <a:r>
              <a:t/>
            </a:r>
            <a:endParaRPr b="1" sz="1100">
              <a:solidFill>
                <a:srgbClr val="61753B"/>
              </a:solidFill>
              <a:latin typeface="Cabin"/>
              <a:ea typeface="Cabin"/>
              <a:cs typeface="Cabin"/>
              <a:sym typeface="Cabin"/>
            </a:endParaRPr>
          </a:p>
          <a:p>
            <a:pPr indent="0" lvl="0" marL="0" rtl="0" algn="l">
              <a:spcBef>
                <a:spcPts val="0"/>
              </a:spcBef>
              <a:spcAft>
                <a:spcPts val="0"/>
              </a:spcAft>
              <a:buNone/>
            </a:pPr>
            <a:r>
              <a:t/>
            </a:r>
            <a:endParaRPr b="1" sz="1100">
              <a:solidFill>
                <a:srgbClr val="61753B"/>
              </a:solidFill>
              <a:latin typeface="Cabin"/>
              <a:ea typeface="Cabin"/>
              <a:cs typeface="Cabin"/>
              <a:sym typeface="Cabin"/>
            </a:endParaRPr>
          </a:p>
          <a:p>
            <a:pPr indent="0" lvl="0" marL="0" rtl="0" algn="l">
              <a:spcBef>
                <a:spcPts val="0"/>
              </a:spcBef>
              <a:spcAft>
                <a:spcPts val="0"/>
              </a:spcAft>
              <a:buNone/>
            </a:pPr>
            <a:r>
              <a:t/>
            </a:r>
            <a:endParaRPr b="1" sz="1500">
              <a:solidFill>
                <a:srgbClr val="61753B"/>
              </a:solidFill>
              <a:latin typeface="Cabin"/>
              <a:ea typeface="Cabin"/>
              <a:cs typeface="Cabin"/>
              <a:sym typeface="Cabin"/>
            </a:endParaRPr>
          </a:p>
          <a:p>
            <a:pPr indent="0" lvl="0" marL="0" rtl="0" algn="l">
              <a:spcBef>
                <a:spcPts val="0"/>
              </a:spcBef>
              <a:spcAft>
                <a:spcPts val="0"/>
              </a:spcAft>
              <a:buNone/>
            </a:pPr>
            <a:r>
              <a:rPr b="1" lang="en-GB" sz="1500">
                <a:solidFill>
                  <a:srgbClr val="61753B"/>
                </a:solidFill>
                <a:latin typeface="Cabin"/>
                <a:ea typeface="Cabin"/>
                <a:cs typeface="Cabin"/>
                <a:sym typeface="Cabin"/>
              </a:rPr>
              <a:t>B- Shigella:</a:t>
            </a:r>
            <a:endParaRPr b="1" sz="1500">
              <a:solidFill>
                <a:srgbClr val="61753B"/>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lang="en-GB" sz="1000">
                <a:solidFill>
                  <a:srgbClr val="61753B"/>
                </a:solidFill>
                <a:latin typeface="Cabin"/>
                <a:ea typeface="Cabin"/>
                <a:cs typeface="Cabin"/>
                <a:sym typeface="Cabin"/>
              </a:rPr>
              <a:t>Mainly causes disease through invasion.</a:t>
            </a:r>
            <a:endParaRPr sz="1000">
              <a:solidFill>
                <a:srgbClr val="61753B"/>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lang="en-GB" sz="1000">
                <a:solidFill>
                  <a:srgbClr val="61753B"/>
                </a:solidFill>
                <a:latin typeface="Cabin"/>
                <a:ea typeface="Cabin"/>
                <a:cs typeface="Cabin"/>
                <a:sym typeface="Cabin"/>
              </a:rPr>
              <a:t>Causes blood and mucus in stool.</a:t>
            </a:r>
            <a:endParaRPr sz="1000">
              <a:solidFill>
                <a:srgbClr val="61753B"/>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lang="en-GB" sz="1000">
                <a:solidFill>
                  <a:srgbClr val="61753B"/>
                </a:solidFill>
                <a:latin typeface="Cabin"/>
                <a:ea typeface="Cabin"/>
                <a:cs typeface="Cabin"/>
                <a:sym typeface="Cabin"/>
              </a:rPr>
              <a:t>Has 4 species based on O antigen:  </a:t>
            </a:r>
            <a:r>
              <a:rPr b="1" lang="en-GB" sz="1000">
                <a:solidFill>
                  <a:srgbClr val="CC0000"/>
                </a:solidFill>
                <a:latin typeface="Cabin"/>
                <a:ea typeface="Cabin"/>
                <a:cs typeface="Cabin"/>
                <a:sym typeface="Cabin"/>
              </a:rPr>
              <a:t>S. dysenteriae(Causes invasion + Produce shiga toxin thus can lead to HUS)</a:t>
            </a:r>
            <a:r>
              <a:rPr lang="en-GB" sz="1000">
                <a:solidFill>
                  <a:srgbClr val="61753B"/>
                </a:solidFill>
                <a:latin typeface="Cabin"/>
                <a:ea typeface="Cabin"/>
                <a:cs typeface="Cabin"/>
                <a:sym typeface="Cabin"/>
              </a:rPr>
              <a:t>, S. sonnei, S. flexneri, S. boydii</a:t>
            </a:r>
            <a:endParaRPr sz="1000">
              <a:solidFill>
                <a:srgbClr val="61753B"/>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lang="en-GB" sz="1000">
                <a:solidFill>
                  <a:srgbClr val="61753B"/>
                </a:solidFill>
                <a:latin typeface="Cabin"/>
                <a:ea typeface="Cabin"/>
                <a:cs typeface="Cabin"/>
                <a:sym typeface="Cabin"/>
              </a:rPr>
              <a:t>EHEC has higher risk for causing HUS than S. dysenteriae.</a:t>
            </a:r>
            <a:endParaRPr sz="1000">
              <a:solidFill>
                <a:srgbClr val="61753B"/>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lang="en-GB" sz="1000">
                <a:solidFill>
                  <a:srgbClr val="61753B"/>
                </a:solidFill>
                <a:latin typeface="Cabin"/>
                <a:ea typeface="Cabin"/>
                <a:cs typeface="Cabin"/>
                <a:sym typeface="Cabin"/>
              </a:rPr>
              <a:t>Human reservoir(Person to person through fecal –oral route)</a:t>
            </a:r>
            <a:endParaRPr sz="1000">
              <a:solidFill>
                <a:srgbClr val="61753B"/>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b="1" lang="en-GB" sz="1000">
                <a:solidFill>
                  <a:srgbClr val="CC0000"/>
                </a:solidFill>
                <a:latin typeface="Cabin"/>
                <a:ea typeface="Cabin"/>
                <a:cs typeface="Cabin"/>
                <a:sym typeface="Cabin"/>
              </a:rPr>
              <a:t>Low</a:t>
            </a:r>
            <a:r>
              <a:rPr lang="en-GB" sz="1000">
                <a:solidFill>
                  <a:srgbClr val="61753B"/>
                </a:solidFill>
                <a:latin typeface="Cabin"/>
                <a:ea typeface="Cabin"/>
                <a:cs typeface="Cabin"/>
                <a:sym typeface="Cabin"/>
              </a:rPr>
              <a:t> infective dose.</a:t>
            </a:r>
            <a:endParaRPr sz="1000">
              <a:solidFill>
                <a:srgbClr val="61753B"/>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b="1" lang="en-GB" sz="1000">
                <a:solidFill>
                  <a:srgbClr val="CC0000"/>
                </a:solidFill>
                <a:latin typeface="Cabin"/>
                <a:ea typeface="Cabin"/>
                <a:cs typeface="Cabin"/>
                <a:sym typeface="Cabin"/>
              </a:rPr>
              <a:t>Invades epithelial cells ,leads to local inflammation, shedding of intestinal lining and  ulcer formation.</a:t>
            </a:r>
            <a:endParaRPr b="1" sz="1000">
              <a:solidFill>
                <a:srgbClr val="CC0000"/>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lang="en-GB" sz="1000">
                <a:solidFill>
                  <a:srgbClr val="61753B"/>
                </a:solidFill>
                <a:latin typeface="Cabin"/>
                <a:ea typeface="Cabin"/>
                <a:cs typeface="Cabin"/>
                <a:sym typeface="Cabin"/>
              </a:rPr>
              <a:t>Symptoms: High fever, abdominal cramp, bloody diarrhea; Bacteremia is uncommon but can develop in severe disease.</a:t>
            </a:r>
            <a:endParaRPr sz="1000">
              <a:solidFill>
                <a:srgbClr val="61753B"/>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lang="en-GB" sz="1000">
                <a:solidFill>
                  <a:srgbClr val="61753B"/>
                </a:solidFill>
                <a:latin typeface="Cabin"/>
                <a:ea typeface="Cabin"/>
                <a:cs typeface="Cabin"/>
                <a:sym typeface="Cabin"/>
              </a:rPr>
              <a:t>Complications: ileus, obstruction dilatation and toxic </a:t>
            </a:r>
            <a:r>
              <a:rPr lang="en-GB" sz="1000">
                <a:solidFill>
                  <a:srgbClr val="61753B"/>
                </a:solidFill>
                <a:latin typeface="Cabin"/>
                <a:ea typeface="Cabin"/>
                <a:cs typeface="Cabin"/>
                <a:sym typeface="Cabin"/>
              </a:rPr>
              <a:t>megacolon</a:t>
            </a:r>
            <a:r>
              <a:rPr lang="en-GB" sz="1000">
                <a:solidFill>
                  <a:srgbClr val="61753B"/>
                </a:solidFill>
                <a:latin typeface="Cabin"/>
                <a:ea typeface="Cabin"/>
                <a:cs typeface="Cabin"/>
                <a:sym typeface="Cabin"/>
              </a:rPr>
              <a:t>.</a:t>
            </a:r>
            <a:endParaRPr sz="1000">
              <a:solidFill>
                <a:srgbClr val="61753B"/>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b="1" lang="en-GB" sz="1100">
                <a:solidFill>
                  <a:srgbClr val="61753B"/>
                </a:solidFill>
                <a:latin typeface="Cabin"/>
                <a:ea typeface="Cabin"/>
                <a:cs typeface="Cabin"/>
                <a:sym typeface="Cabin"/>
              </a:rPr>
              <a:t>Treatment: </a:t>
            </a:r>
            <a:r>
              <a:rPr lang="en-GB" sz="1000">
                <a:solidFill>
                  <a:srgbClr val="61753B"/>
                </a:solidFill>
                <a:latin typeface="Cabin"/>
                <a:ea typeface="Cabin"/>
                <a:cs typeface="Cabin"/>
                <a:sym typeface="Cabin"/>
              </a:rPr>
              <a:t>For severe diseases: Ampicillin(Not used much bcuz of resistance), IV ceftriaxone, oral TMP-SMX, Ciprofloxacin or Azithromycin</a:t>
            </a:r>
            <a:endParaRPr sz="1000">
              <a:solidFill>
                <a:srgbClr val="61753B"/>
              </a:solidFill>
              <a:latin typeface="Cabin"/>
              <a:ea typeface="Cabin"/>
              <a:cs typeface="Cabin"/>
              <a:sym typeface="Cabin"/>
            </a:endParaRPr>
          </a:p>
          <a:p>
            <a:pPr indent="0" lvl="0" marL="0" rtl="0" algn="l">
              <a:spcBef>
                <a:spcPts val="0"/>
              </a:spcBef>
              <a:spcAft>
                <a:spcPts val="0"/>
              </a:spcAft>
              <a:buNone/>
            </a:pPr>
            <a:r>
              <a:t/>
            </a:r>
            <a:endParaRPr sz="1000">
              <a:solidFill>
                <a:srgbClr val="61753B"/>
              </a:solidFill>
              <a:latin typeface="Cabin"/>
              <a:ea typeface="Cabin"/>
              <a:cs typeface="Cabin"/>
              <a:sym typeface="Cabin"/>
            </a:endParaRPr>
          </a:p>
          <a:p>
            <a:pPr indent="0" lvl="0" marL="0" rtl="0" algn="l">
              <a:spcBef>
                <a:spcPts val="0"/>
              </a:spcBef>
              <a:spcAft>
                <a:spcPts val="0"/>
              </a:spcAft>
              <a:buNone/>
            </a:pPr>
            <a:r>
              <a:rPr b="1" lang="en-GB" sz="1300">
                <a:solidFill>
                  <a:srgbClr val="61753B"/>
                </a:solidFill>
                <a:latin typeface="Cabin"/>
                <a:ea typeface="Cabin"/>
                <a:cs typeface="Cabin"/>
                <a:sym typeface="Cabin"/>
              </a:rPr>
              <a:t>Laboratory diagnosis of salmonella &amp; shigella from stool:</a:t>
            </a:r>
            <a:endParaRPr b="1" sz="1300">
              <a:solidFill>
                <a:srgbClr val="61753B"/>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lang="en-GB" sz="1000">
                <a:solidFill>
                  <a:srgbClr val="61753B"/>
                </a:solidFill>
                <a:latin typeface="Cabin"/>
                <a:ea typeface="Cabin"/>
                <a:cs typeface="Cabin"/>
                <a:sym typeface="Cabin"/>
              </a:rPr>
              <a:t>Gram stain: Negative</a:t>
            </a:r>
            <a:endParaRPr sz="1000">
              <a:solidFill>
                <a:srgbClr val="61753B"/>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lang="en-GB" sz="1000">
                <a:solidFill>
                  <a:srgbClr val="61753B"/>
                </a:solidFill>
                <a:latin typeface="Cabin"/>
                <a:ea typeface="Cabin"/>
                <a:cs typeface="Cabin"/>
                <a:sym typeface="Cabin"/>
              </a:rPr>
              <a:t>MacConkey agar: Non-lactose fermenter</a:t>
            </a:r>
            <a:endParaRPr sz="1000">
              <a:solidFill>
                <a:srgbClr val="61753B"/>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lang="en-GB" sz="1000">
                <a:solidFill>
                  <a:srgbClr val="61753B"/>
                </a:solidFill>
                <a:latin typeface="Cabin"/>
                <a:ea typeface="Cabin"/>
                <a:cs typeface="Cabin"/>
                <a:sym typeface="Cabin"/>
              </a:rPr>
              <a:t>Motility test: Non-motile&gt; Shigella, Motile&gt;Salmonella</a:t>
            </a:r>
            <a:endParaRPr sz="1000">
              <a:solidFill>
                <a:srgbClr val="61753B"/>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b="1" lang="en-GB" sz="1000">
                <a:solidFill>
                  <a:srgbClr val="CC0000"/>
                </a:solidFill>
                <a:latin typeface="Cabin"/>
                <a:ea typeface="Cabin"/>
                <a:cs typeface="Cabin"/>
                <a:sym typeface="Cabin"/>
              </a:rPr>
              <a:t>Culture on selective media(H2S production): Salmonella produces H2S(Will appear as Black colonies on selective medias except MacConkey due to its lack of iron which is important for this reaction) while shigella doesn’t  produce H2S.</a:t>
            </a:r>
            <a:endParaRPr b="1" sz="1000">
              <a:solidFill>
                <a:srgbClr val="CC0000"/>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lang="en-GB" sz="1000">
                <a:solidFill>
                  <a:srgbClr val="61753B"/>
                </a:solidFill>
                <a:latin typeface="Cabin"/>
                <a:ea typeface="Cabin"/>
                <a:cs typeface="Cabin"/>
                <a:sym typeface="Cabin"/>
              </a:rPr>
              <a:t>Serology for serotypes</a:t>
            </a:r>
            <a:endParaRPr sz="1000">
              <a:solidFill>
                <a:srgbClr val="61753B"/>
              </a:solidFill>
              <a:latin typeface="Cabin"/>
              <a:ea typeface="Cabin"/>
              <a:cs typeface="Cabin"/>
              <a:sym typeface="Cabin"/>
            </a:endParaRPr>
          </a:p>
          <a:p>
            <a:pPr indent="0" lvl="0" marL="0" rtl="0" algn="l">
              <a:spcBef>
                <a:spcPts val="0"/>
              </a:spcBef>
              <a:spcAft>
                <a:spcPts val="0"/>
              </a:spcAft>
              <a:buNone/>
            </a:pPr>
            <a:r>
              <a:t/>
            </a:r>
            <a:endParaRPr sz="900">
              <a:solidFill>
                <a:srgbClr val="61753B"/>
              </a:solidFill>
              <a:latin typeface="Cabin"/>
              <a:ea typeface="Cabin"/>
              <a:cs typeface="Cabin"/>
              <a:sym typeface="Cabin"/>
            </a:endParaRPr>
          </a:p>
        </p:txBody>
      </p:sp>
      <p:graphicFrame>
        <p:nvGraphicFramePr>
          <p:cNvPr id="289" name="Google Shape;289;p31"/>
          <p:cNvGraphicFramePr/>
          <p:nvPr/>
        </p:nvGraphicFramePr>
        <p:xfrm>
          <a:off x="127838" y="2908114"/>
          <a:ext cx="3000000" cy="3000000"/>
        </p:xfrm>
        <a:graphic>
          <a:graphicData uri="http://schemas.openxmlformats.org/drawingml/2006/table">
            <a:tbl>
              <a:tblPr>
                <a:noFill/>
                <a:tableStyleId>{19886762-07E5-41CA-B60F-DFFFE01317F3}</a:tableStyleId>
              </a:tblPr>
              <a:tblGrid>
                <a:gridCol w="3666925"/>
                <a:gridCol w="3666925"/>
              </a:tblGrid>
              <a:tr h="147150">
                <a:tc>
                  <a:txBody>
                    <a:bodyPr/>
                    <a:lstStyle/>
                    <a:p>
                      <a:pPr indent="0" lvl="0" marL="0" rtl="0" algn="ctr">
                        <a:spcBef>
                          <a:spcPts val="0"/>
                        </a:spcBef>
                        <a:spcAft>
                          <a:spcPts val="0"/>
                        </a:spcAft>
                        <a:buNone/>
                      </a:pPr>
                      <a:r>
                        <a:rPr b="1" lang="en-GB" sz="1500">
                          <a:solidFill>
                            <a:srgbClr val="FFFFFF"/>
                          </a:solidFill>
                          <a:latin typeface="Cabin"/>
                          <a:ea typeface="Cabin"/>
                          <a:cs typeface="Cabin"/>
                          <a:sym typeface="Cabin"/>
                        </a:rPr>
                        <a:t>Typhoidal disease</a:t>
                      </a:r>
                      <a:endParaRPr b="1" sz="1500">
                        <a:solidFill>
                          <a:srgbClr val="FFFFFF"/>
                        </a:solidFill>
                        <a:latin typeface="Cabin"/>
                        <a:ea typeface="Cabin"/>
                        <a:cs typeface="Cabin"/>
                        <a:sym typeface="Cabin"/>
                      </a:endParaRPr>
                    </a:p>
                  </a:txBody>
                  <a:tcPr marT="91425" marB="91425" marR="91425" marL="91425" anchor="ctr">
                    <a:solidFill>
                      <a:srgbClr val="61753B"/>
                    </a:solidFill>
                  </a:tcPr>
                </a:tc>
                <a:tc>
                  <a:txBody>
                    <a:bodyPr/>
                    <a:lstStyle/>
                    <a:p>
                      <a:pPr indent="0" lvl="0" marL="0" rtl="0" algn="ctr">
                        <a:spcBef>
                          <a:spcPts val="0"/>
                        </a:spcBef>
                        <a:spcAft>
                          <a:spcPts val="0"/>
                        </a:spcAft>
                        <a:buNone/>
                      </a:pPr>
                      <a:r>
                        <a:rPr b="1" lang="en-GB" sz="1500">
                          <a:solidFill>
                            <a:srgbClr val="FFFFFF"/>
                          </a:solidFill>
                          <a:latin typeface="Cabin"/>
                          <a:ea typeface="Cabin"/>
                          <a:cs typeface="Cabin"/>
                          <a:sym typeface="Cabin"/>
                        </a:rPr>
                        <a:t>Non-Typhoidal disease</a:t>
                      </a:r>
                      <a:endParaRPr b="1" sz="1500">
                        <a:solidFill>
                          <a:srgbClr val="FFFFFF"/>
                        </a:solidFill>
                        <a:latin typeface="Cabin"/>
                        <a:ea typeface="Cabin"/>
                        <a:cs typeface="Cabin"/>
                        <a:sym typeface="Cabin"/>
                      </a:endParaRPr>
                    </a:p>
                  </a:txBody>
                  <a:tcPr marT="91425" marB="91425" marR="91425" marL="91425" anchor="ctr">
                    <a:solidFill>
                      <a:srgbClr val="61753B"/>
                    </a:solidFill>
                  </a:tcPr>
                </a:tc>
              </a:tr>
              <a:tr h="828450">
                <a:tc>
                  <a:txBody>
                    <a:bodyPr/>
                    <a:lstStyle/>
                    <a:p>
                      <a:pPr indent="-292100" lvl="0" marL="457200" rtl="0" algn="l">
                        <a:spcBef>
                          <a:spcPts val="0"/>
                        </a:spcBef>
                        <a:spcAft>
                          <a:spcPts val="0"/>
                        </a:spcAft>
                        <a:buClr>
                          <a:srgbClr val="61753B"/>
                        </a:buClr>
                        <a:buSzPts val="1000"/>
                        <a:buFont typeface="Cabin"/>
                        <a:buChar char="●"/>
                      </a:pPr>
                      <a:r>
                        <a:rPr lang="en-GB" sz="1000">
                          <a:solidFill>
                            <a:srgbClr val="61753B"/>
                          </a:solidFill>
                          <a:latin typeface="Cabin"/>
                          <a:ea typeface="Cabin"/>
                          <a:cs typeface="Cabin"/>
                          <a:sym typeface="Cabin"/>
                        </a:rPr>
                        <a:t>Typhoid </a:t>
                      </a:r>
                      <a:r>
                        <a:rPr b="1" lang="en-GB" sz="1000">
                          <a:solidFill>
                            <a:srgbClr val="61753B"/>
                          </a:solidFill>
                          <a:latin typeface="Cabin"/>
                          <a:ea typeface="Cabin"/>
                          <a:cs typeface="Cabin"/>
                          <a:sym typeface="Cabin"/>
                        </a:rPr>
                        <a:t>fever</a:t>
                      </a:r>
                      <a:r>
                        <a:rPr lang="en-GB" sz="1000">
                          <a:solidFill>
                            <a:srgbClr val="61753B"/>
                          </a:solidFill>
                          <a:latin typeface="Cabin"/>
                          <a:ea typeface="Cabin"/>
                          <a:cs typeface="Cabin"/>
                          <a:sym typeface="Cabin"/>
                        </a:rPr>
                        <a:t>.</a:t>
                      </a:r>
                      <a:endParaRPr sz="1000">
                        <a:solidFill>
                          <a:srgbClr val="61753B"/>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lang="en-GB" sz="1000">
                          <a:solidFill>
                            <a:srgbClr val="61753B"/>
                          </a:solidFill>
                          <a:latin typeface="Cabin"/>
                          <a:ea typeface="Cabin"/>
                          <a:cs typeface="Cabin"/>
                          <a:sym typeface="Cabin"/>
                        </a:rPr>
                        <a:t>Caused by </a:t>
                      </a:r>
                      <a:r>
                        <a:rPr b="1" lang="en-GB" sz="1000">
                          <a:solidFill>
                            <a:srgbClr val="61753B"/>
                          </a:solidFill>
                          <a:latin typeface="Cabin"/>
                          <a:ea typeface="Cabin"/>
                          <a:cs typeface="Cabin"/>
                          <a:sym typeface="Cabin"/>
                        </a:rPr>
                        <a:t>Salmonella serotype typhi or S.paratyphi </a:t>
                      </a:r>
                      <a:r>
                        <a:rPr lang="en-GB" sz="1000">
                          <a:solidFill>
                            <a:srgbClr val="61753B"/>
                          </a:solidFill>
                          <a:latin typeface="Cabin"/>
                          <a:ea typeface="Cabin"/>
                          <a:cs typeface="Cabin"/>
                          <a:sym typeface="Cabin"/>
                        </a:rPr>
                        <a:t>A(More common), B and C; (All are from S. enterica subsp. enterica)</a:t>
                      </a:r>
                      <a:endParaRPr sz="1000">
                        <a:solidFill>
                          <a:srgbClr val="61753B"/>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b="1" lang="en-GB" sz="1000">
                          <a:solidFill>
                            <a:srgbClr val="61753B"/>
                          </a:solidFill>
                          <a:latin typeface="Cabin"/>
                          <a:ea typeface="Cabin"/>
                          <a:cs typeface="Cabin"/>
                          <a:sym typeface="Cabin"/>
                        </a:rPr>
                        <a:t>Source</a:t>
                      </a:r>
                      <a:r>
                        <a:rPr lang="en-GB" sz="1000">
                          <a:solidFill>
                            <a:srgbClr val="61753B"/>
                          </a:solidFill>
                          <a:latin typeface="Cabin"/>
                          <a:ea typeface="Cabin"/>
                          <a:cs typeface="Cabin"/>
                          <a:sym typeface="Cabin"/>
                        </a:rPr>
                        <a:t>: Human(human-human transmission) </a:t>
                      </a:r>
                      <a:endParaRPr sz="1000">
                        <a:solidFill>
                          <a:srgbClr val="61753B"/>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b="1" lang="en-GB" sz="1000">
                          <a:solidFill>
                            <a:srgbClr val="CC0000"/>
                          </a:solidFill>
                          <a:latin typeface="Cabin"/>
                          <a:ea typeface="Cabin"/>
                          <a:cs typeface="Cabin"/>
                          <a:sym typeface="Cabin"/>
                        </a:rPr>
                        <a:t>Low</a:t>
                      </a:r>
                      <a:r>
                        <a:rPr lang="en-GB" sz="1000">
                          <a:solidFill>
                            <a:srgbClr val="CC0000"/>
                          </a:solidFill>
                          <a:latin typeface="Cabin"/>
                          <a:ea typeface="Cabin"/>
                          <a:cs typeface="Cabin"/>
                          <a:sym typeface="Cabin"/>
                        </a:rPr>
                        <a:t> infective dose</a:t>
                      </a:r>
                      <a:endParaRPr sz="1000">
                        <a:solidFill>
                          <a:srgbClr val="CC0000"/>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lang="en-GB" sz="1000">
                          <a:solidFill>
                            <a:srgbClr val="61753B"/>
                          </a:solidFill>
                          <a:latin typeface="Cabin"/>
                          <a:ea typeface="Cabin"/>
                          <a:cs typeface="Cabin"/>
                          <a:sym typeface="Cabin"/>
                        </a:rPr>
                        <a:t>Has high risk for </a:t>
                      </a:r>
                      <a:r>
                        <a:rPr b="1" lang="en-GB" sz="1000">
                          <a:solidFill>
                            <a:srgbClr val="61753B"/>
                          </a:solidFill>
                          <a:latin typeface="Cabin"/>
                          <a:ea typeface="Cabin"/>
                          <a:cs typeface="Cabin"/>
                          <a:sym typeface="Cabin"/>
                        </a:rPr>
                        <a:t>bacteremia</a:t>
                      </a:r>
                      <a:r>
                        <a:rPr lang="en-GB" sz="1000">
                          <a:solidFill>
                            <a:srgbClr val="61753B"/>
                          </a:solidFill>
                          <a:latin typeface="Cabin"/>
                          <a:ea typeface="Cabin"/>
                          <a:cs typeface="Cabin"/>
                          <a:sym typeface="Cabin"/>
                        </a:rPr>
                        <a:t> </a:t>
                      </a:r>
                      <a:endParaRPr sz="1000">
                        <a:solidFill>
                          <a:srgbClr val="61753B"/>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lang="en-GB" sz="1000">
                          <a:solidFill>
                            <a:srgbClr val="61753B"/>
                          </a:solidFill>
                          <a:latin typeface="Cabin"/>
                          <a:ea typeface="Cabin"/>
                          <a:cs typeface="Cabin"/>
                          <a:sym typeface="Cabin"/>
                        </a:rPr>
                        <a:t>The disease has 2 phases:</a:t>
                      </a:r>
                      <a:endParaRPr sz="1000">
                        <a:solidFill>
                          <a:srgbClr val="61753B"/>
                        </a:solidFill>
                        <a:latin typeface="Cabin"/>
                        <a:ea typeface="Cabin"/>
                        <a:cs typeface="Cabin"/>
                        <a:sym typeface="Cabin"/>
                      </a:endParaRPr>
                    </a:p>
                    <a:p>
                      <a:pPr indent="0" lvl="0" marL="457200" rtl="0" algn="l">
                        <a:spcBef>
                          <a:spcPts val="0"/>
                        </a:spcBef>
                        <a:spcAft>
                          <a:spcPts val="0"/>
                        </a:spcAft>
                        <a:buNone/>
                      </a:pPr>
                      <a:r>
                        <a:rPr b="1" lang="en-GB" sz="1100" u="sng">
                          <a:solidFill>
                            <a:srgbClr val="61753B"/>
                          </a:solidFill>
                          <a:latin typeface="Cabin"/>
                          <a:ea typeface="Cabin"/>
                          <a:cs typeface="Cabin"/>
                          <a:sym typeface="Cabin"/>
                        </a:rPr>
                        <a:t>1- First phase(First week): </a:t>
                      </a:r>
                      <a:endParaRPr b="1" sz="1100" u="sng">
                        <a:solidFill>
                          <a:srgbClr val="61753B"/>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lang="en-GB" sz="1000">
                          <a:solidFill>
                            <a:srgbClr val="61753B"/>
                          </a:solidFill>
                          <a:latin typeface="Cabin"/>
                          <a:ea typeface="Cabin"/>
                          <a:cs typeface="Cabin"/>
                          <a:sym typeface="Cabin"/>
                        </a:rPr>
                        <a:t>Fever, constipation</a:t>
                      </a:r>
                      <a:endParaRPr sz="1000">
                        <a:solidFill>
                          <a:srgbClr val="61753B"/>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lang="en-GB" sz="1000">
                          <a:solidFill>
                            <a:srgbClr val="61753B"/>
                          </a:solidFill>
                          <a:latin typeface="Cabin"/>
                          <a:ea typeface="Cabin"/>
                          <a:cs typeface="Cabin"/>
                          <a:sym typeface="Cabin"/>
                        </a:rPr>
                        <a:t>Blood culture positive(Bacteremia).</a:t>
                      </a:r>
                      <a:endParaRPr sz="1000">
                        <a:solidFill>
                          <a:srgbClr val="61753B"/>
                        </a:solidFill>
                        <a:latin typeface="Cabin"/>
                        <a:ea typeface="Cabin"/>
                        <a:cs typeface="Cabin"/>
                        <a:sym typeface="Cabin"/>
                      </a:endParaRPr>
                    </a:p>
                    <a:p>
                      <a:pPr indent="0" lvl="0" marL="457200" rtl="0" algn="l">
                        <a:spcBef>
                          <a:spcPts val="0"/>
                        </a:spcBef>
                        <a:spcAft>
                          <a:spcPts val="0"/>
                        </a:spcAft>
                        <a:buNone/>
                      </a:pPr>
                      <a:r>
                        <a:rPr b="1" lang="en-GB" sz="1100" u="sng">
                          <a:solidFill>
                            <a:srgbClr val="61753B"/>
                          </a:solidFill>
                          <a:latin typeface="Cabin"/>
                          <a:ea typeface="Cabin"/>
                          <a:cs typeface="Cabin"/>
                          <a:sym typeface="Cabin"/>
                        </a:rPr>
                        <a:t>2- Second phase(2nd and 3rd week): </a:t>
                      </a:r>
                      <a:endParaRPr b="1" sz="1100" u="sng">
                        <a:solidFill>
                          <a:srgbClr val="61753B"/>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lang="en-GB" sz="1000">
                          <a:solidFill>
                            <a:srgbClr val="61753B"/>
                          </a:solidFill>
                          <a:latin typeface="Cabin"/>
                          <a:ea typeface="Cabin"/>
                          <a:cs typeface="Cabin"/>
                          <a:sym typeface="Cabin"/>
                        </a:rPr>
                        <a:t>Sustained Fever and bacteremia</a:t>
                      </a:r>
                      <a:endParaRPr sz="1000">
                        <a:solidFill>
                          <a:srgbClr val="61753B"/>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lang="en-GB" sz="1000">
                          <a:solidFill>
                            <a:srgbClr val="61753B"/>
                          </a:solidFill>
                          <a:latin typeface="Cabin"/>
                          <a:ea typeface="Cabin"/>
                          <a:cs typeface="Cabin"/>
                          <a:sym typeface="Cabin"/>
                        </a:rPr>
                        <a:t>Develop diarrhea</a:t>
                      </a:r>
                      <a:endParaRPr sz="1000">
                        <a:solidFill>
                          <a:srgbClr val="61753B"/>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lang="en-GB" sz="1000">
                          <a:solidFill>
                            <a:srgbClr val="61753B"/>
                          </a:solidFill>
                          <a:latin typeface="Cabin"/>
                          <a:ea typeface="Cabin"/>
                          <a:cs typeface="Cabin"/>
                          <a:sym typeface="Cabin"/>
                        </a:rPr>
                        <a:t>It will also  go to gallbladder which may lead to Necrotizing cholecystitis, </a:t>
                      </a:r>
                      <a:endParaRPr sz="1000">
                        <a:solidFill>
                          <a:srgbClr val="61753B"/>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lang="en-GB" sz="1000">
                          <a:solidFill>
                            <a:srgbClr val="61753B"/>
                          </a:solidFill>
                          <a:latin typeface="Cabin"/>
                          <a:ea typeface="Cabin"/>
                          <a:cs typeface="Cabin"/>
                          <a:sym typeface="Cabin"/>
                        </a:rPr>
                        <a:t>Organism can be isolated from stool and positive blood culture. </a:t>
                      </a:r>
                      <a:endParaRPr sz="1000">
                        <a:solidFill>
                          <a:srgbClr val="61753B"/>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lang="en-GB" sz="1000">
                          <a:solidFill>
                            <a:srgbClr val="61753B"/>
                          </a:solidFill>
                          <a:latin typeface="Cabin"/>
                          <a:ea typeface="Cabin"/>
                          <a:cs typeface="Cabin"/>
                          <a:sym typeface="Cabin"/>
                        </a:rPr>
                        <a:t>Rose spots 2nd week of fever.</a:t>
                      </a:r>
                      <a:r>
                        <a:rPr lang="en-GB" sz="1000">
                          <a:solidFill>
                            <a:srgbClr val="999999"/>
                          </a:solidFill>
                          <a:latin typeface="Cabin"/>
                          <a:ea typeface="Cabin"/>
                          <a:cs typeface="Cabin"/>
                          <a:sym typeface="Cabin"/>
                        </a:rPr>
                        <a:t>(faint salmon-colored ”pinkish-orange”  macules on the trunk and abdomen)</a:t>
                      </a:r>
                      <a:r>
                        <a:rPr lang="en-GB" sz="1000">
                          <a:solidFill>
                            <a:srgbClr val="61753B"/>
                          </a:solidFill>
                          <a:latin typeface="Cabin"/>
                          <a:ea typeface="Cabin"/>
                          <a:cs typeface="Cabin"/>
                          <a:sym typeface="Cabin"/>
                        </a:rPr>
                        <a:t>  </a:t>
                      </a:r>
                      <a:endParaRPr sz="1000">
                        <a:solidFill>
                          <a:srgbClr val="61753B"/>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b="1" lang="en-GB" sz="1000">
                          <a:solidFill>
                            <a:srgbClr val="61753B"/>
                          </a:solidFill>
                          <a:latin typeface="Cabin"/>
                          <a:ea typeface="Cabin"/>
                          <a:cs typeface="Cabin"/>
                          <a:sym typeface="Cabin"/>
                        </a:rPr>
                        <a:t>Treatment: </a:t>
                      </a:r>
                      <a:r>
                        <a:rPr lang="en-GB" sz="1000">
                          <a:solidFill>
                            <a:srgbClr val="61753B"/>
                          </a:solidFill>
                          <a:latin typeface="Cabin"/>
                          <a:ea typeface="Cabin"/>
                          <a:cs typeface="Cabin"/>
                          <a:sym typeface="Cabin"/>
                        </a:rPr>
                        <a:t>Ceftriaxone(IV) is the drug of choice but other orals can be used too.</a:t>
                      </a:r>
                      <a:endParaRPr sz="1000"/>
                    </a:p>
                  </a:txBody>
                  <a:tcPr marT="91425" marB="91425" marR="91425" marL="91425"/>
                </a:tc>
                <a:tc>
                  <a:txBody>
                    <a:bodyPr/>
                    <a:lstStyle/>
                    <a:p>
                      <a:pPr indent="-292100" lvl="0" marL="457200" rtl="0" algn="l">
                        <a:spcBef>
                          <a:spcPts val="0"/>
                        </a:spcBef>
                        <a:spcAft>
                          <a:spcPts val="0"/>
                        </a:spcAft>
                        <a:buClr>
                          <a:srgbClr val="61753B"/>
                        </a:buClr>
                        <a:buSzPts val="1000"/>
                        <a:buFont typeface="Cabin"/>
                        <a:buChar char="●"/>
                      </a:pPr>
                      <a:r>
                        <a:rPr lang="en-GB" sz="1000">
                          <a:solidFill>
                            <a:srgbClr val="61753B"/>
                          </a:solidFill>
                          <a:latin typeface="Cabin"/>
                          <a:ea typeface="Cabin"/>
                          <a:cs typeface="Cabin"/>
                          <a:sym typeface="Cabin"/>
                        </a:rPr>
                        <a:t>Caused by </a:t>
                      </a:r>
                      <a:r>
                        <a:rPr b="1" lang="en-GB" sz="1000">
                          <a:solidFill>
                            <a:srgbClr val="61753B"/>
                          </a:solidFill>
                          <a:latin typeface="Cabin"/>
                          <a:ea typeface="Cabin"/>
                          <a:cs typeface="Cabin"/>
                          <a:sym typeface="Cabin"/>
                        </a:rPr>
                        <a:t>Non-typhoidal salmonella</a:t>
                      </a:r>
                      <a:r>
                        <a:rPr lang="en-GB" sz="1000">
                          <a:solidFill>
                            <a:srgbClr val="61753B"/>
                          </a:solidFill>
                          <a:latin typeface="Cabin"/>
                          <a:ea typeface="Cabin"/>
                          <a:cs typeface="Cabin"/>
                          <a:sym typeface="Cabin"/>
                        </a:rPr>
                        <a:t>: All salmonellas except typhoidal :)</a:t>
                      </a:r>
                      <a:endParaRPr sz="1000">
                        <a:solidFill>
                          <a:srgbClr val="61753B"/>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b="1" lang="en-GB" sz="1000">
                          <a:solidFill>
                            <a:srgbClr val="61753B"/>
                          </a:solidFill>
                          <a:latin typeface="Cabin"/>
                          <a:ea typeface="Cabin"/>
                          <a:cs typeface="Cabin"/>
                          <a:sym typeface="Cabin"/>
                        </a:rPr>
                        <a:t>Source</a:t>
                      </a:r>
                      <a:r>
                        <a:rPr lang="en-GB" sz="1000">
                          <a:solidFill>
                            <a:srgbClr val="61753B"/>
                          </a:solidFill>
                          <a:latin typeface="Cabin"/>
                          <a:ea typeface="Cabin"/>
                          <a:cs typeface="Cabin"/>
                          <a:sym typeface="Cabin"/>
                        </a:rPr>
                        <a:t>: Mainly animals e.g. chicken. Mainly causes </a:t>
                      </a:r>
                      <a:r>
                        <a:rPr b="1" lang="en-GB" sz="1000">
                          <a:solidFill>
                            <a:srgbClr val="61753B"/>
                          </a:solidFill>
                          <a:latin typeface="Cabin"/>
                          <a:ea typeface="Cabin"/>
                          <a:cs typeface="Cabin"/>
                          <a:sym typeface="Cabin"/>
                        </a:rPr>
                        <a:t>Gastroenteritis</a:t>
                      </a:r>
                      <a:r>
                        <a:rPr lang="en-GB" sz="1000">
                          <a:solidFill>
                            <a:srgbClr val="61753B"/>
                          </a:solidFill>
                          <a:latin typeface="Cabin"/>
                          <a:ea typeface="Cabin"/>
                          <a:cs typeface="Cabin"/>
                          <a:sym typeface="Cabin"/>
                        </a:rPr>
                        <a:t> that is mainly related to poultry and eggs, especially raw eggs.</a:t>
                      </a:r>
                      <a:endParaRPr sz="1000">
                        <a:solidFill>
                          <a:srgbClr val="61753B"/>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b="1" lang="en-GB" sz="1000">
                          <a:solidFill>
                            <a:srgbClr val="CC0000"/>
                          </a:solidFill>
                          <a:latin typeface="Cabin"/>
                          <a:ea typeface="Cabin"/>
                          <a:cs typeface="Cabin"/>
                          <a:sym typeface="Cabin"/>
                        </a:rPr>
                        <a:t>High</a:t>
                      </a:r>
                      <a:r>
                        <a:rPr lang="en-GB" sz="1000">
                          <a:solidFill>
                            <a:srgbClr val="CC0000"/>
                          </a:solidFill>
                          <a:latin typeface="Cabin"/>
                          <a:ea typeface="Cabin"/>
                          <a:cs typeface="Cabin"/>
                          <a:sym typeface="Cabin"/>
                        </a:rPr>
                        <a:t> infective dose</a:t>
                      </a:r>
                      <a:endParaRPr sz="1000">
                        <a:solidFill>
                          <a:srgbClr val="CC0000"/>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lang="en-GB" sz="1000">
                          <a:solidFill>
                            <a:srgbClr val="61753B"/>
                          </a:solidFill>
                          <a:latin typeface="Cabin"/>
                          <a:ea typeface="Cabin"/>
                          <a:cs typeface="Cabin"/>
                          <a:sym typeface="Cabin"/>
                        </a:rPr>
                        <a:t>Symptoms: Abdominal pain, </a:t>
                      </a:r>
                      <a:r>
                        <a:rPr b="1" lang="en-GB" sz="1000">
                          <a:solidFill>
                            <a:srgbClr val="61753B"/>
                          </a:solidFill>
                          <a:latin typeface="Cabin"/>
                          <a:ea typeface="Cabin"/>
                          <a:cs typeface="Cabin"/>
                          <a:sym typeface="Cabin"/>
                        </a:rPr>
                        <a:t>watery diarrhea.</a:t>
                      </a:r>
                      <a:endParaRPr b="1" sz="1000">
                        <a:solidFill>
                          <a:srgbClr val="61753B"/>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b="1" lang="en-GB" sz="1000">
                          <a:solidFill>
                            <a:srgbClr val="CC0000"/>
                          </a:solidFill>
                          <a:latin typeface="Cabin"/>
                          <a:ea typeface="Cabin"/>
                          <a:cs typeface="Cabin"/>
                          <a:sym typeface="Cabin"/>
                        </a:rPr>
                        <a:t>In sickle cell, hemolytic disorders, ulcerative colitis, elderly or very young patients; the infection may be very severe</a:t>
                      </a:r>
                      <a:r>
                        <a:rPr b="1" lang="en-GB" sz="1000">
                          <a:solidFill>
                            <a:srgbClr val="61753B"/>
                          </a:solidFill>
                          <a:latin typeface="Cabin"/>
                          <a:ea typeface="Cabin"/>
                          <a:cs typeface="Cabin"/>
                          <a:sym typeface="Cabin"/>
                        </a:rPr>
                        <a:t> with bacteremia(sometimes). </a:t>
                      </a:r>
                      <a:endParaRPr b="1" sz="1000">
                        <a:solidFill>
                          <a:srgbClr val="61753B"/>
                        </a:solidFill>
                        <a:latin typeface="Cabin"/>
                        <a:ea typeface="Cabin"/>
                        <a:cs typeface="Cabin"/>
                        <a:sym typeface="Cabin"/>
                      </a:endParaRPr>
                    </a:p>
                    <a:p>
                      <a:pPr indent="-292100" lvl="0" marL="457200" rtl="0" algn="l">
                        <a:spcBef>
                          <a:spcPts val="0"/>
                        </a:spcBef>
                        <a:spcAft>
                          <a:spcPts val="0"/>
                        </a:spcAft>
                        <a:buClr>
                          <a:srgbClr val="61753B"/>
                        </a:buClr>
                        <a:buSzPts val="1000"/>
                        <a:buFont typeface="Cabin"/>
                        <a:buChar char="●"/>
                      </a:pPr>
                      <a:r>
                        <a:rPr lang="en-GB" sz="1000">
                          <a:solidFill>
                            <a:srgbClr val="61753B"/>
                          </a:solidFill>
                          <a:latin typeface="Cabin"/>
                          <a:ea typeface="Cabin"/>
                          <a:cs typeface="Cabin"/>
                          <a:sym typeface="Cabin"/>
                        </a:rPr>
                        <a:t>In general we don’t treat these patients bcuz its self-limiting unless the patient is at high risk for dissemination.</a:t>
                      </a:r>
                      <a:endParaRPr sz="1000">
                        <a:solidFill>
                          <a:srgbClr val="61753B"/>
                        </a:solidFill>
                        <a:latin typeface="Cabin"/>
                        <a:ea typeface="Cabin"/>
                        <a:cs typeface="Cabin"/>
                        <a:sym typeface="Cabin"/>
                      </a:endParaRPr>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32"/>
          <p:cNvSpPr txBox="1"/>
          <p:nvPr/>
        </p:nvSpPr>
        <p:spPr>
          <a:xfrm>
            <a:off x="71900" y="-53050"/>
            <a:ext cx="1306200" cy="53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rgbClr val="61753B"/>
                </a:solidFill>
                <a:latin typeface="Calibri"/>
                <a:ea typeface="Calibri"/>
                <a:cs typeface="Calibri"/>
                <a:sym typeface="Calibri"/>
              </a:rPr>
              <a:t>Quiz:</a:t>
            </a:r>
            <a:endParaRPr b="1" sz="3600">
              <a:solidFill>
                <a:srgbClr val="61753B"/>
              </a:solidFill>
              <a:latin typeface="Calibri"/>
              <a:ea typeface="Calibri"/>
              <a:cs typeface="Calibri"/>
              <a:sym typeface="Calibri"/>
            </a:endParaRPr>
          </a:p>
        </p:txBody>
      </p:sp>
      <p:grpSp>
        <p:nvGrpSpPr>
          <p:cNvPr id="295" name="Google Shape;295;p32"/>
          <p:cNvGrpSpPr/>
          <p:nvPr/>
        </p:nvGrpSpPr>
        <p:grpSpPr>
          <a:xfrm>
            <a:off x="242075" y="1"/>
            <a:ext cx="7347454" cy="9524554"/>
            <a:chOff x="242075" y="8"/>
            <a:chExt cx="7347454" cy="10586367"/>
          </a:xfrm>
        </p:grpSpPr>
        <p:sp>
          <p:nvSpPr>
            <p:cNvPr id="296" name="Google Shape;296;p32"/>
            <p:cNvSpPr/>
            <p:nvPr/>
          </p:nvSpPr>
          <p:spPr>
            <a:xfrm rot="10800000">
              <a:off x="6650829" y="8"/>
              <a:ext cx="938700" cy="975600"/>
            </a:xfrm>
            <a:prstGeom prst="rtTriangle">
              <a:avLst/>
            </a:prstGeom>
            <a:solidFill>
              <a:srgbClr val="B4B9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Exo"/>
                <a:ea typeface="Exo"/>
                <a:cs typeface="Exo"/>
                <a:sym typeface="Exo"/>
              </a:endParaRPr>
            </a:p>
          </p:txBody>
        </p:sp>
        <p:sp>
          <p:nvSpPr>
            <p:cNvPr id="297" name="Google Shape;297;p32"/>
            <p:cNvSpPr txBox="1"/>
            <p:nvPr/>
          </p:nvSpPr>
          <p:spPr>
            <a:xfrm>
              <a:off x="7094225" y="75800"/>
              <a:ext cx="4953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Cabin"/>
                  <a:ea typeface="Cabin"/>
                  <a:cs typeface="Cabin"/>
                  <a:sym typeface="Cabin"/>
                </a:rPr>
                <a:t>7</a:t>
              </a:r>
              <a:endParaRPr>
                <a:latin typeface="Cabin"/>
                <a:ea typeface="Cabin"/>
                <a:cs typeface="Cabin"/>
                <a:sym typeface="Cabin"/>
              </a:endParaRPr>
            </a:p>
          </p:txBody>
        </p:sp>
        <p:sp>
          <p:nvSpPr>
            <p:cNvPr id="298" name="Google Shape;298;p32"/>
            <p:cNvSpPr/>
            <p:nvPr/>
          </p:nvSpPr>
          <p:spPr>
            <a:xfrm>
              <a:off x="259900" y="6588275"/>
              <a:ext cx="7041000" cy="3998100"/>
            </a:xfrm>
            <a:prstGeom prst="rect">
              <a:avLst/>
            </a:prstGeom>
            <a:noFill/>
            <a:ln cap="flat" cmpd="sng" w="9525">
              <a:solidFill>
                <a:srgbClr val="B4B98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61753B"/>
                  </a:solidFill>
                  <a:latin typeface="Cabin"/>
                  <a:ea typeface="Cabin"/>
                  <a:cs typeface="Cabin"/>
                  <a:sym typeface="Cabin"/>
                </a:rPr>
                <a:t>CASE: A 4 year old child presented with fever, diarrhea and skin rash her mother said that she has a fever, constipation and malaise last week. The doctor took stool and blood samples for culture ,gram stain and motility tests. The gram stain showed gram negative bacilli , the motility test was positive and the culture on XLD media showed the growth of black colonies.</a:t>
              </a:r>
              <a:endParaRPr b="1" sz="1000">
                <a:solidFill>
                  <a:srgbClr val="61753B"/>
                </a:solidFill>
                <a:latin typeface="Cabin"/>
                <a:ea typeface="Cabin"/>
                <a:cs typeface="Cabin"/>
                <a:sym typeface="Cabin"/>
              </a:endParaRPr>
            </a:p>
            <a:p>
              <a:pPr indent="0" lvl="0" marL="0" rtl="0" algn="l">
                <a:spcBef>
                  <a:spcPts val="0"/>
                </a:spcBef>
                <a:spcAft>
                  <a:spcPts val="0"/>
                </a:spcAft>
                <a:buNone/>
              </a:pPr>
              <a:r>
                <a:t/>
              </a:r>
              <a:endParaRPr b="1" sz="1000">
                <a:solidFill>
                  <a:srgbClr val="61753B"/>
                </a:solidFill>
                <a:latin typeface="Cabin"/>
                <a:ea typeface="Cabin"/>
                <a:cs typeface="Cabin"/>
                <a:sym typeface="Cabin"/>
              </a:endParaRPr>
            </a:p>
            <a:p>
              <a:pPr indent="0" lvl="0" marL="0" rtl="0" algn="l">
                <a:spcBef>
                  <a:spcPts val="0"/>
                </a:spcBef>
                <a:spcAft>
                  <a:spcPts val="0"/>
                </a:spcAft>
                <a:buNone/>
              </a:pPr>
              <a:r>
                <a:rPr b="1" lang="en-GB" sz="1000">
                  <a:latin typeface="Cabin"/>
                  <a:ea typeface="Cabin"/>
                  <a:cs typeface="Cabin"/>
                  <a:sym typeface="Cabin"/>
                </a:rPr>
                <a:t>Q1: What is your diagnosis?</a:t>
              </a:r>
              <a:endParaRPr b="1" sz="1000">
                <a:latin typeface="Cabin"/>
                <a:ea typeface="Cabin"/>
                <a:cs typeface="Cabin"/>
                <a:sym typeface="Cabin"/>
              </a:endParaRPr>
            </a:p>
            <a:p>
              <a:pPr indent="0" lvl="0" marL="0" rtl="0" algn="l">
                <a:spcBef>
                  <a:spcPts val="0"/>
                </a:spcBef>
                <a:spcAft>
                  <a:spcPts val="0"/>
                </a:spcAft>
                <a:buNone/>
              </a:pPr>
              <a:r>
                <a:rPr lang="en-GB" sz="700">
                  <a:solidFill>
                    <a:srgbClr val="B7B7B7"/>
                  </a:solidFill>
                  <a:latin typeface="Cabin"/>
                  <a:ea typeface="Cabin"/>
                  <a:cs typeface="Cabin"/>
                  <a:sym typeface="Cabin"/>
                </a:rPr>
                <a:t>A: Typhoid fever</a:t>
              </a:r>
              <a:endParaRPr sz="700">
                <a:solidFill>
                  <a:srgbClr val="B7B7B7"/>
                </a:solidFill>
                <a:latin typeface="Cabin"/>
                <a:ea typeface="Cabin"/>
                <a:cs typeface="Cabin"/>
                <a:sym typeface="Cabin"/>
              </a:endParaRPr>
            </a:p>
            <a:p>
              <a:pPr indent="0" lvl="0" marL="0" rtl="0" algn="l">
                <a:spcBef>
                  <a:spcPts val="0"/>
                </a:spcBef>
                <a:spcAft>
                  <a:spcPts val="0"/>
                </a:spcAft>
                <a:buNone/>
              </a:pPr>
              <a:r>
                <a:t/>
              </a:r>
              <a:endParaRPr sz="700">
                <a:latin typeface="Cabin"/>
                <a:ea typeface="Cabin"/>
                <a:cs typeface="Cabin"/>
                <a:sym typeface="Cabin"/>
              </a:endParaRPr>
            </a:p>
            <a:p>
              <a:pPr indent="0" lvl="0" marL="0" rtl="0" algn="l">
                <a:spcBef>
                  <a:spcPts val="0"/>
                </a:spcBef>
                <a:spcAft>
                  <a:spcPts val="0"/>
                </a:spcAft>
                <a:buNone/>
              </a:pPr>
              <a:r>
                <a:rPr b="1" lang="en-GB" sz="1000">
                  <a:latin typeface="Cabin"/>
                  <a:ea typeface="Cabin"/>
                  <a:cs typeface="Cabin"/>
                  <a:sym typeface="Cabin"/>
                </a:rPr>
                <a:t>Q2:</a:t>
              </a:r>
              <a:r>
                <a:rPr b="1" lang="en-GB" sz="1000">
                  <a:solidFill>
                    <a:schemeClr val="dk1"/>
                  </a:solidFill>
                  <a:latin typeface="Cabin"/>
                  <a:ea typeface="Cabin"/>
                  <a:cs typeface="Cabin"/>
                  <a:sym typeface="Cabin"/>
                </a:rPr>
                <a:t> What is the most likely causative organism?</a:t>
              </a:r>
              <a:endParaRPr b="1"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700">
                  <a:solidFill>
                    <a:srgbClr val="B7B7B7"/>
                  </a:solidFill>
                  <a:latin typeface="Cabin"/>
                  <a:ea typeface="Cabin"/>
                  <a:cs typeface="Cabin"/>
                  <a:sym typeface="Cabin"/>
                </a:rPr>
                <a:t>A: S.Typhi</a:t>
              </a:r>
              <a:endParaRPr b="1" sz="1000">
                <a:latin typeface="Cabin"/>
                <a:ea typeface="Cabin"/>
                <a:cs typeface="Cabin"/>
                <a:sym typeface="Cabin"/>
              </a:endParaRPr>
            </a:p>
            <a:p>
              <a:pPr indent="0" lvl="0" marL="0" rtl="0" algn="l">
                <a:spcBef>
                  <a:spcPts val="0"/>
                </a:spcBef>
                <a:spcAft>
                  <a:spcPts val="0"/>
                </a:spcAft>
                <a:buNone/>
              </a:pPr>
              <a:r>
                <a:t/>
              </a:r>
              <a:endParaRPr sz="700">
                <a:latin typeface="Cabin"/>
                <a:ea typeface="Cabin"/>
                <a:cs typeface="Cabin"/>
                <a:sym typeface="Cabin"/>
              </a:endParaRPr>
            </a:p>
            <a:p>
              <a:pPr indent="0" lvl="0" marL="0" rtl="0" algn="l">
                <a:spcBef>
                  <a:spcPts val="0"/>
                </a:spcBef>
                <a:spcAft>
                  <a:spcPts val="0"/>
                </a:spcAft>
                <a:buNone/>
              </a:pPr>
              <a:r>
                <a:rPr b="1" lang="en-GB" sz="1000">
                  <a:latin typeface="Cabin"/>
                  <a:ea typeface="Cabin"/>
                  <a:cs typeface="Cabin"/>
                  <a:sym typeface="Cabin"/>
                </a:rPr>
                <a:t>Q3:</a:t>
              </a:r>
              <a:r>
                <a:rPr b="1" lang="en-GB" sz="1000">
                  <a:solidFill>
                    <a:schemeClr val="dk1"/>
                  </a:solidFill>
                  <a:latin typeface="Cabin"/>
                  <a:ea typeface="Cabin"/>
                  <a:cs typeface="Cabin"/>
                  <a:sym typeface="Cabin"/>
                </a:rPr>
                <a:t> What do you expect the blood culture to show?</a:t>
              </a:r>
              <a:endParaRPr b="1"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700">
                  <a:solidFill>
                    <a:srgbClr val="B7B7B7"/>
                  </a:solidFill>
                  <a:latin typeface="Cabin"/>
                  <a:ea typeface="Cabin"/>
                  <a:cs typeface="Cabin"/>
                  <a:sym typeface="Cabin"/>
                </a:rPr>
                <a:t>A: positive for salmonella typhi</a:t>
              </a:r>
              <a:endParaRPr b="1" sz="1000">
                <a:latin typeface="Cabin"/>
                <a:ea typeface="Cabin"/>
                <a:cs typeface="Cabin"/>
                <a:sym typeface="Cabin"/>
              </a:endParaRPr>
            </a:p>
            <a:p>
              <a:pPr indent="0" lvl="0" marL="0" rtl="0" algn="l">
                <a:spcBef>
                  <a:spcPts val="0"/>
                </a:spcBef>
                <a:spcAft>
                  <a:spcPts val="0"/>
                </a:spcAft>
                <a:buNone/>
              </a:pPr>
              <a:r>
                <a:t/>
              </a:r>
              <a:endParaRPr sz="700">
                <a:latin typeface="Cabin"/>
                <a:ea typeface="Cabin"/>
                <a:cs typeface="Cabin"/>
                <a:sym typeface="Cabin"/>
              </a:endParaRPr>
            </a:p>
            <a:p>
              <a:pPr indent="0" lvl="0" marL="0" rtl="0" algn="l">
                <a:spcBef>
                  <a:spcPts val="0"/>
                </a:spcBef>
                <a:spcAft>
                  <a:spcPts val="0"/>
                </a:spcAft>
                <a:buNone/>
              </a:pPr>
              <a:r>
                <a:rPr b="1" lang="en-GB" sz="1000">
                  <a:latin typeface="Cabin"/>
                  <a:ea typeface="Cabin"/>
                  <a:cs typeface="Cabin"/>
                  <a:sym typeface="Cabin"/>
                </a:rPr>
                <a:t>Q4:</a:t>
              </a:r>
              <a:r>
                <a:rPr b="1" lang="en-GB" sz="1000">
                  <a:solidFill>
                    <a:schemeClr val="dk1"/>
                  </a:solidFill>
                  <a:latin typeface="Cabin"/>
                  <a:ea typeface="Cabin"/>
                  <a:cs typeface="Cabin"/>
                  <a:sym typeface="Cabin"/>
                </a:rPr>
                <a:t> what caused the growth of black colonies on XLD media?</a:t>
              </a:r>
              <a:endParaRPr b="1"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700">
                  <a:solidFill>
                    <a:srgbClr val="B7B7B7"/>
                  </a:solidFill>
                  <a:latin typeface="Cabin"/>
                  <a:ea typeface="Cabin"/>
                  <a:cs typeface="Cabin"/>
                  <a:sym typeface="Cabin"/>
                </a:rPr>
                <a:t>A: H2S production by salmonella</a:t>
              </a:r>
              <a:endParaRPr sz="700">
                <a:solidFill>
                  <a:srgbClr val="B7B7B7"/>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700">
                  <a:solidFill>
                    <a:srgbClr val="B7B7B7"/>
                  </a:solidFill>
                  <a:latin typeface="Cabin"/>
                  <a:ea typeface="Cabin"/>
                  <a:cs typeface="Cabin"/>
                  <a:sym typeface="Cabin"/>
                </a:rPr>
                <a:t> </a:t>
              </a:r>
              <a:endParaRPr sz="700">
                <a:latin typeface="Cabin"/>
                <a:ea typeface="Cabin"/>
                <a:cs typeface="Cabin"/>
                <a:sym typeface="Cabin"/>
              </a:endParaRPr>
            </a:p>
            <a:p>
              <a:pPr indent="0" lvl="0" marL="0" rtl="0" algn="l">
                <a:spcBef>
                  <a:spcPts val="0"/>
                </a:spcBef>
                <a:spcAft>
                  <a:spcPts val="0"/>
                </a:spcAft>
                <a:buNone/>
              </a:pPr>
              <a:r>
                <a:rPr b="1" lang="en-GB" sz="1000">
                  <a:latin typeface="Cabin"/>
                  <a:ea typeface="Cabin"/>
                  <a:cs typeface="Cabin"/>
                  <a:sym typeface="Cabin"/>
                </a:rPr>
                <a:t>Q5:</a:t>
              </a:r>
              <a:r>
                <a:rPr b="1" lang="en-GB" sz="1000">
                  <a:solidFill>
                    <a:schemeClr val="dk1"/>
                  </a:solidFill>
                  <a:latin typeface="Cabin"/>
                  <a:ea typeface="Cabin"/>
                  <a:cs typeface="Cabin"/>
                  <a:sym typeface="Cabin"/>
                </a:rPr>
                <a:t> name 2 complication of this disease?</a:t>
              </a:r>
              <a:endParaRPr b="1" sz="1000">
                <a:solidFill>
                  <a:schemeClr val="dk1"/>
                </a:solidFill>
                <a:latin typeface="Cabin"/>
                <a:ea typeface="Cabin"/>
                <a:cs typeface="Cabin"/>
                <a:sym typeface="Cabin"/>
              </a:endParaRPr>
            </a:p>
            <a:p>
              <a:pPr indent="0" lvl="0" marL="0" rtl="0" algn="l">
                <a:spcBef>
                  <a:spcPts val="0"/>
                </a:spcBef>
                <a:spcAft>
                  <a:spcPts val="0"/>
                </a:spcAft>
                <a:buNone/>
              </a:pPr>
              <a:r>
                <a:rPr lang="en-GB" sz="700">
                  <a:solidFill>
                    <a:srgbClr val="B7B7B7"/>
                  </a:solidFill>
                  <a:latin typeface="Cabin"/>
                  <a:ea typeface="Cabin"/>
                  <a:cs typeface="Cabin"/>
                  <a:sym typeface="Cabin"/>
                </a:rPr>
                <a:t>A: Meningitis </a:t>
              </a:r>
              <a:endParaRPr sz="700">
                <a:solidFill>
                  <a:srgbClr val="B7B7B7"/>
                </a:solidFill>
                <a:latin typeface="Cabin"/>
                <a:ea typeface="Cabin"/>
                <a:cs typeface="Cabin"/>
                <a:sym typeface="Cabin"/>
              </a:endParaRPr>
            </a:p>
            <a:p>
              <a:pPr indent="0" lvl="0" marL="0" rtl="0" algn="l">
                <a:spcBef>
                  <a:spcPts val="0"/>
                </a:spcBef>
                <a:spcAft>
                  <a:spcPts val="0"/>
                </a:spcAft>
                <a:buNone/>
              </a:pPr>
              <a:r>
                <a:rPr lang="en-GB" sz="700">
                  <a:solidFill>
                    <a:srgbClr val="B7B7B7"/>
                  </a:solidFill>
                  <a:latin typeface="Cabin"/>
                  <a:ea typeface="Cabin"/>
                  <a:cs typeface="Cabin"/>
                  <a:sym typeface="Cabin"/>
                </a:rPr>
                <a:t>bowl </a:t>
              </a:r>
              <a:r>
                <a:rPr lang="en-GB" sz="700">
                  <a:solidFill>
                    <a:srgbClr val="B7B7B7"/>
                  </a:solidFill>
                  <a:latin typeface="Cabin"/>
                  <a:ea typeface="Cabin"/>
                  <a:cs typeface="Cabin"/>
                  <a:sym typeface="Cabin"/>
                </a:rPr>
                <a:t>hemorrhage</a:t>
              </a:r>
              <a:endParaRPr sz="700">
                <a:solidFill>
                  <a:srgbClr val="B7B7B7"/>
                </a:solidFill>
                <a:latin typeface="Cabin"/>
                <a:ea typeface="Cabin"/>
                <a:cs typeface="Cabin"/>
                <a:sym typeface="Cabin"/>
              </a:endParaRPr>
            </a:p>
            <a:p>
              <a:pPr indent="0" lvl="0" marL="0" rtl="0" algn="l">
                <a:spcBef>
                  <a:spcPts val="0"/>
                </a:spcBef>
                <a:spcAft>
                  <a:spcPts val="0"/>
                </a:spcAft>
                <a:buNone/>
              </a:pPr>
              <a:r>
                <a:rPr lang="en-GB" sz="700">
                  <a:solidFill>
                    <a:srgbClr val="B7B7B7"/>
                  </a:solidFill>
                  <a:latin typeface="Cabin"/>
                  <a:ea typeface="Cabin"/>
                  <a:cs typeface="Cabin"/>
                  <a:sym typeface="Cabin"/>
                </a:rPr>
                <a:t>necrotizing polycystitis</a:t>
              </a:r>
              <a:endParaRPr sz="700">
                <a:solidFill>
                  <a:srgbClr val="B7B7B7"/>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700">
                  <a:solidFill>
                    <a:srgbClr val="B7B7B7"/>
                  </a:solidFill>
                  <a:latin typeface="Cabin"/>
                  <a:ea typeface="Cabin"/>
                  <a:cs typeface="Cabin"/>
                  <a:sym typeface="Cabin"/>
                </a:rPr>
                <a:t>Pneumonia</a:t>
              </a:r>
              <a:endParaRPr sz="700">
                <a:solidFill>
                  <a:srgbClr val="B7B7B7"/>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t/>
              </a:r>
              <a:endParaRPr sz="700">
                <a:solidFill>
                  <a:srgbClr val="B7B7B7"/>
                </a:solidFill>
                <a:latin typeface="Cabin"/>
                <a:ea typeface="Cabin"/>
                <a:cs typeface="Cabin"/>
                <a:sym typeface="Cabin"/>
              </a:endParaRPr>
            </a:p>
            <a:p>
              <a:pPr indent="0" lvl="0" marL="0" rtl="0" algn="l">
                <a:spcBef>
                  <a:spcPts val="0"/>
                </a:spcBef>
                <a:spcAft>
                  <a:spcPts val="0"/>
                </a:spcAft>
                <a:buNone/>
              </a:pPr>
              <a:r>
                <a:rPr b="1" lang="en-GB" sz="1000">
                  <a:latin typeface="Cabin"/>
                  <a:ea typeface="Cabin"/>
                  <a:cs typeface="Cabin"/>
                  <a:sym typeface="Cabin"/>
                </a:rPr>
                <a:t>Q6:</a:t>
              </a:r>
              <a:r>
                <a:rPr b="1" lang="en-GB" sz="1000">
                  <a:solidFill>
                    <a:schemeClr val="dk1"/>
                  </a:solidFill>
                  <a:latin typeface="Cabin"/>
                  <a:ea typeface="Cabin"/>
                  <a:cs typeface="Cabin"/>
                  <a:sym typeface="Cabin"/>
                </a:rPr>
                <a:t> How would you treat this patients?</a:t>
              </a:r>
              <a:endParaRPr b="1" sz="10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700">
                  <a:solidFill>
                    <a:srgbClr val="B7B7B7"/>
                  </a:solidFill>
                  <a:latin typeface="Cabin"/>
                  <a:ea typeface="Cabin"/>
                  <a:cs typeface="Cabin"/>
                  <a:sym typeface="Cabin"/>
                </a:rPr>
                <a:t>A: ceftriaxone</a:t>
              </a:r>
              <a:endParaRPr b="1" sz="1000">
                <a:latin typeface="Cabin"/>
                <a:ea typeface="Cabin"/>
                <a:cs typeface="Cabin"/>
                <a:sym typeface="Cabin"/>
              </a:endParaRPr>
            </a:p>
            <a:p>
              <a:pPr indent="0" lvl="0" marL="0" rtl="0" algn="l">
                <a:spcBef>
                  <a:spcPts val="0"/>
                </a:spcBef>
                <a:spcAft>
                  <a:spcPts val="0"/>
                </a:spcAft>
                <a:buNone/>
              </a:pPr>
              <a:r>
                <a:t/>
              </a:r>
              <a:endParaRPr sz="700">
                <a:solidFill>
                  <a:srgbClr val="B7B7B7"/>
                </a:solidFill>
                <a:latin typeface="Cabin"/>
                <a:ea typeface="Cabin"/>
                <a:cs typeface="Cabin"/>
                <a:sym typeface="Cabin"/>
              </a:endParaRPr>
            </a:p>
          </p:txBody>
        </p:sp>
        <p:sp>
          <p:nvSpPr>
            <p:cNvPr id="299" name="Google Shape;299;p32"/>
            <p:cNvSpPr txBox="1"/>
            <p:nvPr/>
          </p:nvSpPr>
          <p:spPr>
            <a:xfrm>
              <a:off x="242075" y="6120863"/>
              <a:ext cx="63846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rgbClr val="61753B"/>
                  </a:solidFill>
                  <a:latin typeface="Calibri"/>
                  <a:ea typeface="Calibri"/>
                  <a:cs typeface="Calibri"/>
                  <a:sym typeface="Calibri"/>
                </a:rPr>
                <a:t>SAQ:</a:t>
              </a:r>
              <a:endParaRPr b="1" sz="2400">
                <a:solidFill>
                  <a:srgbClr val="61753B"/>
                </a:solidFill>
                <a:latin typeface="Calibri"/>
                <a:ea typeface="Calibri"/>
                <a:cs typeface="Calibri"/>
                <a:sym typeface="Calibri"/>
              </a:endParaRPr>
            </a:p>
          </p:txBody>
        </p:sp>
        <p:sp>
          <p:nvSpPr>
            <p:cNvPr id="300" name="Google Shape;300;p32"/>
            <p:cNvSpPr/>
            <p:nvPr/>
          </p:nvSpPr>
          <p:spPr>
            <a:xfrm>
              <a:off x="242075" y="1154325"/>
              <a:ext cx="7041000" cy="4936200"/>
            </a:xfrm>
            <a:prstGeom prst="rect">
              <a:avLst/>
            </a:prstGeom>
            <a:noFill/>
            <a:ln cap="flat" cmpd="sng" w="9525">
              <a:solidFill>
                <a:srgbClr val="B4B98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rgbClr val="61753B"/>
                  </a:solidFill>
                  <a:latin typeface="Cabin"/>
                  <a:ea typeface="Cabin"/>
                  <a:cs typeface="Cabin"/>
                  <a:sym typeface="Cabin"/>
                </a:rPr>
                <a:t>Q1: 28 year old male presented to ER with abdominal pain, chills and Fever. Upon taking history, the patient mentioned that he has Watery Diarrhea for the past 2 days. The doctor suspected a sample. So, she took a stool sample for the microbiology lab and requested special media and it showed a gram negative bacilli on gram stain. And the culture on XLD media showed black colonies. </a:t>
              </a:r>
              <a:r>
                <a:rPr b="1" lang="en-GB" sz="800">
                  <a:solidFill>
                    <a:srgbClr val="61753B"/>
                  </a:solidFill>
                  <a:latin typeface="Cabin"/>
                  <a:ea typeface="Cabin"/>
                  <a:cs typeface="Cabin"/>
                  <a:sym typeface="Cabin"/>
                </a:rPr>
                <a:t>MacConkey agar showed no-lactose fermenting colonies. </a:t>
              </a:r>
              <a:r>
                <a:rPr b="1" lang="en-GB" sz="800">
                  <a:solidFill>
                    <a:srgbClr val="61753B"/>
                  </a:solidFill>
                  <a:latin typeface="Cabin"/>
                  <a:ea typeface="Cabin"/>
                  <a:cs typeface="Cabin"/>
                  <a:sym typeface="Cabin"/>
                </a:rPr>
                <a:t>What is your diagnosis ?</a:t>
              </a:r>
              <a:endParaRPr b="1" sz="800">
                <a:solidFill>
                  <a:srgbClr val="61753B"/>
                </a:solidFill>
                <a:latin typeface="Cabin"/>
                <a:ea typeface="Cabin"/>
                <a:cs typeface="Cabin"/>
                <a:sym typeface="Cabin"/>
              </a:endParaRPr>
            </a:p>
            <a:p>
              <a:pPr indent="0" lvl="0" marL="0" rtl="0" algn="l">
                <a:spcBef>
                  <a:spcPts val="0"/>
                </a:spcBef>
                <a:spcAft>
                  <a:spcPts val="0"/>
                </a:spcAft>
                <a:buNone/>
              </a:pPr>
              <a:r>
                <a:rPr lang="en-GB" sz="800">
                  <a:latin typeface="Cabin"/>
                  <a:ea typeface="Cabin"/>
                  <a:cs typeface="Cabin"/>
                  <a:sym typeface="Cabin"/>
                </a:rPr>
                <a:t>A- Typhoid Fever</a:t>
              </a:r>
              <a:endParaRPr sz="800">
                <a:latin typeface="Cabin"/>
                <a:ea typeface="Cabin"/>
                <a:cs typeface="Cabin"/>
                <a:sym typeface="Cabin"/>
              </a:endParaRPr>
            </a:p>
            <a:p>
              <a:pPr indent="0" lvl="0" marL="0" rtl="0" algn="l">
                <a:spcBef>
                  <a:spcPts val="0"/>
                </a:spcBef>
                <a:spcAft>
                  <a:spcPts val="0"/>
                </a:spcAft>
                <a:buNone/>
              </a:pPr>
              <a:r>
                <a:rPr lang="en-GB" sz="800">
                  <a:latin typeface="Cabin"/>
                  <a:ea typeface="Cabin"/>
                  <a:cs typeface="Cabin"/>
                  <a:sym typeface="Cabin"/>
                </a:rPr>
                <a:t>B- Salmonella Gastroenteritis</a:t>
              </a:r>
              <a:endParaRPr sz="800">
                <a:latin typeface="Cabin"/>
                <a:ea typeface="Cabin"/>
                <a:cs typeface="Cabin"/>
                <a:sym typeface="Cabin"/>
              </a:endParaRPr>
            </a:p>
            <a:p>
              <a:pPr indent="0" lvl="0" marL="0" rtl="0" algn="l">
                <a:spcBef>
                  <a:spcPts val="0"/>
                </a:spcBef>
                <a:spcAft>
                  <a:spcPts val="0"/>
                </a:spcAft>
                <a:buNone/>
              </a:pPr>
              <a:r>
                <a:rPr lang="en-GB" sz="800">
                  <a:latin typeface="Cabin"/>
                  <a:ea typeface="Cabin"/>
                  <a:cs typeface="Cabin"/>
                  <a:sym typeface="Cabin"/>
                </a:rPr>
                <a:t>C- </a:t>
              </a:r>
              <a:r>
                <a:rPr lang="en-GB" sz="800">
                  <a:solidFill>
                    <a:schemeClr val="dk1"/>
                  </a:solidFill>
                  <a:latin typeface="Cabin"/>
                  <a:ea typeface="Cabin"/>
                  <a:cs typeface="Cabin"/>
                  <a:sym typeface="Cabin"/>
                </a:rPr>
                <a:t>Shigella Gastroenteritis</a:t>
              </a:r>
              <a:r>
                <a:rPr lang="en-GB" sz="800">
                  <a:latin typeface="Cabin"/>
                  <a:ea typeface="Cabin"/>
                  <a:cs typeface="Cabin"/>
                  <a:sym typeface="Cabin"/>
                </a:rPr>
                <a:t>.</a:t>
              </a:r>
              <a:endParaRPr sz="800">
                <a:latin typeface="Cabin"/>
                <a:ea typeface="Cabin"/>
                <a:cs typeface="Cabin"/>
                <a:sym typeface="Cabin"/>
              </a:endParaRPr>
            </a:p>
            <a:p>
              <a:pPr indent="0" lvl="0" marL="0" rtl="0" algn="l">
                <a:spcBef>
                  <a:spcPts val="0"/>
                </a:spcBef>
                <a:spcAft>
                  <a:spcPts val="0"/>
                </a:spcAft>
                <a:buNone/>
              </a:pPr>
              <a:r>
                <a:rPr lang="en-GB" sz="800">
                  <a:latin typeface="Cabin"/>
                  <a:ea typeface="Cabin"/>
                  <a:cs typeface="Cabin"/>
                  <a:sym typeface="Cabin"/>
                </a:rPr>
                <a:t>D- </a:t>
              </a:r>
              <a:r>
                <a:rPr lang="en-GB" sz="800">
                  <a:solidFill>
                    <a:schemeClr val="dk1"/>
                  </a:solidFill>
                  <a:latin typeface="Cabin"/>
                  <a:ea typeface="Cabin"/>
                  <a:cs typeface="Cabin"/>
                  <a:sym typeface="Cabin"/>
                </a:rPr>
                <a:t>Hemolytic uremic syndrome</a:t>
              </a:r>
              <a:endParaRPr sz="800">
                <a:latin typeface="Cabin"/>
                <a:ea typeface="Cabin"/>
                <a:cs typeface="Cabin"/>
                <a:sym typeface="Cabin"/>
              </a:endParaRPr>
            </a:p>
            <a:p>
              <a:pPr indent="0" lvl="0" marL="0" rtl="0" algn="l">
                <a:spcBef>
                  <a:spcPts val="0"/>
                </a:spcBef>
                <a:spcAft>
                  <a:spcPts val="0"/>
                </a:spcAft>
                <a:buNone/>
              </a:pPr>
              <a:r>
                <a:t/>
              </a:r>
              <a:endParaRPr sz="800">
                <a:latin typeface="Cabin"/>
                <a:ea typeface="Cabin"/>
                <a:cs typeface="Cabin"/>
                <a:sym typeface="Cabin"/>
              </a:endParaRPr>
            </a:p>
            <a:p>
              <a:pPr indent="0" lvl="0" marL="0" rtl="0" algn="l">
                <a:spcBef>
                  <a:spcPts val="0"/>
                </a:spcBef>
                <a:spcAft>
                  <a:spcPts val="0"/>
                </a:spcAft>
                <a:buNone/>
              </a:pPr>
              <a:r>
                <a:rPr b="1" lang="en-GB" sz="800">
                  <a:solidFill>
                    <a:srgbClr val="61753B"/>
                  </a:solidFill>
                  <a:latin typeface="Cabin"/>
                  <a:ea typeface="Cabin"/>
                  <a:cs typeface="Cabin"/>
                  <a:sym typeface="Cabin"/>
                </a:rPr>
                <a:t>Q2: 6 years old child presented to the ER with her mother. The mother said that her child had Severe abdominal pain and that she noticed Bloody diarrhea. The examination showed Fever and Rectal prolapse. The doctor took blood and stool samples. Blood culture was negative. The stool sample showed gram negative bacilli. The motility test was negative and XLD media showed growth without black colonies. What is the most likely organism ?</a:t>
              </a:r>
              <a:endParaRPr b="1" sz="800">
                <a:solidFill>
                  <a:srgbClr val="61753B"/>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A- Salmonella bongori</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B- Enterhemorrhagic E.coli</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C- Salmonella enterica</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D- Shigella dysenteriae</a:t>
              </a:r>
              <a:endParaRPr sz="800">
                <a:latin typeface="Cabin"/>
                <a:ea typeface="Cabin"/>
                <a:cs typeface="Cabin"/>
                <a:sym typeface="Cabin"/>
              </a:endParaRPr>
            </a:p>
            <a:p>
              <a:pPr indent="0" lvl="0" marL="0" rtl="0" algn="l">
                <a:spcBef>
                  <a:spcPts val="0"/>
                </a:spcBef>
                <a:spcAft>
                  <a:spcPts val="0"/>
                </a:spcAft>
                <a:buNone/>
              </a:pPr>
              <a:r>
                <a:t/>
              </a:r>
              <a:endParaRPr sz="800">
                <a:latin typeface="Cabin"/>
                <a:ea typeface="Cabin"/>
                <a:cs typeface="Cabin"/>
                <a:sym typeface="Cabin"/>
              </a:endParaRPr>
            </a:p>
            <a:p>
              <a:pPr indent="0" lvl="0" marL="0" rtl="0" algn="l">
                <a:spcBef>
                  <a:spcPts val="0"/>
                </a:spcBef>
                <a:spcAft>
                  <a:spcPts val="0"/>
                </a:spcAft>
                <a:buNone/>
              </a:pPr>
              <a:r>
                <a:rPr b="1" lang="en-GB" sz="800">
                  <a:solidFill>
                    <a:srgbClr val="61753B"/>
                  </a:solidFill>
                  <a:latin typeface="Cabin"/>
                  <a:ea typeface="Cabin"/>
                  <a:cs typeface="Cabin"/>
                  <a:sym typeface="Cabin"/>
                </a:rPr>
                <a:t>Q3: Serology tests of a stool sample showed Vi antigen in a certain bacteria. What is the most likely organism?</a:t>
              </a:r>
              <a:endParaRPr b="1" sz="800">
                <a:solidFill>
                  <a:srgbClr val="61753B"/>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A- Salamonella Enterica</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B- Salmonella Arizonae</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C- Salmonella. Typhi</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D- Shigella</a:t>
              </a:r>
              <a:endParaRPr sz="800">
                <a:latin typeface="Cabin"/>
                <a:ea typeface="Cabin"/>
                <a:cs typeface="Cabin"/>
                <a:sym typeface="Cabin"/>
              </a:endParaRPr>
            </a:p>
            <a:p>
              <a:pPr indent="0" lvl="0" marL="0" rtl="0" algn="l">
                <a:spcBef>
                  <a:spcPts val="0"/>
                </a:spcBef>
                <a:spcAft>
                  <a:spcPts val="0"/>
                </a:spcAft>
                <a:buNone/>
              </a:pPr>
              <a:r>
                <a:t/>
              </a:r>
              <a:endParaRPr sz="800">
                <a:latin typeface="Cabin"/>
                <a:ea typeface="Cabin"/>
                <a:cs typeface="Cabin"/>
                <a:sym typeface="Cabin"/>
              </a:endParaRPr>
            </a:p>
            <a:p>
              <a:pPr indent="0" lvl="0" marL="0" rtl="0" algn="l">
                <a:spcBef>
                  <a:spcPts val="0"/>
                </a:spcBef>
                <a:spcAft>
                  <a:spcPts val="0"/>
                </a:spcAft>
                <a:buNone/>
              </a:pPr>
              <a:r>
                <a:rPr b="1" lang="en-GB" sz="800">
                  <a:solidFill>
                    <a:srgbClr val="61753B"/>
                  </a:solidFill>
                  <a:latin typeface="Cabin"/>
                  <a:ea typeface="Cabin"/>
                  <a:cs typeface="Cabin"/>
                  <a:sym typeface="Cabin"/>
                </a:rPr>
                <a:t>Q4: Which of the following conditions would show a positive blood culture ?</a:t>
              </a:r>
              <a:endParaRPr b="1" sz="800">
                <a:solidFill>
                  <a:srgbClr val="61753B"/>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A- Typhoid fever.</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B- Salmonella Gastroenteritis</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C- Shigella Gastroenteritis</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D- All of the above</a:t>
              </a:r>
              <a:endParaRPr sz="800">
                <a:latin typeface="Cabin"/>
                <a:ea typeface="Cabin"/>
                <a:cs typeface="Cabin"/>
                <a:sym typeface="Cabin"/>
              </a:endParaRPr>
            </a:p>
            <a:p>
              <a:pPr indent="0" lvl="0" marL="0" rtl="0" algn="l">
                <a:spcBef>
                  <a:spcPts val="0"/>
                </a:spcBef>
                <a:spcAft>
                  <a:spcPts val="0"/>
                </a:spcAft>
                <a:buNone/>
              </a:pPr>
              <a:r>
                <a:t/>
              </a:r>
              <a:endParaRPr sz="800">
                <a:latin typeface="Cabin"/>
                <a:ea typeface="Cabin"/>
                <a:cs typeface="Cabin"/>
                <a:sym typeface="Cabin"/>
              </a:endParaRPr>
            </a:p>
            <a:p>
              <a:pPr indent="0" lvl="0" marL="0" rtl="0" algn="l">
                <a:spcBef>
                  <a:spcPts val="0"/>
                </a:spcBef>
                <a:spcAft>
                  <a:spcPts val="0"/>
                </a:spcAft>
                <a:buNone/>
              </a:pPr>
              <a:r>
                <a:rPr b="1" lang="en-GB" sz="800">
                  <a:solidFill>
                    <a:srgbClr val="61753B"/>
                  </a:solidFill>
                  <a:latin typeface="Cabin"/>
                  <a:ea typeface="Cabin"/>
                  <a:cs typeface="Cabin"/>
                  <a:sym typeface="Cabin"/>
                </a:rPr>
                <a:t>Q5: a 17 years old female from India presented with bloody diarrhea, fever and abdominal pain. Special culture tests showed the growth of black colonies. What is the best course of treatment you would choose for this patient ?</a:t>
              </a:r>
              <a:endParaRPr b="1" sz="800">
                <a:solidFill>
                  <a:srgbClr val="61753B"/>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A- C</a:t>
              </a:r>
              <a:r>
                <a:rPr lang="en-GB" sz="800">
                  <a:solidFill>
                    <a:schemeClr val="dk1"/>
                  </a:solidFill>
                  <a:latin typeface="Cabin"/>
                  <a:ea typeface="Cabin"/>
                  <a:cs typeface="Cabin"/>
                  <a:sym typeface="Cabin"/>
                </a:rPr>
                <a:t>iprofloxacin</a:t>
              </a:r>
              <a:r>
                <a:rPr lang="en-GB" sz="800">
                  <a:solidFill>
                    <a:schemeClr val="dk1"/>
                  </a:solidFill>
                  <a:latin typeface="Cabin"/>
                  <a:ea typeface="Cabin"/>
                  <a:cs typeface="Cabin"/>
                  <a:sym typeface="Cabin"/>
                </a:rPr>
                <a:t> with rehydration </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B- Ceftriaxone with rehydration </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C- Rehydration only</a:t>
              </a:r>
              <a:endParaRPr sz="800">
                <a:solidFill>
                  <a:schemeClr val="dk1"/>
                </a:solidFill>
                <a:latin typeface="Cabin"/>
                <a:ea typeface="Cabin"/>
                <a:cs typeface="Cabin"/>
                <a:sym typeface="Cabin"/>
              </a:endParaRPr>
            </a:p>
            <a:p>
              <a:pPr indent="0" lvl="0" marL="0" rtl="0" algn="l">
                <a:spcBef>
                  <a:spcPts val="0"/>
                </a:spcBef>
                <a:spcAft>
                  <a:spcPts val="0"/>
                </a:spcAft>
                <a:buClr>
                  <a:schemeClr val="dk1"/>
                </a:buClr>
                <a:buSzPts val="1100"/>
                <a:buFont typeface="Arial"/>
                <a:buNone/>
              </a:pPr>
              <a:r>
                <a:rPr lang="en-GB" sz="800">
                  <a:solidFill>
                    <a:schemeClr val="dk1"/>
                  </a:solidFill>
                  <a:latin typeface="Cabin"/>
                  <a:ea typeface="Cabin"/>
                  <a:cs typeface="Cabin"/>
                  <a:sym typeface="Cabin"/>
                </a:rPr>
                <a:t>D- No treatment is required</a:t>
              </a:r>
              <a:endParaRPr sz="800">
                <a:latin typeface="Cabin"/>
                <a:ea typeface="Cabin"/>
                <a:cs typeface="Cabin"/>
                <a:sym typeface="Cabin"/>
              </a:endParaRPr>
            </a:p>
          </p:txBody>
        </p:sp>
        <p:sp>
          <p:nvSpPr>
            <p:cNvPr id="301" name="Google Shape;301;p32"/>
            <p:cNvSpPr/>
            <p:nvPr/>
          </p:nvSpPr>
          <p:spPr>
            <a:xfrm>
              <a:off x="3945125" y="659013"/>
              <a:ext cx="3149100" cy="379500"/>
            </a:xfrm>
            <a:prstGeom prst="rect">
              <a:avLst/>
            </a:prstGeom>
            <a:noFill/>
            <a:ln cap="flat" cmpd="sng" w="9525">
              <a:solidFill>
                <a:srgbClr val="B4B982"/>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rgbClr val="D9D9D9"/>
                  </a:solidFill>
                  <a:latin typeface="Cabin"/>
                  <a:ea typeface="Cabin"/>
                  <a:cs typeface="Cabin"/>
                  <a:sym typeface="Cabin"/>
                </a:rPr>
                <a:t>Q1:B, Q2:D, Q3:C, Q4:A, Q5:B</a:t>
              </a:r>
              <a:endParaRPr sz="1200">
                <a:solidFill>
                  <a:srgbClr val="D9D9D9"/>
                </a:solidFill>
                <a:latin typeface="Cabin"/>
                <a:ea typeface="Cabin"/>
                <a:cs typeface="Cabin"/>
                <a:sym typeface="Cabin"/>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305" name="Shape 305"/>
        <p:cNvGrpSpPr/>
        <p:nvPr/>
      </p:nvGrpSpPr>
      <p:grpSpPr>
        <a:xfrm>
          <a:off x="0" y="0"/>
          <a:ext cx="0" cy="0"/>
          <a:chOff x="0" y="0"/>
          <a:chExt cx="0" cy="0"/>
        </a:xfrm>
      </p:grpSpPr>
      <p:sp>
        <p:nvSpPr>
          <p:cNvPr id="306" name="Google Shape;306;p33"/>
          <p:cNvSpPr txBox="1"/>
          <p:nvPr/>
        </p:nvSpPr>
        <p:spPr>
          <a:xfrm>
            <a:off x="241550" y="247050"/>
            <a:ext cx="6384600" cy="50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600">
                <a:solidFill>
                  <a:srgbClr val="61753B"/>
                </a:solidFill>
                <a:latin typeface="Calibri"/>
                <a:ea typeface="Calibri"/>
                <a:cs typeface="Calibri"/>
                <a:sym typeface="Calibri"/>
              </a:rPr>
              <a:t>Members board:</a:t>
            </a:r>
            <a:endParaRPr b="1" sz="3600">
              <a:solidFill>
                <a:srgbClr val="61753B"/>
              </a:solidFill>
              <a:latin typeface="Calibri"/>
              <a:ea typeface="Calibri"/>
              <a:cs typeface="Calibri"/>
              <a:sym typeface="Calibri"/>
            </a:endParaRPr>
          </a:p>
        </p:txBody>
      </p:sp>
      <p:sp>
        <p:nvSpPr>
          <p:cNvPr id="307" name="Google Shape;307;p33"/>
          <p:cNvSpPr/>
          <p:nvPr/>
        </p:nvSpPr>
        <p:spPr>
          <a:xfrm rot="5400000">
            <a:off x="3554200" y="6223225"/>
            <a:ext cx="509100" cy="7578900"/>
          </a:xfrm>
          <a:prstGeom prst="rect">
            <a:avLst/>
          </a:prstGeom>
          <a:solidFill>
            <a:srgbClr val="EAF0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8" name="Google Shape;308;p33"/>
          <p:cNvPicPr preferRelativeResize="0"/>
          <p:nvPr/>
        </p:nvPicPr>
        <p:blipFill>
          <a:blip r:embed="rId3">
            <a:alphaModFix/>
          </a:blip>
          <a:stretch>
            <a:fillRect/>
          </a:stretch>
        </p:blipFill>
        <p:spPr>
          <a:xfrm rot="5011859">
            <a:off x="6026196" y="9020690"/>
            <a:ext cx="1702388" cy="2145988"/>
          </a:xfrm>
          <a:prstGeom prst="rect">
            <a:avLst/>
          </a:prstGeom>
          <a:noFill/>
          <a:ln>
            <a:noFill/>
          </a:ln>
          <a:effectLst>
            <a:outerShdw blurRad="57150" rotWithShape="0" algn="bl" dir="5400000" dist="19050">
              <a:srgbClr val="999999">
                <a:alpha val="50000"/>
              </a:srgbClr>
            </a:outerShdw>
          </a:effectLst>
        </p:spPr>
      </p:pic>
      <p:pic>
        <p:nvPicPr>
          <p:cNvPr id="309" name="Google Shape;309;p33"/>
          <p:cNvPicPr preferRelativeResize="0"/>
          <p:nvPr/>
        </p:nvPicPr>
        <p:blipFill>
          <a:blip r:embed="rId4">
            <a:alphaModFix/>
          </a:blip>
          <a:stretch>
            <a:fillRect/>
          </a:stretch>
        </p:blipFill>
        <p:spPr>
          <a:xfrm rot="5011859">
            <a:off x="4710703" y="9002197"/>
            <a:ext cx="1702388" cy="2145988"/>
          </a:xfrm>
          <a:prstGeom prst="rect">
            <a:avLst/>
          </a:prstGeom>
          <a:noFill/>
          <a:ln>
            <a:noFill/>
          </a:ln>
          <a:effectLst>
            <a:outerShdw blurRad="57150" rotWithShape="0" algn="bl" dir="5400000" dist="19050">
              <a:srgbClr val="999999">
                <a:alpha val="50000"/>
              </a:srgbClr>
            </a:outerShdw>
          </a:effectLst>
        </p:spPr>
      </p:pic>
      <p:pic>
        <p:nvPicPr>
          <p:cNvPr id="310" name="Google Shape;310;p33"/>
          <p:cNvPicPr preferRelativeResize="0"/>
          <p:nvPr/>
        </p:nvPicPr>
        <p:blipFill>
          <a:blip r:embed="rId4">
            <a:alphaModFix/>
          </a:blip>
          <a:stretch>
            <a:fillRect/>
          </a:stretch>
        </p:blipFill>
        <p:spPr>
          <a:xfrm rot="5011859">
            <a:off x="3379074" y="8985059"/>
            <a:ext cx="1702388" cy="2145988"/>
          </a:xfrm>
          <a:prstGeom prst="rect">
            <a:avLst/>
          </a:prstGeom>
          <a:noFill/>
          <a:ln>
            <a:noFill/>
          </a:ln>
          <a:effectLst>
            <a:outerShdw blurRad="57150" rotWithShape="0" algn="bl" dir="5400000" dist="19050">
              <a:srgbClr val="999999">
                <a:alpha val="50000"/>
              </a:srgbClr>
            </a:outerShdw>
          </a:effectLst>
        </p:spPr>
      </p:pic>
      <p:pic>
        <p:nvPicPr>
          <p:cNvPr id="311" name="Google Shape;311;p33"/>
          <p:cNvPicPr preferRelativeResize="0"/>
          <p:nvPr/>
        </p:nvPicPr>
        <p:blipFill>
          <a:blip r:embed="rId4">
            <a:alphaModFix/>
          </a:blip>
          <a:stretch>
            <a:fillRect/>
          </a:stretch>
        </p:blipFill>
        <p:spPr>
          <a:xfrm rot="5011859">
            <a:off x="2063581" y="8966565"/>
            <a:ext cx="1702388" cy="2145988"/>
          </a:xfrm>
          <a:prstGeom prst="rect">
            <a:avLst/>
          </a:prstGeom>
          <a:noFill/>
          <a:ln>
            <a:noFill/>
          </a:ln>
          <a:effectLst>
            <a:outerShdw blurRad="57150" rotWithShape="0" algn="bl" dir="5400000" dist="19050">
              <a:srgbClr val="999999">
                <a:alpha val="50000"/>
              </a:srgbClr>
            </a:outerShdw>
          </a:effectLst>
        </p:spPr>
      </p:pic>
      <p:pic>
        <p:nvPicPr>
          <p:cNvPr id="312" name="Google Shape;312;p33"/>
          <p:cNvPicPr preferRelativeResize="0"/>
          <p:nvPr/>
        </p:nvPicPr>
        <p:blipFill>
          <a:blip r:embed="rId4">
            <a:alphaModFix/>
          </a:blip>
          <a:stretch>
            <a:fillRect/>
          </a:stretch>
        </p:blipFill>
        <p:spPr>
          <a:xfrm rot="5011859">
            <a:off x="732238" y="8951957"/>
            <a:ext cx="1702388" cy="2145988"/>
          </a:xfrm>
          <a:prstGeom prst="rect">
            <a:avLst/>
          </a:prstGeom>
          <a:noFill/>
          <a:ln>
            <a:noFill/>
          </a:ln>
          <a:effectLst>
            <a:outerShdw blurRad="57150" rotWithShape="0" algn="bl" dir="5400000" dist="19050">
              <a:srgbClr val="999999">
                <a:alpha val="50000"/>
              </a:srgbClr>
            </a:outerShdw>
          </a:effectLst>
        </p:spPr>
      </p:pic>
      <p:pic>
        <p:nvPicPr>
          <p:cNvPr id="313" name="Google Shape;313;p33"/>
          <p:cNvPicPr preferRelativeResize="0"/>
          <p:nvPr/>
        </p:nvPicPr>
        <p:blipFill rotWithShape="1">
          <a:blip r:embed="rId4">
            <a:alphaModFix/>
          </a:blip>
          <a:srcRect b="39265" l="0" r="0" t="0"/>
          <a:stretch/>
        </p:blipFill>
        <p:spPr>
          <a:xfrm rot="5011860">
            <a:off x="-163415" y="9319542"/>
            <a:ext cx="1702381" cy="1303367"/>
          </a:xfrm>
          <a:prstGeom prst="rect">
            <a:avLst/>
          </a:prstGeom>
          <a:noFill/>
          <a:ln>
            <a:noFill/>
          </a:ln>
          <a:effectLst>
            <a:outerShdw blurRad="57150" rotWithShape="0" algn="bl" dir="5400000" dist="19050">
              <a:srgbClr val="999999">
                <a:alpha val="50000"/>
              </a:srgbClr>
            </a:outerShdw>
          </a:effectLst>
        </p:spPr>
      </p:pic>
      <p:sp>
        <p:nvSpPr>
          <p:cNvPr id="314" name="Google Shape;314;p33"/>
          <p:cNvSpPr txBox="1"/>
          <p:nvPr/>
        </p:nvSpPr>
        <p:spPr>
          <a:xfrm>
            <a:off x="298888" y="1243725"/>
            <a:ext cx="7019700" cy="24870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61753B"/>
              </a:buClr>
              <a:buSzPts val="2400"/>
              <a:buFont typeface="Calibri"/>
              <a:buChar char="●"/>
            </a:pPr>
            <a:r>
              <a:rPr b="1" lang="en-GB" sz="2400">
                <a:solidFill>
                  <a:srgbClr val="61753B"/>
                </a:solidFill>
                <a:latin typeface="Calibri"/>
                <a:ea typeface="Calibri"/>
                <a:cs typeface="Calibri"/>
                <a:sym typeface="Calibri"/>
              </a:rPr>
              <a:t>Team Leaders:</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rPr b="1" lang="en-GB" sz="2000">
                <a:latin typeface="Calibri"/>
                <a:ea typeface="Calibri"/>
                <a:cs typeface="Calibri"/>
                <a:sym typeface="Calibri"/>
              </a:rPr>
              <a:t>        </a:t>
            </a:r>
            <a:r>
              <a:rPr b="1" lang="en-GB" sz="2000">
                <a:latin typeface="Cabin"/>
                <a:ea typeface="Cabin"/>
                <a:cs typeface="Cabin"/>
                <a:sym typeface="Cabin"/>
              </a:rPr>
              <a:t>Abdulaziz Alshomar                        Ghada Alsadhan</a:t>
            </a:r>
            <a:endParaRPr b="1" sz="2000">
              <a:latin typeface="Cabin"/>
              <a:ea typeface="Cabin"/>
              <a:cs typeface="Cabin"/>
              <a:sym typeface="Cabin"/>
            </a:endParaRPr>
          </a:p>
        </p:txBody>
      </p:sp>
      <p:sp>
        <p:nvSpPr>
          <p:cNvPr id="315" name="Google Shape;315;p33"/>
          <p:cNvSpPr txBox="1"/>
          <p:nvPr/>
        </p:nvSpPr>
        <p:spPr>
          <a:xfrm>
            <a:off x="298900" y="5243650"/>
            <a:ext cx="4989600" cy="6039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61753B"/>
              </a:buClr>
              <a:buSzPts val="2400"/>
              <a:buFont typeface="Calibri"/>
              <a:buChar char="●"/>
            </a:pPr>
            <a:r>
              <a:rPr b="1" lang="en-GB" sz="2400">
                <a:solidFill>
                  <a:srgbClr val="61753B"/>
                </a:solidFill>
                <a:latin typeface="Calibri"/>
                <a:ea typeface="Calibri"/>
                <a:cs typeface="Calibri"/>
                <a:sym typeface="Calibri"/>
              </a:rPr>
              <a:t>This lecture was done by:</a:t>
            </a:r>
            <a:endParaRPr b="1" sz="2400">
              <a:solidFill>
                <a:srgbClr val="61753B"/>
              </a:solidFill>
              <a:latin typeface="Calibri"/>
              <a:ea typeface="Calibri"/>
              <a:cs typeface="Calibri"/>
              <a:sym typeface="Calibri"/>
            </a:endParaRPr>
          </a:p>
        </p:txBody>
      </p:sp>
      <p:sp>
        <p:nvSpPr>
          <p:cNvPr id="316" name="Google Shape;316;p33"/>
          <p:cNvSpPr txBox="1"/>
          <p:nvPr/>
        </p:nvSpPr>
        <p:spPr>
          <a:xfrm>
            <a:off x="298906" y="3378925"/>
            <a:ext cx="6470700" cy="15567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61753B"/>
              </a:buClr>
              <a:buSzPts val="2400"/>
              <a:buFont typeface="Calibri"/>
              <a:buChar char="●"/>
            </a:pPr>
            <a:r>
              <a:rPr b="1" lang="en-GB" sz="2400">
                <a:solidFill>
                  <a:srgbClr val="61753B"/>
                </a:solidFill>
                <a:latin typeface="Calibri"/>
                <a:ea typeface="Calibri"/>
                <a:cs typeface="Calibri"/>
                <a:sym typeface="Calibri"/>
              </a:rPr>
              <a:t>Team sub-leader:</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t/>
            </a:r>
            <a:endParaRPr b="1" sz="2400">
              <a:solidFill>
                <a:srgbClr val="61753B"/>
              </a:solidFill>
              <a:latin typeface="Calibri"/>
              <a:ea typeface="Calibri"/>
              <a:cs typeface="Calibri"/>
              <a:sym typeface="Calibri"/>
            </a:endParaRPr>
          </a:p>
          <a:p>
            <a:pPr indent="0" lvl="0" marL="0" rtl="0" algn="l">
              <a:spcBef>
                <a:spcPts val="0"/>
              </a:spcBef>
              <a:spcAft>
                <a:spcPts val="0"/>
              </a:spcAft>
              <a:buNone/>
            </a:pPr>
            <a:r>
              <a:rPr b="1" lang="en-GB" sz="2400">
                <a:solidFill>
                  <a:srgbClr val="61753B"/>
                </a:solidFill>
                <a:latin typeface="Calibri"/>
                <a:ea typeface="Calibri"/>
                <a:cs typeface="Calibri"/>
                <a:sym typeface="Calibri"/>
              </a:rPr>
              <a:t>       </a:t>
            </a:r>
            <a:r>
              <a:rPr b="1" lang="en-GB" sz="2000">
                <a:solidFill>
                  <a:schemeClr val="dk1"/>
                </a:solidFill>
                <a:latin typeface="Cabin"/>
                <a:ea typeface="Cabin"/>
                <a:cs typeface="Cabin"/>
                <a:sym typeface="Cabin"/>
              </a:rPr>
              <a:t>Mohammed Alhumud</a:t>
            </a:r>
            <a:endParaRPr b="1" sz="2000">
              <a:solidFill>
                <a:schemeClr val="dk1"/>
              </a:solidFill>
              <a:latin typeface="Cabin"/>
              <a:ea typeface="Cabin"/>
              <a:cs typeface="Cabin"/>
              <a:sym typeface="Cabin"/>
            </a:endParaRPr>
          </a:p>
        </p:txBody>
      </p:sp>
      <p:sp>
        <p:nvSpPr>
          <p:cNvPr id="317" name="Google Shape;317;p33"/>
          <p:cNvSpPr txBox="1"/>
          <p:nvPr/>
        </p:nvSpPr>
        <p:spPr>
          <a:xfrm>
            <a:off x="797975" y="5800875"/>
            <a:ext cx="5153700" cy="50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Cabin"/>
                <a:ea typeface="Cabin"/>
                <a:cs typeface="Cabin"/>
                <a:sym typeface="Cabin"/>
              </a:rPr>
              <a:t>Jude Alotaibi</a:t>
            </a:r>
            <a:endParaRPr b="1" sz="2000">
              <a:latin typeface="Cabin"/>
              <a:ea typeface="Cabin"/>
              <a:cs typeface="Cabin"/>
              <a:sym typeface="Cabin"/>
            </a:endParaRPr>
          </a:p>
          <a:p>
            <a:pPr indent="0" lvl="0" marL="0" rtl="0" algn="l">
              <a:spcBef>
                <a:spcPts val="0"/>
              </a:spcBef>
              <a:spcAft>
                <a:spcPts val="0"/>
              </a:spcAft>
              <a:buNone/>
            </a:pPr>
            <a:r>
              <a:t/>
            </a:r>
            <a:endParaRPr b="1" sz="2000">
              <a:latin typeface="Cabin"/>
              <a:ea typeface="Cabin"/>
              <a:cs typeface="Cabin"/>
              <a:sym typeface="Cabin"/>
            </a:endParaRPr>
          </a:p>
        </p:txBody>
      </p:sp>
      <p:grpSp>
        <p:nvGrpSpPr>
          <p:cNvPr id="318" name="Google Shape;318;p33"/>
          <p:cNvGrpSpPr/>
          <p:nvPr/>
        </p:nvGrpSpPr>
        <p:grpSpPr>
          <a:xfrm>
            <a:off x="488008" y="6791880"/>
            <a:ext cx="309959" cy="328695"/>
            <a:chOff x="-6690625" y="3631325"/>
            <a:chExt cx="307225" cy="292225"/>
          </a:xfrm>
        </p:grpSpPr>
        <p:sp>
          <p:nvSpPr>
            <p:cNvPr id="319" name="Google Shape;319;p33"/>
            <p:cNvSpPr/>
            <p:nvPr/>
          </p:nvSpPr>
          <p:spPr>
            <a:xfrm>
              <a:off x="-6690625" y="3631325"/>
              <a:ext cx="222925" cy="292225"/>
            </a:xfrm>
            <a:custGeom>
              <a:rect b="b" l="l" r="r" t="t"/>
              <a:pathLst>
                <a:path extrusionOk="0" h="11689" w="8917">
                  <a:moveTo>
                    <a:pt x="5861" y="2773"/>
                  </a:moveTo>
                  <a:cubicBezTo>
                    <a:pt x="6270" y="2773"/>
                    <a:pt x="6333" y="3435"/>
                    <a:pt x="5861" y="3435"/>
                  </a:cubicBezTo>
                  <a:lnTo>
                    <a:pt x="3813" y="3435"/>
                  </a:lnTo>
                  <a:cubicBezTo>
                    <a:pt x="3372" y="3435"/>
                    <a:pt x="3340" y="2773"/>
                    <a:pt x="3813" y="2773"/>
                  </a:cubicBezTo>
                  <a:close/>
                  <a:moveTo>
                    <a:pt x="2742" y="0"/>
                  </a:moveTo>
                  <a:lnTo>
                    <a:pt x="2742" y="2395"/>
                  </a:lnTo>
                  <a:cubicBezTo>
                    <a:pt x="2742" y="2584"/>
                    <a:pt x="2584" y="2741"/>
                    <a:pt x="2395" y="2741"/>
                  </a:cubicBezTo>
                  <a:lnTo>
                    <a:pt x="1" y="2741"/>
                  </a:lnTo>
                  <a:lnTo>
                    <a:pt x="1" y="10649"/>
                  </a:lnTo>
                  <a:cubicBezTo>
                    <a:pt x="1" y="11216"/>
                    <a:pt x="473" y="11689"/>
                    <a:pt x="1009" y="11689"/>
                  </a:cubicBezTo>
                  <a:lnTo>
                    <a:pt x="7909" y="11689"/>
                  </a:lnTo>
                  <a:cubicBezTo>
                    <a:pt x="8444" y="11689"/>
                    <a:pt x="8917" y="11248"/>
                    <a:pt x="8917" y="10649"/>
                  </a:cubicBezTo>
                  <a:lnTo>
                    <a:pt x="8917" y="7751"/>
                  </a:lnTo>
                  <a:lnTo>
                    <a:pt x="6491" y="10177"/>
                  </a:lnTo>
                  <a:cubicBezTo>
                    <a:pt x="6491" y="10271"/>
                    <a:pt x="6428" y="10303"/>
                    <a:pt x="6365" y="10303"/>
                  </a:cubicBezTo>
                  <a:lnTo>
                    <a:pt x="4317" y="10901"/>
                  </a:lnTo>
                  <a:cubicBezTo>
                    <a:pt x="4198" y="10938"/>
                    <a:pt x="4080" y="10955"/>
                    <a:pt x="3967" y="10955"/>
                  </a:cubicBezTo>
                  <a:cubicBezTo>
                    <a:pt x="3209" y="10955"/>
                    <a:pt x="2625" y="10192"/>
                    <a:pt x="2899" y="9452"/>
                  </a:cubicBezTo>
                  <a:lnTo>
                    <a:pt x="3057" y="8979"/>
                  </a:lnTo>
                  <a:lnTo>
                    <a:pt x="1765" y="8979"/>
                  </a:lnTo>
                  <a:cubicBezTo>
                    <a:pt x="1324" y="8979"/>
                    <a:pt x="1293" y="8255"/>
                    <a:pt x="1765" y="8255"/>
                  </a:cubicBezTo>
                  <a:lnTo>
                    <a:pt x="3277" y="8255"/>
                  </a:lnTo>
                  <a:lnTo>
                    <a:pt x="3529" y="7593"/>
                  </a:lnTo>
                  <a:lnTo>
                    <a:pt x="1797" y="7593"/>
                  </a:lnTo>
                  <a:cubicBezTo>
                    <a:pt x="1356" y="7593"/>
                    <a:pt x="1324" y="6869"/>
                    <a:pt x="1797" y="6869"/>
                  </a:cubicBezTo>
                  <a:lnTo>
                    <a:pt x="4034" y="6869"/>
                  </a:lnTo>
                  <a:lnTo>
                    <a:pt x="4695" y="6207"/>
                  </a:lnTo>
                  <a:lnTo>
                    <a:pt x="1765" y="6207"/>
                  </a:lnTo>
                  <a:cubicBezTo>
                    <a:pt x="1324" y="6207"/>
                    <a:pt x="1293" y="5514"/>
                    <a:pt x="1765" y="5514"/>
                  </a:cubicBezTo>
                  <a:lnTo>
                    <a:pt x="5388" y="5514"/>
                  </a:lnTo>
                  <a:lnTo>
                    <a:pt x="6050" y="4821"/>
                  </a:lnTo>
                  <a:lnTo>
                    <a:pt x="1734" y="4821"/>
                  </a:lnTo>
                  <a:cubicBezTo>
                    <a:pt x="1293" y="4821"/>
                    <a:pt x="1261" y="4128"/>
                    <a:pt x="1734" y="4128"/>
                  </a:cubicBezTo>
                  <a:lnTo>
                    <a:pt x="6711" y="4128"/>
                  </a:lnTo>
                  <a:cubicBezTo>
                    <a:pt x="6963" y="3876"/>
                    <a:pt x="8696" y="2080"/>
                    <a:pt x="8917" y="1891"/>
                  </a:cubicBezTo>
                  <a:lnTo>
                    <a:pt x="8917" y="1009"/>
                  </a:lnTo>
                  <a:cubicBezTo>
                    <a:pt x="8917" y="473"/>
                    <a:pt x="8507" y="0"/>
                    <a:pt x="7909"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3"/>
            <p:cNvSpPr/>
            <p:nvPr/>
          </p:nvSpPr>
          <p:spPr>
            <a:xfrm>
              <a:off x="-6604350" y="3832175"/>
              <a:ext cx="58675" cy="56550"/>
            </a:xfrm>
            <a:custGeom>
              <a:rect b="b" l="l" r="r" t="t"/>
              <a:pathLst>
                <a:path extrusionOk="0" h="2262" w="2347">
                  <a:moveTo>
                    <a:pt x="614" y="0"/>
                  </a:moveTo>
                  <a:lnTo>
                    <a:pt x="110" y="1607"/>
                  </a:lnTo>
                  <a:cubicBezTo>
                    <a:pt x="1" y="1934"/>
                    <a:pt x="222" y="2262"/>
                    <a:pt x="550" y="2262"/>
                  </a:cubicBezTo>
                  <a:cubicBezTo>
                    <a:pt x="600" y="2262"/>
                    <a:pt x="654" y="2254"/>
                    <a:pt x="709" y="2237"/>
                  </a:cubicBezTo>
                  <a:lnTo>
                    <a:pt x="2347" y="1701"/>
                  </a:lnTo>
                  <a:lnTo>
                    <a:pt x="614" y="0"/>
                  </a:ln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3"/>
            <p:cNvSpPr/>
            <p:nvPr/>
          </p:nvSpPr>
          <p:spPr>
            <a:xfrm>
              <a:off x="-6470875" y="3684775"/>
              <a:ext cx="87475" cy="71800"/>
            </a:xfrm>
            <a:custGeom>
              <a:rect b="b" l="l" r="r" t="t"/>
              <a:pathLst>
                <a:path extrusionOk="0" h="2872" w="3499">
                  <a:moveTo>
                    <a:pt x="1479" y="1"/>
                  </a:moveTo>
                  <a:cubicBezTo>
                    <a:pt x="1176" y="1"/>
                    <a:pt x="868" y="114"/>
                    <a:pt x="599" y="383"/>
                  </a:cubicBezTo>
                  <a:lnTo>
                    <a:pt x="1" y="950"/>
                  </a:lnTo>
                  <a:lnTo>
                    <a:pt x="1954" y="2872"/>
                  </a:lnTo>
                  <a:lnTo>
                    <a:pt x="2521" y="2305"/>
                  </a:lnTo>
                  <a:cubicBezTo>
                    <a:pt x="3498" y="1352"/>
                    <a:pt x="2524" y="1"/>
                    <a:pt x="1479"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3"/>
            <p:cNvSpPr/>
            <p:nvPr/>
          </p:nvSpPr>
          <p:spPr>
            <a:xfrm>
              <a:off x="-6578775" y="3721900"/>
              <a:ext cx="143375" cy="143375"/>
            </a:xfrm>
            <a:custGeom>
              <a:rect b="b" l="l" r="r" t="t"/>
              <a:pathLst>
                <a:path extrusionOk="0" h="5735" w="5735">
                  <a:moveTo>
                    <a:pt x="3813" y="1"/>
                  </a:moveTo>
                  <a:lnTo>
                    <a:pt x="1" y="3813"/>
                  </a:lnTo>
                  <a:lnTo>
                    <a:pt x="1922" y="5734"/>
                  </a:lnTo>
                  <a:lnTo>
                    <a:pt x="4474" y="3183"/>
                  </a:lnTo>
                  <a:lnTo>
                    <a:pt x="5734" y="1922"/>
                  </a:lnTo>
                  <a:lnTo>
                    <a:pt x="3813" y="1"/>
                  </a:ln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3"/>
            <p:cNvSpPr/>
            <p:nvPr/>
          </p:nvSpPr>
          <p:spPr>
            <a:xfrm>
              <a:off x="-6685100" y="3636850"/>
              <a:ext cx="47275" cy="46475"/>
            </a:xfrm>
            <a:custGeom>
              <a:rect b="b" l="l" r="r" t="t"/>
              <a:pathLst>
                <a:path extrusionOk="0" h="1859" w="1891">
                  <a:moveTo>
                    <a:pt x="1891" y="0"/>
                  </a:moveTo>
                  <a:lnTo>
                    <a:pt x="0" y="1859"/>
                  </a:lnTo>
                  <a:lnTo>
                    <a:pt x="1891" y="1859"/>
                  </a:lnTo>
                  <a:lnTo>
                    <a:pt x="1891" y="0"/>
                  </a:ln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4" name="Google Shape;324;p33"/>
          <p:cNvGrpSpPr/>
          <p:nvPr/>
        </p:nvGrpSpPr>
        <p:grpSpPr>
          <a:xfrm>
            <a:off x="477531" y="2016501"/>
            <a:ext cx="330928" cy="336226"/>
            <a:chOff x="-56407800" y="1902600"/>
            <a:chExt cx="326875" cy="318125"/>
          </a:xfrm>
        </p:grpSpPr>
        <p:sp>
          <p:nvSpPr>
            <p:cNvPr id="325" name="Google Shape;325;p33"/>
            <p:cNvSpPr/>
            <p:nvPr/>
          </p:nvSpPr>
          <p:spPr>
            <a:xfrm>
              <a:off x="-56289650" y="2072625"/>
              <a:ext cx="17325" cy="17350"/>
            </a:xfrm>
            <a:custGeom>
              <a:rect b="b" l="l" r="r" t="t"/>
              <a:pathLst>
                <a:path extrusionOk="0" h="694" w="693">
                  <a:moveTo>
                    <a:pt x="347" y="0"/>
                  </a:moveTo>
                  <a:cubicBezTo>
                    <a:pt x="158" y="0"/>
                    <a:pt x="0" y="158"/>
                    <a:pt x="0" y="347"/>
                  </a:cubicBezTo>
                  <a:cubicBezTo>
                    <a:pt x="0" y="536"/>
                    <a:pt x="158" y="694"/>
                    <a:pt x="347" y="694"/>
                  </a:cubicBezTo>
                  <a:cubicBezTo>
                    <a:pt x="536" y="694"/>
                    <a:pt x="693" y="536"/>
                    <a:pt x="693" y="347"/>
                  </a:cubicBezTo>
                  <a:cubicBezTo>
                    <a:pt x="693" y="158"/>
                    <a:pt x="536" y="0"/>
                    <a:pt x="347"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3"/>
            <p:cNvSpPr/>
            <p:nvPr/>
          </p:nvSpPr>
          <p:spPr>
            <a:xfrm>
              <a:off x="-56215625" y="2072625"/>
              <a:ext cx="17350" cy="17350"/>
            </a:xfrm>
            <a:custGeom>
              <a:rect b="b" l="l" r="r" t="t"/>
              <a:pathLst>
                <a:path extrusionOk="0" h="694" w="694">
                  <a:moveTo>
                    <a:pt x="347" y="0"/>
                  </a:moveTo>
                  <a:cubicBezTo>
                    <a:pt x="158" y="0"/>
                    <a:pt x="1" y="158"/>
                    <a:pt x="1" y="347"/>
                  </a:cubicBezTo>
                  <a:cubicBezTo>
                    <a:pt x="1" y="536"/>
                    <a:pt x="158" y="694"/>
                    <a:pt x="347" y="694"/>
                  </a:cubicBezTo>
                  <a:cubicBezTo>
                    <a:pt x="536" y="694"/>
                    <a:pt x="694" y="536"/>
                    <a:pt x="694" y="347"/>
                  </a:cubicBezTo>
                  <a:cubicBezTo>
                    <a:pt x="694" y="158"/>
                    <a:pt x="536" y="0"/>
                    <a:pt x="347"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3"/>
            <p:cNvSpPr/>
            <p:nvPr/>
          </p:nvSpPr>
          <p:spPr>
            <a:xfrm>
              <a:off x="-56407800" y="1902600"/>
              <a:ext cx="326875" cy="318125"/>
            </a:xfrm>
            <a:custGeom>
              <a:rect b="b" l="l" r="r" t="t"/>
              <a:pathLst>
                <a:path extrusionOk="0" h="12725" w="13075">
                  <a:moveTo>
                    <a:pt x="8371" y="824"/>
                  </a:moveTo>
                  <a:cubicBezTo>
                    <a:pt x="8854" y="824"/>
                    <a:pt x="9303" y="1142"/>
                    <a:pt x="9420" y="1635"/>
                  </a:cubicBezTo>
                  <a:lnTo>
                    <a:pt x="9924" y="3714"/>
                  </a:lnTo>
                  <a:cubicBezTo>
                    <a:pt x="9641" y="3777"/>
                    <a:pt x="9420" y="3809"/>
                    <a:pt x="9137" y="3809"/>
                  </a:cubicBezTo>
                  <a:lnTo>
                    <a:pt x="3907" y="3809"/>
                  </a:lnTo>
                  <a:cubicBezTo>
                    <a:pt x="3623" y="3809"/>
                    <a:pt x="3340" y="3777"/>
                    <a:pt x="3119" y="3714"/>
                  </a:cubicBezTo>
                  <a:lnTo>
                    <a:pt x="3655" y="1635"/>
                  </a:lnTo>
                  <a:cubicBezTo>
                    <a:pt x="3772" y="1142"/>
                    <a:pt x="4239" y="824"/>
                    <a:pt x="4717" y="824"/>
                  </a:cubicBezTo>
                  <a:cubicBezTo>
                    <a:pt x="4881" y="824"/>
                    <a:pt x="5046" y="861"/>
                    <a:pt x="5199" y="942"/>
                  </a:cubicBezTo>
                  <a:lnTo>
                    <a:pt x="6364" y="1509"/>
                  </a:lnTo>
                  <a:cubicBezTo>
                    <a:pt x="6427" y="1540"/>
                    <a:pt x="6490" y="1556"/>
                    <a:pt x="6545" y="1556"/>
                  </a:cubicBezTo>
                  <a:cubicBezTo>
                    <a:pt x="6601" y="1556"/>
                    <a:pt x="6648" y="1540"/>
                    <a:pt x="6679" y="1509"/>
                  </a:cubicBezTo>
                  <a:lnTo>
                    <a:pt x="7877" y="942"/>
                  </a:lnTo>
                  <a:cubicBezTo>
                    <a:pt x="8037" y="861"/>
                    <a:pt x="8206" y="824"/>
                    <a:pt x="8371" y="824"/>
                  </a:cubicBezTo>
                  <a:close/>
                  <a:moveTo>
                    <a:pt x="1299" y="3783"/>
                  </a:moveTo>
                  <a:cubicBezTo>
                    <a:pt x="1359" y="3783"/>
                    <a:pt x="1422" y="3800"/>
                    <a:pt x="1481" y="3840"/>
                  </a:cubicBezTo>
                  <a:lnTo>
                    <a:pt x="2017" y="4092"/>
                  </a:lnTo>
                  <a:cubicBezTo>
                    <a:pt x="2584" y="4344"/>
                    <a:pt x="3308" y="4565"/>
                    <a:pt x="3970" y="4565"/>
                  </a:cubicBezTo>
                  <a:lnTo>
                    <a:pt x="9200" y="4565"/>
                  </a:lnTo>
                  <a:cubicBezTo>
                    <a:pt x="9893" y="4565"/>
                    <a:pt x="10586" y="4376"/>
                    <a:pt x="11185" y="4092"/>
                  </a:cubicBezTo>
                  <a:lnTo>
                    <a:pt x="11689" y="3840"/>
                  </a:lnTo>
                  <a:cubicBezTo>
                    <a:pt x="11737" y="3824"/>
                    <a:pt x="11788" y="3816"/>
                    <a:pt x="11839" y="3816"/>
                  </a:cubicBezTo>
                  <a:cubicBezTo>
                    <a:pt x="11983" y="3816"/>
                    <a:pt x="12123" y="3881"/>
                    <a:pt x="12193" y="3998"/>
                  </a:cubicBezTo>
                  <a:cubicBezTo>
                    <a:pt x="12256" y="4187"/>
                    <a:pt x="12161" y="4439"/>
                    <a:pt x="11972" y="4502"/>
                  </a:cubicBezTo>
                  <a:lnTo>
                    <a:pt x="11468" y="4754"/>
                  </a:lnTo>
                  <a:cubicBezTo>
                    <a:pt x="10743" y="5100"/>
                    <a:pt x="9924" y="5289"/>
                    <a:pt x="9168" y="5289"/>
                  </a:cubicBezTo>
                  <a:lnTo>
                    <a:pt x="3938" y="5289"/>
                  </a:lnTo>
                  <a:cubicBezTo>
                    <a:pt x="3182" y="5289"/>
                    <a:pt x="2363" y="5100"/>
                    <a:pt x="1639" y="4754"/>
                  </a:cubicBezTo>
                  <a:lnTo>
                    <a:pt x="1134" y="4502"/>
                  </a:lnTo>
                  <a:cubicBezTo>
                    <a:pt x="945" y="4439"/>
                    <a:pt x="851" y="4187"/>
                    <a:pt x="977" y="3998"/>
                  </a:cubicBezTo>
                  <a:cubicBezTo>
                    <a:pt x="1042" y="3868"/>
                    <a:pt x="1166" y="3783"/>
                    <a:pt x="1299" y="3783"/>
                  </a:cubicBezTo>
                  <a:close/>
                  <a:moveTo>
                    <a:pt x="2426" y="6801"/>
                  </a:moveTo>
                  <a:lnTo>
                    <a:pt x="2426" y="8282"/>
                  </a:lnTo>
                  <a:cubicBezTo>
                    <a:pt x="2048" y="8282"/>
                    <a:pt x="1702" y="7936"/>
                    <a:pt x="1702" y="7558"/>
                  </a:cubicBezTo>
                  <a:cubicBezTo>
                    <a:pt x="1702" y="7148"/>
                    <a:pt x="2017" y="6801"/>
                    <a:pt x="2426" y="6801"/>
                  </a:cubicBezTo>
                  <a:close/>
                  <a:moveTo>
                    <a:pt x="10680" y="6801"/>
                  </a:moveTo>
                  <a:cubicBezTo>
                    <a:pt x="11059" y="6801"/>
                    <a:pt x="11405" y="7117"/>
                    <a:pt x="11405" y="7558"/>
                  </a:cubicBezTo>
                  <a:cubicBezTo>
                    <a:pt x="11405" y="7936"/>
                    <a:pt x="11059" y="8282"/>
                    <a:pt x="10680" y="8282"/>
                  </a:cubicBezTo>
                  <a:lnTo>
                    <a:pt x="10680" y="6801"/>
                  </a:lnTo>
                  <a:close/>
                  <a:moveTo>
                    <a:pt x="3214" y="5982"/>
                  </a:moveTo>
                  <a:cubicBezTo>
                    <a:pt x="3466" y="6014"/>
                    <a:pt x="3686" y="6014"/>
                    <a:pt x="3970" y="6014"/>
                  </a:cubicBezTo>
                  <a:lnTo>
                    <a:pt x="9200" y="6014"/>
                  </a:lnTo>
                  <a:cubicBezTo>
                    <a:pt x="9452" y="6014"/>
                    <a:pt x="9672" y="6014"/>
                    <a:pt x="9956" y="5982"/>
                  </a:cubicBezTo>
                  <a:lnTo>
                    <a:pt x="9956" y="5982"/>
                  </a:lnTo>
                  <a:cubicBezTo>
                    <a:pt x="9924" y="6297"/>
                    <a:pt x="9924" y="8219"/>
                    <a:pt x="9924" y="8503"/>
                  </a:cubicBezTo>
                  <a:lnTo>
                    <a:pt x="9924" y="8849"/>
                  </a:lnTo>
                  <a:lnTo>
                    <a:pt x="6742" y="7558"/>
                  </a:lnTo>
                  <a:cubicBezTo>
                    <a:pt x="6695" y="7526"/>
                    <a:pt x="6640" y="7510"/>
                    <a:pt x="6589" y="7510"/>
                  </a:cubicBezTo>
                  <a:cubicBezTo>
                    <a:pt x="6538" y="7510"/>
                    <a:pt x="6490" y="7526"/>
                    <a:pt x="6459" y="7558"/>
                  </a:cubicBezTo>
                  <a:lnTo>
                    <a:pt x="3214" y="8849"/>
                  </a:lnTo>
                  <a:lnTo>
                    <a:pt x="3214" y="8660"/>
                  </a:lnTo>
                  <a:lnTo>
                    <a:pt x="3214" y="5982"/>
                  </a:lnTo>
                  <a:close/>
                  <a:moveTo>
                    <a:pt x="6585" y="8282"/>
                  </a:moveTo>
                  <a:lnTo>
                    <a:pt x="9767" y="9542"/>
                  </a:lnTo>
                  <a:cubicBezTo>
                    <a:pt x="9262" y="11157"/>
                    <a:pt x="7905" y="12034"/>
                    <a:pt x="6522" y="12034"/>
                  </a:cubicBezTo>
                  <a:cubicBezTo>
                    <a:pt x="5746" y="12034"/>
                    <a:pt x="4962" y="11758"/>
                    <a:pt x="4316" y="11181"/>
                  </a:cubicBezTo>
                  <a:cubicBezTo>
                    <a:pt x="3844" y="10740"/>
                    <a:pt x="3529" y="10172"/>
                    <a:pt x="3340" y="9605"/>
                  </a:cubicBezTo>
                  <a:lnTo>
                    <a:pt x="6585" y="8282"/>
                  </a:lnTo>
                  <a:close/>
                  <a:moveTo>
                    <a:pt x="8390" y="1"/>
                  </a:moveTo>
                  <a:cubicBezTo>
                    <a:pt x="8109" y="1"/>
                    <a:pt x="7824" y="69"/>
                    <a:pt x="7561" y="217"/>
                  </a:cubicBezTo>
                  <a:lnTo>
                    <a:pt x="6522" y="721"/>
                  </a:lnTo>
                  <a:lnTo>
                    <a:pt x="5514" y="217"/>
                  </a:lnTo>
                  <a:cubicBezTo>
                    <a:pt x="5240" y="88"/>
                    <a:pt x="4955" y="27"/>
                    <a:pt x="4676" y="27"/>
                  </a:cubicBezTo>
                  <a:cubicBezTo>
                    <a:pt x="3863" y="27"/>
                    <a:pt x="3110" y="546"/>
                    <a:pt x="2899" y="1414"/>
                  </a:cubicBezTo>
                  <a:lnTo>
                    <a:pt x="2395" y="3462"/>
                  </a:lnTo>
                  <a:lnTo>
                    <a:pt x="1765" y="3147"/>
                  </a:lnTo>
                  <a:cubicBezTo>
                    <a:pt x="1607" y="3063"/>
                    <a:pt x="1435" y="3024"/>
                    <a:pt x="1265" y="3024"/>
                  </a:cubicBezTo>
                  <a:cubicBezTo>
                    <a:pt x="859" y="3024"/>
                    <a:pt x="462" y="3251"/>
                    <a:pt x="284" y="3651"/>
                  </a:cubicBezTo>
                  <a:cubicBezTo>
                    <a:pt x="0" y="4187"/>
                    <a:pt x="221" y="4880"/>
                    <a:pt x="788" y="5132"/>
                  </a:cubicBezTo>
                  <a:lnTo>
                    <a:pt x="1292" y="5384"/>
                  </a:lnTo>
                  <a:cubicBezTo>
                    <a:pt x="1639" y="5573"/>
                    <a:pt x="2048" y="5699"/>
                    <a:pt x="2426" y="5793"/>
                  </a:cubicBezTo>
                  <a:lnTo>
                    <a:pt x="2426" y="6014"/>
                  </a:lnTo>
                  <a:cubicBezTo>
                    <a:pt x="1607" y="6014"/>
                    <a:pt x="945" y="6675"/>
                    <a:pt x="945" y="7495"/>
                  </a:cubicBezTo>
                  <a:cubicBezTo>
                    <a:pt x="945" y="8282"/>
                    <a:pt x="1576" y="9007"/>
                    <a:pt x="2426" y="9007"/>
                  </a:cubicBezTo>
                  <a:cubicBezTo>
                    <a:pt x="2521" y="10015"/>
                    <a:pt x="3025" y="10992"/>
                    <a:pt x="3781" y="11685"/>
                  </a:cubicBezTo>
                  <a:cubicBezTo>
                    <a:pt x="4537" y="12378"/>
                    <a:pt x="5514" y="12724"/>
                    <a:pt x="6522" y="12724"/>
                  </a:cubicBezTo>
                  <a:cubicBezTo>
                    <a:pt x="8696" y="12724"/>
                    <a:pt x="10365" y="11055"/>
                    <a:pt x="10586" y="9007"/>
                  </a:cubicBezTo>
                  <a:cubicBezTo>
                    <a:pt x="11500" y="9007"/>
                    <a:pt x="12130" y="8282"/>
                    <a:pt x="12130" y="7495"/>
                  </a:cubicBezTo>
                  <a:cubicBezTo>
                    <a:pt x="12130" y="6675"/>
                    <a:pt x="11468" y="6014"/>
                    <a:pt x="10617" y="6014"/>
                  </a:cubicBezTo>
                  <a:lnTo>
                    <a:pt x="10617" y="5793"/>
                  </a:lnTo>
                  <a:cubicBezTo>
                    <a:pt x="11027" y="5699"/>
                    <a:pt x="11405" y="5573"/>
                    <a:pt x="11783" y="5384"/>
                  </a:cubicBezTo>
                  <a:lnTo>
                    <a:pt x="12287" y="5132"/>
                  </a:lnTo>
                  <a:cubicBezTo>
                    <a:pt x="12886" y="4911"/>
                    <a:pt x="13075" y="4250"/>
                    <a:pt x="12791" y="3682"/>
                  </a:cubicBezTo>
                  <a:cubicBezTo>
                    <a:pt x="12588" y="3299"/>
                    <a:pt x="12191" y="3061"/>
                    <a:pt x="11785" y="3061"/>
                  </a:cubicBezTo>
                  <a:cubicBezTo>
                    <a:pt x="11625" y="3061"/>
                    <a:pt x="11462" y="3098"/>
                    <a:pt x="11311" y="3178"/>
                  </a:cubicBezTo>
                  <a:lnTo>
                    <a:pt x="10775" y="3399"/>
                  </a:lnTo>
                  <a:cubicBezTo>
                    <a:pt x="10743" y="3399"/>
                    <a:pt x="10712" y="3462"/>
                    <a:pt x="10680" y="3462"/>
                  </a:cubicBezTo>
                  <a:lnTo>
                    <a:pt x="10145" y="1414"/>
                  </a:lnTo>
                  <a:cubicBezTo>
                    <a:pt x="9959" y="552"/>
                    <a:pt x="9187" y="1"/>
                    <a:pt x="8390"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8" name="Google Shape;328;p33"/>
          <p:cNvGrpSpPr/>
          <p:nvPr/>
        </p:nvGrpSpPr>
        <p:grpSpPr>
          <a:xfrm>
            <a:off x="4045237" y="2017289"/>
            <a:ext cx="322171" cy="334667"/>
            <a:chOff x="-55225575" y="1903275"/>
            <a:chExt cx="318225" cy="316650"/>
          </a:xfrm>
        </p:grpSpPr>
        <p:sp>
          <p:nvSpPr>
            <p:cNvPr id="329" name="Google Shape;329;p33"/>
            <p:cNvSpPr/>
            <p:nvPr/>
          </p:nvSpPr>
          <p:spPr>
            <a:xfrm>
              <a:off x="-55104275" y="2116925"/>
              <a:ext cx="72475" cy="29750"/>
            </a:xfrm>
            <a:custGeom>
              <a:rect b="b" l="l" r="r" t="t"/>
              <a:pathLst>
                <a:path extrusionOk="0" h="1190" w="2899">
                  <a:moveTo>
                    <a:pt x="398" y="1"/>
                  </a:moveTo>
                  <a:cubicBezTo>
                    <a:pt x="307" y="1"/>
                    <a:pt x="221" y="40"/>
                    <a:pt x="158" y="119"/>
                  </a:cubicBezTo>
                  <a:cubicBezTo>
                    <a:pt x="0" y="276"/>
                    <a:pt x="0" y="497"/>
                    <a:pt x="158" y="623"/>
                  </a:cubicBezTo>
                  <a:cubicBezTo>
                    <a:pt x="504" y="969"/>
                    <a:pt x="977" y="1190"/>
                    <a:pt x="1449" y="1190"/>
                  </a:cubicBezTo>
                  <a:cubicBezTo>
                    <a:pt x="1953" y="1190"/>
                    <a:pt x="2426" y="969"/>
                    <a:pt x="2741" y="623"/>
                  </a:cubicBezTo>
                  <a:cubicBezTo>
                    <a:pt x="2898" y="465"/>
                    <a:pt x="2898" y="245"/>
                    <a:pt x="2741" y="119"/>
                  </a:cubicBezTo>
                  <a:cubicBezTo>
                    <a:pt x="2694" y="56"/>
                    <a:pt x="2607" y="24"/>
                    <a:pt x="2513" y="24"/>
                  </a:cubicBezTo>
                  <a:cubicBezTo>
                    <a:pt x="2418" y="24"/>
                    <a:pt x="2316" y="56"/>
                    <a:pt x="2237" y="119"/>
                  </a:cubicBezTo>
                  <a:cubicBezTo>
                    <a:pt x="2048" y="308"/>
                    <a:pt x="1733" y="434"/>
                    <a:pt x="1449" y="434"/>
                  </a:cubicBezTo>
                  <a:cubicBezTo>
                    <a:pt x="1134" y="434"/>
                    <a:pt x="851" y="308"/>
                    <a:pt x="662" y="119"/>
                  </a:cubicBezTo>
                  <a:cubicBezTo>
                    <a:pt x="583" y="40"/>
                    <a:pt x="488" y="1"/>
                    <a:pt x="398"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3"/>
            <p:cNvSpPr/>
            <p:nvPr/>
          </p:nvSpPr>
          <p:spPr>
            <a:xfrm>
              <a:off x="-55113750" y="2053725"/>
              <a:ext cx="17350" cy="18125"/>
            </a:xfrm>
            <a:custGeom>
              <a:rect b="b" l="l" r="r" t="t"/>
              <a:pathLst>
                <a:path extrusionOk="0" h="725" w="694">
                  <a:moveTo>
                    <a:pt x="348" y="0"/>
                  </a:moveTo>
                  <a:cubicBezTo>
                    <a:pt x="158" y="0"/>
                    <a:pt x="1" y="158"/>
                    <a:pt x="1" y="347"/>
                  </a:cubicBezTo>
                  <a:cubicBezTo>
                    <a:pt x="1" y="536"/>
                    <a:pt x="158" y="725"/>
                    <a:pt x="348" y="725"/>
                  </a:cubicBezTo>
                  <a:cubicBezTo>
                    <a:pt x="537" y="725"/>
                    <a:pt x="694" y="536"/>
                    <a:pt x="694" y="347"/>
                  </a:cubicBezTo>
                  <a:cubicBezTo>
                    <a:pt x="694" y="158"/>
                    <a:pt x="537" y="0"/>
                    <a:pt x="348"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3"/>
            <p:cNvSpPr/>
            <p:nvPr/>
          </p:nvSpPr>
          <p:spPr>
            <a:xfrm>
              <a:off x="-55039700" y="2053725"/>
              <a:ext cx="18125" cy="18125"/>
            </a:xfrm>
            <a:custGeom>
              <a:rect b="b" l="l" r="r" t="t"/>
              <a:pathLst>
                <a:path extrusionOk="0" h="725" w="725">
                  <a:moveTo>
                    <a:pt x="378" y="0"/>
                  </a:moveTo>
                  <a:cubicBezTo>
                    <a:pt x="189" y="0"/>
                    <a:pt x="0" y="158"/>
                    <a:pt x="0" y="347"/>
                  </a:cubicBezTo>
                  <a:cubicBezTo>
                    <a:pt x="0" y="536"/>
                    <a:pt x="189" y="725"/>
                    <a:pt x="378" y="725"/>
                  </a:cubicBezTo>
                  <a:cubicBezTo>
                    <a:pt x="568" y="725"/>
                    <a:pt x="725" y="536"/>
                    <a:pt x="725" y="347"/>
                  </a:cubicBezTo>
                  <a:cubicBezTo>
                    <a:pt x="725" y="158"/>
                    <a:pt x="568" y="0"/>
                    <a:pt x="378"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3"/>
            <p:cNvSpPr/>
            <p:nvPr/>
          </p:nvSpPr>
          <p:spPr>
            <a:xfrm>
              <a:off x="-55225575" y="1903275"/>
              <a:ext cx="318225" cy="316650"/>
            </a:xfrm>
            <a:custGeom>
              <a:rect b="b" l="l" r="r" t="t"/>
              <a:pathLst>
                <a:path extrusionOk="0" h="12666" w="12729">
                  <a:moveTo>
                    <a:pt x="6333" y="757"/>
                  </a:moveTo>
                  <a:cubicBezTo>
                    <a:pt x="8790" y="757"/>
                    <a:pt x="10932" y="2679"/>
                    <a:pt x="11185" y="5105"/>
                  </a:cubicBezTo>
                  <a:cubicBezTo>
                    <a:pt x="11185" y="5231"/>
                    <a:pt x="11279" y="5357"/>
                    <a:pt x="11374" y="5388"/>
                  </a:cubicBezTo>
                  <a:cubicBezTo>
                    <a:pt x="11752" y="5577"/>
                    <a:pt x="11972" y="5987"/>
                    <a:pt x="11972" y="6365"/>
                  </a:cubicBezTo>
                  <a:cubicBezTo>
                    <a:pt x="11972" y="6680"/>
                    <a:pt x="11815" y="7058"/>
                    <a:pt x="11594" y="7247"/>
                  </a:cubicBezTo>
                  <a:cubicBezTo>
                    <a:pt x="11342" y="7373"/>
                    <a:pt x="11342" y="7625"/>
                    <a:pt x="11531" y="7783"/>
                  </a:cubicBezTo>
                  <a:cubicBezTo>
                    <a:pt x="11783" y="8035"/>
                    <a:pt x="11941" y="8318"/>
                    <a:pt x="11941" y="8633"/>
                  </a:cubicBezTo>
                  <a:cubicBezTo>
                    <a:pt x="11941" y="8948"/>
                    <a:pt x="11815" y="9263"/>
                    <a:pt x="11531" y="9452"/>
                  </a:cubicBezTo>
                  <a:cubicBezTo>
                    <a:pt x="11374" y="9610"/>
                    <a:pt x="11374" y="9830"/>
                    <a:pt x="11531" y="9988"/>
                  </a:cubicBezTo>
                  <a:cubicBezTo>
                    <a:pt x="11783" y="10240"/>
                    <a:pt x="11941" y="10524"/>
                    <a:pt x="11941" y="10839"/>
                  </a:cubicBezTo>
                  <a:cubicBezTo>
                    <a:pt x="11941" y="11437"/>
                    <a:pt x="11437" y="11941"/>
                    <a:pt x="10838" y="11941"/>
                  </a:cubicBezTo>
                  <a:lnTo>
                    <a:pt x="1828" y="11941"/>
                  </a:lnTo>
                  <a:cubicBezTo>
                    <a:pt x="1197" y="11941"/>
                    <a:pt x="725" y="11406"/>
                    <a:pt x="725" y="10839"/>
                  </a:cubicBezTo>
                  <a:cubicBezTo>
                    <a:pt x="725" y="10492"/>
                    <a:pt x="819" y="10208"/>
                    <a:pt x="1103" y="9988"/>
                  </a:cubicBezTo>
                  <a:cubicBezTo>
                    <a:pt x="1260" y="9830"/>
                    <a:pt x="1260" y="9610"/>
                    <a:pt x="1103" y="9452"/>
                  </a:cubicBezTo>
                  <a:cubicBezTo>
                    <a:pt x="882" y="9200"/>
                    <a:pt x="725" y="8917"/>
                    <a:pt x="725" y="8633"/>
                  </a:cubicBezTo>
                  <a:cubicBezTo>
                    <a:pt x="725" y="8318"/>
                    <a:pt x="819" y="8003"/>
                    <a:pt x="1103" y="7783"/>
                  </a:cubicBezTo>
                  <a:cubicBezTo>
                    <a:pt x="1260" y="7625"/>
                    <a:pt x="1260" y="7405"/>
                    <a:pt x="1103" y="7247"/>
                  </a:cubicBezTo>
                  <a:cubicBezTo>
                    <a:pt x="882" y="7058"/>
                    <a:pt x="725" y="6680"/>
                    <a:pt x="725" y="6365"/>
                  </a:cubicBezTo>
                  <a:cubicBezTo>
                    <a:pt x="725" y="5987"/>
                    <a:pt x="945" y="5577"/>
                    <a:pt x="1292" y="5388"/>
                  </a:cubicBezTo>
                  <a:cubicBezTo>
                    <a:pt x="1418" y="5357"/>
                    <a:pt x="1512" y="5231"/>
                    <a:pt x="1512" y="5105"/>
                  </a:cubicBezTo>
                  <a:cubicBezTo>
                    <a:pt x="1765" y="2679"/>
                    <a:pt x="3907" y="757"/>
                    <a:pt x="6333" y="757"/>
                  </a:cubicBezTo>
                  <a:close/>
                  <a:moveTo>
                    <a:pt x="6333" y="1"/>
                  </a:moveTo>
                  <a:cubicBezTo>
                    <a:pt x="3497" y="1"/>
                    <a:pt x="1134" y="2112"/>
                    <a:pt x="788" y="4853"/>
                  </a:cubicBezTo>
                  <a:cubicBezTo>
                    <a:pt x="284" y="5199"/>
                    <a:pt x="0" y="5735"/>
                    <a:pt x="0" y="6365"/>
                  </a:cubicBezTo>
                  <a:cubicBezTo>
                    <a:pt x="0" y="6774"/>
                    <a:pt x="158" y="7216"/>
                    <a:pt x="410" y="7531"/>
                  </a:cubicBezTo>
                  <a:cubicBezTo>
                    <a:pt x="158" y="7846"/>
                    <a:pt x="0" y="8224"/>
                    <a:pt x="0" y="8633"/>
                  </a:cubicBezTo>
                  <a:cubicBezTo>
                    <a:pt x="0" y="9011"/>
                    <a:pt x="126" y="9421"/>
                    <a:pt x="410" y="9736"/>
                  </a:cubicBezTo>
                  <a:cubicBezTo>
                    <a:pt x="158" y="10051"/>
                    <a:pt x="0" y="10429"/>
                    <a:pt x="0" y="10839"/>
                  </a:cubicBezTo>
                  <a:cubicBezTo>
                    <a:pt x="0" y="11847"/>
                    <a:pt x="819" y="12666"/>
                    <a:pt x="1859" y="12666"/>
                  </a:cubicBezTo>
                  <a:lnTo>
                    <a:pt x="10869" y="12666"/>
                  </a:lnTo>
                  <a:cubicBezTo>
                    <a:pt x="11909" y="12666"/>
                    <a:pt x="12728" y="11847"/>
                    <a:pt x="12728" y="10839"/>
                  </a:cubicBezTo>
                  <a:cubicBezTo>
                    <a:pt x="12728" y="10429"/>
                    <a:pt x="12602" y="10051"/>
                    <a:pt x="12319" y="9736"/>
                  </a:cubicBezTo>
                  <a:cubicBezTo>
                    <a:pt x="12571" y="9421"/>
                    <a:pt x="12728" y="9011"/>
                    <a:pt x="12728" y="8633"/>
                  </a:cubicBezTo>
                  <a:cubicBezTo>
                    <a:pt x="12634" y="8224"/>
                    <a:pt x="12539" y="7846"/>
                    <a:pt x="12287" y="7531"/>
                  </a:cubicBezTo>
                  <a:cubicBezTo>
                    <a:pt x="12539" y="7216"/>
                    <a:pt x="12697" y="6774"/>
                    <a:pt x="12697" y="6365"/>
                  </a:cubicBezTo>
                  <a:cubicBezTo>
                    <a:pt x="12697" y="5798"/>
                    <a:pt x="12382" y="5199"/>
                    <a:pt x="11909" y="4853"/>
                  </a:cubicBezTo>
                  <a:cubicBezTo>
                    <a:pt x="11500" y="2112"/>
                    <a:pt x="9137" y="1"/>
                    <a:pt x="6333"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3"/>
            <p:cNvSpPr/>
            <p:nvPr/>
          </p:nvSpPr>
          <p:spPr>
            <a:xfrm>
              <a:off x="-55170450" y="1959200"/>
              <a:ext cx="204800" cy="225300"/>
            </a:xfrm>
            <a:custGeom>
              <a:rect b="b" l="l" r="r" t="t"/>
              <a:pathLst>
                <a:path extrusionOk="0" h="9012" w="8192">
                  <a:moveTo>
                    <a:pt x="4128" y="1450"/>
                  </a:moveTo>
                  <a:cubicBezTo>
                    <a:pt x="4411" y="2017"/>
                    <a:pt x="4821" y="2490"/>
                    <a:pt x="5293" y="2836"/>
                  </a:cubicBezTo>
                  <a:cubicBezTo>
                    <a:pt x="5924" y="3340"/>
                    <a:pt x="6711" y="3624"/>
                    <a:pt x="7499" y="3687"/>
                  </a:cubicBezTo>
                  <a:cubicBezTo>
                    <a:pt x="7499" y="3813"/>
                    <a:pt x="7530" y="3970"/>
                    <a:pt x="7530" y="4096"/>
                  </a:cubicBezTo>
                  <a:lnTo>
                    <a:pt x="7530" y="5640"/>
                  </a:lnTo>
                  <a:lnTo>
                    <a:pt x="7436" y="5640"/>
                  </a:lnTo>
                  <a:cubicBezTo>
                    <a:pt x="7436" y="7089"/>
                    <a:pt x="6270" y="8224"/>
                    <a:pt x="4852" y="8224"/>
                  </a:cubicBezTo>
                  <a:lnTo>
                    <a:pt x="3340" y="8224"/>
                  </a:lnTo>
                  <a:cubicBezTo>
                    <a:pt x="1891" y="8224"/>
                    <a:pt x="757" y="7058"/>
                    <a:pt x="757" y="5640"/>
                  </a:cubicBezTo>
                  <a:lnTo>
                    <a:pt x="757" y="4096"/>
                  </a:lnTo>
                  <a:cubicBezTo>
                    <a:pt x="757" y="3970"/>
                    <a:pt x="757" y="3813"/>
                    <a:pt x="788" y="3687"/>
                  </a:cubicBezTo>
                  <a:cubicBezTo>
                    <a:pt x="1576" y="3624"/>
                    <a:pt x="2363" y="3340"/>
                    <a:pt x="2994" y="2836"/>
                  </a:cubicBezTo>
                  <a:cubicBezTo>
                    <a:pt x="3466" y="2427"/>
                    <a:pt x="3876" y="1954"/>
                    <a:pt x="4128" y="1450"/>
                  </a:cubicBezTo>
                  <a:close/>
                  <a:moveTo>
                    <a:pt x="4096" y="1"/>
                  </a:moveTo>
                  <a:cubicBezTo>
                    <a:pt x="3939" y="1"/>
                    <a:pt x="3781" y="127"/>
                    <a:pt x="3750" y="284"/>
                  </a:cubicBezTo>
                  <a:lnTo>
                    <a:pt x="3718" y="442"/>
                  </a:lnTo>
                  <a:cubicBezTo>
                    <a:pt x="3309" y="1923"/>
                    <a:pt x="1985" y="2994"/>
                    <a:pt x="442" y="2994"/>
                  </a:cubicBezTo>
                  <a:cubicBezTo>
                    <a:pt x="253" y="2994"/>
                    <a:pt x="127" y="3120"/>
                    <a:pt x="95" y="3309"/>
                  </a:cubicBezTo>
                  <a:cubicBezTo>
                    <a:pt x="32" y="3592"/>
                    <a:pt x="1" y="3876"/>
                    <a:pt x="1" y="4128"/>
                  </a:cubicBezTo>
                  <a:lnTo>
                    <a:pt x="1" y="5672"/>
                  </a:lnTo>
                  <a:cubicBezTo>
                    <a:pt x="1" y="7530"/>
                    <a:pt x="1513" y="9011"/>
                    <a:pt x="3340" y="9011"/>
                  </a:cubicBezTo>
                  <a:lnTo>
                    <a:pt x="4852" y="9011"/>
                  </a:lnTo>
                  <a:cubicBezTo>
                    <a:pt x="6711" y="9011"/>
                    <a:pt x="8192" y="7530"/>
                    <a:pt x="8192" y="5672"/>
                  </a:cubicBezTo>
                  <a:lnTo>
                    <a:pt x="8192" y="4128"/>
                  </a:lnTo>
                  <a:cubicBezTo>
                    <a:pt x="8192" y="3844"/>
                    <a:pt x="8160" y="3592"/>
                    <a:pt x="8129" y="3309"/>
                  </a:cubicBezTo>
                  <a:cubicBezTo>
                    <a:pt x="8066" y="3120"/>
                    <a:pt x="7908" y="2994"/>
                    <a:pt x="7751" y="2994"/>
                  </a:cubicBezTo>
                  <a:cubicBezTo>
                    <a:pt x="6239" y="2994"/>
                    <a:pt x="4884" y="1923"/>
                    <a:pt x="4506" y="442"/>
                  </a:cubicBezTo>
                  <a:lnTo>
                    <a:pt x="4443" y="284"/>
                  </a:lnTo>
                  <a:cubicBezTo>
                    <a:pt x="4411" y="127"/>
                    <a:pt x="4254" y="1"/>
                    <a:pt x="4096"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4" name="Google Shape;334;p33"/>
          <p:cNvGrpSpPr/>
          <p:nvPr/>
        </p:nvGrpSpPr>
        <p:grpSpPr>
          <a:xfrm>
            <a:off x="481483" y="4193428"/>
            <a:ext cx="322998" cy="346532"/>
            <a:chOff x="-64406125" y="3362225"/>
            <a:chExt cx="318225" cy="314800"/>
          </a:xfrm>
        </p:grpSpPr>
        <p:sp>
          <p:nvSpPr>
            <p:cNvPr id="335" name="Google Shape;335;p33"/>
            <p:cNvSpPr/>
            <p:nvPr/>
          </p:nvSpPr>
          <p:spPr>
            <a:xfrm>
              <a:off x="-64332100" y="3362225"/>
              <a:ext cx="170150" cy="199025"/>
            </a:xfrm>
            <a:custGeom>
              <a:rect b="b" l="l" r="r" t="t"/>
              <a:pathLst>
                <a:path extrusionOk="0" h="7961" w="6806">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3"/>
            <p:cNvSpPr/>
            <p:nvPr/>
          </p:nvSpPr>
          <p:spPr>
            <a:xfrm>
              <a:off x="-64406125" y="3559050"/>
              <a:ext cx="318225" cy="117975"/>
            </a:xfrm>
            <a:custGeom>
              <a:rect b="b" l="l" r="r" t="t"/>
              <a:pathLst>
                <a:path extrusionOk="0" h="4719" w="12729">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7" name="Google Shape;337;p33"/>
          <p:cNvSpPr/>
          <p:nvPr/>
        </p:nvSpPr>
        <p:spPr>
          <a:xfrm>
            <a:off x="525660" y="5918427"/>
            <a:ext cx="234624" cy="217806"/>
          </a:xfrm>
          <a:custGeom>
            <a:rect b="b" l="l" r="r" t="t"/>
            <a:pathLst>
              <a:path extrusionOk="0" h="18196" w="19601">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6175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338" name="Google Shape;338;p33"/>
          <p:cNvSpPr txBox="1"/>
          <p:nvPr/>
        </p:nvSpPr>
        <p:spPr>
          <a:xfrm>
            <a:off x="819100" y="6721050"/>
            <a:ext cx="6822300" cy="234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latin typeface="Cabin"/>
                <a:ea typeface="Cabin"/>
                <a:cs typeface="Cabin"/>
                <a:sym typeface="Cabin"/>
              </a:rPr>
              <a:t>Note takers:</a:t>
            </a:r>
            <a:endParaRPr b="1" sz="2000">
              <a:latin typeface="Cabin"/>
              <a:ea typeface="Cabin"/>
              <a:cs typeface="Cabin"/>
              <a:sym typeface="Cabin"/>
            </a:endParaRPr>
          </a:p>
          <a:p>
            <a:pPr indent="0" lvl="0" marL="0" rtl="0" algn="l">
              <a:spcBef>
                <a:spcPts val="0"/>
              </a:spcBef>
              <a:spcAft>
                <a:spcPts val="0"/>
              </a:spcAft>
              <a:buNone/>
            </a:pPr>
            <a:r>
              <a:t/>
            </a:r>
            <a:endParaRPr>
              <a:solidFill>
                <a:schemeClr val="dk1"/>
              </a:solidFill>
              <a:latin typeface="Cabin SemiBold"/>
              <a:ea typeface="Cabin SemiBold"/>
              <a:cs typeface="Cabin SemiBold"/>
              <a:sym typeface="Cabin SemiBold"/>
            </a:endParaRPr>
          </a:p>
          <a:p>
            <a:pPr indent="-355600" lvl="0" marL="457200" rtl="0" algn="l">
              <a:spcBef>
                <a:spcPts val="0"/>
              </a:spcBef>
              <a:spcAft>
                <a:spcPts val="0"/>
              </a:spcAft>
              <a:buClr>
                <a:schemeClr val="dk1"/>
              </a:buClr>
              <a:buSzPts val="2000"/>
              <a:buFont typeface="Cabin SemiBold"/>
              <a:buChar char="-"/>
            </a:pPr>
            <a:r>
              <a:rPr lang="en-GB" sz="2000">
                <a:solidFill>
                  <a:schemeClr val="dk1"/>
                </a:solidFill>
                <a:latin typeface="Cabin SemiBold"/>
                <a:ea typeface="Cabin SemiBold"/>
                <a:cs typeface="Cabin SemiBold"/>
                <a:sym typeface="Cabin SemiBold"/>
              </a:rPr>
              <a:t>Mashal Abaalkhail</a:t>
            </a:r>
            <a:endParaRPr sz="2000">
              <a:solidFill>
                <a:schemeClr val="dk1"/>
              </a:solidFill>
              <a:latin typeface="Cabin SemiBold"/>
              <a:ea typeface="Cabin SemiBold"/>
              <a:cs typeface="Cabin SemiBold"/>
              <a:sym typeface="Cabin SemiBold"/>
            </a:endParaRPr>
          </a:p>
          <a:p>
            <a:pPr indent="-355600" lvl="0" marL="457200" rtl="0" algn="l">
              <a:spcBef>
                <a:spcPts val="0"/>
              </a:spcBef>
              <a:spcAft>
                <a:spcPts val="0"/>
              </a:spcAft>
              <a:buSzPts val="2000"/>
              <a:buFont typeface="Cabin SemiBold"/>
              <a:buChar char="-"/>
            </a:pPr>
            <a:r>
              <a:rPr lang="en-GB" sz="2000">
                <a:latin typeface="Cabin SemiBold"/>
                <a:ea typeface="Cabin SemiBold"/>
                <a:cs typeface="Cabin SemiBold"/>
                <a:sym typeface="Cabin SemiBold"/>
              </a:rPr>
              <a:t>Badr Alqarni</a:t>
            </a:r>
            <a:endParaRPr sz="2000">
              <a:latin typeface="Cabin SemiBold"/>
              <a:ea typeface="Cabin SemiBold"/>
              <a:cs typeface="Cabin SemiBold"/>
              <a:sym typeface="Cabin SemiBold"/>
            </a:endParaRPr>
          </a:p>
          <a:p>
            <a:pPr indent="-355600" lvl="0" marL="457200" rtl="0" algn="l">
              <a:spcBef>
                <a:spcPts val="0"/>
              </a:spcBef>
              <a:spcAft>
                <a:spcPts val="0"/>
              </a:spcAft>
              <a:buClr>
                <a:schemeClr val="dk1"/>
              </a:buClr>
              <a:buSzPts val="2000"/>
              <a:buFont typeface="Cabin SemiBold"/>
              <a:buChar char="-"/>
            </a:pPr>
            <a:r>
              <a:rPr lang="en-GB" sz="2000">
                <a:solidFill>
                  <a:schemeClr val="dk1"/>
                </a:solidFill>
                <a:latin typeface="Cabin SemiBold"/>
                <a:ea typeface="Cabin SemiBold"/>
                <a:cs typeface="Cabin SemiBold"/>
                <a:sym typeface="Cabin SemiBold"/>
              </a:rPr>
              <a:t>Leena Alnassar</a:t>
            </a:r>
            <a:endParaRPr sz="2000">
              <a:latin typeface="Cabin SemiBold"/>
              <a:ea typeface="Cabin SemiBold"/>
              <a:cs typeface="Cabin SemiBold"/>
              <a:sym typeface="Cabin SemiBo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