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Lst>
  <p:sldSz cy="10698475" cx="7589525"/>
  <p:notesSz cx="6858000" cy="9144000"/>
  <p:embeddedFontLst>
    <p:embeddedFont>
      <p:font typeface="Cabin SemiBold"/>
      <p:regular r:id="rId24"/>
      <p:bold r:id="rId25"/>
      <p:italic r:id="rId26"/>
      <p:boldItalic r:id="rId27"/>
    </p:embeddedFont>
    <p:embeddedFont>
      <p:font typeface="Cabin"/>
      <p:regular r:id="rId28"/>
      <p:bold r:id="rId29"/>
      <p:italic r:id="rId30"/>
      <p:boldItalic r:id="rId31"/>
    </p:embeddedFont>
    <p:embeddedFont>
      <p:font typeface="Exo"/>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70">
          <p15:clr>
            <a:srgbClr val="A4A3A4"/>
          </p15:clr>
        </p15:guide>
        <p15:guide id="2" pos="239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98794E04-6388-4C91-891D-34DDF0505F9F}">
  <a:tblStyle styleId="{98794E04-6388-4C91-891D-34DDF0505F9F}"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75442764-86D2-46BB-AF64-011C81EBFD44}"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3370" orient="horz"/>
        <p:guide pos="239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CabinSemiBold-regular.fntdata"/><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CabinSemiBold-italic.fntdata"/><Relationship Id="rId25" Type="http://schemas.openxmlformats.org/officeDocument/2006/relationships/font" Target="fonts/CabinSemiBold-bold.fntdata"/><Relationship Id="rId28" Type="http://schemas.openxmlformats.org/officeDocument/2006/relationships/font" Target="fonts/Cabin-regular.fntdata"/><Relationship Id="rId27" Type="http://schemas.openxmlformats.org/officeDocument/2006/relationships/font" Target="fonts/CabinSemiBold-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Cabin-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Cabin-boldItalic.fntdata"/><Relationship Id="rId30" Type="http://schemas.openxmlformats.org/officeDocument/2006/relationships/font" Target="fonts/Cabin-italic.fntdata"/><Relationship Id="rId11" Type="http://schemas.openxmlformats.org/officeDocument/2006/relationships/slide" Target="slides/slide5.xml"/><Relationship Id="rId33" Type="http://schemas.openxmlformats.org/officeDocument/2006/relationships/font" Target="fonts/Exo-bold.fntdata"/><Relationship Id="rId10" Type="http://schemas.openxmlformats.org/officeDocument/2006/relationships/slide" Target="slides/slide4.xml"/><Relationship Id="rId32" Type="http://schemas.openxmlformats.org/officeDocument/2006/relationships/font" Target="fonts/Exo-regular.fntdata"/><Relationship Id="rId13" Type="http://schemas.openxmlformats.org/officeDocument/2006/relationships/slide" Target="slides/slide7.xml"/><Relationship Id="rId35" Type="http://schemas.openxmlformats.org/officeDocument/2006/relationships/font" Target="fonts/Exo-boldItalic.fntdata"/><Relationship Id="rId12" Type="http://schemas.openxmlformats.org/officeDocument/2006/relationships/slide" Target="slides/slide6.xml"/><Relationship Id="rId34" Type="http://schemas.openxmlformats.org/officeDocument/2006/relationships/font" Target="fonts/Exo-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6" name="Shape 316"/>
        <p:cNvGrpSpPr/>
        <p:nvPr/>
      </p:nvGrpSpPr>
      <p:grpSpPr>
        <a:xfrm>
          <a:off x="0" y="0"/>
          <a:ext cx="0" cy="0"/>
          <a:chOff x="0" y="0"/>
          <a:chExt cx="0" cy="0"/>
        </a:xfrm>
      </p:grpSpPr>
      <p:sp>
        <p:nvSpPr>
          <p:cNvPr id="317" name="Google Shape;317;g75f936d0f4_0_13: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75f936d0f4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2" name="Shape 372"/>
        <p:cNvGrpSpPr/>
        <p:nvPr/>
      </p:nvGrpSpPr>
      <p:grpSpPr>
        <a:xfrm>
          <a:off x="0" y="0"/>
          <a:ext cx="0" cy="0"/>
          <a:chOff x="0" y="0"/>
          <a:chExt cx="0" cy="0"/>
        </a:xfrm>
      </p:grpSpPr>
      <p:sp>
        <p:nvSpPr>
          <p:cNvPr id="373" name="Google Shape;373;g6c617148f1_0_3: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6c617148f1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5" name="Shape 385"/>
        <p:cNvGrpSpPr/>
        <p:nvPr/>
      </p:nvGrpSpPr>
      <p:grpSpPr>
        <a:xfrm>
          <a:off x="0" y="0"/>
          <a:ext cx="0" cy="0"/>
          <a:chOff x="0" y="0"/>
          <a:chExt cx="0" cy="0"/>
        </a:xfrm>
      </p:grpSpPr>
      <p:sp>
        <p:nvSpPr>
          <p:cNvPr id="386" name="Google Shape;386;g75cca479fb_2_15: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75cca479fb_2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7" name="Shape 417"/>
        <p:cNvGrpSpPr/>
        <p:nvPr/>
      </p:nvGrpSpPr>
      <p:grpSpPr>
        <a:xfrm>
          <a:off x="0" y="0"/>
          <a:ext cx="0" cy="0"/>
          <a:chOff x="0" y="0"/>
          <a:chExt cx="0" cy="0"/>
        </a:xfrm>
      </p:grpSpPr>
      <p:sp>
        <p:nvSpPr>
          <p:cNvPr id="418" name="Google Shape;418;g75cca479fb_3_79: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75cca479fb_3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8" name="Shape 448"/>
        <p:cNvGrpSpPr/>
        <p:nvPr/>
      </p:nvGrpSpPr>
      <p:grpSpPr>
        <a:xfrm>
          <a:off x="0" y="0"/>
          <a:ext cx="0" cy="0"/>
          <a:chOff x="0" y="0"/>
          <a:chExt cx="0" cy="0"/>
        </a:xfrm>
      </p:grpSpPr>
      <p:sp>
        <p:nvSpPr>
          <p:cNvPr id="449" name="Google Shape;449;g75cca479fb_3_121: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75cca479fb_3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1" name="Shape 471"/>
        <p:cNvGrpSpPr/>
        <p:nvPr/>
      </p:nvGrpSpPr>
      <p:grpSpPr>
        <a:xfrm>
          <a:off x="0" y="0"/>
          <a:ext cx="0" cy="0"/>
          <a:chOff x="0" y="0"/>
          <a:chExt cx="0" cy="0"/>
        </a:xfrm>
      </p:grpSpPr>
      <p:sp>
        <p:nvSpPr>
          <p:cNvPr id="472" name="Google Shape;472;g6bdcd91034_0_5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6bdcd91034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0" name="Shape 480"/>
        <p:cNvGrpSpPr/>
        <p:nvPr/>
      </p:nvGrpSpPr>
      <p:grpSpPr>
        <a:xfrm>
          <a:off x="0" y="0"/>
          <a:ext cx="0" cy="0"/>
          <a:chOff x="0" y="0"/>
          <a:chExt cx="0" cy="0"/>
        </a:xfrm>
      </p:grpSpPr>
      <p:sp>
        <p:nvSpPr>
          <p:cNvPr id="481" name="Google Shape;481;g75cca479fb_1_99: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75cca479fb_1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3" name="Shape 493"/>
        <p:cNvGrpSpPr/>
        <p:nvPr/>
      </p:nvGrpSpPr>
      <p:grpSpPr>
        <a:xfrm>
          <a:off x="0" y="0"/>
          <a:ext cx="0" cy="0"/>
          <a:chOff x="0" y="0"/>
          <a:chExt cx="0" cy="0"/>
        </a:xfrm>
      </p:grpSpPr>
      <p:sp>
        <p:nvSpPr>
          <p:cNvPr id="494" name="Google Shape;494;g75cca479fb_1_112: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75cca479fb_1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 name="Shape 83"/>
        <p:cNvGrpSpPr/>
        <p:nvPr/>
      </p:nvGrpSpPr>
      <p:grpSpPr>
        <a:xfrm>
          <a:off x="0" y="0"/>
          <a:ext cx="0" cy="0"/>
          <a:chOff x="0" y="0"/>
          <a:chExt cx="0" cy="0"/>
        </a:xfrm>
      </p:grpSpPr>
      <p:sp>
        <p:nvSpPr>
          <p:cNvPr id="84" name="Google Shape;84;g21386393722aa42f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21386393722aa42f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 name="Shape 121"/>
        <p:cNvGrpSpPr/>
        <p:nvPr/>
      </p:nvGrpSpPr>
      <p:grpSpPr>
        <a:xfrm>
          <a:off x="0" y="0"/>
          <a:ext cx="0" cy="0"/>
          <a:chOff x="0" y="0"/>
          <a:chExt cx="0" cy="0"/>
        </a:xfrm>
      </p:grpSpPr>
      <p:sp>
        <p:nvSpPr>
          <p:cNvPr id="122" name="Google Shape;122;g75b243d783_0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75b243d78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Google Shape;141;g42480e885c4bace9_1: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42480e885c4bace9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Google Shape;183;g42480e885c4bace9_43: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42480e885c4bace9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Google Shape;208;g715fa8d34dd2c13_3: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715fa8d34dd2c13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Google Shape;241;g75cca451a1_0_372: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75cca451a1_0_3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2" name="Shape 262"/>
        <p:cNvGrpSpPr/>
        <p:nvPr/>
      </p:nvGrpSpPr>
      <p:grpSpPr>
        <a:xfrm>
          <a:off x="0" y="0"/>
          <a:ext cx="0" cy="0"/>
          <a:chOff x="0" y="0"/>
          <a:chExt cx="0" cy="0"/>
        </a:xfrm>
      </p:grpSpPr>
      <p:sp>
        <p:nvSpPr>
          <p:cNvPr id="263" name="Google Shape;263;g75cca451a1_0_461: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75cca451a1_0_4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 name="Shape 292"/>
        <p:cNvGrpSpPr/>
        <p:nvPr/>
      </p:nvGrpSpPr>
      <p:grpSpPr>
        <a:xfrm>
          <a:off x="0" y="0"/>
          <a:ext cx="0" cy="0"/>
          <a:chOff x="0" y="0"/>
          <a:chExt cx="0" cy="0"/>
        </a:xfrm>
      </p:grpSpPr>
      <p:sp>
        <p:nvSpPr>
          <p:cNvPr id="293" name="Google Shape;293;g6bdcd91034_0_5: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6bdcd9103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58718" y="1548715"/>
            <a:ext cx="7072200" cy="42693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58711" y="5894977"/>
            <a:ext cx="7072200" cy="1648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58711" y="2300739"/>
            <a:ext cx="7072200" cy="40842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58711" y="6556625"/>
            <a:ext cx="7072200" cy="2705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58711" y="4473766"/>
            <a:ext cx="7072200" cy="1750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58711" y="2397147"/>
            <a:ext cx="7072200" cy="71061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58711" y="2397147"/>
            <a:ext cx="3319800" cy="7106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010895" y="2397147"/>
            <a:ext cx="3319800" cy="7106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58711" y="1155647"/>
            <a:ext cx="2330700" cy="15720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58711" y="2890367"/>
            <a:ext cx="2330700" cy="6613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06908" y="936312"/>
            <a:ext cx="5285400" cy="85089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794763" y="-260"/>
            <a:ext cx="3794700" cy="10698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0365" y="2565003"/>
            <a:ext cx="3357600" cy="30831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0365" y="5830393"/>
            <a:ext cx="3357600" cy="2568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099788" y="1506075"/>
            <a:ext cx="3184800" cy="76857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58711" y="8799592"/>
            <a:ext cx="4979100" cy="12585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8711" y="925652"/>
            <a:ext cx="7072200" cy="11913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58711" y="2397147"/>
            <a:ext cx="7072200" cy="71061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032145" y="9699486"/>
            <a:ext cx="455400" cy="8187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9.png"/><Relationship Id="rId6" Type="http://schemas.openxmlformats.org/officeDocument/2006/relationships/image" Target="../media/image1.png"/><Relationship Id="rId7" Type="http://schemas.openxmlformats.org/officeDocument/2006/relationships/hyperlink" Target="https://docs.google.com/presentation/d/1q7emMSn5NwGI41Y0cfy2jfMnyyBmTAoBcHL1iTKJQLI/edit#slide=id.p" TargetMode="External"/><Relationship Id="rId8" Type="http://schemas.openxmlformats.org/officeDocument/2006/relationships/image" Target="../media/image2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8.png"/><Relationship Id="rId4" Type="http://schemas.openxmlformats.org/officeDocument/2006/relationships/image" Target="../media/image40.png"/><Relationship Id="rId10" Type="http://schemas.openxmlformats.org/officeDocument/2006/relationships/image" Target="../media/image41.png"/><Relationship Id="rId9" Type="http://schemas.openxmlformats.org/officeDocument/2006/relationships/image" Target="../media/image32.png"/><Relationship Id="rId5" Type="http://schemas.openxmlformats.org/officeDocument/2006/relationships/image" Target="../media/image51.png"/><Relationship Id="rId6" Type="http://schemas.openxmlformats.org/officeDocument/2006/relationships/image" Target="../media/image46.png"/><Relationship Id="rId7" Type="http://schemas.openxmlformats.org/officeDocument/2006/relationships/image" Target="../media/image49.png"/><Relationship Id="rId8"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7.jpg"/><Relationship Id="rId4" Type="http://schemas.openxmlformats.org/officeDocument/2006/relationships/image" Target="../media/image3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0.png"/><Relationship Id="rId4" Type="http://schemas.openxmlformats.org/officeDocument/2006/relationships/image" Target="../media/image53.gif"/><Relationship Id="rId5" Type="http://schemas.openxmlformats.org/officeDocument/2006/relationships/image" Target="../media/image55.png"/><Relationship Id="rId6" Type="http://schemas.openxmlformats.org/officeDocument/2006/relationships/image" Target="../media/image42.png"/><Relationship Id="rId7" Type="http://schemas.openxmlformats.org/officeDocument/2006/relationships/image" Target="../media/image4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6.png"/><Relationship Id="rId4" Type="http://schemas.openxmlformats.org/officeDocument/2006/relationships/image" Target="../media/image48.png"/><Relationship Id="rId10" Type="http://schemas.openxmlformats.org/officeDocument/2006/relationships/image" Target="../media/image56.jpg"/><Relationship Id="rId9" Type="http://schemas.openxmlformats.org/officeDocument/2006/relationships/image" Target="../media/image54.png"/><Relationship Id="rId5" Type="http://schemas.openxmlformats.org/officeDocument/2006/relationships/image" Target="../media/image45.png"/><Relationship Id="rId6" Type="http://schemas.openxmlformats.org/officeDocument/2006/relationships/image" Target="../media/image50.png"/><Relationship Id="rId7" Type="http://schemas.openxmlformats.org/officeDocument/2006/relationships/image" Target="../media/image44.png"/><Relationship Id="rId8" Type="http://schemas.openxmlformats.org/officeDocument/2006/relationships/image" Target="../media/image5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0.jpg"/><Relationship Id="rId4" Type="http://schemas.openxmlformats.org/officeDocument/2006/relationships/image" Target="../media/image57.png"/><Relationship Id="rId10" Type="http://schemas.openxmlformats.org/officeDocument/2006/relationships/image" Target="../media/image67.png"/><Relationship Id="rId9" Type="http://schemas.openxmlformats.org/officeDocument/2006/relationships/image" Target="../media/image65.png"/><Relationship Id="rId5" Type="http://schemas.openxmlformats.org/officeDocument/2006/relationships/image" Target="../media/image58.png"/><Relationship Id="rId6" Type="http://schemas.openxmlformats.org/officeDocument/2006/relationships/image" Target="../media/image60.png"/><Relationship Id="rId7" Type="http://schemas.openxmlformats.org/officeDocument/2006/relationships/image" Target="../media/image63.png"/><Relationship Id="rId8" Type="http://schemas.openxmlformats.org/officeDocument/2006/relationships/image" Target="../media/image6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1.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jpg"/><Relationship Id="rId4" Type="http://schemas.openxmlformats.org/officeDocument/2006/relationships/hyperlink" Target="https://www.newsweek.com/lump-moving-across-womans-face-diagnosed-parasitic-worm-crawling-under-her-988282" TargetMode="External"/><Relationship Id="rId5" Type="http://schemas.openxmlformats.org/officeDocument/2006/relationships/image" Target="../media/image6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2.jpg"/><Relationship Id="rId4" Type="http://schemas.openxmlformats.org/officeDocument/2006/relationships/image" Target="../media/image8.jpg"/><Relationship Id="rId5" Type="http://schemas.openxmlformats.org/officeDocument/2006/relationships/image" Target="../media/image5.jpg"/><Relationship Id="rId6"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jpg"/><Relationship Id="rId4" Type="http://schemas.openxmlformats.org/officeDocument/2006/relationships/image" Target="../media/image4.gif"/><Relationship Id="rId5" Type="http://schemas.openxmlformats.org/officeDocument/2006/relationships/image" Target="../media/image16.png"/><Relationship Id="rId6" Type="http://schemas.openxmlformats.org/officeDocument/2006/relationships/image" Target="../media/image13.png"/><Relationship Id="rId7" Type="http://schemas.openxmlformats.org/officeDocument/2006/relationships/image" Target="../media/image1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3.png"/><Relationship Id="rId4" Type="http://schemas.openxmlformats.org/officeDocument/2006/relationships/image" Target="../media/image18.png"/><Relationship Id="rId11" Type="http://schemas.openxmlformats.org/officeDocument/2006/relationships/image" Target="../media/image32.png"/><Relationship Id="rId10" Type="http://schemas.openxmlformats.org/officeDocument/2006/relationships/image" Target="../media/image21.png"/><Relationship Id="rId9" Type="http://schemas.openxmlformats.org/officeDocument/2006/relationships/image" Target="../media/image27.png"/><Relationship Id="rId5" Type="http://schemas.openxmlformats.org/officeDocument/2006/relationships/image" Target="../media/image17.png"/><Relationship Id="rId6" Type="http://schemas.openxmlformats.org/officeDocument/2006/relationships/image" Target="../media/image20.png"/><Relationship Id="rId7" Type="http://schemas.openxmlformats.org/officeDocument/2006/relationships/image" Target="../media/image71.jpg"/><Relationship Id="rId8" Type="http://schemas.openxmlformats.org/officeDocument/2006/relationships/image" Target="../media/image3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4.png"/><Relationship Id="rId4" Type="http://schemas.openxmlformats.org/officeDocument/2006/relationships/image" Target="../media/image22.jpg"/><Relationship Id="rId5" Type="http://schemas.openxmlformats.org/officeDocument/2006/relationships/image" Target="../media/image25.jpg"/><Relationship Id="rId6" Type="http://schemas.openxmlformats.org/officeDocument/2006/relationships/image" Target="../media/image15.jpg"/><Relationship Id="rId7" Type="http://schemas.openxmlformats.org/officeDocument/2006/relationships/image" Target="../media/image28.png"/><Relationship Id="rId8"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1.png"/><Relationship Id="rId4" Type="http://schemas.openxmlformats.org/officeDocument/2006/relationships/image" Target="../media/image24.png"/><Relationship Id="rId5" Type="http://schemas.openxmlformats.org/officeDocument/2006/relationships/image" Target="../media/image34.jpg"/><Relationship Id="rId6" Type="http://schemas.openxmlformats.org/officeDocument/2006/relationships/image" Target="../media/image29.jpg"/><Relationship Id="rId7" Type="http://schemas.openxmlformats.org/officeDocument/2006/relationships/image" Target="../media/image38.png"/><Relationship Id="rId8" Type="http://schemas.openxmlformats.org/officeDocument/2006/relationships/image" Target="../media/image3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0.jpg"/><Relationship Id="rId4" Type="http://schemas.openxmlformats.org/officeDocument/2006/relationships/image" Target="../media/image36.png"/><Relationship Id="rId5" Type="http://schemas.openxmlformats.org/officeDocument/2006/relationships/image" Target="../media/image37.jpg"/><Relationship Id="rId6" Type="http://schemas.openxmlformats.org/officeDocument/2006/relationships/image" Target="../media/image21.png"/><Relationship Id="rId7"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3F3F3"/>
        </a:solidFill>
      </p:bgPr>
    </p:bg>
    <p:spTree>
      <p:nvGrpSpPr>
        <p:cNvPr id="53" name="Shape 53"/>
        <p:cNvGrpSpPr/>
        <p:nvPr/>
      </p:nvGrpSpPr>
      <p:grpSpPr>
        <a:xfrm>
          <a:off x="0" y="0"/>
          <a:ext cx="0" cy="0"/>
          <a:chOff x="0" y="0"/>
          <a:chExt cx="0" cy="0"/>
        </a:xfrm>
      </p:grpSpPr>
      <p:sp>
        <p:nvSpPr>
          <p:cNvPr id="54" name="Google Shape;54;p13"/>
          <p:cNvSpPr/>
          <p:nvPr/>
        </p:nvSpPr>
        <p:spPr>
          <a:xfrm>
            <a:off x="394575" y="0"/>
            <a:ext cx="509100" cy="10698600"/>
          </a:xfrm>
          <a:prstGeom prst="rect">
            <a:avLst/>
          </a:prstGeom>
          <a:solidFill>
            <a:srgbClr val="EAF0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5" name="Google Shape;55;p13"/>
          <p:cNvPicPr preferRelativeResize="0"/>
          <p:nvPr/>
        </p:nvPicPr>
        <p:blipFill>
          <a:blip r:embed="rId3">
            <a:alphaModFix/>
          </a:blip>
          <a:stretch>
            <a:fillRect/>
          </a:stretch>
        </p:blipFill>
        <p:spPr>
          <a:xfrm rot="-388141">
            <a:off x="-121059" y="-352184"/>
            <a:ext cx="1702388" cy="2145988"/>
          </a:xfrm>
          <a:prstGeom prst="rect">
            <a:avLst/>
          </a:prstGeom>
          <a:noFill/>
          <a:ln>
            <a:noFill/>
          </a:ln>
          <a:effectLst>
            <a:outerShdw blurRad="57150" rotWithShape="0" algn="bl" dir="5400000" dist="19050">
              <a:srgbClr val="999999">
                <a:alpha val="50000"/>
              </a:srgbClr>
            </a:outerShdw>
          </a:effectLst>
        </p:spPr>
      </p:pic>
      <p:pic>
        <p:nvPicPr>
          <p:cNvPr id="56" name="Google Shape;56;p13"/>
          <p:cNvPicPr preferRelativeResize="0"/>
          <p:nvPr/>
        </p:nvPicPr>
        <p:blipFill>
          <a:blip r:embed="rId4">
            <a:alphaModFix/>
          </a:blip>
          <a:stretch>
            <a:fillRect/>
          </a:stretch>
        </p:blipFill>
        <p:spPr>
          <a:xfrm rot="-388141">
            <a:off x="-139552" y="963309"/>
            <a:ext cx="1702388" cy="2145988"/>
          </a:xfrm>
          <a:prstGeom prst="rect">
            <a:avLst/>
          </a:prstGeom>
          <a:noFill/>
          <a:ln>
            <a:noFill/>
          </a:ln>
          <a:effectLst>
            <a:outerShdw blurRad="57150" rotWithShape="0" algn="bl" dir="5400000" dist="19050">
              <a:srgbClr val="999999">
                <a:alpha val="50000"/>
              </a:srgbClr>
            </a:outerShdw>
          </a:effectLst>
        </p:spPr>
      </p:pic>
      <p:pic>
        <p:nvPicPr>
          <p:cNvPr id="57" name="Google Shape;57;p13"/>
          <p:cNvPicPr preferRelativeResize="0"/>
          <p:nvPr/>
        </p:nvPicPr>
        <p:blipFill>
          <a:blip r:embed="rId4">
            <a:alphaModFix/>
          </a:blip>
          <a:stretch>
            <a:fillRect/>
          </a:stretch>
        </p:blipFill>
        <p:spPr>
          <a:xfrm rot="-388141">
            <a:off x="-156691" y="2294938"/>
            <a:ext cx="1702388" cy="2145988"/>
          </a:xfrm>
          <a:prstGeom prst="rect">
            <a:avLst/>
          </a:prstGeom>
          <a:noFill/>
          <a:ln>
            <a:noFill/>
          </a:ln>
          <a:effectLst>
            <a:outerShdw blurRad="57150" rotWithShape="0" algn="bl" dir="5400000" dist="19050">
              <a:srgbClr val="999999">
                <a:alpha val="50000"/>
              </a:srgbClr>
            </a:outerShdw>
          </a:effectLst>
        </p:spPr>
      </p:pic>
      <p:pic>
        <p:nvPicPr>
          <p:cNvPr id="58" name="Google Shape;58;p13"/>
          <p:cNvPicPr preferRelativeResize="0"/>
          <p:nvPr/>
        </p:nvPicPr>
        <p:blipFill>
          <a:blip r:embed="rId4">
            <a:alphaModFix/>
          </a:blip>
          <a:stretch>
            <a:fillRect/>
          </a:stretch>
        </p:blipFill>
        <p:spPr>
          <a:xfrm rot="-388141">
            <a:off x="-175184" y="3610431"/>
            <a:ext cx="1702388" cy="2145988"/>
          </a:xfrm>
          <a:prstGeom prst="rect">
            <a:avLst/>
          </a:prstGeom>
          <a:noFill/>
          <a:ln>
            <a:noFill/>
          </a:ln>
          <a:effectLst>
            <a:outerShdw blurRad="57150" rotWithShape="0" algn="bl" dir="5400000" dist="19050">
              <a:srgbClr val="999999">
                <a:alpha val="50000"/>
              </a:srgbClr>
            </a:outerShdw>
          </a:effectLst>
        </p:spPr>
      </p:pic>
      <p:pic>
        <p:nvPicPr>
          <p:cNvPr id="59" name="Google Shape;59;p13"/>
          <p:cNvPicPr preferRelativeResize="0"/>
          <p:nvPr/>
        </p:nvPicPr>
        <p:blipFill>
          <a:blip r:embed="rId4">
            <a:alphaModFix/>
          </a:blip>
          <a:stretch>
            <a:fillRect/>
          </a:stretch>
        </p:blipFill>
        <p:spPr>
          <a:xfrm rot="-388141">
            <a:off x="-189792" y="4941774"/>
            <a:ext cx="1702388" cy="2145988"/>
          </a:xfrm>
          <a:prstGeom prst="rect">
            <a:avLst/>
          </a:prstGeom>
          <a:noFill/>
          <a:ln>
            <a:noFill/>
          </a:ln>
          <a:effectLst>
            <a:outerShdw blurRad="57150" rotWithShape="0" algn="bl" dir="5400000" dist="19050">
              <a:srgbClr val="999999">
                <a:alpha val="50000"/>
              </a:srgbClr>
            </a:outerShdw>
          </a:effectLst>
        </p:spPr>
      </p:pic>
      <p:pic>
        <p:nvPicPr>
          <p:cNvPr id="60" name="Google Shape;60;p13"/>
          <p:cNvPicPr preferRelativeResize="0"/>
          <p:nvPr/>
        </p:nvPicPr>
        <p:blipFill>
          <a:blip r:embed="rId4">
            <a:alphaModFix/>
          </a:blip>
          <a:stretch>
            <a:fillRect/>
          </a:stretch>
        </p:blipFill>
        <p:spPr>
          <a:xfrm rot="-388141">
            <a:off x="-208285" y="6257266"/>
            <a:ext cx="1702388" cy="2145988"/>
          </a:xfrm>
          <a:prstGeom prst="rect">
            <a:avLst/>
          </a:prstGeom>
          <a:noFill/>
          <a:ln>
            <a:noFill/>
          </a:ln>
          <a:effectLst>
            <a:outerShdw blurRad="57150" rotWithShape="0" algn="bl" dir="5400000" dist="19050">
              <a:srgbClr val="999999">
                <a:alpha val="50000"/>
              </a:srgbClr>
            </a:outerShdw>
          </a:effectLst>
        </p:spPr>
      </p:pic>
      <p:pic>
        <p:nvPicPr>
          <p:cNvPr id="61" name="Google Shape;61;p13"/>
          <p:cNvPicPr preferRelativeResize="0"/>
          <p:nvPr/>
        </p:nvPicPr>
        <p:blipFill>
          <a:blip r:embed="rId4">
            <a:alphaModFix/>
          </a:blip>
          <a:stretch>
            <a:fillRect/>
          </a:stretch>
        </p:blipFill>
        <p:spPr>
          <a:xfrm rot="-388141">
            <a:off x="-227910" y="7589178"/>
            <a:ext cx="1702388" cy="2145988"/>
          </a:xfrm>
          <a:prstGeom prst="rect">
            <a:avLst/>
          </a:prstGeom>
          <a:noFill/>
          <a:ln>
            <a:noFill/>
          </a:ln>
          <a:effectLst>
            <a:outerShdw blurRad="57150" rotWithShape="0" algn="bl" dir="5400000" dist="19050">
              <a:srgbClr val="999999">
                <a:alpha val="50000"/>
              </a:srgbClr>
            </a:outerShdw>
          </a:effectLst>
        </p:spPr>
      </p:pic>
      <p:pic>
        <p:nvPicPr>
          <p:cNvPr id="62" name="Google Shape;62;p13"/>
          <p:cNvPicPr preferRelativeResize="0"/>
          <p:nvPr/>
        </p:nvPicPr>
        <p:blipFill>
          <a:blip r:embed="rId4">
            <a:alphaModFix/>
          </a:blip>
          <a:stretch>
            <a:fillRect/>
          </a:stretch>
        </p:blipFill>
        <p:spPr>
          <a:xfrm rot="-388141">
            <a:off x="-246403" y="8904671"/>
            <a:ext cx="1702388" cy="2145988"/>
          </a:xfrm>
          <a:prstGeom prst="rect">
            <a:avLst/>
          </a:prstGeom>
          <a:noFill/>
          <a:ln>
            <a:noFill/>
          </a:ln>
          <a:effectLst>
            <a:outerShdw blurRad="57150" rotWithShape="0" algn="bl" dir="5400000" dist="19050">
              <a:srgbClr val="999999">
                <a:alpha val="50000"/>
              </a:srgbClr>
            </a:outerShdw>
          </a:effectLst>
        </p:spPr>
      </p:pic>
      <p:sp>
        <p:nvSpPr>
          <p:cNvPr id="63" name="Google Shape;63;p13"/>
          <p:cNvSpPr txBox="1"/>
          <p:nvPr/>
        </p:nvSpPr>
        <p:spPr>
          <a:xfrm>
            <a:off x="1199825" y="2797463"/>
            <a:ext cx="6313500" cy="1958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4800">
                <a:solidFill>
                  <a:srgbClr val="61753B"/>
                </a:solidFill>
                <a:latin typeface="Calibri"/>
                <a:ea typeface="Calibri"/>
                <a:cs typeface="Calibri"/>
                <a:sym typeface="Calibri"/>
              </a:rPr>
              <a:t>Intestinal Helminthes</a:t>
            </a:r>
            <a:endParaRPr b="1" sz="4800">
              <a:solidFill>
                <a:srgbClr val="61753B"/>
              </a:solidFill>
              <a:latin typeface="Calibri"/>
              <a:ea typeface="Calibri"/>
              <a:cs typeface="Calibri"/>
              <a:sym typeface="Calibri"/>
            </a:endParaRPr>
          </a:p>
        </p:txBody>
      </p:sp>
      <p:pic>
        <p:nvPicPr>
          <p:cNvPr id="64" name="Google Shape;64;p13"/>
          <p:cNvPicPr preferRelativeResize="0"/>
          <p:nvPr/>
        </p:nvPicPr>
        <p:blipFill rotWithShape="1">
          <a:blip r:embed="rId5">
            <a:alphaModFix/>
          </a:blip>
          <a:srcRect b="8839" l="11500" r="19137" t="28687"/>
          <a:stretch/>
        </p:blipFill>
        <p:spPr>
          <a:xfrm>
            <a:off x="5301576" y="-12"/>
            <a:ext cx="1151943" cy="692100"/>
          </a:xfrm>
          <a:prstGeom prst="rect">
            <a:avLst/>
          </a:prstGeom>
          <a:noFill/>
          <a:ln>
            <a:noFill/>
          </a:ln>
        </p:spPr>
      </p:pic>
      <p:pic>
        <p:nvPicPr>
          <p:cNvPr id="65" name="Google Shape;65;p13"/>
          <p:cNvPicPr preferRelativeResize="0"/>
          <p:nvPr/>
        </p:nvPicPr>
        <p:blipFill>
          <a:blip r:embed="rId6">
            <a:alphaModFix/>
          </a:blip>
          <a:stretch>
            <a:fillRect/>
          </a:stretch>
        </p:blipFill>
        <p:spPr>
          <a:xfrm>
            <a:off x="6749825" y="0"/>
            <a:ext cx="839703" cy="1058450"/>
          </a:xfrm>
          <a:prstGeom prst="rect">
            <a:avLst/>
          </a:prstGeom>
          <a:noFill/>
          <a:ln>
            <a:noFill/>
          </a:ln>
        </p:spPr>
      </p:pic>
      <p:sp>
        <p:nvSpPr>
          <p:cNvPr id="66" name="Google Shape;66;p13"/>
          <p:cNvSpPr/>
          <p:nvPr/>
        </p:nvSpPr>
        <p:spPr>
          <a:xfrm>
            <a:off x="1540301" y="5401009"/>
            <a:ext cx="5504100" cy="574800"/>
          </a:xfrm>
          <a:prstGeom prst="roundRect">
            <a:avLst>
              <a:gd fmla="val 16667" name="adj"/>
            </a:avLst>
          </a:prstGeom>
          <a:solidFill>
            <a:srgbClr val="C0C58F">
              <a:alpha val="53630"/>
            </a:srgbClr>
          </a:solidFill>
          <a:ln>
            <a:noFill/>
          </a:ln>
        </p:spPr>
        <p:txBody>
          <a:bodyPr anchorCtr="0" anchor="ctr" bIns="121950" lIns="121950" spcFirstLastPara="1" rIns="121950" wrap="square" tIns="121950">
            <a:noAutofit/>
          </a:bodyPr>
          <a:lstStyle/>
          <a:p>
            <a:pPr indent="0" lvl="0" marL="0" rtl="0" algn="l">
              <a:spcBef>
                <a:spcPts val="0"/>
              </a:spcBef>
              <a:spcAft>
                <a:spcPts val="0"/>
              </a:spcAft>
              <a:buNone/>
            </a:pPr>
            <a:r>
              <a:rPr b="1" lang="en-GB" sz="3100">
                <a:solidFill>
                  <a:srgbClr val="61753B"/>
                </a:solidFill>
                <a:latin typeface="Cabin"/>
                <a:ea typeface="Cabin"/>
                <a:cs typeface="Cabin"/>
                <a:sym typeface="Cabin"/>
              </a:rPr>
              <a:t>Lecture objectives:</a:t>
            </a:r>
            <a:endParaRPr sz="1900">
              <a:solidFill>
                <a:srgbClr val="61753B"/>
              </a:solidFill>
              <a:latin typeface="Cabin"/>
              <a:ea typeface="Cabin"/>
              <a:cs typeface="Cabin"/>
              <a:sym typeface="Cabin"/>
            </a:endParaRPr>
          </a:p>
        </p:txBody>
      </p:sp>
      <p:sp>
        <p:nvSpPr>
          <p:cNvPr id="67" name="Google Shape;67;p13"/>
          <p:cNvSpPr txBox="1"/>
          <p:nvPr/>
        </p:nvSpPr>
        <p:spPr>
          <a:xfrm>
            <a:off x="1540300" y="6037973"/>
            <a:ext cx="5504100" cy="2330400"/>
          </a:xfrm>
          <a:prstGeom prst="rect">
            <a:avLst/>
          </a:prstGeom>
          <a:noFill/>
          <a:ln cap="flat" cmpd="sng" w="9525">
            <a:solidFill>
              <a:srgbClr val="B4B982"/>
            </a:solidFill>
            <a:prstDash val="lgDash"/>
            <a:round/>
            <a:headEnd len="sm" w="sm" type="none"/>
            <a:tailEnd len="sm" w="sm" type="none"/>
          </a:ln>
        </p:spPr>
        <p:txBody>
          <a:bodyPr anchorCtr="0" anchor="ctr" bIns="121950" lIns="121950" spcFirstLastPara="1" rIns="121950" wrap="square" tIns="121950">
            <a:noAutofit/>
          </a:bodyPr>
          <a:lstStyle/>
          <a:p>
            <a:pPr indent="0" lvl="0" marL="457200" rtl="0" algn="l">
              <a:lnSpc>
                <a:spcPct val="150000"/>
              </a:lnSpc>
              <a:spcBef>
                <a:spcPts val="0"/>
              </a:spcBef>
              <a:spcAft>
                <a:spcPts val="0"/>
              </a:spcAft>
              <a:buNone/>
            </a:pPr>
            <a:r>
              <a:t/>
            </a:r>
            <a:endParaRPr>
              <a:latin typeface="Cabin"/>
              <a:ea typeface="Cabin"/>
              <a:cs typeface="Cabin"/>
              <a:sym typeface="Cabin"/>
            </a:endParaRPr>
          </a:p>
        </p:txBody>
      </p:sp>
      <p:sp>
        <p:nvSpPr>
          <p:cNvPr id="68" name="Google Shape;68;p13"/>
          <p:cNvSpPr/>
          <p:nvPr/>
        </p:nvSpPr>
        <p:spPr>
          <a:xfrm>
            <a:off x="1561750" y="8623100"/>
            <a:ext cx="5504100" cy="1204200"/>
          </a:xfrm>
          <a:prstGeom prst="roundRect">
            <a:avLst>
              <a:gd fmla="val 16667" name="adj"/>
            </a:avLst>
          </a:prstGeom>
          <a:noFill/>
          <a:ln cap="flat" cmpd="sng" w="9525">
            <a:solidFill>
              <a:srgbClr val="B4B98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Exo"/>
              <a:ea typeface="Exo"/>
              <a:cs typeface="Exo"/>
              <a:sym typeface="Exo"/>
            </a:endParaRPr>
          </a:p>
        </p:txBody>
      </p:sp>
      <p:sp>
        <p:nvSpPr>
          <p:cNvPr id="69" name="Google Shape;69;p13"/>
          <p:cNvSpPr/>
          <p:nvPr/>
        </p:nvSpPr>
        <p:spPr>
          <a:xfrm>
            <a:off x="1890497" y="9035592"/>
            <a:ext cx="168000" cy="160500"/>
          </a:xfrm>
          <a:prstGeom prst="ellipse">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3"/>
          <p:cNvSpPr/>
          <p:nvPr/>
        </p:nvSpPr>
        <p:spPr>
          <a:xfrm>
            <a:off x="1890497" y="9270017"/>
            <a:ext cx="168000" cy="160500"/>
          </a:xfrm>
          <a:prstGeom prst="ellipse">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3"/>
          <p:cNvSpPr/>
          <p:nvPr/>
        </p:nvSpPr>
        <p:spPr>
          <a:xfrm>
            <a:off x="1887434" y="9504442"/>
            <a:ext cx="168000" cy="1605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3"/>
          <p:cNvSpPr txBox="1"/>
          <p:nvPr/>
        </p:nvSpPr>
        <p:spPr>
          <a:xfrm>
            <a:off x="2160834" y="8973854"/>
            <a:ext cx="972600" cy="19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rgbClr val="CC0000"/>
                </a:solidFill>
                <a:latin typeface="Cabin"/>
                <a:ea typeface="Cabin"/>
                <a:cs typeface="Cabin"/>
                <a:sym typeface="Cabin"/>
              </a:rPr>
              <a:t>Important</a:t>
            </a:r>
            <a:endParaRPr>
              <a:solidFill>
                <a:srgbClr val="CC0000"/>
              </a:solidFill>
              <a:latin typeface="Cabin"/>
              <a:ea typeface="Cabin"/>
              <a:cs typeface="Cabin"/>
              <a:sym typeface="Cabin"/>
            </a:endParaRPr>
          </a:p>
        </p:txBody>
      </p:sp>
      <p:sp>
        <p:nvSpPr>
          <p:cNvPr id="73" name="Google Shape;73;p13"/>
          <p:cNvSpPr txBox="1"/>
          <p:nvPr/>
        </p:nvSpPr>
        <p:spPr>
          <a:xfrm>
            <a:off x="2160821" y="9229550"/>
            <a:ext cx="1579800" cy="19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rgbClr val="6AA84F"/>
                </a:solidFill>
                <a:latin typeface="Cabin"/>
                <a:ea typeface="Cabin"/>
                <a:cs typeface="Cabin"/>
                <a:sym typeface="Cabin"/>
              </a:rPr>
              <a:t>Doctors’ note</a:t>
            </a:r>
            <a:endParaRPr>
              <a:solidFill>
                <a:srgbClr val="6AA84F"/>
              </a:solidFill>
              <a:latin typeface="Cabin"/>
              <a:ea typeface="Cabin"/>
              <a:cs typeface="Cabin"/>
              <a:sym typeface="Cabin"/>
            </a:endParaRPr>
          </a:p>
        </p:txBody>
      </p:sp>
      <p:sp>
        <p:nvSpPr>
          <p:cNvPr id="74" name="Google Shape;74;p13"/>
          <p:cNvSpPr txBox="1"/>
          <p:nvPr/>
        </p:nvSpPr>
        <p:spPr>
          <a:xfrm>
            <a:off x="2234634" y="9485242"/>
            <a:ext cx="972600" cy="19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rgbClr val="999999"/>
                </a:solidFill>
                <a:latin typeface="Cabin"/>
                <a:ea typeface="Cabin"/>
                <a:cs typeface="Cabin"/>
                <a:sym typeface="Cabin"/>
              </a:rPr>
              <a:t>Extra</a:t>
            </a:r>
            <a:endParaRPr>
              <a:solidFill>
                <a:srgbClr val="999999"/>
              </a:solidFill>
              <a:latin typeface="Cabin"/>
              <a:ea typeface="Cabin"/>
              <a:cs typeface="Cabin"/>
              <a:sym typeface="Cabin"/>
            </a:endParaRPr>
          </a:p>
        </p:txBody>
      </p:sp>
      <p:sp>
        <p:nvSpPr>
          <p:cNvPr id="75" name="Google Shape;75;p13"/>
          <p:cNvSpPr/>
          <p:nvPr/>
        </p:nvSpPr>
        <p:spPr>
          <a:xfrm>
            <a:off x="4004384" y="9144942"/>
            <a:ext cx="168000" cy="160500"/>
          </a:xfrm>
          <a:prstGeom prst="ellipse">
            <a:avLst/>
          </a:prstGeom>
          <a:solidFill>
            <a:srgbClr val="C27B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27BA0"/>
              </a:solidFill>
            </a:endParaRPr>
          </a:p>
        </p:txBody>
      </p:sp>
      <p:sp>
        <p:nvSpPr>
          <p:cNvPr id="76" name="Google Shape;76;p13"/>
          <p:cNvSpPr/>
          <p:nvPr/>
        </p:nvSpPr>
        <p:spPr>
          <a:xfrm>
            <a:off x="4004384" y="9409654"/>
            <a:ext cx="168000" cy="160500"/>
          </a:xfrm>
          <a:prstGeom prst="ellipse">
            <a:avLst/>
          </a:pr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3"/>
          <p:cNvSpPr txBox="1"/>
          <p:nvPr/>
        </p:nvSpPr>
        <p:spPr>
          <a:xfrm>
            <a:off x="1719200" y="8623100"/>
            <a:ext cx="1152000" cy="2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000000"/>
                </a:solidFill>
                <a:latin typeface="Cabin"/>
                <a:ea typeface="Cabin"/>
                <a:cs typeface="Cabin"/>
                <a:sym typeface="Cabin"/>
              </a:rPr>
              <a:t>Color index:    </a:t>
            </a:r>
            <a:endParaRPr b="1">
              <a:solidFill>
                <a:srgbClr val="434343"/>
              </a:solidFill>
              <a:latin typeface="Cabin"/>
              <a:ea typeface="Cabin"/>
              <a:cs typeface="Cabin"/>
              <a:sym typeface="Cabin"/>
            </a:endParaRPr>
          </a:p>
        </p:txBody>
      </p:sp>
      <p:sp>
        <p:nvSpPr>
          <p:cNvPr id="78" name="Google Shape;78;p13"/>
          <p:cNvSpPr txBox="1"/>
          <p:nvPr/>
        </p:nvSpPr>
        <p:spPr>
          <a:xfrm>
            <a:off x="4172374" y="9024200"/>
            <a:ext cx="2893500" cy="402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solidFill>
                  <a:srgbClr val="C27BA0"/>
                </a:solidFill>
                <a:latin typeface="Cabin"/>
                <a:ea typeface="Cabin"/>
                <a:cs typeface="Cabin"/>
                <a:sym typeface="Cabin"/>
              </a:rPr>
              <a:t>  Found in Girls’ slides </a:t>
            </a:r>
            <a:endParaRPr>
              <a:solidFill>
                <a:srgbClr val="C27BA0"/>
              </a:solidFill>
              <a:latin typeface="Cabin"/>
              <a:ea typeface="Cabin"/>
              <a:cs typeface="Cabin"/>
              <a:sym typeface="Cabin"/>
            </a:endParaRPr>
          </a:p>
        </p:txBody>
      </p:sp>
      <p:sp>
        <p:nvSpPr>
          <p:cNvPr id="79" name="Google Shape;79;p13"/>
          <p:cNvSpPr txBox="1"/>
          <p:nvPr/>
        </p:nvSpPr>
        <p:spPr>
          <a:xfrm>
            <a:off x="4170475" y="9288888"/>
            <a:ext cx="3000000" cy="402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solidFill>
                  <a:srgbClr val="3C78D8"/>
                </a:solidFill>
                <a:latin typeface="Cabin"/>
                <a:ea typeface="Cabin"/>
                <a:cs typeface="Cabin"/>
                <a:sym typeface="Cabin"/>
              </a:rPr>
              <a:t>Found in Boys’ slides</a:t>
            </a:r>
            <a:endParaRPr>
              <a:solidFill>
                <a:srgbClr val="3C78D8"/>
              </a:solidFill>
              <a:latin typeface="Cabin"/>
              <a:ea typeface="Cabin"/>
              <a:cs typeface="Cabin"/>
              <a:sym typeface="Cabin"/>
            </a:endParaRPr>
          </a:p>
        </p:txBody>
      </p:sp>
      <p:sp>
        <p:nvSpPr>
          <p:cNvPr id="80" name="Google Shape;80;p13"/>
          <p:cNvSpPr txBox="1"/>
          <p:nvPr/>
        </p:nvSpPr>
        <p:spPr>
          <a:xfrm>
            <a:off x="2355875" y="10090025"/>
            <a:ext cx="3077100" cy="40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a:solidFill>
                  <a:srgbClr val="CCCCCC"/>
                </a:solidFill>
                <a:uFill>
                  <a:noFill/>
                </a:uFill>
                <a:latin typeface="Cabin"/>
                <a:ea typeface="Cabin"/>
                <a:cs typeface="Cabin"/>
                <a:sym typeface="Cabin"/>
                <a:hlinkClick r:id="rId7"/>
              </a:rPr>
              <a:t>EDITING FILE</a:t>
            </a:r>
            <a:endParaRPr b="1" sz="1800">
              <a:solidFill>
                <a:srgbClr val="CCCCCC"/>
              </a:solidFill>
              <a:latin typeface="Cabin"/>
              <a:ea typeface="Cabin"/>
              <a:cs typeface="Cabin"/>
              <a:sym typeface="Cabin"/>
            </a:endParaRPr>
          </a:p>
        </p:txBody>
      </p:sp>
      <p:sp>
        <p:nvSpPr>
          <p:cNvPr id="81" name="Google Shape;81;p13"/>
          <p:cNvSpPr txBox="1"/>
          <p:nvPr/>
        </p:nvSpPr>
        <p:spPr>
          <a:xfrm>
            <a:off x="1540300" y="6030500"/>
            <a:ext cx="5525700" cy="2330400"/>
          </a:xfrm>
          <a:prstGeom prst="rect">
            <a:avLst/>
          </a:prstGeom>
          <a:noFill/>
          <a:ln>
            <a:noFill/>
          </a:ln>
        </p:spPr>
        <p:txBody>
          <a:bodyPr anchorCtr="0" anchor="ctr" bIns="91425" lIns="91425" spcFirstLastPara="1" rIns="91425" wrap="square" tIns="91425">
            <a:noAutofit/>
          </a:bodyPr>
          <a:lstStyle/>
          <a:p>
            <a:pPr indent="-304800" lvl="0" marL="457200" rtl="0" algn="l">
              <a:lnSpc>
                <a:spcPct val="100000"/>
              </a:lnSpc>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Name the 3 main groups of parasitic Helminths and their characteristic morphological features.</a:t>
            </a:r>
            <a:endParaRPr sz="1200">
              <a:solidFill>
                <a:schemeClr val="dk1"/>
              </a:solidFill>
              <a:latin typeface="Cabin"/>
              <a:ea typeface="Cabin"/>
              <a:cs typeface="Cabin"/>
              <a:sym typeface="Cabin"/>
            </a:endParaRPr>
          </a:p>
          <a:p>
            <a:pPr indent="-304800" lvl="0" marL="457200" rtl="0" algn="l">
              <a:lnSpc>
                <a:spcPct val="100000"/>
              </a:lnSpc>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 Know the 5 common examples of Nematodes with their scientific and common names.</a:t>
            </a:r>
            <a:endParaRPr sz="1200">
              <a:solidFill>
                <a:schemeClr val="dk1"/>
              </a:solidFill>
              <a:latin typeface="Cabin"/>
              <a:ea typeface="Cabin"/>
              <a:cs typeface="Cabin"/>
              <a:sym typeface="Cabin"/>
            </a:endParaRPr>
          </a:p>
          <a:p>
            <a:pPr indent="-304800" lvl="0" marL="457200" rtl="0" algn="l">
              <a:lnSpc>
                <a:spcPct val="100000"/>
              </a:lnSpc>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 Describe the life cycle of these 5 examples of Nematodes with pathology, diagnosis and</a:t>
            </a:r>
            <a:endParaRPr sz="1200">
              <a:solidFill>
                <a:schemeClr val="dk1"/>
              </a:solidFill>
              <a:latin typeface="Cabin"/>
              <a:ea typeface="Cabin"/>
              <a:cs typeface="Cabin"/>
              <a:sym typeface="Cabin"/>
            </a:endParaRPr>
          </a:p>
          <a:p>
            <a:pPr indent="-304800" lvl="0" marL="457200" rtl="0" algn="l">
              <a:lnSpc>
                <a:spcPct val="100000"/>
              </a:lnSpc>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treatment.</a:t>
            </a:r>
            <a:endParaRPr sz="1200">
              <a:solidFill>
                <a:schemeClr val="dk1"/>
              </a:solidFill>
              <a:latin typeface="Cabin"/>
              <a:ea typeface="Cabin"/>
              <a:cs typeface="Cabin"/>
              <a:sym typeface="Cabin"/>
            </a:endParaRPr>
          </a:p>
          <a:p>
            <a:pPr indent="-304800" lvl="0" marL="457200" rtl="0" algn="l">
              <a:lnSpc>
                <a:spcPct val="100000"/>
              </a:lnSpc>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 Describe the life cycle of Taenia saginata and T. solium and Hymenolepis nana</a:t>
            </a:r>
            <a:endParaRPr sz="1200">
              <a:solidFill>
                <a:schemeClr val="dk1"/>
              </a:solidFill>
              <a:latin typeface="Cabin"/>
              <a:ea typeface="Cabin"/>
              <a:cs typeface="Cabin"/>
              <a:sym typeface="Cabin"/>
            </a:endParaRPr>
          </a:p>
          <a:p>
            <a:pPr indent="-304800" lvl="0" marL="457200" rtl="0" algn="l">
              <a:lnSpc>
                <a:spcPct val="100000"/>
              </a:lnSpc>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 Describe the life cycle Echinococcus granulosus and diagnosis</a:t>
            </a:r>
            <a:endParaRPr sz="1200">
              <a:solidFill>
                <a:schemeClr val="dk1"/>
              </a:solidFill>
              <a:latin typeface="Cabin"/>
              <a:ea typeface="Cabin"/>
              <a:cs typeface="Cabin"/>
              <a:sym typeface="Cabin"/>
            </a:endParaRPr>
          </a:p>
          <a:p>
            <a:pPr indent="-304800" lvl="0" marL="457200" rtl="0" algn="l">
              <a:lnSpc>
                <a:spcPct val="100000"/>
              </a:lnSpc>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 Know treatment of Tapeworms.</a:t>
            </a:r>
            <a:endParaRPr sz="1200">
              <a:solidFill>
                <a:schemeClr val="dk1"/>
              </a:solidFill>
              <a:latin typeface="Cabin"/>
              <a:ea typeface="Cabin"/>
              <a:cs typeface="Cabin"/>
              <a:sym typeface="Cabin"/>
            </a:endParaRPr>
          </a:p>
        </p:txBody>
      </p:sp>
      <p:pic>
        <p:nvPicPr>
          <p:cNvPr id="82" name="Google Shape;82;p13"/>
          <p:cNvPicPr preferRelativeResize="0"/>
          <p:nvPr/>
        </p:nvPicPr>
        <p:blipFill>
          <a:blip r:embed="rId8">
            <a:alphaModFix/>
          </a:blip>
          <a:stretch>
            <a:fillRect/>
          </a:stretch>
        </p:blipFill>
        <p:spPr>
          <a:xfrm>
            <a:off x="4441825" y="23050"/>
            <a:ext cx="777825" cy="7778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9" name="Shape 319"/>
        <p:cNvGrpSpPr/>
        <p:nvPr/>
      </p:nvGrpSpPr>
      <p:grpSpPr>
        <a:xfrm>
          <a:off x="0" y="0"/>
          <a:ext cx="0" cy="0"/>
          <a:chOff x="0" y="0"/>
          <a:chExt cx="0" cy="0"/>
        </a:xfrm>
      </p:grpSpPr>
      <p:sp>
        <p:nvSpPr>
          <p:cNvPr id="320" name="Google Shape;320;p22"/>
          <p:cNvSpPr/>
          <p:nvPr/>
        </p:nvSpPr>
        <p:spPr>
          <a:xfrm rot="10800000">
            <a:off x="6663269" y="-12432"/>
            <a:ext cx="938700" cy="975600"/>
          </a:xfrm>
          <a:prstGeom prst="rtTriangle">
            <a:avLst/>
          </a:prstGeom>
          <a:solidFill>
            <a:srgbClr val="B4B98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Exo"/>
              <a:ea typeface="Exo"/>
              <a:cs typeface="Exo"/>
              <a:sym typeface="Exo"/>
            </a:endParaRPr>
          </a:p>
        </p:txBody>
      </p:sp>
      <p:sp>
        <p:nvSpPr>
          <p:cNvPr id="321" name="Google Shape;321;p22"/>
          <p:cNvSpPr/>
          <p:nvPr/>
        </p:nvSpPr>
        <p:spPr>
          <a:xfrm>
            <a:off x="0" y="10026600"/>
            <a:ext cx="7589400" cy="672000"/>
          </a:xfrm>
          <a:prstGeom prst="rect">
            <a:avLst/>
          </a:prstGeom>
          <a:noFill/>
          <a:ln cap="flat" cmpd="sng" w="9525">
            <a:solidFill>
              <a:srgbClr val="B4B98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22"/>
          <p:cNvSpPr txBox="1"/>
          <p:nvPr/>
        </p:nvSpPr>
        <p:spPr>
          <a:xfrm>
            <a:off x="7106665" y="63360"/>
            <a:ext cx="495300" cy="4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Cabin"/>
                <a:ea typeface="Cabin"/>
                <a:cs typeface="Cabin"/>
                <a:sym typeface="Cabin"/>
              </a:rPr>
              <a:t>9</a:t>
            </a:r>
            <a:endParaRPr>
              <a:latin typeface="Cabin"/>
              <a:ea typeface="Cabin"/>
              <a:cs typeface="Cabin"/>
              <a:sym typeface="Cabin"/>
            </a:endParaRPr>
          </a:p>
        </p:txBody>
      </p:sp>
      <p:sp>
        <p:nvSpPr>
          <p:cNvPr id="323" name="Google Shape;323;p22"/>
          <p:cNvSpPr txBox="1"/>
          <p:nvPr/>
        </p:nvSpPr>
        <p:spPr>
          <a:xfrm>
            <a:off x="579125" y="-262830"/>
            <a:ext cx="6071700" cy="11157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3300">
                <a:solidFill>
                  <a:srgbClr val="61753B"/>
                </a:solidFill>
                <a:latin typeface="Cabin"/>
                <a:ea typeface="Cabin"/>
                <a:cs typeface="Cabin"/>
                <a:sym typeface="Cabin"/>
              </a:rPr>
              <a:t>5- Strongyloides Stercoralis </a:t>
            </a:r>
            <a:r>
              <a:rPr b="1" lang="en-GB" sz="2500">
                <a:solidFill>
                  <a:srgbClr val="61753B"/>
                </a:solidFill>
                <a:latin typeface="Cabin"/>
                <a:ea typeface="Cabin"/>
                <a:cs typeface="Cabin"/>
                <a:sym typeface="Cabin"/>
              </a:rPr>
              <a:t>cont’</a:t>
            </a:r>
            <a:endParaRPr b="1" sz="2500">
              <a:solidFill>
                <a:srgbClr val="61753B"/>
              </a:solidFill>
              <a:latin typeface="Cabin"/>
              <a:ea typeface="Cabin"/>
              <a:cs typeface="Cabin"/>
              <a:sym typeface="Cabin"/>
            </a:endParaRPr>
          </a:p>
        </p:txBody>
      </p:sp>
      <p:sp>
        <p:nvSpPr>
          <p:cNvPr id="324" name="Google Shape;324;p22"/>
          <p:cNvSpPr txBox="1"/>
          <p:nvPr/>
        </p:nvSpPr>
        <p:spPr>
          <a:xfrm>
            <a:off x="275625" y="852875"/>
            <a:ext cx="1839900" cy="4674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61753B"/>
              </a:buClr>
              <a:buSzPts val="2000"/>
              <a:buFont typeface="Cabin"/>
              <a:buChar char="●"/>
            </a:pPr>
            <a:r>
              <a:rPr b="1" lang="en-GB" sz="2000">
                <a:solidFill>
                  <a:srgbClr val="61753B"/>
                </a:solidFill>
                <a:latin typeface="Cabin"/>
                <a:ea typeface="Cabin"/>
                <a:cs typeface="Cabin"/>
                <a:sym typeface="Cabin"/>
              </a:rPr>
              <a:t>Life cycle</a:t>
            </a:r>
            <a:endParaRPr b="1" sz="2000">
              <a:solidFill>
                <a:srgbClr val="61753B"/>
              </a:solidFill>
              <a:latin typeface="Cabin"/>
              <a:ea typeface="Cabin"/>
              <a:cs typeface="Cabin"/>
              <a:sym typeface="Cabin"/>
            </a:endParaRPr>
          </a:p>
        </p:txBody>
      </p:sp>
      <p:pic>
        <p:nvPicPr>
          <p:cNvPr id="325" name="Google Shape;325;p22"/>
          <p:cNvPicPr preferRelativeResize="0"/>
          <p:nvPr/>
        </p:nvPicPr>
        <p:blipFill rotWithShape="1">
          <a:blip r:embed="rId3">
            <a:alphaModFix/>
          </a:blip>
          <a:srcRect b="2005" l="9220" r="15199" t="19655"/>
          <a:stretch/>
        </p:blipFill>
        <p:spPr>
          <a:xfrm>
            <a:off x="4254738" y="3212100"/>
            <a:ext cx="3106223" cy="1839411"/>
          </a:xfrm>
          <a:prstGeom prst="rect">
            <a:avLst/>
          </a:prstGeom>
          <a:noFill/>
          <a:ln>
            <a:noFill/>
          </a:ln>
        </p:spPr>
      </p:pic>
      <p:sp>
        <p:nvSpPr>
          <p:cNvPr id="326" name="Google Shape;326;p22"/>
          <p:cNvSpPr txBox="1"/>
          <p:nvPr/>
        </p:nvSpPr>
        <p:spPr>
          <a:xfrm>
            <a:off x="351900" y="1244075"/>
            <a:ext cx="4259400" cy="38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300">
                <a:latin typeface="Cabin"/>
                <a:ea typeface="Cabin"/>
                <a:cs typeface="Cabin"/>
                <a:sym typeface="Cabin"/>
              </a:rPr>
              <a:t>The parasite shows 3 different modes of development:</a:t>
            </a:r>
            <a:endParaRPr b="1" sz="1300">
              <a:latin typeface="Cabin"/>
              <a:ea typeface="Cabin"/>
              <a:cs typeface="Cabin"/>
              <a:sym typeface="Cabin"/>
            </a:endParaRPr>
          </a:p>
        </p:txBody>
      </p:sp>
      <p:grpSp>
        <p:nvGrpSpPr>
          <p:cNvPr id="327" name="Google Shape;327;p22"/>
          <p:cNvGrpSpPr/>
          <p:nvPr/>
        </p:nvGrpSpPr>
        <p:grpSpPr>
          <a:xfrm>
            <a:off x="329564" y="1824493"/>
            <a:ext cx="751091" cy="991797"/>
            <a:chOff x="2391948" y="1635646"/>
            <a:chExt cx="805546" cy="1584088"/>
          </a:xfrm>
        </p:grpSpPr>
        <p:sp>
          <p:nvSpPr>
            <p:cNvPr id="328" name="Google Shape;328;p22"/>
            <p:cNvSpPr/>
            <p:nvPr/>
          </p:nvSpPr>
          <p:spPr>
            <a:xfrm>
              <a:off x="2391994" y="1635646"/>
              <a:ext cx="805500" cy="792000"/>
            </a:xfrm>
            <a:prstGeom prst="rect">
              <a:avLst/>
            </a:prstGeom>
            <a:solidFill>
              <a:srgbClr val="9FA56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329" name="Google Shape;329;p22"/>
            <p:cNvSpPr/>
            <p:nvPr/>
          </p:nvSpPr>
          <p:spPr>
            <a:xfrm rot="10800000">
              <a:off x="2391948" y="2427734"/>
              <a:ext cx="805500" cy="792000"/>
            </a:xfrm>
            <a:prstGeom prst="triangle">
              <a:avLst>
                <a:gd fmla="val 0" name="adj"/>
              </a:avLst>
            </a:prstGeom>
            <a:solidFill>
              <a:srgbClr val="9FA56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grpSp>
        <p:nvGrpSpPr>
          <p:cNvPr id="330" name="Google Shape;330;p22"/>
          <p:cNvGrpSpPr/>
          <p:nvPr/>
        </p:nvGrpSpPr>
        <p:grpSpPr>
          <a:xfrm>
            <a:off x="1153169" y="1794747"/>
            <a:ext cx="2315845" cy="1328511"/>
            <a:chOff x="496119" y="2469560"/>
            <a:chExt cx="1752304" cy="1591603"/>
          </a:xfrm>
        </p:grpSpPr>
        <p:sp>
          <p:nvSpPr>
            <p:cNvPr id="331" name="Google Shape;331;p22"/>
            <p:cNvSpPr txBox="1"/>
            <p:nvPr/>
          </p:nvSpPr>
          <p:spPr>
            <a:xfrm>
              <a:off x="496123" y="2724663"/>
              <a:ext cx="1752300" cy="1336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GB" sz="1300">
                  <a:latin typeface="Cabin"/>
                  <a:ea typeface="Cabin"/>
                  <a:cs typeface="Cabin"/>
                  <a:sym typeface="Cabin"/>
                </a:rPr>
                <a:t>The </a:t>
              </a:r>
              <a:r>
                <a:rPr b="1" lang="en-GB" sz="1300">
                  <a:latin typeface="Cabin"/>
                  <a:ea typeface="Cabin"/>
                  <a:cs typeface="Cabin"/>
                  <a:sym typeface="Cabin"/>
                </a:rPr>
                <a:t>rhabditiform larva</a:t>
              </a:r>
              <a:r>
                <a:rPr lang="en-GB" sz="1300">
                  <a:latin typeface="Cabin"/>
                  <a:ea typeface="Cabin"/>
                  <a:cs typeface="Cabin"/>
                  <a:sym typeface="Cabin"/>
                </a:rPr>
                <a:t> pass from stool and become directly a </a:t>
              </a:r>
              <a:r>
                <a:rPr b="1" lang="en-GB" sz="1300">
                  <a:latin typeface="Cabin"/>
                  <a:ea typeface="Cabin"/>
                  <a:cs typeface="Cabin"/>
                  <a:sym typeface="Cabin"/>
                </a:rPr>
                <a:t>Filariform larva</a:t>
              </a:r>
              <a:r>
                <a:rPr lang="en-GB" sz="1300">
                  <a:latin typeface="Cabin"/>
                  <a:ea typeface="Cabin"/>
                  <a:cs typeface="Cabin"/>
                  <a:sym typeface="Cabin"/>
                </a:rPr>
                <a:t> if the</a:t>
              </a:r>
              <a:endParaRPr sz="1300">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1300">
                  <a:latin typeface="Cabin"/>
                  <a:ea typeface="Cabin"/>
                  <a:cs typeface="Cabin"/>
                  <a:sym typeface="Cabin"/>
                </a:rPr>
                <a:t>environment of the soil is suitable .</a:t>
              </a:r>
              <a:endParaRPr sz="1300">
                <a:latin typeface="Cabin"/>
                <a:ea typeface="Cabin"/>
                <a:cs typeface="Cabin"/>
                <a:sym typeface="Cabin"/>
              </a:endParaRPr>
            </a:p>
            <a:p>
              <a:pPr indent="0" lvl="0" marL="0" marR="0" rtl="0" algn="l">
                <a:spcBef>
                  <a:spcPts val="0"/>
                </a:spcBef>
                <a:spcAft>
                  <a:spcPts val="0"/>
                </a:spcAft>
                <a:buNone/>
              </a:pPr>
              <a:r>
                <a:rPr i="0" lang="en-GB" sz="1200" u="none" cap="none" strike="noStrike">
                  <a:solidFill>
                    <a:srgbClr val="3F3F3F"/>
                  </a:solidFill>
                  <a:latin typeface="Exo"/>
                  <a:ea typeface="Exo"/>
                  <a:cs typeface="Exo"/>
                  <a:sym typeface="Exo"/>
                </a:rPr>
                <a:t> </a:t>
              </a:r>
              <a:endParaRPr sz="1200">
                <a:latin typeface="Exo"/>
                <a:ea typeface="Exo"/>
                <a:cs typeface="Exo"/>
                <a:sym typeface="Exo"/>
              </a:endParaRPr>
            </a:p>
          </p:txBody>
        </p:sp>
        <p:sp>
          <p:nvSpPr>
            <p:cNvPr id="332" name="Google Shape;332;p22"/>
            <p:cNvSpPr txBox="1"/>
            <p:nvPr/>
          </p:nvSpPr>
          <p:spPr>
            <a:xfrm>
              <a:off x="496119" y="2469560"/>
              <a:ext cx="1752300" cy="307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GB" sz="1300">
                  <a:latin typeface="Cabin"/>
                  <a:ea typeface="Cabin"/>
                  <a:cs typeface="Cabin"/>
                  <a:sym typeface="Cabin"/>
                </a:rPr>
                <a:t>Direct development:</a:t>
              </a:r>
              <a:endParaRPr b="1" sz="1200">
                <a:latin typeface="Exo"/>
                <a:ea typeface="Exo"/>
                <a:cs typeface="Exo"/>
                <a:sym typeface="Exo"/>
              </a:endParaRPr>
            </a:p>
          </p:txBody>
        </p:sp>
      </p:grpSp>
      <p:sp>
        <p:nvSpPr>
          <p:cNvPr id="333" name="Google Shape;333;p22"/>
          <p:cNvSpPr txBox="1"/>
          <p:nvPr/>
        </p:nvSpPr>
        <p:spPr>
          <a:xfrm>
            <a:off x="396992" y="1860153"/>
            <a:ext cx="616500" cy="5394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GB" sz="2600">
                <a:solidFill>
                  <a:srgbClr val="FFFFFF"/>
                </a:solidFill>
                <a:latin typeface="Exo"/>
                <a:ea typeface="Exo"/>
                <a:cs typeface="Exo"/>
                <a:sym typeface="Exo"/>
              </a:rPr>
              <a:t>01</a:t>
            </a:r>
            <a:endParaRPr b="1" sz="2600">
              <a:solidFill>
                <a:srgbClr val="FFFFFF"/>
              </a:solidFill>
              <a:latin typeface="Exo"/>
              <a:ea typeface="Exo"/>
              <a:cs typeface="Exo"/>
              <a:sym typeface="Exo"/>
            </a:endParaRPr>
          </a:p>
        </p:txBody>
      </p:sp>
      <p:grpSp>
        <p:nvGrpSpPr>
          <p:cNvPr id="334" name="Google Shape;334;p22"/>
          <p:cNvGrpSpPr/>
          <p:nvPr/>
        </p:nvGrpSpPr>
        <p:grpSpPr>
          <a:xfrm>
            <a:off x="3739655" y="1864166"/>
            <a:ext cx="751091" cy="991797"/>
            <a:chOff x="2391948" y="1635646"/>
            <a:chExt cx="805546" cy="1584088"/>
          </a:xfrm>
        </p:grpSpPr>
        <p:sp>
          <p:nvSpPr>
            <p:cNvPr id="335" name="Google Shape;335;p22"/>
            <p:cNvSpPr/>
            <p:nvPr/>
          </p:nvSpPr>
          <p:spPr>
            <a:xfrm>
              <a:off x="2391994" y="1635646"/>
              <a:ext cx="805500" cy="792000"/>
            </a:xfrm>
            <a:prstGeom prst="rect">
              <a:avLst/>
            </a:prstGeom>
            <a:solidFill>
              <a:srgbClr val="B4B98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336" name="Google Shape;336;p22"/>
            <p:cNvSpPr/>
            <p:nvPr/>
          </p:nvSpPr>
          <p:spPr>
            <a:xfrm rot="10800000">
              <a:off x="2391948" y="2427734"/>
              <a:ext cx="805500" cy="792000"/>
            </a:xfrm>
            <a:prstGeom prst="triangle">
              <a:avLst>
                <a:gd fmla="val 0" name="adj"/>
              </a:avLst>
            </a:prstGeom>
            <a:solidFill>
              <a:srgbClr val="B4B98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grpSp>
        <p:nvGrpSpPr>
          <p:cNvPr id="337" name="Google Shape;337;p22"/>
          <p:cNvGrpSpPr/>
          <p:nvPr/>
        </p:nvGrpSpPr>
        <p:grpSpPr>
          <a:xfrm>
            <a:off x="4609422" y="1831374"/>
            <a:ext cx="2812408" cy="1291924"/>
            <a:chOff x="496117" y="2469560"/>
            <a:chExt cx="2512200" cy="1547770"/>
          </a:xfrm>
        </p:grpSpPr>
        <p:sp>
          <p:nvSpPr>
            <p:cNvPr id="338" name="Google Shape;338;p22"/>
            <p:cNvSpPr txBox="1"/>
            <p:nvPr/>
          </p:nvSpPr>
          <p:spPr>
            <a:xfrm>
              <a:off x="496117" y="2724630"/>
              <a:ext cx="2512200" cy="1292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GB" sz="1300">
                  <a:latin typeface="Cabin"/>
                  <a:ea typeface="Cabin"/>
                  <a:cs typeface="Cabin"/>
                  <a:sym typeface="Cabin"/>
                </a:rPr>
                <a:t>in external environment </a:t>
              </a:r>
              <a:r>
                <a:rPr b="1" lang="en-GB" sz="1300">
                  <a:solidFill>
                    <a:schemeClr val="dk1"/>
                  </a:solidFill>
                  <a:latin typeface="Cabin"/>
                  <a:ea typeface="Cabin"/>
                  <a:cs typeface="Cabin"/>
                  <a:sym typeface="Cabin"/>
                </a:rPr>
                <a:t>rhabditiform larva</a:t>
              </a:r>
              <a:r>
                <a:rPr lang="en-GB" sz="1300">
                  <a:latin typeface="Cabin"/>
                  <a:ea typeface="Cabin"/>
                  <a:cs typeface="Cabin"/>
                  <a:sym typeface="Cabin"/>
                </a:rPr>
                <a:t> becomes free living </a:t>
              </a:r>
              <a:r>
                <a:rPr b="1" lang="en-GB" sz="1300">
                  <a:latin typeface="Cabin"/>
                  <a:ea typeface="Cabin"/>
                  <a:cs typeface="Cabin"/>
                  <a:sym typeface="Cabin"/>
                </a:rPr>
                <a:t>adults</a:t>
              </a:r>
              <a:r>
                <a:rPr lang="en-GB" sz="1300">
                  <a:latin typeface="Cabin"/>
                  <a:ea typeface="Cabin"/>
                  <a:cs typeface="Cabin"/>
                  <a:sym typeface="Cabin"/>
                </a:rPr>
                <a:t>, produce eggs ,</a:t>
              </a:r>
              <a:r>
                <a:rPr lang="en-GB" sz="1300">
                  <a:latin typeface="Cabin"/>
                  <a:ea typeface="Cabin"/>
                  <a:cs typeface="Cabin"/>
                  <a:sym typeface="Cabin"/>
                </a:rPr>
                <a:t>rhabditiform</a:t>
              </a:r>
              <a:r>
                <a:rPr lang="en-GB" sz="1300">
                  <a:latin typeface="Cabin"/>
                  <a:ea typeface="Cabin"/>
                  <a:cs typeface="Cabin"/>
                  <a:sym typeface="Cabin"/>
                </a:rPr>
                <a:t> larva </a:t>
              </a:r>
              <a:r>
                <a:rPr b="1" lang="en-GB" sz="1300">
                  <a:solidFill>
                    <a:srgbClr val="CC0000"/>
                  </a:solidFill>
                  <a:latin typeface="Cabin"/>
                  <a:ea typeface="Cabin"/>
                  <a:cs typeface="Cabin"/>
                  <a:sym typeface="Cabin"/>
                </a:rPr>
                <a:t>Filariform larva(Infective stage)</a:t>
              </a:r>
              <a:r>
                <a:rPr lang="en-GB" sz="1300">
                  <a:latin typeface="Cabin"/>
                  <a:ea typeface="Cabin"/>
                  <a:cs typeface="Cabin"/>
                  <a:sym typeface="Cabin"/>
                </a:rPr>
                <a:t>.</a:t>
              </a:r>
              <a:endParaRPr sz="1300">
                <a:latin typeface="Cabin"/>
                <a:ea typeface="Cabin"/>
                <a:cs typeface="Cabin"/>
                <a:sym typeface="Cabin"/>
              </a:endParaRPr>
            </a:p>
            <a:p>
              <a:pPr indent="0" lvl="0" marL="0" marR="0" rtl="0" algn="l">
                <a:spcBef>
                  <a:spcPts val="0"/>
                </a:spcBef>
                <a:spcAft>
                  <a:spcPts val="0"/>
                </a:spcAft>
                <a:buNone/>
              </a:pPr>
              <a:r>
                <a:t/>
              </a:r>
              <a:endParaRPr sz="1200">
                <a:solidFill>
                  <a:srgbClr val="3F3F3F"/>
                </a:solidFill>
                <a:latin typeface="Exo"/>
                <a:ea typeface="Exo"/>
                <a:cs typeface="Exo"/>
                <a:sym typeface="Exo"/>
              </a:endParaRPr>
            </a:p>
          </p:txBody>
        </p:sp>
        <p:sp>
          <p:nvSpPr>
            <p:cNvPr id="339" name="Google Shape;339;p22"/>
            <p:cNvSpPr txBox="1"/>
            <p:nvPr/>
          </p:nvSpPr>
          <p:spPr>
            <a:xfrm>
              <a:off x="496119" y="2469560"/>
              <a:ext cx="1752300" cy="307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GB" sz="1300">
                  <a:latin typeface="Cabin"/>
                  <a:ea typeface="Cabin"/>
                  <a:cs typeface="Cabin"/>
                  <a:sym typeface="Cabin"/>
                </a:rPr>
                <a:t>Indirect development : </a:t>
              </a:r>
              <a:endParaRPr b="1" sz="1200">
                <a:latin typeface="Exo"/>
                <a:ea typeface="Exo"/>
                <a:cs typeface="Exo"/>
                <a:sym typeface="Exo"/>
              </a:endParaRPr>
            </a:p>
          </p:txBody>
        </p:sp>
      </p:grpSp>
      <p:sp>
        <p:nvSpPr>
          <p:cNvPr id="340" name="Google Shape;340;p22"/>
          <p:cNvSpPr txBox="1"/>
          <p:nvPr/>
        </p:nvSpPr>
        <p:spPr>
          <a:xfrm>
            <a:off x="3807087" y="1899828"/>
            <a:ext cx="616500" cy="5394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GB" sz="2600">
                <a:solidFill>
                  <a:srgbClr val="FFFFFF"/>
                </a:solidFill>
                <a:latin typeface="Exo"/>
                <a:ea typeface="Exo"/>
                <a:cs typeface="Exo"/>
                <a:sym typeface="Exo"/>
              </a:rPr>
              <a:t>02</a:t>
            </a:r>
            <a:endParaRPr b="1" sz="2600">
              <a:solidFill>
                <a:srgbClr val="FFFFFF"/>
              </a:solidFill>
              <a:latin typeface="Exo"/>
              <a:ea typeface="Exo"/>
              <a:cs typeface="Exo"/>
              <a:sym typeface="Exo"/>
            </a:endParaRPr>
          </a:p>
        </p:txBody>
      </p:sp>
      <p:grpSp>
        <p:nvGrpSpPr>
          <p:cNvPr id="341" name="Google Shape;341;p22"/>
          <p:cNvGrpSpPr/>
          <p:nvPr/>
        </p:nvGrpSpPr>
        <p:grpSpPr>
          <a:xfrm>
            <a:off x="329564" y="3389466"/>
            <a:ext cx="751091" cy="991797"/>
            <a:chOff x="2391948" y="1635646"/>
            <a:chExt cx="805546" cy="1584088"/>
          </a:xfrm>
        </p:grpSpPr>
        <p:sp>
          <p:nvSpPr>
            <p:cNvPr id="342" name="Google Shape;342;p22"/>
            <p:cNvSpPr/>
            <p:nvPr/>
          </p:nvSpPr>
          <p:spPr>
            <a:xfrm>
              <a:off x="2391994" y="1635646"/>
              <a:ext cx="805500" cy="792000"/>
            </a:xfrm>
            <a:prstGeom prst="rect">
              <a:avLst/>
            </a:prstGeom>
            <a:solidFill>
              <a:srgbClr val="CDD39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343" name="Google Shape;343;p22"/>
            <p:cNvSpPr/>
            <p:nvPr/>
          </p:nvSpPr>
          <p:spPr>
            <a:xfrm rot="10800000">
              <a:off x="2391948" y="2427734"/>
              <a:ext cx="805500" cy="792000"/>
            </a:xfrm>
            <a:prstGeom prst="triangle">
              <a:avLst>
                <a:gd fmla="val 0" name="adj"/>
              </a:avLst>
            </a:prstGeom>
            <a:solidFill>
              <a:srgbClr val="CDD39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grpSp>
        <p:nvGrpSpPr>
          <p:cNvPr id="344" name="Google Shape;344;p22"/>
          <p:cNvGrpSpPr/>
          <p:nvPr/>
        </p:nvGrpSpPr>
        <p:grpSpPr>
          <a:xfrm>
            <a:off x="1161175" y="3359649"/>
            <a:ext cx="3106225" cy="1623484"/>
            <a:chOff x="496120" y="2469561"/>
            <a:chExt cx="1910700" cy="1944991"/>
          </a:xfrm>
        </p:grpSpPr>
        <p:sp>
          <p:nvSpPr>
            <p:cNvPr id="345" name="Google Shape;345;p22"/>
            <p:cNvSpPr txBox="1"/>
            <p:nvPr/>
          </p:nvSpPr>
          <p:spPr>
            <a:xfrm>
              <a:off x="496120" y="2724652"/>
              <a:ext cx="1910700" cy="1689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rPr lang="en-GB" sz="1300">
                  <a:solidFill>
                    <a:srgbClr val="CC0000"/>
                  </a:solidFill>
                  <a:latin typeface="Cabin"/>
                  <a:ea typeface="Cabin"/>
                  <a:cs typeface="Cabin"/>
                  <a:sym typeface="Cabin"/>
                </a:rPr>
                <a:t>• </a:t>
              </a:r>
              <a:r>
                <a:rPr b="1" lang="en-GB" sz="1300">
                  <a:solidFill>
                    <a:srgbClr val="CC0000"/>
                  </a:solidFill>
                  <a:latin typeface="Cabin"/>
                  <a:ea typeface="Cabin"/>
                  <a:cs typeface="Cabin"/>
                  <a:sym typeface="Cabin"/>
                </a:rPr>
                <a:t>Internal</a:t>
              </a:r>
              <a:r>
                <a:rPr lang="en-GB" sz="1300">
                  <a:solidFill>
                    <a:srgbClr val="CC0000"/>
                  </a:solidFill>
                  <a:latin typeface="Cabin"/>
                  <a:ea typeface="Cabin"/>
                  <a:cs typeface="Cabin"/>
                  <a:sym typeface="Cabin"/>
                </a:rPr>
                <a:t> : when the rhabditiform larva become a filariform larva in the intestine and penetrate the intestine</a:t>
              </a:r>
              <a:endParaRPr sz="1300">
                <a:solidFill>
                  <a:srgbClr val="CC0000"/>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t/>
              </a:r>
              <a:endParaRPr sz="600">
                <a:solidFill>
                  <a:srgbClr val="CC0000"/>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1300">
                  <a:solidFill>
                    <a:srgbClr val="CC0000"/>
                  </a:solidFill>
                  <a:latin typeface="Cabin"/>
                  <a:ea typeface="Cabin"/>
                  <a:cs typeface="Cabin"/>
                  <a:sym typeface="Cabin"/>
                </a:rPr>
                <a:t>• </a:t>
              </a:r>
              <a:r>
                <a:rPr b="1" lang="en-GB" sz="1300">
                  <a:solidFill>
                    <a:srgbClr val="CC0000"/>
                  </a:solidFill>
                  <a:latin typeface="Cabin"/>
                  <a:ea typeface="Cabin"/>
                  <a:cs typeface="Cabin"/>
                  <a:sym typeface="Cabin"/>
                </a:rPr>
                <a:t>External</a:t>
              </a:r>
              <a:r>
                <a:rPr lang="en-GB" sz="1300">
                  <a:solidFill>
                    <a:srgbClr val="CC0000"/>
                  </a:solidFill>
                  <a:latin typeface="Cabin"/>
                  <a:ea typeface="Cabin"/>
                  <a:cs typeface="Cabin"/>
                  <a:sym typeface="Cabin"/>
                </a:rPr>
                <a:t> : fecal contamination of skin Rhabditiform  larva → filariform penetrates the skin</a:t>
              </a:r>
              <a:endParaRPr sz="1300">
                <a:solidFill>
                  <a:srgbClr val="CC0000"/>
                </a:solidFill>
                <a:latin typeface="Cabin"/>
                <a:ea typeface="Cabin"/>
                <a:cs typeface="Cabin"/>
                <a:sym typeface="Cabin"/>
              </a:endParaRPr>
            </a:p>
            <a:p>
              <a:pPr indent="0" lvl="0" marL="457200" rtl="0" algn="l">
                <a:spcBef>
                  <a:spcPts val="0"/>
                </a:spcBef>
                <a:spcAft>
                  <a:spcPts val="0"/>
                </a:spcAft>
                <a:buClr>
                  <a:schemeClr val="dk1"/>
                </a:buClr>
                <a:buSzPts val="1100"/>
                <a:buFont typeface="Arial"/>
                <a:buNone/>
              </a:pPr>
              <a:r>
                <a:t/>
              </a:r>
              <a:endParaRPr sz="1300">
                <a:solidFill>
                  <a:srgbClr val="FF0000"/>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t/>
              </a:r>
              <a:endParaRPr sz="1300">
                <a:solidFill>
                  <a:schemeClr val="dk1"/>
                </a:solidFill>
                <a:latin typeface="Cabin"/>
                <a:ea typeface="Cabin"/>
                <a:cs typeface="Cabin"/>
                <a:sym typeface="Cabin"/>
              </a:endParaRPr>
            </a:p>
            <a:p>
              <a:pPr indent="0" lvl="0" marL="0" marR="0" rtl="0" algn="l">
                <a:spcBef>
                  <a:spcPts val="0"/>
                </a:spcBef>
                <a:spcAft>
                  <a:spcPts val="0"/>
                </a:spcAft>
                <a:buNone/>
              </a:pPr>
              <a:r>
                <a:t/>
              </a:r>
              <a:endParaRPr sz="1200">
                <a:solidFill>
                  <a:srgbClr val="3F3F3F"/>
                </a:solidFill>
                <a:latin typeface="Exo"/>
                <a:ea typeface="Exo"/>
                <a:cs typeface="Exo"/>
                <a:sym typeface="Exo"/>
              </a:endParaRPr>
            </a:p>
          </p:txBody>
        </p:sp>
        <p:sp>
          <p:nvSpPr>
            <p:cNvPr id="346" name="Google Shape;346;p22"/>
            <p:cNvSpPr txBox="1"/>
            <p:nvPr/>
          </p:nvSpPr>
          <p:spPr>
            <a:xfrm>
              <a:off x="496120" y="2469561"/>
              <a:ext cx="1752300" cy="78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GB" sz="1300">
                  <a:solidFill>
                    <a:srgbClr val="CC0000"/>
                  </a:solidFill>
                  <a:latin typeface="Cabin"/>
                  <a:ea typeface="Cabin"/>
                  <a:cs typeface="Cabin"/>
                  <a:sym typeface="Cabin"/>
                </a:rPr>
                <a:t>Autoinfection:</a:t>
              </a:r>
              <a:endParaRPr b="1" sz="1300">
                <a:solidFill>
                  <a:srgbClr val="CC0000"/>
                </a:solidFill>
                <a:latin typeface="Cabin"/>
                <a:ea typeface="Cabin"/>
                <a:cs typeface="Cabin"/>
                <a:sym typeface="Cabin"/>
              </a:endParaRPr>
            </a:p>
            <a:p>
              <a:pPr indent="0" lvl="0" marL="0" marR="0" rtl="0" algn="l">
                <a:spcBef>
                  <a:spcPts val="0"/>
                </a:spcBef>
                <a:spcAft>
                  <a:spcPts val="0"/>
                </a:spcAft>
                <a:buNone/>
              </a:pPr>
              <a:r>
                <a:t/>
              </a:r>
              <a:endParaRPr b="1" sz="1200">
                <a:solidFill>
                  <a:srgbClr val="595959"/>
                </a:solidFill>
                <a:latin typeface="Exo"/>
                <a:ea typeface="Exo"/>
                <a:cs typeface="Exo"/>
                <a:sym typeface="Exo"/>
              </a:endParaRPr>
            </a:p>
          </p:txBody>
        </p:sp>
      </p:grpSp>
      <p:sp>
        <p:nvSpPr>
          <p:cNvPr id="347" name="Google Shape;347;p22"/>
          <p:cNvSpPr txBox="1"/>
          <p:nvPr/>
        </p:nvSpPr>
        <p:spPr>
          <a:xfrm>
            <a:off x="396996" y="3425128"/>
            <a:ext cx="616500" cy="5394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GB" sz="2600">
                <a:solidFill>
                  <a:srgbClr val="FFFFFF"/>
                </a:solidFill>
                <a:latin typeface="Exo"/>
                <a:ea typeface="Exo"/>
                <a:cs typeface="Exo"/>
                <a:sym typeface="Exo"/>
              </a:rPr>
              <a:t>03</a:t>
            </a:r>
            <a:endParaRPr b="1" sz="2600">
              <a:solidFill>
                <a:srgbClr val="FFFFFF"/>
              </a:solidFill>
              <a:latin typeface="Exo"/>
              <a:ea typeface="Exo"/>
              <a:cs typeface="Exo"/>
              <a:sym typeface="Exo"/>
            </a:endParaRPr>
          </a:p>
        </p:txBody>
      </p:sp>
      <p:sp>
        <p:nvSpPr>
          <p:cNvPr id="348" name="Google Shape;348;p22"/>
          <p:cNvSpPr txBox="1"/>
          <p:nvPr/>
        </p:nvSpPr>
        <p:spPr>
          <a:xfrm>
            <a:off x="2206150" y="6139500"/>
            <a:ext cx="1510500" cy="1993800"/>
          </a:xfrm>
          <a:prstGeom prst="rect">
            <a:avLst/>
          </a:prstGeom>
          <a:noFill/>
          <a:ln cap="flat" cmpd="sng" w="9525">
            <a:solidFill>
              <a:srgbClr val="61753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300">
                <a:solidFill>
                  <a:schemeClr val="dk1"/>
                </a:solidFill>
                <a:latin typeface="Cabin"/>
                <a:ea typeface="Cabin"/>
                <a:cs typeface="Cabin"/>
                <a:sym typeface="Cabin"/>
              </a:rPr>
              <a:t>Migration:</a:t>
            </a:r>
            <a:endParaRPr b="1" sz="1300">
              <a:solidFill>
                <a:schemeClr val="dk1"/>
              </a:solidFill>
              <a:latin typeface="Cabin"/>
              <a:ea typeface="Cabin"/>
              <a:cs typeface="Cabin"/>
              <a:sym typeface="Cabin"/>
            </a:endParaRPr>
          </a:p>
          <a:p>
            <a:pPr indent="0" lvl="0" marL="0" rtl="0" algn="ctr">
              <a:spcBef>
                <a:spcPts val="0"/>
              </a:spcBef>
              <a:spcAft>
                <a:spcPts val="0"/>
              </a:spcAft>
              <a:buNone/>
            </a:pPr>
            <a:r>
              <a:rPr b="1" lang="en-GB" sz="1300">
                <a:solidFill>
                  <a:srgbClr val="CC0000"/>
                </a:solidFill>
                <a:latin typeface="Cabin"/>
                <a:ea typeface="Cabin"/>
                <a:cs typeface="Cabin"/>
                <a:sym typeface="Cabin"/>
              </a:rPr>
              <a:t>pneumonitis</a:t>
            </a:r>
            <a:r>
              <a:rPr lang="en-GB" sz="1300">
                <a:solidFill>
                  <a:schemeClr val="dk1"/>
                </a:solidFill>
                <a:latin typeface="Cabin"/>
                <a:ea typeface="Cabin"/>
                <a:cs typeface="Cabin"/>
                <a:sym typeface="Cabin"/>
              </a:rPr>
              <a:t> during larval migration. </a:t>
            </a:r>
            <a:endParaRPr>
              <a:solidFill>
                <a:srgbClr val="666666"/>
              </a:solidFill>
              <a:latin typeface="Exo"/>
              <a:ea typeface="Exo"/>
              <a:cs typeface="Exo"/>
              <a:sym typeface="Exo"/>
            </a:endParaRPr>
          </a:p>
        </p:txBody>
      </p:sp>
      <p:sp>
        <p:nvSpPr>
          <p:cNvPr id="349" name="Google Shape;349;p22"/>
          <p:cNvSpPr txBox="1"/>
          <p:nvPr/>
        </p:nvSpPr>
        <p:spPr>
          <a:xfrm>
            <a:off x="441925" y="6139500"/>
            <a:ext cx="1510500" cy="1993800"/>
          </a:xfrm>
          <a:prstGeom prst="rect">
            <a:avLst/>
          </a:prstGeom>
          <a:noFill/>
          <a:ln cap="flat" cmpd="sng" w="9525">
            <a:solidFill>
              <a:srgbClr val="61753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solidFill>
                <a:schemeClr val="dk1"/>
              </a:solidFill>
              <a:latin typeface="Cabin"/>
              <a:ea typeface="Cabin"/>
              <a:cs typeface="Cabin"/>
              <a:sym typeface="Cabin"/>
            </a:endParaRPr>
          </a:p>
          <a:p>
            <a:pPr indent="0" lvl="0" marL="0" rtl="0" algn="ctr">
              <a:spcBef>
                <a:spcPts val="0"/>
              </a:spcBef>
              <a:spcAft>
                <a:spcPts val="0"/>
              </a:spcAft>
              <a:buNone/>
            </a:pPr>
            <a:r>
              <a:t/>
            </a:r>
            <a:endParaRPr sz="1200">
              <a:solidFill>
                <a:schemeClr val="dk1"/>
              </a:solidFill>
              <a:latin typeface="Cabin"/>
              <a:ea typeface="Cabin"/>
              <a:cs typeface="Cabin"/>
              <a:sym typeface="Cabin"/>
            </a:endParaRPr>
          </a:p>
          <a:p>
            <a:pPr indent="0" lvl="0" marL="0" rtl="0" algn="ctr">
              <a:spcBef>
                <a:spcPts val="0"/>
              </a:spcBef>
              <a:spcAft>
                <a:spcPts val="0"/>
              </a:spcAft>
              <a:buNone/>
            </a:pPr>
            <a:r>
              <a:rPr b="1" lang="en-GB" sz="1200">
                <a:solidFill>
                  <a:schemeClr val="dk1"/>
                </a:solidFill>
                <a:latin typeface="Cabin"/>
                <a:ea typeface="Cabin"/>
                <a:cs typeface="Cabin"/>
                <a:sym typeface="Cabin"/>
              </a:rPr>
              <a:t>Cutaneous</a:t>
            </a:r>
            <a:r>
              <a:rPr lang="en-GB" sz="1200">
                <a:solidFill>
                  <a:schemeClr val="dk1"/>
                </a:solidFill>
                <a:latin typeface="Cabin"/>
                <a:ea typeface="Cabin"/>
                <a:cs typeface="Cabin"/>
                <a:sym typeface="Cabin"/>
              </a:rPr>
              <a:t>:</a:t>
            </a:r>
            <a:endParaRPr sz="1200">
              <a:solidFill>
                <a:schemeClr val="dk1"/>
              </a:solidFill>
              <a:latin typeface="Cabin"/>
              <a:ea typeface="Cabin"/>
              <a:cs typeface="Cabin"/>
              <a:sym typeface="Cabin"/>
            </a:endParaRPr>
          </a:p>
          <a:p>
            <a:pPr indent="0" lvl="0" marL="0" rtl="0" algn="ctr">
              <a:spcBef>
                <a:spcPts val="0"/>
              </a:spcBef>
              <a:spcAft>
                <a:spcPts val="0"/>
              </a:spcAft>
              <a:buNone/>
            </a:pPr>
            <a:r>
              <a:rPr lang="en-GB" sz="1200">
                <a:solidFill>
                  <a:schemeClr val="dk1"/>
                </a:solidFill>
                <a:latin typeface="Cabin"/>
                <a:ea typeface="Cabin"/>
                <a:cs typeface="Cabin"/>
                <a:sym typeface="Cabin"/>
              </a:rPr>
              <a:t> little reaction on penetration. </a:t>
            </a:r>
            <a:r>
              <a:rPr b="1" lang="en-GB" sz="1200">
                <a:solidFill>
                  <a:schemeClr val="dk1"/>
                </a:solidFill>
                <a:latin typeface="Cabin"/>
                <a:ea typeface="Cabin"/>
                <a:cs typeface="Cabin"/>
                <a:sym typeface="Cabin"/>
              </a:rPr>
              <a:t>Severe dermatitis at perianal region</a:t>
            </a:r>
            <a:r>
              <a:rPr lang="en-GB" sz="1200">
                <a:solidFill>
                  <a:schemeClr val="dk1"/>
                </a:solidFill>
                <a:latin typeface="Cabin"/>
                <a:ea typeface="Cabin"/>
                <a:cs typeface="Cabin"/>
                <a:sym typeface="Cabin"/>
              </a:rPr>
              <a:t> in case of external autoinfection. </a:t>
            </a:r>
            <a:endParaRPr>
              <a:solidFill>
                <a:srgbClr val="666666"/>
              </a:solidFill>
              <a:latin typeface="Exo"/>
              <a:ea typeface="Exo"/>
              <a:cs typeface="Exo"/>
              <a:sym typeface="Exo"/>
            </a:endParaRPr>
          </a:p>
        </p:txBody>
      </p:sp>
      <p:sp>
        <p:nvSpPr>
          <p:cNvPr id="350" name="Google Shape;350;p22"/>
          <p:cNvSpPr txBox="1"/>
          <p:nvPr/>
        </p:nvSpPr>
        <p:spPr>
          <a:xfrm>
            <a:off x="3921125" y="6153524"/>
            <a:ext cx="1510500" cy="1993800"/>
          </a:xfrm>
          <a:prstGeom prst="rect">
            <a:avLst/>
          </a:prstGeom>
          <a:noFill/>
          <a:ln cap="flat" cmpd="sng" w="9525">
            <a:solidFill>
              <a:srgbClr val="61753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solidFill>
                <a:schemeClr val="dk1"/>
              </a:solidFill>
              <a:latin typeface="Cabin"/>
              <a:ea typeface="Cabin"/>
              <a:cs typeface="Cabin"/>
              <a:sym typeface="Cabin"/>
            </a:endParaRPr>
          </a:p>
          <a:p>
            <a:pPr indent="0" lvl="0" marL="0" rtl="0" algn="ctr">
              <a:spcBef>
                <a:spcPts val="0"/>
              </a:spcBef>
              <a:spcAft>
                <a:spcPts val="0"/>
              </a:spcAft>
              <a:buNone/>
            </a:pPr>
            <a:r>
              <a:t/>
            </a:r>
            <a:endParaRPr sz="1200">
              <a:solidFill>
                <a:schemeClr val="dk1"/>
              </a:solidFill>
              <a:latin typeface="Cabin"/>
              <a:ea typeface="Cabin"/>
              <a:cs typeface="Cabin"/>
              <a:sym typeface="Cabin"/>
            </a:endParaRPr>
          </a:p>
          <a:p>
            <a:pPr indent="0" lvl="0" marL="0" rtl="0" algn="ctr">
              <a:spcBef>
                <a:spcPts val="0"/>
              </a:spcBef>
              <a:spcAft>
                <a:spcPts val="0"/>
              </a:spcAft>
              <a:buNone/>
            </a:pPr>
            <a:r>
              <a:rPr b="1" lang="en-GB" sz="1200">
                <a:solidFill>
                  <a:schemeClr val="dk1"/>
                </a:solidFill>
                <a:latin typeface="Cabin"/>
                <a:ea typeface="Cabin"/>
                <a:cs typeface="Cabin"/>
                <a:sym typeface="Cabin"/>
              </a:rPr>
              <a:t>Intestinal</a:t>
            </a:r>
            <a:r>
              <a:rPr lang="en-GB" sz="1200">
                <a:solidFill>
                  <a:schemeClr val="dk1"/>
                </a:solidFill>
                <a:latin typeface="Cabin"/>
                <a:ea typeface="Cabin"/>
                <a:cs typeface="Cabin"/>
                <a:sym typeface="Cabin"/>
              </a:rPr>
              <a:t>: inflammation of upper intestinal mucosa, bloody diarrhea, upper abdominal pain in the colicky in nature. </a:t>
            </a:r>
            <a:endParaRPr>
              <a:solidFill>
                <a:srgbClr val="666666"/>
              </a:solidFill>
              <a:latin typeface="Exo"/>
              <a:ea typeface="Exo"/>
              <a:cs typeface="Exo"/>
              <a:sym typeface="Exo"/>
            </a:endParaRPr>
          </a:p>
        </p:txBody>
      </p:sp>
      <p:sp>
        <p:nvSpPr>
          <p:cNvPr id="351" name="Google Shape;351;p22"/>
          <p:cNvSpPr txBox="1"/>
          <p:nvPr/>
        </p:nvSpPr>
        <p:spPr>
          <a:xfrm>
            <a:off x="5636100" y="6139500"/>
            <a:ext cx="1510500" cy="1993800"/>
          </a:xfrm>
          <a:prstGeom prst="rect">
            <a:avLst/>
          </a:prstGeom>
          <a:noFill/>
          <a:ln cap="flat" cmpd="sng" w="9525">
            <a:solidFill>
              <a:srgbClr val="61753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100">
              <a:latin typeface="Cabin"/>
              <a:ea typeface="Cabin"/>
              <a:cs typeface="Cabin"/>
              <a:sym typeface="Cabin"/>
            </a:endParaRPr>
          </a:p>
          <a:p>
            <a:pPr indent="0" lvl="0" marL="0" rtl="0" algn="ctr">
              <a:spcBef>
                <a:spcPts val="0"/>
              </a:spcBef>
              <a:spcAft>
                <a:spcPts val="0"/>
              </a:spcAft>
              <a:buNone/>
            </a:pPr>
            <a:r>
              <a:t/>
            </a:r>
            <a:endParaRPr b="1" sz="1100">
              <a:latin typeface="Cabin"/>
              <a:ea typeface="Cabin"/>
              <a:cs typeface="Cabin"/>
              <a:sym typeface="Cabin"/>
            </a:endParaRPr>
          </a:p>
          <a:p>
            <a:pPr indent="0" lvl="0" marL="0" rtl="0" algn="ctr">
              <a:spcBef>
                <a:spcPts val="0"/>
              </a:spcBef>
              <a:spcAft>
                <a:spcPts val="0"/>
              </a:spcAft>
              <a:buNone/>
            </a:pPr>
            <a:r>
              <a:rPr b="1" lang="en-GB" sz="1100">
                <a:latin typeface="Cabin"/>
                <a:ea typeface="Cabin"/>
                <a:cs typeface="Cabin"/>
                <a:sym typeface="Cabin"/>
              </a:rPr>
              <a:t>Disseminated strongyloidiasis :</a:t>
            </a:r>
            <a:endParaRPr b="1" sz="1100">
              <a:latin typeface="Cabin"/>
              <a:ea typeface="Cabin"/>
              <a:cs typeface="Cabin"/>
              <a:sym typeface="Cabin"/>
            </a:endParaRPr>
          </a:p>
          <a:p>
            <a:pPr indent="0" lvl="0" marL="0" rtl="0" algn="ctr">
              <a:spcBef>
                <a:spcPts val="0"/>
              </a:spcBef>
              <a:spcAft>
                <a:spcPts val="0"/>
              </a:spcAft>
              <a:buNone/>
            </a:pPr>
            <a:r>
              <a:rPr lang="en-GB" sz="1100">
                <a:latin typeface="Cabin"/>
                <a:ea typeface="Cabin"/>
                <a:cs typeface="Cabin"/>
                <a:sym typeface="Cabin"/>
              </a:rPr>
              <a:t> in patient with </a:t>
            </a:r>
            <a:r>
              <a:rPr b="1" lang="en-GB" sz="1100">
                <a:solidFill>
                  <a:srgbClr val="CC0000"/>
                </a:solidFill>
                <a:latin typeface="Cabin"/>
                <a:ea typeface="Cabin"/>
                <a:cs typeface="Cabin"/>
                <a:sym typeface="Cabin"/>
              </a:rPr>
              <a:t>immunodeficiency</a:t>
            </a:r>
            <a:r>
              <a:rPr lang="en-GB" sz="1100">
                <a:latin typeface="Cabin"/>
                <a:ea typeface="Cabin"/>
                <a:cs typeface="Cabin"/>
                <a:sym typeface="Cabin"/>
              </a:rPr>
              <a:t>, uncontrolled diarrhea, necrosis, perforation, peritonitis &amp; death</a:t>
            </a:r>
            <a:r>
              <a:rPr baseline="30000" lang="en-GB" sz="1100">
                <a:latin typeface="Cabin"/>
                <a:ea typeface="Cabin"/>
                <a:cs typeface="Cabin"/>
                <a:sym typeface="Cabin"/>
              </a:rPr>
              <a:t>1</a:t>
            </a:r>
            <a:r>
              <a:rPr lang="en-GB" sz="1100">
                <a:latin typeface="Cabin"/>
                <a:ea typeface="Cabin"/>
                <a:cs typeface="Cabin"/>
                <a:sym typeface="Cabin"/>
              </a:rPr>
              <a:t>.</a:t>
            </a:r>
            <a:endParaRPr sz="1100">
              <a:latin typeface="Exo"/>
              <a:ea typeface="Exo"/>
              <a:cs typeface="Exo"/>
              <a:sym typeface="Exo"/>
            </a:endParaRPr>
          </a:p>
        </p:txBody>
      </p:sp>
      <p:cxnSp>
        <p:nvCxnSpPr>
          <p:cNvPr id="352" name="Google Shape;352;p22"/>
          <p:cNvCxnSpPr>
            <a:endCxn id="348" idx="0"/>
          </p:cNvCxnSpPr>
          <p:nvPr/>
        </p:nvCxnSpPr>
        <p:spPr>
          <a:xfrm flipH="1">
            <a:off x="2961400" y="5889900"/>
            <a:ext cx="1383900" cy="249600"/>
          </a:xfrm>
          <a:prstGeom prst="bentConnector2">
            <a:avLst/>
          </a:prstGeom>
          <a:noFill/>
          <a:ln cap="flat" cmpd="sng" w="9525">
            <a:solidFill>
              <a:srgbClr val="61753B"/>
            </a:solidFill>
            <a:prstDash val="solid"/>
            <a:round/>
            <a:headEnd len="sm" w="sm" type="none"/>
            <a:tailEnd len="sm" w="sm" type="none"/>
          </a:ln>
        </p:spPr>
      </p:cxnSp>
      <p:cxnSp>
        <p:nvCxnSpPr>
          <p:cNvPr id="353" name="Google Shape;353;p22"/>
          <p:cNvCxnSpPr>
            <a:endCxn id="349" idx="0"/>
          </p:cNvCxnSpPr>
          <p:nvPr/>
        </p:nvCxnSpPr>
        <p:spPr>
          <a:xfrm flipH="1">
            <a:off x="1197175" y="5890200"/>
            <a:ext cx="2766600" cy="249300"/>
          </a:xfrm>
          <a:prstGeom prst="bentConnector2">
            <a:avLst/>
          </a:prstGeom>
          <a:noFill/>
          <a:ln cap="flat" cmpd="sng" w="9525">
            <a:solidFill>
              <a:srgbClr val="61753B"/>
            </a:solidFill>
            <a:prstDash val="solid"/>
            <a:round/>
            <a:headEnd len="sm" w="sm" type="none"/>
            <a:tailEnd len="sm" w="sm" type="none"/>
          </a:ln>
        </p:spPr>
      </p:cxnSp>
      <p:cxnSp>
        <p:nvCxnSpPr>
          <p:cNvPr id="354" name="Google Shape;354;p22"/>
          <p:cNvCxnSpPr>
            <a:endCxn id="351" idx="0"/>
          </p:cNvCxnSpPr>
          <p:nvPr/>
        </p:nvCxnSpPr>
        <p:spPr>
          <a:xfrm>
            <a:off x="3666750" y="5889900"/>
            <a:ext cx="2724600" cy="249600"/>
          </a:xfrm>
          <a:prstGeom prst="bentConnector2">
            <a:avLst/>
          </a:prstGeom>
          <a:noFill/>
          <a:ln cap="flat" cmpd="sng" w="9525">
            <a:solidFill>
              <a:srgbClr val="61753B"/>
            </a:solidFill>
            <a:prstDash val="solid"/>
            <a:round/>
            <a:headEnd len="sm" w="sm" type="none"/>
            <a:tailEnd len="sm" w="sm" type="none"/>
          </a:ln>
        </p:spPr>
      </p:cxnSp>
      <p:pic>
        <p:nvPicPr>
          <p:cNvPr id="355" name="Google Shape;355;p22"/>
          <p:cNvPicPr preferRelativeResize="0"/>
          <p:nvPr/>
        </p:nvPicPr>
        <p:blipFill>
          <a:blip r:embed="rId4">
            <a:alphaModFix/>
          </a:blip>
          <a:stretch>
            <a:fillRect/>
          </a:stretch>
        </p:blipFill>
        <p:spPr>
          <a:xfrm>
            <a:off x="6226352" y="6268025"/>
            <a:ext cx="401683" cy="336600"/>
          </a:xfrm>
          <a:prstGeom prst="rect">
            <a:avLst/>
          </a:prstGeom>
          <a:noFill/>
          <a:ln>
            <a:noFill/>
          </a:ln>
        </p:spPr>
      </p:pic>
      <p:pic>
        <p:nvPicPr>
          <p:cNvPr id="356" name="Google Shape;356;p22"/>
          <p:cNvPicPr preferRelativeResize="0"/>
          <p:nvPr/>
        </p:nvPicPr>
        <p:blipFill>
          <a:blip r:embed="rId5">
            <a:alphaModFix/>
          </a:blip>
          <a:stretch>
            <a:fillRect/>
          </a:stretch>
        </p:blipFill>
        <p:spPr>
          <a:xfrm>
            <a:off x="4475541" y="6268025"/>
            <a:ext cx="401676" cy="401709"/>
          </a:xfrm>
          <a:prstGeom prst="rect">
            <a:avLst/>
          </a:prstGeom>
          <a:noFill/>
          <a:ln>
            <a:noFill/>
          </a:ln>
        </p:spPr>
      </p:pic>
      <p:pic>
        <p:nvPicPr>
          <p:cNvPr id="357" name="Google Shape;357;p22"/>
          <p:cNvPicPr preferRelativeResize="0"/>
          <p:nvPr/>
        </p:nvPicPr>
        <p:blipFill>
          <a:blip r:embed="rId6">
            <a:alphaModFix/>
          </a:blip>
          <a:stretch>
            <a:fillRect/>
          </a:stretch>
        </p:blipFill>
        <p:spPr>
          <a:xfrm>
            <a:off x="996337" y="6192121"/>
            <a:ext cx="401676" cy="401676"/>
          </a:xfrm>
          <a:prstGeom prst="rect">
            <a:avLst/>
          </a:prstGeom>
          <a:noFill/>
          <a:ln>
            <a:noFill/>
          </a:ln>
        </p:spPr>
      </p:pic>
      <p:pic>
        <p:nvPicPr>
          <p:cNvPr id="358" name="Google Shape;358;p22"/>
          <p:cNvPicPr preferRelativeResize="0"/>
          <p:nvPr/>
        </p:nvPicPr>
        <p:blipFill>
          <a:blip r:embed="rId7">
            <a:alphaModFix/>
          </a:blip>
          <a:stretch>
            <a:fillRect/>
          </a:stretch>
        </p:blipFill>
        <p:spPr>
          <a:xfrm>
            <a:off x="2754993" y="6265630"/>
            <a:ext cx="401676" cy="401676"/>
          </a:xfrm>
          <a:prstGeom prst="rect">
            <a:avLst/>
          </a:prstGeom>
          <a:noFill/>
          <a:ln>
            <a:noFill/>
          </a:ln>
        </p:spPr>
      </p:pic>
      <p:cxnSp>
        <p:nvCxnSpPr>
          <p:cNvPr id="359" name="Google Shape;359;p22"/>
          <p:cNvCxnSpPr>
            <a:stCxn id="350" idx="0"/>
          </p:cNvCxnSpPr>
          <p:nvPr/>
        </p:nvCxnSpPr>
        <p:spPr>
          <a:xfrm rot="10800000">
            <a:off x="4670975" y="5895524"/>
            <a:ext cx="5400" cy="258000"/>
          </a:xfrm>
          <a:prstGeom prst="straightConnector1">
            <a:avLst/>
          </a:prstGeom>
          <a:noFill/>
          <a:ln cap="flat" cmpd="sng" w="9525">
            <a:solidFill>
              <a:srgbClr val="61753B"/>
            </a:solidFill>
            <a:prstDash val="solid"/>
            <a:round/>
            <a:headEnd len="med" w="med" type="none"/>
            <a:tailEnd len="med" w="med" type="none"/>
          </a:ln>
        </p:spPr>
      </p:cxnSp>
      <p:sp>
        <p:nvSpPr>
          <p:cNvPr id="360" name="Google Shape;360;p22"/>
          <p:cNvSpPr txBox="1"/>
          <p:nvPr/>
        </p:nvSpPr>
        <p:spPr>
          <a:xfrm>
            <a:off x="2275501" y="5140275"/>
            <a:ext cx="3318900" cy="525900"/>
          </a:xfrm>
          <a:prstGeom prst="rect">
            <a:avLst/>
          </a:prstGeom>
          <a:noFill/>
          <a:ln cap="flat" cmpd="sng" w="9525">
            <a:solidFill>
              <a:srgbClr val="61753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61753B"/>
                </a:solidFill>
                <a:latin typeface="Cabin"/>
                <a:ea typeface="Cabin"/>
                <a:cs typeface="Cabin"/>
                <a:sym typeface="Cabin"/>
              </a:rPr>
              <a:t>Clinical features</a:t>
            </a:r>
            <a:endParaRPr b="1" sz="2400">
              <a:solidFill>
                <a:srgbClr val="61753B"/>
              </a:solidFill>
              <a:latin typeface="Cabin"/>
              <a:ea typeface="Cabin"/>
              <a:cs typeface="Cabin"/>
              <a:sym typeface="Cabin"/>
            </a:endParaRPr>
          </a:p>
        </p:txBody>
      </p:sp>
      <p:cxnSp>
        <p:nvCxnSpPr>
          <p:cNvPr id="361" name="Google Shape;361;p22"/>
          <p:cNvCxnSpPr>
            <a:stCxn id="360" idx="2"/>
          </p:cNvCxnSpPr>
          <p:nvPr/>
        </p:nvCxnSpPr>
        <p:spPr>
          <a:xfrm>
            <a:off x="3934951" y="5666175"/>
            <a:ext cx="1800" cy="223800"/>
          </a:xfrm>
          <a:prstGeom prst="straightConnector1">
            <a:avLst/>
          </a:prstGeom>
          <a:noFill/>
          <a:ln cap="flat" cmpd="sng" w="9525">
            <a:solidFill>
              <a:srgbClr val="4C6E1B"/>
            </a:solidFill>
            <a:prstDash val="solid"/>
            <a:round/>
            <a:headEnd len="med" w="med" type="none"/>
            <a:tailEnd len="med" w="med" type="none"/>
          </a:ln>
        </p:spPr>
      </p:cxnSp>
      <p:sp>
        <p:nvSpPr>
          <p:cNvPr id="362" name="Google Shape;362;p22"/>
          <p:cNvSpPr txBox="1"/>
          <p:nvPr/>
        </p:nvSpPr>
        <p:spPr>
          <a:xfrm>
            <a:off x="4485880" y="8384775"/>
            <a:ext cx="2199000" cy="36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rgbClr val="61753B"/>
                </a:solidFill>
                <a:latin typeface="Cabin"/>
                <a:ea typeface="Cabin"/>
                <a:cs typeface="Cabin"/>
                <a:sym typeface="Cabin"/>
              </a:rPr>
              <a:t>Treatment</a:t>
            </a:r>
            <a:endParaRPr sz="1600">
              <a:solidFill>
                <a:srgbClr val="61753B"/>
              </a:solidFill>
            </a:endParaRPr>
          </a:p>
        </p:txBody>
      </p:sp>
      <p:sp>
        <p:nvSpPr>
          <p:cNvPr id="363" name="Google Shape;363;p22"/>
          <p:cNvSpPr/>
          <p:nvPr/>
        </p:nvSpPr>
        <p:spPr>
          <a:xfrm>
            <a:off x="3648675" y="8263748"/>
            <a:ext cx="969600" cy="980400"/>
          </a:xfrm>
          <a:prstGeom prst="ellipse">
            <a:avLst/>
          </a:prstGeom>
          <a:solidFill>
            <a:srgbClr val="C0C58F"/>
          </a:solidFill>
          <a:ln cap="flat" cmpd="sng" w="19050">
            <a:solidFill>
              <a:srgbClr val="C0C58F"/>
            </a:solidFill>
            <a:prstDash val="solid"/>
            <a:round/>
            <a:headEnd len="med" w="med" type="none"/>
            <a:tailEnd len="med" w="med"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GB"/>
              <a:t>  </a:t>
            </a:r>
            <a:endParaRPr>
              <a:solidFill>
                <a:srgbClr val="61753B"/>
              </a:solidFill>
            </a:endParaRPr>
          </a:p>
        </p:txBody>
      </p:sp>
      <p:cxnSp>
        <p:nvCxnSpPr>
          <p:cNvPr id="364" name="Google Shape;364;p22"/>
          <p:cNvCxnSpPr/>
          <p:nvPr/>
        </p:nvCxnSpPr>
        <p:spPr>
          <a:xfrm>
            <a:off x="1286150" y="8748000"/>
            <a:ext cx="2369100" cy="0"/>
          </a:xfrm>
          <a:prstGeom prst="straightConnector1">
            <a:avLst/>
          </a:prstGeom>
          <a:noFill/>
          <a:ln cap="flat" cmpd="sng" w="19050">
            <a:solidFill>
              <a:srgbClr val="C0C58F"/>
            </a:solidFill>
            <a:prstDash val="solid"/>
            <a:round/>
            <a:headEnd len="med" w="med" type="oval"/>
            <a:tailEnd len="med" w="med" type="none"/>
          </a:ln>
        </p:spPr>
      </p:cxnSp>
      <p:sp>
        <p:nvSpPr>
          <p:cNvPr id="365" name="Google Shape;365;p22"/>
          <p:cNvSpPr txBox="1"/>
          <p:nvPr/>
        </p:nvSpPr>
        <p:spPr>
          <a:xfrm>
            <a:off x="1286150" y="8721119"/>
            <a:ext cx="2369100" cy="93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300">
                <a:solidFill>
                  <a:srgbClr val="CC0000"/>
                </a:solidFill>
                <a:latin typeface="Cabin"/>
                <a:ea typeface="Cabin"/>
                <a:cs typeface="Cabin"/>
                <a:sym typeface="Cabin"/>
              </a:rPr>
              <a:t>Rhabditiform larvae (diagnostic stage)</a:t>
            </a:r>
            <a:r>
              <a:rPr lang="en-GB" sz="1300">
                <a:solidFill>
                  <a:schemeClr val="dk1"/>
                </a:solidFill>
                <a:latin typeface="Cabin"/>
                <a:ea typeface="Cabin"/>
                <a:cs typeface="Cabin"/>
                <a:sym typeface="Cabin"/>
              </a:rPr>
              <a:t> in: </a:t>
            </a:r>
            <a:endParaRPr sz="1300">
              <a:solidFill>
                <a:schemeClr val="dk1"/>
              </a:solidFill>
              <a:latin typeface="Cabin"/>
              <a:ea typeface="Cabin"/>
              <a:cs typeface="Cabin"/>
              <a:sym typeface="Cabin"/>
            </a:endParaRPr>
          </a:p>
          <a:p>
            <a:pPr indent="-311150" lvl="0" marL="457200" rtl="0" algn="l">
              <a:spcBef>
                <a:spcPts val="0"/>
              </a:spcBef>
              <a:spcAft>
                <a:spcPts val="0"/>
              </a:spcAft>
              <a:buClr>
                <a:schemeClr val="dk1"/>
              </a:buClr>
              <a:buSzPts val="1300"/>
              <a:buFont typeface="Cabin"/>
              <a:buChar char="-"/>
            </a:pPr>
            <a:r>
              <a:rPr lang="en-GB" sz="1300">
                <a:solidFill>
                  <a:schemeClr val="dk1"/>
                </a:solidFill>
                <a:latin typeface="Cabin"/>
                <a:ea typeface="Cabin"/>
                <a:cs typeface="Cabin"/>
                <a:sym typeface="Cabin"/>
              </a:rPr>
              <a:t>Stool examination</a:t>
            </a:r>
            <a:endParaRPr sz="1300">
              <a:solidFill>
                <a:schemeClr val="dk1"/>
              </a:solidFill>
              <a:latin typeface="Cabin"/>
              <a:ea typeface="Cabin"/>
              <a:cs typeface="Cabin"/>
              <a:sym typeface="Cabin"/>
            </a:endParaRPr>
          </a:p>
          <a:p>
            <a:pPr indent="-311150" lvl="0" marL="457200" rtl="0" algn="l">
              <a:spcBef>
                <a:spcPts val="0"/>
              </a:spcBef>
              <a:spcAft>
                <a:spcPts val="0"/>
              </a:spcAft>
              <a:buClr>
                <a:schemeClr val="dk1"/>
              </a:buClr>
              <a:buSzPts val="1300"/>
              <a:buFont typeface="Cabin"/>
              <a:buChar char="-"/>
            </a:pPr>
            <a:r>
              <a:rPr lang="en-GB" sz="1300">
                <a:solidFill>
                  <a:schemeClr val="dk1"/>
                </a:solidFill>
                <a:latin typeface="Cabin"/>
                <a:ea typeface="Cabin"/>
                <a:cs typeface="Cabin"/>
                <a:sym typeface="Cabin"/>
              </a:rPr>
              <a:t>Duodenal aspirate</a:t>
            </a:r>
            <a:endParaRPr sz="600">
              <a:solidFill>
                <a:schemeClr val="dk1"/>
              </a:solidFill>
              <a:latin typeface="Cabin"/>
              <a:ea typeface="Cabin"/>
              <a:cs typeface="Cabin"/>
              <a:sym typeface="Cabin"/>
            </a:endParaRPr>
          </a:p>
          <a:p>
            <a:pPr indent="0" lvl="0" marL="0" rtl="0" algn="ctr">
              <a:spcBef>
                <a:spcPts val="0"/>
              </a:spcBef>
              <a:spcAft>
                <a:spcPts val="0"/>
              </a:spcAft>
              <a:buNone/>
            </a:pPr>
            <a:r>
              <a:t/>
            </a:r>
            <a:endParaRPr sz="1200">
              <a:latin typeface="Cabin"/>
              <a:ea typeface="Cabin"/>
              <a:cs typeface="Cabin"/>
              <a:sym typeface="Cabin"/>
            </a:endParaRPr>
          </a:p>
        </p:txBody>
      </p:sp>
      <p:sp>
        <p:nvSpPr>
          <p:cNvPr id="366" name="Google Shape;366;p22"/>
          <p:cNvSpPr txBox="1"/>
          <p:nvPr/>
        </p:nvSpPr>
        <p:spPr>
          <a:xfrm>
            <a:off x="1371345" y="8380200"/>
            <a:ext cx="2199000" cy="36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rgbClr val="61753B"/>
                </a:solidFill>
                <a:latin typeface="Cabin"/>
                <a:ea typeface="Cabin"/>
                <a:cs typeface="Cabin"/>
                <a:sym typeface="Cabin"/>
              </a:rPr>
              <a:t>Diagnosis</a:t>
            </a:r>
            <a:endParaRPr sz="1600">
              <a:solidFill>
                <a:srgbClr val="61753B"/>
              </a:solidFill>
            </a:endParaRPr>
          </a:p>
        </p:txBody>
      </p:sp>
      <p:pic>
        <p:nvPicPr>
          <p:cNvPr id="367" name="Google Shape;367;p22"/>
          <p:cNvPicPr preferRelativeResize="0"/>
          <p:nvPr/>
        </p:nvPicPr>
        <p:blipFill>
          <a:blip r:embed="rId8">
            <a:alphaModFix/>
          </a:blip>
          <a:stretch>
            <a:fillRect/>
          </a:stretch>
        </p:blipFill>
        <p:spPr>
          <a:xfrm>
            <a:off x="3791461" y="8492027"/>
            <a:ext cx="537562" cy="429736"/>
          </a:xfrm>
          <a:prstGeom prst="rect">
            <a:avLst/>
          </a:prstGeom>
          <a:noFill/>
          <a:ln>
            <a:noFill/>
          </a:ln>
          <a:effectLst>
            <a:outerShdw blurRad="57150" rotWithShape="0" algn="bl" dir="5400000" dist="19050">
              <a:srgbClr val="61753B">
                <a:alpha val="50000"/>
              </a:srgbClr>
            </a:outerShdw>
          </a:effectLst>
        </p:spPr>
      </p:pic>
      <p:sp>
        <p:nvSpPr>
          <p:cNvPr id="368" name="Google Shape;368;p22"/>
          <p:cNvSpPr txBox="1"/>
          <p:nvPr/>
        </p:nvSpPr>
        <p:spPr>
          <a:xfrm>
            <a:off x="4469104" y="8708769"/>
            <a:ext cx="2677500" cy="582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GB" sz="1200">
                <a:latin typeface="Cabin"/>
                <a:ea typeface="Cabin"/>
                <a:cs typeface="Cabin"/>
                <a:sym typeface="Cabin"/>
              </a:rPr>
              <a:t>Albendazol, Mebendazole</a:t>
            </a:r>
            <a:endParaRPr sz="900">
              <a:latin typeface="Exo"/>
              <a:ea typeface="Exo"/>
              <a:cs typeface="Exo"/>
              <a:sym typeface="Exo"/>
            </a:endParaRPr>
          </a:p>
        </p:txBody>
      </p:sp>
      <p:cxnSp>
        <p:nvCxnSpPr>
          <p:cNvPr id="369" name="Google Shape;369;p22"/>
          <p:cNvCxnSpPr/>
          <p:nvPr/>
        </p:nvCxnSpPr>
        <p:spPr>
          <a:xfrm rot="10800000">
            <a:off x="4436502" y="8748000"/>
            <a:ext cx="2369100" cy="0"/>
          </a:xfrm>
          <a:prstGeom prst="straightConnector1">
            <a:avLst/>
          </a:prstGeom>
          <a:noFill/>
          <a:ln cap="flat" cmpd="sng" w="19050">
            <a:solidFill>
              <a:srgbClr val="C0C58F"/>
            </a:solidFill>
            <a:prstDash val="solid"/>
            <a:round/>
            <a:headEnd len="med" w="med" type="oval"/>
            <a:tailEnd len="med" w="med" type="none"/>
          </a:ln>
        </p:spPr>
      </p:cxnSp>
      <p:pic>
        <p:nvPicPr>
          <p:cNvPr id="370" name="Google Shape;370;p22"/>
          <p:cNvPicPr preferRelativeResize="0"/>
          <p:nvPr/>
        </p:nvPicPr>
        <p:blipFill>
          <a:blip r:embed="rId9">
            <a:alphaModFix/>
          </a:blip>
          <a:stretch>
            <a:fillRect/>
          </a:stretch>
        </p:blipFill>
        <p:spPr>
          <a:xfrm>
            <a:off x="4147277" y="8678788"/>
            <a:ext cx="302284" cy="241637"/>
          </a:xfrm>
          <a:prstGeom prst="rect">
            <a:avLst/>
          </a:prstGeom>
          <a:noFill/>
          <a:ln>
            <a:noFill/>
          </a:ln>
        </p:spPr>
      </p:pic>
      <p:pic>
        <p:nvPicPr>
          <p:cNvPr id="371" name="Google Shape;371;p22"/>
          <p:cNvPicPr preferRelativeResize="0"/>
          <p:nvPr/>
        </p:nvPicPr>
        <p:blipFill>
          <a:blip r:embed="rId10">
            <a:alphaModFix/>
          </a:blip>
          <a:stretch>
            <a:fillRect/>
          </a:stretch>
        </p:blipFill>
        <p:spPr>
          <a:xfrm>
            <a:off x="441925" y="8906453"/>
            <a:ext cx="751076" cy="600860"/>
          </a:xfrm>
          <a:prstGeom prst="rect">
            <a:avLst/>
          </a:prstGeom>
          <a:noFill/>
          <a:ln cap="flat" cmpd="sng" w="9525">
            <a:solidFill>
              <a:srgbClr val="61753B"/>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5" name="Shape 375"/>
        <p:cNvGrpSpPr/>
        <p:nvPr/>
      </p:nvGrpSpPr>
      <p:grpSpPr>
        <a:xfrm>
          <a:off x="0" y="0"/>
          <a:ext cx="0" cy="0"/>
          <a:chOff x="0" y="0"/>
          <a:chExt cx="0" cy="0"/>
        </a:xfrm>
      </p:grpSpPr>
      <p:sp>
        <p:nvSpPr>
          <p:cNvPr id="376" name="Google Shape;376;p23"/>
          <p:cNvSpPr/>
          <p:nvPr/>
        </p:nvSpPr>
        <p:spPr>
          <a:xfrm rot="10800000">
            <a:off x="6663269" y="-12432"/>
            <a:ext cx="938700" cy="975600"/>
          </a:xfrm>
          <a:prstGeom prst="rtTriangle">
            <a:avLst/>
          </a:prstGeom>
          <a:solidFill>
            <a:srgbClr val="B4B98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Exo"/>
              <a:ea typeface="Exo"/>
              <a:cs typeface="Exo"/>
              <a:sym typeface="Exo"/>
            </a:endParaRPr>
          </a:p>
        </p:txBody>
      </p:sp>
      <p:sp>
        <p:nvSpPr>
          <p:cNvPr id="377" name="Google Shape;377;p23"/>
          <p:cNvSpPr/>
          <p:nvPr/>
        </p:nvSpPr>
        <p:spPr>
          <a:xfrm>
            <a:off x="0" y="10026600"/>
            <a:ext cx="7589400" cy="672000"/>
          </a:xfrm>
          <a:prstGeom prst="rect">
            <a:avLst/>
          </a:prstGeom>
          <a:noFill/>
          <a:ln cap="flat" cmpd="sng" w="9525">
            <a:solidFill>
              <a:srgbClr val="B4B98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1000">
                <a:solidFill>
                  <a:srgbClr val="6AA84F"/>
                </a:solidFill>
                <a:latin typeface="Cabin"/>
                <a:ea typeface="Cabin"/>
                <a:cs typeface="Cabin"/>
                <a:sym typeface="Cabin"/>
              </a:rPr>
              <a:t>1- both common in children </a:t>
            </a:r>
            <a:endParaRPr sz="1000">
              <a:solidFill>
                <a:srgbClr val="6AA84F"/>
              </a:solidFill>
              <a:latin typeface="Cabin"/>
              <a:ea typeface="Cabin"/>
              <a:cs typeface="Cabin"/>
              <a:sym typeface="Cabin"/>
            </a:endParaRPr>
          </a:p>
          <a:p>
            <a:pPr indent="0" lvl="0" marL="0" rtl="0" algn="l">
              <a:spcBef>
                <a:spcPts val="0"/>
              </a:spcBef>
              <a:spcAft>
                <a:spcPts val="0"/>
              </a:spcAft>
              <a:buNone/>
            </a:pPr>
            <a:r>
              <a:rPr lang="en-GB" sz="1000">
                <a:solidFill>
                  <a:srgbClr val="6AA84F"/>
                </a:solidFill>
                <a:latin typeface="Cabin"/>
                <a:ea typeface="Cabin"/>
                <a:cs typeface="Cabin"/>
                <a:sym typeface="Cabin"/>
              </a:rPr>
              <a:t>2- both need soil</a:t>
            </a:r>
            <a:endParaRPr sz="1000">
              <a:solidFill>
                <a:srgbClr val="6AA84F"/>
              </a:solidFill>
              <a:latin typeface="Cabin"/>
              <a:ea typeface="Cabin"/>
              <a:cs typeface="Cabin"/>
              <a:sym typeface="Cabin"/>
            </a:endParaRPr>
          </a:p>
          <a:p>
            <a:pPr indent="0" lvl="0" marL="0" rtl="0" algn="l">
              <a:spcBef>
                <a:spcPts val="0"/>
              </a:spcBef>
              <a:spcAft>
                <a:spcPts val="0"/>
              </a:spcAft>
              <a:buNone/>
            </a:pPr>
            <a:r>
              <a:rPr lang="en-GB" sz="1000">
                <a:solidFill>
                  <a:srgbClr val="6AA84F"/>
                </a:solidFill>
                <a:latin typeface="Cabin"/>
                <a:ea typeface="Cabin"/>
                <a:cs typeface="Cabin"/>
                <a:sym typeface="Cabin"/>
              </a:rPr>
              <a:t>3- not by eating </a:t>
            </a:r>
            <a:endParaRPr sz="1000">
              <a:solidFill>
                <a:srgbClr val="6AA84F"/>
              </a:solidFill>
              <a:latin typeface="Cabin"/>
              <a:ea typeface="Cabin"/>
              <a:cs typeface="Cabin"/>
              <a:sym typeface="Cabin"/>
            </a:endParaRPr>
          </a:p>
        </p:txBody>
      </p:sp>
      <p:sp>
        <p:nvSpPr>
          <p:cNvPr id="378" name="Google Shape;378;p23"/>
          <p:cNvSpPr txBox="1"/>
          <p:nvPr/>
        </p:nvSpPr>
        <p:spPr>
          <a:xfrm>
            <a:off x="7106665" y="63360"/>
            <a:ext cx="495300" cy="4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Cabin"/>
                <a:ea typeface="Cabin"/>
                <a:cs typeface="Cabin"/>
                <a:sym typeface="Cabin"/>
              </a:rPr>
              <a:t>10</a:t>
            </a:r>
            <a:endParaRPr>
              <a:latin typeface="Cabin"/>
              <a:ea typeface="Cabin"/>
              <a:cs typeface="Cabin"/>
              <a:sym typeface="Cabin"/>
            </a:endParaRPr>
          </a:p>
        </p:txBody>
      </p:sp>
      <p:sp>
        <p:nvSpPr>
          <p:cNvPr id="379" name="Google Shape;379;p23"/>
          <p:cNvSpPr txBox="1"/>
          <p:nvPr/>
        </p:nvSpPr>
        <p:spPr>
          <a:xfrm>
            <a:off x="579124" y="269975"/>
            <a:ext cx="6527700" cy="582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3000">
                <a:solidFill>
                  <a:srgbClr val="61753B"/>
                </a:solidFill>
                <a:latin typeface="Cabin"/>
                <a:ea typeface="Cabin"/>
                <a:cs typeface="Cabin"/>
                <a:sym typeface="Cabin"/>
              </a:rPr>
              <a:t>Common intestinal Nematodes</a:t>
            </a:r>
            <a:endParaRPr b="1" sz="3000">
              <a:solidFill>
                <a:srgbClr val="61753B"/>
              </a:solidFill>
              <a:latin typeface="Cabin"/>
              <a:ea typeface="Cabin"/>
              <a:cs typeface="Cabin"/>
              <a:sym typeface="Cabin"/>
            </a:endParaRPr>
          </a:p>
        </p:txBody>
      </p:sp>
      <p:graphicFrame>
        <p:nvGraphicFramePr>
          <p:cNvPr id="380" name="Google Shape;380;p23"/>
          <p:cNvGraphicFramePr/>
          <p:nvPr/>
        </p:nvGraphicFramePr>
        <p:xfrm>
          <a:off x="257313" y="950725"/>
          <a:ext cx="3000000" cy="3000000"/>
        </p:xfrm>
        <a:graphic>
          <a:graphicData uri="http://schemas.openxmlformats.org/drawingml/2006/table">
            <a:tbl>
              <a:tblPr>
                <a:noFill/>
                <a:tableStyleId>{75442764-86D2-46BB-AF64-011C81EBFD44}</a:tableStyleId>
              </a:tblPr>
              <a:tblGrid>
                <a:gridCol w="1205175"/>
                <a:gridCol w="1109425"/>
                <a:gridCol w="1123475"/>
                <a:gridCol w="1078450"/>
                <a:gridCol w="1223875"/>
                <a:gridCol w="1334375"/>
              </a:tblGrid>
              <a:tr h="740475">
                <a:tc>
                  <a:txBody>
                    <a:bodyPr/>
                    <a:lstStyle/>
                    <a:p>
                      <a:pPr indent="0" lvl="0" marL="0" rtl="0" algn="ctr">
                        <a:lnSpc>
                          <a:spcPct val="115000"/>
                        </a:lnSpc>
                        <a:spcBef>
                          <a:spcPts val="0"/>
                        </a:spcBef>
                        <a:spcAft>
                          <a:spcPts val="0"/>
                        </a:spcAft>
                        <a:buNone/>
                      </a:pPr>
                      <a:r>
                        <a:rPr b="1" lang="en-GB" sz="1300">
                          <a:solidFill>
                            <a:srgbClr val="FFFFFF"/>
                          </a:solidFill>
                          <a:latin typeface="Cabin"/>
                          <a:ea typeface="Cabin"/>
                          <a:cs typeface="Cabin"/>
                          <a:sym typeface="Cabin"/>
                        </a:rPr>
                        <a:t>Parasite</a:t>
                      </a:r>
                      <a:endParaRPr b="1" sz="1300">
                        <a:solidFill>
                          <a:srgbClr val="FFFFFF"/>
                        </a:solidFill>
                        <a:latin typeface="Cabin"/>
                        <a:ea typeface="Cabin"/>
                        <a:cs typeface="Cabin"/>
                        <a:sym typeface="Cabin"/>
                      </a:endParaRPr>
                    </a:p>
                  </a:txBody>
                  <a:tcPr marT="91425" marB="91425" marR="91425" marL="91425" anchor="ctr">
                    <a:lnL cap="flat" cmpd="sng" w="12575">
                      <a:solidFill>
                        <a:srgbClr val="C0C58F"/>
                      </a:solidFill>
                      <a:prstDash val="solid"/>
                      <a:round/>
                      <a:headEnd len="sm" w="sm" type="none"/>
                      <a:tailEnd len="sm" w="sm" type="none"/>
                    </a:lnL>
                    <a:lnR cap="flat" cmpd="sng" w="12575">
                      <a:solidFill>
                        <a:srgbClr val="C0C58F"/>
                      </a:solidFill>
                      <a:prstDash val="solid"/>
                      <a:round/>
                      <a:headEnd len="sm" w="sm" type="none"/>
                      <a:tailEnd len="sm" w="sm" type="none"/>
                    </a:lnR>
                    <a:lnT cap="flat" cmpd="sng" w="12575">
                      <a:solidFill>
                        <a:srgbClr val="C0C58F"/>
                      </a:solidFill>
                      <a:prstDash val="solid"/>
                      <a:round/>
                      <a:headEnd len="sm" w="sm" type="none"/>
                      <a:tailEnd len="sm" w="sm" type="none"/>
                    </a:lnT>
                    <a:lnB cap="flat" cmpd="sng" w="38025">
                      <a:solidFill>
                        <a:srgbClr val="C0C58F"/>
                      </a:solidFill>
                      <a:prstDash val="solid"/>
                      <a:round/>
                      <a:headEnd len="sm" w="sm" type="none"/>
                      <a:tailEnd len="sm" w="sm" type="none"/>
                    </a:lnB>
                    <a:solidFill>
                      <a:srgbClr val="4C6E1B"/>
                    </a:solidFill>
                  </a:tcPr>
                </a:tc>
                <a:tc>
                  <a:txBody>
                    <a:bodyPr/>
                    <a:lstStyle/>
                    <a:p>
                      <a:pPr indent="0" lvl="0" marL="0" rtl="0" algn="ctr">
                        <a:lnSpc>
                          <a:spcPct val="115000"/>
                        </a:lnSpc>
                        <a:spcBef>
                          <a:spcPts val="0"/>
                        </a:spcBef>
                        <a:spcAft>
                          <a:spcPts val="0"/>
                        </a:spcAft>
                        <a:buClr>
                          <a:schemeClr val="dk1"/>
                        </a:buClr>
                        <a:buSzPts val="1100"/>
                        <a:buFont typeface="Arial"/>
                        <a:buNone/>
                      </a:pPr>
                      <a:r>
                        <a:rPr b="1" lang="en-GB" sz="1300">
                          <a:solidFill>
                            <a:srgbClr val="FFFFFF"/>
                          </a:solidFill>
                          <a:latin typeface="Cabin"/>
                          <a:ea typeface="Cabin"/>
                          <a:cs typeface="Cabin"/>
                          <a:sym typeface="Cabin"/>
                        </a:rPr>
                        <a:t>Enterobius vermicularis</a:t>
                      </a:r>
                      <a:r>
                        <a:rPr b="1" baseline="30000" lang="en-GB" sz="1300">
                          <a:solidFill>
                            <a:srgbClr val="FFFFFF"/>
                          </a:solidFill>
                          <a:latin typeface="Cabin"/>
                          <a:ea typeface="Cabin"/>
                          <a:cs typeface="Cabin"/>
                          <a:sym typeface="Cabin"/>
                        </a:rPr>
                        <a:t>1</a:t>
                      </a:r>
                      <a:endParaRPr b="1" baseline="30000" sz="1300">
                        <a:solidFill>
                          <a:srgbClr val="FFFFFF"/>
                        </a:solidFill>
                        <a:latin typeface="Cabin"/>
                        <a:ea typeface="Cabin"/>
                        <a:cs typeface="Cabin"/>
                        <a:sym typeface="Cabin"/>
                      </a:endParaRPr>
                    </a:p>
                  </a:txBody>
                  <a:tcPr marT="91425" marB="91425" marR="91425" marL="91425" anchor="ctr">
                    <a:lnL cap="flat" cmpd="sng" w="12575">
                      <a:solidFill>
                        <a:srgbClr val="C0C58F"/>
                      </a:solidFill>
                      <a:prstDash val="solid"/>
                      <a:round/>
                      <a:headEnd len="sm" w="sm" type="none"/>
                      <a:tailEnd len="sm" w="sm" type="none"/>
                    </a:lnL>
                    <a:lnR cap="flat" cmpd="sng" w="12575">
                      <a:solidFill>
                        <a:srgbClr val="C0C58F"/>
                      </a:solidFill>
                      <a:prstDash val="solid"/>
                      <a:round/>
                      <a:headEnd len="sm" w="sm" type="none"/>
                      <a:tailEnd len="sm" w="sm" type="none"/>
                    </a:lnR>
                    <a:lnT cap="flat" cmpd="sng" w="12575">
                      <a:solidFill>
                        <a:srgbClr val="C0C58F"/>
                      </a:solidFill>
                      <a:prstDash val="solid"/>
                      <a:round/>
                      <a:headEnd len="sm" w="sm" type="none"/>
                      <a:tailEnd len="sm" w="sm" type="none"/>
                    </a:lnT>
                    <a:lnB cap="flat" cmpd="sng" w="38025">
                      <a:solidFill>
                        <a:srgbClr val="C0C58F"/>
                      </a:solidFill>
                      <a:prstDash val="solid"/>
                      <a:round/>
                      <a:headEnd len="sm" w="sm" type="none"/>
                      <a:tailEnd len="sm" w="sm" type="none"/>
                    </a:lnB>
                    <a:solidFill>
                      <a:srgbClr val="4C6E1B"/>
                    </a:solidFill>
                  </a:tcPr>
                </a:tc>
                <a:tc>
                  <a:txBody>
                    <a:bodyPr/>
                    <a:lstStyle/>
                    <a:p>
                      <a:pPr indent="0" lvl="0" marL="0" rtl="0" algn="ctr">
                        <a:lnSpc>
                          <a:spcPct val="115000"/>
                        </a:lnSpc>
                        <a:spcBef>
                          <a:spcPts val="0"/>
                        </a:spcBef>
                        <a:spcAft>
                          <a:spcPts val="0"/>
                        </a:spcAft>
                        <a:buClr>
                          <a:schemeClr val="dk1"/>
                        </a:buClr>
                        <a:buSzPts val="1100"/>
                        <a:buFont typeface="Arial"/>
                        <a:buNone/>
                      </a:pPr>
                      <a:r>
                        <a:rPr b="1" lang="en-GB" sz="1300">
                          <a:solidFill>
                            <a:srgbClr val="FFFFFF"/>
                          </a:solidFill>
                          <a:latin typeface="Cabin"/>
                          <a:ea typeface="Cabin"/>
                          <a:cs typeface="Cabin"/>
                          <a:sym typeface="Cabin"/>
                        </a:rPr>
                        <a:t>Ascaris lumbricoide</a:t>
                      </a:r>
                      <a:r>
                        <a:rPr b="1" baseline="30000" lang="en-GB" sz="1300">
                          <a:solidFill>
                            <a:srgbClr val="FFFFFF"/>
                          </a:solidFill>
                          <a:latin typeface="Cabin"/>
                          <a:ea typeface="Cabin"/>
                          <a:cs typeface="Cabin"/>
                          <a:sym typeface="Cabin"/>
                        </a:rPr>
                        <a:t>2</a:t>
                      </a:r>
                      <a:endParaRPr b="1" baseline="30000" sz="1300">
                        <a:solidFill>
                          <a:srgbClr val="FFFFFF"/>
                        </a:solidFill>
                        <a:latin typeface="Cabin"/>
                        <a:ea typeface="Cabin"/>
                        <a:cs typeface="Cabin"/>
                        <a:sym typeface="Cabin"/>
                      </a:endParaRPr>
                    </a:p>
                  </a:txBody>
                  <a:tcPr marT="91425" marB="91425" marR="91425" marL="91425" anchor="ctr">
                    <a:lnL cap="flat" cmpd="sng" w="12575">
                      <a:solidFill>
                        <a:srgbClr val="C0C58F"/>
                      </a:solidFill>
                      <a:prstDash val="solid"/>
                      <a:round/>
                      <a:headEnd len="sm" w="sm" type="none"/>
                      <a:tailEnd len="sm" w="sm" type="none"/>
                    </a:lnL>
                    <a:lnR cap="flat" cmpd="sng" w="12575">
                      <a:solidFill>
                        <a:srgbClr val="C0C58F"/>
                      </a:solidFill>
                      <a:prstDash val="solid"/>
                      <a:round/>
                      <a:headEnd len="sm" w="sm" type="none"/>
                      <a:tailEnd len="sm" w="sm" type="none"/>
                    </a:lnR>
                    <a:lnT cap="flat" cmpd="sng" w="12575">
                      <a:solidFill>
                        <a:srgbClr val="C0C58F"/>
                      </a:solidFill>
                      <a:prstDash val="solid"/>
                      <a:round/>
                      <a:headEnd len="sm" w="sm" type="none"/>
                      <a:tailEnd len="sm" w="sm" type="none"/>
                    </a:lnT>
                    <a:lnB cap="flat" cmpd="sng" w="38025">
                      <a:solidFill>
                        <a:srgbClr val="C0C58F"/>
                      </a:solidFill>
                      <a:prstDash val="solid"/>
                      <a:round/>
                      <a:headEnd len="sm" w="sm" type="none"/>
                      <a:tailEnd len="sm" w="sm" type="none"/>
                    </a:lnB>
                    <a:solidFill>
                      <a:srgbClr val="4C6E1B"/>
                    </a:solidFill>
                  </a:tcPr>
                </a:tc>
                <a:tc>
                  <a:txBody>
                    <a:bodyPr/>
                    <a:lstStyle/>
                    <a:p>
                      <a:pPr indent="0" lvl="0" marL="0" rtl="0" algn="ctr">
                        <a:lnSpc>
                          <a:spcPct val="115000"/>
                        </a:lnSpc>
                        <a:spcBef>
                          <a:spcPts val="0"/>
                        </a:spcBef>
                        <a:spcAft>
                          <a:spcPts val="0"/>
                        </a:spcAft>
                        <a:buClr>
                          <a:schemeClr val="dk1"/>
                        </a:buClr>
                        <a:buSzPts val="1100"/>
                        <a:buFont typeface="Arial"/>
                        <a:buNone/>
                      </a:pPr>
                      <a:r>
                        <a:rPr b="1" lang="en-GB" sz="1300">
                          <a:solidFill>
                            <a:srgbClr val="FFFFFF"/>
                          </a:solidFill>
                          <a:latin typeface="Cabin"/>
                          <a:ea typeface="Cabin"/>
                          <a:cs typeface="Cabin"/>
                          <a:sym typeface="Cabin"/>
                        </a:rPr>
                        <a:t>Trichuris trichiura</a:t>
                      </a:r>
                      <a:r>
                        <a:rPr b="1" baseline="30000" lang="en-GB" sz="1300">
                          <a:solidFill>
                            <a:srgbClr val="FFFFFF"/>
                          </a:solidFill>
                          <a:latin typeface="Cabin"/>
                          <a:ea typeface="Cabin"/>
                          <a:cs typeface="Cabin"/>
                          <a:sym typeface="Cabin"/>
                        </a:rPr>
                        <a:t>1 / 2</a:t>
                      </a:r>
                      <a:endParaRPr b="1" baseline="30000" sz="1300">
                        <a:solidFill>
                          <a:srgbClr val="FFFFFF"/>
                        </a:solidFill>
                        <a:latin typeface="Cabin"/>
                        <a:ea typeface="Cabin"/>
                        <a:cs typeface="Cabin"/>
                        <a:sym typeface="Cabin"/>
                      </a:endParaRPr>
                    </a:p>
                  </a:txBody>
                  <a:tcPr marT="91425" marB="91425" marR="91425" marL="91425" anchor="ctr">
                    <a:lnL cap="flat" cmpd="sng" w="12575">
                      <a:solidFill>
                        <a:srgbClr val="C0C58F"/>
                      </a:solidFill>
                      <a:prstDash val="solid"/>
                      <a:round/>
                      <a:headEnd len="sm" w="sm" type="none"/>
                      <a:tailEnd len="sm" w="sm" type="none"/>
                    </a:lnL>
                    <a:lnR cap="flat" cmpd="sng" w="12575">
                      <a:solidFill>
                        <a:srgbClr val="C0C58F"/>
                      </a:solidFill>
                      <a:prstDash val="solid"/>
                      <a:round/>
                      <a:headEnd len="sm" w="sm" type="none"/>
                      <a:tailEnd len="sm" w="sm" type="none"/>
                    </a:lnR>
                    <a:lnT cap="flat" cmpd="sng" w="12575">
                      <a:solidFill>
                        <a:srgbClr val="C0C58F"/>
                      </a:solidFill>
                      <a:prstDash val="solid"/>
                      <a:round/>
                      <a:headEnd len="sm" w="sm" type="none"/>
                      <a:tailEnd len="sm" w="sm" type="none"/>
                    </a:lnT>
                    <a:lnB cap="flat" cmpd="sng" w="38025">
                      <a:solidFill>
                        <a:srgbClr val="C0C58F"/>
                      </a:solidFill>
                      <a:prstDash val="solid"/>
                      <a:round/>
                      <a:headEnd len="sm" w="sm" type="none"/>
                      <a:tailEnd len="sm" w="sm" type="none"/>
                    </a:lnB>
                    <a:solidFill>
                      <a:srgbClr val="4C6E1B"/>
                    </a:solidFill>
                  </a:tcPr>
                </a:tc>
                <a:tc>
                  <a:txBody>
                    <a:bodyPr/>
                    <a:lstStyle/>
                    <a:p>
                      <a:pPr indent="0" lvl="0" marL="0" rtl="0" algn="ctr">
                        <a:lnSpc>
                          <a:spcPct val="115000"/>
                        </a:lnSpc>
                        <a:spcBef>
                          <a:spcPts val="0"/>
                        </a:spcBef>
                        <a:spcAft>
                          <a:spcPts val="0"/>
                        </a:spcAft>
                        <a:buClr>
                          <a:schemeClr val="dk1"/>
                        </a:buClr>
                        <a:buSzPts val="1100"/>
                        <a:buFont typeface="Arial"/>
                        <a:buNone/>
                      </a:pPr>
                      <a:r>
                        <a:rPr b="1" lang="en-GB" sz="1300">
                          <a:solidFill>
                            <a:srgbClr val="FFFFFF"/>
                          </a:solidFill>
                          <a:latin typeface="Cabin"/>
                          <a:ea typeface="Cabin"/>
                          <a:cs typeface="Cabin"/>
                          <a:sym typeface="Cabin"/>
                        </a:rPr>
                        <a:t>Hookworm</a:t>
                      </a:r>
                      <a:endParaRPr b="1" sz="1300">
                        <a:solidFill>
                          <a:srgbClr val="FFFFFF"/>
                        </a:solidFill>
                        <a:latin typeface="Cabin"/>
                        <a:ea typeface="Cabin"/>
                        <a:cs typeface="Cabin"/>
                        <a:sym typeface="Cabin"/>
                      </a:endParaRPr>
                    </a:p>
                    <a:p>
                      <a:pPr indent="0" lvl="0" marL="0" rtl="0" algn="ctr">
                        <a:lnSpc>
                          <a:spcPct val="115000"/>
                        </a:lnSpc>
                        <a:spcBef>
                          <a:spcPts val="0"/>
                        </a:spcBef>
                        <a:spcAft>
                          <a:spcPts val="0"/>
                        </a:spcAft>
                        <a:buClr>
                          <a:schemeClr val="dk1"/>
                        </a:buClr>
                        <a:buSzPts val="1100"/>
                        <a:buFont typeface="Arial"/>
                        <a:buNone/>
                      </a:pPr>
                      <a:r>
                        <a:rPr b="1" lang="en-GB" sz="1000">
                          <a:solidFill>
                            <a:srgbClr val="FFFFFF"/>
                          </a:solidFill>
                          <a:latin typeface="Cabin"/>
                          <a:ea typeface="Cabin"/>
                          <a:cs typeface="Cabin"/>
                          <a:sym typeface="Cabin"/>
                        </a:rPr>
                        <a:t>Ancylostoma Duodenale Necator Americanus</a:t>
                      </a:r>
                      <a:endParaRPr b="1" sz="1000">
                        <a:solidFill>
                          <a:srgbClr val="FFFFFF"/>
                        </a:solidFill>
                        <a:latin typeface="Cabin"/>
                        <a:ea typeface="Cabin"/>
                        <a:cs typeface="Cabin"/>
                        <a:sym typeface="Cabin"/>
                      </a:endParaRPr>
                    </a:p>
                  </a:txBody>
                  <a:tcPr marT="91425" marB="91425" marR="91425" marL="91425" anchor="ctr">
                    <a:lnL cap="flat" cmpd="sng" w="12575">
                      <a:solidFill>
                        <a:srgbClr val="C0C58F"/>
                      </a:solidFill>
                      <a:prstDash val="solid"/>
                      <a:round/>
                      <a:headEnd len="sm" w="sm" type="none"/>
                      <a:tailEnd len="sm" w="sm" type="none"/>
                    </a:lnL>
                    <a:lnR cap="flat" cmpd="sng" w="12575">
                      <a:solidFill>
                        <a:srgbClr val="C0C58F"/>
                      </a:solidFill>
                      <a:prstDash val="solid"/>
                      <a:round/>
                      <a:headEnd len="sm" w="sm" type="none"/>
                      <a:tailEnd len="sm" w="sm" type="none"/>
                    </a:lnR>
                    <a:lnT cap="flat" cmpd="sng" w="12575">
                      <a:solidFill>
                        <a:srgbClr val="C0C58F"/>
                      </a:solidFill>
                      <a:prstDash val="solid"/>
                      <a:round/>
                      <a:headEnd len="sm" w="sm" type="none"/>
                      <a:tailEnd len="sm" w="sm" type="none"/>
                    </a:lnT>
                    <a:lnB cap="flat" cmpd="sng" w="38025">
                      <a:solidFill>
                        <a:srgbClr val="C0C58F"/>
                      </a:solidFill>
                      <a:prstDash val="solid"/>
                      <a:round/>
                      <a:headEnd len="sm" w="sm" type="none"/>
                      <a:tailEnd len="sm" w="sm" type="none"/>
                    </a:lnB>
                    <a:solidFill>
                      <a:srgbClr val="4C6E1B"/>
                    </a:solidFill>
                  </a:tcPr>
                </a:tc>
                <a:tc>
                  <a:txBody>
                    <a:bodyPr/>
                    <a:lstStyle/>
                    <a:p>
                      <a:pPr indent="0" lvl="0" marL="0" rtl="0" algn="ctr">
                        <a:lnSpc>
                          <a:spcPct val="115000"/>
                        </a:lnSpc>
                        <a:spcBef>
                          <a:spcPts val="0"/>
                        </a:spcBef>
                        <a:spcAft>
                          <a:spcPts val="0"/>
                        </a:spcAft>
                        <a:buClr>
                          <a:schemeClr val="dk1"/>
                        </a:buClr>
                        <a:buSzPts val="1100"/>
                        <a:buFont typeface="Arial"/>
                        <a:buNone/>
                      </a:pPr>
                      <a:r>
                        <a:rPr b="1" lang="en-GB" sz="1300">
                          <a:solidFill>
                            <a:srgbClr val="FFFFFF"/>
                          </a:solidFill>
                          <a:latin typeface="Cabin"/>
                          <a:ea typeface="Cabin"/>
                          <a:cs typeface="Cabin"/>
                          <a:sym typeface="Cabin"/>
                        </a:rPr>
                        <a:t>Strongyloides Stercoralis</a:t>
                      </a:r>
                      <a:endParaRPr b="1" sz="1300">
                        <a:solidFill>
                          <a:srgbClr val="FFFFFF"/>
                        </a:solidFill>
                        <a:latin typeface="Cabin"/>
                        <a:ea typeface="Cabin"/>
                        <a:cs typeface="Cabin"/>
                        <a:sym typeface="Cabin"/>
                      </a:endParaRPr>
                    </a:p>
                  </a:txBody>
                  <a:tcPr marT="91425" marB="91425" marR="91425" marL="91425" anchor="ctr">
                    <a:lnL cap="flat" cmpd="sng" w="12575">
                      <a:solidFill>
                        <a:srgbClr val="C0C58F"/>
                      </a:solidFill>
                      <a:prstDash val="solid"/>
                      <a:round/>
                      <a:headEnd len="sm" w="sm" type="none"/>
                      <a:tailEnd len="sm" w="sm" type="none"/>
                    </a:lnL>
                    <a:lnR cap="flat" cmpd="sng" w="12575">
                      <a:solidFill>
                        <a:srgbClr val="C0C58F"/>
                      </a:solidFill>
                      <a:prstDash val="solid"/>
                      <a:round/>
                      <a:headEnd len="sm" w="sm" type="none"/>
                      <a:tailEnd len="sm" w="sm" type="none"/>
                    </a:lnR>
                    <a:lnT cap="flat" cmpd="sng" w="12575">
                      <a:solidFill>
                        <a:srgbClr val="C0C58F"/>
                      </a:solidFill>
                      <a:prstDash val="solid"/>
                      <a:round/>
                      <a:headEnd len="sm" w="sm" type="none"/>
                      <a:tailEnd len="sm" w="sm" type="none"/>
                    </a:lnT>
                    <a:lnB cap="flat" cmpd="sng" w="38025">
                      <a:solidFill>
                        <a:srgbClr val="C0C58F"/>
                      </a:solidFill>
                      <a:prstDash val="solid"/>
                      <a:round/>
                      <a:headEnd len="sm" w="sm" type="none"/>
                      <a:tailEnd len="sm" w="sm" type="none"/>
                    </a:lnB>
                    <a:solidFill>
                      <a:srgbClr val="4C6E1B"/>
                    </a:solidFill>
                  </a:tcPr>
                </a:tc>
              </a:tr>
              <a:tr h="557625">
                <a:tc>
                  <a:txBody>
                    <a:bodyPr/>
                    <a:lstStyle/>
                    <a:p>
                      <a:pPr indent="0" lvl="0" marL="0" rtl="0" algn="ctr">
                        <a:lnSpc>
                          <a:spcPct val="115000"/>
                        </a:lnSpc>
                        <a:spcBef>
                          <a:spcPts val="0"/>
                        </a:spcBef>
                        <a:spcAft>
                          <a:spcPts val="0"/>
                        </a:spcAft>
                        <a:buClr>
                          <a:schemeClr val="dk1"/>
                        </a:buClr>
                        <a:buSzPts val="1100"/>
                        <a:buFont typeface="Arial"/>
                        <a:buNone/>
                      </a:pPr>
                      <a:r>
                        <a:rPr b="1" lang="en-GB" sz="1300">
                          <a:solidFill>
                            <a:schemeClr val="lt1"/>
                          </a:solidFill>
                          <a:latin typeface="Trebuchet MS"/>
                          <a:ea typeface="Trebuchet MS"/>
                          <a:cs typeface="Trebuchet MS"/>
                          <a:sym typeface="Trebuchet MS"/>
                        </a:rPr>
                        <a:t>Transmission</a:t>
                      </a:r>
                      <a:endParaRPr b="1" sz="1300">
                        <a:latin typeface="Trebuchet MS"/>
                        <a:ea typeface="Trebuchet MS"/>
                        <a:cs typeface="Trebuchet MS"/>
                        <a:sym typeface="Trebuchet MS"/>
                      </a:endParaRPr>
                    </a:p>
                  </a:txBody>
                  <a:tcPr marT="91425" marB="91425" marR="91425" marL="91425" anchor="ctr">
                    <a:lnL cap="flat" cmpd="sng" w="12575">
                      <a:solidFill>
                        <a:srgbClr val="C0C58F"/>
                      </a:solidFill>
                      <a:prstDash val="solid"/>
                      <a:round/>
                      <a:headEnd len="sm" w="sm" type="none"/>
                      <a:tailEnd len="sm" w="sm" type="none"/>
                    </a:lnL>
                    <a:lnR cap="flat" cmpd="sng" w="12575">
                      <a:solidFill>
                        <a:srgbClr val="C0C58F"/>
                      </a:solidFill>
                      <a:prstDash val="solid"/>
                      <a:round/>
                      <a:headEnd len="sm" w="sm" type="none"/>
                      <a:tailEnd len="sm" w="sm" type="none"/>
                    </a:lnR>
                    <a:lnT cap="flat" cmpd="sng" w="38025">
                      <a:solidFill>
                        <a:srgbClr val="C0C58F"/>
                      </a:solidFill>
                      <a:prstDash val="solid"/>
                      <a:round/>
                      <a:headEnd len="sm" w="sm" type="none"/>
                      <a:tailEnd len="sm" w="sm" type="none"/>
                    </a:lnT>
                    <a:lnB cap="flat" cmpd="sng" w="12575">
                      <a:solidFill>
                        <a:srgbClr val="C0C58F"/>
                      </a:solidFill>
                      <a:prstDash val="solid"/>
                      <a:round/>
                      <a:headEnd len="sm" w="sm" type="none"/>
                      <a:tailEnd len="sm" w="sm" type="none"/>
                    </a:lnB>
                    <a:solidFill>
                      <a:srgbClr val="C0C58F">
                        <a:alpha val="53630"/>
                      </a:srgbClr>
                    </a:solidFill>
                  </a:tcPr>
                </a:tc>
                <a:tc>
                  <a:txBody>
                    <a:bodyPr/>
                    <a:lstStyle/>
                    <a:p>
                      <a:pPr indent="0" lvl="0" marL="0" rtl="0" algn="l">
                        <a:lnSpc>
                          <a:spcPct val="115000"/>
                        </a:lnSpc>
                        <a:spcBef>
                          <a:spcPts val="0"/>
                        </a:spcBef>
                        <a:spcAft>
                          <a:spcPts val="0"/>
                        </a:spcAft>
                        <a:buNone/>
                      </a:pPr>
                      <a:r>
                        <a:rPr lang="en-GB" sz="1000">
                          <a:latin typeface="Cabin"/>
                          <a:ea typeface="Cabin"/>
                          <a:cs typeface="Cabin"/>
                          <a:sym typeface="Cabin"/>
                        </a:rPr>
                        <a:t>-</a:t>
                      </a:r>
                      <a:r>
                        <a:rPr lang="en-GB" sz="1000">
                          <a:latin typeface="Cabin"/>
                          <a:ea typeface="Cabin"/>
                          <a:cs typeface="Cabin"/>
                          <a:sym typeface="Cabin"/>
                        </a:rPr>
                        <a:t>Swallowing the eggs,</a:t>
                      </a:r>
                      <a:endParaRPr sz="1000">
                        <a:latin typeface="Cabin"/>
                        <a:ea typeface="Cabin"/>
                        <a:cs typeface="Cabin"/>
                        <a:sym typeface="Cabin"/>
                      </a:endParaRPr>
                    </a:p>
                    <a:p>
                      <a:pPr indent="0" lvl="0" marL="0" rtl="0" algn="l">
                        <a:lnSpc>
                          <a:spcPct val="115000"/>
                        </a:lnSpc>
                        <a:spcBef>
                          <a:spcPts val="0"/>
                        </a:spcBef>
                        <a:spcAft>
                          <a:spcPts val="0"/>
                        </a:spcAft>
                        <a:buNone/>
                      </a:pPr>
                      <a:r>
                        <a:rPr b="1" lang="en-GB" sz="1000">
                          <a:solidFill>
                            <a:srgbClr val="CC0000"/>
                          </a:solidFill>
                          <a:latin typeface="Cabin"/>
                          <a:ea typeface="Cabin"/>
                          <a:cs typeface="Cabin"/>
                          <a:sym typeface="Cabin"/>
                        </a:rPr>
                        <a:t>-</a:t>
                      </a:r>
                      <a:r>
                        <a:rPr b="1" lang="en-GB" sz="1000">
                          <a:solidFill>
                            <a:srgbClr val="CC0000"/>
                          </a:solidFill>
                          <a:latin typeface="Cabin"/>
                          <a:ea typeface="Cabin"/>
                          <a:cs typeface="Cabin"/>
                          <a:sym typeface="Cabin"/>
                        </a:rPr>
                        <a:t>Autoinfection</a:t>
                      </a:r>
                      <a:endParaRPr b="1" sz="1000">
                        <a:solidFill>
                          <a:srgbClr val="CC0000"/>
                        </a:solidFill>
                        <a:latin typeface="Cabin"/>
                        <a:ea typeface="Cabin"/>
                        <a:cs typeface="Cabin"/>
                        <a:sym typeface="Cabin"/>
                      </a:endParaRPr>
                    </a:p>
                  </a:txBody>
                  <a:tcPr marT="91425" marB="91425" marR="91425" marL="91425" anchor="ctr">
                    <a:lnL cap="flat" cmpd="sng" w="12575">
                      <a:solidFill>
                        <a:srgbClr val="C0C58F"/>
                      </a:solidFill>
                      <a:prstDash val="solid"/>
                      <a:round/>
                      <a:headEnd len="sm" w="sm" type="none"/>
                      <a:tailEnd len="sm" w="sm" type="none"/>
                    </a:lnL>
                    <a:lnR cap="flat" cmpd="sng" w="12575">
                      <a:solidFill>
                        <a:srgbClr val="C0C58F"/>
                      </a:solidFill>
                      <a:prstDash val="solid"/>
                      <a:round/>
                      <a:headEnd len="sm" w="sm" type="none"/>
                      <a:tailEnd len="sm" w="sm" type="none"/>
                    </a:lnR>
                    <a:lnT cap="flat" cmpd="sng" w="38025">
                      <a:solidFill>
                        <a:srgbClr val="C0C58F"/>
                      </a:solidFill>
                      <a:prstDash val="solid"/>
                      <a:round/>
                      <a:headEnd len="sm" w="sm" type="none"/>
                      <a:tailEnd len="sm" w="sm" type="none"/>
                    </a:lnT>
                    <a:lnB cap="flat" cmpd="sng" w="12575">
                      <a:solidFill>
                        <a:srgbClr val="C0C58F"/>
                      </a:solidFill>
                      <a:prstDash val="solid"/>
                      <a:round/>
                      <a:headEnd len="sm" w="sm" type="none"/>
                      <a:tailEnd len="sm" w="sm" type="none"/>
                    </a:lnB>
                  </a:tcPr>
                </a:tc>
                <a:tc>
                  <a:txBody>
                    <a:bodyPr/>
                    <a:lstStyle/>
                    <a:p>
                      <a:pPr indent="0" lvl="0" marL="0" rtl="0" algn="l">
                        <a:lnSpc>
                          <a:spcPct val="115000"/>
                        </a:lnSpc>
                        <a:spcBef>
                          <a:spcPts val="0"/>
                        </a:spcBef>
                        <a:spcAft>
                          <a:spcPts val="0"/>
                        </a:spcAft>
                        <a:buClr>
                          <a:schemeClr val="dk1"/>
                        </a:buClr>
                        <a:buSzPts val="1100"/>
                        <a:buFont typeface="Arial"/>
                        <a:buNone/>
                      </a:pPr>
                      <a:r>
                        <a:rPr lang="en-GB" sz="1000">
                          <a:solidFill>
                            <a:schemeClr val="dk1"/>
                          </a:solidFill>
                          <a:latin typeface="Cabin"/>
                          <a:ea typeface="Cabin"/>
                          <a:cs typeface="Cabin"/>
                          <a:sym typeface="Cabin"/>
                        </a:rPr>
                        <a:t>Swallowing of Embryonated egg</a:t>
                      </a:r>
                      <a:endParaRPr sz="1000">
                        <a:latin typeface="Cabin"/>
                        <a:ea typeface="Cabin"/>
                        <a:cs typeface="Cabin"/>
                        <a:sym typeface="Cabin"/>
                      </a:endParaRPr>
                    </a:p>
                  </a:txBody>
                  <a:tcPr marT="91425" marB="91425" marR="91425" marL="91425" anchor="ctr">
                    <a:lnL cap="flat" cmpd="sng" w="12575">
                      <a:solidFill>
                        <a:srgbClr val="C0C58F"/>
                      </a:solidFill>
                      <a:prstDash val="solid"/>
                      <a:round/>
                      <a:headEnd len="sm" w="sm" type="none"/>
                      <a:tailEnd len="sm" w="sm" type="none"/>
                    </a:lnL>
                    <a:lnR cap="flat" cmpd="sng" w="12575">
                      <a:solidFill>
                        <a:srgbClr val="C0C58F"/>
                      </a:solidFill>
                      <a:prstDash val="solid"/>
                      <a:round/>
                      <a:headEnd len="sm" w="sm" type="none"/>
                      <a:tailEnd len="sm" w="sm" type="none"/>
                    </a:lnR>
                    <a:lnT cap="flat" cmpd="sng" w="38025">
                      <a:solidFill>
                        <a:srgbClr val="C0C58F"/>
                      </a:solidFill>
                      <a:prstDash val="solid"/>
                      <a:round/>
                      <a:headEnd len="sm" w="sm" type="none"/>
                      <a:tailEnd len="sm" w="sm" type="none"/>
                    </a:lnT>
                    <a:lnB cap="flat" cmpd="sng" w="12575">
                      <a:solidFill>
                        <a:srgbClr val="C0C58F"/>
                      </a:solidFill>
                      <a:prstDash val="solid"/>
                      <a:round/>
                      <a:headEnd len="sm" w="sm" type="none"/>
                      <a:tailEnd len="sm" w="sm" type="none"/>
                    </a:lnB>
                  </a:tcPr>
                </a:tc>
                <a:tc>
                  <a:txBody>
                    <a:bodyPr/>
                    <a:lstStyle/>
                    <a:p>
                      <a:pPr indent="0" lvl="0" marL="0" rtl="0" algn="l">
                        <a:lnSpc>
                          <a:spcPct val="115000"/>
                        </a:lnSpc>
                        <a:spcBef>
                          <a:spcPts val="0"/>
                        </a:spcBef>
                        <a:spcAft>
                          <a:spcPts val="0"/>
                        </a:spcAft>
                        <a:buClr>
                          <a:schemeClr val="dk1"/>
                        </a:buClr>
                        <a:buSzPts val="1100"/>
                        <a:buFont typeface="Arial"/>
                        <a:buNone/>
                      </a:pPr>
                      <a:r>
                        <a:rPr lang="en-GB" sz="1000">
                          <a:solidFill>
                            <a:schemeClr val="dk1"/>
                          </a:solidFill>
                          <a:latin typeface="Cabin"/>
                          <a:ea typeface="Cabin"/>
                          <a:cs typeface="Cabin"/>
                          <a:sym typeface="Cabin"/>
                        </a:rPr>
                        <a:t>Swallowing of Embryonated eggs</a:t>
                      </a:r>
                      <a:endParaRPr sz="1000">
                        <a:latin typeface="Cabin"/>
                        <a:ea typeface="Cabin"/>
                        <a:cs typeface="Cabin"/>
                        <a:sym typeface="Cabin"/>
                      </a:endParaRPr>
                    </a:p>
                  </a:txBody>
                  <a:tcPr marT="91425" marB="91425" marR="91425" marL="91425" anchor="ctr">
                    <a:lnL cap="flat" cmpd="sng" w="12575">
                      <a:solidFill>
                        <a:srgbClr val="C0C58F"/>
                      </a:solidFill>
                      <a:prstDash val="solid"/>
                      <a:round/>
                      <a:headEnd len="sm" w="sm" type="none"/>
                      <a:tailEnd len="sm" w="sm" type="none"/>
                    </a:lnL>
                    <a:lnR cap="flat" cmpd="sng" w="12575">
                      <a:solidFill>
                        <a:srgbClr val="C0C58F"/>
                      </a:solidFill>
                      <a:prstDash val="solid"/>
                      <a:round/>
                      <a:headEnd len="sm" w="sm" type="none"/>
                      <a:tailEnd len="sm" w="sm" type="none"/>
                    </a:lnR>
                    <a:lnT cap="flat" cmpd="sng" w="38025">
                      <a:solidFill>
                        <a:srgbClr val="C0C58F"/>
                      </a:solidFill>
                      <a:prstDash val="solid"/>
                      <a:round/>
                      <a:headEnd len="sm" w="sm" type="none"/>
                      <a:tailEnd len="sm" w="sm" type="none"/>
                    </a:lnT>
                    <a:lnB cap="flat" cmpd="sng" w="12575">
                      <a:solidFill>
                        <a:srgbClr val="C0C58F"/>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solidFill>
                            <a:schemeClr val="dk1"/>
                          </a:solidFill>
                          <a:latin typeface="Cabin"/>
                          <a:ea typeface="Cabin"/>
                          <a:cs typeface="Cabin"/>
                          <a:sym typeface="Cabin"/>
                        </a:rPr>
                        <a:t>Larval penetration of skin</a:t>
                      </a:r>
                      <a:r>
                        <a:rPr baseline="30000" lang="en-GB" sz="1000">
                          <a:solidFill>
                            <a:schemeClr val="dk1"/>
                          </a:solidFill>
                          <a:latin typeface="Cabin"/>
                          <a:ea typeface="Cabin"/>
                          <a:cs typeface="Cabin"/>
                          <a:sym typeface="Cabin"/>
                        </a:rPr>
                        <a:t>3</a:t>
                      </a:r>
                      <a:endParaRPr baseline="30000" sz="1000">
                        <a:latin typeface="Cabin"/>
                        <a:ea typeface="Cabin"/>
                        <a:cs typeface="Cabin"/>
                        <a:sym typeface="Cabin"/>
                      </a:endParaRPr>
                    </a:p>
                  </a:txBody>
                  <a:tcPr marT="91425" marB="91425" marR="91425" marL="91425" anchor="ctr">
                    <a:lnL cap="flat" cmpd="sng" w="12575">
                      <a:solidFill>
                        <a:srgbClr val="C0C58F"/>
                      </a:solidFill>
                      <a:prstDash val="solid"/>
                      <a:round/>
                      <a:headEnd len="sm" w="sm" type="none"/>
                      <a:tailEnd len="sm" w="sm" type="none"/>
                    </a:lnL>
                    <a:lnR cap="flat" cmpd="sng" w="12575">
                      <a:solidFill>
                        <a:srgbClr val="C0C58F"/>
                      </a:solidFill>
                      <a:prstDash val="solid"/>
                      <a:round/>
                      <a:headEnd len="sm" w="sm" type="none"/>
                      <a:tailEnd len="sm" w="sm" type="none"/>
                    </a:lnR>
                    <a:lnT cap="flat" cmpd="sng" w="38025">
                      <a:solidFill>
                        <a:srgbClr val="C0C58F"/>
                      </a:solidFill>
                      <a:prstDash val="solid"/>
                      <a:round/>
                      <a:headEnd len="sm" w="sm" type="none"/>
                      <a:tailEnd len="sm" w="sm" type="none"/>
                    </a:lnT>
                    <a:lnB cap="flat" cmpd="sng" w="12575">
                      <a:solidFill>
                        <a:srgbClr val="C0C58F"/>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solidFill>
                            <a:schemeClr val="dk1"/>
                          </a:solidFill>
                          <a:latin typeface="Cabin"/>
                          <a:ea typeface="Cabin"/>
                          <a:cs typeface="Cabin"/>
                          <a:sym typeface="Cabin"/>
                        </a:rPr>
                        <a:t>Larval penetration of skin</a:t>
                      </a:r>
                      <a:r>
                        <a:rPr baseline="30000" lang="en-GB" sz="1000">
                          <a:solidFill>
                            <a:schemeClr val="dk1"/>
                          </a:solidFill>
                          <a:latin typeface="Cabin"/>
                          <a:ea typeface="Cabin"/>
                          <a:cs typeface="Cabin"/>
                          <a:sym typeface="Cabin"/>
                        </a:rPr>
                        <a:t>3</a:t>
                      </a:r>
                      <a:endParaRPr baseline="30000" sz="1000">
                        <a:solidFill>
                          <a:schemeClr val="dk1"/>
                        </a:solidFill>
                        <a:latin typeface="Cabin"/>
                        <a:ea typeface="Cabin"/>
                        <a:cs typeface="Cabin"/>
                        <a:sym typeface="Cabin"/>
                      </a:endParaRPr>
                    </a:p>
                    <a:p>
                      <a:pPr indent="0" lvl="0" marL="0" rtl="0" algn="l">
                        <a:lnSpc>
                          <a:spcPct val="115000"/>
                        </a:lnSpc>
                        <a:spcBef>
                          <a:spcPts val="0"/>
                        </a:spcBef>
                        <a:spcAft>
                          <a:spcPts val="0"/>
                        </a:spcAft>
                        <a:buClr>
                          <a:schemeClr val="dk1"/>
                        </a:buClr>
                        <a:buSzPts val="1100"/>
                        <a:buFont typeface="Arial"/>
                        <a:buNone/>
                      </a:pPr>
                      <a:r>
                        <a:rPr b="1" lang="en-GB" sz="1000">
                          <a:solidFill>
                            <a:srgbClr val="CC0000"/>
                          </a:solidFill>
                          <a:latin typeface="Cabin"/>
                          <a:ea typeface="Cabin"/>
                          <a:cs typeface="Cabin"/>
                          <a:sym typeface="Cabin"/>
                        </a:rPr>
                        <a:t>Autoinfection</a:t>
                      </a:r>
                      <a:endParaRPr b="1" sz="1000">
                        <a:solidFill>
                          <a:srgbClr val="CC0000"/>
                        </a:solidFill>
                        <a:latin typeface="Cabin"/>
                        <a:ea typeface="Cabin"/>
                        <a:cs typeface="Cabin"/>
                        <a:sym typeface="Cabin"/>
                      </a:endParaRPr>
                    </a:p>
                  </a:txBody>
                  <a:tcPr marT="91425" marB="91425" marR="91425" marL="91425" anchor="ctr">
                    <a:lnL cap="flat" cmpd="sng" w="12575">
                      <a:solidFill>
                        <a:srgbClr val="C0C58F"/>
                      </a:solidFill>
                      <a:prstDash val="solid"/>
                      <a:round/>
                      <a:headEnd len="sm" w="sm" type="none"/>
                      <a:tailEnd len="sm" w="sm" type="none"/>
                    </a:lnL>
                    <a:lnR cap="flat" cmpd="sng" w="12575">
                      <a:solidFill>
                        <a:srgbClr val="C0C58F"/>
                      </a:solidFill>
                      <a:prstDash val="solid"/>
                      <a:round/>
                      <a:headEnd len="sm" w="sm" type="none"/>
                      <a:tailEnd len="sm" w="sm" type="none"/>
                    </a:lnR>
                    <a:lnT cap="flat" cmpd="sng" w="38025">
                      <a:solidFill>
                        <a:srgbClr val="C0C58F"/>
                      </a:solidFill>
                      <a:prstDash val="solid"/>
                      <a:round/>
                      <a:headEnd len="sm" w="sm" type="none"/>
                      <a:tailEnd len="sm" w="sm" type="none"/>
                    </a:lnT>
                    <a:lnB cap="flat" cmpd="sng" w="12575">
                      <a:solidFill>
                        <a:srgbClr val="C0C58F"/>
                      </a:solidFill>
                      <a:prstDash val="solid"/>
                      <a:round/>
                      <a:headEnd len="sm" w="sm" type="none"/>
                      <a:tailEnd len="sm" w="sm" type="none"/>
                    </a:lnB>
                  </a:tcPr>
                </a:tc>
              </a:tr>
              <a:tr h="694750">
                <a:tc>
                  <a:txBody>
                    <a:bodyPr/>
                    <a:lstStyle/>
                    <a:p>
                      <a:pPr indent="0" lvl="0" marL="0" rtl="0" algn="ctr">
                        <a:lnSpc>
                          <a:spcPct val="115000"/>
                        </a:lnSpc>
                        <a:spcBef>
                          <a:spcPts val="0"/>
                        </a:spcBef>
                        <a:spcAft>
                          <a:spcPts val="0"/>
                        </a:spcAft>
                        <a:buNone/>
                      </a:pPr>
                      <a:r>
                        <a:rPr b="1" lang="en-GB" sz="1300">
                          <a:solidFill>
                            <a:schemeClr val="lt1"/>
                          </a:solidFill>
                          <a:latin typeface="Trebuchet MS"/>
                          <a:ea typeface="Trebuchet MS"/>
                          <a:cs typeface="Trebuchet MS"/>
                          <a:sym typeface="Trebuchet MS"/>
                        </a:rPr>
                        <a:t>Location of adult in human</a:t>
                      </a:r>
                      <a:endParaRPr b="1" sz="1300">
                        <a:latin typeface="Trebuchet MS"/>
                        <a:ea typeface="Trebuchet MS"/>
                        <a:cs typeface="Trebuchet MS"/>
                        <a:sym typeface="Trebuchet MS"/>
                      </a:endParaRPr>
                    </a:p>
                  </a:txBody>
                  <a:tcPr marT="91425" marB="91425" marR="91425" marL="91425" anchor="ctr">
                    <a:lnL cap="flat" cmpd="sng" w="12575">
                      <a:solidFill>
                        <a:srgbClr val="C0C58F"/>
                      </a:solidFill>
                      <a:prstDash val="solid"/>
                      <a:round/>
                      <a:headEnd len="sm" w="sm" type="none"/>
                      <a:tailEnd len="sm" w="sm" type="none"/>
                    </a:lnL>
                    <a:lnR cap="flat" cmpd="sng" w="12575">
                      <a:solidFill>
                        <a:srgbClr val="C0C58F"/>
                      </a:solidFill>
                      <a:prstDash val="solid"/>
                      <a:round/>
                      <a:headEnd len="sm" w="sm" type="none"/>
                      <a:tailEnd len="sm" w="sm" type="none"/>
                    </a:lnR>
                    <a:lnT cap="flat" cmpd="sng" w="12575">
                      <a:solidFill>
                        <a:srgbClr val="C0C58F"/>
                      </a:solidFill>
                      <a:prstDash val="solid"/>
                      <a:round/>
                      <a:headEnd len="sm" w="sm" type="none"/>
                      <a:tailEnd len="sm" w="sm" type="none"/>
                    </a:lnT>
                    <a:lnB cap="flat" cmpd="sng" w="12575">
                      <a:solidFill>
                        <a:srgbClr val="C0C58F"/>
                      </a:solidFill>
                      <a:prstDash val="solid"/>
                      <a:round/>
                      <a:headEnd len="sm" w="sm" type="none"/>
                      <a:tailEnd len="sm" w="sm" type="none"/>
                    </a:lnB>
                    <a:solidFill>
                      <a:srgbClr val="C0C58F">
                        <a:alpha val="53630"/>
                      </a:srgbClr>
                    </a:solidFill>
                  </a:tcPr>
                </a:tc>
                <a:tc>
                  <a:txBody>
                    <a:bodyPr/>
                    <a:lstStyle/>
                    <a:p>
                      <a:pPr indent="0" lvl="0" marL="0" rtl="0" algn="l">
                        <a:lnSpc>
                          <a:spcPct val="115000"/>
                        </a:lnSpc>
                        <a:spcBef>
                          <a:spcPts val="0"/>
                        </a:spcBef>
                        <a:spcAft>
                          <a:spcPts val="0"/>
                        </a:spcAft>
                        <a:buClr>
                          <a:schemeClr val="dk1"/>
                        </a:buClr>
                        <a:buSzPts val="1100"/>
                        <a:buFont typeface="Arial"/>
                        <a:buNone/>
                      </a:pPr>
                      <a:r>
                        <a:rPr b="1" lang="en-GB" sz="1000">
                          <a:solidFill>
                            <a:srgbClr val="CC0000"/>
                          </a:solidFill>
                          <a:latin typeface="Cabin"/>
                          <a:ea typeface="Cabin"/>
                          <a:cs typeface="Cabin"/>
                          <a:sym typeface="Cabin"/>
                        </a:rPr>
                        <a:t>Large</a:t>
                      </a:r>
                      <a:r>
                        <a:rPr lang="en-GB" sz="1000">
                          <a:solidFill>
                            <a:schemeClr val="dk1"/>
                          </a:solidFill>
                          <a:latin typeface="Cabin"/>
                          <a:ea typeface="Cabin"/>
                          <a:cs typeface="Cabin"/>
                          <a:sym typeface="Cabin"/>
                        </a:rPr>
                        <a:t> intestine</a:t>
                      </a:r>
                      <a:endParaRPr sz="1000">
                        <a:solidFill>
                          <a:schemeClr val="dk1"/>
                        </a:solidFill>
                        <a:latin typeface="Cabin"/>
                        <a:ea typeface="Cabin"/>
                        <a:cs typeface="Cabin"/>
                        <a:sym typeface="Cabin"/>
                      </a:endParaRPr>
                    </a:p>
                    <a:p>
                      <a:pPr indent="0" lvl="0" marL="0" rtl="0" algn="l">
                        <a:lnSpc>
                          <a:spcPct val="115000"/>
                        </a:lnSpc>
                        <a:spcBef>
                          <a:spcPts val="0"/>
                        </a:spcBef>
                        <a:spcAft>
                          <a:spcPts val="0"/>
                        </a:spcAft>
                        <a:buClr>
                          <a:schemeClr val="dk1"/>
                        </a:buClr>
                        <a:buSzPts val="1100"/>
                        <a:buFont typeface="Arial"/>
                        <a:buNone/>
                      </a:pPr>
                      <a:r>
                        <a:rPr lang="en-GB" sz="1000">
                          <a:solidFill>
                            <a:schemeClr val="dk1"/>
                          </a:solidFill>
                          <a:latin typeface="Cabin"/>
                          <a:ea typeface="Cabin"/>
                          <a:cs typeface="Cabin"/>
                          <a:sym typeface="Cabin"/>
                        </a:rPr>
                        <a:t>cecum</a:t>
                      </a:r>
                      <a:endParaRPr sz="1000">
                        <a:latin typeface="Cabin"/>
                        <a:ea typeface="Cabin"/>
                        <a:cs typeface="Cabin"/>
                        <a:sym typeface="Cabin"/>
                      </a:endParaRPr>
                    </a:p>
                  </a:txBody>
                  <a:tcPr marT="91425" marB="91425" marR="91425" marL="91425" anchor="ctr">
                    <a:lnL cap="flat" cmpd="sng" w="12575">
                      <a:solidFill>
                        <a:srgbClr val="C0C58F"/>
                      </a:solidFill>
                      <a:prstDash val="solid"/>
                      <a:round/>
                      <a:headEnd len="sm" w="sm" type="none"/>
                      <a:tailEnd len="sm" w="sm" type="none"/>
                    </a:lnL>
                    <a:lnR cap="flat" cmpd="sng" w="12575">
                      <a:solidFill>
                        <a:srgbClr val="C0C58F"/>
                      </a:solidFill>
                      <a:prstDash val="solid"/>
                      <a:round/>
                      <a:headEnd len="sm" w="sm" type="none"/>
                      <a:tailEnd len="sm" w="sm" type="none"/>
                    </a:lnR>
                    <a:lnT cap="flat" cmpd="sng" w="12575">
                      <a:solidFill>
                        <a:srgbClr val="C0C58F"/>
                      </a:solidFill>
                      <a:prstDash val="solid"/>
                      <a:round/>
                      <a:headEnd len="sm" w="sm" type="none"/>
                      <a:tailEnd len="sm" w="sm" type="none"/>
                    </a:lnT>
                    <a:lnB cap="flat" cmpd="sng" w="12575">
                      <a:solidFill>
                        <a:srgbClr val="C0C58F"/>
                      </a:solidFill>
                      <a:prstDash val="solid"/>
                      <a:round/>
                      <a:headEnd len="sm" w="sm" type="none"/>
                      <a:tailEnd len="sm" w="sm" type="none"/>
                    </a:lnB>
                  </a:tcPr>
                </a:tc>
                <a:tc>
                  <a:txBody>
                    <a:bodyPr/>
                    <a:lstStyle/>
                    <a:p>
                      <a:pPr indent="0" lvl="0" marL="0" rtl="0" algn="l">
                        <a:lnSpc>
                          <a:spcPct val="115000"/>
                        </a:lnSpc>
                        <a:spcBef>
                          <a:spcPts val="0"/>
                        </a:spcBef>
                        <a:spcAft>
                          <a:spcPts val="0"/>
                        </a:spcAft>
                        <a:buClr>
                          <a:schemeClr val="dk1"/>
                        </a:buClr>
                        <a:buSzPts val="1100"/>
                        <a:buFont typeface="Arial"/>
                        <a:buNone/>
                      </a:pPr>
                      <a:r>
                        <a:rPr b="1" lang="en-GB" sz="1000">
                          <a:solidFill>
                            <a:srgbClr val="CC0000"/>
                          </a:solidFill>
                          <a:latin typeface="Cabin"/>
                          <a:ea typeface="Cabin"/>
                          <a:cs typeface="Cabin"/>
                          <a:sym typeface="Cabin"/>
                        </a:rPr>
                        <a:t>Small </a:t>
                      </a:r>
                      <a:r>
                        <a:rPr lang="en-GB" sz="1000">
                          <a:solidFill>
                            <a:schemeClr val="dk1"/>
                          </a:solidFill>
                          <a:latin typeface="Cabin"/>
                          <a:ea typeface="Cabin"/>
                          <a:cs typeface="Cabin"/>
                          <a:sym typeface="Cabin"/>
                        </a:rPr>
                        <a:t>intestine</a:t>
                      </a:r>
                      <a:endParaRPr sz="1000">
                        <a:solidFill>
                          <a:schemeClr val="dk1"/>
                        </a:solidFill>
                        <a:latin typeface="Cabin"/>
                        <a:ea typeface="Cabin"/>
                        <a:cs typeface="Cabin"/>
                        <a:sym typeface="Cabin"/>
                      </a:endParaRPr>
                    </a:p>
                    <a:p>
                      <a:pPr indent="0" lvl="0" marL="0" rtl="0" algn="l">
                        <a:lnSpc>
                          <a:spcPct val="115000"/>
                        </a:lnSpc>
                        <a:spcBef>
                          <a:spcPts val="0"/>
                        </a:spcBef>
                        <a:spcAft>
                          <a:spcPts val="0"/>
                        </a:spcAft>
                        <a:buClr>
                          <a:schemeClr val="dk1"/>
                        </a:buClr>
                        <a:buSzPts val="1100"/>
                        <a:buFont typeface="Arial"/>
                        <a:buNone/>
                      </a:pPr>
                      <a:r>
                        <a:rPr lang="en-GB" sz="1000">
                          <a:solidFill>
                            <a:schemeClr val="dk1"/>
                          </a:solidFill>
                          <a:latin typeface="Cabin"/>
                          <a:ea typeface="Cabin"/>
                          <a:cs typeface="Cabin"/>
                          <a:sym typeface="Cabin"/>
                        </a:rPr>
                        <a:t>duodenum</a:t>
                      </a:r>
                      <a:endParaRPr sz="1000">
                        <a:latin typeface="Cabin"/>
                        <a:ea typeface="Cabin"/>
                        <a:cs typeface="Cabin"/>
                        <a:sym typeface="Cabin"/>
                      </a:endParaRPr>
                    </a:p>
                  </a:txBody>
                  <a:tcPr marT="91425" marB="91425" marR="91425" marL="91425" anchor="ctr">
                    <a:lnL cap="flat" cmpd="sng" w="12575">
                      <a:solidFill>
                        <a:srgbClr val="C0C58F"/>
                      </a:solidFill>
                      <a:prstDash val="solid"/>
                      <a:round/>
                      <a:headEnd len="sm" w="sm" type="none"/>
                      <a:tailEnd len="sm" w="sm" type="none"/>
                    </a:lnL>
                    <a:lnR cap="flat" cmpd="sng" w="12575">
                      <a:solidFill>
                        <a:srgbClr val="C0C58F"/>
                      </a:solidFill>
                      <a:prstDash val="solid"/>
                      <a:round/>
                      <a:headEnd len="sm" w="sm" type="none"/>
                      <a:tailEnd len="sm" w="sm" type="none"/>
                    </a:lnR>
                    <a:lnT cap="flat" cmpd="sng" w="12575">
                      <a:solidFill>
                        <a:srgbClr val="C0C58F"/>
                      </a:solidFill>
                      <a:prstDash val="solid"/>
                      <a:round/>
                      <a:headEnd len="sm" w="sm" type="none"/>
                      <a:tailEnd len="sm" w="sm" type="none"/>
                    </a:lnT>
                    <a:lnB cap="flat" cmpd="sng" w="12575">
                      <a:solidFill>
                        <a:srgbClr val="C0C58F"/>
                      </a:solidFill>
                      <a:prstDash val="solid"/>
                      <a:round/>
                      <a:headEnd len="sm" w="sm" type="none"/>
                      <a:tailEnd len="sm" w="sm" type="none"/>
                    </a:lnB>
                  </a:tcPr>
                </a:tc>
                <a:tc>
                  <a:txBody>
                    <a:bodyPr/>
                    <a:lstStyle/>
                    <a:p>
                      <a:pPr indent="0" lvl="0" marL="0" rtl="0" algn="l">
                        <a:lnSpc>
                          <a:spcPct val="115000"/>
                        </a:lnSpc>
                        <a:spcBef>
                          <a:spcPts val="0"/>
                        </a:spcBef>
                        <a:spcAft>
                          <a:spcPts val="0"/>
                        </a:spcAft>
                        <a:buClr>
                          <a:schemeClr val="dk1"/>
                        </a:buClr>
                        <a:buSzPts val="1100"/>
                        <a:buFont typeface="Arial"/>
                        <a:buNone/>
                      </a:pPr>
                      <a:r>
                        <a:rPr b="1" lang="en-GB" sz="1000">
                          <a:solidFill>
                            <a:srgbClr val="CC0000"/>
                          </a:solidFill>
                          <a:latin typeface="Cabin"/>
                          <a:ea typeface="Cabin"/>
                          <a:cs typeface="Cabin"/>
                          <a:sym typeface="Cabin"/>
                        </a:rPr>
                        <a:t>Large</a:t>
                      </a:r>
                      <a:r>
                        <a:rPr lang="en-GB" sz="1000">
                          <a:solidFill>
                            <a:schemeClr val="dk1"/>
                          </a:solidFill>
                          <a:latin typeface="Cabin"/>
                          <a:ea typeface="Cabin"/>
                          <a:cs typeface="Cabin"/>
                          <a:sym typeface="Cabin"/>
                        </a:rPr>
                        <a:t> intestine</a:t>
                      </a:r>
                      <a:endParaRPr sz="1000">
                        <a:latin typeface="Cabin"/>
                        <a:ea typeface="Cabin"/>
                        <a:cs typeface="Cabin"/>
                        <a:sym typeface="Cabin"/>
                      </a:endParaRPr>
                    </a:p>
                  </a:txBody>
                  <a:tcPr marT="91425" marB="91425" marR="91425" marL="91425" anchor="ctr">
                    <a:lnL cap="flat" cmpd="sng" w="12575">
                      <a:solidFill>
                        <a:srgbClr val="C0C58F"/>
                      </a:solidFill>
                      <a:prstDash val="solid"/>
                      <a:round/>
                      <a:headEnd len="sm" w="sm" type="none"/>
                      <a:tailEnd len="sm" w="sm" type="none"/>
                    </a:lnL>
                    <a:lnR cap="flat" cmpd="sng" w="12575">
                      <a:solidFill>
                        <a:srgbClr val="C0C58F"/>
                      </a:solidFill>
                      <a:prstDash val="solid"/>
                      <a:round/>
                      <a:headEnd len="sm" w="sm" type="none"/>
                      <a:tailEnd len="sm" w="sm" type="none"/>
                    </a:lnR>
                    <a:lnT cap="flat" cmpd="sng" w="12575">
                      <a:solidFill>
                        <a:srgbClr val="C0C58F"/>
                      </a:solidFill>
                      <a:prstDash val="solid"/>
                      <a:round/>
                      <a:headEnd len="sm" w="sm" type="none"/>
                      <a:tailEnd len="sm" w="sm" type="none"/>
                    </a:lnT>
                    <a:lnB cap="flat" cmpd="sng" w="12575">
                      <a:solidFill>
                        <a:srgbClr val="C0C58F"/>
                      </a:solidFill>
                      <a:prstDash val="solid"/>
                      <a:round/>
                      <a:headEnd len="sm" w="sm" type="none"/>
                      <a:tailEnd len="sm" w="sm" type="none"/>
                    </a:lnB>
                  </a:tcPr>
                </a:tc>
                <a:tc>
                  <a:txBody>
                    <a:bodyPr/>
                    <a:lstStyle/>
                    <a:p>
                      <a:pPr indent="0" lvl="0" marL="0" rtl="0" algn="l">
                        <a:lnSpc>
                          <a:spcPct val="115000"/>
                        </a:lnSpc>
                        <a:spcBef>
                          <a:spcPts val="0"/>
                        </a:spcBef>
                        <a:spcAft>
                          <a:spcPts val="0"/>
                        </a:spcAft>
                        <a:buClr>
                          <a:schemeClr val="dk1"/>
                        </a:buClr>
                        <a:buSzPts val="1100"/>
                        <a:buFont typeface="Arial"/>
                        <a:buNone/>
                      </a:pPr>
                      <a:r>
                        <a:rPr b="1" lang="en-GB" sz="1000">
                          <a:solidFill>
                            <a:srgbClr val="CC0000"/>
                          </a:solidFill>
                          <a:latin typeface="Cabin"/>
                          <a:ea typeface="Cabin"/>
                          <a:cs typeface="Cabin"/>
                          <a:sym typeface="Cabin"/>
                        </a:rPr>
                        <a:t>Small</a:t>
                      </a:r>
                      <a:r>
                        <a:rPr lang="en-GB" sz="1000">
                          <a:solidFill>
                            <a:schemeClr val="dk1"/>
                          </a:solidFill>
                          <a:latin typeface="Cabin"/>
                          <a:ea typeface="Cabin"/>
                          <a:cs typeface="Cabin"/>
                          <a:sym typeface="Cabin"/>
                        </a:rPr>
                        <a:t> intestine</a:t>
                      </a:r>
                      <a:endParaRPr sz="1000">
                        <a:latin typeface="Cabin"/>
                        <a:ea typeface="Cabin"/>
                        <a:cs typeface="Cabin"/>
                        <a:sym typeface="Cabin"/>
                      </a:endParaRPr>
                    </a:p>
                  </a:txBody>
                  <a:tcPr marT="91425" marB="91425" marR="91425" marL="91425" anchor="ctr">
                    <a:lnL cap="flat" cmpd="sng" w="12575">
                      <a:solidFill>
                        <a:srgbClr val="C0C58F"/>
                      </a:solidFill>
                      <a:prstDash val="solid"/>
                      <a:round/>
                      <a:headEnd len="sm" w="sm" type="none"/>
                      <a:tailEnd len="sm" w="sm" type="none"/>
                    </a:lnL>
                    <a:lnR cap="flat" cmpd="sng" w="12575">
                      <a:solidFill>
                        <a:srgbClr val="C0C58F"/>
                      </a:solidFill>
                      <a:prstDash val="solid"/>
                      <a:round/>
                      <a:headEnd len="sm" w="sm" type="none"/>
                      <a:tailEnd len="sm" w="sm" type="none"/>
                    </a:lnR>
                    <a:lnT cap="flat" cmpd="sng" w="12575">
                      <a:solidFill>
                        <a:srgbClr val="C0C58F"/>
                      </a:solidFill>
                      <a:prstDash val="solid"/>
                      <a:round/>
                      <a:headEnd len="sm" w="sm" type="none"/>
                      <a:tailEnd len="sm" w="sm" type="none"/>
                    </a:lnT>
                    <a:lnB cap="flat" cmpd="sng" w="12575">
                      <a:solidFill>
                        <a:srgbClr val="C0C58F"/>
                      </a:solidFill>
                      <a:prstDash val="solid"/>
                      <a:round/>
                      <a:headEnd len="sm" w="sm" type="none"/>
                      <a:tailEnd len="sm" w="sm" type="none"/>
                    </a:lnB>
                  </a:tcPr>
                </a:tc>
                <a:tc>
                  <a:txBody>
                    <a:bodyPr/>
                    <a:lstStyle/>
                    <a:p>
                      <a:pPr indent="0" lvl="0" marL="0" rtl="0" algn="l">
                        <a:lnSpc>
                          <a:spcPct val="115000"/>
                        </a:lnSpc>
                        <a:spcBef>
                          <a:spcPts val="0"/>
                        </a:spcBef>
                        <a:spcAft>
                          <a:spcPts val="0"/>
                        </a:spcAft>
                        <a:buClr>
                          <a:schemeClr val="dk1"/>
                        </a:buClr>
                        <a:buSzPts val="1100"/>
                        <a:buFont typeface="Arial"/>
                        <a:buNone/>
                      </a:pPr>
                      <a:r>
                        <a:rPr b="1" lang="en-GB" sz="1000">
                          <a:solidFill>
                            <a:srgbClr val="CC0000"/>
                          </a:solidFill>
                          <a:latin typeface="Cabin"/>
                          <a:ea typeface="Cabin"/>
                          <a:cs typeface="Cabin"/>
                          <a:sym typeface="Cabin"/>
                        </a:rPr>
                        <a:t>Small</a:t>
                      </a:r>
                      <a:r>
                        <a:rPr lang="en-GB" sz="1000">
                          <a:solidFill>
                            <a:schemeClr val="dk1"/>
                          </a:solidFill>
                          <a:latin typeface="Cabin"/>
                          <a:ea typeface="Cabin"/>
                          <a:cs typeface="Cabin"/>
                          <a:sym typeface="Cabin"/>
                        </a:rPr>
                        <a:t> intestine</a:t>
                      </a:r>
                      <a:endParaRPr sz="1000">
                        <a:solidFill>
                          <a:srgbClr val="C00000"/>
                        </a:solidFill>
                        <a:latin typeface="Cabin"/>
                        <a:ea typeface="Cabin"/>
                        <a:cs typeface="Cabin"/>
                        <a:sym typeface="Cabin"/>
                      </a:endParaRPr>
                    </a:p>
                  </a:txBody>
                  <a:tcPr marT="91425" marB="91425" marR="91425" marL="91425" anchor="ctr">
                    <a:lnL cap="flat" cmpd="sng" w="12575">
                      <a:solidFill>
                        <a:srgbClr val="C0C58F"/>
                      </a:solidFill>
                      <a:prstDash val="solid"/>
                      <a:round/>
                      <a:headEnd len="sm" w="sm" type="none"/>
                      <a:tailEnd len="sm" w="sm" type="none"/>
                    </a:lnL>
                    <a:lnR cap="flat" cmpd="sng" w="12575">
                      <a:solidFill>
                        <a:srgbClr val="C0C58F"/>
                      </a:solidFill>
                      <a:prstDash val="solid"/>
                      <a:round/>
                      <a:headEnd len="sm" w="sm" type="none"/>
                      <a:tailEnd len="sm" w="sm" type="none"/>
                    </a:lnR>
                    <a:lnT cap="flat" cmpd="sng" w="12575">
                      <a:solidFill>
                        <a:srgbClr val="C0C58F"/>
                      </a:solidFill>
                      <a:prstDash val="solid"/>
                      <a:round/>
                      <a:headEnd len="sm" w="sm" type="none"/>
                      <a:tailEnd len="sm" w="sm" type="none"/>
                    </a:lnT>
                    <a:lnB cap="flat" cmpd="sng" w="12575">
                      <a:solidFill>
                        <a:srgbClr val="C0C58F"/>
                      </a:solidFill>
                      <a:prstDash val="solid"/>
                      <a:round/>
                      <a:headEnd len="sm" w="sm" type="none"/>
                      <a:tailEnd len="sm" w="sm" type="none"/>
                    </a:lnB>
                  </a:tcPr>
                </a:tc>
              </a:tr>
              <a:tr h="557625">
                <a:tc>
                  <a:txBody>
                    <a:bodyPr/>
                    <a:lstStyle/>
                    <a:p>
                      <a:pPr indent="0" lvl="0" marL="0" rtl="0" algn="ctr">
                        <a:lnSpc>
                          <a:spcPct val="115000"/>
                        </a:lnSpc>
                        <a:spcBef>
                          <a:spcPts val="0"/>
                        </a:spcBef>
                        <a:spcAft>
                          <a:spcPts val="0"/>
                        </a:spcAft>
                        <a:buClr>
                          <a:schemeClr val="dk1"/>
                        </a:buClr>
                        <a:buSzPts val="1100"/>
                        <a:buFont typeface="Arial"/>
                        <a:buNone/>
                      </a:pPr>
                      <a:r>
                        <a:rPr b="1" lang="en-GB" sz="1300">
                          <a:solidFill>
                            <a:schemeClr val="lt1"/>
                          </a:solidFill>
                          <a:latin typeface="Trebuchet MS"/>
                          <a:ea typeface="Trebuchet MS"/>
                          <a:cs typeface="Trebuchet MS"/>
                          <a:sym typeface="Trebuchet MS"/>
                        </a:rPr>
                        <a:t>Infective stage</a:t>
                      </a:r>
                      <a:endParaRPr b="1" sz="1300">
                        <a:latin typeface="Trebuchet MS"/>
                        <a:ea typeface="Trebuchet MS"/>
                        <a:cs typeface="Trebuchet MS"/>
                        <a:sym typeface="Trebuchet MS"/>
                      </a:endParaRPr>
                    </a:p>
                  </a:txBody>
                  <a:tcPr marT="91425" marB="91425" marR="91425" marL="91425" anchor="ctr">
                    <a:lnL cap="flat" cmpd="sng" w="12575">
                      <a:solidFill>
                        <a:srgbClr val="C0C58F"/>
                      </a:solidFill>
                      <a:prstDash val="solid"/>
                      <a:round/>
                      <a:headEnd len="sm" w="sm" type="none"/>
                      <a:tailEnd len="sm" w="sm" type="none"/>
                    </a:lnL>
                    <a:lnR cap="flat" cmpd="sng" w="12575">
                      <a:solidFill>
                        <a:srgbClr val="C0C58F"/>
                      </a:solidFill>
                      <a:prstDash val="solid"/>
                      <a:round/>
                      <a:headEnd len="sm" w="sm" type="none"/>
                      <a:tailEnd len="sm" w="sm" type="none"/>
                    </a:lnR>
                    <a:lnT cap="flat" cmpd="sng" w="12575">
                      <a:solidFill>
                        <a:srgbClr val="C0C58F"/>
                      </a:solidFill>
                      <a:prstDash val="solid"/>
                      <a:round/>
                      <a:headEnd len="sm" w="sm" type="none"/>
                      <a:tailEnd len="sm" w="sm" type="none"/>
                    </a:lnT>
                    <a:lnB cap="flat" cmpd="sng" w="12575">
                      <a:solidFill>
                        <a:srgbClr val="C0C58F"/>
                      </a:solidFill>
                      <a:prstDash val="solid"/>
                      <a:round/>
                      <a:headEnd len="sm" w="sm" type="none"/>
                      <a:tailEnd len="sm" w="sm" type="none"/>
                    </a:lnB>
                    <a:solidFill>
                      <a:srgbClr val="C0C58F">
                        <a:alpha val="53630"/>
                      </a:srgbClr>
                    </a:solidFill>
                  </a:tcPr>
                </a:tc>
                <a:tc>
                  <a:txBody>
                    <a:bodyPr/>
                    <a:lstStyle/>
                    <a:p>
                      <a:pPr indent="0" lvl="0" marL="0" rtl="0" algn="l">
                        <a:lnSpc>
                          <a:spcPct val="115000"/>
                        </a:lnSpc>
                        <a:spcBef>
                          <a:spcPts val="0"/>
                        </a:spcBef>
                        <a:spcAft>
                          <a:spcPts val="0"/>
                        </a:spcAft>
                        <a:buClr>
                          <a:schemeClr val="dk1"/>
                        </a:buClr>
                        <a:buSzPts val="1100"/>
                        <a:buFont typeface="Arial"/>
                        <a:buNone/>
                      </a:pPr>
                      <a:r>
                        <a:rPr b="1" lang="en-GB" sz="1000">
                          <a:solidFill>
                            <a:srgbClr val="CC0000"/>
                          </a:solidFill>
                          <a:latin typeface="Cabin"/>
                          <a:ea typeface="Cabin"/>
                          <a:cs typeface="Cabin"/>
                          <a:sym typeface="Cabin"/>
                        </a:rPr>
                        <a:t>eggs</a:t>
                      </a:r>
                      <a:endParaRPr b="1" sz="1000">
                        <a:solidFill>
                          <a:srgbClr val="CC0000"/>
                        </a:solidFill>
                        <a:latin typeface="Cabin"/>
                        <a:ea typeface="Cabin"/>
                        <a:cs typeface="Cabin"/>
                        <a:sym typeface="Cabin"/>
                      </a:endParaRPr>
                    </a:p>
                  </a:txBody>
                  <a:tcPr marT="91425" marB="91425" marR="91425" marL="91425" anchor="ctr">
                    <a:lnL cap="flat" cmpd="sng" w="12575">
                      <a:solidFill>
                        <a:srgbClr val="C0C58F"/>
                      </a:solidFill>
                      <a:prstDash val="solid"/>
                      <a:round/>
                      <a:headEnd len="sm" w="sm" type="none"/>
                      <a:tailEnd len="sm" w="sm" type="none"/>
                    </a:lnL>
                    <a:lnR cap="flat" cmpd="sng" w="12575">
                      <a:solidFill>
                        <a:srgbClr val="C0C58F"/>
                      </a:solidFill>
                      <a:prstDash val="solid"/>
                      <a:round/>
                      <a:headEnd len="sm" w="sm" type="none"/>
                      <a:tailEnd len="sm" w="sm" type="none"/>
                    </a:lnR>
                    <a:lnT cap="flat" cmpd="sng" w="12575">
                      <a:solidFill>
                        <a:srgbClr val="C0C58F"/>
                      </a:solidFill>
                      <a:prstDash val="solid"/>
                      <a:round/>
                      <a:headEnd len="sm" w="sm" type="none"/>
                      <a:tailEnd len="sm" w="sm" type="none"/>
                    </a:lnT>
                    <a:lnB cap="flat" cmpd="sng" w="12575">
                      <a:solidFill>
                        <a:srgbClr val="C0C58F"/>
                      </a:solidFill>
                      <a:prstDash val="solid"/>
                      <a:round/>
                      <a:headEnd len="sm" w="sm" type="none"/>
                      <a:tailEnd len="sm" w="sm" type="none"/>
                    </a:lnB>
                  </a:tcPr>
                </a:tc>
                <a:tc>
                  <a:txBody>
                    <a:bodyPr/>
                    <a:lstStyle/>
                    <a:p>
                      <a:pPr indent="0" lvl="0" marL="0" rtl="0" algn="l">
                        <a:lnSpc>
                          <a:spcPct val="115000"/>
                        </a:lnSpc>
                        <a:spcBef>
                          <a:spcPts val="0"/>
                        </a:spcBef>
                        <a:spcAft>
                          <a:spcPts val="0"/>
                        </a:spcAft>
                        <a:buClr>
                          <a:schemeClr val="dk1"/>
                        </a:buClr>
                        <a:buSzPts val="1100"/>
                        <a:buFont typeface="Arial"/>
                        <a:buNone/>
                      </a:pPr>
                      <a:r>
                        <a:rPr b="1" lang="en-GB" sz="1000">
                          <a:solidFill>
                            <a:srgbClr val="CC0000"/>
                          </a:solidFill>
                          <a:latin typeface="Cabin"/>
                          <a:ea typeface="Cabin"/>
                          <a:cs typeface="Cabin"/>
                          <a:sym typeface="Cabin"/>
                        </a:rPr>
                        <a:t>Embryonated eggs food contaminated</a:t>
                      </a:r>
                      <a:endParaRPr b="1" sz="1000">
                        <a:solidFill>
                          <a:srgbClr val="CC0000"/>
                        </a:solidFill>
                        <a:latin typeface="Cabin"/>
                        <a:ea typeface="Cabin"/>
                        <a:cs typeface="Cabin"/>
                        <a:sym typeface="Cabin"/>
                      </a:endParaRPr>
                    </a:p>
                  </a:txBody>
                  <a:tcPr marT="91425" marB="91425" marR="91425" marL="91425" anchor="ctr">
                    <a:lnL cap="flat" cmpd="sng" w="12575">
                      <a:solidFill>
                        <a:srgbClr val="C0C58F"/>
                      </a:solidFill>
                      <a:prstDash val="solid"/>
                      <a:round/>
                      <a:headEnd len="sm" w="sm" type="none"/>
                      <a:tailEnd len="sm" w="sm" type="none"/>
                    </a:lnL>
                    <a:lnR cap="flat" cmpd="sng" w="12575">
                      <a:solidFill>
                        <a:srgbClr val="C0C58F"/>
                      </a:solidFill>
                      <a:prstDash val="solid"/>
                      <a:round/>
                      <a:headEnd len="sm" w="sm" type="none"/>
                      <a:tailEnd len="sm" w="sm" type="none"/>
                    </a:lnR>
                    <a:lnT cap="flat" cmpd="sng" w="12575">
                      <a:solidFill>
                        <a:srgbClr val="C0C58F"/>
                      </a:solidFill>
                      <a:prstDash val="solid"/>
                      <a:round/>
                      <a:headEnd len="sm" w="sm" type="none"/>
                      <a:tailEnd len="sm" w="sm" type="none"/>
                    </a:lnT>
                    <a:lnB cap="flat" cmpd="sng" w="12575">
                      <a:solidFill>
                        <a:srgbClr val="C0C58F"/>
                      </a:solidFill>
                      <a:prstDash val="solid"/>
                      <a:round/>
                      <a:headEnd len="sm" w="sm" type="none"/>
                      <a:tailEnd len="sm" w="sm" type="none"/>
                    </a:lnB>
                  </a:tcPr>
                </a:tc>
                <a:tc>
                  <a:txBody>
                    <a:bodyPr/>
                    <a:lstStyle/>
                    <a:p>
                      <a:pPr indent="0" lvl="0" marL="0" rtl="0" algn="l">
                        <a:lnSpc>
                          <a:spcPct val="115000"/>
                        </a:lnSpc>
                        <a:spcBef>
                          <a:spcPts val="0"/>
                        </a:spcBef>
                        <a:spcAft>
                          <a:spcPts val="0"/>
                        </a:spcAft>
                        <a:buClr>
                          <a:schemeClr val="dk1"/>
                        </a:buClr>
                        <a:buSzPts val="1100"/>
                        <a:buFont typeface="Arial"/>
                        <a:buNone/>
                      </a:pPr>
                      <a:r>
                        <a:rPr b="1" lang="en-GB" sz="1000">
                          <a:solidFill>
                            <a:srgbClr val="CC0000"/>
                          </a:solidFill>
                          <a:latin typeface="Cabin"/>
                          <a:ea typeface="Cabin"/>
                          <a:cs typeface="Cabin"/>
                          <a:sym typeface="Cabin"/>
                        </a:rPr>
                        <a:t>Embryonated eggs</a:t>
                      </a:r>
                      <a:endParaRPr b="1" sz="1000">
                        <a:solidFill>
                          <a:srgbClr val="CC0000"/>
                        </a:solidFill>
                        <a:latin typeface="Cabin"/>
                        <a:ea typeface="Cabin"/>
                        <a:cs typeface="Cabin"/>
                        <a:sym typeface="Cabin"/>
                      </a:endParaRPr>
                    </a:p>
                  </a:txBody>
                  <a:tcPr marT="91425" marB="91425" marR="91425" marL="91425" anchor="ctr">
                    <a:lnL cap="flat" cmpd="sng" w="12575">
                      <a:solidFill>
                        <a:srgbClr val="C0C58F"/>
                      </a:solidFill>
                      <a:prstDash val="solid"/>
                      <a:round/>
                      <a:headEnd len="sm" w="sm" type="none"/>
                      <a:tailEnd len="sm" w="sm" type="none"/>
                    </a:lnL>
                    <a:lnR cap="flat" cmpd="sng" w="12575">
                      <a:solidFill>
                        <a:srgbClr val="C0C58F"/>
                      </a:solidFill>
                      <a:prstDash val="solid"/>
                      <a:round/>
                      <a:headEnd len="sm" w="sm" type="none"/>
                      <a:tailEnd len="sm" w="sm" type="none"/>
                    </a:lnR>
                    <a:lnT cap="flat" cmpd="sng" w="12575">
                      <a:solidFill>
                        <a:srgbClr val="C0C58F"/>
                      </a:solidFill>
                      <a:prstDash val="solid"/>
                      <a:round/>
                      <a:headEnd len="sm" w="sm" type="none"/>
                      <a:tailEnd len="sm" w="sm" type="none"/>
                    </a:lnT>
                    <a:lnB cap="flat" cmpd="sng" w="12575">
                      <a:solidFill>
                        <a:srgbClr val="C0C58F"/>
                      </a:solidFill>
                      <a:prstDash val="solid"/>
                      <a:round/>
                      <a:headEnd len="sm" w="sm" type="none"/>
                      <a:tailEnd len="sm" w="sm" type="none"/>
                    </a:lnB>
                  </a:tcPr>
                </a:tc>
                <a:tc>
                  <a:txBody>
                    <a:bodyPr/>
                    <a:lstStyle/>
                    <a:p>
                      <a:pPr indent="0" lvl="0" marL="0" rtl="0" algn="l">
                        <a:lnSpc>
                          <a:spcPct val="115000"/>
                        </a:lnSpc>
                        <a:spcBef>
                          <a:spcPts val="0"/>
                        </a:spcBef>
                        <a:spcAft>
                          <a:spcPts val="0"/>
                        </a:spcAft>
                        <a:buClr>
                          <a:schemeClr val="dk1"/>
                        </a:buClr>
                        <a:buSzPts val="1100"/>
                        <a:buFont typeface="Arial"/>
                        <a:buNone/>
                      </a:pPr>
                      <a:r>
                        <a:rPr b="1" lang="en-GB" sz="1000">
                          <a:solidFill>
                            <a:srgbClr val="CC0000"/>
                          </a:solidFill>
                          <a:latin typeface="Cabin"/>
                          <a:ea typeface="Cabin"/>
                          <a:cs typeface="Cabin"/>
                          <a:sym typeface="Cabin"/>
                        </a:rPr>
                        <a:t>Filariform Larva</a:t>
                      </a:r>
                      <a:endParaRPr b="1" sz="1000">
                        <a:solidFill>
                          <a:srgbClr val="CC0000"/>
                        </a:solidFill>
                        <a:latin typeface="Cabin"/>
                        <a:ea typeface="Cabin"/>
                        <a:cs typeface="Cabin"/>
                        <a:sym typeface="Cabin"/>
                      </a:endParaRPr>
                    </a:p>
                  </a:txBody>
                  <a:tcPr marT="91425" marB="91425" marR="91425" marL="91425" anchor="ctr">
                    <a:lnL cap="flat" cmpd="sng" w="12575">
                      <a:solidFill>
                        <a:srgbClr val="C0C58F"/>
                      </a:solidFill>
                      <a:prstDash val="solid"/>
                      <a:round/>
                      <a:headEnd len="sm" w="sm" type="none"/>
                      <a:tailEnd len="sm" w="sm" type="none"/>
                    </a:lnL>
                    <a:lnR cap="flat" cmpd="sng" w="12575">
                      <a:solidFill>
                        <a:srgbClr val="C0C58F"/>
                      </a:solidFill>
                      <a:prstDash val="solid"/>
                      <a:round/>
                      <a:headEnd len="sm" w="sm" type="none"/>
                      <a:tailEnd len="sm" w="sm" type="none"/>
                    </a:lnR>
                    <a:lnT cap="flat" cmpd="sng" w="12575">
                      <a:solidFill>
                        <a:srgbClr val="C0C58F"/>
                      </a:solidFill>
                      <a:prstDash val="solid"/>
                      <a:round/>
                      <a:headEnd len="sm" w="sm" type="none"/>
                      <a:tailEnd len="sm" w="sm" type="none"/>
                    </a:lnT>
                    <a:lnB cap="flat" cmpd="sng" w="12575">
                      <a:solidFill>
                        <a:srgbClr val="C0C58F"/>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b="1" lang="en-GB" sz="1000">
                          <a:solidFill>
                            <a:srgbClr val="CC0000"/>
                          </a:solidFill>
                          <a:latin typeface="Cabin"/>
                          <a:ea typeface="Cabin"/>
                          <a:cs typeface="Cabin"/>
                          <a:sym typeface="Cabin"/>
                        </a:rPr>
                        <a:t>Filariform larva</a:t>
                      </a:r>
                      <a:endParaRPr b="1" sz="1000">
                        <a:solidFill>
                          <a:srgbClr val="CC0000"/>
                        </a:solidFill>
                        <a:latin typeface="Cabin"/>
                        <a:ea typeface="Cabin"/>
                        <a:cs typeface="Cabin"/>
                        <a:sym typeface="Cabin"/>
                      </a:endParaRPr>
                    </a:p>
                  </a:txBody>
                  <a:tcPr marT="91425" marB="91425" marR="91425" marL="91425" anchor="ctr">
                    <a:lnL cap="flat" cmpd="sng" w="12575">
                      <a:solidFill>
                        <a:srgbClr val="C0C58F"/>
                      </a:solidFill>
                      <a:prstDash val="solid"/>
                      <a:round/>
                      <a:headEnd len="sm" w="sm" type="none"/>
                      <a:tailEnd len="sm" w="sm" type="none"/>
                    </a:lnL>
                    <a:lnR cap="flat" cmpd="sng" w="12575">
                      <a:solidFill>
                        <a:srgbClr val="C0C58F"/>
                      </a:solidFill>
                      <a:prstDash val="solid"/>
                      <a:round/>
                      <a:headEnd len="sm" w="sm" type="none"/>
                      <a:tailEnd len="sm" w="sm" type="none"/>
                    </a:lnR>
                    <a:lnT cap="flat" cmpd="sng" w="12575">
                      <a:solidFill>
                        <a:srgbClr val="C0C58F"/>
                      </a:solidFill>
                      <a:prstDash val="solid"/>
                      <a:round/>
                      <a:headEnd len="sm" w="sm" type="none"/>
                      <a:tailEnd len="sm" w="sm" type="none"/>
                    </a:lnT>
                    <a:lnB cap="flat" cmpd="sng" w="12575">
                      <a:solidFill>
                        <a:srgbClr val="C0C58F"/>
                      </a:solidFill>
                      <a:prstDash val="solid"/>
                      <a:round/>
                      <a:headEnd len="sm" w="sm" type="none"/>
                      <a:tailEnd len="sm" w="sm" type="none"/>
                    </a:lnB>
                  </a:tcPr>
                </a:tc>
              </a:tr>
              <a:tr h="969000">
                <a:tc>
                  <a:txBody>
                    <a:bodyPr/>
                    <a:lstStyle/>
                    <a:p>
                      <a:pPr indent="0" lvl="0" marL="0" rtl="0" algn="ctr">
                        <a:lnSpc>
                          <a:spcPct val="115000"/>
                        </a:lnSpc>
                        <a:spcBef>
                          <a:spcPts val="0"/>
                        </a:spcBef>
                        <a:spcAft>
                          <a:spcPts val="0"/>
                        </a:spcAft>
                        <a:buClr>
                          <a:schemeClr val="dk1"/>
                        </a:buClr>
                        <a:buSzPts val="1100"/>
                        <a:buFont typeface="Arial"/>
                        <a:buNone/>
                      </a:pPr>
                      <a:r>
                        <a:rPr b="1" lang="en-GB" sz="1300">
                          <a:solidFill>
                            <a:schemeClr val="lt1"/>
                          </a:solidFill>
                          <a:latin typeface="Trebuchet MS"/>
                          <a:ea typeface="Trebuchet MS"/>
                          <a:cs typeface="Trebuchet MS"/>
                          <a:sym typeface="Trebuchet MS"/>
                        </a:rPr>
                        <a:t>Diagnostic stage</a:t>
                      </a:r>
                      <a:endParaRPr b="1" sz="1300">
                        <a:solidFill>
                          <a:srgbClr val="889A67"/>
                        </a:solidFill>
                        <a:latin typeface="Trebuchet MS"/>
                        <a:ea typeface="Trebuchet MS"/>
                        <a:cs typeface="Trebuchet MS"/>
                        <a:sym typeface="Trebuchet MS"/>
                      </a:endParaRPr>
                    </a:p>
                  </a:txBody>
                  <a:tcPr marT="91425" marB="91425" marR="91425" marL="91425" anchor="ctr">
                    <a:lnL cap="flat" cmpd="sng" w="12575">
                      <a:solidFill>
                        <a:srgbClr val="C0C58F"/>
                      </a:solidFill>
                      <a:prstDash val="solid"/>
                      <a:round/>
                      <a:headEnd len="sm" w="sm" type="none"/>
                      <a:tailEnd len="sm" w="sm" type="none"/>
                    </a:lnL>
                    <a:lnR cap="flat" cmpd="sng" w="12575">
                      <a:solidFill>
                        <a:srgbClr val="C0C58F"/>
                      </a:solidFill>
                      <a:prstDash val="solid"/>
                      <a:round/>
                      <a:headEnd len="sm" w="sm" type="none"/>
                      <a:tailEnd len="sm" w="sm" type="none"/>
                    </a:lnR>
                    <a:lnT cap="flat" cmpd="sng" w="12575">
                      <a:solidFill>
                        <a:srgbClr val="C0C58F"/>
                      </a:solidFill>
                      <a:prstDash val="solid"/>
                      <a:round/>
                      <a:headEnd len="sm" w="sm" type="none"/>
                      <a:tailEnd len="sm" w="sm" type="none"/>
                    </a:lnT>
                    <a:lnB cap="flat" cmpd="sng" w="12575">
                      <a:solidFill>
                        <a:srgbClr val="C0C58F"/>
                      </a:solidFill>
                      <a:prstDash val="solid"/>
                      <a:round/>
                      <a:headEnd len="sm" w="sm" type="none"/>
                      <a:tailEnd len="sm" w="sm" type="none"/>
                    </a:lnB>
                    <a:solidFill>
                      <a:srgbClr val="C0C58F">
                        <a:alpha val="53630"/>
                      </a:srgbClr>
                    </a:solidFill>
                  </a:tcPr>
                </a:tc>
                <a:tc>
                  <a:txBody>
                    <a:bodyPr/>
                    <a:lstStyle/>
                    <a:p>
                      <a:pPr indent="0" lvl="0" marL="0" rtl="0" algn="l">
                        <a:lnSpc>
                          <a:spcPct val="115000"/>
                        </a:lnSpc>
                        <a:spcBef>
                          <a:spcPts val="0"/>
                        </a:spcBef>
                        <a:spcAft>
                          <a:spcPts val="0"/>
                        </a:spcAft>
                        <a:buClr>
                          <a:schemeClr val="dk1"/>
                        </a:buClr>
                        <a:buSzPts val="1100"/>
                        <a:buFont typeface="Arial"/>
                        <a:buNone/>
                      </a:pPr>
                      <a:r>
                        <a:rPr b="1" lang="en-GB" sz="1000">
                          <a:solidFill>
                            <a:srgbClr val="CC0000"/>
                          </a:solidFill>
                          <a:latin typeface="Cabin"/>
                          <a:ea typeface="Cabin"/>
                          <a:cs typeface="Cabin"/>
                          <a:sym typeface="Cabin"/>
                        </a:rPr>
                        <a:t>-</a:t>
                      </a:r>
                      <a:r>
                        <a:rPr b="1" lang="en-GB" sz="1000">
                          <a:solidFill>
                            <a:srgbClr val="CC0000"/>
                          </a:solidFill>
                          <a:latin typeface="Cabin"/>
                          <a:ea typeface="Cabin"/>
                          <a:cs typeface="Cabin"/>
                          <a:sym typeface="Cabin"/>
                        </a:rPr>
                        <a:t>Adult pass in anus at midnight</a:t>
                      </a:r>
                      <a:endParaRPr b="1" sz="1000">
                        <a:solidFill>
                          <a:srgbClr val="CC0000"/>
                        </a:solidFill>
                        <a:latin typeface="Cabin"/>
                        <a:ea typeface="Cabin"/>
                        <a:cs typeface="Cabin"/>
                        <a:sym typeface="Cabin"/>
                      </a:endParaRPr>
                    </a:p>
                    <a:p>
                      <a:pPr indent="0" lvl="0" marL="0" rtl="0" algn="l">
                        <a:lnSpc>
                          <a:spcPct val="115000"/>
                        </a:lnSpc>
                        <a:spcBef>
                          <a:spcPts val="0"/>
                        </a:spcBef>
                        <a:spcAft>
                          <a:spcPts val="0"/>
                        </a:spcAft>
                        <a:buClr>
                          <a:schemeClr val="dk1"/>
                        </a:buClr>
                        <a:buSzPts val="1100"/>
                        <a:buFont typeface="Arial"/>
                        <a:buNone/>
                      </a:pPr>
                      <a:r>
                        <a:rPr b="1" lang="en-GB" sz="1000">
                          <a:solidFill>
                            <a:srgbClr val="CC0000"/>
                          </a:solidFill>
                          <a:latin typeface="Cabin"/>
                          <a:ea typeface="Cabin"/>
                          <a:cs typeface="Cabin"/>
                          <a:sym typeface="Cabin"/>
                        </a:rPr>
                        <a:t>-Cellulose adhesive tape we detect adult worm</a:t>
                      </a:r>
                      <a:endParaRPr b="1" sz="1000">
                        <a:solidFill>
                          <a:srgbClr val="CC0000"/>
                        </a:solidFill>
                        <a:latin typeface="Cabin"/>
                        <a:ea typeface="Cabin"/>
                        <a:cs typeface="Cabin"/>
                        <a:sym typeface="Cabin"/>
                      </a:endParaRPr>
                    </a:p>
                  </a:txBody>
                  <a:tcPr marT="91425" marB="91425" marR="91425" marL="91425" anchor="ctr">
                    <a:lnL cap="flat" cmpd="sng" w="12575">
                      <a:solidFill>
                        <a:srgbClr val="C0C58F"/>
                      </a:solidFill>
                      <a:prstDash val="solid"/>
                      <a:round/>
                      <a:headEnd len="sm" w="sm" type="none"/>
                      <a:tailEnd len="sm" w="sm" type="none"/>
                    </a:lnL>
                    <a:lnR cap="flat" cmpd="sng" w="12575">
                      <a:solidFill>
                        <a:srgbClr val="C0C58F"/>
                      </a:solidFill>
                      <a:prstDash val="solid"/>
                      <a:round/>
                      <a:headEnd len="sm" w="sm" type="none"/>
                      <a:tailEnd len="sm" w="sm" type="none"/>
                    </a:lnR>
                    <a:lnT cap="flat" cmpd="sng" w="12575">
                      <a:solidFill>
                        <a:srgbClr val="C0C58F"/>
                      </a:solidFill>
                      <a:prstDash val="solid"/>
                      <a:round/>
                      <a:headEnd len="sm" w="sm" type="none"/>
                      <a:tailEnd len="sm" w="sm" type="none"/>
                    </a:lnT>
                    <a:lnB cap="flat" cmpd="sng" w="12575">
                      <a:solidFill>
                        <a:srgbClr val="C0C58F"/>
                      </a:solidFill>
                      <a:prstDash val="solid"/>
                      <a:round/>
                      <a:headEnd len="sm" w="sm" type="none"/>
                      <a:tailEnd len="sm" w="sm" type="none"/>
                    </a:lnB>
                  </a:tcPr>
                </a:tc>
                <a:tc>
                  <a:txBody>
                    <a:bodyPr/>
                    <a:lstStyle/>
                    <a:p>
                      <a:pPr indent="0" lvl="0" marL="0" rtl="0" algn="l">
                        <a:lnSpc>
                          <a:spcPct val="115000"/>
                        </a:lnSpc>
                        <a:spcBef>
                          <a:spcPts val="0"/>
                        </a:spcBef>
                        <a:spcAft>
                          <a:spcPts val="0"/>
                        </a:spcAft>
                        <a:buClr>
                          <a:schemeClr val="dk1"/>
                        </a:buClr>
                        <a:buSzPts val="1100"/>
                        <a:buFont typeface="Arial"/>
                        <a:buNone/>
                      </a:pPr>
                      <a:r>
                        <a:rPr b="1" lang="en-GB" sz="1000">
                          <a:solidFill>
                            <a:srgbClr val="CC0000"/>
                          </a:solidFill>
                          <a:highlight>
                            <a:srgbClr val="FFFFFF"/>
                          </a:highlight>
                          <a:latin typeface="Cabin"/>
                          <a:ea typeface="Cabin"/>
                          <a:cs typeface="Cabin"/>
                          <a:sym typeface="Cabin"/>
                        </a:rPr>
                        <a:t>- Fertilized &amp; unfertilized egg in the stool.</a:t>
                      </a:r>
                      <a:endParaRPr b="1" sz="1000">
                        <a:solidFill>
                          <a:srgbClr val="CC0000"/>
                        </a:solidFill>
                        <a:highlight>
                          <a:srgbClr val="FFFFFF"/>
                        </a:highlight>
                        <a:latin typeface="Cabin"/>
                        <a:ea typeface="Cabin"/>
                        <a:cs typeface="Cabin"/>
                        <a:sym typeface="Cabin"/>
                      </a:endParaRPr>
                    </a:p>
                    <a:p>
                      <a:pPr indent="0" lvl="0" marL="0" rtl="0" algn="l">
                        <a:lnSpc>
                          <a:spcPct val="115000"/>
                        </a:lnSpc>
                        <a:spcBef>
                          <a:spcPts val="0"/>
                        </a:spcBef>
                        <a:spcAft>
                          <a:spcPts val="0"/>
                        </a:spcAft>
                        <a:buClr>
                          <a:schemeClr val="dk1"/>
                        </a:buClr>
                        <a:buSzPts val="1100"/>
                        <a:buFont typeface="Arial"/>
                        <a:buNone/>
                      </a:pPr>
                      <a:r>
                        <a:rPr b="1" lang="en-GB" sz="1000">
                          <a:solidFill>
                            <a:srgbClr val="CC0000"/>
                          </a:solidFill>
                          <a:highlight>
                            <a:srgbClr val="FFFFFF"/>
                          </a:highlight>
                          <a:latin typeface="Cabin"/>
                          <a:ea typeface="Cabin"/>
                          <a:cs typeface="Cabin"/>
                          <a:sym typeface="Cabin"/>
                        </a:rPr>
                        <a:t>- Adult worm in stool.</a:t>
                      </a:r>
                      <a:endParaRPr b="1" sz="1000">
                        <a:solidFill>
                          <a:srgbClr val="CC0000"/>
                        </a:solidFill>
                        <a:highlight>
                          <a:srgbClr val="FFFFFF"/>
                        </a:highlight>
                        <a:latin typeface="Cabin"/>
                        <a:ea typeface="Cabin"/>
                        <a:cs typeface="Cabin"/>
                        <a:sym typeface="Cabin"/>
                      </a:endParaRPr>
                    </a:p>
                    <a:p>
                      <a:pPr indent="0" lvl="0" marL="0" rtl="0" algn="l">
                        <a:lnSpc>
                          <a:spcPct val="115000"/>
                        </a:lnSpc>
                        <a:spcBef>
                          <a:spcPts val="0"/>
                        </a:spcBef>
                        <a:spcAft>
                          <a:spcPts val="0"/>
                        </a:spcAft>
                        <a:buClr>
                          <a:schemeClr val="dk1"/>
                        </a:buClr>
                        <a:buSzPts val="1100"/>
                        <a:buFont typeface="Arial"/>
                        <a:buNone/>
                      </a:pPr>
                      <a:r>
                        <a:rPr b="1" lang="en-GB" sz="1000">
                          <a:solidFill>
                            <a:srgbClr val="CC0000"/>
                          </a:solidFill>
                          <a:highlight>
                            <a:srgbClr val="FFFFFF"/>
                          </a:highlight>
                          <a:latin typeface="Cabin"/>
                          <a:ea typeface="Cabin"/>
                          <a:cs typeface="Cabin"/>
                          <a:sym typeface="Cabin"/>
                        </a:rPr>
                        <a:t>- larve in sputum </a:t>
                      </a:r>
                      <a:endParaRPr b="1" sz="1000">
                        <a:solidFill>
                          <a:srgbClr val="CC0000"/>
                        </a:solidFill>
                        <a:latin typeface="Cabin"/>
                        <a:ea typeface="Cabin"/>
                        <a:cs typeface="Cabin"/>
                        <a:sym typeface="Cabin"/>
                      </a:endParaRPr>
                    </a:p>
                  </a:txBody>
                  <a:tcPr marT="91425" marB="91425" marR="91425" marL="91425" anchor="ctr">
                    <a:lnL cap="flat" cmpd="sng" w="12575">
                      <a:solidFill>
                        <a:srgbClr val="C0C58F"/>
                      </a:solidFill>
                      <a:prstDash val="solid"/>
                      <a:round/>
                      <a:headEnd len="sm" w="sm" type="none"/>
                      <a:tailEnd len="sm" w="sm" type="none"/>
                    </a:lnL>
                    <a:lnR cap="flat" cmpd="sng" w="12575">
                      <a:solidFill>
                        <a:srgbClr val="C0C58F"/>
                      </a:solidFill>
                      <a:prstDash val="solid"/>
                      <a:round/>
                      <a:headEnd len="sm" w="sm" type="none"/>
                      <a:tailEnd len="sm" w="sm" type="none"/>
                    </a:lnR>
                    <a:lnT cap="flat" cmpd="sng" w="12575">
                      <a:solidFill>
                        <a:srgbClr val="C0C58F"/>
                      </a:solidFill>
                      <a:prstDash val="solid"/>
                      <a:round/>
                      <a:headEnd len="sm" w="sm" type="none"/>
                      <a:tailEnd len="sm" w="sm" type="none"/>
                    </a:lnT>
                    <a:lnB cap="flat" cmpd="sng" w="12575">
                      <a:solidFill>
                        <a:srgbClr val="C0C58F"/>
                      </a:solidFill>
                      <a:prstDash val="solid"/>
                      <a:round/>
                      <a:headEnd len="sm" w="sm" type="none"/>
                      <a:tailEnd len="sm" w="sm" type="none"/>
                    </a:lnB>
                  </a:tcPr>
                </a:tc>
                <a:tc>
                  <a:txBody>
                    <a:bodyPr/>
                    <a:lstStyle/>
                    <a:p>
                      <a:pPr indent="0" lvl="0" marL="0" rtl="0" algn="l">
                        <a:lnSpc>
                          <a:spcPct val="115000"/>
                        </a:lnSpc>
                        <a:spcBef>
                          <a:spcPts val="0"/>
                        </a:spcBef>
                        <a:spcAft>
                          <a:spcPts val="0"/>
                        </a:spcAft>
                        <a:buClr>
                          <a:schemeClr val="dk1"/>
                        </a:buClr>
                        <a:buSzPts val="1100"/>
                        <a:buFont typeface="Arial"/>
                        <a:buNone/>
                      </a:pPr>
                      <a:r>
                        <a:rPr b="1" lang="en-GB" sz="1000">
                          <a:solidFill>
                            <a:srgbClr val="CC0000"/>
                          </a:solidFill>
                          <a:latin typeface="Cabin"/>
                          <a:ea typeface="Cabin"/>
                          <a:cs typeface="Cabin"/>
                          <a:sym typeface="Cabin"/>
                        </a:rPr>
                        <a:t>Un</a:t>
                      </a:r>
                      <a:r>
                        <a:rPr b="1" lang="en-GB" sz="1000">
                          <a:solidFill>
                            <a:srgbClr val="CC0000"/>
                          </a:solidFill>
                          <a:latin typeface="Cabin"/>
                          <a:ea typeface="Cabin"/>
                          <a:cs typeface="Cabin"/>
                          <a:sym typeface="Cabin"/>
                        </a:rPr>
                        <a:t>mbryonated eggs</a:t>
                      </a:r>
                      <a:endParaRPr b="1" sz="1000">
                        <a:solidFill>
                          <a:srgbClr val="CC0000"/>
                        </a:solidFill>
                        <a:latin typeface="Cabin"/>
                        <a:ea typeface="Cabin"/>
                        <a:cs typeface="Cabin"/>
                        <a:sym typeface="Cabin"/>
                      </a:endParaRPr>
                    </a:p>
                  </a:txBody>
                  <a:tcPr marT="91425" marB="91425" marR="91425" marL="91425" anchor="ctr">
                    <a:lnL cap="flat" cmpd="sng" w="12575">
                      <a:solidFill>
                        <a:srgbClr val="C0C58F"/>
                      </a:solidFill>
                      <a:prstDash val="solid"/>
                      <a:round/>
                      <a:headEnd len="sm" w="sm" type="none"/>
                      <a:tailEnd len="sm" w="sm" type="none"/>
                    </a:lnL>
                    <a:lnR cap="flat" cmpd="sng" w="12575">
                      <a:solidFill>
                        <a:srgbClr val="C0C58F"/>
                      </a:solidFill>
                      <a:prstDash val="solid"/>
                      <a:round/>
                      <a:headEnd len="sm" w="sm" type="none"/>
                      <a:tailEnd len="sm" w="sm" type="none"/>
                    </a:lnR>
                    <a:lnT cap="flat" cmpd="sng" w="12575">
                      <a:solidFill>
                        <a:srgbClr val="C0C58F"/>
                      </a:solidFill>
                      <a:prstDash val="solid"/>
                      <a:round/>
                      <a:headEnd len="sm" w="sm" type="none"/>
                      <a:tailEnd len="sm" w="sm" type="none"/>
                    </a:lnT>
                    <a:lnB cap="flat" cmpd="sng" w="12575">
                      <a:solidFill>
                        <a:srgbClr val="C0C58F"/>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GB" sz="1000">
                          <a:solidFill>
                            <a:srgbClr val="CC0000"/>
                          </a:solidFill>
                          <a:latin typeface="Cabin"/>
                          <a:ea typeface="Cabin"/>
                          <a:cs typeface="Cabin"/>
                          <a:sym typeface="Cabin"/>
                        </a:rPr>
                        <a:t>Eggs in stool</a:t>
                      </a:r>
                      <a:endParaRPr b="1" sz="1000">
                        <a:solidFill>
                          <a:srgbClr val="CC0000"/>
                        </a:solidFill>
                        <a:latin typeface="Cabin"/>
                        <a:ea typeface="Cabin"/>
                        <a:cs typeface="Cabin"/>
                        <a:sym typeface="Cabin"/>
                      </a:endParaRPr>
                    </a:p>
                  </a:txBody>
                  <a:tcPr marT="91425" marB="91425" marR="91425" marL="91425" anchor="ctr">
                    <a:lnL cap="flat" cmpd="sng" w="12575">
                      <a:solidFill>
                        <a:srgbClr val="C0C58F"/>
                      </a:solidFill>
                      <a:prstDash val="solid"/>
                      <a:round/>
                      <a:headEnd len="sm" w="sm" type="none"/>
                      <a:tailEnd len="sm" w="sm" type="none"/>
                    </a:lnL>
                    <a:lnR cap="flat" cmpd="sng" w="12575">
                      <a:solidFill>
                        <a:srgbClr val="C0C58F"/>
                      </a:solidFill>
                      <a:prstDash val="solid"/>
                      <a:round/>
                      <a:headEnd len="sm" w="sm" type="none"/>
                      <a:tailEnd len="sm" w="sm" type="none"/>
                    </a:lnR>
                    <a:lnT cap="flat" cmpd="sng" w="12575">
                      <a:solidFill>
                        <a:srgbClr val="C0C58F"/>
                      </a:solidFill>
                      <a:prstDash val="solid"/>
                      <a:round/>
                      <a:headEnd len="sm" w="sm" type="none"/>
                      <a:tailEnd len="sm" w="sm" type="none"/>
                    </a:lnT>
                    <a:lnB cap="flat" cmpd="sng" w="12575">
                      <a:solidFill>
                        <a:srgbClr val="C0C58F"/>
                      </a:solidFill>
                      <a:prstDash val="solid"/>
                      <a:round/>
                      <a:headEnd len="sm" w="sm" type="none"/>
                      <a:tailEnd len="sm" w="sm" type="none"/>
                    </a:lnB>
                  </a:tcPr>
                </a:tc>
                <a:tc>
                  <a:txBody>
                    <a:bodyPr/>
                    <a:lstStyle/>
                    <a:p>
                      <a:pPr indent="0" lvl="0" marL="0" rtl="0" algn="l">
                        <a:lnSpc>
                          <a:spcPct val="115000"/>
                        </a:lnSpc>
                        <a:spcBef>
                          <a:spcPts val="0"/>
                        </a:spcBef>
                        <a:spcAft>
                          <a:spcPts val="0"/>
                        </a:spcAft>
                        <a:buClr>
                          <a:schemeClr val="dk1"/>
                        </a:buClr>
                        <a:buSzPts val="1100"/>
                        <a:buFont typeface="Arial"/>
                        <a:buNone/>
                      </a:pPr>
                      <a:r>
                        <a:rPr b="1" lang="en-GB" sz="1000">
                          <a:solidFill>
                            <a:srgbClr val="CC0000"/>
                          </a:solidFill>
                          <a:latin typeface="Cabin"/>
                          <a:ea typeface="Cabin"/>
                          <a:cs typeface="Cabin"/>
                          <a:sym typeface="Cabin"/>
                        </a:rPr>
                        <a:t>Rhabditiform Larva</a:t>
                      </a:r>
                      <a:endParaRPr b="1" sz="1000">
                        <a:solidFill>
                          <a:srgbClr val="CC0000"/>
                        </a:solidFill>
                        <a:latin typeface="Cabin"/>
                        <a:ea typeface="Cabin"/>
                        <a:cs typeface="Cabin"/>
                        <a:sym typeface="Cabin"/>
                      </a:endParaRPr>
                    </a:p>
                  </a:txBody>
                  <a:tcPr marT="91425" marB="91425" marR="91425" marL="91425" anchor="ctr">
                    <a:lnL cap="flat" cmpd="sng" w="12575">
                      <a:solidFill>
                        <a:srgbClr val="C0C58F"/>
                      </a:solidFill>
                      <a:prstDash val="solid"/>
                      <a:round/>
                      <a:headEnd len="sm" w="sm" type="none"/>
                      <a:tailEnd len="sm" w="sm" type="none"/>
                    </a:lnL>
                    <a:lnR cap="flat" cmpd="sng" w="12575">
                      <a:solidFill>
                        <a:srgbClr val="C0C58F"/>
                      </a:solidFill>
                      <a:prstDash val="solid"/>
                      <a:round/>
                      <a:headEnd len="sm" w="sm" type="none"/>
                      <a:tailEnd len="sm" w="sm" type="none"/>
                    </a:lnR>
                    <a:lnT cap="flat" cmpd="sng" w="12575">
                      <a:solidFill>
                        <a:srgbClr val="C0C58F"/>
                      </a:solidFill>
                      <a:prstDash val="solid"/>
                      <a:round/>
                      <a:headEnd len="sm" w="sm" type="none"/>
                      <a:tailEnd len="sm" w="sm" type="none"/>
                    </a:lnT>
                    <a:lnB cap="flat" cmpd="sng" w="12575">
                      <a:solidFill>
                        <a:srgbClr val="C0C58F"/>
                      </a:solidFill>
                      <a:prstDash val="solid"/>
                      <a:round/>
                      <a:headEnd len="sm" w="sm" type="none"/>
                      <a:tailEnd len="sm" w="sm" type="none"/>
                    </a:lnB>
                  </a:tcPr>
                </a:tc>
              </a:tr>
              <a:tr h="2203150">
                <a:tc>
                  <a:txBody>
                    <a:bodyPr/>
                    <a:lstStyle/>
                    <a:p>
                      <a:pPr indent="0" lvl="0" marL="0" rtl="0" algn="ctr">
                        <a:lnSpc>
                          <a:spcPct val="115000"/>
                        </a:lnSpc>
                        <a:spcBef>
                          <a:spcPts val="0"/>
                        </a:spcBef>
                        <a:spcAft>
                          <a:spcPts val="0"/>
                        </a:spcAft>
                        <a:buClr>
                          <a:schemeClr val="dk1"/>
                        </a:buClr>
                        <a:buSzPts val="1100"/>
                        <a:buFont typeface="Arial"/>
                        <a:buNone/>
                      </a:pPr>
                      <a:r>
                        <a:rPr b="1" lang="en-GB" sz="1300">
                          <a:solidFill>
                            <a:schemeClr val="lt1"/>
                          </a:solidFill>
                          <a:latin typeface="Trebuchet MS"/>
                          <a:ea typeface="Trebuchet MS"/>
                          <a:cs typeface="Trebuchet MS"/>
                          <a:sym typeface="Trebuchet MS"/>
                        </a:rPr>
                        <a:t>Clinical picture</a:t>
                      </a:r>
                      <a:endParaRPr b="1" sz="1300">
                        <a:solidFill>
                          <a:srgbClr val="889A67"/>
                        </a:solidFill>
                        <a:latin typeface="Trebuchet MS"/>
                        <a:ea typeface="Trebuchet MS"/>
                        <a:cs typeface="Trebuchet MS"/>
                        <a:sym typeface="Trebuchet MS"/>
                      </a:endParaRPr>
                    </a:p>
                  </a:txBody>
                  <a:tcPr marT="91425" marB="91425" marR="91425" marL="91425" anchor="ctr">
                    <a:lnL cap="flat" cmpd="sng" w="12575">
                      <a:solidFill>
                        <a:srgbClr val="C0C58F"/>
                      </a:solidFill>
                      <a:prstDash val="solid"/>
                      <a:round/>
                      <a:headEnd len="sm" w="sm" type="none"/>
                      <a:tailEnd len="sm" w="sm" type="none"/>
                    </a:lnL>
                    <a:lnR cap="flat" cmpd="sng" w="12575">
                      <a:solidFill>
                        <a:srgbClr val="C0C58F"/>
                      </a:solidFill>
                      <a:prstDash val="solid"/>
                      <a:round/>
                      <a:headEnd len="sm" w="sm" type="none"/>
                      <a:tailEnd len="sm" w="sm" type="none"/>
                    </a:lnR>
                    <a:lnT cap="flat" cmpd="sng" w="12575">
                      <a:solidFill>
                        <a:srgbClr val="C0C58F"/>
                      </a:solidFill>
                      <a:prstDash val="solid"/>
                      <a:round/>
                      <a:headEnd len="sm" w="sm" type="none"/>
                      <a:tailEnd len="sm" w="sm" type="none"/>
                    </a:lnT>
                    <a:lnB cap="flat" cmpd="sng" w="12575">
                      <a:solidFill>
                        <a:srgbClr val="C0C58F"/>
                      </a:solidFill>
                      <a:prstDash val="solid"/>
                      <a:round/>
                      <a:headEnd len="sm" w="sm" type="none"/>
                      <a:tailEnd len="sm" w="sm" type="none"/>
                    </a:lnB>
                    <a:solidFill>
                      <a:srgbClr val="C0C58F">
                        <a:alpha val="53630"/>
                      </a:srgbClr>
                    </a:solidFill>
                  </a:tcPr>
                </a:tc>
                <a:tc>
                  <a:txBody>
                    <a:bodyPr/>
                    <a:lstStyle/>
                    <a:p>
                      <a:pPr indent="0" lvl="0" marL="0" rtl="0" algn="l">
                        <a:lnSpc>
                          <a:spcPct val="115000"/>
                        </a:lnSpc>
                        <a:spcBef>
                          <a:spcPts val="0"/>
                        </a:spcBef>
                        <a:spcAft>
                          <a:spcPts val="0"/>
                        </a:spcAft>
                        <a:buClr>
                          <a:schemeClr val="dk1"/>
                        </a:buClr>
                        <a:buSzPts val="1100"/>
                        <a:buFont typeface="Arial"/>
                        <a:buNone/>
                      </a:pPr>
                      <a:r>
                        <a:rPr b="1" lang="en-GB" sz="1000">
                          <a:solidFill>
                            <a:srgbClr val="CC0000"/>
                          </a:solidFill>
                          <a:latin typeface="Cabin"/>
                          <a:ea typeface="Cabin"/>
                          <a:cs typeface="Cabin"/>
                          <a:sym typeface="Cabin"/>
                        </a:rPr>
                        <a:t>1- pruritus ani during night</a:t>
                      </a:r>
                      <a:endParaRPr b="1" sz="1000">
                        <a:solidFill>
                          <a:srgbClr val="CC0000"/>
                        </a:solidFill>
                        <a:latin typeface="Cabin"/>
                        <a:ea typeface="Cabin"/>
                        <a:cs typeface="Cabin"/>
                        <a:sym typeface="Cabin"/>
                      </a:endParaRPr>
                    </a:p>
                    <a:p>
                      <a:pPr indent="0" lvl="0" marL="0" rtl="0" algn="l">
                        <a:lnSpc>
                          <a:spcPct val="115000"/>
                        </a:lnSpc>
                        <a:spcBef>
                          <a:spcPts val="0"/>
                        </a:spcBef>
                        <a:spcAft>
                          <a:spcPts val="0"/>
                        </a:spcAft>
                        <a:buClr>
                          <a:schemeClr val="dk1"/>
                        </a:buClr>
                        <a:buSzPts val="1100"/>
                        <a:buFont typeface="Arial"/>
                        <a:buNone/>
                      </a:pPr>
                      <a:r>
                        <a:rPr b="1" lang="en-GB" sz="1000">
                          <a:solidFill>
                            <a:srgbClr val="CC0000"/>
                          </a:solidFill>
                          <a:latin typeface="Cabin"/>
                          <a:ea typeface="Cabin"/>
                          <a:cs typeface="Cabin"/>
                          <a:sym typeface="Cabin"/>
                        </a:rPr>
                        <a:t>2-persistent itching</a:t>
                      </a:r>
                      <a:endParaRPr b="1" sz="1000">
                        <a:solidFill>
                          <a:srgbClr val="CC0000"/>
                        </a:solidFill>
                        <a:latin typeface="Cabin"/>
                        <a:ea typeface="Cabin"/>
                        <a:cs typeface="Cabin"/>
                        <a:sym typeface="Cabin"/>
                      </a:endParaRPr>
                    </a:p>
                    <a:p>
                      <a:pPr indent="0" lvl="0" marL="0" rtl="0" algn="l">
                        <a:lnSpc>
                          <a:spcPct val="115000"/>
                        </a:lnSpc>
                        <a:spcBef>
                          <a:spcPts val="0"/>
                        </a:spcBef>
                        <a:spcAft>
                          <a:spcPts val="0"/>
                        </a:spcAft>
                        <a:buClr>
                          <a:schemeClr val="dk1"/>
                        </a:buClr>
                        <a:buSzPts val="1100"/>
                        <a:buFont typeface="Arial"/>
                        <a:buNone/>
                      </a:pPr>
                      <a:r>
                        <a:rPr b="1" lang="en-GB" sz="1000">
                          <a:solidFill>
                            <a:srgbClr val="CC0000"/>
                          </a:solidFill>
                          <a:latin typeface="Cabin"/>
                          <a:ea typeface="Cabin"/>
                          <a:cs typeface="Cabin"/>
                          <a:sym typeface="Cabin"/>
                        </a:rPr>
                        <a:t>3-inflammation around the anus</a:t>
                      </a:r>
                      <a:endParaRPr b="1" sz="1000">
                        <a:solidFill>
                          <a:srgbClr val="CC0000"/>
                        </a:solidFill>
                        <a:latin typeface="Cabin"/>
                        <a:ea typeface="Cabin"/>
                        <a:cs typeface="Cabin"/>
                        <a:sym typeface="Cabin"/>
                      </a:endParaRPr>
                    </a:p>
                  </a:txBody>
                  <a:tcPr marT="91425" marB="91425" marR="91425" marL="91425" anchor="ctr">
                    <a:lnL cap="flat" cmpd="sng" w="12575">
                      <a:solidFill>
                        <a:srgbClr val="C0C58F"/>
                      </a:solidFill>
                      <a:prstDash val="solid"/>
                      <a:round/>
                      <a:headEnd len="sm" w="sm" type="none"/>
                      <a:tailEnd len="sm" w="sm" type="none"/>
                    </a:lnL>
                    <a:lnR cap="flat" cmpd="sng" w="12575">
                      <a:solidFill>
                        <a:srgbClr val="C0C58F"/>
                      </a:solidFill>
                      <a:prstDash val="solid"/>
                      <a:round/>
                      <a:headEnd len="sm" w="sm" type="none"/>
                      <a:tailEnd len="sm" w="sm" type="none"/>
                    </a:lnR>
                    <a:lnT cap="flat" cmpd="sng" w="12575">
                      <a:solidFill>
                        <a:srgbClr val="C0C58F"/>
                      </a:solidFill>
                      <a:prstDash val="solid"/>
                      <a:round/>
                      <a:headEnd len="sm" w="sm" type="none"/>
                      <a:tailEnd len="sm" w="sm" type="none"/>
                    </a:lnT>
                    <a:lnB cap="flat" cmpd="sng" w="12575">
                      <a:solidFill>
                        <a:srgbClr val="C0C58F"/>
                      </a:solidFill>
                      <a:prstDash val="solid"/>
                      <a:round/>
                      <a:headEnd len="sm" w="sm" type="none"/>
                      <a:tailEnd len="sm" w="sm" type="none"/>
                    </a:lnB>
                  </a:tcPr>
                </a:tc>
                <a:tc>
                  <a:txBody>
                    <a:bodyPr/>
                    <a:lstStyle/>
                    <a:p>
                      <a:pPr indent="0" lvl="0" marL="0" rtl="0" algn="l">
                        <a:lnSpc>
                          <a:spcPct val="115000"/>
                        </a:lnSpc>
                        <a:spcBef>
                          <a:spcPts val="0"/>
                        </a:spcBef>
                        <a:spcAft>
                          <a:spcPts val="0"/>
                        </a:spcAft>
                        <a:buClr>
                          <a:schemeClr val="dk1"/>
                        </a:buClr>
                        <a:buSzPts val="1100"/>
                        <a:buFont typeface="Arial"/>
                        <a:buNone/>
                      </a:pPr>
                      <a:r>
                        <a:rPr b="1" lang="en-GB" sz="1000">
                          <a:solidFill>
                            <a:schemeClr val="dk1"/>
                          </a:solidFill>
                          <a:latin typeface="Cabin"/>
                          <a:ea typeface="Cabin"/>
                          <a:cs typeface="Cabin"/>
                          <a:sym typeface="Cabin"/>
                        </a:rPr>
                        <a:t>Adult worms:</a:t>
                      </a:r>
                      <a:endParaRPr b="1" sz="1000">
                        <a:solidFill>
                          <a:schemeClr val="dk1"/>
                        </a:solidFill>
                        <a:latin typeface="Cabin"/>
                        <a:ea typeface="Cabin"/>
                        <a:cs typeface="Cabin"/>
                        <a:sym typeface="Cabin"/>
                      </a:endParaRPr>
                    </a:p>
                    <a:p>
                      <a:pPr indent="0" lvl="0" marL="0" rtl="0" algn="l">
                        <a:lnSpc>
                          <a:spcPct val="115000"/>
                        </a:lnSpc>
                        <a:spcBef>
                          <a:spcPts val="0"/>
                        </a:spcBef>
                        <a:spcAft>
                          <a:spcPts val="0"/>
                        </a:spcAft>
                        <a:buClr>
                          <a:schemeClr val="dk1"/>
                        </a:buClr>
                        <a:buSzPts val="1100"/>
                        <a:buFont typeface="Arial"/>
                        <a:buNone/>
                      </a:pPr>
                      <a:r>
                        <a:rPr lang="en-GB" sz="1000">
                          <a:solidFill>
                            <a:schemeClr val="dk1"/>
                          </a:solidFill>
                          <a:latin typeface="Cabin"/>
                          <a:ea typeface="Cabin"/>
                          <a:cs typeface="Cabin"/>
                          <a:sym typeface="Cabin"/>
                        </a:rPr>
                        <a:t>-</a:t>
                      </a:r>
                      <a:r>
                        <a:rPr lang="en-GB" sz="1000">
                          <a:solidFill>
                            <a:schemeClr val="dk1"/>
                          </a:solidFill>
                          <a:latin typeface="Cabin"/>
                          <a:ea typeface="Cabin"/>
                          <a:cs typeface="Cabin"/>
                          <a:sym typeface="Cabin"/>
                        </a:rPr>
                        <a:t>Asymptomatic</a:t>
                      </a:r>
                      <a:endParaRPr sz="1000">
                        <a:solidFill>
                          <a:schemeClr val="dk1"/>
                        </a:solidFill>
                        <a:latin typeface="Cabin"/>
                        <a:ea typeface="Cabin"/>
                        <a:cs typeface="Cabin"/>
                        <a:sym typeface="Cabin"/>
                      </a:endParaRPr>
                    </a:p>
                    <a:p>
                      <a:pPr indent="0" lvl="0" marL="0" rtl="0" algn="l">
                        <a:lnSpc>
                          <a:spcPct val="115000"/>
                        </a:lnSpc>
                        <a:spcBef>
                          <a:spcPts val="0"/>
                        </a:spcBef>
                        <a:spcAft>
                          <a:spcPts val="0"/>
                        </a:spcAft>
                        <a:buClr>
                          <a:schemeClr val="dk1"/>
                        </a:buClr>
                        <a:buSzPts val="1100"/>
                        <a:buFont typeface="Arial"/>
                        <a:buNone/>
                      </a:pPr>
                      <a:r>
                        <a:rPr lang="en-GB" sz="1000">
                          <a:solidFill>
                            <a:schemeClr val="dk1"/>
                          </a:solidFill>
                          <a:latin typeface="Cabin"/>
                          <a:ea typeface="Cabin"/>
                          <a:cs typeface="Cabin"/>
                          <a:sym typeface="Cabin"/>
                        </a:rPr>
                        <a:t>-Intestinal obstruction in heavy infection</a:t>
                      </a:r>
                      <a:endParaRPr sz="1000">
                        <a:solidFill>
                          <a:schemeClr val="dk1"/>
                        </a:solidFill>
                        <a:latin typeface="Cabin"/>
                        <a:ea typeface="Cabin"/>
                        <a:cs typeface="Cabin"/>
                        <a:sym typeface="Cabin"/>
                      </a:endParaRPr>
                    </a:p>
                    <a:p>
                      <a:pPr indent="0" lvl="0" marL="0" rtl="0" algn="l">
                        <a:lnSpc>
                          <a:spcPct val="115000"/>
                        </a:lnSpc>
                        <a:spcBef>
                          <a:spcPts val="0"/>
                        </a:spcBef>
                        <a:spcAft>
                          <a:spcPts val="0"/>
                        </a:spcAft>
                        <a:buClr>
                          <a:schemeClr val="dk1"/>
                        </a:buClr>
                        <a:buSzPts val="1100"/>
                        <a:buFont typeface="Arial"/>
                        <a:buNone/>
                      </a:pPr>
                      <a:r>
                        <a:t/>
                      </a:r>
                      <a:endParaRPr sz="600">
                        <a:solidFill>
                          <a:schemeClr val="dk1"/>
                        </a:solidFill>
                        <a:latin typeface="Cabin"/>
                        <a:ea typeface="Cabin"/>
                        <a:cs typeface="Cabin"/>
                        <a:sym typeface="Cabin"/>
                      </a:endParaRPr>
                    </a:p>
                    <a:p>
                      <a:pPr indent="0" lvl="0" marL="0" rtl="0" algn="l">
                        <a:lnSpc>
                          <a:spcPct val="115000"/>
                        </a:lnSpc>
                        <a:spcBef>
                          <a:spcPts val="0"/>
                        </a:spcBef>
                        <a:spcAft>
                          <a:spcPts val="0"/>
                        </a:spcAft>
                        <a:buClr>
                          <a:schemeClr val="dk1"/>
                        </a:buClr>
                        <a:buSzPts val="1100"/>
                        <a:buFont typeface="Arial"/>
                        <a:buNone/>
                      </a:pPr>
                      <a:r>
                        <a:rPr b="1" lang="en-GB" sz="1000">
                          <a:solidFill>
                            <a:schemeClr val="dk1"/>
                          </a:solidFill>
                          <a:latin typeface="Cabin"/>
                          <a:ea typeface="Cabin"/>
                          <a:cs typeface="Cabin"/>
                          <a:sym typeface="Cabin"/>
                        </a:rPr>
                        <a:t>larvae:</a:t>
                      </a:r>
                      <a:endParaRPr b="1" sz="1000">
                        <a:solidFill>
                          <a:schemeClr val="dk1"/>
                        </a:solidFill>
                        <a:latin typeface="Cabin"/>
                        <a:ea typeface="Cabin"/>
                        <a:cs typeface="Cabin"/>
                        <a:sym typeface="Cabin"/>
                      </a:endParaRPr>
                    </a:p>
                    <a:p>
                      <a:pPr indent="0" lvl="0" marL="0" rtl="0" algn="l">
                        <a:lnSpc>
                          <a:spcPct val="115000"/>
                        </a:lnSpc>
                        <a:spcBef>
                          <a:spcPts val="0"/>
                        </a:spcBef>
                        <a:spcAft>
                          <a:spcPts val="0"/>
                        </a:spcAft>
                        <a:buClr>
                          <a:schemeClr val="dk1"/>
                        </a:buClr>
                        <a:buSzPts val="1100"/>
                        <a:buFont typeface="Arial"/>
                        <a:buNone/>
                      </a:pPr>
                      <a:r>
                        <a:rPr lang="en-GB" sz="1000">
                          <a:solidFill>
                            <a:schemeClr val="dk1"/>
                          </a:solidFill>
                          <a:latin typeface="Cabin"/>
                          <a:ea typeface="Cabin"/>
                          <a:cs typeface="Cabin"/>
                          <a:sym typeface="Cabin"/>
                        </a:rPr>
                        <a:t>-pneumonitis </a:t>
                      </a:r>
                      <a:endParaRPr sz="1000">
                        <a:solidFill>
                          <a:schemeClr val="dk1"/>
                        </a:solidFill>
                        <a:latin typeface="Cabin"/>
                        <a:ea typeface="Cabin"/>
                        <a:cs typeface="Cabin"/>
                        <a:sym typeface="Cabin"/>
                      </a:endParaRPr>
                    </a:p>
                    <a:p>
                      <a:pPr indent="0" lvl="0" marL="0" rtl="0" algn="l">
                        <a:lnSpc>
                          <a:spcPct val="115000"/>
                        </a:lnSpc>
                        <a:spcBef>
                          <a:spcPts val="0"/>
                        </a:spcBef>
                        <a:spcAft>
                          <a:spcPts val="0"/>
                        </a:spcAft>
                        <a:buClr>
                          <a:schemeClr val="dk1"/>
                        </a:buClr>
                        <a:buSzPts val="1100"/>
                        <a:buFont typeface="Arial"/>
                        <a:buNone/>
                      </a:pPr>
                      <a:r>
                        <a:rPr lang="en-GB" sz="1000">
                          <a:solidFill>
                            <a:schemeClr val="dk1"/>
                          </a:solidFill>
                          <a:latin typeface="Cabin"/>
                          <a:ea typeface="Cabin"/>
                          <a:cs typeface="Cabin"/>
                          <a:sym typeface="Cabin"/>
                        </a:rPr>
                        <a:t>&amp; bloody sputum</a:t>
                      </a:r>
                      <a:endParaRPr sz="1000">
                        <a:solidFill>
                          <a:schemeClr val="dk1"/>
                        </a:solidFill>
                        <a:latin typeface="Cabin"/>
                        <a:ea typeface="Cabin"/>
                        <a:cs typeface="Cabin"/>
                        <a:sym typeface="Cabin"/>
                      </a:endParaRPr>
                    </a:p>
                    <a:p>
                      <a:pPr indent="0" lvl="0" marL="0" rtl="0" algn="l">
                        <a:lnSpc>
                          <a:spcPct val="115000"/>
                        </a:lnSpc>
                        <a:spcBef>
                          <a:spcPts val="0"/>
                        </a:spcBef>
                        <a:spcAft>
                          <a:spcPts val="0"/>
                        </a:spcAft>
                        <a:buClr>
                          <a:schemeClr val="dk1"/>
                        </a:buClr>
                        <a:buSzPts val="1100"/>
                        <a:buFont typeface="Arial"/>
                        <a:buNone/>
                      </a:pPr>
                      <a:r>
                        <a:rPr b="1" lang="en-GB" sz="1000">
                          <a:solidFill>
                            <a:srgbClr val="C00000"/>
                          </a:solidFill>
                          <a:latin typeface="Cabin"/>
                          <a:ea typeface="Cabin"/>
                          <a:cs typeface="Cabin"/>
                          <a:sym typeface="Cabin"/>
                        </a:rPr>
                        <a:t>(loeffler's syndrome)</a:t>
                      </a:r>
                      <a:endParaRPr b="1" sz="1000">
                        <a:solidFill>
                          <a:schemeClr val="dk1"/>
                        </a:solidFill>
                        <a:latin typeface="Cabin"/>
                        <a:ea typeface="Cabin"/>
                        <a:cs typeface="Cabin"/>
                        <a:sym typeface="Cabin"/>
                      </a:endParaRPr>
                    </a:p>
                  </a:txBody>
                  <a:tcPr marT="91425" marB="91425" marR="91425" marL="91425" anchor="ctr">
                    <a:lnL cap="flat" cmpd="sng" w="12575">
                      <a:solidFill>
                        <a:srgbClr val="C0C58F"/>
                      </a:solidFill>
                      <a:prstDash val="solid"/>
                      <a:round/>
                      <a:headEnd len="sm" w="sm" type="none"/>
                      <a:tailEnd len="sm" w="sm" type="none"/>
                    </a:lnL>
                    <a:lnR cap="flat" cmpd="sng" w="12575">
                      <a:solidFill>
                        <a:srgbClr val="C0C58F"/>
                      </a:solidFill>
                      <a:prstDash val="solid"/>
                      <a:round/>
                      <a:headEnd len="sm" w="sm" type="none"/>
                      <a:tailEnd len="sm" w="sm" type="none"/>
                    </a:lnR>
                    <a:lnT cap="flat" cmpd="sng" w="12575">
                      <a:solidFill>
                        <a:srgbClr val="C0C58F"/>
                      </a:solidFill>
                      <a:prstDash val="solid"/>
                      <a:round/>
                      <a:headEnd len="sm" w="sm" type="none"/>
                      <a:tailEnd len="sm" w="sm" type="none"/>
                    </a:lnT>
                    <a:lnB cap="flat" cmpd="sng" w="12575">
                      <a:solidFill>
                        <a:srgbClr val="C0C58F"/>
                      </a:solidFill>
                      <a:prstDash val="solid"/>
                      <a:round/>
                      <a:headEnd len="sm" w="sm" type="none"/>
                      <a:tailEnd len="sm" w="sm" type="none"/>
                    </a:lnB>
                  </a:tcPr>
                </a:tc>
                <a:tc>
                  <a:txBody>
                    <a:bodyPr/>
                    <a:lstStyle/>
                    <a:p>
                      <a:pPr indent="0" lvl="0" marL="0" rtl="0" algn="l">
                        <a:lnSpc>
                          <a:spcPct val="115000"/>
                        </a:lnSpc>
                        <a:spcBef>
                          <a:spcPts val="0"/>
                        </a:spcBef>
                        <a:spcAft>
                          <a:spcPts val="0"/>
                        </a:spcAft>
                        <a:buClr>
                          <a:schemeClr val="dk1"/>
                        </a:buClr>
                        <a:buSzPts val="1100"/>
                        <a:buFont typeface="Arial"/>
                        <a:buNone/>
                      </a:pPr>
                      <a:r>
                        <a:rPr lang="en-GB" sz="1000">
                          <a:solidFill>
                            <a:schemeClr val="dk1"/>
                          </a:solidFill>
                          <a:latin typeface="Cabin"/>
                          <a:ea typeface="Cabin"/>
                          <a:cs typeface="Cabin"/>
                          <a:sym typeface="Cabin"/>
                        </a:rPr>
                        <a:t>- Asymptomatic in light infection</a:t>
                      </a:r>
                      <a:endParaRPr sz="1000">
                        <a:solidFill>
                          <a:schemeClr val="dk1"/>
                        </a:solidFill>
                        <a:latin typeface="Cabin"/>
                        <a:ea typeface="Cabin"/>
                        <a:cs typeface="Cabin"/>
                        <a:sym typeface="Cabin"/>
                      </a:endParaRPr>
                    </a:p>
                    <a:p>
                      <a:pPr indent="0" lvl="0" marL="0" rtl="0" algn="l">
                        <a:lnSpc>
                          <a:spcPct val="115000"/>
                        </a:lnSpc>
                        <a:spcBef>
                          <a:spcPts val="0"/>
                        </a:spcBef>
                        <a:spcAft>
                          <a:spcPts val="0"/>
                        </a:spcAft>
                        <a:buClr>
                          <a:schemeClr val="dk1"/>
                        </a:buClr>
                        <a:buSzPts val="1100"/>
                        <a:buFont typeface="Arial"/>
                        <a:buNone/>
                      </a:pPr>
                      <a:r>
                        <a:rPr b="1" lang="en-GB" sz="1000">
                          <a:solidFill>
                            <a:srgbClr val="CC0000"/>
                          </a:solidFill>
                          <a:latin typeface="Cabin"/>
                          <a:ea typeface="Cabin"/>
                          <a:cs typeface="Cabin"/>
                          <a:sym typeface="Cabin"/>
                        </a:rPr>
                        <a:t>- Rectal prolapse in children </a:t>
                      </a:r>
                      <a:endParaRPr b="1" sz="1000">
                        <a:solidFill>
                          <a:srgbClr val="CC0000"/>
                        </a:solidFill>
                        <a:latin typeface="Cabin"/>
                        <a:ea typeface="Cabin"/>
                        <a:cs typeface="Cabin"/>
                        <a:sym typeface="Cabin"/>
                      </a:endParaRPr>
                    </a:p>
                  </a:txBody>
                  <a:tcPr marT="91425" marB="91425" marR="91425" marL="91425" anchor="ctr">
                    <a:lnL cap="flat" cmpd="sng" w="12575">
                      <a:solidFill>
                        <a:srgbClr val="C0C58F"/>
                      </a:solidFill>
                      <a:prstDash val="solid"/>
                      <a:round/>
                      <a:headEnd len="sm" w="sm" type="none"/>
                      <a:tailEnd len="sm" w="sm" type="none"/>
                    </a:lnL>
                    <a:lnR cap="flat" cmpd="sng" w="12575">
                      <a:solidFill>
                        <a:srgbClr val="C0C58F"/>
                      </a:solidFill>
                      <a:prstDash val="solid"/>
                      <a:round/>
                      <a:headEnd len="sm" w="sm" type="none"/>
                      <a:tailEnd len="sm" w="sm" type="none"/>
                    </a:lnR>
                    <a:lnT cap="flat" cmpd="sng" w="12575">
                      <a:solidFill>
                        <a:srgbClr val="C0C58F"/>
                      </a:solidFill>
                      <a:prstDash val="solid"/>
                      <a:round/>
                      <a:headEnd len="sm" w="sm" type="none"/>
                      <a:tailEnd len="sm" w="sm" type="none"/>
                    </a:lnT>
                    <a:lnB cap="flat" cmpd="sng" w="12575">
                      <a:solidFill>
                        <a:srgbClr val="C0C58F"/>
                      </a:solidFill>
                      <a:prstDash val="solid"/>
                      <a:round/>
                      <a:headEnd len="sm" w="sm" type="none"/>
                      <a:tailEnd len="sm" w="sm" type="none"/>
                    </a:lnB>
                  </a:tcPr>
                </a:tc>
                <a:tc>
                  <a:txBody>
                    <a:bodyPr/>
                    <a:lstStyle/>
                    <a:p>
                      <a:pPr indent="0" lvl="0" marL="0" rtl="0" algn="l">
                        <a:lnSpc>
                          <a:spcPct val="115000"/>
                        </a:lnSpc>
                        <a:spcBef>
                          <a:spcPts val="0"/>
                        </a:spcBef>
                        <a:spcAft>
                          <a:spcPts val="0"/>
                        </a:spcAft>
                        <a:buClr>
                          <a:schemeClr val="dk1"/>
                        </a:buClr>
                        <a:buSzPts val="1100"/>
                        <a:buFont typeface="Arial"/>
                        <a:buNone/>
                      </a:pPr>
                      <a:r>
                        <a:rPr lang="en-GB" sz="1000">
                          <a:solidFill>
                            <a:schemeClr val="dk1"/>
                          </a:solidFill>
                          <a:latin typeface="Cabin"/>
                          <a:ea typeface="Cabin"/>
                          <a:cs typeface="Cabin"/>
                          <a:sym typeface="Cabin"/>
                        </a:rPr>
                        <a:t>-</a:t>
                      </a:r>
                      <a:r>
                        <a:rPr lang="en-GB" sz="1000">
                          <a:solidFill>
                            <a:schemeClr val="dk1"/>
                          </a:solidFill>
                          <a:latin typeface="Cabin"/>
                          <a:ea typeface="Cabin"/>
                          <a:cs typeface="Cabin"/>
                          <a:sym typeface="Cabin"/>
                        </a:rPr>
                        <a:t>Itching &amp; pruritus at sight of entry.</a:t>
                      </a:r>
                      <a:endParaRPr sz="1000">
                        <a:solidFill>
                          <a:schemeClr val="dk1"/>
                        </a:solidFill>
                        <a:latin typeface="Cabin"/>
                        <a:ea typeface="Cabin"/>
                        <a:cs typeface="Cabin"/>
                        <a:sym typeface="Cabin"/>
                      </a:endParaRPr>
                    </a:p>
                    <a:p>
                      <a:pPr indent="0" lvl="0" marL="0" rtl="0" algn="l">
                        <a:lnSpc>
                          <a:spcPct val="115000"/>
                        </a:lnSpc>
                        <a:spcBef>
                          <a:spcPts val="0"/>
                        </a:spcBef>
                        <a:spcAft>
                          <a:spcPts val="0"/>
                        </a:spcAft>
                        <a:buClr>
                          <a:schemeClr val="dk1"/>
                        </a:buClr>
                        <a:buSzPts val="1100"/>
                        <a:buFont typeface="Arial"/>
                        <a:buNone/>
                      </a:pPr>
                      <a:r>
                        <a:rPr lang="en-GB" sz="1000">
                          <a:solidFill>
                            <a:schemeClr val="dk1"/>
                          </a:solidFill>
                          <a:latin typeface="Cabin"/>
                          <a:ea typeface="Cabin"/>
                          <a:cs typeface="Cabin"/>
                          <a:sym typeface="Cabin"/>
                        </a:rPr>
                        <a:t>-Cough and blood in the sputum at </a:t>
                      </a:r>
                      <a:r>
                        <a:rPr b="1" lang="en-GB" sz="1000">
                          <a:solidFill>
                            <a:schemeClr val="dk1"/>
                          </a:solidFill>
                          <a:latin typeface="Cabin"/>
                          <a:ea typeface="Cabin"/>
                          <a:cs typeface="Cabin"/>
                          <a:sym typeface="Cabin"/>
                        </a:rPr>
                        <a:t>larval migration stage.</a:t>
                      </a:r>
                      <a:endParaRPr b="1" sz="1000">
                        <a:solidFill>
                          <a:schemeClr val="dk1"/>
                        </a:solidFill>
                        <a:latin typeface="Cabin"/>
                        <a:ea typeface="Cabin"/>
                        <a:cs typeface="Cabin"/>
                        <a:sym typeface="Cabin"/>
                      </a:endParaRPr>
                    </a:p>
                    <a:p>
                      <a:pPr indent="0" lvl="0" marL="0" rtl="0" algn="l">
                        <a:lnSpc>
                          <a:spcPct val="115000"/>
                        </a:lnSpc>
                        <a:spcBef>
                          <a:spcPts val="0"/>
                        </a:spcBef>
                        <a:spcAft>
                          <a:spcPts val="0"/>
                        </a:spcAft>
                        <a:buClr>
                          <a:schemeClr val="dk1"/>
                        </a:buClr>
                        <a:buSzPts val="1100"/>
                        <a:buFont typeface="Arial"/>
                        <a:buNone/>
                      </a:pPr>
                      <a:r>
                        <a:rPr lang="en-GB" sz="1000">
                          <a:solidFill>
                            <a:schemeClr val="dk1"/>
                          </a:solidFill>
                          <a:latin typeface="Cabin"/>
                          <a:ea typeface="Cabin"/>
                          <a:cs typeface="Cabin"/>
                          <a:sym typeface="Cabin"/>
                        </a:rPr>
                        <a:t>-Loss of blood</a:t>
                      </a:r>
                      <a:endParaRPr sz="1000">
                        <a:solidFill>
                          <a:schemeClr val="dk1"/>
                        </a:solidFill>
                        <a:latin typeface="Cabin"/>
                        <a:ea typeface="Cabin"/>
                        <a:cs typeface="Cabin"/>
                        <a:sym typeface="Cabin"/>
                      </a:endParaRPr>
                    </a:p>
                    <a:p>
                      <a:pPr indent="0" lvl="0" marL="0" rtl="0" algn="l">
                        <a:lnSpc>
                          <a:spcPct val="115000"/>
                        </a:lnSpc>
                        <a:spcBef>
                          <a:spcPts val="0"/>
                        </a:spcBef>
                        <a:spcAft>
                          <a:spcPts val="0"/>
                        </a:spcAft>
                        <a:buClr>
                          <a:schemeClr val="dk1"/>
                        </a:buClr>
                        <a:buSzPts val="1100"/>
                        <a:buFont typeface="Arial"/>
                        <a:buNone/>
                      </a:pPr>
                      <a:r>
                        <a:rPr b="1" lang="en-GB" sz="1000">
                          <a:solidFill>
                            <a:srgbClr val="C00000"/>
                          </a:solidFill>
                          <a:latin typeface="Cabin"/>
                          <a:ea typeface="Cabin"/>
                          <a:cs typeface="Cabin"/>
                          <a:sym typeface="Cabin"/>
                        </a:rPr>
                        <a:t>MICROCYTIC HYPOCHROMIC ANEMIA</a:t>
                      </a:r>
                      <a:endParaRPr b="1" sz="1000">
                        <a:latin typeface="Cabin"/>
                        <a:ea typeface="Cabin"/>
                        <a:cs typeface="Cabin"/>
                        <a:sym typeface="Cabin"/>
                      </a:endParaRPr>
                    </a:p>
                  </a:txBody>
                  <a:tcPr marT="91425" marB="91425" marR="91425" marL="91425" anchor="ctr">
                    <a:lnL cap="flat" cmpd="sng" w="12575">
                      <a:solidFill>
                        <a:srgbClr val="C0C58F"/>
                      </a:solidFill>
                      <a:prstDash val="solid"/>
                      <a:round/>
                      <a:headEnd len="sm" w="sm" type="none"/>
                      <a:tailEnd len="sm" w="sm" type="none"/>
                    </a:lnL>
                    <a:lnR cap="flat" cmpd="sng" w="12575">
                      <a:solidFill>
                        <a:srgbClr val="C0C58F"/>
                      </a:solidFill>
                      <a:prstDash val="solid"/>
                      <a:round/>
                      <a:headEnd len="sm" w="sm" type="none"/>
                      <a:tailEnd len="sm" w="sm" type="none"/>
                    </a:lnR>
                    <a:lnT cap="flat" cmpd="sng" w="12575">
                      <a:solidFill>
                        <a:srgbClr val="C0C58F"/>
                      </a:solidFill>
                      <a:prstDash val="solid"/>
                      <a:round/>
                      <a:headEnd len="sm" w="sm" type="none"/>
                      <a:tailEnd len="sm" w="sm" type="none"/>
                    </a:lnT>
                    <a:lnB cap="flat" cmpd="sng" w="12575">
                      <a:solidFill>
                        <a:srgbClr val="C0C58F"/>
                      </a:solidFill>
                      <a:prstDash val="solid"/>
                      <a:round/>
                      <a:headEnd len="sm" w="sm" type="none"/>
                      <a:tailEnd len="sm" w="sm" type="none"/>
                    </a:lnB>
                  </a:tcPr>
                </a:tc>
                <a:tc>
                  <a:txBody>
                    <a:bodyPr/>
                    <a:lstStyle/>
                    <a:p>
                      <a:pPr indent="0" lvl="0" marL="0" rtl="0" algn="l">
                        <a:lnSpc>
                          <a:spcPct val="115000"/>
                        </a:lnSpc>
                        <a:spcBef>
                          <a:spcPts val="0"/>
                        </a:spcBef>
                        <a:spcAft>
                          <a:spcPts val="0"/>
                        </a:spcAft>
                        <a:buClr>
                          <a:schemeClr val="dk1"/>
                        </a:buClr>
                        <a:buSzPts val="1100"/>
                        <a:buFont typeface="Arial"/>
                        <a:buNone/>
                      </a:pPr>
                      <a:r>
                        <a:rPr lang="en-GB" sz="1000">
                          <a:solidFill>
                            <a:schemeClr val="dk1"/>
                          </a:solidFill>
                          <a:latin typeface="Cabin"/>
                          <a:ea typeface="Cabin"/>
                          <a:cs typeface="Cabin"/>
                          <a:sym typeface="Cabin"/>
                        </a:rPr>
                        <a:t>-</a:t>
                      </a:r>
                      <a:r>
                        <a:rPr lang="en-GB" sz="1000">
                          <a:solidFill>
                            <a:schemeClr val="dk1"/>
                          </a:solidFill>
                          <a:latin typeface="Cabin"/>
                          <a:ea typeface="Cabin"/>
                          <a:cs typeface="Cabin"/>
                          <a:sym typeface="Cabin"/>
                        </a:rPr>
                        <a:t>Pruritus at the site of larval penetration.</a:t>
                      </a:r>
                      <a:endParaRPr sz="1000">
                        <a:solidFill>
                          <a:schemeClr val="dk1"/>
                        </a:solidFill>
                        <a:latin typeface="Cabin"/>
                        <a:ea typeface="Cabin"/>
                        <a:cs typeface="Cabin"/>
                        <a:sym typeface="Cabin"/>
                      </a:endParaRPr>
                    </a:p>
                    <a:p>
                      <a:pPr indent="0" lvl="0" marL="0" rtl="0" algn="l">
                        <a:lnSpc>
                          <a:spcPct val="115000"/>
                        </a:lnSpc>
                        <a:spcBef>
                          <a:spcPts val="0"/>
                        </a:spcBef>
                        <a:spcAft>
                          <a:spcPts val="0"/>
                        </a:spcAft>
                        <a:buClr>
                          <a:schemeClr val="dk1"/>
                        </a:buClr>
                        <a:buSzPts val="1100"/>
                        <a:buFont typeface="Arial"/>
                        <a:buNone/>
                      </a:pPr>
                      <a:r>
                        <a:rPr lang="en-GB" sz="1000">
                          <a:solidFill>
                            <a:schemeClr val="dk1"/>
                          </a:solidFill>
                          <a:latin typeface="Cabin"/>
                          <a:ea typeface="Cabin"/>
                          <a:cs typeface="Cabin"/>
                          <a:sym typeface="Cabin"/>
                        </a:rPr>
                        <a:t>-Inflammation in the small intestine.</a:t>
                      </a:r>
                      <a:endParaRPr sz="1000">
                        <a:solidFill>
                          <a:schemeClr val="dk1"/>
                        </a:solidFill>
                        <a:latin typeface="Cabin"/>
                        <a:ea typeface="Cabin"/>
                        <a:cs typeface="Cabin"/>
                        <a:sym typeface="Cabin"/>
                      </a:endParaRPr>
                    </a:p>
                    <a:p>
                      <a:pPr indent="0" lvl="0" marL="0" rtl="0" algn="l">
                        <a:lnSpc>
                          <a:spcPct val="115000"/>
                        </a:lnSpc>
                        <a:spcBef>
                          <a:spcPts val="0"/>
                        </a:spcBef>
                        <a:spcAft>
                          <a:spcPts val="0"/>
                        </a:spcAft>
                        <a:buClr>
                          <a:schemeClr val="dk1"/>
                        </a:buClr>
                        <a:buSzPts val="1100"/>
                        <a:buFont typeface="Arial"/>
                        <a:buNone/>
                      </a:pPr>
                      <a:r>
                        <a:rPr b="1" lang="en-GB" sz="1000">
                          <a:solidFill>
                            <a:srgbClr val="102C14"/>
                          </a:solidFill>
                          <a:latin typeface="Cabin"/>
                          <a:ea typeface="Cabin"/>
                          <a:cs typeface="Cabin"/>
                          <a:sym typeface="Cabin"/>
                        </a:rPr>
                        <a:t>-Disseminated strongyloidiasis  and </a:t>
                      </a:r>
                      <a:r>
                        <a:rPr b="1" lang="en-GB" sz="1000">
                          <a:solidFill>
                            <a:srgbClr val="CC0000"/>
                          </a:solidFill>
                          <a:latin typeface="Cabin"/>
                          <a:ea typeface="Cabin"/>
                          <a:cs typeface="Cabin"/>
                          <a:sym typeface="Cabin"/>
                        </a:rPr>
                        <a:t>Autoinfection</a:t>
                      </a:r>
                      <a:r>
                        <a:rPr b="1" lang="en-GB" sz="1000">
                          <a:solidFill>
                            <a:srgbClr val="102C14"/>
                          </a:solidFill>
                          <a:latin typeface="Cabin"/>
                          <a:ea typeface="Cabin"/>
                          <a:cs typeface="Cabin"/>
                          <a:sym typeface="Cabin"/>
                        </a:rPr>
                        <a:t>: </a:t>
                      </a:r>
                      <a:r>
                        <a:rPr lang="en-GB" sz="1000">
                          <a:solidFill>
                            <a:srgbClr val="102C14"/>
                          </a:solidFill>
                          <a:latin typeface="Cabin"/>
                          <a:ea typeface="Cabin"/>
                          <a:cs typeface="Cabin"/>
                          <a:sym typeface="Cabin"/>
                        </a:rPr>
                        <a:t>in patient with </a:t>
                      </a:r>
                      <a:r>
                        <a:rPr b="1" lang="en-GB" sz="1000">
                          <a:solidFill>
                            <a:srgbClr val="C00000"/>
                          </a:solidFill>
                          <a:latin typeface="Cabin"/>
                          <a:ea typeface="Cabin"/>
                          <a:cs typeface="Cabin"/>
                          <a:sym typeface="Cabin"/>
                        </a:rPr>
                        <a:t>immunodeficiency</a:t>
                      </a:r>
                      <a:r>
                        <a:rPr lang="en-GB" sz="1000">
                          <a:solidFill>
                            <a:srgbClr val="102C14"/>
                          </a:solidFill>
                          <a:latin typeface="Cabin"/>
                          <a:ea typeface="Cabin"/>
                          <a:cs typeface="Cabin"/>
                          <a:sym typeface="Cabin"/>
                        </a:rPr>
                        <a:t>, uncontrolled   diarrhea, granulomatous changes, necrosis, perforation, peritonitis ,death</a:t>
                      </a:r>
                      <a:endParaRPr sz="1000">
                        <a:latin typeface="Cabin"/>
                        <a:ea typeface="Cabin"/>
                        <a:cs typeface="Cabin"/>
                        <a:sym typeface="Cabin"/>
                      </a:endParaRPr>
                    </a:p>
                  </a:txBody>
                  <a:tcPr marT="91425" marB="91425" marR="91425" marL="91425" anchor="ctr">
                    <a:lnL cap="flat" cmpd="sng" w="12575">
                      <a:solidFill>
                        <a:srgbClr val="C0C58F"/>
                      </a:solidFill>
                      <a:prstDash val="solid"/>
                      <a:round/>
                      <a:headEnd len="sm" w="sm" type="none"/>
                      <a:tailEnd len="sm" w="sm" type="none"/>
                    </a:lnL>
                    <a:lnR cap="flat" cmpd="sng" w="12575">
                      <a:solidFill>
                        <a:srgbClr val="C0C58F"/>
                      </a:solidFill>
                      <a:prstDash val="solid"/>
                      <a:round/>
                      <a:headEnd len="sm" w="sm" type="none"/>
                      <a:tailEnd len="sm" w="sm" type="none"/>
                    </a:lnR>
                    <a:lnT cap="flat" cmpd="sng" w="12575">
                      <a:solidFill>
                        <a:srgbClr val="C0C58F"/>
                      </a:solidFill>
                      <a:prstDash val="solid"/>
                      <a:round/>
                      <a:headEnd len="sm" w="sm" type="none"/>
                      <a:tailEnd len="sm" w="sm" type="none"/>
                    </a:lnT>
                    <a:lnB cap="flat" cmpd="sng" w="12575">
                      <a:solidFill>
                        <a:srgbClr val="C0C58F"/>
                      </a:solidFill>
                      <a:prstDash val="solid"/>
                      <a:round/>
                      <a:headEnd len="sm" w="sm" type="none"/>
                      <a:tailEnd len="sm" w="sm" type="none"/>
                    </a:lnB>
                  </a:tcPr>
                </a:tc>
              </a:tr>
            </a:tbl>
          </a:graphicData>
        </a:graphic>
      </p:graphicFrame>
      <p:cxnSp>
        <p:nvCxnSpPr>
          <p:cNvPr id="381" name="Google Shape;381;p23"/>
          <p:cNvCxnSpPr/>
          <p:nvPr/>
        </p:nvCxnSpPr>
        <p:spPr>
          <a:xfrm>
            <a:off x="880525" y="8335069"/>
            <a:ext cx="5827500" cy="0"/>
          </a:xfrm>
          <a:prstGeom prst="straightConnector1">
            <a:avLst/>
          </a:prstGeom>
          <a:noFill/>
          <a:ln cap="flat" cmpd="sng" w="19050">
            <a:solidFill>
              <a:srgbClr val="61753B"/>
            </a:solidFill>
            <a:prstDash val="solid"/>
            <a:round/>
            <a:headEnd len="med" w="med" type="oval"/>
            <a:tailEnd len="med" w="med" type="oval"/>
          </a:ln>
        </p:spPr>
      </p:cxnSp>
      <p:sp>
        <p:nvSpPr>
          <p:cNvPr id="382" name="Google Shape;382;p23"/>
          <p:cNvSpPr txBox="1"/>
          <p:nvPr/>
        </p:nvSpPr>
        <p:spPr>
          <a:xfrm>
            <a:off x="256825" y="8463330"/>
            <a:ext cx="7074900" cy="1427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GB" sz="3000">
                <a:solidFill>
                  <a:srgbClr val="61753B"/>
                </a:solidFill>
                <a:latin typeface="Cabin"/>
                <a:ea typeface="Cabin"/>
                <a:cs typeface="Cabin"/>
                <a:sym typeface="Cabin"/>
              </a:rPr>
              <a:t>Cestodes tape like </a:t>
            </a:r>
            <a:r>
              <a:rPr b="1" lang="en-GB" sz="3000">
                <a:solidFill>
                  <a:srgbClr val="CC0000"/>
                </a:solidFill>
                <a:latin typeface="Cabin"/>
                <a:ea typeface="Cabin"/>
                <a:cs typeface="Cabin"/>
                <a:sym typeface="Cabin"/>
              </a:rPr>
              <a:t>segmented</a:t>
            </a:r>
            <a:r>
              <a:rPr b="1" lang="en-GB" sz="3000">
                <a:solidFill>
                  <a:srgbClr val="61753B"/>
                </a:solidFill>
                <a:latin typeface="Cabin"/>
                <a:ea typeface="Cabin"/>
                <a:cs typeface="Cabin"/>
                <a:sym typeface="Cabin"/>
              </a:rPr>
              <a:t> parasite</a:t>
            </a:r>
            <a:endParaRPr b="1" sz="3000">
              <a:solidFill>
                <a:srgbClr val="61753B"/>
              </a:solidFill>
              <a:latin typeface="Cabin"/>
              <a:ea typeface="Cabin"/>
              <a:cs typeface="Cabin"/>
              <a:sym typeface="Cabin"/>
            </a:endParaRPr>
          </a:p>
          <a:p>
            <a:pPr indent="0" lvl="0" marL="457200" rtl="0" algn="l">
              <a:lnSpc>
                <a:spcPct val="115000"/>
              </a:lnSpc>
              <a:spcBef>
                <a:spcPts val="0"/>
              </a:spcBef>
              <a:spcAft>
                <a:spcPts val="0"/>
              </a:spcAft>
              <a:buNone/>
            </a:pPr>
            <a:r>
              <a:t/>
            </a:r>
            <a:endParaRPr sz="600">
              <a:solidFill>
                <a:schemeClr val="dk1"/>
              </a:solidFill>
              <a:latin typeface="Cabin"/>
              <a:ea typeface="Cabin"/>
              <a:cs typeface="Cabin"/>
              <a:sym typeface="Cabin"/>
            </a:endParaRPr>
          </a:p>
          <a:p>
            <a:pPr indent="0" lvl="0" marL="457200" rtl="0" algn="l">
              <a:lnSpc>
                <a:spcPct val="115000"/>
              </a:lnSpc>
              <a:spcBef>
                <a:spcPts val="0"/>
              </a:spcBef>
              <a:spcAft>
                <a:spcPts val="0"/>
              </a:spcAft>
              <a:buNone/>
            </a:pPr>
            <a:r>
              <a:rPr lang="en-GB" sz="1200">
                <a:solidFill>
                  <a:schemeClr val="dk1"/>
                </a:solidFill>
                <a:latin typeface="Cabin"/>
                <a:ea typeface="Cabin"/>
                <a:cs typeface="Cabin"/>
                <a:sym typeface="Cabin"/>
              </a:rPr>
              <a:t>1- Taenia saginata</a:t>
            </a:r>
            <a:endParaRPr sz="1200">
              <a:solidFill>
                <a:schemeClr val="dk1"/>
              </a:solidFill>
              <a:latin typeface="Cabin"/>
              <a:ea typeface="Cabin"/>
              <a:cs typeface="Cabin"/>
              <a:sym typeface="Cabin"/>
            </a:endParaRPr>
          </a:p>
          <a:p>
            <a:pPr indent="0" lvl="0" marL="457200" rtl="0" algn="l">
              <a:lnSpc>
                <a:spcPct val="115000"/>
              </a:lnSpc>
              <a:spcBef>
                <a:spcPts val="0"/>
              </a:spcBef>
              <a:spcAft>
                <a:spcPts val="0"/>
              </a:spcAft>
              <a:buNone/>
            </a:pPr>
            <a:r>
              <a:rPr lang="en-GB" sz="1200">
                <a:solidFill>
                  <a:schemeClr val="dk1"/>
                </a:solidFill>
                <a:latin typeface="Cabin"/>
                <a:ea typeface="Cabin"/>
                <a:cs typeface="Cabin"/>
                <a:sym typeface="Cabin"/>
              </a:rPr>
              <a:t>2-Taenia solium</a:t>
            </a:r>
            <a:endParaRPr sz="1200">
              <a:solidFill>
                <a:schemeClr val="dk1"/>
              </a:solidFill>
              <a:latin typeface="Cabin"/>
              <a:ea typeface="Cabin"/>
              <a:cs typeface="Cabin"/>
              <a:sym typeface="Cabin"/>
            </a:endParaRPr>
          </a:p>
          <a:p>
            <a:pPr indent="0" lvl="0" marL="457200" rtl="0" algn="l">
              <a:lnSpc>
                <a:spcPct val="115000"/>
              </a:lnSpc>
              <a:spcBef>
                <a:spcPts val="0"/>
              </a:spcBef>
              <a:spcAft>
                <a:spcPts val="0"/>
              </a:spcAft>
              <a:buNone/>
            </a:pPr>
            <a:r>
              <a:rPr lang="en-GB" sz="1200">
                <a:solidFill>
                  <a:schemeClr val="dk1"/>
                </a:solidFill>
                <a:latin typeface="Cabin"/>
                <a:ea typeface="Cabin"/>
                <a:cs typeface="Cabin"/>
                <a:sym typeface="Cabin"/>
              </a:rPr>
              <a:t>3- Echinococcus granulosus</a:t>
            </a:r>
            <a:endParaRPr sz="1200">
              <a:solidFill>
                <a:schemeClr val="dk1"/>
              </a:solidFill>
              <a:latin typeface="Cabin"/>
              <a:ea typeface="Cabin"/>
              <a:cs typeface="Cabin"/>
              <a:sym typeface="Cabin"/>
            </a:endParaRPr>
          </a:p>
        </p:txBody>
      </p:sp>
      <p:pic>
        <p:nvPicPr>
          <p:cNvPr id="383" name="Google Shape;383;p23"/>
          <p:cNvPicPr preferRelativeResize="0"/>
          <p:nvPr/>
        </p:nvPicPr>
        <p:blipFill>
          <a:blip r:embed="rId3">
            <a:alphaModFix/>
          </a:blip>
          <a:stretch>
            <a:fillRect/>
          </a:stretch>
        </p:blipFill>
        <p:spPr>
          <a:xfrm>
            <a:off x="5224602" y="9242525"/>
            <a:ext cx="938701" cy="582900"/>
          </a:xfrm>
          <a:prstGeom prst="rect">
            <a:avLst/>
          </a:prstGeom>
          <a:noFill/>
          <a:ln>
            <a:noFill/>
          </a:ln>
        </p:spPr>
      </p:pic>
      <p:pic>
        <p:nvPicPr>
          <p:cNvPr id="384" name="Google Shape;384;p23"/>
          <p:cNvPicPr preferRelativeResize="0"/>
          <p:nvPr/>
        </p:nvPicPr>
        <p:blipFill>
          <a:blip r:embed="rId4">
            <a:alphaModFix/>
          </a:blip>
          <a:stretch>
            <a:fillRect/>
          </a:stretch>
        </p:blipFill>
        <p:spPr>
          <a:xfrm>
            <a:off x="6324050" y="9242525"/>
            <a:ext cx="1008051" cy="5829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8" name="Shape 388"/>
        <p:cNvGrpSpPr/>
        <p:nvPr/>
      </p:nvGrpSpPr>
      <p:grpSpPr>
        <a:xfrm>
          <a:off x="0" y="0"/>
          <a:ext cx="0" cy="0"/>
          <a:chOff x="0" y="0"/>
          <a:chExt cx="0" cy="0"/>
        </a:xfrm>
      </p:grpSpPr>
      <p:sp>
        <p:nvSpPr>
          <p:cNvPr id="389" name="Google Shape;389;p24"/>
          <p:cNvSpPr/>
          <p:nvPr/>
        </p:nvSpPr>
        <p:spPr>
          <a:xfrm rot="10800000">
            <a:off x="16743494" y="1627293"/>
            <a:ext cx="938700" cy="975600"/>
          </a:xfrm>
          <a:prstGeom prst="rtTriangle">
            <a:avLst/>
          </a:prstGeom>
          <a:solidFill>
            <a:srgbClr val="B4B98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Exo"/>
              <a:ea typeface="Exo"/>
              <a:cs typeface="Exo"/>
              <a:sym typeface="Exo"/>
            </a:endParaRPr>
          </a:p>
        </p:txBody>
      </p:sp>
      <p:sp>
        <p:nvSpPr>
          <p:cNvPr id="390" name="Google Shape;390;p24"/>
          <p:cNvSpPr/>
          <p:nvPr/>
        </p:nvSpPr>
        <p:spPr>
          <a:xfrm>
            <a:off x="0" y="10026600"/>
            <a:ext cx="7589400" cy="672000"/>
          </a:xfrm>
          <a:prstGeom prst="rect">
            <a:avLst/>
          </a:prstGeom>
          <a:noFill/>
          <a:ln cap="flat" cmpd="sng" w="9525">
            <a:solidFill>
              <a:srgbClr val="B4B98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solidFill>
                <a:srgbClr val="274E13"/>
              </a:solidFill>
              <a:latin typeface="Cabin"/>
              <a:ea typeface="Cabin"/>
              <a:cs typeface="Cabin"/>
              <a:sym typeface="Cabin"/>
            </a:endParaRPr>
          </a:p>
        </p:txBody>
      </p:sp>
      <p:sp>
        <p:nvSpPr>
          <p:cNvPr id="391" name="Google Shape;391;p24"/>
          <p:cNvSpPr txBox="1"/>
          <p:nvPr/>
        </p:nvSpPr>
        <p:spPr>
          <a:xfrm>
            <a:off x="639850" y="76775"/>
            <a:ext cx="5903400" cy="776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3500">
                <a:solidFill>
                  <a:srgbClr val="61753B"/>
                </a:solidFill>
                <a:latin typeface="Cabin"/>
                <a:ea typeface="Cabin"/>
                <a:cs typeface="Cabin"/>
                <a:sym typeface="Cabin"/>
              </a:rPr>
              <a:t>Taenia Saginata </a:t>
            </a:r>
            <a:r>
              <a:rPr b="1" lang="en-GB" sz="2100">
                <a:solidFill>
                  <a:srgbClr val="61753B"/>
                </a:solidFill>
                <a:latin typeface="Cabin"/>
                <a:ea typeface="Cabin"/>
                <a:cs typeface="Cabin"/>
                <a:sym typeface="Cabin"/>
              </a:rPr>
              <a:t>(Beef tapeworm)</a:t>
            </a:r>
            <a:endParaRPr b="1" sz="3000">
              <a:solidFill>
                <a:srgbClr val="61753B"/>
              </a:solidFill>
              <a:latin typeface="Cabin"/>
              <a:ea typeface="Cabin"/>
              <a:cs typeface="Cabin"/>
              <a:sym typeface="Cabin"/>
            </a:endParaRPr>
          </a:p>
        </p:txBody>
      </p:sp>
      <p:sp>
        <p:nvSpPr>
          <p:cNvPr id="392" name="Google Shape;392;p24"/>
          <p:cNvSpPr txBox="1"/>
          <p:nvPr/>
        </p:nvSpPr>
        <p:spPr>
          <a:xfrm>
            <a:off x="308633" y="1068675"/>
            <a:ext cx="3000000" cy="4953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61753B"/>
              </a:buClr>
              <a:buSzPts val="2000"/>
              <a:buFont typeface="Cabin"/>
              <a:buChar char="●"/>
            </a:pPr>
            <a:r>
              <a:rPr b="1" lang="en-GB" sz="2000">
                <a:solidFill>
                  <a:srgbClr val="61753B"/>
                </a:solidFill>
                <a:latin typeface="Cabin"/>
                <a:ea typeface="Cabin"/>
                <a:cs typeface="Cabin"/>
                <a:sym typeface="Cabin"/>
              </a:rPr>
              <a:t>General info</a:t>
            </a:r>
            <a:endParaRPr b="1" sz="600">
              <a:solidFill>
                <a:srgbClr val="61753B"/>
              </a:solidFill>
              <a:latin typeface="Cabin"/>
              <a:ea typeface="Cabin"/>
              <a:cs typeface="Cabin"/>
              <a:sym typeface="Cabin"/>
            </a:endParaRPr>
          </a:p>
        </p:txBody>
      </p:sp>
      <p:sp>
        <p:nvSpPr>
          <p:cNvPr id="393" name="Google Shape;393;p24"/>
          <p:cNvSpPr txBox="1"/>
          <p:nvPr/>
        </p:nvSpPr>
        <p:spPr>
          <a:xfrm>
            <a:off x="-200" y="1483450"/>
            <a:ext cx="3308700" cy="6720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lang="en-GB" sz="600">
                <a:solidFill>
                  <a:schemeClr val="dk1"/>
                </a:solidFill>
                <a:latin typeface="Cabin"/>
                <a:ea typeface="Cabin"/>
                <a:cs typeface="Cabin"/>
                <a:sym typeface="Cabin"/>
              </a:rPr>
              <a:t>○  </a:t>
            </a:r>
            <a:r>
              <a:rPr lang="en-GB" sz="1200">
                <a:solidFill>
                  <a:schemeClr val="dk1"/>
                </a:solidFill>
                <a:latin typeface="Cabin"/>
                <a:ea typeface="Cabin"/>
                <a:cs typeface="Cabin"/>
                <a:sym typeface="Cabin"/>
              </a:rPr>
              <a:t>Is an obligatory parasite of humans.</a:t>
            </a:r>
            <a:endParaRPr sz="1200">
              <a:solidFill>
                <a:schemeClr val="dk1"/>
              </a:solidFill>
              <a:latin typeface="Cabin"/>
              <a:ea typeface="Cabin"/>
              <a:cs typeface="Cabin"/>
              <a:sym typeface="Cabin"/>
            </a:endParaRPr>
          </a:p>
          <a:p>
            <a:pPr indent="0" lvl="0" marL="457200" rtl="0" algn="l">
              <a:spcBef>
                <a:spcPts val="0"/>
              </a:spcBef>
              <a:spcAft>
                <a:spcPts val="0"/>
              </a:spcAft>
              <a:buNone/>
            </a:pPr>
            <a:r>
              <a:rPr lang="en-GB" sz="600">
                <a:solidFill>
                  <a:schemeClr val="dk1"/>
                </a:solidFill>
                <a:latin typeface="Cabin"/>
                <a:ea typeface="Cabin"/>
                <a:cs typeface="Cabin"/>
                <a:sym typeface="Cabin"/>
              </a:rPr>
              <a:t>○  </a:t>
            </a:r>
            <a:r>
              <a:rPr lang="en-GB" sz="1200">
                <a:solidFill>
                  <a:schemeClr val="dk1"/>
                </a:solidFill>
                <a:latin typeface="Cabin"/>
                <a:ea typeface="Cabin"/>
                <a:cs typeface="Cabin"/>
                <a:sym typeface="Cabin"/>
              </a:rPr>
              <a:t> Adult worm lives in the</a:t>
            </a:r>
            <a:r>
              <a:rPr lang="en-GB" sz="1200">
                <a:solidFill>
                  <a:srgbClr val="FF0000"/>
                </a:solidFill>
                <a:latin typeface="Cabin"/>
                <a:ea typeface="Cabin"/>
                <a:cs typeface="Cabin"/>
                <a:sym typeface="Cabin"/>
              </a:rPr>
              <a:t> </a:t>
            </a:r>
            <a:r>
              <a:rPr b="1" lang="en-GB" sz="1200">
                <a:solidFill>
                  <a:srgbClr val="CC0000"/>
                </a:solidFill>
                <a:latin typeface="Cabin"/>
                <a:ea typeface="Cabin"/>
                <a:cs typeface="Cabin"/>
                <a:sym typeface="Cabin"/>
              </a:rPr>
              <a:t>small intestine.</a:t>
            </a:r>
            <a:endParaRPr b="1" sz="1200">
              <a:solidFill>
                <a:srgbClr val="CC0000"/>
              </a:solidFill>
              <a:latin typeface="Cabin"/>
              <a:ea typeface="Cabin"/>
              <a:cs typeface="Cabin"/>
              <a:sym typeface="Cabin"/>
            </a:endParaRPr>
          </a:p>
        </p:txBody>
      </p:sp>
      <p:sp>
        <p:nvSpPr>
          <p:cNvPr id="394" name="Google Shape;394;p24"/>
          <p:cNvSpPr txBox="1"/>
          <p:nvPr/>
        </p:nvSpPr>
        <p:spPr>
          <a:xfrm>
            <a:off x="15716400" y="3338125"/>
            <a:ext cx="1510500" cy="1993800"/>
          </a:xfrm>
          <a:prstGeom prst="rect">
            <a:avLst/>
          </a:prstGeom>
          <a:noFill/>
          <a:ln cap="flat" cmpd="sng" w="9525">
            <a:solidFill>
              <a:srgbClr val="61753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100">
              <a:latin typeface="Cabin"/>
              <a:ea typeface="Cabin"/>
              <a:cs typeface="Cabin"/>
              <a:sym typeface="Cabin"/>
            </a:endParaRPr>
          </a:p>
          <a:p>
            <a:pPr indent="0" lvl="0" marL="0" rtl="0" algn="ctr">
              <a:spcBef>
                <a:spcPts val="0"/>
              </a:spcBef>
              <a:spcAft>
                <a:spcPts val="0"/>
              </a:spcAft>
              <a:buNone/>
            </a:pPr>
            <a:r>
              <a:t/>
            </a:r>
            <a:endParaRPr b="1" sz="1100">
              <a:latin typeface="Cabin"/>
              <a:ea typeface="Cabin"/>
              <a:cs typeface="Cabin"/>
              <a:sym typeface="Cabin"/>
            </a:endParaRPr>
          </a:p>
          <a:p>
            <a:pPr indent="0" lvl="0" marL="0" rtl="0" algn="ctr">
              <a:spcBef>
                <a:spcPts val="0"/>
              </a:spcBef>
              <a:spcAft>
                <a:spcPts val="0"/>
              </a:spcAft>
              <a:buNone/>
            </a:pPr>
            <a:r>
              <a:rPr b="1" lang="en-GB" sz="1100">
                <a:latin typeface="Cabin"/>
                <a:ea typeface="Cabin"/>
                <a:cs typeface="Cabin"/>
                <a:sym typeface="Cabin"/>
              </a:rPr>
              <a:t>Disseminated strongyloidiasis :</a:t>
            </a:r>
            <a:endParaRPr b="1" sz="1100">
              <a:latin typeface="Cabin"/>
              <a:ea typeface="Cabin"/>
              <a:cs typeface="Cabin"/>
              <a:sym typeface="Cabin"/>
            </a:endParaRPr>
          </a:p>
          <a:p>
            <a:pPr indent="0" lvl="0" marL="0" rtl="0" algn="ctr">
              <a:spcBef>
                <a:spcPts val="0"/>
              </a:spcBef>
              <a:spcAft>
                <a:spcPts val="0"/>
              </a:spcAft>
              <a:buNone/>
            </a:pPr>
            <a:r>
              <a:rPr lang="en-GB" sz="1100">
                <a:latin typeface="Cabin"/>
                <a:ea typeface="Cabin"/>
                <a:cs typeface="Cabin"/>
                <a:sym typeface="Cabin"/>
              </a:rPr>
              <a:t> in patient with </a:t>
            </a:r>
            <a:r>
              <a:rPr b="1" lang="en-GB" sz="1100">
                <a:solidFill>
                  <a:srgbClr val="CC0000"/>
                </a:solidFill>
                <a:latin typeface="Cabin"/>
                <a:ea typeface="Cabin"/>
                <a:cs typeface="Cabin"/>
                <a:sym typeface="Cabin"/>
              </a:rPr>
              <a:t>immunodeficiency</a:t>
            </a:r>
            <a:r>
              <a:rPr lang="en-GB" sz="1100">
                <a:latin typeface="Cabin"/>
                <a:ea typeface="Cabin"/>
                <a:cs typeface="Cabin"/>
                <a:sym typeface="Cabin"/>
              </a:rPr>
              <a:t>, uncontrolled diarrhea, necrosis, perforation, peritonitis &amp; death</a:t>
            </a:r>
            <a:r>
              <a:rPr baseline="30000" lang="en-GB" sz="1100">
                <a:latin typeface="Cabin"/>
                <a:ea typeface="Cabin"/>
                <a:cs typeface="Cabin"/>
                <a:sym typeface="Cabin"/>
              </a:rPr>
              <a:t>1</a:t>
            </a:r>
            <a:r>
              <a:rPr lang="en-GB" sz="1100">
                <a:latin typeface="Cabin"/>
                <a:ea typeface="Cabin"/>
                <a:cs typeface="Cabin"/>
                <a:sym typeface="Cabin"/>
              </a:rPr>
              <a:t>.</a:t>
            </a:r>
            <a:endParaRPr sz="1100">
              <a:latin typeface="Exo"/>
              <a:ea typeface="Exo"/>
              <a:cs typeface="Exo"/>
              <a:sym typeface="Exo"/>
            </a:endParaRPr>
          </a:p>
        </p:txBody>
      </p:sp>
      <p:pic>
        <p:nvPicPr>
          <p:cNvPr id="395" name="Google Shape;395;p24"/>
          <p:cNvPicPr preferRelativeResize="0"/>
          <p:nvPr/>
        </p:nvPicPr>
        <p:blipFill>
          <a:blip r:embed="rId3">
            <a:alphaModFix/>
          </a:blip>
          <a:stretch>
            <a:fillRect/>
          </a:stretch>
        </p:blipFill>
        <p:spPr>
          <a:xfrm>
            <a:off x="16306652" y="3466650"/>
            <a:ext cx="401683" cy="336600"/>
          </a:xfrm>
          <a:prstGeom prst="rect">
            <a:avLst/>
          </a:prstGeom>
          <a:noFill/>
          <a:ln>
            <a:noFill/>
          </a:ln>
        </p:spPr>
      </p:pic>
      <p:sp>
        <p:nvSpPr>
          <p:cNvPr id="396" name="Google Shape;396;p24"/>
          <p:cNvSpPr/>
          <p:nvPr/>
        </p:nvSpPr>
        <p:spPr>
          <a:xfrm>
            <a:off x="2721510" y="2826500"/>
            <a:ext cx="1977000" cy="1673400"/>
          </a:xfrm>
          <a:prstGeom prst="roundRect">
            <a:avLst>
              <a:gd fmla="val 16667" name="adj"/>
            </a:avLst>
          </a:prstGeom>
          <a:noFill/>
          <a:ln cap="flat" cmpd="sng" w="19050">
            <a:solidFill>
              <a:srgbClr val="B4B982"/>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chemeClr val="dk1"/>
                </a:solidFill>
                <a:latin typeface="Cabin"/>
                <a:ea typeface="Cabin"/>
                <a:cs typeface="Cabin"/>
                <a:sym typeface="Cabin"/>
              </a:rPr>
              <a:t>In the cattle the oncosphere hatches out go to circulation and transformed to cysticercus stage in the </a:t>
            </a:r>
            <a:r>
              <a:rPr b="1" lang="en-GB" sz="1200">
                <a:solidFill>
                  <a:schemeClr val="dk1"/>
                </a:solidFill>
                <a:latin typeface="Cabin"/>
                <a:ea typeface="Cabin"/>
                <a:cs typeface="Cabin"/>
                <a:sym typeface="Cabin"/>
              </a:rPr>
              <a:t>muscle</a:t>
            </a:r>
            <a:r>
              <a:rPr lang="en-GB" sz="1200">
                <a:solidFill>
                  <a:schemeClr val="dk1"/>
                </a:solidFill>
                <a:latin typeface="Cabin"/>
                <a:ea typeface="Cabin"/>
                <a:cs typeface="Cabin"/>
                <a:sym typeface="Cabin"/>
              </a:rPr>
              <a:t> known as </a:t>
            </a:r>
            <a:r>
              <a:rPr b="1" lang="en-GB" sz="1200">
                <a:solidFill>
                  <a:srgbClr val="CC0000"/>
                </a:solidFill>
                <a:latin typeface="Cabin"/>
                <a:ea typeface="Cabin"/>
                <a:cs typeface="Cabin"/>
                <a:sym typeface="Cabin"/>
              </a:rPr>
              <a:t>cysticercus bovis </a:t>
            </a:r>
            <a:endParaRPr b="1" sz="1200">
              <a:solidFill>
                <a:srgbClr val="CC0000"/>
              </a:solidFill>
              <a:latin typeface="Cabin"/>
              <a:ea typeface="Cabin"/>
              <a:cs typeface="Cabin"/>
              <a:sym typeface="Cabin"/>
            </a:endParaRPr>
          </a:p>
          <a:p>
            <a:pPr indent="0" lvl="0" marL="0" rtl="0" algn="ctr">
              <a:spcBef>
                <a:spcPts val="0"/>
              </a:spcBef>
              <a:spcAft>
                <a:spcPts val="0"/>
              </a:spcAft>
              <a:buNone/>
            </a:pPr>
            <a:r>
              <a:t/>
            </a:r>
            <a:endParaRPr sz="1300">
              <a:solidFill>
                <a:schemeClr val="dk1"/>
              </a:solidFill>
              <a:latin typeface="Cabin"/>
              <a:ea typeface="Cabin"/>
              <a:cs typeface="Cabin"/>
              <a:sym typeface="Cabin"/>
            </a:endParaRPr>
          </a:p>
        </p:txBody>
      </p:sp>
      <p:sp>
        <p:nvSpPr>
          <p:cNvPr id="397" name="Google Shape;397;p24"/>
          <p:cNvSpPr/>
          <p:nvPr/>
        </p:nvSpPr>
        <p:spPr>
          <a:xfrm>
            <a:off x="4974234" y="2826500"/>
            <a:ext cx="1977000" cy="1673400"/>
          </a:xfrm>
          <a:prstGeom prst="roundRect">
            <a:avLst>
              <a:gd fmla="val 16667" name="adj"/>
            </a:avLst>
          </a:prstGeom>
          <a:noFill/>
          <a:ln cap="flat" cmpd="sng" w="19050">
            <a:solidFill>
              <a:srgbClr val="B4B982"/>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chemeClr val="dk1"/>
                </a:solidFill>
                <a:latin typeface="Cabin"/>
                <a:ea typeface="Cabin"/>
                <a:cs typeface="Cabin"/>
                <a:sym typeface="Cabin"/>
              </a:rPr>
              <a:t>Person becomes infected by eating </a:t>
            </a:r>
            <a:r>
              <a:rPr b="1" lang="en-GB" sz="1200">
                <a:solidFill>
                  <a:srgbClr val="CC0000"/>
                </a:solidFill>
                <a:latin typeface="Cabin"/>
                <a:ea typeface="Cabin"/>
                <a:cs typeface="Cabin"/>
                <a:sym typeface="Cabin"/>
              </a:rPr>
              <a:t>undercooked</a:t>
            </a:r>
            <a:r>
              <a:rPr lang="en-GB" sz="1200">
                <a:solidFill>
                  <a:schemeClr val="dk1"/>
                </a:solidFill>
                <a:latin typeface="Cabin"/>
                <a:ea typeface="Cabin"/>
                <a:cs typeface="Cabin"/>
                <a:sym typeface="Cabin"/>
              </a:rPr>
              <a:t> or improperly cooked beef , the adult worm lives in </a:t>
            </a:r>
            <a:r>
              <a:rPr b="1" lang="en-GB" sz="1200">
                <a:solidFill>
                  <a:srgbClr val="CC0000"/>
                </a:solidFill>
                <a:latin typeface="Cabin"/>
                <a:ea typeface="Cabin"/>
                <a:cs typeface="Cabin"/>
                <a:sym typeface="Cabin"/>
              </a:rPr>
              <a:t>small intestine</a:t>
            </a:r>
            <a:r>
              <a:rPr lang="en-GB" sz="1200">
                <a:solidFill>
                  <a:schemeClr val="dk1"/>
                </a:solidFill>
                <a:latin typeface="Cabin"/>
                <a:ea typeface="Cabin"/>
                <a:cs typeface="Cabin"/>
                <a:sym typeface="Cabin"/>
              </a:rPr>
              <a:t> of man passing </a:t>
            </a:r>
            <a:r>
              <a:rPr b="1" lang="en-GB" sz="1200">
                <a:solidFill>
                  <a:srgbClr val="CC0000"/>
                </a:solidFill>
                <a:latin typeface="Cabin"/>
                <a:ea typeface="Cabin"/>
                <a:cs typeface="Cabin"/>
                <a:sym typeface="Cabin"/>
              </a:rPr>
              <a:t>eggs</a:t>
            </a:r>
            <a:r>
              <a:rPr lang="en-GB" sz="1200">
                <a:solidFill>
                  <a:schemeClr val="dk1"/>
                </a:solidFill>
                <a:latin typeface="Cabin"/>
                <a:ea typeface="Cabin"/>
                <a:cs typeface="Cabin"/>
                <a:sym typeface="Cabin"/>
              </a:rPr>
              <a:t> and </a:t>
            </a:r>
            <a:r>
              <a:rPr b="1" lang="en-GB" sz="1200">
                <a:solidFill>
                  <a:srgbClr val="CC0000"/>
                </a:solidFill>
                <a:latin typeface="Cabin"/>
                <a:ea typeface="Cabin"/>
                <a:cs typeface="Cabin"/>
                <a:sym typeface="Cabin"/>
              </a:rPr>
              <a:t>gravid proglottids</a:t>
            </a:r>
            <a:r>
              <a:rPr lang="en-GB" sz="1200">
                <a:solidFill>
                  <a:schemeClr val="dk1"/>
                </a:solidFill>
                <a:latin typeface="Cabin"/>
                <a:ea typeface="Cabin"/>
                <a:cs typeface="Cabin"/>
                <a:sym typeface="Cabin"/>
              </a:rPr>
              <a:t> to the environment.</a:t>
            </a:r>
            <a:endParaRPr sz="1200">
              <a:solidFill>
                <a:schemeClr val="dk1"/>
              </a:solidFill>
              <a:latin typeface="Cabin"/>
              <a:ea typeface="Cabin"/>
              <a:cs typeface="Cabin"/>
              <a:sym typeface="Cabin"/>
            </a:endParaRPr>
          </a:p>
        </p:txBody>
      </p:sp>
      <p:sp>
        <p:nvSpPr>
          <p:cNvPr id="398" name="Google Shape;398;p24"/>
          <p:cNvSpPr/>
          <p:nvPr/>
        </p:nvSpPr>
        <p:spPr>
          <a:xfrm>
            <a:off x="468763" y="2826500"/>
            <a:ext cx="1977000" cy="1673400"/>
          </a:xfrm>
          <a:prstGeom prst="roundRect">
            <a:avLst>
              <a:gd fmla="val 16667" name="adj"/>
            </a:avLst>
          </a:prstGeom>
          <a:noFill/>
          <a:ln cap="flat" cmpd="sng" w="19050">
            <a:solidFill>
              <a:srgbClr val="B4B982"/>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chemeClr val="dk1"/>
                </a:solidFill>
                <a:latin typeface="Cabin"/>
                <a:ea typeface="Cabin"/>
                <a:cs typeface="Cabin"/>
                <a:sym typeface="Cabin"/>
              </a:rPr>
              <a:t>Cattle become infected by ingesting grass contaminated with </a:t>
            </a:r>
            <a:r>
              <a:rPr b="1" lang="en-GB" sz="1200">
                <a:solidFill>
                  <a:srgbClr val="CC0000"/>
                </a:solidFill>
                <a:latin typeface="Cabin"/>
                <a:ea typeface="Cabin"/>
                <a:cs typeface="Cabin"/>
                <a:sym typeface="Cabin"/>
              </a:rPr>
              <a:t>eggs or gravid segments </a:t>
            </a:r>
            <a:r>
              <a:rPr lang="en-GB" sz="1200">
                <a:solidFill>
                  <a:schemeClr val="dk1"/>
                </a:solidFill>
                <a:latin typeface="Cabin"/>
                <a:ea typeface="Cabin"/>
                <a:cs typeface="Cabin"/>
                <a:sym typeface="Cabin"/>
              </a:rPr>
              <a:t>which passed from human faeces. </a:t>
            </a:r>
            <a:endParaRPr sz="1200">
              <a:solidFill>
                <a:schemeClr val="dk1"/>
              </a:solidFill>
              <a:latin typeface="Cabin"/>
              <a:ea typeface="Cabin"/>
              <a:cs typeface="Cabin"/>
              <a:sym typeface="Cabin"/>
            </a:endParaRPr>
          </a:p>
          <a:p>
            <a:pPr indent="0" lvl="0" marL="0" rtl="0" algn="ctr">
              <a:spcBef>
                <a:spcPts val="0"/>
              </a:spcBef>
              <a:spcAft>
                <a:spcPts val="0"/>
              </a:spcAft>
              <a:buNone/>
            </a:pPr>
            <a:r>
              <a:t/>
            </a:r>
            <a:endParaRPr sz="1300">
              <a:solidFill>
                <a:srgbClr val="FF0000"/>
              </a:solidFill>
              <a:latin typeface="Cabin"/>
              <a:ea typeface="Cabin"/>
              <a:cs typeface="Cabin"/>
              <a:sym typeface="Cabin"/>
            </a:endParaRPr>
          </a:p>
        </p:txBody>
      </p:sp>
      <p:sp>
        <p:nvSpPr>
          <p:cNvPr id="399" name="Google Shape;399;p24"/>
          <p:cNvSpPr/>
          <p:nvPr/>
        </p:nvSpPr>
        <p:spPr>
          <a:xfrm>
            <a:off x="2440744" y="3642284"/>
            <a:ext cx="276900" cy="225600"/>
          </a:xfrm>
          <a:prstGeom prst="rightArrow">
            <a:avLst>
              <a:gd fmla="val 50000" name="adj1"/>
              <a:gd fmla="val 50000" name="adj2"/>
            </a:avLst>
          </a:pr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24"/>
          <p:cNvSpPr/>
          <p:nvPr/>
        </p:nvSpPr>
        <p:spPr>
          <a:xfrm>
            <a:off x="4685286" y="3642284"/>
            <a:ext cx="276900" cy="225600"/>
          </a:xfrm>
          <a:prstGeom prst="rightArrow">
            <a:avLst>
              <a:gd fmla="val 50000" name="adj1"/>
              <a:gd fmla="val 50000" name="adj2"/>
            </a:avLst>
          </a:pr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24"/>
          <p:cNvSpPr txBox="1"/>
          <p:nvPr/>
        </p:nvSpPr>
        <p:spPr>
          <a:xfrm>
            <a:off x="274850" y="2324425"/>
            <a:ext cx="1839900" cy="4674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61753B"/>
              </a:buClr>
              <a:buSzPts val="2000"/>
              <a:buFont typeface="Cabin"/>
              <a:buChar char="●"/>
            </a:pPr>
            <a:r>
              <a:rPr b="1" lang="en-GB" sz="2000">
                <a:solidFill>
                  <a:srgbClr val="61753B"/>
                </a:solidFill>
                <a:latin typeface="Cabin"/>
                <a:ea typeface="Cabin"/>
                <a:cs typeface="Cabin"/>
                <a:sym typeface="Cabin"/>
              </a:rPr>
              <a:t>Life cycle</a:t>
            </a:r>
            <a:endParaRPr b="1" sz="2000">
              <a:solidFill>
                <a:srgbClr val="61753B"/>
              </a:solidFill>
              <a:latin typeface="Cabin"/>
              <a:ea typeface="Cabin"/>
              <a:cs typeface="Cabin"/>
              <a:sym typeface="Cabin"/>
            </a:endParaRPr>
          </a:p>
        </p:txBody>
      </p:sp>
      <p:pic>
        <p:nvPicPr>
          <p:cNvPr id="402" name="Google Shape;402;p24"/>
          <p:cNvPicPr preferRelativeResize="0"/>
          <p:nvPr/>
        </p:nvPicPr>
        <p:blipFill>
          <a:blip r:embed="rId4">
            <a:alphaModFix/>
          </a:blip>
          <a:stretch>
            <a:fillRect/>
          </a:stretch>
        </p:blipFill>
        <p:spPr>
          <a:xfrm>
            <a:off x="5011825" y="4704350"/>
            <a:ext cx="1977000" cy="1470769"/>
          </a:xfrm>
          <a:prstGeom prst="rect">
            <a:avLst/>
          </a:prstGeom>
          <a:noFill/>
          <a:ln>
            <a:noFill/>
          </a:ln>
        </p:spPr>
      </p:pic>
      <p:sp>
        <p:nvSpPr>
          <p:cNvPr id="403" name="Google Shape;403;p24"/>
          <p:cNvSpPr txBox="1"/>
          <p:nvPr/>
        </p:nvSpPr>
        <p:spPr>
          <a:xfrm>
            <a:off x="264175" y="4584325"/>
            <a:ext cx="2622000" cy="5241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61753B"/>
              </a:buClr>
              <a:buSzPts val="2000"/>
              <a:buFont typeface="Cabin"/>
              <a:buChar char="●"/>
            </a:pPr>
            <a:r>
              <a:rPr b="1" lang="en-GB" sz="2000">
                <a:solidFill>
                  <a:srgbClr val="61753B"/>
                </a:solidFill>
                <a:latin typeface="Cabin"/>
                <a:ea typeface="Cabin"/>
                <a:cs typeface="Cabin"/>
                <a:sym typeface="Cabin"/>
              </a:rPr>
              <a:t>Clinical Findings</a:t>
            </a:r>
            <a:endParaRPr b="1" sz="2000">
              <a:solidFill>
                <a:srgbClr val="61753B"/>
              </a:solidFill>
              <a:latin typeface="Cabin"/>
              <a:ea typeface="Cabin"/>
              <a:cs typeface="Cabin"/>
              <a:sym typeface="Cabin"/>
            </a:endParaRPr>
          </a:p>
        </p:txBody>
      </p:sp>
      <p:sp>
        <p:nvSpPr>
          <p:cNvPr id="404" name="Google Shape;404;p24"/>
          <p:cNvSpPr txBox="1"/>
          <p:nvPr/>
        </p:nvSpPr>
        <p:spPr>
          <a:xfrm>
            <a:off x="463063" y="9035814"/>
            <a:ext cx="4836000" cy="36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300">
                <a:solidFill>
                  <a:srgbClr val="6AA84F"/>
                </a:solidFill>
                <a:latin typeface="Cabin"/>
                <a:ea typeface="Cabin"/>
                <a:cs typeface="Cabin"/>
                <a:sym typeface="Cabin"/>
              </a:rPr>
              <a:t> </a:t>
            </a:r>
            <a:r>
              <a:rPr lang="en-GB" sz="600">
                <a:solidFill>
                  <a:srgbClr val="6AA84F"/>
                </a:solidFill>
                <a:latin typeface="Cabin"/>
                <a:ea typeface="Cabin"/>
                <a:cs typeface="Cabin"/>
                <a:sym typeface="Cabin"/>
              </a:rPr>
              <a:t>○ </a:t>
            </a:r>
            <a:r>
              <a:rPr lang="en-GB" sz="1300">
                <a:solidFill>
                  <a:srgbClr val="6AA84F"/>
                </a:solidFill>
                <a:latin typeface="Cabin"/>
                <a:ea typeface="Cabin"/>
                <a:cs typeface="Cabin"/>
                <a:sym typeface="Cabin"/>
              </a:rPr>
              <a:t>Humans can be definitive or intermediate (reservoir) hosts </a:t>
            </a:r>
            <a:endParaRPr sz="1300">
              <a:solidFill>
                <a:srgbClr val="6AA84F"/>
              </a:solidFill>
              <a:latin typeface="Cabin"/>
              <a:ea typeface="Cabin"/>
              <a:cs typeface="Cabin"/>
              <a:sym typeface="Cabin"/>
            </a:endParaRPr>
          </a:p>
          <a:p>
            <a:pPr indent="0" lvl="0" marL="0" rtl="0" algn="l">
              <a:spcBef>
                <a:spcPts val="0"/>
              </a:spcBef>
              <a:spcAft>
                <a:spcPts val="0"/>
              </a:spcAft>
              <a:buNone/>
            </a:pPr>
            <a:r>
              <a:t/>
            </a:r>
            <a:endParaRPr/>
          </a:p>
        </p:txBody>
      </p:sp>
      <p:sp>
        <p:nvSpPr>
          <p:cNvPr id="405" name="Google Shape;405;p24"/>
          <p:cNvSpPr txBox="1"/>
          <p:nvPr/>
        </p:nvSpPr>
        <p:spPr>
          <a:xfrm>
            <a:off x="259363" y="7098214"/>
            <a:ext cx="3000000" cy="4953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61753B"/>
              </a:buClr>
              <a:buSzPts val="2000"/>
              <a:buFont typeface="Cabin"/>
              <a:buChar char="●"/>
            </a:pPr>
            <a:r>
              <a:rPr b="1" lang="en-GB" sz="2000">
                <a:solidFill>
                  <a:srgbClr val="61753B"/>
                </a:solidFill>
                <a:latin typeface="Cabin"/>
                <a:ea typeface="Cabin"/>
                <a:cs typeface="Cabin"/>
                <a:sym typeface="Cabin"/>
              </a:rPr>
              <a:t>Life cycle</a:t>
            </a:r>
            <a:endParaRPr b="1" sz="2000">
              <a:solidFill>
                <a:srgbClr val="61753B"/>
              </a:solidFill>
              <a:latin typeface="Cabin"/>
              <a:ea typeface="Cabin"/>
              <a:cs typeface="Cabin"/>
              <a:sym typeface="Cabin"/>
            </a:endParaRPr>
          </a:p>
          <a:p>
            <a:pPr indent="0" lvl="0" marL="0" rtl="0" algn="l">
              <a:spcBef>
                <a:spcPts val="0"/>
              </a:spcBef>
              <a:spcAft>
                <a:spcPts val="0"/>
              </a:spcAft>
              <a:buNone/>
            </a:pPr>
            <a:r>
              <a:t/>
            </a:r>
            <a:endParaRPr b="1" sz="2000">
              <a:solidFill>
                <a:srgbClr val="61753B"/>
              </a:solidFill>
              <a:latin typeface="Cabin"/>
              <a:ea typeface="Cabin"/>
              <a:cs typeface="Cabin"/>
              <a:sym typeface="Cabin"/>
            </a:endParaRPr>
          </a:p>
        </p:txBody>
      </p:sp>
      <p:cxnSp>
        <p:nvCxnSpPr>
          <p:cNvPr id="406" name="Google Shape;406;p24"/>
          <p:cNvCxnSpPr/>
          <p:nvPr/>
        </p:nvCxnSpPr>
        <p:spPr>
          <a:xfrm>
            <a:off x="880525" y="6346944"/>
            <a:ext cx="5827500" cy="0"/>
          </a:xfrm>
          <a:prstGeom prst="straightConnector1">
            <a:avLst/>
          </a:prstGeom>
          <a:noFill/>
          <a:ln cap="flat" cmpd="sng" w="19050">
            <a:solidFill>
              <a:srgbClr val="61753B"/>
            </a:solidFill>
            <a:prstDash val="solid"/>
            <a:round/>
            <a:headEnd len="med" w="med" type="oval"/>
            <a:tailEnd len="med" w="med" type="oval"/>
          </a:ln>
        </p:spPr>
      </p:cxnSp>
      <p:sp>
        <p:nvSpPr>
          <p:cNvPr id="407" name="Google Shape;407;p24"/>
          <p:cNvSpPr txBox="1"/>
          <p:nvPr/>
        </p:nvSpPr>
        <p:spPr>
          <a:xfrm>
            <a:off x="1162225" y="6201999"/>
            <a:ext cx="5264100" cy="86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3500">
                <a:solidFill>
                  <a:srgbClr val="61753B"/>
                </a:solidFill>
                <a:latin typeface="Cabin"/>
                <a:ea typeface="Cabin"/>
                <a:cs typeface="Cabin"/>
                <a:sym typeface="Cabin"/>
              </a:rPr>
              <a:t>Taenia Solium </a:t>
            </a:r>
            <a:r>
              <a:rPr b="1" lang="en-GB" sz="2200">
                <a:solidFill>
                  <a:srgbClr val="61753B"/>
                </a:solidFill>
                <a:latin typeface="Cabin"/>
                <a:ea typeface="Cabin"/>
                <a:cs typeface="Cabin"/>
                <a:sym typeface="Cabin"/>
              </a:rPr>
              <a:t>(Pork tapeworm)</a:t>
            </a:r>
            <a:endParaRPr b="1" sz="2200">
              <a:solidFill>
                <a:srgbClr val="61753B"/>
              </a:solidFill>
              <a:latin typeface="Cabin"/>
              <a:ea typeface="Cabin"/>
              <a:cs typeface="Cabin"/>
              <a:sym typeface="Cabin"/>
            </a:endParaRPr>
          </a:p>
        </p:txBody>
      </p:sp>
      <p:pic>
        <p:nvPicPr>
          <p:cNvPr id="408" name="Google Shape;408;p24"/>
          <p:cNvPicPr preferRelativeResize="0"/>
          <p:nvPr/>
        </p:nvPicPr>
        <p:blipFill>
          <a:blip r:embed="rId5">
            <a:alphaModFix/>
          </a:blip>
          <a:stretch>
            <a:fillRect/>
          </a:stretch>
        </p:blipFill>
        <p:spPr>
          <a:xfrm>
            <a:off x="4366825" y="7035088"/>
            <a:ext cx="2622000" cy="1611682"/>
          </a:xfrm>
          <a:prstGeom prst="rect">
            <a:avLst/>
          </a:prstGeom>
          <a:noFill/>
          <a:ln>
            <a:noFill/>
          </a:ln>
        </p:spPr>
      </p:pic>
      <p:sp>
        <p:nvSpPr>
          <p:cNvPr id="409" name="Google Shape;409;p24"/>
          <p:cNvSpPr txBox="1"/>
          <p:nvPr/>
        </p:nvSpPr>
        <p:spPr>
          <a:xfrm>
            <a:off x="500575" y="7457650"/>
            <a:ext cx="4761000" cy="155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Cabin"/>
                <a:ea typeface="Cabin"/>
                <a:cs typeface="Cabin"/>
                <a:sym typeface="Cabin"/>
              </a:rPr>
              <a:t>Humans can be infected by</a:t>
            </a:r>
            <a:r>
              <a:rPr lang="en-GB" sz="1200">
                <a:solidFill>
                  <a:schemeClr val="dk1"/>
                </a:solidFill>
                <a:latin typeface="Cabin"/>
                <a:ea typeface="Cabin"/>
                <a:cs typeface="Cabin"/>
                <a:sym typeface="Cabin"/>
              </a:rPr>
              <a:t> 2 ways</a:t>
            </a:r>
            <a:r>
              <a:rPr lang="en-GB" sz="1200">
                <a:solidFill>
                  <a:schemeClr val="dk1"/>
                </a:solidFill>
                <a:latin typeface="Cabin"/>
                <a:ea typeface="Cabin"/>
                <a:cs typeface="Cabin"/>
                <a:sym typeface="Cabin"/>
              </a:rPr>
              <a:t>:</a:t>
            </a:r>
            <a:endParaRPr sz="1200">
              <a:solidFill>
                <a:schemeClr val="dk1"/>
              </a:solidFill>
              <a:latin typeface="Cabin"/>
              <a:ea typeface="Cabin"/>
              <a:cs typeface="Cabin"/>
              <a:sym typeface="Cabin"/>
            </a:endParaRPr>
          </a:p>
          <a:p>
            <a:pPr indent="0" lvl="0" marL="0" rtl="0" algn="l">
              <a:spcBef>
                <a:spcPts val="0"/>
              </a:spcBef>
              <a:spcAft>
                <a:spcPts val="0"/>
              </a:spcAft>
              <a:buNone/>
            </a:pPr>
            <a:r>
              <a:t/>
            </a:r>
            <a:endParaRPr sz="600">
              <a:solidFill>
                <a:schemeClr val="dk1"/>
              </a:solidFill>
              <a:latin typeface="Cabin"/>
              <a:ea typeface="Cabin"/>
              <a:cs typeface="Cabin"/>
              <a:sym typeface="Cabin"/>
            </a:endParaRPr>
          </a:p>
          <a:p>
            <a:pPr indent="0" lvl="0" marL="0" rtl="0" algn="l">
              <a:spcBef>
                <a:spcPts val="0"/>
              </a:spcBef>
              <a:spcAft>
                <a:spcPts val="0"/>
              </a:spcAft>
              <a:buNone/>
            </a:pPr>
            <a:r>
              <a:rPr b="1" lang="en-GB" sz="1300">
                <a:solidFill>
                  <a:schemeClr val="dk1"/>
                </a:solidFill>
                <a:latin typeface="Cabin"/>
                <a:ea typeface="Cabin"/>
                <a:cs typeface="Cabin"/>
                <a:sym typeface="Cabin"/>
              </a:rPr>
              <a:t>1- Eating eggs: </a:t>
            </a:r>
            <a:endParaRPr b="1" sz="1300">
              <a:solidFill>
                <a:schemeClr val="dk1"/>
              </a:solidFill>
              <a:latin typeface="Cabin"/>
              <a:ea typeface="Cabin"/>
              <a:cs typeface="Cabin"/>
              <a:sym typeface="Cabin"/>
            </a:endParaRPr>
          </a:p>
          <a:p>
            <a:pPr indent="0" lvl="0" marL="0" rtl="0" algn="l">
              <a:spcBef>
                <a:spcPts val="0"/>
              </a:spcBef>
              <a:spcAft>
                <a:spcPts val="0"/>
              </a:spcAft>
              <a:buNone/>
            </a:pPr>
            <a:r>
              <a:rPr b="1" lang="en-GB" sz="1200">
                <a:solidFill>
                  <a:srgbClr val="CC0000"/>
                </a:solidFill>
                <a:latin typeface="Cabin"/>
                <a:ea typeface="Cabin"/>
                <a:cs typeface="Cabin"/>
                <a:sym typeface="Cabin"/>
              </a:rPr>
              <a:t>Cysts</a:t>
            </a:r>
            <a:r>
              <a:rPr lang="en-GB" sz="1200">
                <a:solidFill>
                  <a:srgbClr val="CC0000"/>
                </a:solidFill>
                <a:latin typeface="Cabin"/>
                <a:ea typeface="Cabin"/>
                <a:cs typeface="Cabin"/>
                <a:sym typeface="Cabin"/>
              </a:rPr>
              <a:t> travel to various part of the  body (cysticercosis) </a:t>
            </a:r>
            <a:endParaRPr sz="1200">
              <a:solidFill>
                <a:srgbClr val="CC0000"/>
              </a:solidFill>
              <a:latin typeface="Cabin"/>
              <a:ea typeface="Cabin"/>
              <a:cs typeface="Cabin"/>
              <a:sym typeface="Cabin"/>
            </a:endParaRPr>
          </a:p>
          <a:p>
            <a:pPr indent="0" lvl="0" marL="0" rtl="0" algn="l">
              <a:spcBef>
                <a:spcPts val="0"/>
              </a:spcBef>
              <a:spcAft>
                <a:spcPts val="0"/>
              </a:spcAft>
              <a:buNone/>
            </a:pPr>
            <a:r>
              <a:rPr lang="en-GB" sz="1200">
                <a:solidFill>
                  <a:srgbClr val="CC0000"/>
                </a:solidFill>
                <a:latin typeface="Cabin"/>
                <a:ea typeface="Cabin"/>
                <a:cs typeface="Cabin"/>
                <a:sym typeface="Cabin"/>
              </a:rPr>
              <a:t>in eye &amp; </a:t>
            </a:r>
            <a:r>
              <a:rPr b="1" lang="en-GB" sz="1200">
                <a:solidFill>
                  <a:srgbClr val="CC0000"/>
                </a:solidFill>
                <a:latin typeface="Cabin"/>
                <a:ea typeface="Cabin"/>
                <a:cs typeface="Cabin"/>
                <a:sym typeface="Cabin"/>
              </a:rPr>
              <a:t>brain</a:t>
            </a:r>
            <a:r>
              <a:rPr lang="en-GB" sz="1200">
                <a:solidFill>
                  <a:srgbClr val="CC0000"/>
                </a:solidFill>
                <a:latin typeface="Cabin"/>
                <a:ea typeface="Cabin"/>
                <a:cs typeface="Cabin"/>
                <a:sym typeface="Cabin"/>
              </a:rPr>
              <a:t> can be very dangerous.</a:t>
            </a:r>
            <a:endParaRPr sz="1200">
              <a:solidFill>
                <a:srgbClr val="CC0000"/>
              </a:solidFill>
              <a:latin typeface="Cabin"/>
              <a:ea typeface="Cabin"/>
              <a:cs typeface="Cabin"/>
              <a:sym typeface="Cabin"/>
            </a:endParaRPr>
          </a:p>
          <a:p>
            <a:pPr indent="0" lvl="0" marL="0" rtl="0" algn="l">
              <a:spcBef>
                <a:spcPts val="0"/>
              </a:spcBef>
              <a:spcAft>
                <a:spcPts val="0"/>
              </a:spcAft>
              <a:buNone/>
            </a:pPr>
            <a:r>
              <a:t/>
            </a:r>
            <a:endParaRPr sz="600">
              <a:solidFill>
                <a:schemeClr val="dk1"/>
              </a:solidFill>
              <a:latin typeface="Cabin"/>
              <a:ea typeface="Cabin"/>
              <a:cs typeface="Cabin"/>
              <a:sym typeface="Cabin"/>
            </a:endParaRPr>
          </a:p>
          <a:p>
            <a:pPr indent="0" lvl="0" marL="0" rtl="0" algn="l">
              <a:spcBef>
                <a:spcPts val="0"/>
              </a:spcBef>
              <a:spcAft>
                <a:spcPts val="0"/>
              </a:spcAft>
              <a:buNone/>
            </a:pPr>
            <a:r>
              <a:rPr b="1" lang="en-GB" sz="1300">
                <a:solidFill>
                  <a:schemeClr val="dk1"/>
                </a:solidFill>
                <a:latin typeface="Cabin"/>
                <a:ea typeface="Cabin"/>
                <a:cs typeface="Cabin"/>
                <a:sym typeface="Cabin"/>
              </a:rPr>
              <a:t>2-Eating undercooked pork</a:t>
            </a:r>
            <a:r>
              <a:rPr b="1" lang="en-GB" sz="1200">
                <a:solidFill>
                  <a:schemeClr val="dk1"/>
                </a:solidFill>
                <a:latin typeface="Cabin"/>
                <a:ea typeface="Cabin"/>
                <a:cs typeface="Cabin"/>
                <a:sym typeface="Cabin"/>
              </a:rPr>
              <a:t>:</a:t>
            </a:r>
            <a:br>
              <a:rPr b="1" lang="en-GB" sz="1200">
                <a:solidFill>
                  <a:schemeClr val="dk1"/>
                </a:solidFill>
                <a:latin typeface="Cabin"/>
                <a:ea typeface="Cabin"/>
                <a:cs typeface="Cabin"/>
                <a:sym typeface="Cabin"/>
              </a:rPr>
            </a:br>
            <a:r>
              <a:rPr lang="en-GB" sz="1200">
                <a:solidFill>
                  <a:schemeClr val="dk1"/>
                </a:solidFill>
                <a:latin typeface="Cabin"/>
                <a:ea typeface="Cabin"/>
                <a:cs typeface="Cabin"/>
                <a:sym typeface="Cabin"/>
              </a:rPr>
              <a:t>Patient will have </a:t>
            </a:r>
            <a:r>
              <a:rPr b="1" lang="en-GB" sz="1200">
                <a:solidFill>
                  <a:srgbClr val="CC0000"/>
                </a:solidFill>
                <a:latin typeface="Cabin"/>
                <a:ea typeface="Cabin"/>
                <a:cs typeface="Cabin"/>
                <a:sym typeface="Cabin"/>
              </a:rPr>
              <a:t>adult worm in the small intestine</a:t>
            </a:r>
            <a:endParaRPr b="1" sz="1200">
              <a:solidFill>
                <a:srgbClr val="CC0000"/>
              </a:solidFill>
              <a:latin typeface="Cabin"/>
              <a:ea typeface="Cabin"/>
              <a:cs typeface="Cabin"/>
              <a:sym typeface="Cabin"/>
            </a:endParaRPr>
          </a:p>
          <a:p>
            <a:pPr indent="0" lvl="0" marL="0" rtl="0" algn="l">
              <a:spcBef>
                <a:spcPts val="0"/>
              </a:spcBef>
              <a:spcAft>
                <a:spcPts val="0"/>
              </a:spcAft>
              <a:buNone/>
            </a:pPr>
            <a:br>
              <a:rPr lang="en-GB" sz="1200">
                <a:solidFill>
                  <a:schemeClr val="dk1"/>
                </a:solidFill>
                <a:latin typeface="Cabin"/>
                <a:ea typeface="Cabin"/>
                <a:cs typeface="Cabin"/>
                <a:sym typeface="Cabin"/>
              </a:rPr>
            </a:br>
            <a:endParaRPr sz="1200">
              <a:solidFill>
                <a:schemeClr val="dk1"/>
              </a:solidFill>
              <a:latin typeface="Cabin"/>
              <a:ea typeface="Cabin"/>
              <a:cs typeface="Cabin"/>
              <a:sym typeface="Cabin"/>
            </a:endParaRPr>
          </a:p>
        </p:txBody>
      </p:sp>
      <p:pic>
        <p:nvPicPr>
          <p:cNvPr id="410" name="Google Shape;410;p24"/>
          <p:cNvPicPr preferRelativeResize="0"/>
          <p:nvPr/>
        </p:nvPicPr>
        <p:blipFill>
          <a:blip r:embed="rId6">
            <a:alphaModFix/>
          </a:blip>
          <a:stretch>
            <a:fillRect/>
          </a:stretch>
        </p:blipFill>
        <p:spPr>
          <a:xfrm>
            <a:off x="4880975" y="8881949"/>
            <a:ext cx="810000" cy="909468"/>
          </a:xfrm>
          <a:prstGeom prst="rect">
            <a:avLst/>
          </a:prstGeom>
          <a:noFill/>
          <a:ln cap="flat" cmpd="sng" w="9525">
            <a:solidFill>
              <a:srgbClr val="61753B"/>
            </a:solidFill>
            <a:prstDash val="solid"/>
            <a:round/>
            <a:headEnd len="sm" w="sm" type="none"/>
            <a:tailEnd len="sm" w="sm" type="none"/>
          </a:ln>
        </p:spPr>
      </p:pic>
      <p:pic>
        <p:nvPicPr>
          <p:cNvPr id="411" name="Google Shape;411;p24"/>
          <p:cNvPicPr preferRelativeResize="0"/>
          <p:nvPr/>
        </p:nvPicPr>
        <p:blipFill>
          <a:blip r:embed="rId7">
            <a:alphaModFix/>
          </a:blip>
          <a:stretch>
            <a:fillRect/>
          </a:stretch>
        </p:blipFill>
        <p:spPr>
          <a:xfrm>
            <a:off x="5654910" y="8881950"/>
            <a:ext cx="1169340" cy="909475"/>
          </a:xfrm>
          <a:prstGeom prst="rect">
            <a:avLst/>
          </a:prstGeom>
          <a:noFill/>
          <a:ln cap="flat" cmpd="sng" w="9525">
            <a:solidFill>
              <a:srgbClr val="61753B"/>
            </a:solidFill>
            <a:prstDash val="solid"/>
            <a:round/>
            <a:headEnd len="sm" w="sm" type="none"/>
            <a:tailEnd len="sm" w="sm" type="none"/>
          </a:ln>
        </p:spPr>
      </p:pic>
      <p:sp>
        <p:nvSpPr>
          <p:cNvPr id="412" name="Google Shape;412;p24"/>
          <p:cNvSpPr/>
          <p:nvPr/>
        </p:nvSpPr>
        <p:spPr>
          <a:xfrm rot="10800000">
            <a:off x="6663269" y="-12432"/>
            <a:ext cx="938700" cy="975600"/>
          </a:xfrm>
          <a:prstGeom prst="rtTriangle">
            <a:avLst/>
          </a:prstGeom>
          <a:solidFill>
            <a:srgbClr val="B4B98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Exo"/>
              <a:ea typeface="Exo"/>
              <a:cs typeface="Exo"/>
              <a:sym typeface="Exo"/>
            </a:endParaRPr>
          </a:p>
        </p:txBody>
      </p:sp>
      <p:sp>
        <p:nvSpPr>
          <p:cNvPr id="413" name="Google Shape;413;p24"/>
          <p:cNvSpPr txBox="1"/>
          <p:nvPr/>
        </p:nvSpPr>
        <p:spPr>
          <a:xfrm>
            <a:off x="7106665" y="63360"/>
            <a:ext cx="495300" cy="4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Cabin"/>
                <a:ea typeface="Cabin"/>
                <a:cs typeface="Cabin"/>
                <a:sym typeface="Cabin"/>
              </a:rPr>
              <a:t>11</a:t>
            </a:r>
            <a:endParaRPr>
              <a:latin typeface="Cabin"/>
              <a:ea typeface="Cabin"/>
              <a:cs typeface="Cabin"/>
              <a:sym typeface="Cabin"/>
            </a:endParaRPr>
          </a:p>
        </p:txBody>
      </p:sp>
      <p:sp>
        <p:nvSpPr>
          <p:cNvPr id="414" name="Google Shape;414;p24"/>
          <p:cNvSpPr txBox="1"/>
          <p:nvPr/>
        </p:nvSpPr>
        <p:spPr>
          <a:xfrm>
            <a:off x="688550" y="5032450"/>
            <a:ext cx="4092300" cy="77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600">
                <a:solidFill>
                  <a:schemeClr val="dk1"/>
                </a:solidFill>
                <a:latin typeface="Cabin"/>
                <a:ea typeface="Cabin"/>
                <a:cs typeface="Cabin"/>
                <a:sym typeface="Cabin"/>
              </a:rPr>
              <a:t>○ </a:t>
            </a:r>
            <a:r>
              <a:rPr lang="en-GB" sz="1200">
                <a:latin typeface="Cabin"/>
                <a:ea typeface="Cabin"/>
                <a:cs typeface="Cabin"/>
                <a:sym typeface="Cabin"/>
              </a:rPr>
              <a:t>The majority of cases are </a:t>
            </a:r>
            <a:r>
              <a:rPr b="1" lang="en-GB" sz="1200">
                <a:latin typeface="Cabin"/>
                <a:ea typeface="Cabin"/>
                <a:cs typeface="Cabin"/>
                <a:sym typeface="Cabin"/>
              </a:rPr>
              <a:t>Asymptomatic</a:t>
            </a:r>
            <a:r>
              <a:rPr lang="en-GB" sz="1200">
                <a:latin typeface="Cabin"/>
                <a:ea typeface="Cabin"/>
                <a:cs typeface="Cabin"/>
                <a:sym typeface="Cabin"/>
              </a:rPr>
              <a:t> </a:t>
            </a:r>
            <a:endParaRPr sz="1200">
              <a:latin typeface="Cabin"/>
              <a:ea typeface="Cabin"/>
              <a:cs typeface="Cabin"/>
              <a:sym typeface="Cabin"/>
            </a:endParaRPr>
          </a:p>
          <a:p>
            <a:pPr indent="0" lvl="0" marL="0" rtl="0" algn="l">
              <a:lnSpc>
                <a:spcPct val="115000"/>
              </a:lnSpc>
              <a:spcBef>
                <a:spcPts val="0"/>
              </a:spcBef>
              <a:spcAft>
                <a:spcPts val="0"/>
              </a:spcAft>
              <a:buNone/>
            </a:pPr>
            <a:r>
              <a:rPr lang="en-GB" sz="600">
                <a:solidFill>
                  <a:schemeClr val="dk1"/>
                </a:solidFill>
                <a:latin typeface="Cabin"/>
                <a:ea typeface="Cabin"/>
                <a:cs typeface="Cabin"/>
                <a:sym typeface="Cabin"/>
              </a:rPr>
              <a:t>○ </a:t>
            </a:r>
            <a:r>
              <a:rPr lang="en-GB" sz="1200">
                <a:latin typeface="Cabin"/>
                <a:ea typeface="Cabin"/>
                <a:cs typeface="Cabin"/>
                <a:sym typeface="Cabin"/>
              </a:rPr>
              <a:t>Some patients have vague intestinal discomfort,</a:t>
            </a:r>
            <a:endParaRPr sz="1200">
              <a:latin typeface="Cabin"/>
              <a:ea typeface="Cabin"/>
              <a:cs typeface="Cabin"/>
              <a:sym typeface="Cabin"/>
            </a:endParaRPr>
          </a:p>
          <a:p>
            <a:pPr indent="0" lvl="0" marL="0" rtl="0" algn="l">
              <a:lnSpc>
                <a:spcPct val="115000"/>
              </a:lnSpc>
              <a:spcBef>
                <a:spcPts val="0"/>
              </a:spcBef>
              <a:spcAft>
                <a:spcPts val="0"/>
              </a:spcAft>
              <a:buNone/>
            </a:pPr>
            <a:r>
              <a:rPr lang="en-GB" sz="1200">
                <a:latin typeface="Cabin"/>
                <a:ea typeface="Cabin"/>
                <a:cs typeface="Cabin"/>
                <a:sym typeface="Cabin"/>
              </a:rPr>
              <a:t>vomiting and diarrhea.</a:t>
            </a:r>
            <a:endParaRPr sz="1200">
              <a:latin typeface="Cabin"/>
              <a:ea typeface="Cabin"/>
              <a:cs typeface="Cabin"/>
              <a:sym typeface="Cabin"/>
            </a:endParaRPr>
          </a:p>
        </p:txBody>
      </p:sp>
      <p:sp>
        <p:nvSpPr>
          <p:cNvPr id="415" name="Google Shape;415;p24"/>
          <p:cNvSpPr txBox="1"/>
          <p:nvPr/>
        </p:nvSpPr>
        <p:spPr>
          <a:xfrm>
            <a:off x="4366825" y="1155238"/>
            <a:ext cx="2836500" cy="13689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lang="en-GB" sz="600">
                <a:solidFill>
                  <a:srgbClr val="CC0000"/>
                </a:solidFill>
                <a:latin typeface="Cabin"/>
                <a:ea typeface="Cabin"/>
                <a:cs typeface="Cabin"/>
                <a:sym typeface="Cabin"/>
              </a:rPr>
              <a:t>○  </a:t>
            </a:r>
            <a:r>
              <a:rPr lang="en-GB" sz="1200">
                <a:solidFill>
                  <a:srgbClr val="CC0000"/>
                </a:solidFill>
                <a:latin typeface="Cabin"/>
                <a:ea typeface="Cabin"/>
                <a:cs typeface="Cabin"/>
                <a:sym typeface="Cabin"/>
              </a:rPr>
              <a:t>definitive host :Human</a:t>
            </a:r>
            <a:endParaRPr sz="1200">
              <a:solidFill>
                <a:srgbClr val="CC0000"/>
              </a:solidFill>
              <a:latin typeface="Cabin"/>
              <a:ea typeface="Cabin"/>
              <a:cs typeface="Cabin"/>
              <a:sym typeface="Cabin"/>
            </a:endParaRPr>
          </a:p>
          <a:p>
            <a:pPr indent="0" lvl="0" marL="457200" rtl="0" algn="l">
              <a:spcBef>
                <a:spcPts val="0"/>
              </a:spcBef>
              <a:spcAft>
                <a:spcPts val="0"/>
              </a:spcAft>
              <a:buNone/>
            </a:pPr>
            <a:r>
              <a:rPr lang="en-GB" sz="600">
                <a:solidFill>
                  <a:srgbClr val="CC0000"/>
                </a:solidFill>
                <a:latin typeface="Cabin"/>
                <a:ea typeface="Cabin"/>
                <a:cs typeface="Cabin"/>
                <a:sym typeface="Cabin"/>
              </a:rPr>
              <a:t>○  </a:t>
            </a:r>
            <a:r>
              <a:rPr lang="en-GB" sz="1200">
                <a:solidFill>
                  <a:srgbClr val="CC0000"/>
                </a:solidFill>
                <a:latin typeface="Cabin"/>
                <a:ea typeface="Cabin"/>
                <a:cs typeface="Cabin"/>
                <a:sym typeface="Cabin"/>
              </a:rPr>
              <a:t>intermediate host: cattle</a:t>
            </a:r>
            <a:endParaRPr sz="1200">
              <a:solidFill>
                <a:srgbClr val="CC0000"/>
              </a:solidFill>
              <a:latin typeface="Cabin"/>
              <a:ea typeface="Cabin"/>
              <a:cs typeface="Cabin"/>
              <a:sym typeface="Cabin"/>
            </a:endParaRPr>
          </a:p>
          <a:p>
            <a:pPr indent="0" lvl="0" marL="457200" rtl="0" algn="l">
              <a:spcBef>
                <a:spcPts val="0"/>
              </a:spcBef>
              <a:spcAft>
                <a:spcPts val="0"/>
              </a:spcAft>
              <a:buNone/>
            </a:pPr>
            <a:r>
              <a:rPr lang="en-GB" sz="600">
                <a:solidFill>
                  <a:srgbClr val="CC0000"/>
                </a:solidFill>
                <a:latin typeface="Cabin"/>
                <a:ea typeface="Cabin"/>
                <a:cs typeface="Cabin"/>
                <a:sym typeface="Cabin"/>
              </a:rPr>
              <a:t>○  </a:t>
            </a:r>
            <a:r>
              <a:rPr lang="en-GB" sz="1200">
                <a:solidFill>
                  <a:srgbClr val="CC0000"/>
                </a:solidFill>
                <a:latin typeface="Cabin"/>
                <a:ea typeface="Cabin"/>
                <a:cs typeface="Cabin"/>
                <a:sym typeface="Cabin"/>
              </a:rPr>
              <a:t>infective stage : cyst </a:t>
            </a:r>
            <a:endParaRPr sz="1200">
              <a:solidFill>
                <a:srgbClr val="CC0000"/>
              </a:solidFill>
              <a:latin typeface="Cabin"/>
              <a:ea typeface="Cabin"/>
              <a:cs typeface="Cabin"/>
              <a:sym typeface="Cabin"/>
            </a:endParaRPr>
          </a:p>
          <a:p>
            <a:pPr indent="0" lvl="0" marL="457200" rtl="0" algn="l">
              <a:spcBef>
                <a:spcPts val="0"/>
              </a:spcBef>
              <a:spcAft>
                <a:spcPts val="0"/>
              </a:spcAft>
              <a:buClr>
                <a:schemeClr val="dk1"/>
              </a:buClr>
              <a:buSzPts val="1100"/>
              <a:buFont typeface="Arial"/>
              <a:buNone/>
            </a:pPr>
            <a:r>
              <a:rPr lang="en-GB" sz="600">
                <a:solidFill>
                  <a:srgbClr val="CC0000"/>
                </a:solidFill>
                <a:latin typeface="Cabin"/>
                <a:ea typeface="Cabin"/>
                <a:cs typeface="Cabin"/>
                <a:sym typeface="Cabin"/>
              </a:rPr>
              <a:t>○  </a:t>
            </a:r>
            <a:r>
              <a:rPr lang="en-GB" sz="1200">
                <a:solidFill>
                  <a:srgbClr val="CC0000"/>
                </a:solidFill>
                <a:latin typeface="Cabin"/>
                <a:ea typeface="Cabin"/>
                <a:cs typeface="Cabin"/>
                <a:sym typeface="Cabin"/>
              </a:rPr>
              <a:t>diagnostic stage : eggs and </a:t>
            </a:r>
            <a:endParaRPr sz="1200">
              <a:solidFill>
                <a:srgbClr val="CC0000"/>
              </a:solidFill>
              <a:latin typeface="Cabin"/>
              <a:ea typeface="Cabin"/>
              <a:cs typeface="Cabin"/>
              <a:sym typeface="Cabin"/>
            </a:endParaRPr>
          </a:p>
          <a:p>
            <a:pPr indent="0" lvl="0" marL="457200" rtl="0" algn="l">
              <a:spcBef>
                <a:spcPts val="0"/>
              </a:spcBef>
              <a:spcAft>
                <a:spcPts val="0"/>
              </a:spcAft>
              <a:buClr>
                <a:schemeClr val="dk1"/>
              </a:buClr>
              <a:buSzPts val="1100"/>
              <a:buFont typeface="Arial"/>
              <a:buNone/>
            </a:pPr>
            <a:r>
              <a:rPr lang="en-GB" sz="1200">
                <a:solidFill>
                  <a:srgbClr val="CC0000"/>
                </a:solidFill>
                <a:latin typeface="Cabin"/>
                <a:ea typeface="Cabin"/>
                <a:cs typeface="Cabin"/>
                <a:sym typeface="Cabin"/>
              </a:rPr>
              <a:t>gravid proglottids</a:t>
            </a:r>
            <a:endParaRPr sz="1200">
              <a:solidFill>
                <a:srgbClr val="CC0000"/>
              </a:solidFill>
              <a:latin typeface="Cabin"/>
              <a:ea typeface="Cabin"/>
              <a:cs typeface="Cabin"/>
              <a:sym typeface="Cabin"/>
            </a:endParaRPr>
          </a:p>
          <a:p>
            <a:pPr indent="0" lvl="0" marL="0" rtl="0" algn="l">
              <a:spcBef>
                <a:spcPts val="0"/>
              </a:spcBef>
              <a:spcAft>
                <a:spcPts val="0"/>
              </a:spcAft>
              <a:buNone/>
            </a:pPr>
            <a:r>
              <a:t/>
            </a:r>
            <a:endParaRPr>
              <a:solidFill>
                <a:srgbClr val="CC0000"/>
              </a:solidFill>
            </a:endParaRPr>
          </a:p>
        </p:txBody>
      </p:sp>
      <p:sp>
        <p:nvSpPr>
          <p:cNvPr id="416" name="Google Shape;416;p24"/>
          <p:cNvSpPr/>
          <p:nvPr/>
        </p:nvSpPr>
        <p:spPr>
          <a:xfrm>
            <a:off x="4694400" y="1155238"/>
            <a:ext cx="2088300" cy="1162200"/>
          </a:xfrm>
          <a:prstGeom prst="roundRect">
            <a:avLst>
              <a:gd fmla="val 16667" name="adj"/>
            </a:avLst>
          </a:prstGeom>
          <a:noFill/>
          <a:ln cap="flat" cmpd="sng" w="9525">
            <a:solidFill>
              <a:srgbClr val="6AA84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0" name="Shape 420"/>
        <p:cNvGrpSpPr/>
        <p:nvPr/>
      </p:nvGrpSpPr>
      <p:grpSpPr>
        <a:xfrm>
          <a:off x="0" y="0"/>
          <a:ext cx="0" cy="0"/>
          <a:chOff x="0" y="0"/>
          <a:chExt cx="0" cy="0"/>
        </a:xfrm>
      </p:grpSpPr>
      <p:sp>
        <p:nvSpPr>
          <p:cNvPr id="421" name="Google Shape;421;p25"/>
          <p:cNvSpPr/>
          <p:nvPr/>
        </p:nvSpPr>
        <p:spPr>
          <a:xfrm rot="10800000">
            <a:off x="6663269" y="-12432"/>
            <a:ext cx="938700" cy="975600"/>
          </a:xfrm>
          <a:prstGeom prst="rtTriangle">
            <a:avLst/>
          </a:prstGeom>
          <a:solidFill>
            <a:srgbClr val="B4B98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Exo"/>
              <a:ea typeface="Exo"/>
              <a:cs typeface="Exo"/>
              <a:sym typeface="Exo"/>
            </a:endParaRPr>
          </a:p>
        </p:txBody>
      </p:sp>
      <p:sp>
        <p:nvSpPr>
          <p:cNvPr id="422" name="Google Shape;422;p25"/>
          <p:cNvSpPr/>
          <p:nvPr/>
        </p:nvSpPr>
        <p:spPr>
          <a:xfrm>
            <a:off x="-437" y="10040000"/>
            <a:ext cx="7589400" cy="672000"/>
          </a:xfrm>
          <a:prstGeom prst="rect">
            <a:avLst/>
          </a:prstGeom>
          <a:noFill/>
          <a:ln cap="flat" cmpd="sng" w="9525">
            <a:solidFill>
              <a:srgbClr val="B4B98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25"/>
          <p:cNvSpPr txBox="1"/>
          <p:nvPr/>
        </p:nvSpPr>
        <p:spPr>
          <a:xfrm>
            <a:off x="7106665" y="63360"/>
            <a:ext cx="495300" cy="4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Cabin"/>
                <a:ea typeface="Cabin"/>
                <a:cs typeface="Cabin"/>
                <a:sym typeface="Cabin"/>
              </a:rPr>
              <a:t>12</a:t>
            </a:r>
            <a:endParaRPr>
              <a:latin typeface="Cabin"/>
              <a:ea typeface="Cabin"/>
              <a:cs typeface="Cabin"/>
              <a:sym typeface="Cabin"/>
            </a:endParaRPr>
          </a:p>
        </p:txBody>
      </p:sp>
      <p:sp>
        <p:nvSpPr>
          <p:cNvPr id="424" name="Google Shape;424;p25"/>
          <p:cNvSpPr txBox="1"/>
          <p:nvPr/>
        </p:nvSpPr>
        <p:spPr>
          <a:xfrm>
            <a:off x="1059100" y="44275"/>
            <a:ext cx="5264100" cy="86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3500">
                <a:solidFill>
                  <a:srgbClr val="3C78D8"/>
                </a:solidFill>
                <a:latin typeface="Cabin"/>
                <a:ea typeface="Cabin"/>
                <a:cs typeface="Cabin"/>
                <a:sym typeface="Cabin"/>
              </a:rPr>
              <a:t>Hymenolepis nana</a:t>
            </a:r>
            <a:endParaRPr b="1" sz="3500">
              <a:solidFill>
                <a:srgbClr val="3C78D8"/>
              </a:solidFill>
              <a:latin typeface="Cabin"/>
              <a:ea typeface="Cabin"/>
              <a:cs typeface="Cabin"/>
              <a:sym typeface="Cabin"/>
            </a:endParaRPr>
          </a:p>
        </p:txBody>
      </p:sp>
      <p:sp>
        <p:nvSpPr>
          <p:cNvPr id="425" name="Google Shape;425;p25"/>
          <p:cNvSpPr/>
          <p:nvPr/>
        </p:nvSpPr>
        <p:spPr>
          <a:xfrm>
            <a:off x="15399875" y="2127825"/>
            <a:ext cx="2156400" cy="1553400"/>
          </a:xfrm>
          <a:prstGeom prst="roundRect">
            <a:avLst>
              <a:gd fmla="val 16667" name="adj"/>
            </a:avLst>
          </a:prstGeom>
          <a:noFill/>
          <a:ln cap="flat" cmpd="sng" w="19050">
            <a:solidFill>
              <a:srgbClr val="B4B982"/>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chemeClr val="dk1"/>
                </a:solidFill>
                <a:latin typeface="Cabin"/>
                <a:ea typeface="Cabin"/>
                <a:cs typeface="Cabin"/>
                <a:sym typeface="Cabin"/>
              </a:rPr>
              <a:t>might develop epilepsy.</a:t>
            </a:r>
            <a:endParaRPr sz="1200">
              <a:solidFill>
                <a:schemeClr val="dk1"/>
              </a:solidFill>
              <a:latin typeface="Cabin"/>
              <a:ea typeface="Cabin"/>
              <a:cs typeface="Cabin"/>
              <a:sym typeface="Cabin"/>
            </a:endParaRPr>
          </a:p>
        </p:txBody>
      </p:sp>
      <p:sp>
        <p:nvSpPr>
          <p:cNvPr id="426" name="Google Shape;426;p25"/>
          <p:cNvSpPr/>
          <p:nvPr/>
        </p:nvSpPr>
        <p:spPr>
          <a:xfrm>
            <a:off x="15084688" y="2852151"/>
            <a:ext cx="302100" cy="250500"/>
          </a:xfrm>
          <a:prstGeom prst="rightArrow">
            <a:avLst>
              <a:gd fmla="val 50000" name="adj1"/>
              <a:gd fmla="val 50000" name="adj2"/>
            </a:avLst>
          </a:pr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27" name="Google Shape;427;p25"/>
          <p:cNvCxnSpPr/>
          <p:nvPr/>
        </p:nvCxnSpPr>
        <p:spPr>
          <a:xfrm>
            <a:off x="880525" y="4220719"/>
            <a:ext cx="5827500" cy="0"/>
          </a:xfrm>
          <a:prstGeom prst="straightConnector1">
            <a:avLst/>
          </a:prstGeom>
          <a:noFill/>
          <a:ln cap="flat" cmpd="sng" w="19050">
            <a:solidFill>
              <a:srgbClr val="61753B"/>
            </a:solidFill>
            <a:prstDash val="solid"/>
            <a:round/>
            <a:headEnd len="med" w="med" type="oval"/>
            <a:tailEnd len="med" w="med" type="oval"/>
          </a:ln>
        </p:spPr>
      </p:cxnSp>
      <p:sp>
        <p:nvSpPr>
          <p:cNvPr id="428" name="Google Shape;428;p25"/>
          <p:cNvSpPr txBox="1"/>
          <p:nvPr/>
        </p:nvSpPr>
        <p:spPr>
          <a:xfrm>
            <a:off x="1162225" y="4126642"/>
            <a:ext cx="5264100" cy="86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3500">
                <a:solidFill>
                  <a:srgbClr val="61753B"/>
                </a:solidFill>
                <a:latin typeface="Cabin"/>
                <a:ea typeface="Cabin"/>
                <a:cs typeface="Cabin"/>
                <a:sym typeface="Cabin"/>
              </a:rPr>
              <a:t>Echinococcus granulosus</a:t>
            </a:r>
            <a:endParaRPr b="1" sz="3500">
              <a:solidFill>
                <a:srgbClr val="61753B"/>
              </a:solidFill>
              <a:latin typeface="Cabin"/>
              <a:ea typeface="Cabin"/>
              <a:cs typeface="Cabin"/>
              <a:sym typeface="Cabin"/>
            </a:endParaRPr>
          </a:p>
        </p:txBody>
      </p:sp>
      <p:pic>
        <p:nvPicPr>
          <p:cNvPr id="429" name="Google Shape;429;p25"/>
          <p:cNvPicPr preferRelativeResize="0"/>
          <p:nvPr/>
        </p:nvPicPr>
        <p:blipFill rotWithShape="1">
          <a:blip r:embed="rId3">
            <a:alphaModFix/>
          </a:blip>
          <a:srcRect b="4141" l="0" r="0" t="0"/>
          <a:stretch/>
        </p:blipFill>
        <p:spPr>
          <a:xfrm>
            <a:off x="804600" y="1137550"/>
            <a:ext cx="3314650" cy="2566182"/>
          </a:xfrm>
          <a:prstGeom prst="rect">
            <a:avLst/>
          </a:prstGeom>
          <a:noFill/>
          <a:ln>
            <a:noFill/>
          </a:ln>
        </p:spPr>
      </p:pic>
      <p:pic>
        <p:nvPicPr>
          <p:cNvPr id="430" name="Google Shape;430;p25"/>
          <p:cNvPicPr preferRelativeResize="0"/>
          <p:nvPr/>
        </p:nvPicPr>
        <p:blipFill>
          <a:blip r:embed="rId4">
            <a:alphaModFix/>
          </a:blip>
          <a:stretch>
            <a:fillRect/>
          </a:stretch>
        </p:blipFill>
        <p:spPr>
          <a:xfrm>
            <a:off x="4416788" y="1187409"/>
            <a:ext cx="2367151" cy="1613966"/>
          </a:xfrm>
          <a:prstGeom prst="rect">
            <a:avLst/>
          </a:prstGeom>
          <a:noFill/>
          <a:ln>
            <a:noFill/>
          </a:ln>
        </p:spPr>
      </p:pic>
      <p:pic>
        <p:nvPicPr>
          <p:cNvPr id="431" name="Google Shape;431;p25"/>
          <p:cNvPicPr preferRelativeResize="0"/>
          <p:nvPr/>
        </p:nvPicPr>
        <p:blipFill>
          <a:blip r:embed="rId5">
            <a:alphaModFix/>
          </a:blip>
          <a:stretch>
            <a:fillRect/>
          </a:stretch>
        </p:blipFill>
        <p:spPr>
          <a:xfrm>
            <a:off x="5874119" y="2937238"/>
            <a:ext cx="909830" cy="737701"/>
          </a:xfrm>
          <a:prstGeom prst="rect">
            <a:avLst/>
          </a:prstGeom>
          <a:noFill/>
          <a:ln cap="flat" cmpd="sng" w="9525">
            <a:solidFill>
              <a:srgbClr val="61753B"/>
            </a:solidFill>
            <a:prstDash val="solid"/>
            <a:round/>
            <a:headEnd len="sm" w="sm" type="none"/>
            <a:tailEnd len="sm" w="sm" type="none"/>
          </a:ln>
        </p:spPr>
      </p:pic>
      <p:pic>
        <p:nvPicPr>
          <p:cNvPr id="432" name="Google Shape;432;p25"/>
          <p:cNvPicPr preferRelativeResize="0"/>
          <p:nvPr/>
        </p:nvPicPr>
        <p:blipFill>
          <a:blip r:embed="rId6">
            <a:alphaModFix/>
          </a:blip>
          <a:stretch>
            <a:fillRect/>
          </a:stretch>
        </p:blipFill>
        <p:spPr>
          <a:xfrm>
            <a:off x="5154494" y="2938449"/>
            <a:ext cx="737695" cy="737702"/>
          </a:xfrm>
          <a:prstGeom prst="rect">
            <a:avLst/>
          </a:prstGeom>
          <a:noFill/>
          <a:ln cap="flat" cmpd="sng" w="9525">
            <a:solidFill>
              <a:srgbClr val="61753B"/>
            </a:solidFill>
            <a:prstDash val="solid"/>
            <a:round/>
            <a:headEnd len="sm" w="sm" type="none"/>
            <a:tailEnd len="sm" w="sm" type="none"/>
          </a:ln>
        </p:spPr>
      </p:pic>
      <p:pic>
        <p:nvPicPr>
          <p:cNvPr id="433" name="Google Shape;433;p25"/>
          <p:cNvPicPr preferRelativeResize="0"/>
          <p:nvPr/>
        </p:nvPicPr>
        <p:blipFill>
          <a:blip r:embed="rId7">
            <a:alphaModFix/>
          </a:blip>
          <a:stretch>
            <a:fillRect/>
          </a:stretch>
        </p:blipFill>
        <p:spPr>
          <a:xfrm>
            <a:off x="4416800" y="2938448"/>
            <a:ext cx="737694" cy="737700"/>
          </a:xfrm>
          <a:prstGeom prst="rect">
            <a:avLst/>
          </a:prstGeom>
          <a:noFill/>
          <a:ln cap="flat" cmpd="sng" w="9525">
            <a:solidFill>
              <a:srgbClr val="61753B"/>
            </a:solidFill>
            <a:prstDash val="solid"/>
            <a:round/>
            <a:headEnd len="sm" w="sm" type="none"/>
            <a:tailEnd len="sm" w="sm" type="none"/>
          </a:ln>
        </p:spPr>
      </p:pic>
      <p:sp>
        <p:nvSpPr>
          <p:cNvPr id="434" name="Google Shape;434;p25"/>
          <p:cNvSpPr/>
          <p:nvPr/>
        </p:nvSpPr>
        <p:spPr>
          <a:xfrm>
            <a:off x="3990430" y="6641944"/>
            <a:ext cx="2523000" cy="1113900"/>
          </a:xfrm>
          <a:prstGeom prst="roundRect">
            <a:avLst>
              <a:gd fmla="val 16667" name="adj"/>
            </a:avLst>
          </a:prstGeom>
          <a:noFill/>
          <a:ln cap="flat" cmpd="sng" w="19050">
            <a:solidFill>
              <a:srgbClr val="B4B982"/>
            </a:solidFill>
            <a:prstDash val="dot"/>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GB" sz="1000">
                <a:solidFill>
                  <a:srgbClr val="CC0000"/>
                </a:solidFill>
                <a:latin typeface="Cabin"/>
                <a:ea typeface="Cabin"/>
                <a:cs typeface="Cabin"/>
                <a:sym typeface="Cabin"/>
              </a:rPr>
              <a:t>Dog</a:t>
            </a:r>
            <a:r>
              <a:rPr b="1" lang="en-GB" sz="1000">
                <a:latin typeface="Cabin"/>
                <a:ea typeface="Cabin"/>
                <a:cs typeface="Cabin"/>
                <a:sym typeface="Cabin"/>
              </a:rPr>
              <a:t> become infected by eating sheep, cattle muscle having </a:t>
            </a:r>
            <a:r>
              <a:rPr b="1" lang="en-GB" sz="1000">
                <a:solidFill>
                  <a:srgbClr val="CC0000"/>
                </a:solidFill>
                <a:latin typeface="Cabin"/>
                <a:ea typeface="Cabin"/>
                <a:cs typeface="Cabin"/>
                <a:sym typeface="Cabin"/>
              </a:rPr>
              <a:t>hydated cyct </a:t>
            </a:r>
            <a:r>
              <a:rPr b="1" lang="en-GB" sz="1000">
                <a:latin typeface="Cabin"/>
                <a:ea typeface="Cabin"/>
                <a:cs typeface="Cabin"/>
                <a:sym typeface="Cabin"/>
              </a:rPr>
              <a:t>which become in the intestine of the Dog as an adult and start releasing eggs witch excreted in the faces </a:t>
            </a:r>
            <a:r>
              <a:rPr lang="en-GB" sz="1000">
                <a:latin typeface="Cabin"/>
                <a:ea typeface="Cabin"/>
                <a:cs typeface="Cabin"/>
                <a:sym typeface="Cabin"/>
              </a:rPr>
              <a:t>.</a:t>
            </a:r>
            <a:endParaRPr sz="1000">
              <a:latin typeface="Cabin"/>
              <a:ea typeface="Cabin"/>
              <a:cs typeface="Cabin"/>
              <a:sym typeface="Cabin"/>
            </a:endParaRPr>
          </a:p>
        </p:txBody>
      </p:sp>
      <p:sp>
        <p:nvSpPr>
          <p:cNvPr id="435" name="Google Shape;435;p25"/>
          <p:cNvSpPr/>
          <p:nvPr/>
        </p:nvSpPr>
        <p:spPr>
          <a:xfrm>
            <a:off x="3990430" y="7950599"/>
            <a:ext cx="2523000" cy="862200"/>
          </a:xfrm>
          <a:prstGeom prst="roundRect">
            <a:avLst>
              <a:gd fmla="val 16667" name="adj"/>
            </a:avLst>
          </a:prstGeom>
          <a:noFill/>
          <a:ln cap="flat" cmpd="sng" w="19050">
            <a:solidFill>
              <a:srgbClr val="B4B982"/>
            </a:solidFill>
            <a:prstDash val="dot"/>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GB" sz="1000">
                <a:latin typeface="Cabin"/>
                <a:ea typeface="Cabin"/>
                <a:cs typeface="Cabin"/>
                <a:sym typeface="Cabin"/>
              </a:rPr>
              <a:t>Human</a:t>
            </a:r>
            <a:r>
              <a:rPr lang="en-GB" sz="1000">
                <a:latin typeface="Cabin"/>
                <a:ea typeface="Cabin"/>
                <a:cs typeface="Cabin"/>
                <a:sym typeface="Cabin"/>
              </a:rPr>
              <a:t> become infected by ingestion of </a:t>
            </a:r>
            <a:r>
              <a:rPr i="1" lang="en-GB" sz="1000">
                <a:latin typeface="Cabin"/>
                <a:ea typeface="Cabin"/>
                <a:cs typeface="Cabin"/>
                <a:sym typeface="Cabin"/>
              </a:rPr>
              <a:t>Echinococcus Granulosus  </a:t>
            </a:r>
            <a:r>
              <a:rPr lang="en-GB" sz="1000">
                <a:latin typeface="Cabin"/>
                <a:ea typeface="Cabin"/>
                <a:cs typeface="Cabin"/>
                <a:sym typeface="Cabin"/>
              </a:rPr>
              <a:t>eggs, usually by </a:t>
            </a:r>
            <a:r>
              <a:rPr b="1" lang="en-GB" sz="1000">
                <a:latin typeface="Cabin"/>
                <a:ea typeface="Cabin"/>
                <a:cs typeface="Cabin"/>
                <a:sym typeface="Cabin"/>
              </a:rPr>
              <a:t>hand-to-mouth contact</a:t>
            </a:r>
            <a:r>
              <a:rPr lang="en-GB" sz="1000">
                <a:latin typeface="Cabin"/>
                <a:ea typeface="Cabin"/>
                <a:cs typeface="Cabin"/>
                <a:sym typeface="Cabin"/>
              </a:rPr>
              <a:t> with infected dog feces.</a:t>
            </a:r>
            <a:endParaRPr sz="1000">
              <a:latin typeface="Cabin"/>
              <a:ea typeface="Cabin"/>
              <a:cs typeface="Cabin"/>
              <a:sym typeface="Cabin"/>
            </a:endParaRPr>
          </a:p>
        </p:txBody>
      </p:sp>
      <p:sp>
        <p:nvSpPr>
          <p:cNvPr id="436" name="Google Shape;436;p25"/>
          <p:cNvSpPr/>
          <p:nvPr/>
        </p:nvSpPr>
        <p:spPr>
          <a:xfrm>
            <a:off x="1258894" y="6641956"/>
            <a:ext cx="2523000" cy="1113900"/>
          </a:xfrm>
          <a:prstGeom prst="roundRect">
            <a:avLst>
              <a:gd fmla="val 16667" name="adj"/>
            </a:avLst>
          </a:prstGeom>
          <a:noFill/>
          <a:ln cap="flat" cmpd="sng" w="19050">
            <a:solidFill>
              <a:srgbClr val="B4B982"/>
            </a:solidFill>
            <a:prstDash val="dot"/>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i="1" lang="en-GB" sz="1000">
                <a:latin typeface="Cabin"/>
                <a:ea typeface="Cabin"/>
                <a:cs typeface="Cabin"/>
                <a:sym typeface="Cabin"/>
              </a:rPr>
              <a:t>E. Granulosus cyct </a:t>
            </a:r>
            <a:r>
              <a:rPr lang="en-GB" sz="1000">
                <a:latin typeface="Cabin"/>
                <a:ea typeface="Cabin"/>
                <a:cs typeface="Cabin"/>
                <a:sym typeface="Cabin"/>
              </a:rPr>
              <a:t> is ingested and attaches to the mucosa of the intestines in the </a:t>
            </a:r>
            <a:r>
              <a:rPr b="1" lang="en-GB" sz="1000">
                <a:latin typeface="Cabin"/>
                <a:ea typeface="Cabin"/>
                <a:cs typeface="Cabin"/>
                <a:sym typeface="Cabin"/>
              </a:rPr>
              <a:t>definitive host </a:t>
            </a:r>
            <a:r>
              <a:rPr lang="en-GB" sz="1000">
                <a:latin typeface="Cabin"/>
                <a:ea typeface="Cabin"/>
                <a:cs typeface="Cabin"/>
                <a:sym typeface="Cabin"/>
              </a:rPr>
              <a:t>and there the parasite will grow into the adult stages</a:t>
            </a:r>
            <a:endParaRPr sz="1000">
              <a:latin typeface="Cabin"/>
              <a:ea typeface="Cabin"/>
              <a:cs typeface="Cabin"/>
              <a:sym typeface="Cabin"/>
            </a:endParaRPr>
          </a:p>
        </p:txBody>
      </p:sp>
      <p:sp>
        <p:nvSpPr>
          <p:cNvPr id="437" name="Google Shape;437;p25"/>
          <p:cNvSpPr txBox="1"/>
          <p:nvPr/>
        </p:nvSpPr>
        <p:spPr>
          <a:xfrm>
            <a:off x="317025" y="4940038"/>
            <a:ext cx="3000000" cy="4953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C27BA0"/>
              </a:buClr>
              <a:buSzPts val="2000"/>
              <a:buFont typeface="Cabin"/>
              <a:buChar char="●"/>
            </a:pPr>
            <a:r>
              <a:rPr b="1" lang="en-GB" sz="2000">
                <a:solidFill>
                  <a:srgbClr val="C27BA0"/>
                </a:solidFill>
                <a:latin typeface="Cabin"/>
                <a:ea typeface="Cabin"/>
                <a:cs typeface="Cabin"/>
                <a:sym typeface="Cabin"/>
              </a:rPr>
              <a:t>General info</a:t>
            </a:r>
            <a:endParaRPr b="1" sz="600">
              <a:solidFill>
                <a:srgbClr val="C27BA0"/>
              </a:solidFill>
              <a:latin typeface="Cabin"/>
              <a:ea typeface="Cabin"/>
              <a:cs typeface="Cabin"/>
              <a:sym typeface="Cabin"/>
            </a:endParaRPr>
          </a:p>
        </p:txBody>
      </p:sp>
      <p:sp>
        <p:nvSpPr>
          <p:cNvPr id="438" name="Google Shape;438;p25"/>
          <p:cNvSpPr txBox="1"/>
          <p:nvPr/>
        </p:nvSpPr>
        <p:spPr>
          <a:xfrm>
            <a:off x="294057" y="6146217"/>
            <a:ext cx="1839900" cy="4674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C27BA0"/>
              </a:buClr>
              <a:buSzPts val="2000"/>
              <a:buFont typeface="Cabin"/>
              <a:buChar char="●"/>
            </a:pPr>
            <a:r>
              <a:rPr b="1" lang="en-GB" sz="2000">
                <a:solidFill>
                  <a:srgbClr val="C27BA0"/>
                </a:solidFill>
                <a:latin typeface="Cabin"/>
                <a:ea typeface="Cabin"/>
                <a:cs typeface="Cabin"/>
                <a:sym typeface="Cabin"/>
              </a:rPr>
              <a:t>Life cycle</a:t>
            </a:r>
            <a:endParaRPr b="1" sz="2000">
              <a:solidFill>
                <a:srgbClr val="C27BA0"/>
              </a:solidFill>
              <a:latin typeface="Cabin"/>
              <a:ea typeface="Cabin"/>
              <a:cs typeface="Cabin"/>
              <a:sym typeface="Cabin"/>
            </a:endParaRPr>
          </a:p>
        </p:txBody>
      </p:sp>
      <p:sp>
        <p:nvSpPr>
          <p:cNvPr id="439" name="Google Shape;439;p25"/>
          <p:cNvSpPr/>
          <p:nvPr/>
        </p:nvSpPr>
        <p:spPr>
          <a:xfrm>
            <a:off x="1275232" y="7950595"/>
            <a:ext cx="2523000" cy="862200"/>
          </a:xfrm>
          <a:prstGeom prst="roundRect">
            <a:avLst>
              <a:gd fmla="val 16667" name="adj"/>
            </a:avLst>
          </a:prstGeom>
          <a:noFill/>
          <a:ln cap="flat" cmpd="sng" w="19050">
            <a:solidFill>
              <a:srgbClr val="B4B982"/>
            </a:solidFill>
            <a:prstDash val="dot"/>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GB" sz="1000">
                <a:latin typeface="Cabin"/>
                <a:ea typeface="Cabin"/>
                <a:cs typeface="Cabin"/>
                <a:sym typeface="Cabin"/>
              </a:rPr>
              <a:t>The ingested eggs migrate to the various body tissues, and produce hydatid cysts.</a:t>
            </a:r>
            <a:endParaRPr sz="1000">
              <a:latin typeface="Cabin"/>
              <a:ea typeface="Cabin"/>
              <a:cs typeface="Cabin"/>
              <a:sym typeface="Cabin"/>
            </a:endParaRPr>
          </a:p>
          <a:p>
            <a:pPr indent="0" lvl="0" marL="0" rtl="0" algn="l">
              <a:lnSpc>
                <a:spcPct val="115000"/>
              </a:lnSpc>
              <a:spcBef>
                <a:spcPts val="0"/>
              </a:spcBef>
              <a:spcAft>
                <a:spcPts val="0"/>
              </a:spcAft>
              <a:buNone/>
            </a:pPr>
            <a:r>
              <a:rPr lang="en-GB" sz="1000">
                <a:latin typeface="Cabin"/>
                <a:ea typeface="Cabin"/>
                <a:cs typeface="Cabin"/>
                <a:sym typeface="Cabin"/>
              </a:rPr>
              <a:t>The life cycle is terminated at this point</a:t>
            </a:r>
            <a:endParaRPr b="1" baseline="30000" sz="1000">
              <a:latin typeface="Cabin"/>
              <a:ea typeface="Cabin"/>
              <a:cs typeface="Cabin"/>
              <a:sym typeface="Cabin"/>
            </a:endParaRPr>
          </a:p>
        </p:txBody>
      </p:sp>
      <p:sp>
        <p:nvSpPr>
          <p:cNvPr id="440" name="Google Shape;440;p25"/>
          <p:cNvSpPr txBox="1"/>
          <p:nvPr/>
        </p:nvSpPr>
        <p:spPr>
          <a:xfrm>
            <a:off x="600575" y="5288150"/>
            <a:ext cx="6506100" cy="86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600">
                <a:solidFill>
                  <a:schemeClr val="dk1"/>
                </a:solidFill>
                <a:latin typeface="Cabin"/>
                <a:ea typeface="Cabin"/>
                <a:cs typeface="Cabin"/>
                <a:sym typeface="Cabin"/>
              </a:rPr>
              <a:t>○ </a:t>
            </a:r>
            <a:r>
              <a:rPr b="1" lang="en-GB" sz="1200">
                <a:solidFill>
                  <a:schemeClr val="dk1"/>
                </a:solidFill>
                <a:latin typeface="Cabin"/>
                <a:ea typeface="Cabin"/>
                <a:cs typeface="Cabin"/>
                <a:sym typeface="Cabin"/>
              </a:rPr>
              <a:t>E. granulosus requires two host types:</a:t>
            </a:r>
            <a:endParaRPr b="1" sz="1200">
              <a:solidFill>
                <a:schemeClr val="dk1"/>
              </a:solidFill>
              <a:latin typeface="Cabin"/>
              <a:ea typeface="Cabin"/>
              <a:cs typeface="Cabin"/>
              <a:sym typeface="Cabin"/>
            </a:endParaRPr>
          </a:p>
          <a:p>
            <a:pPr indent="0" lvl="0" marL="0" rtl="0" algn="l">
              <a:spcBef>
                <a:spcPts val="0"/>
              </a:spcBef>
              <a:spcAft>
                <a:spcPts val="0"/>
              </a:spcAft>
              <a:buNone/>
            </a:pPr>
            <a:r>
              <a:t/>
            </a:r>
            <a:endParaRPr b="1" sz="700">
              <a:solidFill>
                <a:schemeClr val="dk1"/>
              </a:solidFill>
              <a:latin typeface="Cabin"/>
              <a:ea typeface="Cabin"/>
              <a:cs typeface="Cabin"/>
              <a:sym typeface="Cabin"/>
            </a:endParaRPr>
          </a:p>
          <a:p>
            <a:pPr indent="0" lvl="0" marL="0" rtl="0" algn="l">
              <a:spcBef>
                <a:spcPts val="0"/>
              </a:spcBef>
              <a:spcAft>
                <a:spcPts val="0"/>
              </a:spcAft>
              <a:buNone/>
            </a:pPr>
            <a:r>
              <a:rPr lang="en-GB" sz="1200">
                <a:solidFill>
                  <a:srgbClr val="CC0000"/>
                </a:solidFill>
                <a:latin typeface="Cabin"/>
                <a:ea typeface="Cabin"/>
                <a:cs typeface="Cabin"/>
                <a:sym typeface="Cabin"/>
              </a:rPr>
              <a:t>  1- Definitive host: Dogs      </a:t>
            </a:r>
            <a:endParaRPr sz="1200">
              <a:solidFill>
                <a:srgbClr val="CC0000"/>
              </a:solidFill>
              <a:latin typeface="Cabin"/>
              <a:ea typeface="Cabin"/>
              <a:cs typeface="Cabin"/>
              <a:sym typeface="Cabin"/>
            </a:endParaRPr>
          </a:p>
          <a:p>
            <a:pPr indent="0" lvl="0" marL="0" rtl="0" algn="l">
              <a:spcBef>
                <a:spcPts val="0"/>
              </a:spcBef>
              <a:spcAft>
                <a:spcPts val="0"/>
              </a:spcAft>
              <a:buNone/>
            </a:pPr>
            <a:r>
              <a:rPr lang="en-GB" sz="1200">
                <a:solidFill>
                  <a:srgbClr val="CC0000"/>
                </a:solidFill>
                <a:latin typeface="Cabin"/>
                <a:ea typeface="Cabin"/>
                <a:cs typeface="Cabin"/>
                <a:sym typeface="Cabin"/>
              </a:rPr>
              <a:t>  2- Intermediate host: most commonly sheep, cattle, pigs, goats, and camels and also </a:t>
            </a:r>
            <a:r>
              <a:rPr b="1" lang="en-GB" sz="1200">
                <a:solidFill>
                  <a:srgbClr val="CC0000"/>
                </a:solidFill>
                <a:latin typeface="Cabin"/>
                <a:ea typeface="Cabin"/>
                <a:cs typeface="Cabin"/>
                <a:sym typeface="Cabin"/>
              </a:rPr>
              <a:t>Humans</a:t>
            </a:r>
            <a:r>
              <a:rPr lang="en-GB" sz="1200">
                <a:solidFill>
                  <a:srgbClr val="CC0000"/>
                </a:solidFill>
                <a:latin typeface="Cabin"/>
                <a:ea typeface="Cabin"/>
                <a:cs typeface="Cabin"/>
                <a:sym typeface="Cabin"/>
              </a:rPr>
              <a:t>.</a:t>
            </a:r>
            <a:endParaRPr sz="1200">
              <a:solidFill>
                <a:srgbClr val="CC0000"/>
              </a:solidFill>
              <a:latin typeface="Cabin"/>
              <a:ea typeface="Cabin"/>
              <a:cs typeface="Cabin"/>
              <a:sym typeface="Cabin"/>
            </a:endParaRPr>
          </a:p>
        </p:txBody>
      </p:sp>
      <p:pic>
        <p:nvPicPr>
          <p:cNvPr id="441" name="Google Shape;441;p25"/>
          <p:cNvPicPr preferRelativeResize="0"/>
          <p:nvPr/>
        </p:nvPicPr>
        <p:blipFill rotWithShape="1">
          <a:blip r:embed="rId8">
            <a:alphaModFix/>
          </a:blip>
          <a:srcRect b="0" l="8341" r="7997" t="0"/>
          <a:stretch/>
        </p:blipFill>
        <p:spPr>
          <a:xfrm>
            <a:off x="4117425" y="8934500"/>
            <a:ext cx="2523000" cy="1039951"/>
          </a:xfrm>
          <a:prstGeom prst="rect">
            <a:avLst/>
          </a:prstGeom>
          <a:noFill/>
          <a:ln>
            <a:noFill/>
          </a:ln>
        </p:spPr>
      </p:pic>
      <p:sp>
        <p:nvSpPr>
          <p:cNvPr id="442" name="Google Shape;442;p25"/>
          <p:cNvSpPr txBox="1"/>
          <p:nvPr/>
        </p:nvSpPr>
        <p:spPr>
          <a:xfrm>
            <a:off x="3426388" y="11041400"/>
            <a:ext cx="3000000" cy="2160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800">
                <a:solidFill>
                  <a:schemeClr val="dk1"/>
                </a:solidFill>
                <a:latin typeface="Cabin"/>
                <a:ea typeface="Cabin"/>
                <a:cs typeface="Cabin"/>
                <a:sym typeface="Cabin"/>
              </a:rPr>
              <a:t>Symptoms vary, depending on the location of the cyst in tissues. Although cysts may form in many areas of the body, </a:t>
            </a:r>
            <a:r>
              <a:rPr b="1" lang="en-GB" sz="800">
                <a:solidFill>
                  <a:schemeClr val="dk1"/>
                </a:solidFill>
                <a:latin typeface="Cabin"/>
                <a:ea typeface="Cabin"/>
                <a:cs typeface="Cabin"/>
                <a:sym typeface="Cabin"/>
              </a:rPr>
              <a:t>the lung and the liver </a:t>
            </a:r>
            <a:r>
              <a:rPr lang="en-GB" sz="800">
                <a:solidFill>
                  <a:schemeClr val="dk1"/>
                </a:solidFill>
                <a:latin typeface="Cabin"/>
                <a:ea typeface="Cabin"/>
                <a:cs typeface="Cabin"/>
                <a:sym typeface="Cabin"/>
              </a:rPr>
              <a:t>are most commonly affected. One serious complication of hydatid cyst disease is the risk of anaphylactic shock, following rupture of the cyst.</a:t>
            </a:r>
            <a:endParaRPr sz="800">
              <a:solidFill>
                <a:schemeClr val="dk1"/>
              </a:solidFill>
              <a:latin typeface="Cabin"/>
              <a:ea typeface="Cabin"/>
              <a:cs typeface="Cabin"/>
              <a:sym typeface="Cabin"/>
            </a:endParaRPr>
          </a:p>
        </p:txBody>
      </p:sp>
      <p:sp>
        <p:nvSpPr>
          <p:cNvPr id="443" name="Google Shape;443;p25"/>
          <p:cNvSpPr/>
          <p:nvPr/>
        </p:nvSpPr>
        <p:spPr>
          <a:xfrm>
            <a:off x="3798237" y="7054201"/>
            <a:ext cx="190200" cy="178500"/>
          </a:xfrm>
          <a:prstGeom prst="rightArrow">
            <a:avLst>
              <a:gd fmla="val 50000" name="adj1"/>
              <a:gd fmla="val 50000" name="adj2"/>
            </a:avLst>
          </a:pr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25"/>
          <p:cNvSpPr/>
          <p:nvPr/>
        </p:nvSpPr>
        <p:spPr>
          <a:xfrm rot="5400000">
            <a:off x="5156837" y="7760667"/>
            <a:ext cx="190200" cy="178500"/>
          </a:xfrm>
          <a:prstGeom prst="rightArrow">
            <a:avLst>
              <a:gd fmla="val 50000" name="adj1"/>
              <a:gd fmla="val 50000" name="adj2"/>
            </a:avLst>
          </a:pr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25"/>
          <p:cNvSpPr/>
          <p:nvPr/>
        </p:nvSpPr>
        <p:spPr>
          <a:xfrm rot="10800000">
            <a:off x="3798236" y="8133484"/>
            <a:ext cx="190200" cy="138300"/>
          </a:xfrm>
          <a:prstGeom prst="rightArrow">
            <a:avLst>
              <a:gd fmla="val 50000" name="adj1"/>
              <a:gd fmla="val 50000" name="adj2"/>
            </a:avLst>
          </a:pr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46" name="Google Shape;446;p25"/>
          <p:cNvPicPr preferRelativeResize="0"/>
          <p:nvPr/>
        </p:nvPicPr>
        <p:blipFill>
          <a:blip r:embed="rId9">
            <a:alphaModFix/>
          </a:blip>
          <a:stretch>
            <a:fillRect/>
          </a:stretch>
        </p:blipFill>
        <p:spPr>
          <a:xfrm>
            <a:off x="2884734" y="11041396"/>
            <a:ext cx="1038046" cy="1267350"/>
          </a:xfrm>
          <a:prstGeom prst="rect">
            <a:avLst/>
          </a:prstGeom>
          <a:noFill/>
          <a:ln>
            <a:noFill/>
          </a:ln>
        </p:spPr>
      </p:pic>
      <p:pic>
        <p:nvPicPr>
          <p:cNvPr id="447" name="Google Shape;447;p25"/>
          <p:cNvPicPr preferRelativeResize="0"/>
          <p:nvPr/>
        </p:nvPicPr>
        <p:blipFill>
          <a:blip r:embed="rId10">
            <a:alphaModFix/>
          </a:blip>
          <a:stretch>
            <a:fillRect/>
          </a:stretch>
        </p:blipFill>
        <p:spPr>
          <a:xfrm>
            <a:off x="1345125" y="8878650"/>
            <a:ext cx="2597375" cy="103994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1" name="Shape 451"/>
        <p:cNvGrpSpPr/>
        <p:nvPr/>
      </p:nvGrpSpPr>
      <p:grpSpPr>
        <a:xfrm>
          <a:off x="0" y="0"/>
          <a:ext cx="0" cy="0"/>
          <a:chOff x="0" y="0"/>
          <a:chExt cx="0" cy="0"/>
        </a:xfrm>
      </p:grpSpPr>
      <p:sp>
        <p:nvSpPr>
          <p:cNvPr id="452" name="Google Shape;452;p26"/>
          <p:cNvSpPr/>
          <p:nvPr/>
        </p:nvSpPr>
        <p:spPr>
          <a:xfrm rot="10800000">
            <a:off x="6663269" y="-12432"/>
            <a:ext cx="938700" cy="975600"/>
          </a:xfrm>
          <a:prstGeom prst="rtTriangle">
            <a:avLst/>
          </a:prstGeom>
          <a:solidFill>
            <a:srgbClr val="B4B98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Exo"/>
              <a:ea typeface="Exo"/>
              <a:cs typeface="Exo"/>
              <a:sym typeface="Exo"/>
            </a:endParaRPr>
          </a:p>
        </p:txBody>
      </p:sp>
      <p:sp>
        <p:nvSpPr>
          <p:cNvPr id="453" name="Google Shape;453;p26"/>
          <p:cNvSpPr/>
          <p:nvPr/>
        </p:nvSpPr>
        <p:spPr>
          <a:xfrm>
            <a:off x="0" y="10026600"/>
            <a:ext cx="7589400" cy="672000"/>
          </a:xfrm>
          <a:prstGeom prst="rect">
            <a:avLst/>
          </a:prstGeom>
          <a:noFill/>
          <a:ln cap="flat" cmpd="sng" w="9525">
            <a:solidFill>
              <a:srgbClr val="B4B98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solidFill>
                <a:srgbClr val="274E13"/>
              </a:solidFill>
              <a:latin typeface="Cabin"/>
              <a:ea typeface="Cabin"/>
              <a:cs typeface="Cabin"/>
              <a:sym typeface="Cabin"/>
            </a:endParaRPr>
          </a:p>
        </p:txBody>
      </p:sp>
      <p:sp>
        <p:nvSpPr>
          <p:cNvPr id="454" name="Google Shape;454;p26"/>
          <p:cNvSpPr txBox="1"/>
          <p:nvPr/>
        </p:nvSpPr>
        <p:spPr>
          <a:xfrm>
            <a:off x="7106665" y="63360"/>
            <a:ext cx="495300" cy="4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Cabin"/>
                <a:ea typeface="Cabin"/>
                <a:cs typeface="Cabin"/>
                <a:sym typeface="Cabin"/>
              </a:rPr>
              <a:t>13</a:t>
            </a:r>
            <a:endParaRPr>
              <a:latin typeface="Cabin"/>
              <a:ea typeface="Cabin"/>
              <a:cs typeface="Cabin"/>
              <a:sym typeface="Cabin"/>
            </a:endParaRPr>
          </a:p>
        </p:txBody>
      </p:sp>
      <p:sp>
        <p:nvSpPr>
          <p:cNvPr id="455" name="Google Shape;455;p26"/>
          <p:cNvSpPr txBox="1"/>
          <p:nvPr/>
        </p:nvSpPr>
        <p:spPr>
          <a:xfrm>
            <a:off x="285725" y="44275"/>
            <a:ext cx="6661200" cy="86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3500">
                <a:solidFill>
                  <a:srgbClr val="61753B"/>
                </a:solidFill>
                <a:latin typeface="Cabin"/>
                <a:ea typeface="Cabin"/>
                <a:cs typeface="Cabin"/>
                <a:sym typeface="Cabin"/>
              </a:rPr>
              <a:t>Echinococcus granulosus</a:t>
            </a:r>
            <a:endParaRPr b="1" sz="3500">
              <a:solidFill>
                <a:srgbClr val="61753B"/>
              </a:solidFill>
              <a:latin typeface="Cabin"/>
              <a:ea typeface="Cabin"/>
              <a:cs typeface="Cabin"/>
              <a:sym typeface="Cabin"/>
            </a:endParaRPr>
          </a:p>
        </p:txBody>
      </p:sp>
      <p:pic>
        <p:nvPicPr>
          <p:cNvPr id="456" name="Google Shape;456;p26"/>
          <p:cNvPicPr preferRelativeResize="0"/>
          <p:nvPr/>
        </p:nvPicPr>
        <p:blipFill rotWithShape="1">
          <a:blip r:embed="rId3">
            <a:alphaModFix/>
          </a:blip>
          <a:srcRect b="9960" l="0" r="0" t="10160"/>
          <a:stretch/>
        </p:blipFill>
        <p:spPr>
          <a:xfrm>
            <a:off x="2099949" y="9220612"/>
            <a:ext cx="1590791" cy="556623"/>
          </a:xfrm>
          <a:prstGeom prst="rect">
            <a:avLst/>
          </a:prstGeom>
          <a:noFill/>
          <a:ln>
            <a:noFill/>
          </a:ln>
        </p:spPr>
      </p:pic>
      <p:pic>
        <p:nvPicPr>
          <p:cNvPr id="457" name="Google Shape;457;p26"/>
          <p:cNvPicPr preferRelativeResize="0"/>
          <p:nvPr/>
        </p:nvPicPr>
        <p:blipFill>
          <a:blip r:embed="rId4">
            <a:alphaModFix/>
          </a:blip>
          <a:stretch>
            <a:fillRect/>
          </a:stretch>
        </p:blipFill>
        <p:spPr>
          <a:xfrm>
            <a:off x="3843510" y="9242161"/>
            <a:ext cx="1590789" cy="553314"/>
          </a:xfrm>
          <a:prstGeom prst="rect">
            <a:avLst/>
          </a:prstGeom>
          <a:noFill/>
          <a:ln>
            <a:noFill/>
          </a:ln>
        </p:spPr>
      </p:pic>
      <p:sp>
        <p:nvSpPr>
          <p:cNvPr id="458" name="Google Shape;458;p26"/>
          <p:cNvSpPr/>
          <p:nvPr/>
        </p:nvSpPr>
        <p:spPr>
          <a:xfrm>
            <a:off x="2277678" y="9364569"/>
            <a:ext cx="509700" cy="2769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26"/>
          <p:cNvSpPr txBox="1"/>
          <p:nvPr/>
        </p:nvSpPr>
        <p:spPr>
          <a:xfrm>
            <a:off x="282800" y="852925"/>
            <a:ext cx="5859300" cy="12111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CC0000"/>
              </a:buClr>
              <a:buSzPts val="2000"/>
              <a:buFont typeface="Cabin"/>
              <a:buChar char="●"/>
            </a:pPr>
            <a:r>
              <a:rPr b="1" lang="en-GB" sz="2000">
                <a:solidFill>
                  <a:srgbClr val="CC0000"/>
                </a:solidFill>
                <a:latin typeface="Cabin"/>
                <a:ea typeface="Cabin"/>
                <a:cs typeface="Cabin"/>
                <a:sym typeface="Cabin"/>
              </a:rPr>
              <a:t>Hydatid Cyst</a:t>
            </a:r>
            <a:endParaRPr b="1" sz="2000">
              <a:solidFill>
                <a:srgbClr val="CC0000"/>
              </a:solidFill>
              <a:latin typeface="Cabin"/>
              <a:ea typeface="Cabin"/>
              <a:cs typeface="Cabin"/>
              <a:sym typeface="Cabin"/>
            </a:endParaRPr>
          </a:p>
          <a:p>
            <a:pPr indent="0" lvl="0" marL="0" rtl="0" algn="l">
              <a:lnSpc>
                <a:spcPct val="115000"/>
              </a:lnSpc>
              <a:spcBef>
                <a:spcPts val="0"/>
              </a:spcBef>
              <a:spcAft>
                <a:spcPts val="0"/>
              </a:spcAft>
              <a:buNone/>
            </a:pPr>
            <a:r>
              <a:t/>
            </a:r>
            <a:endParaRPr b="1" sz="400">
              <a:solidFill>
                <a:srgbClr val="61753B"/>
              </a:solidFill>
              <a:latin typeface="Cabin"/>
              <a:ea typeface="Cabin"/>
              <a:cs typeface="Cabin"/>
              <a:sym typeface="Cabin"/>
            </a:endParaRPr>
          </a:p>
          <a:p>
            <a:pPr indent="0" lvl="0" marL="0" rtl="0" algn="l">
              <a:lnSpc>
                <a:spcPct val="115000"/>
              </a:lnSpc>
              <a:spcBef>
                <a:spcPts val="0"/>
              </a:spcBef>
              <a:spcAft>
                <a:spcPts val="0"/>
              </a:spcAft>
              <a:buNone/>
            </a:pPr>
            <a:r>
              <a:rPr lang="en-GB" sz="1000">
                <a:solidFill>
                  <a:srgbClr val="C27BA0"/>
                </a:solidFill>
                <a:latin typeface="Cabin"/>
                <a:ea typeface="Cabin"/>
                <a:cs typeface="Cabin"/>
                <a:sym typeface="Cabin"/>
              </a:rPr>
              <a:t>Hydatid cyst, which may reach a large size, has laminated outer layer, and an inner layer of germinal tissues from which the daughter cysts and brood capsules (smaller cysts containing several developing inverted scolices) bud. The cyst also contains loose pieces of germinal tissue and scolices. This is known as hydatid sand. In addition, there is a great deal of fluid inside the cyst.</a:t>
            </a:r>
            <a:endParaRPr sz="1000">
              <a:solidFill>
                <a:srgbClr val="C27BA0"/>
              </a:solidFill>
              <a:latin typeface="Cabin"/>
              <a:ea typeface="Cabin"/>
              <a:cs typeface="Cabin"/>
              <a:sym typeface="Cabin"/>
            </a:endParaRPr>
          </a:p>
          <a:p>
            <a:pPr indent="0" lvl="0" marL="457200" rtl="0" algn="l">
              <a:spcBef>
                <a:spcPts val="0"/>
              </a:spcBef>
              <a:spcAft>
                <a:spcPts val="0"/>
              </a:spcAft>
              <a:buNone/>
            </a:pPr>
            <a:r>
              <a:t/>
            </a:r>
            <a:endParaRPr b="1" sz="1200">
              <a:solidFill>
                <a:srgbClr val="C27BA0"/>
              </a:solidFill>
              <a:latin typeface="Cabin"/>
              <a:ea typeface="Cabin"/>
              <a:cs typeface="Cabin"/>
              <a:sym typeface="Cabin"/>
            </a:endParaRPr>
          </a:p>
        </p:txBody>
      </p:sp>
      <p:pic>
        <p:nvPicPr>
          <p:cNvPr id="460" name="Google Shape;460;p26"/>
          <p:cNvPicPr preferRelativeResize="0"/>
          <p:nvPr/>
        </p:nvPicPr>
        <p:blipFill>
          <a:blip r:embed="rId5">
            <a:alphaModFix/>
          </a:blip>
          <a:stretch>
            <a:fillRect/>
          </a:stretch>
        </p:blipFill>
        <p:spPr>
          <a:xfrm>
            <a:off x="6142100" y="1175000"/>
            <a:ext cx="1044599" cy="862200"/>
          </a:xfrm>
          <a:prstGeom prst="rect">
            <a:avLst/>
          </a:prstGeom>
          <a:noFill/>
          <a:ln cap="flat" cmpd="sng" w="9525">
            <a:solidFill>
              <a:srgbClr val="61753B"/>
            </a:solidFill>
            <a:prstDash val="solid"/>
            <a:round/>
            <a:headEnd len="sm" w="sm" type="none"/>
            <a:tailEnd len="sm" w="sm" type="none"/>
          </a:ln>
        </p:spPr>
      </p:pic>
      <p:pic>
        <p:nvPicPr>
          <p:cNvPr id="461" name="Google Shape;461;p26"/>
          <p:cNvPicPr preferRelativeResize="0"/>
          <p:nvPr/>
        </p:nvPicPr>
        <p:blipFill>
          <a:blip r:embed="rId6">
            <a:alphaModFix/>
          </a:blip>
          <a:stretch>
            <a:fillRect/>
          </a:stretch>
        </p:blipFill>
        <p:spPr>
          <a:xfrm>
            <a:off x="445475" y="9221284"/>
            <a:ext cx="1501704" cy="556622"/>
          </a:xfrm>
          <a:prstGeom prst="rect">
            <a:avLst/>
          </a:prstGeom>
          <a:noFill/>
          <a:ln>
            <a:noFill/>
          </a:ln>
        </p:spPr>
      </p:pic>
      <p:pic>
        <p:nvPicPr>
          <p:cNvPr id="462" name="Google Shape;462;p26"/>
          <p:cNvPicPr preferRelativeResize="0"/>
          <p:nvPr/>
        </p:nvPicPr>
        <p:blipFill>
          <a:blip r:embed="rId7">
            <a:alphaModFix/>
          </a:blip>
          <a:stretch>
            <a:fillRect/>
          </a:stretch>
        </p:blipFill>
        <p:spPr>
          <a:xfrm>
            <a:off x="5475344" y="8304090"/>
            <a:ext cx="1462611" cy="800627"/>
          </a:xfrm>
          <a:prstGeom prst="rect">
            <a:avLst/>
          </a:prstGeom>
          <a:noFill/>
          <a:ln>
            <a:noFill/>
          </a:ln>
        </p:spPr>
      </p:pic>
      <p:sp>
        <p:nvSpPr>
          <p:cNvPr id="463" name="Google Shape;463;p26"/>
          <p:cNvSpPr txBox="1"/>
          <p:nvPr/>
        </p:nvSpPr>
        <p:spPr>
          <a:xfrm>
            <a:off x="5484317" y="7910722"/>
            <a:ext cx="1454700" cy="314400"/>
          </a:xfrm>
          <a:prstGeom prst="rect">
            <a:avLst/>
          </a:prstGeom>
          <a:noFill/>
          <a:ln cap="flat" cmpd="sng" w="9525">
            <a:solidFill>
              <a:srgbClr val="61753B"/>
            </a:solidFill>
            <a:prstDash val="dot"/>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GB" sz="900">
                <a:solidFill>
                  <a:schemeClr val="dk1"/>
                </a:solidFill>
                <a:latin typeface="Cabin"/>
                <a:ea typeface="Cabin"/>
                <a:cs typeface="Cabin"/>
                <a:sym typeface="Cabin"/>
              </a:rPr>
              <a:t>Location of hydatid cysts</a:t>
            </a:r>
            <a:endParaRPr sz="900">
              <a:solidFill>
                <a:schemeClr val="dk1"/>
              </a:solidFill>
              <a:latin typeface="Cabin"/>
              <a:ea typeface="Cabin"/>
              <a:cs typeface="Cabin"/>
              <a:sym typeface="Cabin"/>
            </a:endParaRPr>
          </a:p>
        </p:txBody>
      </p:sp>
      <p:pic>
        <p:nvPicPr>
          <p:cNvPr id="464" name="Google Shape;464;p26"/>
          <p:cNvPicPr preferRelativeResize="0"/>
          <p:nvPr/>
        </p:nvPicPr>
        <p:blipFill>
          <a:blip r:embed="rId8">
            <a:alphaModFix/>
          </a:blip>
          <a:stretch>
            <a:fillRect/>
          </a:stretch>
        </p:blipFill>
        <p:spPr>
          <a:xfrm>
            <a:off x="5481302" y="6680900"/>
            <a:ext cx="1450698" cy="1260087"/>
          </a:xfrm>
          <a:prstGeom prst="rect">
            <a:avLst/>
          </a:prstGeom>
          <a:noFill/>
          <a:ln cap="flat" cmpd="sng" w="9525">
            <a:solidFill>
              <a:srgbClr val="61753B"/>
            </a:solidFill>
            <a:prstDash val="solid"/>
            <a:round/>
            <a:headEnd len="sm" w="sm" type="none"/>
            <a:tailEnd len="sm" w="sm" type="none"/>
          </a:ln>
        </p:spPr>
      </p:pic>
      <p:sp>
        <p:nvSpPr>
          <p:cNvPr id="465" name="Google Shape;465;p26"/>
          <p:cNvSpPr txBox="1"/>
          <p:nvPr/>
        </p:nvSpPr>
        <p:spPr>
          <a:xfrm>
            <a:off x="360100" y="3833125"/>
            <a:ext cx="6746700" cy="21357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61753B"/>
              </a:buClr>
              <a:buSzPts val="2000"/>
              <a:buFont typeface="Cabin"/>
              <a:buChar char="●"/>
            </a:pPr>
            <a:r>
              <a:rPr b="1" lang="en-GB" sz="2000">
                <a:solidFill>
                  <a:srgbClr val="61753B"/>
                </a:solidFill>
                <a:latin typeface="Cabin"/>
                <a:ea typeface="Cabin"/>
                <a:cs typeface="Cabin"/>
                <a:sym typeface="Cabin"/>
              </a:rPr>
              <a:t>Diagnosis</a:t>
            </a:r>
            <a:endParaRPr b="1" sz="2000">
              <a:solidFill>
                <a:srgbClr val="61753B"/>
              </a:solidFill>
              <a:latin typeface="Cabin"/>
              <a:ea typeface="Cabin"/>
              <a:cs typeface="Cabin"/>
              <a:sym typeface="Cabin"/>
            </a:endParaRPr>
          </a:p>
          <a:p>
            <a:pPr indent="0" lvl="0" marL="0" rtl="0" algn="l">
              <a:lnSpc>
                <a:spcPct val="115000"/>
              </a:lnSpc>
              <a:spcBef>
                <a:spcPts val="0"/>
              </a:spcBef>
              <a:spcAft>
                <a:spcPts val="0"/>
              </a:spcAft>
              <a:buNone/>
            </a:pPr>
            <a:r>
              <a:t/>
            </a:r>
            <a:endParaRPr b="1" sz="400">
              <a:solidFill>
                <a:srgbClr val="61753B"/>
              </a:solidFill>
              <a:latin typeface="Cabin"/>
              <a:ea typeface="Cabin"/>
              <a:cs typeface="Cabin"/>
              <a:sym typeface="Cabin"/>
            </a:endParaRPr>
          </a:p>
          <a:p>
            <a:pPr indent="0" lvl="0" marL="0" marR="0" rtl="0" algn="l">
              <a:lnSpc>
                <a:spcPct val="115000"/>
              </a:lnSpc>
              <a:spcBef>
                <a:spcPts val="0"/>
              </a:spcBef>
              <a:spcAft>
                <a:spcPts val="0"/>
              </a:spcAft>
              <a:buNone/>
            </a:pPr>
            <a:r>
              <a:rPr lang="en-GB" sz="600">
                <a:solidFill>
                  <a:schemeClr val="dk1"/>
                </a:solidFill>
                <a:latin typeface="Cabin"/>
                <a:ea typeface="Cabin"/>
                <a:cs typeface="Cabin"/>
                <a:sym typeface="Cabin"/>
              </a:rPr>
              <a:t>○ </a:t>
            </a:r>
            <a:r>
              <a:rPr lang="en-GB" sz="1200">
                <a:latin typeface="Cabin"/>
                <a:ea typeface="Cabin"/>
                <a:cs typeface="Cabin"/>
                <a:sym typeface="Cabin"/>
              </a:rPr>
              <a:t> Radiological examination: computed tomography (CT), magnetic resonance imaging  (MRI) revealed  </a:t>
            </a:r>
            <a:r>
              <a:rPr lang="en-GB" sz="1200">
                <a:solidFill>
                  <a:srgbClr val="FFFFFF"/>
                </a:solidFill>
                <a:latin typeface="Cabin"/>
                <a:ea typeface="Cabin"/>
                <a:cs typeface="Cabin"/>
                <a:sym typeface="Cabin"/>
              </a:rPr>
              <a:t>O</a:t>
            </a:r>
            <a:r>
              <a:rPr lang="en-GB" sz="1200">
                <a:latin typeface="Cabin"/>
                <a:ea typeface="Cabin"/>
                <a:cs typeface="Cabin"/>
                <a:sym typeface="Cabin"/>
              </a:rPr>
              <a:t>a cystic swelling with smooth outline.</a:t>
            </a:r>
            <a:endParaRPr sz="1200">
              <a:latin typeface="Cabin"/>
              <a:ea typeface="Cabin"/>
              <a:cs typeface="Cabin"/>
              <a:sym typeface="Cabin"/>
            </a:endParaRPr>
          </a:p>
          <a:p>
            <a:pPr indent="0" lvl="0" marL="0" marR="0" rtl="0" algn="l">
              <a:lnSpc>
                <a:spcPct val="115000"/>
              </a:lnSpc>
              <a:spcBef>
                <a:spcPts val="0"/>
              </a:spcBef>
              <a:spcAft>
                <a:spcPts val="0"/>
              </a:spcAft>
              <a:buNone/>
            </a:pPr>
            <a:r>
              <a:rPr lang="en-GB" sz="600">
                <a:solidFill>
                  <a:schemeClr val="dk1"/>
                </a:solidFill>
                <a:latin typeface="Cabin"/>
                <a:ea typeface="Cabin"/>
                <a:cs typeface="Cabin"/>
                <a:sym typeface="Cabin"/>
              </a:rPr>
              <a:t>○ </a:t>
            </a:r>
            <a:r>
              <a:rPr lang="en-GB" sz="1200">
                <a:latin typeface="Cabin"/>
                <a:ea typeface="Cabin"/>
                <a:cs typeface="Cabin"/>
                <a:sym typeface="Cabin"/>
              </a:rPr>
              <a:t> Serological examination: to detect specific antibodies</a:t>
            </a:r>
            <a:r>
              <a:rPr lang="en-GB" sz="1200">
                <a:solidFill>
                  <a:srgbClr val="C27BA0"/>
                </a:solidFill>
                <a:latin typeface="Cabin"/>
                <a:ea typeface="Cabin"/>
                <a:cs typeface="Cabin"/>
                <a:sym typeface="Cabin"/>
              </a:rPr>
              <a:t> ELIZA,CFT.</a:t>
            </a:r>
            <a:endParaRPr sz="1200">
              <a:solidFill>
                <a:srgbClr val="C27BA0"/>
              </a:solidFill>
              <a:latin typeface="Cabin"/>
              <a:ea typeface="Cabin"/>
              <a:cs typeface="Cabin"/>
              <a:sym typeface="Cabin"/>
            </a:endParaRPr>
          </a:p>
          <a:p>
            <a:pPr indent="0" lvl="0" marL="0" marR="0" rtl="0" algn="l">
              <a:lnSpc>
                <a:spcPct val="115000"/>
              </a:lnSpc>
              <a:spcBef>
                <a:spcPts val="0"/>
              </a:spcBef>
              <a:spcAft>
                <a:spcPts val="0"/>
              </a:spcAft>
              <a:buNone/>
            </a:pPr>
            <a:r>
              <a:rPr lang="en-GB" sz="600">
                <a:solidFill>
                  <a:schemeClr val="dk1"/>
                </a:solidFill>
                <a:latin typeface="Cabin"/>
                <a:ea typeface="Cabin"/>
                <a:cs typeface="Cabin"/>
                <a:sym typeface="Cabin"/>
              </a:rPr>
              <a:t>○  </a:t>
            </a:r>
            <a:r>
              <a:rPr lang="en-GB" sz="1200">
                <a:solidFill>
                  <a:srgbClr val="C27BA0"/>
                </a:solidFill>
                <a:latin typeface="Cabin"/>
                <a:ea typeface="Cabin"/>
                <a:cs typeface="Cabin"/>
                <a:sym typeface="Cabin"/>
              </a:rPr>
              <a:t>Casoni`s test: it is an intradermal test used to detect immediate hypersensitivity  in hydatid disease.</a:t>
            </a:r>
            <a:endParaRPr sz="1200">
              <a:solidFill>
                <a:srgbClr val="C27BA0"/>
              </a:solidFill>
              <a:latin typeface="Cabin"/>
              <a:ea typeface="Cabin"/>
              <a:cs typeface="Cabin"/>
              <a:sym typeface="Cabin"/>
            </a:endParaRPr>
          </a:p>
          <a:p>
            <a:pPr indent="0" lvl="0" marL="0" marR="0" rtl="0" algn="l">
              <a:lnSpc>
                <a:spcPct val="115000"/>
              </a:lnSpc>
              <a:spcBef>
                <a:spcPts val="0"/>
              </a:spcBef>
              <a:spcAft>
                <a:spcPts val="0"/>
              </a:spcAft>
              <a:buNone/>
            </a:pPr>
            <a:r>
              <a:rPr lang="en-GB" sz="600">
                <a:solidFill>
                  <a:schemeClr val="dk1"/>
                </a:solidFill>
                <a:latin typeface="Cabin"/>
                <a:ea typeface="Cabin"/>
                <a:cs typeface="Cabin"/>
                <a:sym typeface="Cabin"/>
              </a:rPr>
              <a:t>○  </a:t>
            </a:r>
            <a:r>
              <a:rPr lang="en-GB" sz="1200">
                <a:latin typeface="Cabin"/>
                <a:ea typeface="Cabin"/>
                <a:cs typeface="Cabin"/>
                <a:sym typeface="Cabin"/>
              </a:rPr>
              <a:t>Microscopical examination: hydatid sand</a:t>
            </a:r>
            <a:r>
              <a:rPr lang="en-GB" sz="1200">
                <a:solidFill>
                  <a:srgbClr val="C27BA0"/>
                </a:solidFill>
                <a:latin typeface="Cabin"/>
                <a:ea typeface="Cabin"/>
                <a:cs typeface="Cabin"/>
                <a:sym typeface="Cabin"/>
              </a:rPr>
              <a:t> </a:t>
            </a:r>
            <a:endParaRPr sz="1200">
              <a:solidFill>
                <a:srgbClr val="C27BA0"/>
              </a:solidFill>
              <a:latin typeface="Cabin"/>
              <a:ea typeface="Cabin"/>
              <a:cs typeface="Cabin"/>
              <a:sym typeface="Cabin"/>
            </a:endParaRPr>
          </a:p>
          <a:p>
            <a:pPr indent="0" lvl="0" marL="0" marR="0" rtl="0" algn="l">
              <a:lnSpc>
                <a:spcPct val="115000"/>
              </a:lnSpc>
              <a:spcBef>
                <a:spcPts val="0"/>
              </a:spcBef>
              <a:spcAft>
                <a:spcPts val="0"/>
              </a:spcAft>
              <a:buNone/>
            </a:pPr>
            <a:r>
              <a:rPr lang="en-GB" sz="600">
                <a:solidFill>
                  <a:schemeClr val="dk1"/>
                </a:solidFill>
                <a:latin typeface="Cabin"/>
                <a:ea typeface="Cabin"/>
                <a:cs typeface="Cabin"/>
                <a:sym typeface="Cabin"/>
              </a:rPr>
              <a:t>○  </a:t>
            </a:r>
            <a:r>
              <a:rPr lang="en-GB" sz="1200">
                <a:solidFill>
                  <a:srgbClr val="C27BA0"/>
                </a:solidFill>
                <a:latin typeface="Cabin"/>
                <a:ea typeface="Cabin"/>
                <a:cs typeface="Cabin"/>
                <a:sym typeface="Cabin"/>
              </a:rPr>
              <a:t> Hydatid fluid may be withdrawn by the fine needle aspiration and examined under the microscope </a:t>
            </a:r>
            <a:r>
              <a:rPr lang="en-GB" sz="1200">
                <a:solidFill>
                  <a:srgbClr val="FFFFFF"/>
                </a:solidFill>
                <a:latin typeface="Cabin"/>
                <a:ea typeface="Cabin"/>
                <a:cs typeface="Cabin"/>
                <a:sym typeface="Cabin"/>
              </a:rPr>
              <a:t>O</a:t>
            </a:r>
            <a:r>
              <a:rPr lang="en-GB" sz="1200">
                <a:solidFill>
                  <a:srgbClr val="C27BA0"/>
                </a:solidFill>
                <a:latin typeface="Cabin"/>
                <a:ea typeface="Cabin"/>
                <a:cs typeface="Cabin"/>
                <a:sym typeface="Cabin"/>
              </a:rPr>
              <a:t>for scolices or hooklets. THIS IS A DANGEROUS PROCEDURE.</a:t>
            </a:r>
            <a:endParaRPr sz="1200">
              <a:solidFill>
                <a:srgbClr val="C27BA0"/>
              </a:solidFill>
              <a:latin typeface="Cabin"/>
              <a:ea typeface="Cabin"/>
              <a:cs typeface="Cabin"/>
              <a:sym typeface="Cabin"/>
            </a:endParaRPr>
          </a:p>
        </p:txBody>
      </p:sp>
      <p:sp>
        <p:nvSpPr>
          <p:cNvPr id="466" name="Google Shape;466;p26"/>
          <p:cNvSpPr txBox="1"/>
          <p:nvPr/>
        </p:nvSpPr>
        <p:spPr>
          <a:xfrm>
            <a:off x="360100" y="5967078"/>
            <a:ext cx="4275600" cy="16284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61753B"/>
              </a:buClr>
              <a:buSzPts val="2000"/>
              <a:buFont typeface="Cabin"/>
              <a:buChar char="●"/>
            </a:pPr>
            <a:r>
              <a:rPr b="1" lang="en-GB" sz="2000">
                <a:solidFill>
                  <a:srgbClr val="61753B"/>
                </a:solidFill>
                <a:latin typeface="Cabin"/>
                <a:ea typeface="Cabin"/>
                <a:cs typeface="Cabin"/>
                <a:sym typeface="Cabin"/>
              </a:rPr>
              <a:t>Treatment </a:t>
            </a:r>
            <a:endParaRPr b="1" sz="2000">
              <a:solidFill>
                <a:srgbClr val="61753B"/>
              </a:solidFill>
              <a:latin typeface="Cabin"/>
              <a:ea typeface="Cabin"/>
              <a:cs typeface="Cabin"/>
              <a:sym typeface="Cabin"/>
            </a:endParaRPr>
          </a:p>
          <a:p>
            <a:pPr indent="0" lvl="0" marL="457200" rtl="0" algn="l">
              <a:spcBef>
                <a:spcPts val="0"/>
              </a:spcBef>
              <a:spcAft>
                <a:spcPts val="0"/>
              </a:spcAft>
              <a:buNone/>
            </a:pPr>
            <a:r>
              <a:t/>
            </a:r>
            <a:endParaRPr b="1" sz="600">
              <a:solidFill>
                <a:srgbClr val="61753B"/>
              </a:solidFill>
              <a:latin typeface="Cabin"/>
              <a:ea typeface="Cabin"/>
              <a:cs typeface="Cabin"/>
              <a:sym typeface="Cabin"/>
            </a:endParaRPr>
          </a:p>
          <a:p>
            <a:pPr indent="0" lvl="0" marL="457200" rtl="0" algn="l">
              <a:spcBef>
                <a:spcPts val="0"/>
              </a:spcBef>
              <a:spcAft>
                <a:spcPts val="0"/>
              </a:spcAft>
              <a:buNone/>
            </a:pPr>
            <a:r>
              <a:rPr lang="en-GB" sz="600">
                <a:solidFill>
                  <a:schemeClr val="dk1"/>
                </a:solidFill>
                <a:latin typeface="Cabin"/>
                <a:ea typeface="Cabin"/>
                <a:cs typeface="Cabin"/>
                <a:sym typeface="Cabin"/>
              </a:rPr>
              <a:t>○  </a:t>
            </a:r>
            <a:r>
              <a:rPr lang="en-GB" sz="1200">
                <a:solidFill>
                  <a:schemeClr val="dk1"/>
                </a:solidFill>
                <a:latin typeface="Cabin"/>
                <a:ea typeface="Cabin"/>
                <a:cs typeface="Cabin"/>
                <a:sym typeface="Cabin"/>
              </a:rPr>
              <a:t>Intestinal stages: Praziquantel </a:t>
            </a:r>
            <a:endParaRPr sz="1200">
              <a:solidFill>
                <a:schemeClr val="dk1"/>
              </a:solidFill>
              <a:latin typeface="Cabin"/>
              <a:ea typeface="Cabin"/>
              <a:cs typeface="Cabin"/>
              <a:sym typeface="Cabin"/>
            </a:endParaRPr>
          </a:p>
          <a:p>
            <a:pPr indent="0" lvl="0" marL="457200" rtl="0" algn="l">
              <a:spcBef>
                <a:spcPts val="0"/>
              </a:spcBef>
              <a:spcAft>
                <a:spcPts val="0"/>
              </a:spcAft>
              <a:buNone/>
            </a:pPr>
            <a:r>
              <a:rPr lang="en-GB" sz="600">
                <a:solidFill>
                  <a:schemeClr val="dk1"/>
                </a:solidFill>
                <a:latin typeface="Cabin"/>
                <a:ea typeface="Cabin"/>
                <a:cs typeface="Cabin"/>
                <a:sym typeface="Cabin"/>
              </a:rPr>
              <a:t>○  </a:t>
            </a:r>
            <a:r>
              <a:rPr lang="en-GB" sz="1200">
                <a:solidFill>
                  <a:schemeClr val="dk1"/>
                </a:solidFill>
                <a:latin typeface="Cabin"/>
                <a:ea typeface="Cabin"/>
                <a:cs typeface="Cabin"/>
                <a:sym typeface="Cabin"/>
              </a:rPr>
              <a:t>Tissue stages (hydatid &amp; cysticercosis) </a:t>
            </a:r>
            <a:endParaRPr sz="1200">
              <a:solidFill>
                <a:schemeClr val="dk1"/>
              </a:solidFill>
              <a:latin typeface="Cabin"/>
              <a:ea typeface="Cabin"/>
              <a:cs typeface="Cabin"/>
              <a:sym typeface="Cabin"/>
            </a:endParaRPr>
          </a:p>
          <a:p>
            <a:pPr indent="-304800" lvl="1" marL="9144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Depends on clinical condition:</a:t>
            </a:r>
            <a:endParaRPr sz="1200">
              <a:solidFill>
                <a:schemeClr val="dk1"/>
              </a:solidFill>
              <a:latin typeface="Cabin"/>
              <a:ea typeface="Cabin"/>
              <a:cs typeface="Cabin"/>
              <a:sym typeface="Cabin"/>
            </a:endParaRPr>
          </a:p>
          <a:p>
            <a:pPr indent="0" lvl="0" marL="914400" rtl="0" algn="l">
              <a:spcBef>
                <a:spcPts val="0"/>
              </a:spcBef>
              <a:spcAft>
                <a:spcPts val="0"/>
              </a:spcAft>
              <a:buNone/>
            </a:pPr>
            <a:r>
              <a:rPr lang="en-GB" sz="1200">
                <a:solidFill>
                  <a:schemeClr val="dk1"/>
                </a:solidFill>
                <a:latin typeface="Cabin"/>
                <a:ea typeface="Cabin"/>
                <a:cs typeface="Cabin"/>
                <a:sym typeface="Cabin"/>
              </a:rPr>
              <a:t>  Surgical and/or Albendazole</a:t>
            </a:r>
            <a:endParaRPr b="1" sz="1200">
              <a:solidFill>
                <a:srgbClr val="61753B"/>
              </a:solidFill>
              <a:latin typeface="Cabin"/>
              <a:ea typeface="Cabin"/>
              <a:cs typeface="Cabin"/>
              <a:sym typeface="Cabin"/>
            </a:endParaRPr>
          </a:p>
        </p:txBody>
      </p:sp>
      <p:pic>
        <p:nvPicPr>
          <p:cNvPr id="467" name="Google Shape;467;p26"/>
          <p:cNvPicPr preferRelativeResize="0"/>
          <p:nvPr/>
        </p:nvPicPr>
        <p:blipFill>
          <a:blip r:embed="rId9">
            <a:alphaModFix/>
          </a:blip>
          <a:stretch>
            <a:fillRect/>
          </a:stretch>
        </p:blipFill>
        <p:spPr>
          <a:xfrm>
            <a:off x="590770" y="7344668"/>
            <a:ext cx="4366102" cy="1652827"/>
          </a:xfrm>
          <a:prstGeom prst="rect">
            <a:avLst/>
          </a:prstGeom>
          <a:noFill/>
          <a:ln>
            <a:noFill/>
          </a:ln>
        </p:spPr>
      </p:pic>
      <p:pic>
        <p:nvPicPr>
          <p:cNvPr id="468" name="Google Shape;468;p26"/>
          <p:cNvPicPr preferRelativeResize="0"/>
          <p:nvPr/>
        </p:nvPicPr>
        <p:blipFill>
          <a:blip r:embed="rId10">
            <a:alphaModFix/>
          </a:blip>
          <a:stretch>
            <a:fillRect/>
          </a:stretch>
        </p:blipFill>
        <p:spPr>
          <a:xfrm>
            <a:off x="5587084" y="9226422"/>
            <a:ext cx="1298291" cy="553318"/>
          </a:xfrm>
          <a:prstGeom prst="rect">
            <a:avLst/>
          </a:prstGeom>
          <a:noFill/>
          <a:ln>
            <a:noFill/>
          </a:ln>
        </p:spPr>
      </p:pic>
      <p:sp>
        <p:nvSpPr>
          <p:cNvPr id="469" name="Google Shape;469;p26"/>
          <p:cNvSpPr txBox="1"/>
          <p:nvPr/>
        </p:nvSpPr>
        <p:spPr>
          <a:xfrm>
            <a:off x="288975" y="2231225"/>
            <a:ext cx="2545800" cy="469500"/>
          </a:xfrm>
          <a:prstGeom prst="rect">
            <a:avLst/>
          </a:prstGeom>
          <a:noFill/>
          <a:ln>
            <a:noFill/>
          </a:ln>
        </p:spPr>
        <p:txBody>
          <a:bodyPr anchorCtr="0" anchor="t" bIns="91425" lIns="91425" spcFirstLastPara="1" rIns="91425" wrap="square" tIns="91425">
            <a:noAutofit/>
          </a:bodyPr>
          <a:lstStyle/>
          <a:p>
            <a:pPr indent="-355600" lvl="0" marL="457200" rtl="0" algn="l">
              <a:lnSpc>
                <a:spcPct val="115000"/>
              </a:lnSpc>
              <a:spcBef>
                <a:spcPts val="0"/>
              </a:spcBef>
              <a:spcAft>
                <a:spcPts val="0"/>
              </a:spcAft>
              <a:buClr>
                <a:srgbClr val="61753B"/>
              </a:buClr>
              <a:buSzPts val="2000"/>
              <a:buFont typeface="Cabin"/>
              <a:buChar char="●"/>
            </a:pPr>
            <a:r>
              <a:rPr b="1" lang="en-GB" sz="2000">
                <a:solidFill>
                  <a:srgbClr val="61753B"/>
                </a:solidFill>
                <a:latin typeface="Cabin"/>
                <a:ea typeface="Cabin"/>
                <a:cs typeface="Cabin"/>
                <a:sym typeface="Cabin"/>
              </a:rPr>
              <a:t>Symptoms :</a:t>
            </a:r>
            <a:endParaRPr b="1" sz="2000">
              <a:solidFill>
                <a:srgbClr val="61753B"/>
              </a:solidFill>
              <a:latin typeface="Cabin"/>
              <a:ea typeface="Cabin"/>
              <a:cs typeface="Cabin"/>
              <a:sym typeface="Cabin"/>
            </a:endParaRPr>
          </a:p>
          <a:p>
            <a:pPr indent="0" lvl="0" marL="0" rtl="0" algn="l">
              <a:lnSpc>
                <a:spcPct val="115000"/>
              </a:lnSpc>
              <a:spcBef>
                <a:spcPts val="0"/>
              </a:spcBef>
              <a:spcAft>
                <a:spcPts val="0"/>
              </a:spcAft>
              <a:buNone/>
            </a:pPr>
            <a:r>
              <a:t/>
            </a:r>
            <a:endParaRPr sz="1150">
              <a:solidFill>
                <a:schemeClr val="dk1"/>
              </a:solidFill>
            </a:endParaRPr>
          </a:p>
        </p:txBody>
      </p:sp>
      <p:sp>
        <p:nvSpPr>
          <p:cNvPr id="470" name="Google Shape;470;p26"/>
          <p:cNvSpPr txBox="1"/>
          <p:nvPr/>
        </p:nvSpPr>
        <p:spPr>
          <a:xfrm>
            <a:off x="275550" y="2681450"/>
            <a:ext cx="7038300" cy="121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600">
                <a:solidFill>
                  <a:srgbClr val="C27BA0"/>
                </a:solidFill>
                <a:latin typeface="Cabin"/>
                <a:ea typeface="Cabin"/>
                <a:cs typeface="Cabin"/>
                <a:sym typeface="Cabin"/>
              </a:rPr>
              <a:t>○</a:t>
            </a:r>
            <a:r>
              <a:rPr lang="en-GB" sz="1200">
                <a:solidFill>
                  <a:srgbClr val="C27BA0"/>
                </a:solidFill>
                <a:latin typeface="Cabin"/>
                <a:ea typeface="Cabin"/>
                <a:cs typeface="Cabin"/>
                <a:sym typeface="Cabin"/>
              </a:rPr>
              <a:t> </a:t>
            </a:r>
            <a:r>
              <a:rPr lang="en-GB" sz="1200">
                <a:solidFill>
                  <a:srgbClr val="C27BA0"/>
                </a:solidFill>
                <a:latin typeface="Cabin"/>
                <a:ea typeface="Cabin"/>
                <a:cs typeface="Cabin"/>
                <a:sym typeface="Cabin"/>
              </a:rPr>
              <a:t>vary,depending on the location of the cyst in tissues.</a:t>
            </a:r>
            <a:endParaRPr sz="1200">
              <a:solidFill>
                <a:srgbClr val="C27BA0"/>
              </a:solidFill>
              <a:latin typeface="Cabin"/>
              <a:ea typeface="Cabin"/>
              <a:cs typeface="Cabin"/>
              <a:sym typeface="Cabin"/>
            </a:endParaRPr>
          </a:p>
          <a:p>
            <a:pPr indent="0" lvl="0" marL="0" rtl="0" algn="l">
              <a:lnSpc>
                <a:spcPct val="115000"/>
              </a:lnSpc>
              <a:spcBef>
                <a:spcPts val="0"/>
              </a:spcBef>
              <a:spcAft>
                <a:spcPts val="0"/>
              </a:spcAft>
              <a:buNone/>
            </a:pPr>
            <a:r>
              <a:rPr lang="en-GB" sz="600">
                <a:solidFill>
                  <a:srgbClr val="C27BA0"/>
                </a:solidFill>
                <a:latin typeface="Cabin"/>
                <a:ea typeface="Cabin"/>
                <a:cs typeface="Cabin"/>
                <a:sym typeface="Cabin"/>
              </a:rPr>
              <a:t>○ </a:t>
            </a:r>
            <a:r>
              <a:rPr lang="en-GB" sz="1200">
                <a:solidFill>
                  <a:srgbClr val="C27BA0"/>
                </a:solidFill>
                <a:latin typeface="Cabin"/>
                <a:ea typeface="Cabin"/>
                <a:cs typeface="Cabin"/>
                <a:sym typeface="Cabin"/>
              </a:rPr>
              <a:t> Although cysts may form in many areas of the body, the</a:t>
            </a:r>
            <a:r>
              <a:rPr b="1" lang="en-GB" sz="1200">
                <a:solidFill>
                  <a:srgbClr val="CC0000"/>
                </a:solidFill>
                <a:latin typeface="Cabin"/>
                <a:ea typeface="Cabin"/>
                <a:cs typeface="Cabin"/>
                <a:sym typeface="Cabin"/>
              </a:rPr>
              <a:t> </a:t>
            </a:r>
            <a:r>
              <a:rPr b="1" lang="en-GB" sz="1200">
                <a:solidFill>
                  <a:srgbClr val="CC0000"/>
                </a:solidFill>
                <a:latin typeface="Cabin"/>
                <a:ea typeface="Cabin"/>
                <a:cs typeface="Cabin"/>
                <a:sym typeface="Cabin"/>
              </a:rPr>
              <a:t>lung , the liver</a:t>
            </a:r>
            <a:r>
              <a:rPr b="1" lang="en-GB" sz="1200">
                <a:solidFill>
                  <a:srgbClr val="CC0000"/>
                </a:solidFill>
                <a:latin typeface="Cabin"/>
                <a:ea typeface="Cabin"/>
                <a:cs typeface="Cabin"/>
                <a:sym typeface="Cabin"/>
              </a:rPr>
              <a:t> and brain</a:t>
            </a:r>
            <a:r>
              <a:rPr lang="en-GB" sz="1200">
                <a:solidFill>
                  <a:srgbClr val="C27BA0"/>
                </a:solidFill>
                <a:latin typeface="Cabin"/>
                <a:ea typeface="Cabin"/>
                <a:cs typeface="Cabin"/>
                <a:sym typeface="Cabin"/>
              </a:rPr>
              <a:t> are most commonly affected. </a:t>
            </a:r>
            <a:endParaRPr sz="1200">
              <a:solidFill>
                <a:srgbClr val="C27BA0"/>
              </a:solidFill>
              <a:latin typeface="Cabin"/>
              <a:ea typeface="Cabin"/>
              <a:cs typeface="Cabin"/>
              <a:sym typeface="Cabin"/>
            </a:endParaRPr>
          </a:p>
          <a:p>
            <a:pPr indent="0" lvl="0" marL="0" rtl="0" algn="l">
              <a:lnSpc>
                <a:spcPct val="115000"/>
              </a:lnSpc>
              <a:spcBef>
                <a:spcPts val="0"/>
              </a:spcBef>
              <a:spcAft>
                <a:spcPts val="0"/>
              </a:spcAft>
              <a:buNone/>
            </a:pPr>
            <a:r>
              <a:rPr lang="en-GB" sz="600">
                <a:solidFill>
                  <a:srgbClr val="C27BA0"/>
                </a:solidFill>
                <a:latin typeface="Cabin"/>
                <a:ea typeface="Cabin"/>
                <a:cs typeface="Cabin"/>
                <a:sym typeface="Cabin"/>
              </a:rPr>
              <a:t>○ </a:t>
            </a:r>
            <a:r>
              <a:rPr lang="en-GB" sz="1200">
                <a:solidFill>
                  <a:srgbClr val="C27BA0"/>
                </a:solidFill>
                <a:latin typeface="Cabin"/>
                <a:ea typeface="Cabin"/>
                <a:cs typeface="Cabin"/>
                <a:sym typeface="Cabin"/>
              </a:rPr>
              <a:t>One serious complication of hydatid cyst disease is the risk of </a:t>
            </a:r>
            <a:r>
              <a:rPr b="1" lang="en-GB" sz="1200">
                <a:solidFill>
                  <a:srgbClr val="CC0000"/>
                </a:solidFill>
                <a:latin typeface="Cabin"/>
                <a:ea typeface="Cabin"/>
                <a:cs typeface="Cabin"/>
                <a:sym typeface="Cabin"/>
              </a:rPr>
              <a:t>anaphylactic shock</a:t>
            </a:r>
            <a:r>
              <a:rPr lang="en-GB" sz="1200">
                <a:solidFill>
                  <a:srgbClr val="C27BA0"/>
                </a:solidFill>
                <a:latin typeface="Cabin"/>
                <a:ea typeface="Cabin"/>
                <a:cs typeface="Cabin"/>
                <a:sym typeface="Cabin"/>
              </a:rPr>
              <a:t>, following rupture of the     </a:t>
            </a:r>
            <a:r>
              <a:rPr lang="en-GB" sz="1200">
                <a:solidFill>
                  <a:srgbClr val="FFFFFF"/>
                </a:solidFill>
                <a:latin typeface="Cabin"/>
                <a:ea typeface="Cabin"/>
                <a:cs typeface="Cabin"/>
                <a:sym typeface="Cabin"/>
              </a:rPr>
              <a:t>o</a:t>
            </a:r>
            <a:r>
              <a:rPr lang="en-GB" sz="1200">
                <a:solidFill>
                  <a:srgbClr val="C27BA0"/>
                </a:solidFill>
                <a:latin typeface="Cabin"/>
                <a:ea typeface="Cabin"/>
                <a:cs typeface="Cabin"/>
                <a:sym typeface="Cabin"/>
              </a:rPr>
              <a:t>cyst.</a:t>
            </a:r>
            <a:endParaRPr sz="1200">
              <a:solidFill>
                <a:srgbClr val="C27BA0"/>
              </a:solidFill>
              <a:latin typeface="Cabin"/>
              <a:ea typeface="Cabin"/>
              <a:cs typeface="Cabin"/>
              <a:sym typeface="Cabin"/>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4" name="Shape 474"/>
        <p:cNvGrpSpPr/>
        <p:nvPr/>
      </p:nvGrpSpPr>
      <p:grpSpPr>
        <a:xfrm>
          <a:off x="0" y="0"/>
          <a:ext cx="0" cy="0"/>
          <a:chOff x="0" y="0"/>
          <a:chExt cx="0" cy="0"/>
        </a:xfrm>
      </p:grpSpPr>
      <p:sp>
        <p:nvSpPr>
          <p:cNvPr id="475" name="Google Shape;475;p27"/>
          <p:cNvSpPr/>
          <p:nvPr/>
        </p:nvSpPr>
        <p:spPr>
          <a:xfrm rot="10800000">
            <a:off x="6663269" y="-12432"/>
            <a:ext cx="938700" cy="975600"/>
          </a:xfrm>
          <a:prstGeom prst="rtTriangle">
            <a:avLst/>
          </a:prstGeom>
          <a:solidFill>
            <a:srgbClr val="B4B98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Exo"/>
              <a:ea typeface="Exo"/>
              <a:cs typeface="Exo"/>
              <a:sym typeface="Exo"/>
            </a:endParaRPr>
          </a:p>
        </p:txBody>
      </p:sp>
      <p:sp>
        <p:nvSpPr>
          <p:cNvPr id="476" name="Google Shape;476;p27"/>
          <p:cNvSpPr/>
          <p:nvPr/>
        </p:nvSpPr>
        <p:spPr>
          <a:xfrm>
            <a:off x="0" y="10026600"/>
            <a:ext cx="7589400" cy="672000"/>
          </a:xfrm>
          <a:prstGeom prst="rect">
            <a:avLst/>
          </a:prstGeom>
          <a:noFill/>
          <a:ln cap="flat" cmpd="sng" w="9525">
            <a:solidFill>
              <a:srgbClr val="B4B982"/>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6AA84F"/>
                </a:solidFill>
                <a:latin typeface="Cabin"/>
                <a:ea typeface="Cabin"/>
                <a:cs typeface="Cabin"/>
                <a:sym typeface="Cabin"/>
              </a:rPr>
              <a:t>1-H</a:t>
            </a:r>
            <a:r>
              <a:rPr lang="en-GB" sz="1000">
                <a:solidFill>
                  <a:srgbClr val="6AA84F"/>
                </a:solidFill>
                <a:highlight>
                  <a:srgbClr val="FFFFFF"/>
                </a:highlight>
                <a:latin typeface="Cabin"/>
                <a:ea typeface="Cabin"/>
                <a:cs typeface="Cabin"/>
                <a:sym typeface="Cabin"/>
              </a:rPr>
              <a:t>ow to diagnose it? </a:t>
            </a:r>
            <a:r>
              <a:rPr b="1" lang="en-GB" sz="1000">
                <a:solidFill>
                  <a:srgbClr val="6AA84F"/>
                </a:solidFill>
                <a:highlight>
                  <a:srgbClr val="FFFFFF"/>
                </a:highlight>
                <a:latin typeface="Cabin"/>
                <a:ea typeface="Cabin"/>
                <a:cs typeface="Cabin"/>
                <a:sym typeface="Cabin"/>
              </a:rPr>
              <a:t>CT</a:t>
            </a:r>
            <a:r>
              <a:rPr lang="en-GB" sz="1000">
                <a:solidFill>
                  <a:srgbClr val="6AA84F"/>
                </a:solidFill>
                <a:highlight>
                  <a:srgbClr val="FFFFFF"/>
                </a:highlight>
                <a:latin typeface="Cabin"/>
                <a:ea typeface="Cabin"/>
                <a:cs typeface="Cabin"/>
                <a:sym typeface="Cabin"/>
              </a:rPr>
              <a:t>, where you will find Cyst in the brain causing pressure</a:t>
            </a:r>
            <a:endParaRPr sz="1000">
              <a:solidFill>
                <a:srgbClr val="6AA84F"/>
              </a:solidFill>
              <a:latin typeface="Cabin"/>
              <a:ea typeface="Cabin"/>
              <a:cs typeface="Cabin"/>
              <a:sym typeface="Cabin"/>
            </a:endParaRPr>
          </a:p>
        </p:txBody>
      </p:sp>
      <p:sp>
        <p:nvSpPr>
          <p:cNvPr id="477" name="Google Shape;477;p27"/>
          <p:cNvSpPr txBox="1"/>
          <p:nvPr/>
        </p:nvSpPr>
        <p:spPr>
          <a:xfrm>
            <a:off x="7106665" y="63360"/>
            <a:ext cx="495300" cy="4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Cabin"/>
                <a:ea typeface="Cabin"/>
                <a:cs typeface="Cabin"/>
                <a:sym typeface="Cabin"/>
              </a:rPr>
              <a:t>14</a:t>
            </a:r>
            <a:endParaRPr>
              <a:latin typeface="Cabin"/>
              <a:ea typeface="Cabin"/>
              <a:cs typeface="Cabin"/>
              <a:sym typeface="Cabin"/>
            </a:endParaRPr>
          </a:p>
        </p:txBody>
      </p:sp>
      <p:sp>
        <p:nvSpPr>
          <p:cNvPr id="478" name="Google Shape;478;p27"/>
          <p:cNvSpPr txBox="1"/>
          <p:nvPr/>
        </p:nvSpPr>
        <p:spPr>
          <a:xfrm>
            <a:off x="324550" y="201950"/>
            <a:ext cx="6602400" cy="9756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3000">
                <a:solidFill>
                  <a:srgbClr val="61753B"/>
                </a:solidFill>
                <a:latin typeface="Cabin"/>
                <a:ea typeface="Cabin"/>
                <a:cs typeface="Cabin"/>
                <a:sym typeface="Cabin"/>
              </a:rPr>
              <a:t>Common Tapeworm(Cestodes)  Infections</a:t>
            </a:r>
            <a:endParaRPr b="1" sz="3000">
              <a:solidFill>
                <a:srgbClr val="61753B"/>
              </a:solidFill>
              <a:latin typeface="Cabin"/>
              <a:ea typeface="Cabin"/>
              <a:cs typeface="Cabin"/>
              <a:sym typeface="Cabin"/>
            </a:endParaRPr>
          </a:p>
        </p:txBody>
      </p:sp>
      <p:graphicFrame>
        <p:nvGraphicFramePr>
          <p:cNvPr id="479" name="Google Shape;479;p27"/>
          <p:cNvGraphicFramePr/>
          <p:nvPr/>
        </p:nvGraphicFramePr>
        <p:xfrm>
          <a:off x="413538" y="1401213"/>
          <a:ext cx="3000000" cy="3000000"/>
        </p:xfrm>
        <a:graphic>
          <a:graphicData uri="http://schemas.openxmlformats.org/drawingml/2006/table">
            <a:tbl>
              <a:tblPr>
                <a:noFill/>
                <a:tableStyleId>{98794E04-6388-4C91-891D-34DDF0505F9F}</a:tableStyleId>
              </a:tblPr>
              <a:tblGrid>
                <a:gridCol w="1051275"/>
                <a:gridCol w="1060275"/>
                <a:gridCol w="1076425"/>
                <a:gridCol w="825325"/>
                <a:gridCol w="916350"/>
                <a:gridCol w="1021000"/>
                <a:gridCol w="884175"/>
              </a:tblGrid>
              <a:tr h="879150">
                <a:tc>
                  <a:txBody>
                    <a:bodyPr/>
                    <a:lstStyle/>
                    <a:p>
                      <a:pPr indent="0" lvl="0" marL="0" rtl="0" algn="ctr">
                        <a:spcBef>
                          <a:spcPts val="0"/>
                        </a:spcBef>
                        <a:spcAft>
                          <a:spcPts val="0"/>
                        </a:spcAft>
                        <a:buNone/>
                      </a:pPr>
                      <a:r>
                        <a:rPr b="1" lang="en-GB" sz="1200">
                          <a:solidFill>
                            <a:srgbClr val="FFFFFF"/>
                          </a:solidFill>
                          <a:latin typeface="Calibri"/>
                          <a:ea typeface="Calibri"/>
                          <a:cs typeface="Calibri"/>
                          <a:sym typeface="Calibri"/>
                        </a:rPr>
                        <a:t>Tapeworm</a:t>
                      </a:r>
                      <a:endParaRPr b="1" sz="1200">
                        <a:solidFill>
                          <a:srgbClr val="FFFFFF"/>
                        </a:solidFill>
                        <a:latin typeface="Calibri"/>
                        <a:ea typeface="Calibri"/>
                        <a:cs typeface="Calibri"/>
                        <a:sym typeface="Calibri"/>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1753B"/>
                    </a:solidFill>
                  </a:tcPr>
                </a:tc>
                <a:tc>
                  <a:txBody>
                    <a:bodyPr/>
                    <a:lstStyle/>
                    <a:p>
                      <a:pPr indent="0" lvl="0" marL="0" rtl="0" algn="ctr">
                        <a:spcBef>
                          <a:spcPts val="0"/>
                        </a:spcBef>
                        <a:spcAft>
                          <a:spcPts val="0"/>
                        </a:spcAft>
                        <a:buNone/>
                      </a:pPr>
                      <a:r>
                        <a:rPr b="1" lang="en-GB" sz="1200">
                          <a:solidFill>
                            <a:srgbClr val="FFFFFF"/>
                          </a:solidFill>
                          <a:latin typeface="Calibri"/>
                          <a:ea typeface="Calibri"/>
                          <a:cs typeface="Calibri"/>
                          <a:sym typeface="Calibri"/>
                        </a:rPr>
                        <a:t>Disease</a:t>
                      </a:r>
                      <a:endParaRPr b="1" sz="1200">
                        <a:solidFill>
                          <a:srgbClr val="FFFFFF"/>
                        </a:solidFill>
                        <a:latin typeface="Calibri"/>
                        <a:ea typeface="Calibri"/>
                        <a:cs typeface="Calibri"/>
                        <a:sym typeface="Calibri"/>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1753B"/>
                    </a:solidFill>
                  </a:tcPr>
                </a:tc>
                <a:tc>
                  <a:txBody>
                    <a:bodyPr/>
                    <a:lstStyle/>
                    <a:p>
                      <a:pPr indent="0" lvl="0" marL="0" rtl="0" algn="ctr">
                        <a:spcBef>
                          <a:spcPts val="0"/>
                        </a:spcBef>
                        <a:spcAft>
                          <a:spcPts val="0"/>
                        </a:spcAft>
                        <a:buNone/>
                      </a:pPr>
                      <a:r>
                        <a:rPr b="1" lang="en-GB" sz="1200">
                          <a:solidFill>
                            <a:srgbClr val="FFFFFF"/>
                          </a:solidFill>
                          <a:latin typeface="Calibri"/>
                          <a:ea typeface="Calibri"/>
                          <a:cs typeface="Calibri"/>
                          <a:sym typeface="Calibri"/>
                        </a:rPr>
                        <a:t>Transmission of infection </a:t>
                      </a:r>
                      <a:endParaRPr b="1" sz="1200">
                        <a:solidFill>
                          <a:srgbClr val="FFFFFF"/>
                        </a:solidFill>
                        <a:latin typeface="Calibri"/>
                        <a:ea typeface="Calibri"/>
                        <a:cs typeface="Calibri"/>
                        <a:sym typeface="Calibri"/>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1753B"/>
                    </a:solidFill>
                  </a:tcPr>
                </a:tc>
                <a:tc>
                  <a:txBody>
                    <a:bodyPr/>
                    <a:lstStyle/>
                    <a:p>
                      <a:pPr indent="0" lvl="0" marL="0" rtl="0" algn="ctr">
                        <a:spcBef>
                          <a:spcPts val="0"/>
                        </a:spcBef>
                        <a:spcAft>
                          <a:spcPts val="0"/>
                        </a:spcAft>
                        <a:buNone/>
                      </a:pPr>
                      <a:r>
                        <a:rPr b="1" lang="en-GB" sz="1200">
                          <a:solidFill>
                            <a:srgbClr val="FFFFFF"/>
                          </a:solidFill>
                          <a:latin typeface="Calibri"/>
                          <a:ea typeface="Calibri"/>
                          <a:cs typeface="Calibri"/>
                          <a:sym typeface="Calibri"/>
                        </a:rPr>
                        <a:t>Location of adult in human</a:t>
                      </a:r>
                      <a:endParaRPr b="1" sz="1200">
                        <a:solidFill>
                          <a:srgbClr val="FFFFFF"/>
                        </a:solidFill>
                        <a:latin typeface="Calibri"/>
                        <a:ea typeface="Calibri"/>
                        <a:cs typeface="Calibri"/>
                        <a:sym typeface="Calibri"/>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1753B"/>
                    </a:solidFill>
                  </a:tcPr>
                </a:tc>
                <a:tc>
                  <a:txBody>
                    <a:bodyPr/>
                    <a:lstStyle/>
                    <a:p>
                      <a:pPr indent="0" lvl="0" marL="0" rtl="0" algn="ctr">
                        <a:spcBef>
                          <a:spcPts val="0"/>
                        </a:spcBef>
                        <a:spcAft>
                          <a:spcPts val="0"/>
                        </a:spcAft>
                        <a:buNone/>
                      </a:pPr>
                      <a:r>
                        <a:rPr b="1" lang="en-GB" sz="1200">
                          <a:solidFill>
                            <a:srgbClr val="FFFFFF"/>
                          </a:solidFill>
                          <a:latin typeface="Calibri"/>
                          <a:ea typeface="Calibri"/>
                          <a:cs typeface="Calibri"/>
                          <a:sym typeface="Calibri"/>
                        </a:rPr>
                        <a:t>Location of Larva</a:t>
                      </a:r>
                      <a:r>
                        <a:rPr b="1" lang="en-GB" sz="1200">
                          <a:solidFill>
                            <a:srgbClr val="C27BA0"/>
                          </a:solidFill>
                          <a:latin typeface="Calibri"/>
                          <a:ea typeface="Calibri"/>
                          <a:cs typeface="Calibri"/>
                          <a:sym typeface="Calibri"/>
                        </a:rPr>
                        <a:t> (cyst) </a:t>
                      </a:r>
                      <a:r>
                        <a:rPr b="1" lang="en-GB" sz="1200">
                          <a:solidFill>
                            <a:srgbClr val="FFFFFF"/>
                          </a:solidFill>
                          <a:latin typeface="Calibri"/>
                          <a:ea typeface="Calibri"/>
                          <a:cs typeface="Calibri"/>
                          <a:sym typeface="Calibri"/>
                        </a:rPr>
                        <a:t>in </a:t>
                      </a:r>
                      <a:endParaRPr b="1" sz="1200">
                        <a:solidFill>
                          <a:srgbClr val="FFFFFF"/>
                        </a:solidFill>
                        <a:latin typeface="Calibri"/>
                        <a:ea typeface="Calibri"/>
                        <a:cs typeface="Calibri"/>
                        <a:sym typeface="Calibri"/>
                      </a:endParaRPr>
                    </a:p>
                    <a:p>
                      <a:pPr indent="0" lvl="0" marL="0" rtl="0" algn="ctr">
                        <a:spcBef>
                          <a:spcPts val="0"/>
                        </a:spcBef>
                        <a:spcAft>
                          <a:spcPts val="0"/>
                        </a:spcAft>
                        <a:buNone/>
                      </a:pPr>
                      <a:r>
                        <a:rPr b="1" lang="en-GB" sz="1200">
                          <a:solidFill>
                            <a:srgbClr val="FFFFFF"/>
                          </a:solidFill>
                          <a:latin typeface="Calibri"/>
                          <a:ea typeface="Calibri"/>
                          <a:cs typeface="Calibri"/>
                          <a:sym typeface="Calibri"/>
                        </a:rPr>
                        <a:t>human</a:t>
                      </a:r>
                      <a:endParaRPr b="1" sz="1200">
                        <a:solidFill>
                          <a:srgbClr val="FFFFFF"/>
                        </a:solidFill>
                        <a:latin typeface="Calibri"/>
                        <a:ea typeface="Calibri"/>
                        <a:cs typeface="Calibri"/>
                        <a:sym typeface="Calibri"/>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1753B"/>
                    </a:solidFill>
                  </a:tcPr>
                </a:tc>
                <a:tc>
                  <a:txBody>
                    <a:bodyPr/>
                    <a:lstStyle/>
                    <a:p>
                      <a:pPr indent="0" lvl="0" marL="0" rtl="0" algn="ctr">
                        <a:spcBef>
                          <a:spcPts val="0"/>
                        </a:spcBef>
                        <a:spcAft>
                          <a:spcPts val="0"/>
                        </a:spcAft>
                        <a:buNone/>
                      </a:pPr>
                      <a:r>
                        <a:rPr b="1" lang="en-GB" sz="1200">
                          <a:solidFill>
                            <a:srgbClr val="FFFFFF"/>
                          </a:solidFill>
                          <a:latin typeface="Calibri"/>
                          <a:ea typeface="Calibri"/>
                          <a:cs typeface="Calibri"/>
                          <a:sym typeface="Calibri"/>
                        </a:rPr>
                        <a:t>Clinical picture</a:t>
                      </a:r>
                      <a:endParaRPr b="1" sz="1200">
                        <a:solidFill>
                          <a:srgbClr val="FFFFFF"/>
                        </a:solidFill>
                        <a:latin typeface="Calibri"/>
                        <a:ea typeface="Calibri"/>
                        <a:cs typeface="Calibri"/>
                        <a:sym typeface="Calibri"/>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1753B"/>
                    </a:solidFill>
                  </a:tcPr>
                </a:tc>
                <a:tc>
                  <a:txBody>
                    <a:bodyPr/>
                    <a:lstStyle/>
                    <a:p>
                      <a:pPr indent="0" lvl="0" marL="0" rtl="0" algn="ctr">
                        <a:spcBef>
                          <a:spcPts val="0"/>
                        </a:spcBef>
                        <a:spcAft>
                          <a:spcPts val="0"/>
                        </a:spcAft>
                        <a:buNone/>
                      </a:pPr>
                      <a:r>
                        <a:rPr b="1" lang="en-GB" sz="1200">
                          <a:solidFill>
                            <a:srgbClr val="FFFFFF"/>
                          </a:solidFill>
                          <a:latin typeface="Calibri"/>
                          <a:ea typeface="Calibri"/>
                          <a:cs typeface="Calibri"/>
                          <a:sym typeface="Calibri"/>
                        </a:rPr>
                        <a:t>Lab </a:t>
                      </a:r>
                      <a:endParaRPr b="1" sz="1200">
                        <a:solidFill>
                          <a:srgbClr val="FFFFFF"/>
                        </a:solidFill>
                        <a:latin typeface="Calibri"/>
                        <a:ea typeface="Calibri"/>
                        <a:cs typeface="Calibri"/>
                        <a:sym typeface="Calibri"/>
                      </a:endParaRPr>
                    </a:p>
                    <a:p>
                      <a:pPr indent="0" lvl="0" marL="0" rtl="0" algn="ctr">
                        <a:spcBef>
                          <a:spcPts val="0"/>
                        </a:spcBef>
                        <a:spcAft>
                          <a:spcPts val="0"/>
                        </a:spcAft>
                        <a:buNone/>
                      </a:pPr>
                      <a:r>
                        <a:rPr b="1" lang="en-GB" sz="1200">
                          <a:solidFill>
                            <a:srgbClr val="FFFFFF"/>
                          </a:solidFill>
                          <a:latin typeface="Calibri"/>
                          <a:ea typeface="Calibri"/>
                          <a:cs typeface="Calibri"/>
                          <a:sym typeface="Calibri"/>
                        </a:rPr>
                        <a:t>diagnosis</a:t>
                      </a:r>
                      <a:endParaRPr b="1" sz="1200">
                        <a:solidFill>
                          <a:srgbClr val="FFFFFF"/>
                        </a:solidFill>
                        <a:latin typeface="Calibri"/>
                        <a:ea typeface="Calibri"/>
                        <a:cs typeface="Calibri"/>
                        <a:sym typeface="Calibri"/>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1753B"/>
                    </a:solidFill>
                  </a:tcPr>
                </a:tc>
              </a:tr>
              <a:tr h="879150">
                <a:tc>
                  <a:txBody>
                    <a:bodyPr/>
                    <a:lstStyle/>
                    <a:p>
                      <a:pPr indent="0" lvl="0" marL="0" rtl="0" algn="ctr">
                        <a:spcBef>
                          <a:spcPts val="0"/>
                        </a:spcBef>
                        <a:spcAft>
                          <a:spcPts val="0"/>
                        </a:spcAft>
                        <a:buNone/>
                      </a:pPr>
                      <a:r>
                        <a:rPr lang="en-GB" sz="1200">
                          <a:solidFill>
                            <a:srgbClr val="61753B"/>
                          </a:solidFill>
                          <a:latin typeface="Calibri"/>
                          <a:ea typeface="Calibri"/>
                          <a:cs typeface="Calibri"/>
                          <a:sym typeface="Calibri"/>
                        </a:rPr>
                        <a:t>Taenia saginata</a:t>
                      </a:r>
                      <a:endParaRPr sz="1200">
                        <a:solidFill>
                          <a:srgbClr val="61753B"/>
                        </a:solidFill>
                        <a:latin typeface="Calibri"/>
                        <a:ea typeface="Calibri"/>
                        <a:cs typeface="Calibri"/>
                        <a:sym typeface="Calibri"/>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C0C58F">
                        <a:alpha val="53630"/>
                      </a:srgbClr>
                    </a:solidFill>
                  </a:tcPr>
                </a:tc>
                <a:tc>
                  <a:txBody>
                    <a:bodyPr/>
                    <a:lstStyle/>
                    <a:p>
                      <a:pPr indent="0" lvl="0" marL="0" rtl="0" algn="ctr">
                        <a:spcBef>
                          <a:spcPts val="0"/>
                        </a:spcBef>
                        <a:spcAft>
                          <a:spcPts val="0"/>
                        </a:spcAft>
                        <a:buNone/>
                      </a:pPr>
                      <a:r>
                        <a:rPr lang="en-GB" sz="1200">
                          <a:solidFill>
                            <a:srgbClr val="CC0000"/>
                          </a:solidFill>
                          <a:latin typeface="Calibri"/>
                          <a:ea typeface="Calibri"/>
                          <a:cs typeface="Calibri"/>
                          <a:sym typeface="Calibri"/>
                        </a:rPr>
                        <a:t>taeniasis</a:t>
                      </a:r>
                      <a:endParaRPr sz="1200">
                        <a:solidFill>
                          <a:srgbClr val="CC0000"/>
                        </a:solidFill>
                        <a:latin typeface="Calibri"/>
                        <a:ea typeface="Calibri"/>
                        <a:cs typeface="Calibri"/>
                        <a:sym typeface="Calibri"/>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GB" sz="1200">
                          <a:latin typeface="Calibri"/>
                          <a:ea typeface="Calibri"/>
                          <a:cs typeface="Calibri"/>
                          <a:sym typeface="Calibri"/>
                        </a:rPr>
                        <a:t>ingestion of cyst in undercooked </a:t>
                      </a:r>
                      <a:r>
                        <a:rPr b="1" lang="en-GB" sz="1200">
                          <a:solidFill>
                            <a:srgbClr val="CC0000"/>
                          </a:solidFill>
                          <a:latin typeface="Calibri"/>
                          <a:ea typeface="Calibri"/>
                          <a:cs typeface="Calibri"/>
                          <a:sym typeface="Calibri"/>
                        </a:rPr>
                        <a:t>beef contain cyst (larva)</a:t>
                      </a:r>
                      <a:endParaRPr b="1" sz="1200">
                        <a:solidFill>
                          <a:srgbClr val="CC0000"/>
                        </a:solidFill>
                        <a:latin typeface="Calibri"/>
                        <a:ea typeface="Calibri"/>
                        <a:cs typeface="Calibri"/>
                        <a:sym typeface="Calibri"/>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GB" sz="1200">
                          <a:latin typeface="Calibri"/>
                          <a:ea typeface="Calibri"/>
                          <a:cs typeface="Calibri"/>
                          <a:sym typeface="Calibri"/>
                        </a:rPr>
                        <a:t>Small intestine</a:t>
                      </a:r>
                      <a:endParaRPr sz="1200">
                        <a:latin typeface="Calibri"/>
                        <a:ea typeface="Calibri"/>
                        <a:cs typeface="Calibri"/>
                        <a:sym typeface="Calibri"/>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GB" sz="1200">
                          <a:latin typeface="Calibri"/>
                          <a:ea typeface="Calibri"/>
                          <a:cs typeface="Calibri"/>
                          <a:sym typeface="Calibri"/>
                        </a:rPr>
                        <a:t>Not </a:t>
                      </a:r>
                      <a:endParaRPr sz="1200">
                        <a:latin typeface="Calibri"/>
                        <a:ea typeface="Calibri"/>
                        <a:cs typeface="Calibri"/>
                        <a:sym typeface="Calibri"/>
                      </a:endParaRPr>
                    </a:p>
                    <a:p>
                      <a:pPr indent="0" lvl="0" marL="0" rtl="0" algn="l">
                        <a:spcBef>
                          <a:spcPts val="0"/>
                        </a:spcBef>
                        <a:spcAft>
                          <a:spcPts val="0"/>
                        </a:spcAft>
                        <a:buNone/>
                      </a:pPr>
                      <a:r>
                        <a:rPr lang="en-GB" sz="1200">
                          <a:latin typeface="Calibri"/>
                          <a:ea typeface="Calibri"/>
                          <a:cs typeface="Calibri"/>
                          <a:sym typeface="Calibri"/>
                        </a:rPr>
                        <a:t>present</a:t>
                      </a:r>
                      <a:endParaRPr sz="1200">
                        <a:latin typeface="Calibri"/>
                        <a:ea typeface="Calibri"/>
                        <a:cs typeface="Calibri"/>
                        <a:sym typeface="Calibri"/>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GB" sz="1200">
                          <a:latin typeface="Calibri"/>
                          <a:ea typeface="Calibri"/>
                          <a:cs typeface="Calibri"/>
                          <a:sym typeface="Calibri"/>
                        </a:rPr>
                        <a:t>Vague digestive disturbances</a:t>
                      </a:r>
                      <a:endParaRPr sz="1200">
                        <a:latin typeface="Calibri"/>
                        <a:ea typeface="Calibri"/>
                        <a:cs typeface="Calibri"/>
                        <a:sym typeface="Calibri"/>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GB" sz="1200">
                          <a:latin typeface="Calibri"/>
                          <a:ea typeface="Calibri"/>
                          <a:cs typeface="Calibri"/>
                          <a:sym typeface="Calibri"/>
                        </a:rPr>
                        <a:t>Eggs or proglottids </a:t>
                      </a:r>
                      <a:r>
                        <a:rPr lang="en-GB" sz="1200">
                          <a:solidFill>
                            <a:srgbClr val="C27BA0"/>
                          </a:solidFill>
                          <a:latin typeface="Calibri"/>
                          <a:ea typeface="Calibri"/>
                          <a:cs typeface="Calibri"/>
                          <a:sym typeface="Calibri"/>
                        </a:rPr>
                        <a:t>( gravid segments)  </a:t>
                      </a:r>
                      <a:r>
                        <a:rPr lang="en-GB" sz="1200">
                          <a:latin typeface="Calibri"/>
                          <a:ea typeface="Calibri"/>
                          <a:cs typeface="Calibri"/>
                          <a:sym typeface="Calibri"/>
                        </a:rPr>
                        <a:t>in stools</a:t>
                      </a:r>
                      <a:endParaRPr sz="1200">
                        <a:latin typeface="Calibri"/>
                        <a:ea typeface="Calibri"/>
                        <a:cs typeface="Calibri"/>
                        <a:sym typeface="Calibri"/>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879150">
                <a:tc>
                  <a:txBody>
                    <a:bodyPr/>
                    <a:lstStyle/>
                    <a:p>
                      <a:pPr indent="0" lvl="0" marL="0" rtl="0" algn="ctr">
                        <a:spcBef>
                          <a:spcPts val="0"/>
                        </a:spcBef>
                        <a:spcAft>
                          <a:spcPts val="0"/>
                        </a:spcAft>
                        <a:buNone/>
                      </a:pPr>
                      <a:r>
                        <a:rPr lang="en-GB" sz="1200">
                          <a:solidFill>
                            <a:srgbClr val="61753B"/>
                          </a:solidFill>
                          <a:latin typeface="Calibri"/>
                          <a:ea typeface="Calibri"/>
                          <a:cs typeface="Calibri"/>
                          <a:sym typeface="Calibri"/>
                        </a:rPr>
                        <a:t>Taenia solium</a:t>
                      </a:r>
                      <a:endParaRPr sz="1200">
                        <a:solidFill>
                          <a:srgbClr val="61753B"/>
                        </a:solidFill>
                        <a:latin typeface="Calibri"/>
                        <a:ea typeface="Calibri"/>
                        <a:cs typeface="Calibri"/>
                        <a:sym typeface="Calibri"/>
                      </a:endParaRPr>
                    </a:p>
                    <a:p>
                      <a:pPr indent="0" lvl="0" marL="0" rtl="0" algn="ctr">
                        <a:spcBef>
                          <a:spcPts val="0"/>
                        </a:spcBef>
                        <a:spcAft>
                          <a:spcPts val="0"/>
                        </a:spcAft>
                        <a:buNone/>
                      </a:pPr>
                      <a:r>
                        <a:rPr b="1" lang="en-GB" sz="1200">
                          <a:solidFill>
                            <a:srgbClr val="61753B"/>
                          </a:solidFill>
                          <a:latin typeface="Calibri"/>
                          <a:ea typeface="Calibri"/>
                          <a:cs typeface="Calibri"/>
                          <a:sym typeface="Calibri"/>
                        </a:rPr>
                        <a:t>adult</a:t>
                      </a:r>
                      <a:endParaRPr b="1" sz="1200">
                        <a:solidFill>
                          <a:srgbClr val="61753B"/>
                        </a:solidFill>
                        <a:latin typeface="Calibri"/>
                        <a:ea typeface="Calibri"/>
                        <a:cs typeface="Calibri"/>
                        <a:sym typeface="Calibri"/>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C0C58F">
                        <a:alpha val="53630"/>
                      </a:srgbClr>
                    </a:solidFill>
                  </a:tcPr>
                </a:tc>
                <a:tc>
                  <a:txBody>
                    <a:bodyPr/>
                    <a:lstStyle/>
                    <a:p>
                      <a:pPr indent="0" lvl="0" marL="0" rtl="0" algn="ctr">
                        <a:spcBef>
                          <a:spcPts val="0"/>
                        </a:spcBef>
                        <a:spcAft>
                          <a:spcPts val="0"/>
                        </a:spcAft>
                        <a:buNone/>
                      </a:pPr>
                      <a:r>
                        <a:rPr lang="en-GB" sz="1200">
                          <a:solidFill>
                            <a:srgbClr val="CC0000"/>
                          </a:solidFill>
                          <a:latin typeface="Calibri"/>
                          <a:ea typeface="Calibri"/>
                          <a:cs typeface="Calibri"/>
                          <a:sym typeface="Calibri"/>
                        </a:rPr>
                        <a:t>taeniasis</a:t>
                      </a:r>
                      <a:endParaRPr sz="1200">
                        <a:solidFill>
                          <a:srgbClr val="CC0000"/>
                        </a:solidFill>
                        <a:latin typeface="Calibri"/>
                        <a:ea typeface="Calibri"/>
                        <a:cs typeface="Calibri"/>
                        <a:sym typeface="Calibri"/>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GB" sz="1200">
                          <a:latin typeface="Calibri"/>
                          <a:ea typeface="Calibri"/>
                          <a:cs typeface="Calibri"/>
                          <a:sym typeface="Calibri"/>
                        </a:rPr>
                        <a:t>ingestion of larva in undercooked </a:t>
                      </a:r>
                      <a:r>
                        <a:rPr b="1" lang="en-GB" sz="1200">
                          <a:solidFill>
                            <a:srgbClr val="CC0000"/>
                          </a:solidFill>
                          <a:latin typeface="Calibri"/>
                          <a:ea typeface="Calibri"/>
                          <a:cs typeface="Calibri"/>
                          <a:sym typeface="Calibri"/>
                        </a:rPr>
                        <a:t>pork</a:t>
                      </a:r>
                      <a:endParaRPr b="1" sz="1200">
                        <a:solidFill>
                          <a:srgbClr val="CC0000"/>
                        </a:solidFill>
                        <a:latin typeface="Calibri"/>
                        <a:ea typeface="Calibri"/>
                        <a:cs typeface="Calibri"/>
                        <a:sym typeface="Calibri"/>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GB" sz="1200">
                          <a:latin typeface="Calibri"/>
                          <a:ea typeface="Calibri"/>
                          <a:cs typeface="Calibri"/>
                          <a:sym typeface="Calibri"/>
                        </a:rPr>
                        <a:t>Small intestine</a:t>
                      </a:r>
                      <a:endParaRPr sz="1200">
                        <a:latin typeface="Calibri"/>
                        <a:ea typeface="Calibri"/>
                        <a:cs typeface="Calibri"/>
                        <a:sym typeface="Calibri"/>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GB" sz="1200">
                          <a:latin typeface="Calibri"/>
                          <a:ea typeface="Calibri"/>
                          <a:cs typeface="Calibri"/>
                          <a:sym typeface="Calibri"/>
                        </a:rPr>
                        <a:t>Not </a:t>
                      </a:r>
                      <a:endParaRPr sz="1200">
                        <a:latin typeface="Calibri"/>
                        <a:ea typeface="Calibri"/>
                        <a:cs typeface="Calibri"/>
                        <a:sym typeface="Calibri"/>
                      </a:endParaRPr>
                    </a:p>
                    <a:p>
                      <a:pPr indent="0" lvl="0" marL="0" rtl="0" algn="l">
                        <a:spcBef>
                          <a:spcPts val="0"/>
                        </a:spcBef>
                        <a:spcAft>
                          <a:spcPts val="0"/>
                        </a:spcAft>
                        <a:buNone/>
                      </a:pPr>
                      <a:r>
                        <a:rPr lang="en-GB" sz="1200">
                          <a:latin typeface="Calibri"/>
                          <a:ea typeface="Calibri"/>
                          <a:cs typeface="Calibri"/>
                          <a:sym typeface="Calibri"/>
                        </a:rPr>
                        <a:t>present</a:t>
                      </a:r>
                      <a:endParaRPr sz="1200">
                        <a:latin typeface="Calibri"/>
                        <a:ea typeface="Calibri"/>
                        <a:cs typeface="Calibri"/>
                        <a:sym typeface="Calibri"/>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GB" sz="1200">
                          <a:latin typeface="Calibri"/>
                          <a:ea typeface="Calibri"/>
                          <a:cs typeface="Calibri"/>
                          <a:sym typeface="Calibri"/>
                        </a:rPr>
                        <a:t>Vague digestive disturbances</a:t>
                      </a:r>
                      <a:endParaRPr sz="1200">
                        <a:latin typeface="Calibri"/>
                        <a:ea typeface="Calibri"/>
                        <a:cs typeface="Calibri"/>
                        <a:sym typeface="Calibri"/>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GB" sz="1200">
                          <a:latin typeface="Calibri"/>
                          <a:ea typeface="Calibri"/>
                          <a:cs typeface="Calibri"/>
                          <a:sym typeface="Calibri"/>
                        </a:rPr>
                        <a:t>Eggs or proglottids </a:t>
                      </a:r>
                      <a:r>
                        <a:rPr lang="en-GB" sz="1200">
                          <a:solidFill>
                            <a:srgbClr val="C27BA0"/>
                          </a:solidFill>
                          <a:latin typeface="Calibri"/>
                          <a:ea typeface="Calibri"/>
                          <a:cs typeface="Calibri"/>
                          <a:sym typeface="Calibri"/>
                        </a:rPr>
                        <a:t>( gravid segments)  </a:t>
                      </a:r>
                      <a:r>
                        <a:rPr lang="en-GB" sz="1200">
                          <a:latin typeface="Calibri"/>
                          <a:ea typeface="Calibri"/>
                          <a:cs typeface="Calibri"/>
                          <a:sym typeface="Calibri"/>
                        </a:rPr>
                        <a:t>in stools</a:t>
                      </a:r>
                      <a:endParaRPr sz="1200">
                        <a:latin typeface="Calibri"/>
                        <a:ea typeface="Calibri"/>
                        <a:cs typeface="Calibri"/>
                        <a:sym typeface="Calibri"/>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573250">
                <a:tc>
                  <a:txBody>
                    <a:bodyPr/>
                    <a:lstStyle/>
                    <a:p>
                      <a:pPr indent="0" lvl="0" marL="0" rtl="0" algn="ctr">
                        <a:spcBef>
                          <a:spcPts val="0"/>
                        </a:spcBef>
                        <a:spcAft>
                          <a:spcPts val="0"/>
                        </a:spcAft>
                        <a:buNone/>
                      </a:pPr>
                      <a:r>
                        <a:rPr lang="en-GB" sz="1200">
                          <a:solidFill>
                            <a:srgbClr val="61753B"/>
                          </a:solidFill>
                          <a:latin typeface="Calibri"/>
                          <a:ea typeface="Calibri"/>
                          <a:cs typeface="Calibri"/>
                          <a:sym typeface="Calibri"/>
                        </a:rPr>
                        <a:t>Taenia solium </a:t>
                      </a:r>
                      <a:r>
                        <a:rPr b="1" lang="en-GB" sz="1200">
                          <a:solidFill>
                            <a:srgbClr val="61753B"/>
                          </a:solidFill>
                          <a:latin typeface="Calibri"/>
                          <a:ea typeface="Calibri"/>
                          <a:cs typeface="Calibri"/>
                          <a:sym typeface="Calibri"/>
                        </a:rPr>
                        <a:t>larva</a:t>
                      </a:r>
                      <a:r>
                        <a:rPr lang="en-GB" sz="1200">
                          <a:solidFill>
                            <a:srgbClr val="61753B"/>
                          </a:solidFill>
                          <a:latin typeface="Calibri"/>
                          <a:ea typeface="Calibri"/>
                          <a:cs typeface="Calibri"/>
                          <a:sym typeface="Calibri"/>
                        </a:rPr>
                        <a:t> (cysticercus cellulosae)</a:t>
                      </a:r>
                      <a:endParaRPr sz="1200">
                        <a:solidFill>
                          <a:srgbClr val="61753B"/>
                        </a:solidFill>
                        <a:latin typeface="Calibri"/>
                        <a:ea typeface="Calibri"/>
                        <a:cs typeface="Calibri"/>
                        <a:sym typeface="Calibri"/>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C0C58F">
                        <a:alpha val="53630"/>
                      </a:srgbClr>
                    </a:solidFill>
                  </a:tcPr>
                </a:tc>
                <a:tc>
                  <a:txBody>
                    <a:bodyPr/>
                    <a:lstStyle/>
                    <a:p>
                      <a:pPr indent="0" lvl="0" marL="0" rtl="0" algn="ctr">
                        <a:spcBef>
                          <a:spcPts val="0"/>
                        </a:spcBef>
                        <a:spcAft>
                          <a:spcPts val="0"/>
                        </a:spcAft>
                        <a:buNone/>
                      </a:pPr>
                      <a:r>
                        <a:rPr lang="en-GB" sz="1200">
                          <a:solidFill>
                            <a:srgbClr val="CC0000"/>
                          </a:solidFill>
                          <a:latin typeface="Calibri"/>
                          <a:ea typeface="Calibri"/>
                          <a:cs typeface="Calibri"/>
                          <a:sym typeface="Calibri"/>
                        </a:rPr>
                        <a:t>Cysticercosis</a:t>
                      </a:r>
                      <a:endParaRPr sz="1200">
                        <a:solidFill>
                          <a:srgbClr val="CC0000"/>
                        </a:solidFill>
                        <a:latin typeface="Calibri"/>
                        <a:ea typeface="Calibri"/>
                        <a:cs typeface="Calibri"/>
                        <a:sym typeface="Calibri"/>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GB" sz="1200">
                          <a:latin typeface="Calibri"/>
                          <a:ea typeface="Calibri"/>
                          <a:cs typeface="Calibri"/>
                          <a:sym typeface="Calibri"/>
                        </a:rPr>
                        <a:t>ingestion of eggs </a:t>
                      </a:r>
                      <a:r>
                        <a:rPr lang="en-GB" sz="1200">
                          <a:solidFill>
                            <a:srgbClr val="C27BA0"/>
                          </a:solidFill>
                          <a:latin typeface="Calibri"/>
                          <a:ea typeface="Calibri"/>
                          <a:cs typeface="Calibri"/>
                          <a:sym typeface="Calibri"/>
                        </a:rPr>
                        <a:t>in food </a:t>
                      </a:r>
                      <a:r>
                        <a:rPr lang="en-GB" sz="1200">
                          <a:solidFill>
                            <a:srgbClr val="C27BA0"/>
                          </a:solidFill>
                          <a:latin typeface="Calibri"/>
                          <a:ea typeface="Calibri"/>
                          <a:cs typeface="Calibri"/>
                          <a:sym typeface="Calibri"/>
                        </a:rPr>
                        <a:t>contaminated</a:t>
                      </a:r>
                      <a:r>
                        <a:rPr lang="en-GB" sz="1200">
                          <a:solidFill>
                            <a:srgbClr val="C27BA0"/>
                          </a:solidFill>
                          <a:latin typeface="Calibri"/>
                          <a:ea typeface="Calibri"/>
                          <a:cs typeface="Calibri"/>
                          <a:sym typeface="Calibri"/>
                        </a:rPr>
                        <a:t> with human feces</a:t>
                      </a:r>
                      <a:endParaRPr sz="1200">
                        <a:solidFill>
                          <a:srgbClr val="C27BA0"/>
                        </a:solidFill>
                        <a:latin typeface="Calibri"/>
                        <a:ea typeface="Calibri"/>
                        <a:cs typeface="Calibri"/>
                        <a:sym typeface="Calibri"/>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GB" sz="1200">
                          <a:latin typeface="Calibri"/>
                          <a:ea typeface="Calibri"/>
                          <a:cs typeface="Calibri"/>
                          <a:sym typeface="Calibri"/>
                        </a:rPr>
                        <a:t>Not present (except in autoinfection: small intestine)</a:t>
                      </a:r>
                      <a:endParaRPr sz="1200">
                        <a:latin typeface="Calibri"/>
                        <a:ea typeface="Calibri"/>
                        <a:cs typeface="Calibri"/>
                        <a:sym typeface="Calibri"/>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GB" sz="1100">
                          <a:latin typeface="Calibri"/>
                          <a:ea typeface="Calibri"/>
                          <a:cs typeface="Calibri"/>
                          <a:sym typeface="Calibri"/>
                        </a:rPr>
                        <a:t>- Sub-</a:t>
                      </a:r>
                      <a:endParaRPr sz="1100">
                        <a:latin typeface="Calibri"/>
                        <a:ea typeface="Calibri"/>
                        <a:cs typeface="Calibri"/>
                        <a:sym typeface="Calibri"/>
                      </a:endParaRPr>
                    </a:p>
                    <a:p>
                      <a:pPr indent="0" lvl="0" marL="0" rtl="0" algn="l">
                        <a:spcBef>
                          <a:spcPts val="0"/>
                        </a:spcBef>
                        <a:spcAft>
                          <a:spcPts val="0"/>
                        </a:spcAft>
                        <a:buNone/>
                      </a:pPr>
                      <a:r>
                        <a:rPr lang="en-GB" sz="1100">
                          <a:latin typeface="Calibri"/>
                          <a:ea typeface="Calibri"/>
                          <a:cs typeface="Calibri"/>
                          <a:sym typeface="Calibri"/>
                        </a:rPr>
                        <a:t>cutaneous</a:t>
                      </a:r>
                      <a:endParaRPr sz="1100">
                        <a:latin typeface="Calibri"/>
                        <a:ea typeface="Calibri"/>
                        <a:cs typeface="Calibri"/>
                        <a:sym typeface="Calibri"/>
                      </a:endParaRPr>
                    </a:p>
                    <a:p>
                      <a:pPr indent="0" lvl="0" marL="0" rtl="0" algn="l">
                        <a:spcBef>
                          <a:spcPts val="0"/>
                        </a:spcBef>
                        <a:spcAft>
                          <a:spcPts val="0"/>
                        </a:spcAft>
                        <a:buNone/>
                      </a:pPr>
                      <a:r>
                        <a:rPr lang="en-GB" sz="1100">
                          <a:latin typeface="Calibri"/>
                          <a:ea typeface="Calibri"/>
                          <a:cs typeface="Calibri"/>
                          <a:sym typeface="Calibri"/>
                        </a:rPr>
                        <a:t>Muscles </a:t>
                      </a:r>
                      <a:endParaRPr sz="1100">
                        <a:latin typeface="Calibri"/>
                        <a:ea typeface="Calibri"/>
                        <a:cs typeface="Calibri"/>
                        <a:sym typeface="Calibri"/>
                      </a:endParaRPr>
                    </a:p>
                    <a:p>
                      <a:pPr indent="0" lvl="0" marL="0" rtl="0" algn="l">
                        <a:spcBef>
                          <a:spcPts val="0"/>
                        </a:spcBef>
                        <a:spcAft>
                          <a:spcPts val="0"/>
                        </a:spcAft>
                        <a:buNone/>
                      </a:pPr>
                      <a:r>
                        <a:rPr lang="en-GB" sz="1100">
                          <a:latin typeface="Calibri"/>
                          <a:ea typeface="Calibri"/>
                          <a:cs typeface="Calibri"/>
                          <a:sym typeface="Calibri"/>
                        </a:rPr>
                        <a:t>Brain,eye.</a:t>
                      </a:r>
                      <a:endParaRPr sz="1100">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a:p>
                      <a:pPr indent="0" lvl="0" marL="0" rtl="0" algn="l">
                        <a:spcBef>
                          <a:spcPts val="0"/>
                        </a:spcBef>
                        <a:spcAft>
                          <a:spcPts val="0"/>
                        </a:spcAft>
                        <a:buNone/>
                      </a:pPr>
                      <a:r>
                        <a:rPr lang="en-GB" sz="1000">
                          <a:solidFill>
                            <a:srgbClr val="C27BA0"/>
                          </a:solidFill>
                          <a:latin typeface="Calibri"/>
                          <a:ea typeface="Calibri"/>
                          <a:cs typeface="Calibri"/>
                          <a:sym typeface="Calibri"/>
                        </a:rPr>
                        <a:t>- Cyst (cysticercosis)</a:t>
                      </a:r>
                      <a:endParaRPr sz="1000">
                        <a:solidFill>
                          <a:srgbClr val="C27BA0"/>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GB" sz="1000">
                          <a:solidFill>
                            <a:srgbClr val="C27BA0"/>
                          </a:solidFill>
                          <a:latin typeface="Calibri"/>
                          <a:ea typeface="Calibri"/>
                          <a:cs typeface="Calibri"/>
                          <a:sym typeface="Calibri"/>
                        </a:rPr>
                        <a:t>especially in the brain and eyes.</a:t>
                      </a:r>
                      <a:endParaRPr sz="1000">
                        <a:solidFill>
                          <a:srgbClr val="C27BA0"/>
                        </a:solidFill>
                        <a:latin typeface="Calibri"/>
                        <a:ea typeface="Calibri"/>
                        <a:cs typeface="Calibri"/>
                        <a:sym typeface="Calibri"/>
                      </a:endParaRPr>
                    </a:p>
                    <a:p>
                      <a:pPr indent="0" lvl="0" marL="0" rtl="0" algn="l">
                        <a:spcBef>
                          <a:spcPts val="0"/>
                        </a:spcBef>
                        <a:spcAft>
                          <a:spcPts val="0"/>
                        </a:spcAft>
                        <a:buNone/>
                      </a:pPr>
                      <a:r>
                        <a:t/>
                      </a:r>
                      <a:endParaRPr sz="1000">
                        <a:solidFill>
                          <a:srgbClr val="C27BA0"/>
                        </a:solidFill>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GB" sz="1200">
                          <a:latin typeface="Calibri"/>
                          <a:ea typeface="Calibri"/>
                          <a:cs typeface="Calibri"/>
                          <a:sym typeface="Calibri"/>
                        </a:rPr>
                        <a:t>Depending on locality: from none to </a:t>
                      </a:r>
                      <a:r>
                        <a:rPr lang="en-GB" sz="1200">
                          <a:solidFill>
                            <a:srgbClr val="CC0000"/>
                          </a:solidFill>
                          <a:latin typeface="Calibri"/>
                          <a:ea typeface="Calibri"/>
                          <a:cs typeface="Calibri"/>
                          <a:sym typeface="Calibri"/>
                        </a:rPr>
                        <a:t>epilepsy</a:t>
                      </a:r>
                      <a:r>
                        <a:rPr baseline="30000" lang="en-GB" sz="1200">
                          <a:solidFill>
                            <a:srgbClr val="CC0000"/>
                          </a:solidFill>
                          <a:latin typeface="Calibri"/>
                          <a:ea typeface="Calibri"/>
                          <a:cs typeface="Calibri"/>
                          <a:sym typeface="Calibri"/>
                        </a:rPr>
                        <a:t>1</a:t>
                      </a:r>
                      <a:endParaRPr baseline="30000" sz="1200">
                        <a:solidFill>
                          <a:srgbClr val="CC0000"/>
                        </a:solidFill>
                        <a:latin typeface="Calibri"/>
                        <a:ea typeface="Calibri"/>
                        <a:cs typeface="Calibri"/>
                        <a:sym typeface="Calibri"/>
                      </a:endParaRPr>
                    </a:p>
                    <a:p>
                      <a:pPr indent="0" lvl="0" marL="0" rtl="0" algn="l">
                        <a:spcBef>
                          <a:spcPts val="0"/>
                        </a:spcBef>
                        <a:spcAft>
                          <a:spcPts val="0"/>
                        </a:spcAft>
                        <a:buNone/>
                      </a:pPr>
                      <a:r>
                        <a:t/>
                      </a:r>
                      <a:endParaRPr baseline="30000" sz="1200">
                        <a:solidFill>
                          <a:srgbClr val="CC0000"/>
                        </a:solidFill>
                        <a:latin typeface="Calibri"/>
                        <a:ea typeface="Calibri"/>
                        <a:cs typeface="Calibri"/>
                        <a:sym typeface="Calibri"/>
                      </a:endParaRPr>
                    </a:p>
                    <a:p>
                      <a:pPr indent="0" lvl="0" marL="0" rtl="0" algn="l">
                        <a:spcBef>
                          <a:spcPts val="0"/>
                        </a:spcBef>
                        <a:spcAft>
                          <a:spcPts val="0"/>
                        </a:spcAft>
                        <a:buNone/>
                      </a:pPr>
                      <a:r>
                        <a:rPr lang="en-GB" sz="1200">
                          <a:solidFill>
                            <a:srgbClr val="C27BA0"/>
                          </a:solidFill>
                          <a:latin typeface="Calibri"/>
                          <a:ea typeface="Calibri"/>
                          <a:cs typeface="Calibri"/>
                          <a:sym typeface="Calibri"/>
                        </a:rPr>
                        <a:t>- In eye blindness</a:t>
                      </a:r>
                      <a:endParaRPr sz="1200">
                        <a:solidFill>
                          <a:srgbClr val="C27BA0"/>
                        </a:solidFill>
                        <a:latin typeface="Calibri"/>
                        <a:ea typeface="Calibri"/>
                        <a:cs typeface="Calibri"/>
                        <a:sym typeface="Calibri"/>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GB" sz="1200">
                          <a:solidFill>
                            <a:schemeClr val="dk1"/>
                          </a:solidFill>
                          <a:latin typeface="Calibri"/>
                          <a:ea typeface="Calibri"/>
                          <a:cs typeface="Calibri"/>
                          <a:sym typeface="Calibri"/>
                        </a:rPr>
                        <a:t>-</a:t>
                      </a:r>
                      <a:r>
                        <a:rPr lang="en-GB" sz="1200">
                          <a:solidFill>
                            <a:schemeClr val="dk1"/>
                          </a:solidFill>
                          <a:latin typeface="Calibri"/>
                          <a:ea typeface="Calibri"/>
                          <a:cs typeface="Calibri"/>
                          <a:sym typeface="Calibri"/>
                        </a:rPr>
                        <a:t>Eggs or proglottids </a:t>
                      </a:r>
                      <a:r>
                        <a:rPr lang="en-GB" sz="1200">
                          <a:solidFill>
                            <a:srgbClr val="C27BA0"/>
                          </a:solidFill>
                          <a:latin typeface="Calibri"/>
                          <a:ea typeface="Calibri"/>
                          <a:cs typeface="Calibri"/>
                          <a:sym typeface="Calibri"/>
                        </a:rPr>
                        <a:t>( gravid segments)  </a:t>
                      </a:r>
                      <a:r>
                        <a:rPr lang="en-GB" sz="1200">
                          <a:solidFill>
                            <a:schemeClr val="dk1"/>
                          </a:solidFill>
                          <a:latin typeface="Calibri"/>
                          <a:ea typeface="Calibri"/>
                          <a:cs typeface="Calibri"/>
                          <a:sym typeface="Calibri"/>
                        </a:rPr>
                        <a:t>in stools</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GB" sz="1200">
                          <a:latin typeface="Calibri"/>
                          <a:ea typeface="Calibri"/>
                          <a:cs typeface="Calibri"/>
                          <a:sym typeface="Calibri"/>
                        </a:rPr>
                        <a:t>-</a:t>
                      </a:r>
                      <a:r>
                        <a:rPr lang="en-GB" sz="1200">
                          <a:latin typeface="Calibri"/>
                          <a:ea typeface="Calibri"/>
                          <a:cs typeface="Calibri"/>
                          <a:sym typeface="Calibri"/>
                        </a:rPr>
                        <a:t>Xray,CT,MRI,serology</a:t>
                      </a:r>
                      <a:endParaRPr sz="1200">
                        <a:latin typeface="Calibri"/>
                        <a:ea typeface="Calibri"/>
                        <a:cs typeface="Calibri"/>
                        <a:sym typeface="Calibri"/>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805075">
                <a:tc>
                  <a:txBody>
                    <a:bodyPr/>
                    <a:lstStyle/>
                    <a:p>
                      <a:pPr indent="0" lvl="0" marL="0" rtl="0" algn="ctr">
                        <a:spcBef>
                          <a:spcPts val="0"/>
                        </a:spcBef>
                        <a:spcAft>
                          <a:spcPts val="0"/>
                        </a:spcAft>
                        <a:buNone/>
                      </a:pPr>
                      <a:r>
                        <a:rPr lang="en-GB" sz="1200">
                          <a:solidFill>
                            <a:srgbClr val="61753B"/>
                          </a:solidFill>
                          <a:latin typeface="Calibri"/>
                          <a:ea typeface="Calibri"/>
                          <a:cs typeface="Calibri"/>
                          <a:sym typeface="Calibri"/>
                        </a:rPr>
                        <a:t>Hymenolepis nana</a:t>
                      </a:r>
                      <a:endParaRPr sz="1200">
                        <a:solidFill>
                          <a:srgbClr val="61753B"/>
                        </a:solidFill>
                        <a:latin typeface="Calibri"/>
                        <a:ea typeface="Calibri"/>
                        <a:cs typeface="Calibri"/>
                        <a:sym typeface="Calibri"/>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C0C58F">
                        <a:alpha val="53630"/>
                      </a:srgbClr>
                    </a:solidFill>
                  </a:tcPr>
                </a:tc>
                <a:tc>
                  <a:txBody>
                    <a:bodyPr/>
                    <a:lstStyle/>
                    <a:p>
                      <a:pPr indent="0" lvl="0" marL="0" rtl="0" algn="ctr">
                        <a:spcBef>
                          <a:spcPts val="0"/>
                        </a:spcBef>
                        <a:spcAft>
                          <a:spcPts val="0"/>
                        </a:spcAft>
                        <a:buNone/>
                      </a:pPr>
                      <a:r>
                        <a:rPr lang="en-GB" sz="1200">
                          <a:solidFill>
                            <a:srgbClr val="CC0000"/>
                          </a:solidFill>
                          <a:latin typeface="Calibri"/>
                          <a:ea typeface="Calibri"/>
                          <a:cs typeface="Calibri"/>
                          <a:sym typeface="Calibri"/>
                        </a:rPr>
                        <a:t>Hymenolepiasis</a:t>
                      </a:r>
                      <a:endParaRPr sz="1200">
                        <a:solidFill>
                          <a:srgbClr val="CC0000"/>
                        </a:solidFill>
                        <a:latin typeface="Calibri"/>
                        <a:ea typeface="Calibri"/>
                        <a:cs typeface="Calibri"/>
                        <a:sym typeface="Calibri"/>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GB" sz="1200">
                          <a:latin typeface="Calibri"/>
                          <a:ea typeface="Calibri"/>
                          <a:cs typeface="Calibri"/>
                          <a:sym typeface="Calibri"/>
                        </a:rPr>
                        <a:t>ingestion of egg</a:t>
                      </a:r>
                      <a:endParaRPr sz="1200">
                        <a:latin typeface="Calibri"/>
                        <a:ea typeface="Calibri"/>
                        <a:cs typeface="Calibri"/>
                        <a:sym typeface="Calibri"/>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GB" sz="1200">
                          <a:latin typeface="Calibri"/>
                          <a:ea typeface="Calibri"/>
                          <a:cs typeface="Calibri"/>
                          <a:sym typeface="Calibri"/>
                        </a:rPr>
                        <a:t>Small intestine</a:t>
                      </a:r>
                      <a:endParaRPr sz="1200">
                        <a:latin typeface="Calibri"/>
                        <a:ea typeface="Calibri"/>
                        <a:cs typeface="Calibri"/>
                        <a:sym typeface="Calibri"/>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GB" sz="1200">
                          <a:latin typeface="Calibri"/>
                          <a:ea typeface="Calibri"/>
                          <a:cs typeface="Calibri"/>
                          <a:sym typeface="Calibri"/>
                        </a:rPr>
                        <a:t>Intestinal villi</a:t>
                      </a:r>
                      <a:endParaRPr sz="1200">
                        <a:latin typeface="Calibri"/>
                        <a:ea typeface="Calibri"/>
                        <a:cs typeface="Calibri"/>
                        <a:sym typeface="Calibri"/>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GB" sz="1200">
                          <a:latin typeface="Calibri"/>
                          <a:ea typeface="Calibri"/>
                          <a:cs typeface="Calibri"/>
                          <a:sym typeface="Calibri"/>
                        </a:rPr>
                        <a:t>Enteritis diarrhoea</a:t>
                      </a:r>
                      <a:endParaRPr sz="1200">
                        <a:latin typeface="Calibri"/>
                        <a:ea typeface="Calibri"/>
                        <a:cs typeface="Calibri"/>
                        <a:sym typeface="Calibri"/>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GB" sz="1200">
                          <a:latin typeface="Calibri"/>
                          <a:ea typeface="Calibri"/>
                          <a:cs typeface="Calibri"/>
                          <a:sym typeface="Calibri"/>
                        </a:rPr>
                        <a:t>Eggs in stools</a:t>
                      </a:r>
                      <a:endParaRPr sz="1200">
                        <a:latin typeface="Calibri"/>
                        <a:ea typeface="Calibri"/>
                        <a:cs typeface="Calibri"/>
                        <a:sym typeface="Calibri"/>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879150">
                <a:tc>
                  <a:txBody>
                    <a:bodyPr/>
                    <a:lstStyle/>
                    <a:p>
                      <a:pPr indent="0" lvl="0" marL="0" rtl="0" algn="ctr">
                        <a:spcBef>
                          <a:spcPts val="0"/>
                        </a:spcBef>
                        <a:spcAft>
                          <a:spcPts val="0"/>
                        </a:spcAft>
                        <a:buNone/>
                      </a:pPr>
                      <a:r>
                        <a:rPr lang="en-GB" sz="1200">
                          <a:solidFill>
                            <a:srgbClr val="61753B"/>
                          </a:solidFill>
                          <a:latin typeface="Calibri"/>
                          <a:ea typeface="Calibri"/>
                          <a:cs typeface="Calibri"/>
                          <a:sym typeface="Calibri"/>
                        </a:rPr>
                        <a:t>Echinococcus</a:t>
                      </a:r>
                      <a:r>
                        <a:rPr lang="en-GB" sz="1200">
                          <a:solidFill>
                            <a:srgbClr val="61753B"/>
                          </a:solidFill>
                          <a:latin typeface="Calibri"/>
                          <a:ea typeface="Calibri"/>
                          <a:cs typeface="Calibri"/>
                          <a:sym typeface="Calibri"/>
                        </a:rPr>
                        <a:t> granulosus</a:t>
                      </a:r>
                      <a:endParaRPr sz="1200">
                        <a:solidFill>
                          <a:srgbClr val="61753B"/>
                        </a:solidFill>
                        <a:latin typeface="Calibri"/>
                        <a:ea typeface="Calibri"/>
                        <a:cs typeface="Calibri"/>
                        <a:sym typeface="Calibri"/>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C0C58F">
                        <a:alpha val="53630"/>
                      </a:srgbClr>
                    </a:solidFill>
                  </a:tcPr>
                </a:tc>
                <a:tc>
                  <a:txBody>
                    <a:bodyPr/>
                    <a:lstStyle/>
                    <a:p>
                      <a:pPr indent="0" lvl="0" marL="0" rtl="0" algn="ctr">
                        <a:spcBef>
                          <a:spcPts val="0"/>
                        </a:spcBef>
                        <a:spcAft>
                          <a:spcPts val="0"/>
                        </a:spcAft>
                        <a:buNone/>
                      </a:pPr>
                      <a:r>
                        <a:rPr lang="en-GB" sz="1200">
                          <a:solidFill>
                            <a:srgbClr val="CC0000"/>
                          </a:solidFill>
                          <a:latin typeface="Calibri"/>
                          <a:ea typeface="Calibri"/>
                          <a:cs typeface="Calibri"/>
                          <a:sym typeface="Calibri"/>
                        </a:rPr>
                        <a:t>Hydatid disease</a:t>
                      </a:r>
                      <a:endParaRPr sz="1200">
                        <a:solidFill>
                          <a:srgbClr val="CC0000"/>
                        </a:solidFill>
                        <a:latin typeface="Calibri"/>
                        <a:ea typeface="Calibri"/>
                        <a:cs typeface="Calibri"/>
                        <a:sym typeface="Calibri"/>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GB" sz="1200">
                          <a:latin typeface="Calibri"/>
                          <a:ea typeface="Calibri"/>
                          <a:cs typeface="Calibri"/>
                          <a:sym typeface="Calibri"/>
                        </a:rPr>
                        <a:t>ingestion of egg </a:t>
                      </a:r>
                      <a:r>
                        <a:rPr lang="en-GB" sz="1100">
                          <a:solidFill>
                            <a:srgbClr val="A64D79"/>
                          </a:solidFill>
                          <a:latin typeface="Calibri"/>
                          <a:ea typeface="Calibri"/>
                          <a:cs typeface="Calibri"/>
                          <a:sym typeface="Calibri"/>
                        </a:rPr>
                        <a:t>in food contaminate with dogs feces</a:t>
                      </a:r>
                      <a:endParaRPr sz="1100">
                        <a:solidFill>
                          <a:srgbClr val="A64D79"/>
                        </a:solidFill>
                        <a:latin typeface="Calibri"/>
                        <a:ea typeface="Calibri"/>
                        <a:cs typeface="Calibri"/>
                        <a:sym typeface="Calibri"/>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GB" sz="1200">
                          <a:latin typeface="Calibri"/>
                          <a:ea typeface="Calibri"/>
                          <a:cs typeface="Calibri"/>
                          <a:sym typeface="Calibri"/>
                        </a:rPr>
                        <a:t>Not present</a:t>
                      </a:r>
                      <a:endParaRPr sz="1200">
                        <a:latin typeface="Calibri"/>
                        <a:ea typeface="Calibri"/>
                        <a:cs typeface="Calibri"/>
                        <a:sym typeface="Calibri"/>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GB" sz="1200">
                          <a:latin typeface="Calibri"/>
                          <a:ea typeface="Calibri"/>
                          <a:cs typeface="Calibri"/>
                          <a:sym typeface="Calibri"/>
                        </a:rPr>
                        <a:t>-</a:t>
                      </a:r>
                      <a:r>
                        <a:rPr lang="en-GB" sz="1200">
                          <a:latin typeface="Calibri"/>
                          <a:ea typeface="Calibri"/>
                          <a:cs typeface="Calibri"/>
                          <a:sym typeface="Calibri"/>
                        </a:rPr>
                        <a:t>Liver,lung,</a:t>
                      </a:r>
                      <a:endParaRPr sz="1200">
                        <a:latin typeface="Calibri"/>
                        <a:ea typeface="Calibri"/>
                        <a:cs typeface="Calibri"/>
                        <a:sym typeface="Calibri"/>
                      </a:endParaRPr>
                    </a:p>
                    <a:p>
                      <a:pPr indent="0" lvl="0" marL="0" rtl="0" algn="l">
                        <a:spcBef>
                          <a:spcPts val="0"/>
                        </a:spcBef>
                        <a:spcAft>
                          <a:spcPts val="0"/>
                        </a:spcAft>
                        <a:buNone/>
                      </a:pPr>
                      <a:r>
                        <a:rPr lang="en-GB" sz="1200">
                          <a:latin typeface="Calibri"/>
                          <a:ea typeface="Calibri"/>
                          <a:cs typeface="Calibri"/>
                          <a:sym typeface="Calibri"/>
                        </a:rPr>
                        <a:t>bones ect</a:t>
                      </a:r>
                      <a:endParaRPr sz="1200">
                        <a:latin typeface="Calibri"/>
                        <a:ea typeface="Calibri"/>
                        <a:cs typeface="Calibri"/>
                        <a:sym typeface="Calibri"/>
                      </a:endParaRPr>
                    </a:p>
                    <a:p>
                      <a:pPr indent="0" lvl="0" marL="0" rtl="0" algn="l">
                        <a:spcBef>
                          <a:spcPts val="0"/>
                        </a:spcBef>
                        <a:spcAft>
                          <a:spcPts val="0"/>
                        </a:spcAft>
                        <a:buNone/>
                      </a:pPr>
                      <a:r>
                        <a:t/>
                      </a:r>
                      <a:endParaRPr b="1" sz="12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GB" sz="1100">
                          <a:solidFill>
                            <a:srgbClr val="C27BA0"/>
                          </a:solidFill>
                          <a:latin typeface="Calibri"/>
                          <a:ea typeface="Calibri"/>
                          <a:cs typeface="Calibri"/>
                          <a:sym typeface="Calibri"/>
                        </a:rPr>
                        <a:t>- </a:t>
                      </a:r>
                      <a:r>
                        <a:rPr lang="en-GB" sz="1100">
                          <a:solidFill>
                            <a:srgbClr val="C27BA0"/>
                          </a:solidFill>
                          <a:latin typeface="Calibri"/>
                          <a:ea typeface="Calibri"/>
                          <a:cs typeface="Calibri"/>
                          <a:sym typeface="Calibri"/>
                        </a:rPr>
                        <a:t>Hydatid cyst in liver and lung can be fatal</a:t>
                      </a:r>
                      <a:endParaRPr sz="1100">
                        <a:solidFill>
                          <a:srgbClr val="C27BA0"/>
                        </a:solidFill>
                        <a:latin typeface="Calibri"/>
                        <a:ea typeface="Calibri"/>
                        <a:cs typeface="Calibri"/>
                        <a:sym typeface="Calibri"/>
                      </a:endParaRPr>
                    </a:p>
                    <a:p>
                      <a:pPr indent="0" lvl="0" marL="0" rtl="0" algn="l">
                        <a:spcBef>
                          <a:spcPts val="0"/>
                        </a:spcBef>
                        <a:spcAft>
                          <a:spcPts val="0"/>
                        </a:spcAft>
                        <a:buNone/>
                      </a:pPr>
                      <a:r>
                        <a:t/>
                      </a:r>
                      <a:endParaRPr sz="1100">
                        <a:solidFill>
                          <a:srgbClr val="C27BA0"/>
                        </a:solidFill>
                        <a:latin typeface="Calibri"/>
                        <a:ea typeface="Calibri"/>
                        <a:cs typeface="Calibri"/>
                        <a:sym typeface="Calibri"/>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GB" sz="1200">
                          <a:latin typeface="Calibri"/>
                          <a:ea typeface="Calibri"/>
                          <a:cs typeface="Calibri"/>
                          <a:sym typeface="Calibri"/>
                        </a:rPr>
                        <a:t>- </a:t>
                      </a:r>
                      <a:r>
                        <a:rPr lang="en-GB" sz="1200">
                          <a:latin typeface="Calibri"/>
                          <a:ea typeface="Calibri"/>
                          <a:cs typeface="Calibri"/>
                          <a:sym typeface="Calibri"/>
                        </a:rPr>
                        <a:t>Depending on </a:t>
                      </a:r>
                      <a:r>
                        <a:rPr lang="en-GB" sz="1200">
                          <a:latin typeface="Calibri"/>
                          <a:ea typeface="Calibri"/>
                          <a:cs typeface="Calibri"/>
                          <a:sym typeface="Calibri"/>
                        </a:rPr>
                        <a:t>locality.</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GB" sz="1100">
                          <a:solidFill>
                            <a:srgbClr val="C27BA0"/>
                          </a:solidFill>
                          <a:latin typeface="Calibri"/>
                          <a:ea typeface="Calibri"/>
                          <a:cs typeface="Calibri"/>
                          <a:sym typeface="Calibri"/>
                        </a:rPr>
                        <a:t>-Depending on location of the cyst can be fatal.</a:t>
                      </a:r>
                      <a:endParaRPr sz="1100">
                        <a:solidFill>
                          <a:srgbClr val="C27BA0"/>
                        </a:solidFill>
                        <a:latin typeface="Calibri"/>
                        <a:ea typeface="Calibri"/>
                        <a:cs typeface="Calibri"/>
                        <a:sym typeface="Calibri"/>
                      </a:endParaRPr>
                    </a:p>
                    <a:p>
                      <a:pPr indent="0" lvl="0" marL="0" rtl="0" algn="l">
                        <a:spcBef>
                          <a:spcPts val="0"/>
                        </a:spcBef>
                        <a:spcAft>
                          <a:spcPts val="0"/>
                        </a:spcAft>
                        <a:buNone/>
                      </a:pPr>
                      <a:r>
                        <a:t/>
                      </a:r>
                      <a:endParaRPr sz="1100">
                        <a:solidFill>
                          <a:srgbClr val="C27BA0"/>
                        </a:solidFill>
                        <a:latin typeface="Calibri"/>
                        <a:ea typeface="Calibri"/>
                        <a:cs typeface="Calibri"/>
                        <a:sym typeface="Calibri"/>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GB" sz="1200">
                          <a:latin typeface="Calibri"/>
                          <a:ea typeface="Calibri"/>
                          <a:cs typeface="Calibri"/>
                          <a:sym typeface="Calibri"/>
                        </a:rPr>
                        <a:t>X-ray,CT,US serology Hydatid sand</a:t>
                      </a:r>
                      <a:endParaRPr sz="1200">
                        <a:latin typeface="Calibri"/>
                        <a:ea typeface="Calibri"/>
                        <a:cs typeface="Calibri"/>
                        <a:sym typeface="Calibri"/>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3" name="Shape 483"/>
        <p:cNvGrpSpPr/>
        <p:nvPr/>
      </p:nvGrpSpPr>
      <p:grpSpPr>
        <a:xfrm>
          <a:off x="0" y="0"/>
          <a:ext cx="0" cy="0"/>
          <a:chOff x="0" y="0"/>
          <a:chExt cx="0" cy="0"/>
        </a:xfrm>
      </p:grpSpPr>
      <p:sp>
        <p:nvSpPr>
          <p:cNvPr id="484" name="Google Shape;484;p28"/>
          <p:cNvSpPr txBox="1"/>
          <p:nvPr/>
        </p:nvSpPr>
        <p:spPr>
          <a:xfrm>
            <a:off x="71900" y="-53050"/>
            <a:ext cx="1306200" cy="53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3600">
                <a:solidFill>
                  <a:srgbClr val="61753B"/>
                </a:solidFill>
                <a:latin typeface="Calibri"/>
                <a:ea typeface="Calibri"/>
                <a:cs typeface="Calibri"/>
                <a:sym typeface="Calibri"/>
              </a:rPr>
              <a:t>Quiz:</a:t>
            </a:r>
            <a:endParaRPr b="1" sz="3600">
              <a:solidFill>
                <a:srgbClr val="61753B"/>
              </a:solidFill>
              <a:latin typeface="Calibri"/>
              <a:ea typeface="Calibri"/>
              <a:cs typeface="Calibri"/>
              <a:sym typeface="Calibri"/>
            </a:endParaRPr>
          </a:p>
        </p:txBody>
      </p:sp>
      <p:grpSp>
        <p:nvGrpSpPr>
          <p:cNvPr id="485" name="Google Shape;485;p28"/>
          <p:cNvGrpSpPr/>
          <p:nvPr/>
        </p:nvGrpSpPr>
        <p:grpSpPr>
          <a:xfrm>
            <a:off x="119116" y="8"/>
            <a:ext cx="7470413" cy="10586367"/>
            <a:chOff x="119116" y="8"/>
            <a:chExt cx="7470413" cy="10586367"/>
          </a:xfrm>
        </p:grpSpPr>
        <p:sp>
          <p:nvSpPr>
            <p:cNvPr id="486" name="Google Shape;486;p28"/>
            <p:cNvSpPr/>
            <p:nvPr/>
          </p:nvSpPr>
          <p:spPr>
            <a:xfrm rot="10800000">
              <a:off x="6650829" y="8"/>
              <a:ext cx="938700" cy="975600"/>
            </a:xfrm>
            <a:prstGeom prst="rtTriangle">
              <a:avLst/>
            </a:prstGeom>
            <a:solidFill>
              <a:srgbClr val="B4B98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Exo"/>
                <a:ea typeface="Exo"/>
                <a:cs typeface="Exo"/>
                <a:sym typeface="Exo"/>
              </a:endParaRPr>
            </a:p>
          </p:txBody>
        </p:sp>
        <p:sp>
          <p:nvSpPr>
            <p:cNvPr id="487" name="Google Shape;487;p28"/>
            <p:cNvSpPr txBox="1"/>
            <p:nvPr/>
          </p:nvSpPr>
          <p:spPr>
            <a:xfrm>
              <a:off x="7094225" y="75800"/>
              <a:ext cx="495300" cy="4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Cabin"/>
                  <a:ea typeface="Cabin"/>
                  <a:cs typeface="Cabin"/>
                  <a:sym typeface="Cabin"/>
                </a:rPr>
                <a:t>15</a:t>
              </a:r>
              <a:endParaRPr>
                <a:latin typeface="Cabin"/>
                <a:ea typeface="Cabin"/>
                <a:cs typeface="Cabin"/>
                <a:sym typeface="Cabin"/>
              </a:endParaRPr>
            </a:p>
          </p:txBody>
        </p:sp>
        <p:sp>
          <p:nvSpPr>
            <p:cNvPr id="488" name="Google Shape;488;p28"/>
            <p:cNvSpPr txBox="1"/>
            <p:nvPr/>
          </p:nvSpPr>
          <p:spPr>
            <a:xfrm>
              <a:off x="141450" y="630475"/>
              <a:ext cx="6384600" cy="72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400">
                  <a:solidFill>
                    <a:srgbClr val="61753B"/>
                  </a:solidFill>
                  <a:latin typeface="Cabin"/>
                  <a:ea typeface="Cabin"/>
                  <a:cs typeface="Cabin"/>
                  <a:sym typeface="Cabin"/>
                </a:rPr>
                <a:t>MCQ:</a:t>
              </a:r>
              <a:endParaRPr b="1" sz="2400">
                <a:solidFill>
                  <a:srgbClr val="61753B"/>
                </a:solidFill>
                <a:latin typeface="Cabin"/>
                <a:ea typeface="Cabin"/>
                <a:cs typeface="Cabin"/>
                <a:sym typeface="Cabin"/>
              </a:endParaRPr>
            </a:p>
          </p:txBody>
        </p:sp>
        <p:sp>
          <p:nvSpPr>
            <p:cNvPr id="489" name="Google Shape;489;p28"/>
            <p:cNvSpPr/>
            <p:nvPr/>
          </p:nvSpPr>
          <p:spPr>
            <a:xfrm>
              <a:off x="259900" y="6588275"/>
              <a:ext cx="7041000" cy="3998100"/>
            </a:xfrm>
            <a:prstGeom prst="rect">
              <a:avLst/>
            </a:prstGeom>
            <a:noFill/>
            <a:ln cap="flat" cmpd="sng" w="9525">
              <a:solidFill>
                <a:srgbClr val="B4B982"/>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solidFill>
                    <a:srgbClr val="61753B"/>
                  </a:solidFill>
                  <a:latin typeface="Cabin"/>
                  <a:ea typeface="Cabin"/>
                  <a:cs typeface="Cabin"/>
                  <a:sym typeface="Cabin"/>
                </a:rPr>
                <a:t>CASE: </a:t>
              </a:r>
              <a:r>
                <a:rPr b="1" lang="en-GB" sz="1100">
                  <a:solidFill>
                    <a:srgbClr val="61753B"/>
                  </a:solidFill>
                  <a:latin typeface="Cabin"/>
                  <a:ea typeface="Cabin"/>
                  <a:cs typeface="Cabin"/>
                  <a:sym typeface="Cabin"/>
                </a:rPr>
                <a:t>A 20 years old female came to the ER. She presented with abdominal discomfort, cough and constipation. On history she told you she visited her grandparents in their farm 2 weeks age. CBC show high WBC, sputum Analysis shows larvae.</a:t>
              </a:r>
              <a:endParaRPr b="1" sz="1100">
                <a:solidFill>
                  <a:srgbClr val="61753B"/>
                </a:solidFill>
                <a:latin typeface="Cabin"/>
                <a:ea typeface="Cabin"/>
                <a:cs typeface="Cabin"/>
                <a:sym typeface="Cabin"/>
              </a:endParaRPr>
            </a:p>
            <a:p>
              <a:pPr indent="0" lvl="0" marL="0" rtl="0" algn="l">
                <a:spcBef>
                  <a:spcPts val="0"/>
                </a:spcBef>
                <a:spcAft>
                  <a:spcPts val="0"/>
                </a:spcAft>
                <a:buNone/>
              </a:pPr>
              <a:r>
                <a:t/>
              </a:r>
              <a:endParaRPr b="1" sz="1100">
                <a:solidFill>
                  <a:srgbClr val="61753B"/>
                </a:solidFill>
                <a:latin typeface="Cabin"/>
                <a:ea typeface="Cabin"/>
                <a:cs typeface="Cabin"/>
                <a:sym typeface="Cabin"/>
              </a:endParaRPr>
            </a:p>
            <a:p>
              <a:pPr indent="0" lvl="0" marL="0" rtl="0" algn="l">
                <a:spcBef>
                  <a:spcPts val="0"/>
                </a:spcBef>
                <a:spcAft>
                  <a:spcPts val="0"/>
                </a:spcAft>
                <a:buNone/>
              </a:pPr>
              <a:r>
                <a:rPr b="1" lang="en-GB" sz="1100">
                  <a:latin typeface="Cabin"/>
                  <a:ea typeface="Cabin"/>
                  <a:cs typeface="Cabin"/>
                  <a:sym typeface="Cabin"/>
                </a:rPr>
                <a:t>Q1: </a:t>
              </a:r>
              <a:r>
                <a:rPr b="1" lang="en-GB" sz="1100">
                  <a:solidFill>
                    <a:schemeClr val="dk1"/>
                  </a:solidFill>
                  <a:latin typeface="Cabin"/>
                  <a:ea typeface="Cabin"/>
                  <a:cs typeface="Cabin"/>
                  <a:sym typeface="Cabin"/>
                </a:rPr>
                <a:t> What is the most likely pathogen?</a:t>
              </a:r>
              <a:endParaRPr b="1" sz="1100">
                <a:latin typeface="Cabin"/>
                <a:ea typeface="Cabin"/>
                <a:cs typeface="Cabin"/>
                <a:sym typeface="Cabin"/>
              </a:endParaRPr>
            </a:p>
            <a:p>
              <a:pPr indent="0" lvl="0" marL="0" rtl="0" algn="l">
                <a:spcBef>
                  <a:spcPts val="0"/>
                </a:spcBef>
                <a:spcAft>
                  <a:spcPts val="0"/>
                </a:spcAft>
                <a:buNone/>
              </a:pPr>
              <a:r>
                <a:rPr lang="en-GB" sz="1100">
                  <a:solidFill>
                    <a:srgbClr val="B7B7B7"/>
                  </a:solidFill>
                  <a:latin typeface="Cabin"/>
                  <a:ea typeface="Cabin"/>
                  <a:cs typeface="Cabin"/>
                  <a:sym typeface="Cabin"/>
                </a:rPr>
                <a:t>A: </a:t>
              </a:r>
              <a:r>
                <a:rPr lang="en-GB" sz="1100">
                  <a:solidFill>
                    <a:srgbClr val="B7B7B7"/>
                  </a:solidFill>
                  <a:latin typeface="Cabin"/>
                  <a:ea typeface="Cabin"/>
                  <a:cs typeface="Cabin"/>
                  <a:sym typeface="Cabin"/>
                </a:rPr>
                <a:t>Ascaris lumbricoides</a:t>
              </a:r>
              <a:endParaRPr sz="1100">
                <a:solidFill>
                  <a:srgbClr val="B7B7B7"/>
                </a:solidFill>
                <a:latin typeface="Cabin"/>
                <a:ea typeface="Cabin"/>
                <a:cs typeface="Cabin"/>
                <a:sym typeface="Cabin"/>
              </a:endParaRPr>
            </a:p>
            <a:p>
              <a:pPr indent="0" lvl="0" marL="0" rtl="0" algn="l">
                <a:spcBef>
                  <a:spcPts val="0"/>
                </a:spcBef>
                <a:spcAft>
                  <a:spcPts val="0"/>
                </a:spcAft>
                <a:buNone/>
              </a:pPr>
              <a:r>
                <a:t/>
              </a:r>
              <a:endParaRPr sz="1100">
                <a:solidFill>
                  <a:srgbClr val="B7B7B7"/>
                </a:solidFill>
                <a:latin typeface="Cabin"/>
                <a:ea typeface="Cabin"/>
                <a:cs typeface="Cabin"/>
                <a:sym typeface="Cabin"/>
              </a:endParaRPr>
            </a:p>
            <a:p>
              <a:pPr indent="0" lvl="0" marL="0" rtl="0" algn="l">
                <a:spcBef>
                  <a:spcPts val="0"/>
                </a:spcBef>
                <a:spcAft>
                  <a:spcPts val="0"/>
                </a:spcAft>
                <a:buNone/>
              </a:pPr>
              <a:r>
                <a:t/>
              </a:r>
              <a:endParaRPr sz="1100">
                <a:latin typeface="Cabin"/>
                <a:ea typeface="Cabin"/>
                <a:cs typeface="Cabin"/>
                <a:sym typeface="Cabin"/>
              </a:endParaRPr>
            </a:p>
            <a:p>
              <a:pPr indent="0" lvl="0" marL="0" rtl="0" algn="l">
                <a:spcBef>
                  <a:spcPts val="0"/>
                </a:spcBef>
                <a:spcAft>
                  <a:spcPts val="0"/>
                </a:spcAft>
                <a:buNone/>
              </a:pPr>
              <a:r>
                <a:rPr b="1" lang="en-GB" sz="1100">
                  <a:latin typeface="Cabin"/>
                  <a:ea typeface="Cabin"/>
                  <a:cs typeface="Cabin"/>
                  <a:sym typeface="Cabin"/>
                </a:rPr>
                <a:t>Q2:</a:t>
              </a:r>
              <a:r>
                <a:rPr b="1" lang="en-GB" sz="1100">
                  <a:solidFill>
                    <a:schemeClr val="dk1"/>
                  </a:solidFill>
                  <a:latin typeface="Cabin"/>
                  <a:ea typeface="Cabin"/>
                  <a:cs typeface="Cabin"/>
                  <a:sym typeface="Cabin"/>
                </a:rPr>
                <a:t> </a:t>
              </a:r>
              <a:r>
                <a:rPr b="1" lang="en-GB" sz="1100">
                  <a:solidFill>
                    <a:schemeClr val="dk1"/>
                  </a:solidFill>
                  <a:latin typeface="Cabin"/>
                  <a:ea typeface="Cabin"/>
                  <a:cs typeface="Cabin"/>
                  <a:sym typeface="Cabin"/>
                </a:rPr>
                <a:t>What is the diagnostic stage? And what is the Infectious stage?</a:t>
              </a:r>
              <a:endParaRPr b="1" sz="11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1100">
                  <a:solidFill>
                    <a:srgbClr val="B7B7B7"/>
                  </a:solidFill>
                  <a:latin typeface="Cabin"/>
                  <a:ea typeface="Cabin"/>
                  <a:cs typeface="Cabin"/>
                  <a:sym typeface="Cabin"/>
                </a:rPr>
                <a:t>A: </a:t>
              </a:r>
              <a:r>
                <a:rPr lang="en-GB" sz="1100">
                  <a:solidFill>
                    <a:srgbClr val="B7B7B7"/>
                  </a:solidFill>
                  <a:latin typeface="Cabin"/>
                  <a:ea typeface="Cabin"/>
                  <a:cs typeface="Cabin"/>
                  <a:sym typeface="Cabin"/>
                </a:rPr>
                <a:t>Fertilized or unfertilized eggs in stool, Embryonated egg</a:t>
              </a:r>
              <a:endParaRPr b="1" sz="1100">
                <a:solidFill>
                  <a:srgbClr val="B7B7B7"/>
                </a:solidFill>
                <a:latin typeface="Cabin"/>
                <a:ea typeface="Cabin"/>
                <a:cs typeface="Cabin"/>
                <a:sym typeface="Cabin"/>
              </a:endParaRPr>
            </a:p>
            <a:p>
              <a:pPr indent="0" lvl="0" marL="0" rtl="0" algn="l">
                <a:spcBef>
                  <a:spcPts val="0"/>
                </a:spcBef>
                <a:spcAft>
                  <a:spcPts val="0"/>
                </a:spcAft>
                <a:buNone/>
              </a:pPr>
              <a:r>
                <a:t/>
              </a:r>
              <a:endParaRPr sz="1100">
                <a:latin typeface="Cabin"/>
                <a:ea typeface="Cabin"/>
                <a:cs typeface="Cabin"/>
                <a:sym typeface="Cabin"/>
              </a:endParaRPr>
            </a:p>
            <a:p>
              <a:pPr indent="0" lvl="0" marL="0" rtl="0" algn="l">
                <a:spcBef>
                  <a:spcPts val="0"/>
                </a:spcBef>
                <a:spcAft>
                  <a:spcPts val="0"/>
                </a:spcAft>
                <a:buNone/>
              </a:pPr>
              <a:r>
                <a:rPr b="1" lang="en-GB" sz="1100">
                  <a:latin typeface="Cabin"/>
                  <a:ea typeface="Cabin"/>
                  <a:cs typeface="Cabin"/>
                  <a:sym typeface="Cabin"/>
                </a:rPr>
                <a:t>Q3:</a:t>
              </a:r>
              <a:r>
                <a:rPr b="1" lang="en-GB" sz="1100">
                  <a:solidFill>
                    <a:schemeClr val="dk1"/>
                  </a:solidFill>
                  <a:latin typeface="Cabin"/>
                  <a:ea typeface="Cabin"/>
                  <a:cs typeface="Cabin"/>
                  <a:sym typeface="Cabin"/>
                </a:rPr>
                <a:t> </a:t>
              </a:r>
              <a:r>
                <a:rPr b="1" lang="en-GB" sz="1100">
                  <a:solidFill>
                    <a:schemeClr val="dk1"/>
                  </a:solidFill>
                  <a:latin typeface="Cabin"/>
                  <a:ea typeface="Cabin"/>
                  <a:cs typeface="Cabin"/>
                  <a:sym typeface="Cabin"/>
                </a:rPr>
                <a:t>What further test would you order ?</a:t>
              </a:r>
              <a:endParaRPr b="1" sz="11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1100">
                  <a:solidFill>
                    <a:srgbClr val="B7B7B7"/>
                  </a:solidFill>
                  <a:latin typeface="Cabin"/>
                  <a:ea typeface="Cabin"/>
                  <a:cs typeface="Cabin"/>
                  <a:sym typeface="Cabin"/>
                </a:rPr>
                <a:t>A: </a:t>
              </a:r>
              <a:r>
                <a:rPr lang="en-GB" sz="1100">
                  <a:solidFill>
                    <a:srgbClr val="B7B7B7"/>
                  </a:solidFill>
                  <a:latin typeface="Cabin"/>
                  <a:ea typeface="Cabin"/>
                  <a:cs typeface="Cabin"/>
                  <a:sym typeface="Cabin"/>
                </a:rPr>
                <a:t>-Stools analysis looking for Fertilized or unfertilized egg</a:t>
              </a:r>
              <a:endParaRPr b="1" sz="1100">
                <a:solidFill>
                  <a:srgbClr val="B7B7B7"/>
                </a:solidFill>
                <a:latin typeface="Cabin"/>
                <a:ea typeface="Cabin"/>
                <a:cs typeface="Cabin"/>
                <a:sym typeface="Cabin"/>
              </a:endParaRPr>
            </a:p>
            <a:p>
              <a:pPr indent="0" lvl="0" marL="0" rtl="0" algn="l">
                <a:spcBef>
                  <a:spcPts val="0"/>
                </a:spcBef>
                <a:spcAft>
                  <a:spcPts val="0"/>
                </a:spcAft>
                <a:buNone/>
              </a:pPr>
              <a:r>
                <a:t/>
              </a:r>
              <a:endParaRPr sz="1100">
                <a:latin typeface="Cabin"/>
                <a:ea typeface="Cabin"/>
                <a:cs typeface="Cabin"/>
                <a:sym typeface="Cabin"/>
              </a:endParaRPr>
            </a:p>
            <a:p>
              <a:pPr indent="0" lvl="0" marL="0" rtl="0" algn="l">
                <a:spcBef>
                  <a:spcPts val="0"/>
                </a:spcBef>
                <a:spcAft>
                  <a:spcPts val="0"/>
                </a:spcAft>
                <a:buNone/>
              </a:pPr>
              <a:r>
                <a:rPr b="1" lang="en-GB" sz="1100">
                  <a:latin typeface="Cabin"/>
                  <a:ea typeface="Cabin"/>
                  <a:cs typeface="Cabin"/>
                  <a:sym typeface="Cabin"/>
                </a:rPr>
                <a:t>Q4:</a:t>
              </a:r>
              <a:r>
                <a:rPr b="1" lang="en-GB" sz="1100">
                  <a:solidFill>
                    <a:schemeClr val="dk1"/>
                  </a:solidFill>
                  <a:latin typeface="Cabin"/>
                  <a:ea typeface="Cabin"/>
                  <a:cs typeface="Cabin"/>
                  <a:sym typeface="Cabin"/>
                </a:rPr>
                <a:t> 3-what is the proper way to treat him?</a:t>
              </a:r>
              <a:endParaRPr b="1" sz="1100">
                <a:solidFill>
                  <a:schemeClr val="dk1"/>
                </a:solidFill>
                <a:latin typeface="Cabin"/>
                <a:ea typeface="Cabin"/>
                <a:cs typeface="Cabin"/>
                <a:sym typeface="Cabin"/>
              </a:endParaRPr>
            </a:p>
            <a:p>
              <a:pPr indent="0" lvl="0" marL="0" rtl="0" algn="l">
                <a:spcBef>
                  <a:spcPts val="0"/>
                </a:spcBef>
                <a:spcAft>
                  <a:spcPts val="0"/>
                </a:spcAft>
                <a:buNone/>
              </a:pPr>
              <a:r>
                <a:rPr lang="en-GB" sz="1100">
                  <a:solidFill>
                    <a:srgbClr val="B7B7B7"/>
                  </a:solidFill>
                  <a:latin typeface="Cabin"/>
                  <a:ea typeface="Cabin"/>
                  <a:cs typeface="Cabin"/>
                  <a:sym typeface="Cabin"/>
                </a:rPr>
                <a:t>A: </a:t>
              </a:r>
              <a:r>
                <a:rPr lang="en-GB" sz="1100">
                  <a:solidFill>
                    <a:srgbClr val="B7B7B7"/>
                  </a:solidFill>
                  <a:latin typeface="Cabin"/>
                  <a:ea typeface="Cabin"/>
                  <a:cs typeface="Cabin"/>
                  <a:sym typeface="Cabin"/>
                </a:rPr>
                <a:t>Albendazole, Mebendazole</a:t>
              </a:r>
              <a:endParaRPr sz="1100">
                <a:solidFill>
                  <a:srgbClr val="B7B7B7"/>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t/>
              </a:r>
              <a:endParaRPr sz="1100">
                <a:solidFill>
                  <a:srgbClr val="B7B7B7"/>
                </a:solidFill>
                <a:latin typeface="Cabin"/>
                <a:ea typeface="Cabin"/>
                <a:cs typeface="Cabin"/>
                <a:sym typeface="Cabin"/>
              </a:endParaRPr>
            </a:p>
            <a:p>
              <a:pPr indent="0" lvl="0" marL="0" rtl="0" algn="l">
                <a:spcBef>
                  <a:spcPts val="0"/>
                </a:spcBef>
                <a:spcAft>
                  <a:spcPts val="0"/>
                </a:spcAft>
                <a:buNone/>
              </a:pPr>
              <a:r>
                <a:rPr b="1" lang="en-GB" sz="1100">
                  <a:latin typeface="Cabin"/>
                  <a:ea typeface="Cabin"/>
                  <a:cs typeface="Cabin"/>
                  <a:sym typeface="Cabin"/>
                </a:rPr>
                <a:t>Q5:</a:t>
              </a:r>
              <a:r>
                <a:rPr b="1" lang="en-GB" sz="1100">
                  <a:solidFill>
                    <a:schemeClr val="dk1"/>
                  </a:solidFill>
                  <a:latin typeface="Cabin"/>
                  <a:ea typeface="Cabin"/>
                  <a:cs typeface="Cabin"/>
                  <a:sym typeface="Cabin"/>
                </a:rPr>
                <a:t> </a:t>
              </a:r>
              <a:r>
                <a:rPr b="1" lang="en-GB" sz="1100">
                  <a:solidFill>
                    <a:schemeClr val="dk1"/>
                  </a:solidFill>
                  <a:latin typeface="Cabin"/>
                  <a:ea typeface="Cabin"/>
                  <a:cs typeface="Cabin"/>
                  <a:sym typeface="Cabin"/>
                </a:rPr>
                <a:t> What are the complication of the pathogen?</a:t>
              </a:r>
              <a:endParaRPr b="1" sz="11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1100">
                  <a:solidFill>
                    <a:srgbClr val="B7B7B7"/>
                  </a:solidFill>
                  <a:latin typeface="Cabin"/>
                  <a:ea typeface="Cabin"/>
                  <a:cs typeface="Cabin"/>
                  <a:sym typeface="Cabin"/>
                </a:rPr>
                <a:t>A: </a:t>
              </a:r>
              <a:r>
                <a:rPr lang="en-GB" sz="1100">
                  <a:solidFill>
                    <a:srgbClr val="B7B7B7"/>
                  </a:solidFill>
                  <a:latin typeface="Cabin"/>
                  <a:ea typeface="Cabin"/>
                  <a:cs typeface="Cabin"/>
                  <a:sym typeface="Cabin"/>
                </a:rPr>
                <a:t>Loeffler's syndrome, Pneumonitis and bronchospasm, cough with bloody sputum intussusception, intestinal ulcers </a:t>
              </a:r>
              <a:endParaRPr sz="1100">
                <a:solidFill>
                  <a:srgbClr val="B7B7B7"/>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1100">
                  <a:solidFill>
                    <a:srgbClr val="B7B7B7"/>
                  </a:solidFill>
                  <a:latin typeface="Cabin"/>
                  <a:ea typeface="Cabin"/>
                  <a:cs typeface="Cabin"/>
                  <a:sym typeface="Cabin"/>
                </a:rPr>
                <a:t>and in massive infection can cause intestinal obstruction. </a:t>
              </a:r>
              <a:endParaRPr b="1" sz="1100">
                <a:solidFill>
                  <a:srgbClr val="B7B7B7"/>
                </a:solidFill>
                <a:latin typeface="Cabin"/>
                <a:ea typeface="Cabin"/>
                <a:cs typeface="Cabin"/>
                <a:sym typeface="Cabin"/>
              </a:endParaRPr>
            </a:p>
            <a:p>
              <a:pPr indent="0" lvl="0" marL="0" rtl="0" algn="l">
                <a:spcBef>
                  <a:spcPts val="0"/>
                </a:spcBef>
                <a:spcAft>
                  <a:spcPts val="0"/>
                </a:spcAft>
                <a:buNone/>
              </a:pPr>
              <a:r>
                <a:t/>
              </a:r>
              <a:endParaRPr sz="1100">
                <a:solidFill>
                  <a:srgbClr val="B7B7B7"/>
                </a:solidFill>
                <a:latin typeface="Cabin"/>
                <a:ea typeface="Cabin"/>
                <a:cs typeface="Cabin"/>
                <a:sym typeface="Cabin"/>
              </a:endParaRPr>
            </a:p>
          </p:txBody>
        </p:sp>
        <p:sp>
          <p:nvSpPr>
            <p:cNvPr id="490" name="Google Shape;490;p28"/>
            <p:cNvSpPr txBox="1"/>
            <p:nvPr/>
          </p:nvSpPr>
          <p:spPr>
            <a:xfrm>
              <a:off x="242075" y="6120863"/>
              <a:ext cx="6384600" cy="4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400">
                  <a:solidFill>
                    <a:srgbClr val="61753B"/>
                  </a:solidFill>
                  <a:latin typeface="Calibri"/>
                  <a:ea typeface="Calibri"/>
                  <a:cs typeface="Calibri"/>
                  <a:sym typeface="Calibri"/>
                </a:rPr>
                <a:t>SAQ:</a:t>
              </a:r>
              <a:endParaRPr b="1" sz="2400">
                <a:solidFill>
                  <a:srgbClr val="61753B"/>
                </a:solidFill>
                <a:latin typeface="Calibri"/>
                <a:ea typeface="Calibri"/>
                <a:cs typeface="Calibri"/>
                <a:sym typeface="Calibri"/>
              </a:endParaRPr>
            </a:p>
          </p:txBody>
        </p:sp>
        <p:sp>
          <p:nvSpPr>
            <p:cNvPr id="491" name="Google Shape;491;p28"/>
            <p:cNvSpPr/>
            <p:nvPr/>
          </p:nvSpPr>
          <p:spPr>
            <a:xfrm>
              <a:off x="119116" y="1268625"/>
              <a:ext cx="7041000" cy="4936200"/>
            </a:xfrm>
            <a:prstGeom prst="rect">
              <a:avLst/>
            </a:prstGeom>
            <a:noFill/>
            <a:ln cap="flat" cmpd="sng" w="9525">
              <a:solidFill>
                <a:srgbClr val="B4B982"/>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61753B"/>
                  </a:solidFill>
                  <a:latin typeface="Cabin"/>
                  <a:ea typeface="Cabin"/>
                  <a:cs typeface="Cabin"/>
                  <a:sym typeface="Cabin"/>
                </a:rPr>
                <a:t>Q1: Infective stage of Enterobius vemicularis</a:t>
              </a:r>
              <a:endParaRPr b="1" sz="1000">
                <a:solidFill>
                  <a:srgbClr val="61753B"/>
                </a:solidFill>
                <a:latin typeface="Cabin"/>
                <a:ea typeface="Cabin"/>
                <a:cs typeface="Cabin"/>
                <a:sym typeface="Cabin"/>
              </a:endParaRPr>
            </a:p>
            <a:p>
              <a:pPr indent="0" lvl="0" marL="0" rtl="0" algn="l">
                <a:spcBef>
                  <a:spcPts val="0"/>
                </a:spcBef>
                <a:spcAft>
                  <a:spcPts val="0"/>
                </a:spcAft>
                <a:buNone/>
              </a:pPr>
              <a:r>
                <a:rPr lang="en-GB" sz="1000">
                  <a:latin typeface="Cabin"/>
                  <a:ea typeface="Cabin"/>
                  <a:cs typeface="Cabin"/>
                  <a:sym typeface="Cabin"/>
                </a:rPr>
                <a:t>A- Larva.</a:t>
              </a:r>
              <a:endParaRPr sz="1000">
                <a:latin typeface="Cabin"/>
                <a:ea typeface="Cabin"/>
                <a:cs typeface="Cabin"/>
                <a:sym typeface="Cabin"/>
              </a:endParaRPr>
            </a:p>
            <a:p>
              <a:pPr indent="0" lvl="0" marL="0" rtl="0" algn="l">
                <a:spcBef>
                  <a:spcPts val="0"/>
                </a:spcBef>
                <a:spcAft>
                  <a:spcPts val="0"/>
                </a:spcAft>
                <a:buNone/>
              </a:pPr>
              <a:r>
                <a:rPr lang="en-GB" sz="1000">
                  <a:latin typeface="Cabin"/>
                  <a:ea typeface="Cabin"/>
                  <a:cs typeface="Cabin"/>
                  <a:sym typeface="Cabin"/>
                </a:rPr>
                <a:t>B- Adult worm.</a:t>
              </a:r>
              <a:endParaRPr sz="1000">
                <a:latin typeface="Cabin"/>
                <a:ea typeface="Cabin"/>
                <a:cs typeface="Cabin"/>
                <a:sym typeface="Cabin"/>
              </a:endParaRPr>
            </a:p>
            <a:p>
              <a:pPr indent="0" lvl="0" marL="0" rtl="0" algn="l">
                <a:spcBef>
                  <a:spcPts val="0"/>
                </a:spcBef>
                <a:spcAft>
                  <a:spcPts val="0"/>
                </a:spcAft>
                <a:buNone/>
              </a:pPr>
              <a:r>
                <a:rPr lang="en-GB" sz="1000">
                  <a:latin typeface="Cabin"/>
                  <a:ea typeface="Cabin"/>
                  <a:cs typeface="Cabin"/>
                  <a:sym typeface="Cabin"/>
                </a:rPr>
                <a:t>C- Embroyonated egg.</a:t>
              </a:r>
              <a:endParaRPr sz="1000">
                <a:latin typeface="Cabin"/>
                <a:ea typeface="Cabin"/>
                <a:cs typeface="Cabin"/>
                <a:sym typeface="Cabin"/>
              </a:endParaRPr>
            </a:p>
            <a:p>
              <a:pPr indent="0" lvl="0" marL="0" rtl="0" algn="l">
                <a:spcBef>
                  <a:spcPts val="0"/>
                </a:spcBef>
                <a:spcAft>
                  <a:spcPts val="0"/>
                </a:spcAft>
                <a:buNone/>
              </a:pPr>
              <a:r>
                <a:rPr lang="en-GB" sz="1000">
                  <a:latin typeface="Cabin"/>
                  <a:ea typeface="Cabin"/>
                  <a:cs typeface="Cabin"/>
                  <a:sym typeface="Cabin"/>
                </a:rPr>
                <a:t>D- Fertilized egg.</a:t>
              </a:r>
              <a:endParaRPr sz="1000">
                <a:latin typeface="Cabin"/>
                <a:ea typeface="Cabin"/>
                <a:cs typeface="Cabin"/>
                <a:sym typeface="Cabin"/>
              </a:endParaRPr>
            </a:p>
            <a:p>
              <a:pPr indent="0" lvl="0" marL="0" rtl="0" algn="l">
                <a:spcBef>
                  <a:spcPts val="0"/>
                </a:spcBef>
                <a:spcAft>
                  <a:spcPts val="0"/>
                </a:spcAft>
                <a:buNone/>
              </a:pPr>
              <a:r>
                <a:t/>
              </a:r>
              <a:endParaRPr sz="1000">
                <a:latin typeface="Cabin"/>
                <a:ea typeface="Cabin"/>
                <a:cs typeface="Cabin"/>
                <a:sym typeface="Cabin"/>
              </a:endParaRPr>
            </a:p>
            <a:p>
              <a:pPr indent="0" lvl="0" marL="0" rtl="0" algn="l">
                <a:spcBef>
                  <a:spcPts val="0"/>
                </a:spcBef>
                <a:spcAft>
                  <a:spcPts val="0"/>
                </a:spcAft>
                <a:buNone/>
              </a:pPr>
              <a:r>
                <a:rPr b="1" lang="en-GB" sz="1000">
                  <a:solidFill>
                    <a:srgbClr val="61753B"/>
                  </a:solidFill>
                  <a:latin typeface="Cabin"/>
                  <a:ea typeface="Cabin"/>
                  <a:cs typeface="Cabin"/>
                  <a:sym typeface="Cabin"/>
                </a:rPr>
                <a:t>Q2: Penetrates skin and goes to circulation (lung) then swalllowed back to small intestine</a:t>
              </a:r>
              <a:endParaRPr b="1" sz="1000">
                <a:solidFill>
                  <a:srgbClr val="61753B"/>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1000">
                  <a:solidFill>
                    <a:schemeClr val="dk1"/>
                  </a:solidFill>
                  <a:latin typeface="Cabin"/>
                  <a:ea typeface="Cabin"/>
                  <a:cs typeface="Cabin"/>
                  <a:sym typeface="Cabin"/>
                </a:rPr>
                <a:t>A-Tricguris trichiura.</a:t>
              </a:r>
              <a:endParaRPr sz="10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1000">
                  <a:solidFill>
                    <a:schemeClr val="dk1"/>
                  </a:solidFill>
                  <a:latin typeface="Cabin"/>
                  <a:ea typeface="Cabin"/>
                  <a:cs typeface="Cabin"/>
                  <a:sym typeface="Cabin"/>
                </a:rPr>
                <a:t>B- Ascaris lumbricoides.</a:t>
              </a:r>
              <a:endParaRPr sz="10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1000">
                  <a:solidFill>
                    <a:schemeClr val="dk1"/>
                  </a:solidFill>
                  <a:latin typeface="Cabin"/>
                  <a:ea typeface="Cabin"/>
                  <a:cs typeface="Cabin"/>
                  <a:sym typeface="Cabin"/>
                </a:rPr>
                <a:t>C-Enterobius vermicularis.</a:t>
              </a:r>
              <a:endParaRPr sz="10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1000">
                  <a:solidFill>
                    <a:schemeClr val="dk1"/>
                  </a:solidFill>
                  <a:latin typeface="Cabin"/>
                  <a:ea typeface="Cabin"/>
                  <a:cs typeface="Cabin"/>
                  <a:sym typeface="Cabin"/>
                </a:rPr>
                <a:t>D- Hook worm.</a:t>
              </a:r>
              <a:endParaRPr sz="1000">
                <a:latin typeface="Cabin"/>
                <a:ea typeface="Cabin"/>
                <a:cs typeface="Cabin"/>
                <a:sym typeface="Cabin"/>
              </a:endParaRPr>
            </a:p>
            <a:p>
              <a:pPr indent="0" lvl="0" marL="0" rtl="0" algn="l">
                <a:spcBef>
                  <a:spcPts val="0"/>
                </a:spcBef>
                <a:spcAft>
                  <a:spcPts val="0"/>
                </a:spcAft>
                <a:buNone/>
              </a:pPr>
              <a:r>
                <a:t/>
              </a:r>
              <a:endParaRPr sz="1000">
                <a:latin typeface="Cabin"/>
                <a:ea typeface="Cabin"/>
                <a:cs typeface="Cabin"/>
                <a:sym typeface="Cabin"/>
              </a:endParaRPr>
            </a:p>
            <a:p>
              <a:pPr indent="0" lvl="0" marL="0" rtl="0" algn="l">
                <a:spcBef>
                  <a:spcPts val="0"/>
                </a:spcBef>
                <a:spcAft>
                  <a:spcPts val="0"/>
                </a:spcAft>
                <a:buNone/>
              </a:pPr>
              <a:r>
                <a:rPr b="1" lang="en-GB" sz="1000">
                  <a:solidFill>
                    <a:srgbClr val="61753B"/>
                  </a:solidFill>
                  <a:latin typeface="Cabin"/>
                  <a:ea typeface="Cabin"/>
                  <a:cs typeface="Cabin"/>
                  <a:sym typeface="Cabin"/>
                </a:rPr>
                <a:t>Q3: Can cause rectal prolapse in children </a:t>
              </a:r>
              <a:endParaRPr b="1" sz="1000">
                <a:solidFill>
                  <a:srgbClr val="61753B"/>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1000">
                  <a:solidFill>
                    <a:schemeClr val="dk1"/>
                  </a:solidFill>
                  <a:latin typeface="Cabin"/>
                  <a:ea typeface="Cabin"/>
                  <a:cs typeface="Cabin"/>
                  <a:sym typeface="Cabin"/>
                </a:rPr>
                <a:t>A-Strogyloids Stercolaris.</a:t>
              </a:r>
              <a:endParaRPr sz="10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1000">
                  <a:solidFill>
                    <a:schemeClr val="dk1"/>
                  </a:solidFill>
                  <a:latin typeface="Cabin"/>
                  <a:ea typeface="Cabin"/>
                  <a:cs typeface="Cabin"/>
                  <a:sym typeface="Cabin"/>
                </a:rPr>
                <a:t>B-Trichuris trichura.</a:t>
              </a:r>
              <a:endParaRPr sz="10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1000">
                  <a:solidFill>
                    <a:schemeClr val="dk1"/>
                  </a:solidFill>
                  <a:latin typeface="Cabin"/>
                  <a:ea typeface="Cabin"/>
                  <a:cs typeface="Cabin"/>
                  <a:sym typeface="Cabin"/>
                </a:rPr>
                <a:t>C- Hook worm.</a:t>
              </a:r>
              <a:endParaRPr sz="10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1000">
                  <a:solidFill>
                    <a:schemeClr val="dk1"/>
                  </a:solidFill>
                  <a:latin typeface="Cabin"/>
                  <a:ea typeface="Cabin"/>
                  <a:cs typeface="Cabin"/>
                  <a:sym typeface="Cabin"/>
                </a:rPr>
                <a:t>D- Enerobius vemicularis.</a:t>
              </a:r>
              <a:endParaRPr sz="1000">
                <a:latin typeface="Cabin"/>
                <a:ea typeface="Cabin"/>
                <a:cs typeface="Cabin"/>
                <a:sym typeface="Cabin"/>
              </a:endParaRPr>
            </a:p>
            <a:p>
              <a:pPr indent="0" lvl="0" marL="0" rtl="0" algn="l">
                <a:spcBef>
                  <a:spcPts val="0"/>
                </a:spcBef>
                <a:spcAft>
                  <a:spcPts val="0"/>
                </a:spcAft>
                <a:buNone/>
              </a:pPr>
              <a:r>
                <a:t/>
              </a:r>
              <a:endParaRPr sz="1000">
                <a:latin typeface="Cabin"/>
                <a:ea typeface="Cabin"/>
                <a:cs typeface="Cabin"/>
                <a:sym typeface="Cabin"/>
              </a:endParaRPr>
            </a:p>
            <a:p>
              <a:pPr indent="0" lvl="0" marL="0" rtl="0" algn="l">
                <a:spcBef>
                  <a:spcPts val="0"/>
                </a:spcBef>
                <a:spcAft>
                  <a:spcPts val="0"/>
                </a:spcAft>
                <a:buNone/>
              </a:pPr>
              <a:r>
                <a:rPr b="1" lang="en-GB" sz="1000">
                  <a:solidFill>
                    <a:srgbClr val="61753B"/>
                  </a:solidFill>
                  <a:latin typeface="Cabin"/>
                  <a:ea typeface="Cabin"/>
                  <a:cs typeface="Cabin"/>
                  <a:sym typeface="Cabin"/>
                </a:rPr>
                <a:t>Q4: Is located in </a:t>
              </a:r>
              <a:r>
                <a:rPr b="1" lang="en-GB" sz="1000">
                  <a:solidFill>
                    <a:srgbClr val="61753B"/>
                  </a:solidFill>
                  <a:latin typeface="Cabin"/>
                  <a:ea typeface="Cabin"/>
                  <a:cs typeface="Cabin"/>
                  <a:sym typeface="Cabin"/>
                </a:rPr>
                <a:t>subcutaneous, brain and eye </a:t>
              </a:r>
              <a:endParaRPr b="1" sz="1000">
                <a:solidFill>
                  <a:srgbClr val="61753B"/>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1000">
                  <a:solidFill>
                    <a:schemeClr val="dk1"/>
                  </a:solidFill>
                  <a:latin typeface="Cabin"/>
                  <a:ea typeface="Cabin"/>
                  <a:cs typeface="Cabin"/>
                  <a:sym typeface="Cabin"/>
                </a:rPr>
                <a:t>A-Taenia solium(larva).</a:t>
              </a:r>
              <a:endParaRPr sz="10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1000">
                  <a:solidFill>
                    <a:schemeClr val="dk1"/>
                  </a:solidFill>
                  <a:latin typeface="Cabin"/>
                  <a:ea typeface="Cabin"/>
                  <a:cs typeface="Cabin"/>
                  <a:sym typeface="Cabin"/>
                </a:rPr>
                <a:t>B- Taenia solium(adult).</a:t>
              </a:r>
              <a:endParaRPr sz="10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1000">
                  <a:solidFill>
                    <a:schemeClr val="dk1"/>
                  </a:solidFill>
                  <a:latin typeface="Cabin"/>
                  <a:ea typeface="Cabin"/>
                  <a:cs typeface="Cabin"/>
                  <a:sym typeface="Cabin"/>
                </a:rPr>
                <a:t>C- Taenia Saginata.</a:t>
              </a:r>
              <a:endParaRPr sz="10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1000">
                  <a:solidFill>
                    <a:schemeClr val="dk1"/>
                  </a:solidFill>
                  <a:latin typeface="Cabin"/>
                  <a:ea typeface="Cabin"/>
                  <a:cs typeface="Cabin"/>
                  <a:sym typeface="Cabin"/>
                </a:rPr>
                <a:t>D-Echinococcus granlosus.</a:t>
              </a:r>
              <a:endParaRPr sz="1000">
                <a:latin typeface="Cabin"/>
                <a:ea typeface="Cabin"/>
                <a:cs typeface="Cabin"/>
                <a:sym typeface="Cabin"/>
              </a:endParaRPr>
            </a:p>
            <a:p>
              <a:pPr indent="0" lvl="0" marL="0" rtl="0" algn="l">
                <a:spcBef>
                  <a:spcPts val="0"/>
                </a:spcBef>
                <a:spcAft>
                  <a:spcPts val="0"/>
                </a:spcAft>
                <a:buNone/>
              </a:pPr>
              <a:r>
                <a:t/>
              </a:r>
              <a:endParaRPr sz="1000">
                <a:latin typeface="Cabin"/>
                <a:ea typeface="Cabin"/>
                <a:cs typeface="Cabin"/>
                <a:sym typeface="Cabin"/>
              </a:endParaRPr>
            </a:p>
            <a:p>
              <a:pPr indent="0" lvl="0" marL="0" rtl="0" algn="l">
                <a:spcBef>
                  <a:spcPts val="0"/>
                </a:spcBef>
                <a:spcAft>
                  <a:spcPts val="0"/>
                </a:spcAft>
                <a:buNone/>
              </a:pPr>
              <a:r>
                <a:rPr b="1" lang="en-GB" sz="1000">
                  <a:solidFill>
                    <a:srgbClr val="61753B"/>
                  </a:solidFill>
                  <a:latin typeface="Cabin"/>
                  <a:ea typeface="Cabin"/>
                  <a:cs typeface="Cabin"/>
                  <a:sym typeface="Cabin"/>
                </a:rPr>
                <a:t>Q5: Definitie host in Echiococcus granulosus is</a:t>
              </a:r>
              <a:endParaRPr b="1" sz="1000">
                <a:solidFill>
                  <a:srgbClr val="61753B"/>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1000">
                  <a:solidFill>
                    <a:schemeClr val="dk1"/>
                  </a:solidFill>
                  <a:latin typeface="Cabin"/>
                  <a:ea typeface="Cabin"/>
                  <a:cs typeface="Cabin"/>
                  <a:sym typeface="Cabin"/>
                </a:rPr>
                <a:t>A- Human.</a:t>
              </a:r>
              <a:endParaRPr sz="10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1000">
                  <a:solidFill>
                    <a:schemeClr val="dk1"/>
                  </a:solidFill>
                  <a:latin typeface="Cabin"/>
                  <a:ea typeface="Cabin"/>
                  <a:cs typeface="Cabin"/>
                  <a:sym typeface="Cabin"/>
                </a:rPr>
                <a:t>B- Dog.</a:t>
              </a:r>
              <a:endParaRPr sz="10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1000">
                  <a:solidFill>
                    <a:schemeClr val="dk1"/>
                  </a:solidFill>
                  <a:latin typeface="Cabin"/>
                  <a:ea typeface="Cabin"/>
                  <a:cs typeface="Cabin"/>
                  <a:sym typeface="Cabin"/>
                </a:rPr>
                <a:t>C- Sheep.</a:t>
              </a:r>
              <a:endParaRPr sz="10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1000">
                  <a:solidFill>
                    <a:schemeClr val="dk1"/>
                  </a:solidFill>
                  <a:latin typeface="Cabin"/>
                  <a:ea typeface="Cabin"/>
                  <a:cs typeface="Cabin"/>
                  <a:sym typeface="Cabin"/>
                </a:rPr>
                <a:t>D- Pig.</a:t>
              </a:r>
              <a:endParaRPr sz="1000">
                <a:latin typeface="Cabin"/>
                <a:ea typeface="Cabin"/>
                <a:cs typeface="Cabin"/>
                <a:sym typeface="Cabin"/>
              </a:endParaRPr>
            </a:p>
          </p:txBody>
        </p:sp>
        <p:sp>
          <p:nvSpPr>
            <p:cNvPr id="492" name="Google Shape;492;p28"/>
            <p:cNvSpPr/>
            <p:nvPr/>
          </p:nvSpPr>
          <p:spPr>
            <a:xfrm>
              <a:off x="3945125" y="659013"/>
              <a:ext cx="3149100" cy="379500"/>
            </a:xfrm>
            <a:prstGeom prst="rect">
              <a:avLst/>
            </a:prstGeom>
            <a:noFill/>
            <a:ln cap="flat" cmpd="sng" w="9525">
              <a:solidFill>
                <a:srgbClr val="B4B982"/>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D9D9D9"/>
                  </a:solidFill>
                  <a:latin typeface="Cabin"/>
                  <a:ea typeface="Cabin"/>
                  <a:cs typeface="Cabin"/>
                  <a:sym typeface="Cabin"/>
                </a:rPr>
                <a:t>Q1:C, Q2:D, Q3:B, Q4:A, Q5:B</a:t>
              </a:r>
              <a:endParaRPr sz="1200">
                <a:solidFill>
                  <a:srgbClr val="D9D9D9"/>
                </a:solidFill>
                <a:latin typeface="Cabin"/>
                <a:ea typeface="Cabin"/>
                <a:cs typeface="Cabin"/>
                <a:sym typeface="Cabin"/>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3F3F3"/>
        </a:solidFill>
      </p:bgPr>
    </p:bg>
    <p:spTree>
      <p:nvGrpSpPr>
        <p:cNvPr id="496" name="Shape 496"/>
        <p:cNvGrpSpPr/>
        <p:nvPr/>
      </p:nvGrpSpPr>
      <p:grpSpPr>
        <a:xfrm>
          <a:off x="0" y="0"/>
          <a:ext cx="0" cy="0"/>
          <a:chOff x="0" y="0"/>
          <a:chExt cx="0" cy="0"/>
        </a:xfrm>
      </p:grpSpPr>
      <p:sp>
        <p:nvSpPr>
          <p:cNvPr id="497" name="Google Shape;497;p29"/>
          <p:cNvSpPr txBox="1"/>
          <p:nvPr/>
        </p:nvSpPr>
        <p:spPr>
          <a:xfrm>
            <a:off x="241550" y="247050"/>
            <a:ext cx="6384600" cy="50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3600">
                <a:solidFill>
                  <a:srgbClr val="61753B"/>
                </a:solidFill>
                <a:latin typeface="Calibri"/>
                <a:ea typeface="Calibri"/>
                <a:cs typeface="Calibri"/>
                <a:sym typeface="Calibri"/>
              </a:rPr>
              <a:t>Members board:</a:t>
            </a:r>
            <a:endParaRPr b="1" sz="3600">
              <a:solidFill>
                <a:srgbClr val="61753B"/>
              </a:solidFill>
              <a:latin typeface="Calibri"/>
              <a:ea typeface="Calibri"/>
              <a:cs typeface="Calibri"/>
              <a:sym typeface="Calibri"/>
            </a:endParaRPr>
          </a:p>
        </p:txBody>
      </p:sp>
      <p:sp>
        <p:nvSpPr>
          <p:cNvPr id="498" name="Google Shape;498;p29"/>
          <p:cNvSpPr/>
          <p:nvPr/>
        </p:nvSpPr>
        <p:spPr>
          <a:xfrm rot="5400000">
            <a:off x="3554200" y="6223225"/>
            <a:ext cx="509100" cy="7578900"/>
          </a:xfrm>
          <a:prstGeom prst="rect">
            <a:avLst/>
          </a:prstGeom>
          <a:solidFill>
            <a:srgbClr val="EAF0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99" name="Google Shape;499;p29"/>
          <p:cNvPicPr preferRelativeResize="0"/>
          <p:nvPr/>
        </p:nvPicPr>
        <p:blipFill>
          <a:blip r:embed="rId3">
            <a:alphaModFix/>
          </a:blip>
          <a:stretch>
            <a:fillRect/>
          </a:stretch>
        </p:blipFill>
        <p:spPr>
          <a:xfrm rot="5011859">
            <a:off x="6026196" y="9020690"/>
            <a:ext cx="1702388" cy="2145988"/>
          </a:xfrm>
          <a:prstGeom prst="rect">
            <a:avLst/>
          </a:prstGeom>
          <a:noFill/>
          <a:ln>
            <a:noFill/>
          </a:ln>
          <a:effectLst>
            <a:outerShdw blurRad="57150" rotWithShape="0" algn="bl" dir="5400000" dist="19050">
              <a:srgbClr val="999999">
                <a:alpha val="50000"/>
              </a:srgbClr>
            </a:outerShdw>
          </a:effectLst>
        </p:spPr>
      </p:pic>
      <p:pic>
        <p:nvPicPr>
          <p:cNvPr id="500" name="Google Shape;500;p29"/>
          <p:cNvPicPr preferRelativeResize="0"/>
          <p:nvPr/>
        </p:nvPicPr>
        <p:blipFill>
          <a:blip r:embed="rId4">
            <a:alphaModFix/>
          </a:blip>
          <a:stretch>
            <a:fillRect/>
          </a:stretch>
        </p:blipFill>
        <p:spPr>
          <a:xfrm rot="5011859">
            <a:off x="4710703" y="9002197"/>
            <a:ext cx="1702388" cy="2145988"/>
          </a:xfrm>
          <a:prstGeom prst="rect">
            <a:avLst/>
          </a:prstGeom>
          <a:noFill/>
          <a:ln>
            <a:noFill/>
          </a:ln>
          <a:effectLst>
            <a:outerShdw blurRad="57150" rotWithShape="0" algn="bl" dir="5400000" dist="19050">
              <a:srgbClr val="999999">
                <a:alpha val="50000"/>
              </a:srgbClr>
            </a:outerShdw>
          </a:effectLst>
        </p:spPr>
      </p:pic>
      <p:pic>
        <p:nvPicPr>
          <p:cNvPr id="501" name="Google Shape;501;p29"/>
          <p:cNvPicPr preferRelativeResize="0"/>
          <p:nvPr/>
        </p:nvPicPr>
        <p:blipFill>
          <a:blip r:embed="rId4">
            <a:alphaModFix/>
          </a:blip>
          <a:stretch>
            <a:fillRect/>
          </a:stretch>
        </p:blipFill>
        <p:spPr>
          <a:xfrm rot="5011859">
            <a:off x="3379074" y="8985059"/>
            <a:ext cx="1702388" cy="2145988"/>
          </a:xfrm>
          <a:prstGeom prst="rect">
            <a:avLst/>
          </a:prstGeom>
          <a:noFill/>
          <a:ln>
            <a:noFill/>
          </a:ln>
          <a:effectLst>
            <a:outerShdw blurRad="57150" rotWithShape="0" algn="bl" dir="5400000" dist="19050">
              <a:srgbClr val="999999">
                <a:alpha val="50000"/>
              </a:srgbClr>
            </a:outerShdw>
          </a:effectLst>
        </p:spPr>
      </p:pic>
      <p:pic>
        <p:nvPicPr>
          <p:cNvPr id="502" name="Google Shape;502;p29"/>
          <p:cNvPicPr preferRelativeResize="0"/>
          <p:nvPr/>
        </p:nvPicPr>
        <p:blipFill>
          <a:blip r:embed="rId4">
            <a:alphaModFix/>
          </a:blip>
          <a:stretch>
            <a:fillRect/>
          </a:stretch>
        </p:blipFill>
        <p:spPr>
          <a:xfrm rot="5011859">
            <a:off x="2063581" y="8966565"/>
            <a:ext cx="1702388" cy="2145988"/>
          </a:xfrm>
          <a:prstGeom prst="rect">
            <a:avLst/>
          </a:prstGeom>
          <a:noFill/>
          <a:ln>
            <a:noFill/>
          </a:ln>
          <a:effectLst>
            <a:outerShdw blurRad="57150" rotWithShape="0" algn="bl" dir="5400000" dist="19050">
              <a:srgbClr val="999999">
                <a:alpha val="50000"/>
              </a:srgbClr>
            </a:outerShdw>
          </a:effectLst>
        </p:spPr>
      </p:pic>
      <p:pic>
        <p:nvPicPr>
          <p:cNvPr id="503" name="Google Shape;503;p29"/>
          <p:cNvPicPr preferRelativeResize="0"/>
          <p:nvPr/>
        </p:nvPicPr>
        <p:blipFill>
          <a:blip r:embed="rId4">
            <a:alphaModFix/>
          </a:blip>
          <a:stretch>
            <a:fillRect/>
          </a:stretch>
        </p:blipFill>
        <p:spPr>
          <a:xfrm rot="5011859">
            <a:off x="732238" y="8951957"/>
            <a:ext cx="1702388" cy="2145988"/>
          </a:xfrm>
          <a:prstGeom prst="rect">
            <a:avLst/>
          </a:prstGeom>
          <a:noFill/>
          <a:ln>
            <a:noFill/>
          </a:ln>
          <a:effectLst>
            <a:outerShdw blurRad="57150" rotWithShape="0" algn="bl" dir="5400000" dist="19050">
              <a:srgbClr val="999999">
                <a:alpha val="50000"/>
              </a:srgbClr>
            </a:outerShdw>
          </a:effectLst>
        </p:spPr>
      </p:pic>
      <p:pic>
        <p:nvPicPr>
          <p:cNvPr id="504" name="Google Shape;504;p29"/>
          <p:cNvPicPr preferRelativeResize="0"/>
          <p:nvPr/>
        </p:nvPicPr>
        <p:blipFill rotWithShape="1">
          <a:blip r:embed="rId4">
            <a:alphaModFix/>
          </a:blip>
          <a:srcRect b="39265" l="0" r="0" t="0"/>
          <a:stretch/>
        </p:blipFill>
        <p:spPr>
          <a:xfrm rot="5011860">
            <a:off x="-163415" y="9319542"/>
            <a:ext cx="1702381" cy="1303367"/>
          </a:xfrm>
          <a:prstGeom prst="rect">
            <a:avLst/>
          </a:prstGeom>
          <a:noFill/>
          <a:ln>
            <a:noFill/>
          </a:ln>
          <a:effectLst>
            <a:outerShdw blurRad="57150" rotWithShape="0" algn="bl" dir="5400000" dist="19050">
              <a:srgbClr val="999999">
                <a:alpha val="50000"/>
              </a:srgbClr>
            </a:outerShdw>
          </a:effectLst>
        </p:spPr>
      </p:pic>
      <p:sp>
        <p:nvSpPr>
          <p:cNvPr id="505" name="Google Shape;505;p29"/>
          <p:cNvSpPr txBox="1"/>
          <p:nvPr/>
        </p:nvSpPr>
        <p:spPr>
          <a:xfrm>
            <a:off x="298888" y="1243725"/>
            <a:ext cx="7019700" cy="24870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61753B"/>
              </a:buClr>
              <a:buSzPts val="2400"/>
              <a:buFont typeface="Calibri"/>
              <a:buChar char="●"/>
            </a:pPr>
            <a:r>
              <a:rPr b="1" lang="en-GB" sz="2400">
                <a:solidFill>
                  <a:srgbClr val="61753B"/>
                </a:solidFill>
                <a:latin typeface="Calibri"/>
                <a:ea typeface="Calibri"/>
                <a:cs typeface="Calibri"/>
                <a:sym typeface="Calibri"/>
              </a:rPr>
              <a:t>Team Leaders:</a:t>
            </a:r>
            <a:endParaRPr b="1" sz="2400">
              <a:solidFill>
                <a:srgbClr val="61753B"/>
              </a:solidFill>
              <a:latin typeface="Calibri"/>
              <a:ea typeface="Calibri"/>
              <a:cs typeface="Calibri"/>
              <a:sym typeface="Calibri"/>
            </a:endParaRPr>
          </a:p>
          <a:p>
            <a:pPr indent="0" lvl="0" marL="0" rtl="0" algn="l">
              <a:spcBef>
                <a:spcPts val="0"/>
              </a:spcBef>
              <a:spcAft>
                <a:spcPts val="0"/>
              </a:spcAft>
              <a:buNone/>
            </a:pPr>
            <a:r>
              <a:t/>
            </a:r>
            <a:endParaRPr b="1" sz="2400">
              <a:solidFill>
                <a:srgbClr val="61753B"/>
              </a:solidFill>
              <a:latin typeface="Calibri"/>
              <a:ea typeface="Calibri"/>
              <a:cs typeface="Calibri"/>
              <a:sym typeface="Calibri"/>
            </a:endParaRPr>
          </a:p>
          <a:p>
            <a:pPr indent="0" lvl="0" marL="0" rtl="0" algn="l">
              <a:spcBef>
                <a:spcPts val="0"/>
              </a:spcBef>
              <a:spcAft>
                <a:spcPts val="0"/>
              </a:spcAft>
              <a:buNone/>
            </a:pPr>
            <a:r>
              <a:rPr b="1" lang="en-GB" sz="2000">
                <a:latin typeface="Calibri"/>
                <a:ea typeface="Calibri"/>
                <a:cs typeface="Calibri"/>
                <a:sym typeface="Calibri"/>
              </a:rPr>
              <a:t>        </a:t>
            </a:r>
            <a:r>
              <a:rPr b="1" lang="en-GB" sz="2000">
                <a:latin typeface="Cabin"/>
                <a:ea typeface="Cabin"/>
                <a:cs typeface="Cabin"/>
                <a:sym typeface="Cabin"/>
              </a:rPr>
              <a:t>Abdulaziz Alshomar                        Ghada Alsadhan</a:t>
            </a:r>
            <a:endParaRPr b="1" sz="2000">
              <a:latin typeface="Cabin"/>
              <a:ea typeface="Cabin"/>
              <a:cs typeface="Cabin"/>
              <a:sym typeface="Cabin"/>
            </a:endParaRPr>
          </a:p>
        </p:txBody>
      </p:sp>
      <p:sp>
        <p:nvSpPr>
          <p:cNvPr id="506" name="Google Shape;506;p29"/>
          <p:cNvSpPr txBox="1"/>
          <p:nvPr/>
        </p:nvSpPr>
        <p:spPr>
          <a:xfrm>
            <a:off x="298900" y="5243650"/>
            <a:ext cx="4989600" cy="6039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61753B"/>
              </a:buClr>
              <a:buSzPts val="2400"/>
              <a:buFont typeface="Calibri"/>
              <a:buChar char="●"/>
            </a:pPr>
            <a:r>
              <a:rPr b="1" lang="en-GB" sz="2400">
                <a:solidFill>
                  <a:srgbClr val="61753B"/>
                </a:solidFill>
                <a:latin typeface="Calibri"/>
                <a:ea typeface="Calibri"/>
                <a:cs typeface="Calibri"/>
                <a:sym typeface="Calibri"/>
              </a:rPr>
              <a:t>This lecture was done by:</a:t>
            </a:r>
            <a:endParaRPr b="1" sz="2400">
              <a:solidFill>
                <a:srgbClr val="61753B"/>
              </a:solidFill>
              <a:latin typeface="Calibri"/>
              <a:ea typeface="Calibri"/>
              <a:cs typeface="Calibri"/>
              <a:sym typeface="Calibri"/>
            </a:endParaRPr>
          </a:p>
        </p:txBody>
      </p:sp>
      <p:sp>
        <p:nvSpPr>
          <p:cNvPr id="507" name="Google Shape;507;p29"/>
          <p:cNvSpPr txBox="1"/>
          <p:nvPr/>
        </p:nvSpPr>
        <p:spPr>
          <a:xfrm>
            <a:off x="298906" y="3378925"/>
            <a:ext cx="6470700" cy="15567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61753B"/>
              </a:buClr>
              <a:buSzPts val="2400"/>
              <a:buFont typeface="Calibri"/>
              <a:buChar char="●"/>
            </a:pPr>
            <a:r>
              <a:rPr b="1" lang="en-GB" sz="2400">
                <a:solidFill>
                  <a:srgbClr val="61753B"/>
                </a:solidFill>
                <a:latin typeface="Calibri"/>
                <a:ea typeface="Calibri"/>
                <a:cs typeface="Calibri"/>
                <a:sym typeface="Calibri"/>
              </a:rPr>
              <a:t>Team sub-leader:</a:t>
            </a:r>
            <a:endParaRPr b="1" sz="2400">
              <a:solidFill>
                <a:srgbClr val="61753B"/>
              </a:solidFill>
              <a:latin typeface="Calibri"/>
              <a:ea typeface="Calibri"/>
              <a:cs typeface="Calibri"/>
              <a:sym typeface="Calibri"/>
            </a:endParaRPr>
          </a:p>
          <a:p>
            <a:pPr indent="0" lvl="0" marL="0" rtl="0" algn="l">
              <a:spcBef>
                <a:spcPts val="0"/>
              </a:spcBef>
              <a:spcAft>
                <a:spcPts val="0"/>
              </a:spcAft>
              <a:buNone/>
            </a:pPr>
            <a:r>
              <a:t/>
            </a:r>
            <a:endParaRPr b="1" sz="2400">
              <a:solidFill>
                <a:srgbClr val="61753B"/>
              </a:solidFill>
              <a:latin typeface="Calibri"/>
              <a:ea typeface="Calibri"/>
              <a:cs typeface="Calibri"/>
              <a:sym typeface="Calibri"/>
            </a:endParaRPr>
          </a:p>
          <a:p>
            <a:pPr indent="0" lvl="0" marL="0" rtl="0" algn="l">
              <a:spcBef>
                <a:spcPts val="0"/>
              </a:spcBef>
              <a:spcAft>
                <a:spcPts val="0"/>
              </a:spcAft>
              <a:buNone/>
            </a:pPr>
            <a:r>
              <a:rPr b="1" lang="en-GB" sz="2400">
                <a:solidFill>
                  <a:srgbClr val="61753B"/>
                </a:solidFill>
                <a:latin typeface="Calibri"/>
                <a:ea typeface="Calibri"/>
                <a:cs typeface="Calibri"/>
                <a:sym typeface="Calibri"/>
              </a:rPr>
              <a:t>       </a:t>
            </a:r>
            <a:r>
              <a:rPr b="1" lang="en-GB" sz="2000">
                <a:solidFill>
                  <a:schemeClr val="dk1"/>
                </a:solidFill>
                <a:latin typeface="Cabin"/>
                <a:ea typeface="Cabin"/>
                <a:cs typeface="Cabin"/>
                <a:sym typeface="Cabin"/>
              </a:rPr>
              <a:t>Mohammed Alhumud</a:t>
            </a:r>
            <a:endParaRPr b="1" sz="2000">
              <a:solidFill>
                <a:schemeClr val="dk1"/>
              </a:solidFill>
              <a:latin typeface="Cabin"/>
              <a:ea typeface="Cabin"/>
              <a:cs typeface="Cabin"/>
              <a:sym typeface="Cabin"/>
            </a:endParaRPr>
          </a:p>
        </p:txBody>
      </p:sp>
      <p:sp>
        <p:nvSpPr>
          <p:cNvPr id="508" name="Google Shape;508;p29"/>
          <p:cNvSpPr txBox="1"/>
          <p:nvPr/>
        </p:nvSpPr>
        <p:spPr>
          <a:xfrm>
            <a:off x="797975" y="5800875"/>
            <a:ext cx="5153700" cy="50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chemeClr val="dk1"/>
                </a:solidFill>
                <a:latin typeface="Cabin"/>
                <a:ea typeface="Cabin"/>
                <a:cs typeface="Cabin"/>
                <a:sym typeface="Cabin"/>
              </a:rPr>
              <a:t>Alhanouf Alhaluli</a:t>
            </a:r>
            <a:endParaRPr b="1" sz="2000">
              <a:latin typeface="Cabin"/>
              <a:ea typeface="Cabin"/>
              <a:cs typeface="Cabin"/>
              <a:sym typeface="Cabin"/>
            </a:endParaRPr>
          </a:p>
          <a:p>
            <a:pPr indent="0" lvl="0" marL="0" rtl="0" algn="l">
              <a:spcBef>
                <a:spcPts val="0"/>
              </a:spcBef>
              <a:spcAft>
                <a:spcPts val="0"/>
              </a:spcAft>
              <a:buNone/>
            </a:pPr>
            <a:r>
              <a:t/>
            </a:r>
            <a:endParaRPr b="1" sz="2000">
              <a:latin typeface="Cabin"/>
              <a:ea typeface="Cabin"/>
              <a:cs typeface="Cabin"/>
              <a:sym typeface="Cabin"/>
            </a:endParaRPr>
          </a:p>
        </p:txBody>
      </p:sp>
      <p:grpSp>
        <p:nvGrpSpPr>
          <p:cNvPr id="509" name="Google Shape;509;p29"/>
          <p:cNvGrpSpPr/>
          <p:nvPr/>
        </p:nvGrpSpPr>
        <p:grpSpPr>
          <a:xfrm>
            <a:off x="488008" y="6791880"/>
            <a:ext cx="309959" cy="328695"/>
            <a:chOff x="-6690625" y="3631325"/>
            <a:chExt cx="307225" cy="292225"/>
          </a:xfrm>
        </p:grpSpPr>
        <p:sp>
          <p:nvSpPr>
            <p:cNvPr id="510" name="Google Shape;510;p29"/>
            <p:cNvSpPr/>
            <p:nvPr/>
          </p:nvSpPr>
          <p:spPr>
            <a:xfrm>
              <a:off x="-6690625" y="3631325"/>
              <a:ext cx="222925" cy="292225"/>
            </a:xfrm>
            <a:custGeom>
              <a:rect b="b" l="l" r="r" t="t"/>
              <a:pathLst>
                <a:path extrusionOk="0" h="11689" w="8917">
                  <a:moveTo>
                    <a:pt x="5861" y="2773"/>
                  </a:moveTo>
                  <a:cubicBezTo>
                    <a:pt x="6270" y="2773"/>
                    <a:pt x="6333" y="3435"/>
                    <a:pt x="5861" y="3435"/>
                  </a:cubicBezTo>
                  <a:lnTo>
                    <a:pt x="3813" y="3435"/>
                  </a:lnTo>
                  <a:cubicBezTo>
                    <a:pt x="3372" y="3435"/>
                    <a:pt x="3340" y="2773"/>
                    <a:pt x="3813" y="2773"/>
                  </a:cubicBezTo>
                  <a:close/>
                  <a:moveTo>
                    <a:pt x="2742" y="0"/>
                  </a:moveTo>
                  <a:lnTo>
                    <a:pt x="2742" y="2395"/>
                  </a:lnTo>
                  <a:cubicBezTo>
                    <a:pt x="2742" y="2584"/>
                    <a:pt x="2584" y="2741"/>
                    <a:pt x="2395" y="2741"/>
                  </a:cubicBezTo>
                  <a:lnTo>
                    <a:pt x="1" y="2741"/>
                  </a:lnTo>
                  <a:lnTo>
                    <a:pt x="1" y="10649"/>
                  </a:lnTo>
                  <a:cubicBezTo>
                    <a:pt x="1" y="11216"/>
                    <a:pt x="473" y="11689"/>
                    <a:pt x="1009" y="11689"/>
                  </a:cubicBezTo>
                  <a:lnTo>
                    <a:pt x="7909" y="11689"/>
                  </a:lnTo>
                  <a:cubicBezTo>
                    <a:pt x="8444" y="11689"/>
                    <a:pt x="8917" y="11248"/>
                    <a:pt x="8917" y="10649"/>
                  </a:cubicBezTo>
                  <a:lnTo>
                    <a:pt x="8917" y="7751"/>
                  </a:lnTo>
                  <a:lnTo>
                    <a:pt x="6491" y="10177"/>
                  </a:lnTo>
                  <a:cubicBezTo>
                    <a:pt x="6491" y="10271"/>
                    <a:pt x="6428" y="10303"/>
                    <a:pt x="6365" y="10303"/>
                  </a:cubicBezTo>
                  <a:lnTo>
                    <a:pt x="4317" y="10901"/>
                  </a:lnTo>
                  <a:cubicBezTo>
                    <a:pt x="4198" y="10938"/>
                    <a:pt x="4080" y="10955"/>
                    <a:pt x="3967" y="10955"/>
                  </a:cubicBezTo>
                  <a:cubicBezTo>
                    <a:pt x="3209" y="10955"/>
                    <a:pt x="2625" y="10192"/>
                    <a:pt x="2899" y="9452"/>
                  </a:cubicBezTo>
                  <a:lnTo>
                    <a:pt x="3057" y="8979"/>
                  </a:lnTo>
                  <a:lnTo>
                    <a:pt x="1765" y="8979"/>
                  </a:lnTo>
                  <a:cubicBezTo>
                    <a:pt x="1324" y="8979"/>
                    <a:pt x="1293" y="8255"/>
                    <a:pt x="1765" y="8255"/>
                  </a:cubicBezTo>
                  <a:lnTo>
                    <a:pt x="3277" y="8255"/>
                  </a:lnTo>
                  <a:lnTo>
                    <a:pt x="3529" y="7593"/>
                  </a:lnTo>
                  <a:lnTo>
                    <a:pt x="1797" y="7593"/>
                  </a:lnTo>
                  <a:cubicBezTo>
                    <a:pt x="1356" y="7593"/>
                    <a:pt x="1324" y="6869"/>
                    <a:pt x="1797" y="6869"/>
                  </a:cubicBezTo>
                  <a:lnTo>
                    <a:pt x="4034" y="6869"/>
                  </a:lnTo>
                  <a:lnTo>
                    <a:pt x="4695" y="6207"/>
                  </a:lnTo>
                  <a:lnTo>
                    <a:pt x="1765" y="6207"/>
                  </a:lnTo>
                  <a:cubicBezTo>
                    <a:pt x="1324" y="6207"/>
                    <a:pt x="1293" y="5514"/>
                    <a:pt x="1765" y="5514"/>
                  </a:cubicBezTo>
                  <a:lnTo>
                    <a:pt x="5388" y="5514"/>
                  </a:lnTo>
                  <a:lnTo>
                    <a:pt x="6050" y="4821"/>
                  </a:lnTo>
                  <a:lnTo>
                    <a:pt x="1734" y="4821"/>
                  </a:lnTo>
                  <a:cubicBezTo>
                    <a:pt x="1293" y="4821"/>
                    <a:pt x="1261" y="4128"/>
                    <a:pt x="1734" y="4128"/>
                  </a:cubicBezTo>
                  <a:lnTo>
                    <a:pt x="6711" y="4128"/>
                  </a:lnTo>
                  <a:cubicBezTo>
                    <a:pt x="6963" y="3876"/>
                    <a:pt x="8696" y="2080"/>
                    <a:pt x="8917" y="1891"/>
                  </a:cubicBezTo>
                  <a:lnTo>
                    <a:pt x="8917" y="1009"/>
                  </a:lnTo>
                  <a:cubicBezTo>
                    <a:pt x="8917" y="473"/>
                    <a:pt x="8507" y="0"/>
                    <a:pt x="7909" y="0"/>
                  </a:cubicBezTo>
                  <a:close/>
                </a:path>
              </a:pathLst>
            </a:cu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29"/>
            <p:cNvSpPr/>
            <p:nvPr/>
          </p:nvSpPr>
          <p:spPr>
            <a:xfrm>
              <a:off x="-6604350" y="3832175"/>
              <a:ext cx="58675" cy="56550"/>
            </a:xfrm>
            <a:custGeom>
              <a:rect b="b" l="l" r="r" t="t"/>
              <a:pathLst>
                <a:path extrusionOk="0" h="2262" w="2347">
                  <a:moveTo>
                    <a:pt x="614" y="0"/>
                  </a:moveTo>
                  <a:lnTo>
                    <a:pt x="110" y="1607"/>
                  </a:lnTo>
                  <a:cubicBezTo>
                    <a:pt x="1" y="1934"/>
                    <a:pt x="222" y="2262"/>
                    <a:pt x="550" y="2262"/>
                  </a:cubicBezTo>
                  <a:cubicBezTo>
                    <a:pt x="600" y="2262"/>
                    <a:pt x="654" y="2254"/>
                    <a:pt x="709" y="2237"/>
                  </a:cubicBezTo>
                  <a:lnTo>
                    <a:pt x="2347" y="1701"/>
                  </a:lnTo>
                  <a:lnTo>
                    <a:pt x="614" y="0"/>
                  </a:lnTo>
                  <a:close/>
                </a:path>
              </a:pathLst>
            </a:cu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29"/>
            <p:cNvSpPr/>
            <p:nvPr/>
          </p:nvSpPr>
          <p:spPr>
            <a:xfrm>
              <a:off x="-6470875" y="3684775"/>
              <a:ext cx="87475" cy="71800"/>
            </a:xfrm>
            <a:custGeom>
              <a:rect b="b" l="l" r="r" t="t"/>
              <a:pathLst>
                <a:path extrusionOk="0" h="2872" w="3499">
                  <a:moveTo>
                    <a:pt x="1479" y="1"/>
                  </a:moveTo>
                  <a:cubicBezTo>
                    <a:pt x="1176" y="1"/>
                    <a:pt x="868" y="114"/>
                    <a:pt x="599" y="383"/>
                  </a:cubicBezTo>
                  <a:lnTo>
                    <a:pt x="1" y="950"/>
                  </a:lnTo>
                  <a:lnTo>
                    <a:pt x="1954" y="2872"/>
                  </a:lnTo>
                  <a:lnTo>
                    <a:pt x="2521" y="2305"/>
                  </a:lnTo>
                  <a:cubicBezTo>
                    <a:pt x="3498" y="1352"/>
                    <a:pt x="2524" y="1"/>
                    <a:pt x="1479" y="1"/>
                  </a:cubicBezTo>
                  <a:close/>
                </a:path>
              </a:pathLst>
            </a:cu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29"/>
            <p:cNvSpPr/>
            <p:nvPr/>
          </p:nvSpPr>
          <p:spPr>
            <a:xfrm>
              <a:off x="-6578775" y="3721900"/>
              <a:ext cx="143375" cy="143375"/>
            </a:xfrm>
            <a:custGeom>
              <a:rect b="b" l="l" r="r" t="t"/>
              <a:pathLst>
                <a:path extrusionOk="0" h="5735" w="5735">
                  <a:moveTo>
                    <a:pt x="3813" y="1"/>
                  </a:moveTo>
                  <a:lnTo>
                    <a:pt x="1" y="3813"/>
                  </a:lnTo>
                  <a:lnTo>
                    <a:pt x="1922" y="5734"/>
                  </a:lnTo>
                  <a:lnTo>
                    <a:pt x="4474" y="3183"/>
                  </a:lnTo>
                  <a:lnTo>
                    <a:pt x="5734" y="1922"/>
                  </a:lnTo>
                  <a:lnTo>
                    <a:pt x="3813" y="1"/>
                  </a:lnTo>
                  <a:close/>
                </a:path>
              </a:pathLst>
            </a:cu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29"/>
            <p:cNvSpPr/>
            <p:nvPr/>
          </p:nvSpPr>
          <p:spPr>
            <a:xfrm>
              <a:off x="-6685100" y="3636850"/>
              <a:ext cx="47275" cy="46475"/>
            </a:xfrm>
            <a:custGeom>
              <a:rect b="b" l="l" r="r" t="t"/>
              <a:pathLst>
                <a:path extrusionOk="0" h="1859" w="1891">
                  <a:moveTo>
                    <a:pt x="1891" y="0"/>
                  </a:moveTo>
                  <a:lnTo>
                    <a:pt x="0" y="1859"/>
                  </a:lnTo>
                  <a:lnTo>
                    <a:pt x="1891" y="1859"/>
                  </a:lnTo>
                  <a:lnTo>
                    <a:pt x="1891" y="0"/>
                  </a:lnTo>
                  <a:close/>
                </a:path>
              </a:pathLst>
            </a:cu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5" name="Google Shape;515;p29"/>
          <p:cNvGrpSpPr/>
          <p:nvPr/>
        </p:nvGrpSpPr>
        <p:grpSpPr>
          <a:xfrm>
            <a:off x="477531" y="2016501"/>
            <a:ext cx="330928" cy="336226"/>
            <a:chOff x="-56407800" y="1902600"/>
            <a:chExt cx="326875" cy="318125"/>
          </a:xfrm>
        </p:grpSpPr>
        <p:sp>
          <p:nvSpPr>
            <p:cNvPr id="516" name="Google Shape;516;p29"/>
            <p:cNvSpPr/>
            <p:nvPr/>
          </p:nvSpPr>
          <p:spPr>
            <a:xfrm>
              <a:off x="-56289650" y="2072625"/>
              <a:ext cx="17325" cy="17350"/>
            </a:xfrm>
            <a:custGeom>
              <a:rect b="b" l="l" r="r" t="t"/>
              <a:pathLst>
                <a:path extrusionOk="0" h="694" w="693">
                  <a:moveTo>
                    <a:pt x="347" y="0"/>
                  </a:moveTo>
                  <a:cubicBezTo>
                    <a:pt x="158" y="0"/>
                    <a:pt x="0" y="158"/>
                    <a:pt x="0" y="347"/>
                  </a:cubicBezTo>
                  <a:cubicBezTo>
                    <a:pt x="0" y="536"/>
                    <a:pt x="158" y="694"/>
                    <a:pt x="347" y="694"/>
                  </a:cubicBezTo>
                  <a:cubicBezTo>
                    <a:pt x="536" y="694"/>
                    <a:pt x="693" y="536"/>
                    <a:pt x="693" y="347"/>
                  </a:cubicBezTo>
                  <a:cubicBezTo>
                    <a:pt x="693" y="158"/>
                    <a:pt x="536" y="0"/>
                    <a:pt x="347" y="0"/>
                  </a:cubicBezTo>
                  <a:close/>
                </a:path>
              </a:pathLst>
            </a:cu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29"/>
            <p:cNvSpPr/>
            <p:nvPr/>
          </p:nvSpPr>
          <p:spPr>
            <a:xfrm>
              <a:off x="-56215625" y="2072625"/>
              <a:ext cx="17350" cy="17350"/>
            </a:xfrm>
            <a:custGeom>
              <a:rect b="b" l="l" r="r" t="t"/>
              <a:pathLst>
                <a:path extrusionOk="0" h="694" w="694">
                  <a:moveTo>
                    <a:pt x="347" y="0"/>
                  </a:moveTo>
                  <a:cubicBezTo>
                    <a:pt x="158" y="0"/>
                    <a:pt x="1" y="158"/>
                    <a:pt x="1" y="347"/>
                  </a:cubicBezTo>
                  <a:cubicBezTo>
                    <a:pt x="1" y="536"/>
                    <a:pt x="158" y="694"/>
                    <a:pt x="347" y="694"/>
                  </a:cubicBezTo>
                  <a:cubicBezTo>
                    <a:pt x="536" y="694"/>
                    <a:pt x="694" y="536"/>
                    <a:pt x="694" y="347"/>
                  </a:cubicBezTo>
                  <a:cubicBezTo>
                    <a:pt x="694" y="158"/>
                    <a:pt x="536" y="0"/>
                    <a:pt x="347" y="0"/>
                  </a:cubicBezTo>
                  <a:close/>
                </a:path>
              </a:pathLst>
            </a:cu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29"/>
            <p:cNvSpPr/>
            <p:nvPr/>
          </p:nvSpPr>
          <p:spPr>
            <a:xfrm>
              <a:off x="-56407800" y="1902600"/>
              <a:ext cx="326875" cy="318125"/>
            </a:xfrm>
            <a:custGeom>
              <a:rect b="b" l="l" r="r" t="t"/>
              <a:pathLst>
                <a:path extrusionOk="0" h="12725" w="13075">
                  <a:moveTo>
                    <a:pt x="8371" y="824"/>
                  </a:moveTo>
                  <a:cubicBezTo>
                    <a:pt x="8854" y="824"/>
                    <a:pt x="9303" y="1142"/>
                    <a:pt x="9420" y="1635"/>
                  </a:cubicBezTo>
                  <a:lnTo>
                    <a:pt x="9924" y="3714"/>
                  </a:lnTo>
                  <a:cubicBezTo>
                    <a:pt x="9641" y="3777"/>
                    <a:pt x="9420" y="3809"/>
                    <a:pt x="9137" y="3809"/>
                  </a:cubicBezTo>
                  <a:lnTo>
                    <a:pt x="3907" y="3809"/>
                  </a:lnTo>
                  <a:cubicBezTo>
                    <a:pt x="3623" y="3809"/>
                    <a:pt x="3340" y="3777"/>
                    <a:pt x="3119" y="3714"/>
                  </a:cubicBezTo>
                  <a:lnTo>
                    <a:pt x="3655" y="1635"/>
                  </a:lnTo>
                  <a:cubicBezTo>
                    <a:pt x="3772" y="1142"/>
                    <a:pt x="4239" y="824"/>
                    <a:pt x="4717" y="824"/>
                  </a:cubicBezTo>
                  <a:cubicBezTo>
                    <a:pt x="4881" y="824"/>
                    <a:pt x="5046" y="861"/>
                    <a:pt x="5199" y="942"/>
                  </a:cubicBezTo>
                  <a:lnTo>
                    <a:pt x="6364" y="1509"/>
                  </a:lnTo>
                  <a:cubicBezTo>
                    <a:pt x="6427" y="1540"/>
                    <a:pt x="6490" y="1556"/>
                    <a:pt x="6545" y="1556"/>
                  </a:cubicBezTo>
                  <a:cubicBezTo>
                    <a:pt x="6601" y="1556"/>
                    <a:pt x="6648" y="1540"/>
                    <a:pt x="6679" y="1509"/>
                  </a:cubicBezTo>
                  <a:lnTo>
                    <a:pt x="7877" y="942"/>
                  </a:lnTo>
                  <a:cubicBezTo>
                    <a:pt x="8037" y="861"/>
                    <a:pt x="8206" y="824"/>
                    <a:pt x="8371" y="824"/>
                  </a:cubicBezTo>
                  <a:close/>
                  <a:moveTo>
                    <a:pt x="1299" y="3783"/>
                  </a:moveTo>
                  <a:cubicBezTo>
                    <a:pt x="1359" y="3783"/>
                    <a:pt x="1422" y="3800"/>
                    <a:pt x="1481" y="3840"/>
                  </a:cubicBezTo>
                  <a:lnTo>
                    <a:pt x="2017" y="4092"/>
                  </a:lnTo>
                  <a:cubicBezTo>
                    <a:pt x="2584" y="4344"/>
                    <a:pt x="3308" y="4565"/>
                    <a:pt x="3970" y="4565"/>
                  </a:cubicBezTo>
                  <a:lnTo>
                    <a:pt x="9200" y="4565"/>
                  </a:lnTo>
                  <a:cubicBezTo>
                    <a:pt x="9893" y="4565"/>
                    <a:pt x="10586" y="4376"/>
                    <a:pt x="11185" y="4092"/>
                  </a:cubicBezTo>
                  <a:lnTo>
                    <a:pt x="11689" y="3840"/>
                  </a:lnTo>
                  <a:cubicBezTo>
                    <a:pt x="11737" y="3824"/>
                    <a:pt x="11788" y="3816"/>
                    <a:pt x="11839" y="3816"/>
                  </a:cubicBezTo>
                  <a:cubicBezTo>
                    <a:pt x="11983" y="3816"/>
                    <a:pt x="12123" y="3881"/>
                    <a:pt x="12193" y="3998"/>
                  </a:cubicBezTo>
                  <a:cubicBezTo>
                    <a:pt x="12256" y="4187"/>
                    <a:pt x="12161" y="4439"/>
                    <a:pt x="11972" y="4502"/>
                  </a:cubicBezTo>
                  <a:lnTo>
                    <a:pt x="11468" y="4754"/>
                  </a:lnTo>
                  <a:cubicBezTo>
                    <a:pt x="10743" y="5100"/>
                    <a:pt x="9924" y="5289"/>
                    <a:pt x="9168" y="5289"/>
                  </a:cubicBezTo>
                  <a:lnTo>
                    <a:pt x="3938" y="5289"/>
                  </a:lnTo>
                  <a:cubicBezTo>
                    <a:pt x="3182" y="5289"/>
                    <a:pt x="2363" y="5100"/>
                    <a:pt x="1639" y="4754"/>
                  </a:cubicBezTo>
                  <a:lnTo>
                    <a:pt x="1134" y="4502"/>
                  </a:lnTo>
                  <a:cubicBezTo>
                    <a:pt x="945" y="4439"/>
                    <a:pt x="851" y="4187"/>
                    <a:pt x="977" y="3998"/>
                  </a:cubicBezTo>
                  <a:cubicBezTo>
                    <a:pt x="1042" y="3868"/>
                    <a:pt x="1166" y="3783"/>
                    <a:pt x="1299" y="3783"/>
                  </a:cubicBezTo>
                  <a:close/>
                  <a:moveTo>
                    <a:pt x="2426" y="6801"/>
                  </a:moveTo>
                  <a:lnTo>
                    <a:pt x="2426" y="8282"/>
                  </a:lnTo>
                  <a:cubicBezTo>
                    <a:pt x="2048" y="8282"/>
                    <a:pt x="1702" y="7936"/>
                    <a:pt x="1702" y="7558"/>
                  </a:cubicBezTo>
                  <a:cubicBezTo>
                    <a:pt x="1702" y="7148"/>
                    <a:pt x="2017" y="6801"/>
                    <a:pt x="2426" y="6801"/>
                  </a:cubicBezTo>
                  <a:close/>
                  <a:moveTo>
                    <a:pt x="10680" y="6801"/>
                  </a:moveTo>
                  <a:cubicBezTo>
                    <a:pt x="11059" y="6801"/>
                    <a:pt x="11405" y="7117"/>
                    <a:pt x="11405" y="7558"/>
                  </a:cubicBezTo>
                  <a:cubicBezTo>
                    <a:pt x="11405" y="7936"/>
                    <a:pt x="11059" y="8282"/>
                    <a:pt x="10680" y="8282"/>
                  </a:cubicBezTo>
                  <a:lnTo>
                    <a:pt x="10680" y="6801"/>
                  </a:lnTo>
                  <a:close/>
                  <a:moveTo>
                    <a:pt x="3214" y="5982"/>
                  </a:moveTo>
                  <a:cubicBezTo>
                    <a:pt x="3466" y="6014"/>
                    <a:pt x="3686" y="6014"/>
                    <a:pt x="3970" y="6014"/>
                  </a:cubicBezTo>
                  <a:lnTo>
                    <a:pt x="9200" y="6014"/>
                  </a:lnTo>
                  <a:cubicBezTo>
                    <a:pt x="9452" y="6014"/>
                    <a:pt x="9672" y="6014"/>
                    <a:pt x="9956" y="5982"/>
                  </a:cubicBezTo>
                  <a:lnTo>
                    <a:pt x="9956" y="5982"/>
                  </a:lnTo>
                  <a:cubicBezTo>
                    <a:pt x="9924" y="6297"/>
                    <a:pt x="9924" y="8219"/>
                    <a:pt x="9924" y="8503"/>
                  </a:cubicBezTo>
                  <a:lnTo>
                    <a:pt x="9924" y="8849"/>
                  </a:lnTo>
                  <a:lnTo>
                    <a:pt x="6742" y="7558"/>
                  </a:lnTo>
                  <a:cubicBezTo>
                    <a:pt x="6695" y="7526"/>
                    <a:pt x="6640" y="7510"/>
                    <a:pt x="6589" y="7510"/>
                  </a:cubicBezTo>
                  <a:cubicBezTo>
                    <a:pt x="6538" y="7510"/>
                    <a:pt x="6490" y="7526"/>
                    <a:pt x="6459" y="7558"/>
                  </a:cubicBezTo>
                  <a:lnTo>
                    <a:pt x="3214" y="8849"/>
                  </a:lnTo>
                  <a:lnTo>
                    <a:pt x="3214" y="8660"/>
                  </a:lnTo>
                  <a:lnTo>
                    <a:pt x="3214" y="5982"/>
                  </a:lnTo>
                  <a:close/>
                  <a:moveTo>
                    <a:pt x="6585" y="8282"/>
                  </a:moveTo>
                  <a:lnTo>
                    <a:pt x="9767" y="9542"/>
                  </a:lnTo>
                  <a:cubicBezTo>
                    <a:pt x="9262" y="11157"/>
                    <a:pt x="7905" y="12034"/>
                    <a:pt x="6522" y="12034"/>
                  </a:cubicBezTo>
                  <a:cubicBezTo>
                    <a:pt x="5746" y="12034"/>
                    <a:pt x="4962" y="11758"/>
                    <a:pt x="4316" y="11181"/>
                  </a:cubicBezTo>
                  <a:cubicBezTo>
                    <a:pt x="3844" y="10740"/>
                    <a:pt x="3529" y="10172"/>
                    <a:pt x="3340" y="9605"/>
                  </a:cubicBezTo>
                  <a:lnTo>
                    <a:pt x="6585" y="8282"/>
                  </a:lnTo>
                  <a:close/>
                  <a:moveTo>
                    <a:pt x="8390" y="1"/>
                  </a:moveTo>
                  <a:cubicBezTo>
                    <a:pt x="8109" y="1"/>
                    <a:pt x="7824" y="69"/>
                    <a:pt x="7561" y="217"/>
                  </a:cubicBezTo>
                  <a:lnTo>
                    <a:pt x="6522" y="721"/>
                  </a:lnTo>
                  <a:lnTo>
                    <a:pt x="5514" y="217"/>
                  </a:lnTo>
                  <a:cubicBezTo>
                    <a:pt x="5240" y="88"/>
                    <a:pt x="4955" y="27"/>
                    <a:pt x="4676" y="27"/>
                  </a:cubicBezTo>
                  <a:cubicBezTo>
                    <a:pt x="3863" y="27"/>
                    <a:pt x="3110" y="546"/>
                    <a:pt x="2899" y="1414"/>
                  </a:cubicBezTo>
                  <a:lnTo>
                    <a:pt x="2395" y="3462"/>
                  </a:lnTo>
                  <a:lnTo>
                    <a:pt x="1765" y="3147"/>
                  </a:lnTo>
                  <a:cubicBezTo>
                    <a:pt x="1607" y="3063"/>
                    <a:pt x="1435" y="3024"/>
                    <a:pt x="1265" y="3024"/>
                  </a:cubicBezTo>
                  <a:cubicBezTo>
                    <a:pt x="859" y="3024"/>
                    <a:pt x="462" y="3251"/>
                    <a:pt x="284" y="3651"/>
                  </a:cubicBezTo>
                  <a:cubicBezTo>
                    <a:pt x="0" y="4187"/>
                    <a:pt x="221" y="4880"/>
                    <a:pt x="788" y="5132"/>
                  </a:cubicBezTo>
                  <a:lnTo>
                    <a:pt x="1292" y="5384"/>
                  </a:lnTo>
                  <a:cubicBezTo>
                    <a:pt x="1639" y="5573"/>
                    <a:pt x="2048" y="5699"/>
                    <a:pt x="2426" y="5793"/>
                  </a:cubicBezTo>
                  <a:lnTo>
                    <a:pt x="2426" y="6014"/>
                  </a:lnTo>
                  <a:cubicBezTo>
                    <a:pt x="1607" y="6014"/>
                    <a:pt x="945" y="6675"/>
                    <a:pt x="945" y="7495"/>
                  </a:cubicBezTo>
                  <a:cubicBezTo>
                    <a:pt x="945" y="8282"/>
                    <a:pt x="1576" y="9007"/>
                    <a:pt x="2426" y="9007"/>
                  </a:cubicBezTo>
                  <a:cubicBezTo>
                    <a:pt x="2521" y="10015"/>
                    <a:pt x="3025" y="10992"/>
                    <a:pt x="3781" y="11685"/>
                  </a:cubicBezTo>
                  <a:cubicBezTo>
                    <a:pt x="4537" y="12378"/>
                    <a:pt x="5514" y="12724"/>
                    <a:pt x="6522" y="12724"/>
                  </a:cubicBezTo>
                  <a:cubicBezTo>
                    <a:pt x="8696" y="12724"/>
                    <a:pt x="10365" y="11055"/>
                    <a:pt x="10586" y="9007"/>
                  </a:cubicBezTo>
                  <a:cubicBezTo>
                    <a:pt x="11500" y="9007"/>
                    <a:pt x="12130" y="8282"/>
                    <a:pt x="12130" y="7495"/>
                  </a:cubicBezTo>
                  <a:cubicBezTo>
                    <a:pt x="12130" y="6675"/>
                    <a:pt x="11468" y="6014"/>
                    <a:pt x="10617" y="6014"/>
                  </a:cubicBezTo>
                  <a:lnTo>
                    <a:pt x="10617" y="5793"/>
                  </a:lnTo>
                  <a:cubicBezTo>
                    <a:pt x="11027" y="5699"/>
                    <a:pt x="11405" y="5573"/>
                    <a:pt x="11783" y="5384"/>
                  </a:cubicBezTo>
                  <a:lnTo>
                    <a:pt x="12287" y="5132"/>
                  </a:lnTo>
                  <a:cubicBezTo>
                    <a:pt x="12886" y="4911"/>
                    <a:pt x="13075" y="4250"/>
                    <a:pt x="12791" y="3682"/>
                  </a:cubicBezTo>
                  <a:cubicBezTo>
                    <a:pt x="12588" y="3299"/>
                    <a:pt x="12191" y="3061"/>
                    <a:pt x="11785" y="3061"/>
                  </a:cubicBezTo>
                  <a:cubicBezTo>
                    <a:pt x="11625" y="3061"/>
                    <a:pt x="11462" y="3098"/>
                    <a:pt x="11311" y="3178"/>
                  </a:cubicBezTo>
                  <a:lnTo>
                    <a:pt x="10775" y="3399"/>
                  </a:lnTo>
                  <a:cubicBezTo>
                    <a:pt x="10743" y="3399"/>
                    <a:pt x="10712" y="3462"/>
                    <a:pt x="10680" y="3462"/>
                  </a:cubicBezTo>
                  <a:lnTo>
                    <a:pt x="10145" y="1414"/>
                  </a:lnTo>
                  <a:cubicBezTo>
                    <a:pt x="9959" y="552"/>
                    <a:pt x="9187" y="1"/>
                    <a:pt x="8390" y="1"/>
                  </a:cubicBezTo>
                  <a:close/>
                </a:path>
              </a:pathLst>
            </a:cu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9" name="Google Shape;519;p29"/>
          <p:cNvGrpSpPr/>
          <p:nvPr/>
        </p:nvGrpSpPr>
        <p:grpSpPr>
          <a:xfrm>
            <a:off x="4045237" y="2017289"/>
            <a:ext cx="322171" cy="334667"/>
            <a:chOff x="-55225575" y="1903275"/>
            <a:chExt cx="318225" cy="316650"/>
          </a:xfrm>
        </p:grpSpPr>
        <p:sp>
          <p:nvSpPr>
            <p:cNvPr id="520" name="Google Shape;520;p29"/>
            <p:cNvSpPr/>
            <p:nvPr/>
          </p:nvSpPr>
          <p:spPr>
            <a:xfrm>
              <a:off x="-55104275" y="2116925"/>
              <a:ext cx="72475" cy="29750"/>
            </a:xfrm>
            <a:custGeom>
              <a:rect b="b" l="l" r="r" t="t"/>
              <a:pathLst>
                <a:path extrusionOk="0" h="1190" w="2899">
                  <a:moveTo>
                    <a:pt x="398" y="1"/>
                  </a:moveTo>
                  <a:cubicBezTo>
                    <a:pt x="307" y="1"/>
                    <a:pt x="221" y="40"/>
                    <a:pt x="158" y="119"/>
                  </a:cubicBezTo>
                  <a:cubicBezTo>
                    <a:pt x="0" y="276"/>
                    <a:pt x="0" y="497"/>
                    <a:pt x="158" y="623"/>
                  </a:cubicBezTo>
                  <a:cubicBezTo>
                    <a:pt x="504" y="969"/>
                    <a:pt x="977" y="1190"/>
                    <a:pt x="1449" y="1190"/>
                  </a:cubicBezTo>
                  <a:cubicBezTo>
                    <a:pt x="1953" y="1190"/>
                    <a:pt x="2426" y="969"/>
                    <a:pt x="2741" y="623"/>
                  </a:cubicBezTo>
                  <a:cubicBezTo>
                    <a:pt x="2898" y="465"/>
                    <a:pt x="2898" y="245"/>
                    <a:pt x="2741" y="119"/>
                  </a:cubicBezTo>
                  <a:cubicBezTo>
                    <a:pt x="2694" y="56"/>
                    <a:pt x="2607" y="24"/>
                    <a:pt x="2513" y="24"/>
                  </a:cubicBezTo>
                  <a:cubicBezTo>
                    <a:pt x="2418" y="24"/>
                    <a:pt x="2316" y="56"/>
                    <a:pt x="2237" y="119"/>
                  </a:cubicBezTo>
                  <a:cubicBezTo>
                    <a:pt x="2048" y="308"/>
                    <a:pt x="1733" y="434"/>
                    <a:pt x="1449" y="434"/>
                  </a:cubicBezTo>
                  <a:cubicBezTo>
                    <a:pt x="1134" y="434"/>
                    <a:pt x="851" y="308"/>
                    <a:pt x="662" y="119"/>
                  </a:cubicBezTo>
                  <a:cubicBezTo>
                    <a:pt x="583" y="40"/>
                    <a:pt x="488" y="1"/>
                    <a:pt x="398" y="1"/>
                  </a:cubicBezTo>
                  <a:close/>
                </a:path>
              </a:pathLst>
            </a:cu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29"/>
            <p:cNvSpPr/>
            <p:nvPr/>
          </p:nvSpPr>
          <p:spPr>
            <a:xfrm>
              <a:off x="-55113750" y="2053725"/>
              <a:ext cx="17350" cy="18125"/>
            </a:xfrm>
            <a:custGeom>
              <a:rect b="b" l="l" r="r" t="t"/>
              <a:pathLst>
                <a:path extrusionOk="0" h="725" w="694">
                  <a:moveTo>
                    <a:pt x="348" y="0"/>
                  </a:moveTo>
                  <a:cubicBezTo>
                    <a:pt x="158" y="0"/>
                    <a:pt x="1" y="158"/>
                    <a:pt x="1" y="347"/>
                  </a:cubicBezTo>
                  <a:cubicBezTo>
                    <a:pt x="1" y="536"/>
                    <a:pt x="158" y="725"/>
                    <a:pt x="348" y="725"/>
                  </a:cubicBezTo>
                  <a:cubicBezTo>
                    <a:pt x="537" y="725"/>
                    <a:pt x="694" y="536"/>
                    <a:pt x="694" y="347"/>
                  </a:cubicBezTo>
                  <a:cubicBezTo>
                    <a:pt x="694" y="158"/>
                    <a:pt x="537" y="0"/>
                    <a:pt x="348" y="0"/>
                  </a:cubicBezTo>
                  <a:close/>
                </a:path>
              </a:pathLst>
            </a:cu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29"/>
            <p:cNvSpPr/>
            <p:nvPr/>
          </p:nvSpPr>
          <p:spPr>
            <a:xfrm>
              <a:off x="-55039700" y="2053725"/>
              <a:ext cx="18125" cy="18125"/>
            </a:xfrm>
            <a:custGeom>
              <a:rect b="b" l="l" r="r" t="t"/>
              <a:pathLst>
                <a:path extrusionOk="0" h="725" w="725">
                  <a:moveTo>
                    <a:pt x="378" y="0"/>
                  </a:moveTo>
                  <a:cubicBezTo>
                    <a:pt x="189" y="0"/>
                    <a:pt x="0" y="158"/>
                    <a:pt x="0" y="347"/>
                  </a:cubicBezTo>
                  <a:cubicBezTo>
                    <a:pt x="0" y="536"/>
                    <a:pt x="189" y="725"/>
                    <a:pt x="378" y="725"/>
                  </a:cubicBezTo>
                  <a:cubicBezTo>
                    <a:pt x="568" y="725"/>
                    <a:pt x="725" y="536"/>
                    <a:pt x="725" y="347"/>
                  </a:cubicBezTo>
                  <a:cubicBezTo>
                    <a:pt x="725" y="158"/>
                    <a:pt x="568" y="0"/>
                    <a:pt x="378" y="0"/>
                  </a:cubicBezTo>
                  <a:close/>
                </a:path>
              </a:pathLst>
            </a:cu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29"/>
            <p:cNvSpPr/>
            <p:nvPr/>
          </p:nvSpPr>
          <p:spPr>
            <a:xfrm>
              <a:off x="-55225575" y="1903275"/>
              <a:ext cx="318225" cy="316650"/>
            </a:xfrm>
            <a:custGeom>
              <a:rect b="b" l="l" r="r" t="t"/>
              <a:pathLst>
                <a:path extrusionOk="0" h="12666" w="12729">
                  <a:moveTo>
                    <a:pt x="6333" y="757"/>
                  </a:moveTo>
                  <a:cubicBezTo>
                    <a:pt x="8790" y="757"/>
                    <a:pt x="10932" y="2679"/>
                    <a:pt x="11185" y="5105"/>
                  </a:cubicBezTo>
                  <a:cubicBezTo>
                    <a:pt x="11185" y="5231"/>
                    <a:pt x="11279" y="5357"/>
                    <a:pt x="11374" y="5388"/>
                  </a:cubicBezTo>
                  <a:cubicBezTo>
                    <a:pt x="11752" y="5577"/>
                    <a:pt x="11972" y="5987"/>
                    <a:pt x="11972" y="6365"/>
                  </a:cubicBezTo>
                  <a:cubicBezTo>
                    <a:pt x="11972" y="6680"/>
                    <a:pt x="11815" y="7058"/>
                    <a:pt x="11594" y="7247"/>
                  </a:cubicBezTo>
                  <a:cubicBezTo>
                    <a:pt x="11342" y="7373"/>
                    <a:pt x="11342" y="7625"/>
                    <a:pt x="11531" y="7783"/>
                  </a:cubicBezTo>
                  <a:cubicBezTo>
                    <a:pt x="11783" y="8035"/>
                    <a:pt x="11941" y="8318"/>
                    <a:pt x="11941" y="8633"/>
                  </a:cubicBezTo>
                  <a:cubicBezTo>
                    <a:pt x="11941" y="8948"/>
                    <a:pt x="11815" y="9263"/>
                    <a:pt x="11531" y="9452"/>
                  </a:cubicBezTo>
                  <a:cubicBezTo>
                    <a:pt x="11374" y="9610"/>
                    <a:pt x="11374" y="9830"/>
                    <a:pt x="11531" y="9988"/>
                  </a:cubicBezTo>
                  <a:cubicBezTo>
                    <a:pt x="11783" y="10240"/>
                    <a:pt x="11941" y="10524"/>
                    <a:pt x="11941" y="10839"/>
                  </a:cubicBezTo>
                  <a:cubicBezTo>
                    <a:pt x="11941" y="11437"/>
                    <a:pt x="11437" y="11941"/>
                    <a:pt x="10838" y="11941"/>
                  </a:cubicBezTo>
                  <a:lnTo>
                    <a:pt x="1828" y="11941"/>
                  </a:lnTo>
                  <a:cubicBezTo>
                    <a:pt x="1197" y="11941"/>
                    <a:pt x="725" y="11406"/>
                    <a:pt x="725" y="10839"/>
                  </a:cubicBezTo>
                  <a:cubicBezTo>
                    <a:pt x="725" y="10492"/>
                    <a:pt x="819" y="10208"/>
                    <a:pt x="1103" y="9988"/>
                  </a:cubicBezTo>
                  <a:cubicBezTo>
                    <a:pt x="1260" y="9830"/>
                    <a:pt x="1260" y="9610"/>
                    <a:pt x="1103" y="9452"/>
                  </a:cubicBezTo>
                  <a:cubicBezTo>
                    <a:pt x="882" y="9200"/>
                    <a:pt x="725" y="8917"/>
                    <a:pt x="725" y="8633"/>
                  </a:cubicBezTo>
                  <a:cubicBezTo>
                    <a:pt x="725" y="8318"/>
                    <a:pt x="819" y="8003"/>
                    <a:pt x="1103" y="7783"/>
                  </a:cubicBezTo>
                  <a:cubicBezTo>
                    <a:pt x="1260" y="7625"/>
                    <a:pt x="1260" y="7405"/>
                    <a:pt x="1103" y="7247"/>
                  </a:cubicBezTo>
                  <a:cubicBezTo>
                    <a:pt x="882" y="7058"/>
                    <a:pt x="725" y="6680"/>
                    <a:pt x="725" y="6365"/>
                  </a:cubicBezTo>
                  <a:cubicBezTo>
                    <a:pt x="725" y="5987"/>
                    <a:pt x="945" y="5577"/>
                    <a:pt x="1292" y="5388"/>
                  </a:cubicBezTo>
                  <a:cubicBezTo>
                    <a:pt x="1418" y="5357"/>
                    <a:pt x="1512" y="5231"/>
                    <a:pt x="1512" y="5105"/>
                  </a:cubicBezTo>
                  <a:cubicBezTo>
                    <a:pt x="1765" y="2679"/>
                    <a:pt x="3907" y="757"/>
                    <a:pt x="6333" y="757"/>
                  </a:cubicBezTo>
                  <a:close/>
                  <a:moveTo>
                    <a:pt x="6333" y="1"/>
                  </a:moveTo>
                  <a:cubicBezTo>
                    <a:pt x="3497" y="1"/>
                    <a:pt x="1134" y="2112"/>
                    <a:pt x="788" y="4853"/>
                  </a:cubicBezTo>
                  <a:cubicBezTo>
                    <a:pt x="284" y="5199"/>
                    <a:pt x="0" y="5735"/>
                    <a:pt x="0" y="6365"/>
                  </a:cubicBezTo>
                  <a:cubicBezTo>
                    <a:pt x="0" y="6774"/>
                    <a:pt x="158" y="7216"/>
                    <a:pt x="410" y="7531"/>
                  </a:cubicBezTo>
                  <a:cubicBezTo>
                    <a:pt x="158" y="7846"/>
                    <a:pt x="0" y="8224"/>
                    <a:pt x="0" y="8633"/>
                  </a:cubicBezTo>
                  <a:cubicBezTo>
                    <a:pt x="0" y="9011"/>
                    <a:pt x="126" y="9421"/>
                    <a:pt x="410" y="9736"/>
                  </a:cubicBezTo>
                  <a:cubicBezTo>
                    <a:pt x="158" y="10051"/>
                    <a:pt x="0" y="10429"/>
                    <a:pt x="0" y="10839"/>
                  </a:cubicBezTo>
                  <a:cubicBezTo>
                    <a:pt x="0" y="11847"/>
                    <a:pt x="819" y="12666"/>
                    <a:pt x="1859" y="12666"/>
                  </a:cubicBezTo>
                  <a:lnTo>
                    <a:pt x="10869" y="12666"/>
                  </a:lnTo>
                  <a:cubicBezTo>
                    <a:pt x="11909" y="12666"/>
                    <a:pt x="12728" y="11847"/>
                    <a:pt x="12728" y="10839"/>
                  </a:cubicBezTo>
                  <a:cubicBezTo>
                    <a:pt x="12728" y="10429"/>
                    <a:pt x="12602" y="10051"/>
                    <a:pt x="12319" y="9736"/>
                  </a:cubicBezTo>
                  <a:cubicBezTo>
                    <a:pt x="12571" y="9421"/>
                    <a:pt x="12728" y="9011"/>
                    <a:pt x="12728" y="8633"/>
                  </a:cubicBezTo>
                  <a:cubicBezTo>
                    <a:pt x="12634" y="8224"/>
                    <a:pt x="12539" y="7846"/>
                    <a:pt x="12287" y="7531"/>
                  </a:cubicBezTo>
                  <a:cubicBezTo>
                    <a:pt x="12539" y="7216"/>
                    <a:pt x="12697" y="6774"/>
                    <a:pt x="12697" y="6365"/>
                  </a:cubicBezTo>
                  <a:cubicBezTo>
                    <a:pt x="12697" y="5798"/>
                    <a:pt x="12382" y="5199"/>
                    <a:pt x="11909" y="4853"/>
                  </a:cubicBezTo>
                  <a:cubicBezTo>
                    <a:pt x="11500" y="2112"/>
                    <a:pt x="9137" y="1"/>
                    <a:pt x="6333" y="1"/>
                  </a:cubicBezTo>
                  <a:close/>
                </a:path>
              </a:pathLst>
            </a:cu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29"/>
            <p:cNvSpPr/>
            <p:nvPr/>
          </p:nvSpPr>
          <p:spPr>
            <a:xfrm>
              <a:off x="-55170450" y="1959200"/>
              <a:ext cx="204800" cy="225300"/>
            </a:xfrm>
            <a:custGeom>
              <a:rect b="b" l="l" r="r" t="t"/>
              <a:pathLst>
                <a:path extrusionOk="0" h="9012" w="8192">
                  <a:moveTo>
                    <a:pt x="4128" y="1450"/>
                  </a:moveTo>
                  <a:cubicBezTo>
                    <a:pt x="4411" y="2017"/>
                    <a:pt x="4821" y="2490"/>
                    <a:pt x="5293" y="2836"/>
                  </a:cubicBezTo>
                  <a:cubicBezTo>
                    <a:pt x="5924" y="3340"/>
                    <a:pt x="6711" y="3624"/>
                    <a:pt x="7499" y="3687"/>
                  </a:cubicBezTo>
                  <a:cubicBezTo>
                    <a:pt x="7499" y="3813"/>
                    <a:pt x="7530" y="3970"/>
                    <a:pt x="7530" y="4096"/>
                  </a:cubicBezTo>
                  <a:lnTo>
                    <a:pt x="7530" y="5640"/>
                  </a:lnTo>
                  <a:lnTo>
                    <a:pt x="7436" y="5640"/>
                  </a:lnTo>
                  <a:cubicBezTo>
                    <a:pt x="7436" y="7089"/>
                    <a:pt x="6270" y="8224"/>
                    <a:pt x="4852" y="8224"/>
                  </a:cubicBezTo>
                  <a:lnTo>
                    <a:pt x="3340" y="8224"/>
                  </a:lnTo>
                  <a:cubicBezTo>
                    <a:pt x="1891" y="8224"/>
                    <a:pt x="757" y="7058"/>
                    <a:pt x="757" y="5640"/>
                  </a:cubicBezTo>
                  <a:lnTo>
                    <a:pt x="757" y="4096"/>
                  </a:lnTo>
                  <a:cubicBezTo>
                    <a:pt x="757" y="3970"/>
                    <a:pt x="757" y="3813"/>
                    <a:pt x="788" y="3687"/>
                  </a:cubicBezTo>
                  <a:cubicBezTo>
                    <a:pt x="1576" y="3624"/>
                    <a:pt x="2363" y="3340"/>
                    <a:pt x="2994" y="2836"/>
                  </a:cubicBezTo>
                  <a:cubicBezTo>
                    <a:pt x="3466" y="2427"/>
                    <a:pt x="3876" y="1954"/>
                    <a:pt x="4128" y="1450"/>
                  </a:cubicBezTo>
                  <a:close/>
                  <a:moveTo>
                    <a:pt x="4096" y="1"/>
                  </a:moveTo>
                  <a:cubicBezTo>
                    <a:pt x="3939" y="1"/>
                    <a:pt x="3781" y="127"/>
                    <a:pt x="3750" y="284"/>
                  </a:cubicBezTo>
                  <a:lnTo>
                    <a:pt x="3718" y="442"/>
                  </a:lnTo>
                  <a:cubicBezTo>
                    <a:pt x="3309" y="1923"/>
                    <a:pt x="1985" y="2994"/>
                    <a:pt x="442" y="2994"/>
                  </a:cubicBezTo>
                  <a:cubicBezTo>
                    <a:pt x="253" y="2994"/>
                    <a:pt x="127" y="3120"/>
                    <a:pt x="95" y="3309"/>
                  </a:cubicBezTo>
                  <a:cubicBezTo>
                    <a:pt x="32" y="3592"/>
                    <a:pt x="1" y="3876"/>
                    <a:pt x="1" y="4128"/>
                  </a:cubicBezTo>
                  <a:lnTo>
                    <a:pt x="1" y="5672"/>
                  </a:lnTo>
                  <a:cubicBezTo>
                    <a:pt x="1" y="7530"/>
                    <a:pt x="1513" y="9011"/>
                    <a:pt x="3340" y="9011"/>
                  </a:cubicBezTo>
                  <a:lnTo>
                    <a:pt x="4852" y="9011"/>
                  </a:lnTo>
                  <a:cubicBezTo>
                    <a:pt x="6711" y="9011"/>
                    <a:pt x="8192" y="7530"/>
                    <a:pt x="8192" y="5672"/>
                  </a:cubicBezTo>
                  <a:lnTo>
                    <a:pt x="8192" y="4128"/>
                  </a:lnTo>
                  <a:cubicBezTo>
                    <a:pt x="8192" y="3844"/>
                    <a:pt x="8160" y="3592"/>
                    <a:pt x="8129" y="3309"/>
                  </a:cubicBezTo>
                  <a:cubicBezTo>
                    <a:pt x="8066" y="3120"/>
                    <a:pt x="7908" y="2994"/>
                    <a:pt x="7751" y="2994"/>
                  </a:cubicBezTo>
                  <a:cubicBezTo>
                    <a:pt x="6239" y="2994"/>
                    <a:pt x="4884" y="1923"/>
                    <a:pt x="4506" y="442"/>
                  </a:cubicBezTo>
                  <a:lnTo>
                    <a:pt x="4443" y="284"/>
                  </a:lnTo>
                  <a:cubicBezTo>
                    <a:pt x="4411" y="127"/>
                    <a:pt x="4254" y="1"/>
                    <a:pt x="4096" y="1"/>
                  </a:cubicBezTo>
                  <a:close/>
                </a:path>
              </a:pathLst>
            </a:cu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5" name="Google Shape;525;p29"/>
          <p:cNvGrpSpPr/>
          <p:nvPr/>
        </p:nvGrpSpPr>
        <p:grpSpPr>
          <a:xfrm>
            <a:off x="481483" y="4193428"/>
            <a:ext cx="322998" cy="346532"/>
            <a:chOff x="-64406125" y="3362225"/>
            <a:chExt cx="318225" cy="314800"/>
          </a:xfrm>
        </p:grpSpPr>
        <p:sp>
          <p:nvSpPr>
            <p:cNvPr id="526" name="Google Shape;526;p29"/>
            <p:cNvSpPr/>
            <p:nvPr/>
          </p:nvSpPr>
          <p:spPr>
            <a:xfrm>
              <a:off x="-64332100" y="3362225"/>
              <a:ext cx="170150" cy="199025"/>
            </a:xfrm>
            <a:custGeom>
              <a:rect b="b" l="l" r="r" t="t"/>
              <a:pathLst>
                <a:path extrusionOk="0" h="7961" w="6806">
                  <a:moveTo>
                    <a:pt x="4506" y="3266"/>
                  </a:moveTo>
                  <a:cubicBezTo>
                    <a:pt x="4569" y="3266"/>
                    <a:pt x="4601" y="3298"/>
                    <a:pt x="4632" y="3298"/>
                  </a:cubicBezTo>
                  <a:lnTo>
                    <a:pt x="5577" y="4621"/>
                  </a:lnTo>
                  <a:cubicBezTo>
                    <a:pt x="5420" y="5881"/>
                    <a:pt x="4664" y="7110"/>
                    <a:pt x="3403" y="7110"/>
                  </a:cubicBezTo>
                  <a:cubicBezTo>
                    <a:pt x="2206" y="7110"/>
                    <a:pt x="1419" y="5944"/>
                    <a:pt x="1261" y="4621"/>
                  </a:cubicBezTo>
                  <a:lnTo>
                    <a:pt x="2206" y="3298"/>
                  </a:lnTo>
                  <a:cubicBezTo>
                    <a:pt x="2238" y="3266"/>
                    <a:pt x="2269" y="3266"/>
                    <a:pt x="2301" y="3266"/>
                  </a:cubicBezTo>
                  <a:close/>
                  <a:moveTo>
                    <a:pt x="4055" y="1"/>
                  </a:moveTo>
                  <a:cubicBezTo>
                    <a:pt x="3400" y="1"/>
                    <a:pt x="2703" y="167"/>
                    <a:pt x="2049" y="494"/>
                  </a:cubicBezTo>
                  <a:cubicBezTo>
                    <a:pt x="1957" y="483"/>
                    <a:pt x="1867" y="478"/>
                    <a:pt x="1779" y="478"/>
                  </a:cubicBezTo>
                  <a:cubicBezTo>
                    <a:pt x="1354" y="478"/>
                    <a:pt x="976" y="600"/>
                    <a:pt x="662" y="809"/>
                  </a:cubicBezTo>
                  <a:cubicBezTo>
                    <a:pt x="347" y="1061"/>
                    <a:pt x="1" y="1534"/>
                    <a:pt x="1" y="2384"/>
                  </a:cubicBezTo>
                  <a:cubicBezTo>
                    <a:pt x="1" y="2857"/>
                    <a:pt x="95" y="3613"/>
                    <a:pt x="347" y="4621"/>
                  </a:cubicBezTo>
                  <a:cubicBezTo>
                    <a:pt x="473" y="4810"/>
                    <a:pt x="536" y="6070"/>
                    <a:pt x="1482" y="7078"/>
                  </a:cubicBezTo>
                  <a:cubicBezTo>
                    <a:pt x="2049" y="7646"/>
                    <a:pt x="2710" y="7961"/>
                    <a:pt x="3403" y="7961"/>
                  </a:cubicBezTo>
                  <a:cubicBezTo>
                    <a:pt x="5136" y="7961"/>
                    <a:pt x="6207" y="6417"/>
                    <a:pt x="6396" y="4621"/>
                  </a:cubicBezTo>
                  <a:cubicBezTo>
                    <a:pt x="6554" y="4085"/>
                    <a:pt x="6774" y="3046"/>
                    <a:pt x="6806" y="2447"/>
                  </a:cubicBezTo>
                  <a:cubicBezTo>
                    <a:pt x="6806" y="1565"/>
                    <a:pt x="6459" y="872"/>
                    <a:pt x="5703" y="431"/>
                  </a:cubicBezTo>
                  <a:cubicBezTo>
                    <a:pt x="5234" y="143"/>
                    <a:pt x="4662" y="1"/>
                    <a:pt x="4055" y="1"/>
                  </a:cubicBezTo>
                  <a:close/>
                </a:path>
              </a:pathLst>
            </a:cu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29"/>
            <p:cNvSpPr/>
            <p:nvPr/>
          </p:nvSpPr>
          <p:spPr>
            <a:xfrm>
              <a:off x="-64406125" y="3559050"/>
              <a:ext cx="318225" cy="117975"/>
            </a:xfrm>
            <a:custGeom>
              <a:rect b="b" l="l" r="r" t="t"/>
              <a:pathLst>
                <a:path extrusionOk="0" h="4719" w="12729">
                  <a:moveTo>
                    <a:pt x="4474" y="1001"/>
                  </a:moveTo>
                  <a:lnTo>
                    <a:pt x="5797" y="2293"/>
                  </a:lnTo>
                  <a:lnTo>
                    <a:pt x="5199" y="2891"/>
                  </a:lnTo>
                  <a:lnTo>
                    <a:pt x="4002" y="1159"/>
                  </a:lnTo>
                  <a:cubicBezTo>
                    <a:pt x="4159" y="1096"/>
                    <a:pt x="4380" y="1064"/>
                    <a:pt x="4474" y="1001"/>
                  </a:cubicBezTo>
                  <a:close/>
                  <a:moveTo>
                    <a:pt x="8318" y="1001"/>
                  </a:moveTo>
                  <a:cubicBezTo>
                    <a:pt x="8475" y="1064"/>
                    <a:pt x="8633" y="1159"/>
                    <a:pt x="8790" y="1190"/>
                  </a:cubicBezTo>
                  <a:lnTo>
                    <a:pt x="7593" y="2891"/>
                  </a:lnTo>
                  <a:lnTo>
                    <a:pt x="6995" y="2293"/>
                  </a:lnTo>
                  <a:lnTo>
                    <a:pt x="8318" y="1001"/>
                  </a:lnTo>
                  <a:close/>
                  <a:moveTo>
                    <a:pt x="10681" y="3112"/>
                  </a:moveTo>
                  <a:cubicBezTo>
                    <a:pt x="10901" y="3112"/>
                    <a:pt x="11059" y="3301"/>
                    <a:pt x="11059" y="3553"/>
                  </a:cubicBezTo>
                  <a:cubicBezTo>
                    <a:pt x="11059" y="3742"/>
                    <a:pt x="10870" y="3931"/>
                    <a:pt x="10681" y="3931"/>
                  </a:cubicBezTo>
                  <a:lnTo>
                    <a:pt x="9578" y="3931"/>
                  </a:lnTo>
                  <a:cubicBezTo>
                    <a:pt x="9326" y="3931"/>
                    <a:pt x="9137" y="3742"/>
                    <a:pt x="9137" y="3553"/>
                  </a:cubicBezTo>
                  <a:cubicBezTo>
                    <a:pt x="9137" y="3301"/>
                    <a:pt x="9326" y="3112"/>
                    <a:pt x="9578" y="3112"/>
                  </a:cubicBezTo>
                  <a:close/>
                  <a:moveTo>
                    <a:pt x="4458" y="1"/>
                  </a:moveTo>
                  <a:cubicBezTo>
                    <a:pt x="4348" y="1"/>
                    <a:pt x="4238" y="40"/>
                    <a:pt x="4159" y="119"/>
                  </a:cubicBezTo>
                  <a:cubicBezTo>
                    <a:pt x="4065" y="245"/>
                    <a:pt x="3939" y="308"/>
                    <a:pt x="3781" y="308"/>
                  </a:cubicBezTo>
                  <a:lnTo>
                    <a:pt x="2395" y="308"/>
                  </a:lnTo>
                  <a:cubicBezTo>
                    <a:pt x="914" y="308"/>
                    <a:pt x="0" y="1442"/>
                    <a:pt x="0" y="2639"/>
                  </a:cubicBezTo>
                  <a:lnTo>
                    <a:pt x="0" y="4341"/>
                  </a:lnTo>
                  <a:cubicBezTo>
                    <a:pt x="0" y="4561"/>
                    <a:pt x="189" y="4719"/>
                    <a:pt x="441" y="4719"/>
                  </a:cubicBezTo>
                  <a:lnTo>
                    <a:pt x="12287" y="4719"/>
                  </a:lnTo>
                  <a:cubicBezTo>
                    <a:pt x="12508" y="4719"/>
                    <a:pt x="12665" y="4530"/>
                    <a:pt x="12665" y="4341"/>
                  </a:cubicBezTo>
                  <a:lnTo>
                    <a:pt x="12665" y="2639"/>
                  </a:lnTo>
                  <a:cubicBezTo>
                    <a:pt x="12728" y="1474"/>
                    <a:pt x="11783" y="371"/>
                    <a:pt x="10303" y="371"/>
                  </a:cubicBezTo>
                  <a:lnTo>
                    <a:pt x="8948" y="371"/>
                  </a:lnTo>
                  <a:cubicBezTo>
                    <a:pt x="8727" y="371"/>
                    <a:pt x="8664" y="277"/>
                    <a:pt x="8538" y="151"/>
                  </a:cubicBezTo>
                  <a:cubicBezTo>
                    <a:pt x="8456" y="52"/>
                    <a:pt x="8339" y="5"/>
                    <a:pt x="8219" y="5"/>
                  </a:cubicBezTo>
                  <a:cubicBezTo>
                    <a:pt x="8110" y="5"/>
                    <a:pt x="7998" y="44"/>
                    <a:pt x="7908" y="119"/>
                  </a:cubicBezTo>
                  <a:lnTo>
                    <a:pt x="6333" y="1694"/>
                  </a:lnTo>
                  <a:lnTo>
                    <a:pt x="4758" y="119"/>
                  </a:lnTo>
                  <a:cubicBezTo>
                    <a:pt x="4679" y="40"/>
                    <a:pt x="4569" y="1"/>
                    <a:pt x="4458" y="1"/>
                  </a:cubicBezTo>
                  <a:close/>
                </a:path>
              </a:pathLst>
            </a:cu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8" name="Google Shape;528;p29"/>
          <p:cNvSpPr/>
          <p:nvPr/>
        </p:nvSpPr>
        <p:spPr>
          <a:xfrm>
            <a:off x="525660" y="5918427"/>
            <a:ext cx="234624" cy="217806"/>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29" name="Google Shape;529;p29"/>
          <p:cNvSpPr txBox="1"/>
          <p:nvPr/>
        </p:nvSpPr>
        <p:spPr>
          <a:xfrm>
            <a:off x="819100" y="6721050"/>
            <a:ext cx="6822300" cy="234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latin typeface="Cabin"/>
                <a:ea typeface="Cabin"/>
                <a:cs typeface="Cabin"/>
                <a:sym typeface="Cabin"/>
              </a:rPr>
              <a:t>Note takers:</a:t>
            </a:r>
            <a:endParaRPr b="1" sz="2000">
              <a:latin typeface="Cabin"/>
              <a:ea typeface="Cabin"/>
              <a:cs typeface="Cabin"/>
              <a:sym typeface="Cabin"/>
            </a:endParaRPr>
          </a:p>
          <a:p>
            <a:pPr indent="0" lvl="0" marL="0" rtl="0" algn="l">
              <a:spcBef>
                <a:spcPts val="0"/>
              </a:spcBef>
              <a:spcAft>
                <a:spcPts val="0"/>
              </a:spcAft>
              <a:buNone/>
            </a:pPr>
            <a:r>
              <a:t/>
            </a:r>
            <a:endParaRPr>
              <a:solidFill>
                <a:schemeClr val="dk1"/>
              </a:solidFill>
              <a:latin typeface="Cabin SemiBold"/>
              <a:ea typeface="Cabin SemiBold"/>
              <a:cs typeface="Cabin SemiBold"/>
              <a:sym typeface="Cabin SemiBold"/>
            </a:endParaRPr>
          </a:p>
          <a:p>
            <a:pPr indent="-355600" lvl="0" marL="457200" rtl="0" algn="l">
              <a:spcBef>
                <a:spcPts val="0"/>
              </a:spcBef>
              <a:spcAft>
                <a:spcPts val="0"/>
              </a:spcAft>
              <a:buClr>
                <a:schemeClr val="dk1"/>
              </a:buClr>
              <a:buSzPts val="2000"/>
              <a:buFont typeface="Cabin SemiBold"/>
              <a:buChar char="-"/>
            </a:pPr>
            <a:r>
              <a:rPr lang="en-GB" sz="2000">
                <a:solidFill>
                  <a:schemeClr val="dk1"/>
                </a:solidFill>
                <a:latin typeface="Cabin SemiBold"/>
                <a:ea typeface="Cabin SemiBold"/>
                <a:cs typeface="Cabin SemiBold"/>
                <a:sym typeface="Cabin SemiBold"/>
              </a:rPr>
              <a:t>Mashal Abaalkhail</a:t>
            </a:r>
            <a:endParaRPr sz="2000">
              <a:solidFill>
                <a:schemeClr val="dk1"/>
              </a:solidFill>
              <a:latin typeface="Cabin SemiBold"/>
              <a:ea typeface="Cabin SemiBold"/>
              <a:cs typeface="Cabin SemiBold"/>
              <a:sym typeface="Cabin SemiBold"/>
            </a:endParaRPr>
          </a:p>
          <a:p>
            <a:pPr indent="-355600" lvl="0" marL="457200" rtl="0" algn="l">
              <a:spcBef>
                <a:spcPts val="0"/>
              </a:spcBef>
              <a:spcAft>
                <a:spcPts val="0"/>
              </a:spcAft>
              <a:buSzPts val="2000"/>
              <a:buFont typeface="Cabin SemiBold"/>
              <a:buChar char="-"/>
            </a:pPr>
            <a:r>
              <a:rPr lang="en-GB" sz="2000">
                <a:latin typeface="Cabin SemiBold"/>
                <a:ea typeface="Cabin SemiBold"/>
                <a:cs typeface="Cabin SemiBold"/>
                <a:sym typeface="Cabin SemiBold"/>
              </a:rPr>
              <a:t>Badr Alqarni</a:t>
            </a:r>
            <a:endParaRPr sz="2000">
              <a:latin typeface="Cabin SemiBold"/>
              <a:ea typeface="Cabin SemiBold"/>
              <a:cs typeface="Cabin SemiBold"/>
              <a:sym typeface="Cabin SemiBold"/>
            </a:endParaRPr>
          </a:p>
          <a:p>
            <a:pPr indent="-355600" lvl="0" marL="457200" rtl="0" algn="l">
              <a:spcBef>
                <a:spcPts val="0"/>
              </a:spcBef>
              <a:spcAft>
                <a:spcPts val="0"/>
              </a:spcAft>
              <a:buClr>
                <a:schemeClr val="dk1"/>
              </a:buClr>
              <a:buSzPts val="2000"/>
              <a:buFont typeface="Cabin SemiBold"/>
              <a:buChar char="-"/>
            </a:pPr>
            <a:r>
              <a:rPr lang="en-GB" sz="2000">
                <a:solidFill>
                  <a:schemeClr val="dk1"/>
                </a:solidFill>
                <a:latin typeface="Cabin SemiBold"/>
                <a:ea typeface="Cabin SemiBold"/>
                <a:cs typeface="Cabin SemiBold"/>
                <a:sym typeface="Cabin SemiBold"/>
              </a:rPr>
              <a:t>Leena Alnassar</a:t>
            </a:r>
            <a:endParaRPr sz="2000">
              <a:latin typeface="Cabin SemiBold"/>
              <a:ea typeface="Cabin SemiBold"/>
              <a:cs typeface="Cabin SemiBold"/>
              <a:sym typeface="Cabin SemiBold"/>
            </a:endParaRPr>
          </a:p>
        </p:txBody>
      </p:sp>
      <p:sp>
        <p:nvSpPr>
          <p:cNvPr id="530" name="Google Shape;530;p29"/>
          <p:cNvSpPr txBox="1"/>
          <p:nvPr/>
        </p:nvSpPr>
        <p:spPr>
          <a:xfrm>
            <a:off x="797975" y="6174075"/>
            <a:ext cx="5153700" cy="50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chemeClr val="dk1"/>
                </a:solidFill>
                <a:latin typeface="Cabin"/>
                <a:ea typeface="Cabin"/>
                <a:cs typeface="Cabin"/>
                <a:sym typeface="Cabin"/>
              </a:rPr>
              <a:t>Rema Alkahtani</a:t>
            </a:r>
            <a:endParaRPr b="1" sz="2000">
              <a:latin typeface="Cabin"/>
              <a:ea typeface="Cabin"/>
              <a:cs typeface="Cabin"/>
              <a:sym typeface="Cabin"/>
            </a:endParaRPr>
          </a:p>
          <a:p>
            <a:pPr indent="0" lvl="0" marL="0" rtl="0" algn="l">
              <a:spcBef>
                <a:spcPts val="0"/>
              </a:spcBef>
              <a:spcAft>
                <a:spcPts val="0"/>
              </a:spcAft>
              <a:buNone/>
            </a:pPr>
            <a:r>
              <a:t/>
            </a:r>
            <a:endParaRPr b="1" sz="2000">
              <a:latin typeface="Cabin"/>
              <a:ea typeface="Cabin"/>
              <a:cs typeface="Cabin"/>
              <a:sym typeface="Cabin"/>
            </a:endParaRPr>
          </a:p>
        </p:txBody>
      </p:sp>
      <p:sp>
        <p:nvSpPr>
          <p:cNvPr id="531" name="Google Shape;531;p29"/>
          <p:cNvSpPr/>
          <p:nvPr/>
        </p:nvSpPr>
        <p:spPr>
          <a:xfrm>
            <a:off x="525660" y="6291627"/>
            <a:ext cx="234624" cy="217806"/>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 name="Shape 86"/>
        <p:cNvGrpSpPr/>
        <p:nvPr/>
      </p:nvGrpSpPr>
      <p:grpSpPr>
        <a:xfrm>
          <a:off x="0" y="0"/>
          <a:ext cx="0" cy="0"/>
          <a:chOff x="0" y="0"/>
          <a:chExt cx="0" cy="0"/>
        </a:xfrm>
      </p:grpSpPr>
      <p:sp>
        <p:nvSpPr>
          <p:cNvPr id="87" name="Google Shape;87;p14"/>
          <p:cNvSpPr/>
          <p:nvPr/>
        </p:nvSpPr>
        <p:spPr>
          <a:xfrm rot="10800000">
            <a:off x="6663269" y="-12432"/>
            <a:ext cx="938700" cy="975600"/>
          </a:xfrm>
          <a:prstGeom prst="rtTriangle">
            <a:avLst/>
          </a:prstGeom>
          <a:solidFill>
            <a:srgbClr val="B4B98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Exo"/>
              <a:ea typeface="Exo"/>
              <a:cs typeface="Exo"/>
              <a:sym typeface="Exo"/>
            </a:endParaRPr>
          </a:p>
        </p:txBody>
      </p:sp>
      <p:sp>
        <p:nvSpPr>
          <p:cNvPr id="88" name="Google Shape;88;p14"/>
          <p:cNvSpPr txBox="1"/>
          <p:nvPr/>
        </p:nvSpPr>
        <p:spPr>
          <a:xfrm>
            <a:off x="7106665" y="63360"/>
            <a:ext cx="495300" cy="4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Cabin"/>
                <a:ea typeface="Cabin"/>
                <a:cs typeface="Cabin"/>
                <a:sym typeface="Cabin"/>
              </a:rPr>
              <a:t>1</a:t>
            </a:r>
            <a:endParaRPr>
              <a:latin typeface="Cabin"/>
              <a:ea typeface="Cabin"/>
              <a:cs typeface="Cabin"/>
              <a:sym typeface="Cabin"/>
            </a:endParaRPr>
          </a:p>
        </p:txBody>
      </p:sp>
      <p:sp>
        <p:nvSpPr>
          <p:cNvPr id="89" name="Google Shape;89;p14"/>
          <p:cNvSpPr txBox="1"/>
          <p:nvPr/>
        </p:nvSpPr>
        <p:spPr>
          <a:xfrm>
            <a:off x="504132" y="240455"/>
            <a:ext cx="6071700" cy="582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sz="3500">
                <a:solidFill>
                  <a:srgbClr val="61753B"/>
                </a:solidFill>
                <a:latin typeface="Cabin"/>
                <a:ea typeface="Cabin"/>
                <a:cs typeface="Cabin"/>
                <a:sym typeface="Cabin"/>
              </a:rPr>
              <a:t>Introduction to Parasitology  </a:t>
            </a:r>
            <a:endParaRPr b="1" sz="3500">
              <a:solidFill>
                <a:srgbClr val="61753B"/>
              </a:solidFill>
              <a:latin typeface="Cabin"/>
              <a:ea typeface="Cabin"/>
              <a:cs typeface="Cabin"/>
              <a:sym typeface="Cabin"/>
            </a:endParaRPr>
          </a:p>
        </p:txBody>
      </p:sp>
      <p:sp>
        <p:nvSpPr>
          <p:cNvPr id="90" name="Google Shape;90;p14"/>
          <p:cNvSpPr txBox="1"/>
          <p:nvPr/>
        </p:nvSpPr>
        <p:spPr>
          <a:xfrm>
            <a:off x="314424" y="961575"/>
            <a:ext cx="7077000" cy="70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latin typeface="Cabin"/>
                <a:ea typeface="Cabin"/>
                <a:cs typeface="Cabin"/>
                <a:sym typeface="Cabin"/>
              </a:rPr>
              <a:t>Definition: </a:t>
            </a:r>
            <a:r>
              <a:rPr lang="en-GB" sz="1200">
                <a:latin typeface="Cabin"/>
                <a:ea typeface="Cabin"/>
                <a:cs typeface="Cabin"/>
                <a:sym typeface="Cabin"/>
              </a:rPr>
              <a:t>the study of the invertebrate animals and the diseases they cause. </a:t>
            </a:r>
            <a:endParaRPr sz="1200">
              <a:latin typeface="Cabin"/>
              <a:ea typeface="Cabin"/>
              <a:cs typeface="Cabin"/>
              <a:sym typeface="Cabin"/>
            </a:endParaRPr>
          </a:p>
          <a:p>
            <a:pPr indent="0" lvl="0" marL="0" rtl="0" algn="l">
              <a:spcBef>
                <a:spcPts val="0"/>
              </a:spcBef>
              <a:spcAft>
                <a:spcPts val="0"/>
              </a:spcAft>
              <a:buNone/>
            </a:pPr>
            <a:r>
              <a:rPr b="1" lang="en-GB" sz="1200">
                <a:latin typeface="Cabin"/>
                <a:ea typeface="Cabin"/>
                <a:cs typeface="Cabin"/>
                <a:sym typeface="Cabin"/>
              </a:rPr>
              <a:t>Parasites are classified as:</a:t>
            </a:r>
            <a:endParaRPr b="1" sz="1200">
              <a:latin typeface="Cabin"/>
              <a:ea typeface="Cabin"/>
              <a:cs typeface="Cabin"/>
              <a:sym typeface="Cabin"/>
            </a:endParaRPr>
          </a:p>
        </p:txBody>
      </p:sp>
      <p:sp>
        <p:nvSpPr>
          <p:cNvPr id="91" name="Google Shape;91;p14"/>
          <p:cNvSpPr/>
          <p:nvPr/>
        </p:nvSpPr>
        <p:spPr>
          <a:xfrm>
            <a:off x="1760979" y="1694224"/>
            <a:ext cx="3558000" cy="532200"/>
          </a:xfrm>
          <a:prstGeom prst="roundRect">
            <a:avLst>
              <a:gd fmla="val 16667" name="adj"/>
            </a:avLst>
          </a:prstGeom>
          <a:solidFill>
            <a:srgbClr val="61753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FFFFFF"/>
                </a:solidFill>
                <a:latin typeface="Cabin"/>
                <a:ea typeface="Cabin"/>
                <a:cs typeface="Cabin"/>
                <a:sym typeface="Cabin"/>
              </a:rPr>
              <a:t>Human parasites‘ family tree</a:t>
            </a:r>
            <a:endParaRPr b="1">
              <a:solidFill>
                <a:srgbClr val="FFFFFF"/>
              </a:solidFill>
              <a:latin typeface="Cabin"/>
              <a:ea typeface="Cabin"/>
              <a:cs typeface="Cabin"/>
              <a:sym typeface="Cabin"/>
            </a:endParaRPr>
          </a:p>
        </p:txBody>
      </p:sp>
      <p:sp>
        <p:nvSpPr>
          <p:cNvPr id="92" name="Google Shape;92;p14"/>
          <p:cNvSpPr/>
          <p:nvPr/>
        </p:nvSpPr>
        <p:spPr>
          <a:xfrm>
            <a:off x="379975" y="2448501"/>
            <a:ext cx="3132300" cy="828900"/>
          </a:xfrm>
          <a:prstGeom prst="roundRect">
            <a:avLst>
              <a:gd fmla="val 16667" name="adj"/>
            </a:avLst>
          </a:prstGeom>
          <a:solidFill>
            <a:srgbClr val="C0C58F">
              <a:alpha val="53630"/>
            </a:srgbClr>
          </a:solidFill>
          <a:ln cap="flat" cmpd="sng" w="9525">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latin typeface="Cabin"/>
                <a:ea typeface="Cabin"/>
                <a:cs typeface="Cabin"/>
                <a:sym typeface="Cabin"/>
              </a:rPr>
              <a:t>Protozoa</a:t>
            </a:r>
            <a:endParaRPr b="1" sz="1200">
              <a:latin typeface="Cabin"/>
              <a:ea typeface="Cabin"/>
              <a:cs typeface="Cabin"/>
              <a:sym typeface="Cabin"/>
            </a:endParaRPr>
          </a:p>
          <a:p>
            <a:pPr indent="-285750" lvl="0" marL="457200" rtl="0" algn="l">
              <a:spcBef>
                <a:spcPts val="0"/>
              </a:spcBef>
              <a:spcAft>
                <a:spcPts val="0"/>
              </a:spcAft>
              <a:buSzPts val="900"/>
              <a:buChar char="●"/>
            </a:pPr>
            <a:r>
              <a:rPr b="1" lang="en-GB" sz="900">
                <a:latin typeface="Cabin"/>
                <a:ea typeface="Cabin"/>
                <a:cs typeface="Cabin"/>
                <a:sym typeface="Cabin"/>
              </a:rPr>
              <a:t>Complexity</a:t>
            </a:r>
            <a:r>
              <a:rPr lang="en-GB" sz="900">
                <a:latin typeface="Cabin"/>
                <a:ea typeface="Cabin"/>
                <a:cs typeface="Cabin"/>
                <a:sym typeface="Cabin"/>
              </a:rPr>
              <a:t>: Single-celled.</a:t>
            </a:r>
            <a:endParaRPr sz="900">
              <a:latin typeface="Cabin"/>
              <a:ea typeface="Cabin"/>
              <a:cs typeface="Cabin"/>
              <a:sym typeface="Cabin"/>
            </a:endParaRPr>
          </a:p>
          <a:p>
            <a:pPr indent="-285750" lvl="0" marL="457200" rtl="0" algn="l">
              <a:spcBef>
                <a:spcPts val="0"/>
              </a:spcBef>
              <a:spcAft>
                <a:spcPts val="0"/>
              </a:spcAft>
              <a:buSzPts val="900"/>
              <a:buChar char="●"/>
            </a:pPr>
            <a:r>
              <a:rPr b="1" lang="en-GB" sz="900">
                <a:latin typeface="Cabin"/>
                <a:ea typeface="Cabin"/>
                <a:cs typeface="Cabin"/>
                <a:sym typeface="Cabin"/>
              </a:rPr>
              <a:t>Onset of symptoms:</a:t>
            </a:r>
            <a:r>
              <a:rPr lang="en-GB" sz="900">
                <a:latin typeface="Cabin"/>
                <a:ea typeface="Cabin"/>
                <a:cs typeface="Cabin"/>
                <a:sym typeface="Cabin"/>
              </a:rPr>
              <a:t> days-weeks</a:t>
            </a:r>
            <a:endParaRPr sz="900">
              <a:latin typeface="Cabin"/>
              <a:ea typeface="Cabin"/>
              <a:cs typeface="Cabin"/>
              <a:sym typeface="Cabin"/>
            </a:endParaRPr>
          </a:p>
          <a:p>
            <a:pPr indent="-285750" lvl="0" marL="457200" rtl="0" algn="l">
              <a:spcBef>
                <a:spcPts val="0"/>
              </a:spcBef>
              <a:spcAft>
                <a:spcPts val="0"/>
              </a:spcAft>
              <a:buSzPts val="900"/>
              <a:buChar char="●"/>
            </a:pPr>
            <a:r>
              <a:rPr b="1" lang="en-GB" sz="900">
                <a:latin typeface="Cabin"/>
                <a:ea typeface="Cabin"/>
                <a:cs typeface="Cabin"/>
                <a:sym typeface="Cabin"/>
              </a:rPr>
              <a:t>Diagnostic</a:t>
            </a:r>
            <a:r>
              <a:rPr b="1" lang="en-GB" sz="900">
                <a:latin typeface="Cabin"/>
                <a:ea typeface="Cabin"/>
                <a:cs typeface="Cabin"/>
                <a:sym typeface="Cabin"/>
              </a:rPr>
              <a:t> forms:</a:t>
            </a:r>
            <a:r>
              <a:rPr lang="en-GB" sz="900">
                <a:latin typeface="Cabin"/>
                <a:ea typeface="Cabin"/>
                <a:cs typeface="Cabin"/>
                <a:sym typeface="Cabin"/>
              </a:rPr>
              <a:t> Cysts and trophozoites</a:t>
            </a:r>
            <a:endParaRPr sz="600">
              <a:latin typeface="Cabin"/>
              <a:ea typeface="Cabin"/>
              <a:cs typeface="Cabin"/>
              <a:sym typeface="Cabin"/>
            </a:endParaRPr>
          </a:p>
          <a:p>
            <a:pPr indent="-285750" lvl="0" marL="457200" rtl="0" algn="l">
              <a:spcBef>
                <a:spcPts val="0"/>
              </a:spcBef>
              <a:spcAft>
                <a:spcPts val="0"/>
              </a:spcAft>
              <a:buSzPts val="900"/>
              <a:buChar char="●"/>
            </a:pPr>
            <a:r>
              <a:rPr b="1" lang="en-GB" sz="900">
                <a:latin typeface="Cabin"/>
                <a:ea typeface="Cabin"/>
                <a:cs typeface="Cabin"/>
                <a:sym typeface="Cabin"/>
              </a:rPr>
              <a:t>Elevated immune cells:</a:t>
            </a:r>
            <a:r>
              <a:rPr lang="en-GB" sz="900">
                <a:latin typeface="Cabin"/>
                <a:ea typeface="Cabin"/>
                <a:cs typeface="Cabin"/>
                <a:sym typeface="Cabin"/>
              </a:rPr>
              <a:t> Typically Neutrophils</a:t>
            </a:r>
            <a:endParaRPr sz="900">
              <a:latin typeface="Cabin"/>
              <a:ea typeface="Cabin"/>
              <a:cs typeface="Cabin"/>
              <a:sym typeface="Cabin"/>
            </a:endParaRPr>
          </a:p>
        </p:txBody>
      </p:sp>
      <p:sp>
        <p:nvSpPr>
          <p:cNvPr id="93" name="Google Shape;93;p14"/>
          <p:cNvSpPr/>
          <p:nvPr/>
        </p:nvSpPr>
        <p:spPr>
          <a:xfrm>
            <a:off x="4002350" y="2448500"/>
            <a:ext cx="2827500" cy="922800"/>
          </a:xfrm>
          <a:prstGeom prst="roundRect">
            <a:avLst>
              <a:gd fmla="val 16667" name="adj"/>
            </a:avLst>
          </a:prstGeom>
          <a:solidFill>
            <a:srgbClr val="B2B780">
              <a:alpha val="53630"/>
            </a:srgbClr>
          </a:solidFill>
          <a:ln cap="flat" cmpd="sng" w="9525">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latin typeface="Cabin"/>
                <a:ea typeface="Cabin"/>
                <a:cs typeface="Cabin"/>
                <a:sym typeface="Cabin"/>
              </a:rPr>
              <a:t>Helminths (Metazoa)</a:t>
            </a:r>
            <a:endParaRPr b="1" sz="1200">
              <a:latin typeface="Cabin"/>
              <a:ea typeface="Cabin"/>
              <a:cs typeface="Cabin"/>
              <a:sym typeface="Cabin"/>
            </a:endParaRPr>
          </a:p>
          <a:p>
            <a:pPr indent="-285750" lvl="0" marL="457200" rtl="0" algn="l">
              <a:spcBef>
                <a:spcPts val="0"/>
              </a:spcBef>
              <a:spcAft>
                <a:spcPts val="0"/>
              </a:spcAft>
              <a:buClr>
                <a:schemeClr val="dk1"/>
              </a:buClr>
              <a:buSzPts val="900"/>
              <a:buChar char="●"/>
            </a:pPr>
            <a:r>
              <a:rPr b="1" lang="en-GB" sz="900">
                <a:solidFill>
                  <a:schemeClr val="dk1"/>
                </a:solidFill>
                <a:latin typeface="Cabin"/>
                <a:ea typeface="Cabin"/>
                <a:cs typeface="Cabin"/>
                <a:sym typeface="Cabin"/>
              </a:rPr>
              <a:t>Complexity</a:t>
            </a:r>
            <a:r>
              <a:rPr lang="en-GB" sz="900">
                <a:solidFill>
                  <a:schemeClr val="dk1"/>
                </a:solidFill>
                <a:latin typeface="Cabin"/>
                <a:ea typeface="Cabin"/>
                <a:cs typeface="Cabin"/>
                <a:sym typeface="Cabin"/>
              </a:rPr>
              <a:t>: Multi-cellular</a:t>
            </a:r>
            <a:endParaRPr sz="900">
              <a:solidFill>
                <a:schemeClr val="dk1"/>
              </a:solidFill>
              <a:latin typeface="Cabin"/>
              <a:ea typeface="Cabin"/>
              <a:cs typeface="Cabin"/>
              <a:sym typeface="Cabin"/>
            </a:endParaRPr>
          </a:p>
          <a:p>
            <a:pPr indent="-285750" lvl="0" marL="457200" rtl="0" algn="l">
              <a:spcBef>
                <a:spcPts val="0"/>
              </a:spcBef>
              <a:spcAft>
                <a:spcPts val="0"/>
              </a:spcAft>
              <a:buClr>
                <a:schemeClr val="dk1"/>
              </a:buClr>
              <a:buSzPts val="900"/>
              <a:buChar char="●"/>
            </a:pPr>
            <a:r>
              <a:rPr b="1" lang="en-GB" sz="900">
                <a:solidFill>
                  <a:schemeClr val="dk1"/>
                </a:solidFill>
                <a:latin typeface="Cabin"/>
                <a:ea typeface="Cabin"/>
                <a:cs typeface="Cabin"/>
                <a:sym typeface="Cabin"/>
              </a:rPr>
              <a:t>Onset of symptoms:</a:t>
            </a:r>
            <a:r>
              <a:rPr lang="en-GB" sz="900">
                <a:solidFill>
                  <a:schemeClr val="dk1"/>
                </a:solidFill>
                <a:latin typeface="Cabin"/>
                <a:ea typeface="Cabin"/>
                <a:cs typeface="Cabin"/>
                <a:sym typeface="Cabin"/>
              </a:rPr>
              <a:t> &gt;1 month</a:t>
            </a:r>
            <a:endParaRPr sz="900">
              <a:solidFill>
                <a:schemeClr val="dk1"/>
              </a:solidFill>
              <a:latin typeface="Cabin"/>
              <a:ea typeface="Cabin"/>
              <a:cs typeface="Cabin"/>
              <a:sym typeface="Cabin"/>
            </a:endParaRPr>
          </a:p>
          <a:p>
            <a:pPr indent="-285750" lvl="0" marL="457200" rtl="0" algn="l">
              <a:spcBef>
                <a:spcPts val="0"/>
              </a:spcBef>
              <a:spcAft>
                <a:spcPts val="0"/>
              </a:spcAft>
              <a:buClr>
                <a:schemeClr val="dk1"/>
              </a:buClr>
              <a:buSzPts val="900"/>
              <a:buChar char="●"/>
            </a:pPr>
            <a:r>
              <a:rPr b="1" lang="en-GB" sz="900">
                <a:solidFill>
                  <a:schemeClr val="dk1"/>
                </a:solidFill>
                <a:latin typeface="Cabin"/>
                <a:ea typeface="Cabin"/>
                <a:cs typeface="Cabin"/>
                <a:sym typeface="Cabin"/>
              </a:rPr>
              <a:t>Diagnostic forms:</a:t>
            </a:r>
            <a:r>
              <a:rPr lang="en-GB" sz="900">
                <a:solidFill>
                  <a:schemeClr val="dk1"/>
                </a:solidFill>
                <a:latin typeface="Cabin"/>
                <a:ea typeface="Cabin"/>
                <a:cs typeface="Cabin"/>
                <a:sym typeface="Cabin"/>
              </a:rPr>
              <a:t> Eggs/Larvae</a:t>
            </a:r>
            <a:endParaRPr sz="900">
              <a:solidFill>
                <a:schemeClr val="dk1"/>
              </a:solidFill>
              <a:latin typeface="Cabin"/>
              <a:ea typeface="Cabin"/>
              <a:cs typeface="Cabin"/>
              <a:sym typeface="Cabin"/>
            </a:endParaRPr>
          </a:p>
          <a:p>
            <a:pPr indent="-285750" lvl="0" marL="457200" rtl="0" algn="l">
              <a:spcBef>
                <a:spcPts val="0"/>
              </a:spcBef>
              <a:spcAft>
                <a:spcPts val="0"/>
              </a:spcAft>
              <a:buClr>
                <a:schemeClr val="dk1"/>
              </a:buClr>
              <a:buSzPts val="900"/>
              <a:buChar char="●"/>
            </a:pPr>
            <a:r>
              <a:rPr b="1" lang="en-GB" sz="900">
                <a:solidFill>
                  <a:schemeClr val="dk1"/>
                </a:solidFill>
                <a:latin typeface="Cabin"/>
                <a:ea typeface="Cabin"/>
                <a:cs typeface="Cabin"/>
                <a:sym typeface="Cabin"/>
              </a:rPr>
              <a:t>Elevated immune cells:  </a:t>
            </a:r>
            <a:r>
              <a:rPr lang="en-GB" sz="900">
                <a:solidFill>
                  <a:schemeClr val="dk1"/>
                </a:solidFill>
                <a:latin typeface="Cabin"/>
                <a:ea typeface="Cabin"/>
                <a:cs typeface="Cabin"/>
                <a:sym typeface="Cabin"/>
              </a:rPr>
              <a:t>Eosinophils</a:t>
            </a:r>
            <a:endParaRPr sz="900">
              <a:latin typeface="Cabin"/>
              <a:ea typeface="Cabin"/>
              <a:cs typeface="Cabin"/>
              <a:sym typeface="Cabin"/>
            </a:endParaRPr>
          </a:p>
        </p:txBody>
      </p:sp>
      <p:cxnSp>
        <p:nvCxnSpPr>
          <p:cNvPr id="94" name="Google Shape;94;p14"/>
          <p:cNvCxnSpPr>
            <a:stCxn id="95" idx="2"/>
          </p:cNvCxnSpPr>
          <p:nvPr/>
        </p:nvCxnSpPr>
        <p:spPr>
          <a:xfrm flipH="1">
            <a:off x="741352" y="3295060"/>
            <a:ext cx="7800" cy="1196400"/>
          </a:xfrm>
          <a:prstGeom prst="straightConnector1">
            <a:avLst/>
          </a:prstGeom>
          <a:noFill/>
          <a:ln cap="flat" cmpd="sng" w="9525">
            <a:solidFill>
              <a:srgbClr val="61753B"/>
            </a:solidFill>
            <a:prstDash val="solid"/>
            <a:round/>
            <a:headEnd len="med" w="med" type="none"/>
            <a:tailEnd len="med" w="med" type="none"/>
          </a:ln>
        </p:spPr>
      </p:cxnSp>
      <p:sp>
        <p:nvSpPr>
          <p:cNvPr id="95" name="Google Shape;95;p14"/>
          <p:cNvSpPr/>
          <p:nvPr/>
        </p:nvSpPr>
        <p:spPr>
          <a:xfrm rot="5400000">
            <a:off x="725902" y="3318310"/>
            <a:ext cx="179400" cy="132900"/>
          </a:xfrm>
          <a:prstGeom prst="triangle">
            <a:avLst>
              <a:gd fmla="val 50000" name="adj"/>
            </a:avLst>
          </a:prstGeom>
          <a:solidFill>
            <a:srgbClr val="61753B"/>
          </a:solidFill>
          <a:ln cap="flat" cmpd="sng" w="9525">
            <a:solidFill>
              <a:srgbClr val="61753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4"/>
          <p:cNvSpPr/>
          <p:nvPr/>
        </p:nvSpPr>
        <p:spPr>
          <a:xfrm rot="5400000">
            <a:off x="724553" y="3660574"/>
            <a:ext cx="179400" cy="135600"/>
          </a:xfrm>
          <a:prstGeom prst="triangle">
            <a:avLst>
              <a:gd fmla="val 50000" name="adj"/>
            </a:avLst>
          </a:prstGeom>
          <a:solidFill>
            <a:srgbClr val="61753B"/>
          </a:solidFill>
          <a:ln cap="flat" cmpd="sng" w="9525">
            <a:solidFill>
              <a:srgbClr val="61753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4"/>
          <p:cNvSpPr/>
          <p:nvPr/>
        </p:nvSpPr>
        <p:spPr>
          <a:xfrm rot="5400000">
            <a:off x="722903" y="3945269"/>
            <a:ext cx="179400" cy="138900"/>
          </a:xfrm>
          <a:prstGeom prst="triangle">
            <a:avLst>
              <a:gd fmla="val 50000" name="adj"/>
            </a:avLst>
          </a:prstGeom>
          <a:solidFill>
            <a:srgbClr val="61753B"/>
          </a:solidFill>
          <a:ln cap="flat" cmpd="sng" w="9525">
            <a:solidFill>
              <a:srgbClr val="61753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4"/>
          <p:cNvSpPr/>
          <p:nvPr/>
        </p:nvSpPr>
        <p:spPr>
          <a:xfrm rot="5400000">
            <a:off x="720803" y="4229514"/>
            <a:ext cx="179400" cy="143100"/>
          </a:xfrm>
          <a:prstGeom prst="triangle">
            <a:avLst>
              <a:gd fmla="val 50000" name="adj"/>
            </a:avLst>
          </a:prstGeom>
          <a:solidFill>
            <a:srgbClr val="61753B"/>
          </a:solidFill>
          <a:ln cap="flat" cmpd="sng" w="9525">
            <a:solidFill>
              <a:srgbClr val="61753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4"/>
          <p:cNvSpPr txBox="1"/>
          <p:nvPr/>
        </p:nvSpPr>
        <p:spPr>
          <a:xfrm>
            <a:off x="883498" y="3233545"/>
            <a:ext cx="1630200" cy="20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latin typeface="Cabin"/>
                <a:ea typeface="Cabin"/>
                <a:cs typeface="Cabin"/>
                <a:sym typeface="Cabin"/>
              </a:rPr>
              <a:t>Amebae</a:t>
            </a:r>
            <a:endParaRPr b="1" sz="1200">
              <a:latin typeface="Cabin"/>
              <a:ea typeface="Cabin"/>
              <a:cs typeface="Cabin"/>
              <a:sym typeface="Cabin"/>
            </a:endParaRPr>
          </a:p>
        </p:txBody>
      </p:sp>
      <p:sp>
        <p:nvSpPr>
          <p:cNvPr id="100" name="Google Shape;100;p14"/>
          <p:cNvSpPr txBox="1"/>
          <p:nvPr/>
        </p:nvSpPr>
        <p:spPr>
          <a:xfrm>
            <a:off x="882063" y="3598090"/>
            <a:ext cx="1630200" cy="20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latin typeface="Cabin"/>
                <a:ea typeface="Cabin"/>
                <a:cs typeface="Cabin"/>
                <a:sym typeface="Cabin"/>
              </a:rPr>
              <a:t>Flagellates</a:t>
            </a:r>
            <a:endParaRPr b="1" sz="1200">
              <a:latin typeface="Cabin"/>
              <a:ea typeface="Cabin"/>
              <a:cs typeface="Cabin"/>
              <a:sym typeface="Cabin"/>
            </a:endParaRPr>
          </a:p>
        </p:txBody>
      </p:sp>
      <p:sp>
        <p:nvSpPr>
          <p:cNvPr id="101" name="Google Shape;101;p14"/>
          <p:cNvSpPr txBox="1"/>
          <p:nvPr/>
        </p:nvSpPr>
        <p:spPr>
          <a:xfrm>
            <a:off x="883496" y="3845654"/>
            <a:ext cx="1993500" cy="33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latin typeface="Cabin"/>
                <a:ea typeface="Cabin"/>
                <a:cs typeface="Cabin"/>
                <a:sym typeface="Cabin"/>
              </a:rPr>
              <a:t>Apicomplexa(Sporozoa)</a:t>
            </a:r>
            <a:endParaRPr b="1" sz="1200">
              <a:latin typeface="Cabin"/>
              <a:ea typeface="Cabin"/>
              <a:cs typeface="Cabin"/>
              <a:sym typeface="Cabin"/>
            </a:endParaRPr>
          </a:p>
        </p:txBody>
      </p:sp>
      <p:sp>
        <p:nvSpPr>
          <p:cNvPr id="102" name="Google Shape;102;p14"/>
          <p:cNvSpPr txBox="1"/>
          <p:nvPr/>
        </p:nvSpPr>
        <p:spPr>
          <a:xfrm>
            <a:off x="894894" y="4131999"/>
            <a:ext cx="1776000" cy="33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latin typeface="Cabin"/>
                <a:ea typeface="Cabin"/>
                <a:cs typeface="Cabin"/>
                <a:sym typeface="Cabin"/>
              </a:rPr>
              <a:t>Ciliates</a:t>
            </a:r>
            <a:endParaRPr b="1" sz="1200">
              <a:latin typeface="Cabin"/>
              <a:ea typeface="Cabin"/>
              <a:cs typeface="Cabin"/>
              <a:sym typeface="Cabin"/>
            </a:endParaRPr>
          </a:p>
        </p:txBody>
      </p:sp>
      <p:sp>
        <p:nvSpPr>
          <p:cNvPr id="103" name="Google Shape;103;p14"/>
          <p:cNvSpPr/>
          <p:nvPr/>
        </p:nvSpPr>
        <p:spPr>
          <a:xfrm>
            <a:off x="3089025" y="3642200"/>
            <a:ext cx="1505100" cy="438000"/>
          </a:xfrm>
          <a:prstGeom prst="roundRect">
            <a:avLst>
              <a:gd fmla="val 16667" name="adj"/>
            </a:avLst>
          </a:prstGeom>
          <a:noFill/>
          <a:ln cap="flat" cmpd="sng" w="9525">
            <a:solidFill>
              <a:srgbClr val="61753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latin typeface="Cabin"/>
                <a:ea typeface="Cabin"/>
                <a:cs typeface="Cabin"/>
                <a:sym typeface="Cabin"/>
              </a:rPr>
              <a:t>Flatworms</a:t>
            </a:r>
            <a:endParaRPr b="1" sz="1200">
              <a:latin typeface="Cabin"/>
              <a:ea typeface="Cabin"/>
              <a:cs typeface="Cabin"/>
              <a:sym typeface="Cabin"/>
            </a:endParaRPr>
          </a:p>
          <a:p>
            <a:pPr indent="0" lvl="0" marL="0" rtl="0" algn="ctr">
              <a:spcBef>
                <a:spcPts val="0"/>
              </a:spcBef>
              <a:spcAft>
                <a:spcPts val="0"/>
              </a:spcAft>
              <a:buNone/>
            </a:pPr>
            <a:r>
              <a:rPr b="1" lang="en-GB" sz="1200">
                <a:latin typeface="Cabin"/>
                <a:ea typeface="Cabin"/>
                <a:cs typeface="Cabin"/>
                <a:sym typeface="Cabin"/>
              </a:rPr>
              <a:t>(</a:t>
            </a:r>
            <a:r>
              <a:rPr b="1" lang="en-GB" sz="1200">
                <a:latin typeface="Cabin"/>
                <a:ea typeface="Cabin"/>
                <a:cs typeface="Cabin"/>
                <a:sym typeface="Cabin"/>
              </a:rPr>
              <a:t>Platyhelminthes</a:t>
            </a:r>
            <a:r>
              <a:rPr b="1" lang="en-GB" sz="1200">
                <a:latin typeface="Cabin"/>
                <a:ea typeface="Cabin"/>
                <a:cs typeface="Cabin"/>
                <a:sym typeface="Cabin"/>
              </a:rPr>
              <a:t>)</a:t>
            </a:r>
            <a:endParaRPr b="1" sz="1200">
              <a:latin typeface="Cabin"/>
              <a:ea typeface="Cabin"/>
              <a:cs typeface="Cabin"/>
              <a:sym typeface="Cabin"/>
            </a:endParaRPr>
          </a:p>
        </p:txBody>
      </p:sp>
      <p:sp>
        <p:nvSpPr>
          <p:cNvPr id="104" name="Google Shape;104;p14"/>
          <p:cNvSpPr/>
          <p:nvPr/>
        </p:nvSpPr>
        <p:spPr>
          <a:xfrm>
            <a:off x="5158000" y="3642200"/>
            <a:ext cx="1505100" cy="438000"/>
          </a:xfrm>
          <a:prstGeom prst="roundRect">
            <a:avLst>
              <a:gd fmla="val 16667" name="adj"/>
            </a:avLst>
          </a:prstGeom>
          <a:noFill/>
          <a:ln cap="flat" cmpd="sng" w="9525">
            <a:solidFill>
              <a:srgbClr val="61753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latin typeface="Cabin"/>
                <a:ea typeface="Cabin"/>
                <a:cs typeface="Cabin"/>
                <a:sym typeface="Cabin"/>
              </a:rPr>
              <a:t>Roundworms</a:t>
            </a:r>
            <a:endParaRPr b="1" sz="1200">
              <a:latin typeface="Cabin"/>
              <a:ea typeface="Cabin"/>
              <a:cs typeface="Cabin"/>
              <a:sym typeface="Cabin"/>
            </a:endParaRPr>
          </a:p>
          <a:p>
            <a:pPr indent="0" lvl="0" marL="0" rtl="0" algn="ctr">
              <a:spcBef>
                <a:spcPts val="0"/>
              </a:spcBef>
              <a:spcAft>
                <a:spcPts val="0"/>
              </a:spcAft>
              <a:buNone/>
            </a:pPr>
            <a:r>
              <a:rPr b="1" lang="en-GB" sz="1200">
                <a:latin typeface="Cabin"/>
                <a:ea typeface="Cabin"/>
                <a:cs typeface="Cabin"/>
                <a:sym typeface="Cabin"/>
              </a:rPr>
              <a:t>(Nematodes)</a:t>
            </a:r>
            <a:endParaRPr b="1" sz="1200">
              <a:latin typeface="Cabin"/>
              <a:ea typeface="Cabin"/>
              <a:cs typeface="Cabin"/>
              <a:sym typeface="Cabin"/>
            </a:endParaRPr>
          </a:p>
        </p:txBody>
      </p:sp>
      <p:sp>
        <p:nvSpPr>
          <p:cNvPr id="105" name="Google Shape;105;p14"/>
          <p:cNvSpPr/>
          <p:nvPr/>
        </p:nvSpPr>
        <p:spPr>
          <a:xfrm>
            <a:off x="3089022" y="4414711"/>
            <a:ext cx="1505100" cy="351300"/>
          </a:xfrm>
          <a:prstGeom prst="roundRect">
            <a:avLst>
              <a:gd fmla="val 16667" name="adj"/>
            </a:avLst>
          </a:prstGeom>
          <a:noFill/>
          <a:ln cap="flat" cmpd="sng" w="9525">
            <a:solidFill>
              <a:srgbClr val="61753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latin typeface="Cabin"/>
                <a:ea typeface="Cabin"/>
                <a:cs typeface="Cabin"/>
                <a:sym typeface="Cabin"/>
              </a:rPr>
              <a:t>Cestodes</a:t>
            </a:r>
            <a:endParaRPr b="1" sz="1200">
              <a:latin typeface="Cabin"/>
              <a:ea typeface="Cabin"/>
              <a:cs typeface="Cabin"/>
              <a:sym typeface="Cabin"/>
            </a:endParaRPr>
          </a:p>
        </p:txBody>
      </p:sp>
      <p:sp>
        <p:nvSpPr>
          <p:cNvPr id="106" name="Google Shape;106;p14"/>
          <p:cNvSpPr/>
          <p:nvPr/>
        </p:nvSpPr>
        <p:spPr>
          <a:xfrm>
            <a:off x="5158008" y="4357439"/>
            <a:ext cx="1505100" cy="438000"/>
          </a:xfrm>
          <a:prstGeom prst="roundRect">
            <a:avLst>
              <a:gd fmla="val 16667" name="adj"/>
            </a:avLst>
          </a:prstGeom>
          <a:noFill/>
          <a:ln cap="flat" cmpd="sng" w="9525">
            <a:solidFill>
              <a:srgbClr val="61753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latin typeface="Cabin"/>
                <a:ea typeface="Cabin"/>
                <a:cs typeface="Cabin"/>
                <a:sym typeface="Cabin"/>
              </a:rPr>
              <a:t>Trematodes</a:t>
            </a:r>
            <a:endParaRPr b="1" sz="1200">
              <a:latin typeface="Cabin"/>
              <a:ea typeface="Cabin"/>
              <a:cs typeface="Cabin"/>
              <a:sym typeface="Cabin"/>
            </a:endParaRPr>
          </a:p>
        </p:txBody>
      </p:sp>
      <p:cxnSp>
        <p:nvCxnSpPr>
          <p:cNvPr id="107" name="Google Shape;107;p14"/>
          <p:cNvCxnSpPr>
            <a:stCxn id="91" idx="2"/>
            <a:endCxn id="93" idx="0"/>
          </p:cNvCxnSpPr>
          <p:nvPr/>
        </p:nvCxnSpPr>
        <p:spPr>
          <a:xfrm flipH="1" rot="-5400000">
            <a:off x="4367079" y="1399324"/>
            <a:ext cx="222000" cy="1876200"/>
          </a:xfrm>
          <a:prstGeom prst="bentConnector3">
            <a:avLst>
              <a:gd fmla="val 50017" name="adj1"/>
            </a:avLst>
          </a:prstGeom>
          <a:noFill/>
          <a:ln cap="flat" cmpd="sng" w="9525">
            <a:solidFill>
              <a:schemeClr val="dk2"/>
            </a:solidFill>
            <a:prstDash val="solid"/>
            <a:round/>
            <a:headEnd len="med" w="med" type="none"/>
            <a:tailEnd len="med" w="med" type="none"/>
          </a:ln>
        </p:spPr>
      </p:cxnSp>
      <p:cxnSp>
        <p:nvCxnSpPr>
          <p:cNvPr id="108" name="Google Shape;108;p14"/>
          <p:cNvCxnSpPr>
            <a:stCxn id="91" idx="2"/>
            <a:endCxn id="92" idx="0"/>
          </p:cNvCxnSpPr>
          <p:nvPr/>
        </p:nvCxnSpPr>
        <p:spPr>
          <a:xfrm rot="5400000">
            <a:off x="2632029" y="1540474"/>
            <a:ext cx="222000" cy="1593900"/>
          </a:xfrm>
          <a:prstGeom prst="bentConnector3">
            <a:avLst>
              <a:gd fmla="val 50017" name="adj1"/>
            </a:avLst>
          </a:prstGeom>
          <a:noFill/>
          <a:ln cap="flat" cmpd="sng" w="9525">
            <a:solidFill>
              <a:schemeClr val="dk2"/>
            </a:solidFill>
            <a:prstDash val="solid"/>
            <a:round/>
            <a:headEnd len="med" w="med" type="none"/>
            <a:tailEnd len="med" w="med" type="none"/>
          </a:ln>
        </p:spPr>
      </p:cxnSp>
      <p:cxnSp>
        <p:nvCxnSpPr>
          <p:cNvPr id="109" name="Google Shape;109;p14"/>
          <p:cNvCxnSpPr>
            <a:stCxn id="93" idx="2"/>
            <a:endCxn id="104" idx="0"/>
          </p:cNvCxnSpPr>
          <p:nvPr/>
        </p:nvCxnSpPr>
        <p:spPr>
          <a:xfrm flipH="1" rot="-5400000">
            <a:off x="5527850" y="3259550"/>
            <a:ext cx="270900" cy="494400"/>
          </a:xfrm>
          <a:prstGeom prst="bentConnector3">
            <a:avLst>
              <a:gd fmla="val 50000" name="adj1"/>
            </a:avLst>
          </a:prstGeom>
          <a:noFill/>
          <a:ln cap="flat" cmpd="sng" w="9525">
            <a:solidFill>
              <a:srgbClr val="61753B"/>
            </a:solidFill>
            <a:prstDash val="solid"/>
            <a:round/>
            <a:headEnd len="med" w="med" type="none"/>
            <a:tailEnd len="med" w="med" type="none"/>
          </a:ln>
        </p:spPr>
      </p:cxnSp>
      <p:cxnSp>
        <p:nvCxnSpPr>
          <p:cNvPr id="110" name="Google Shape;110;p14"/>
          <p:cNvCxnSpPr>
            <a:stCxn id="93" idx="2"/>
            <a:endCxn id="103" idx="0"/>
          </p:cNvCxnSpPr>
          <p:nvPr/>
        </p:nvCxnSpPr>
        <p:spPr>
          <a:xfrm rot="5400000">
            <a:off x="4493450" y="2719550"/>
            <a:ext cx="270900" cy="1574400"/>
          </a:xfrm>
          <a:prstGeom prst="bentConnector3">
            <a:avLst>
              <a:gd fmla="val 50000" name="adj1"/>
            </a:avLst>
          </a:prstGeom>
          <a:noFill/>
          <a:ln cap="flat" cmpd="sng" w="9525">
            <a:solidFill>
              <a:srgbClr val="61753B"/>
            </a:solidFill>
            <a:prstDash val="solid"/>
            <a:round/>
            <a:headEnd len="med" w="med" type="none"/>
            <a:tailEnd len="med" w="med" type="none"/>
          </a:ln>
        </p:spPr>
      </p:cxnSp>
      <p:cxnSp>
        <p:nvCxnSpPr>
          <p:cNvPr id="111" name="Google Shape;111;p14"/>
          <p:cNvCxnSpPr>
            <a:stCxn id="103" idx="2"/>
            <a:endCxn id="105" idx="0"/>
          </p:cNvCxnSpPr>
          <p:nvPr/>
        </p:nvCxnSpPr>
        <p:spPr>
          <a:xfrm flipH="1" rot="-5400000">
            <a:off x="3674625" y="4247150"/>
            <a:ext cx="334500" cy="600"/>
          </a:xfrm>
          <a:prstGeom prst="bentConnector3">
            <a:avLst>
              <a:gd fmla="val 50002" name="adj1"/>
            </a:avLst>
          </a:prstGeom>
          <a:noFill/>
          <a:ln cap="flat" cmpd="sng" w="9525">
            <a:solidFill>
              <a:srgbClr val="61753B"/>
            </a:solidFill>
            <a:prstDash val="solid"/>
            <a:round/>
            <a:headEnd len="med" w="med" type="none"/>
            <a:tailEnd len="med" w="med" type="none"/>
          </a:ln>
        </p:spPr>
      </p:cxnSp>
      <p:cxnSp>
        <p:nvCxnSpPr>
          <p:cNvPr id="112" name="Google Shape;112;p14"/>
          <p:cNvCxnSpPr>
            <a:stCxn id="103" idx="2"/>
            <a:endCxn id="106" idx="0"/>
          </p:cNvCxnSpPr>
          <p:nvPr/>
        </p:nvCxnSpPr>
        <p:spPr>
          <a:xfrm flipH="1" rot="-5400000">
            <a:off x="4737525" y="3184250"/>
            <a:ext cx="277200" cy="2069100"/>
          </a:xfrm>
          <a:prstGeom prst="bentConnector3">
            <a:avLst>
              <a:gd fmla="val 50007" name="adj1"/>
            </a:avLst>
          </a:prstGeom>
          <a:noFill/>
          <a:ln cap="flat" cmpd="sng" w="9525">
            <a:solidFill>
              <a:srgbClr val="61753B"/>
            </a:solidFill>
            <a:prstDash val="solid"/>
            <a:round/>
            <a:headEnd len="med" w="med" type="none"/>
            <a:tailEnd len="med" w="med" type="none"/>
          </a:ln>
        </p:spPr>
      </p:cxnSp>
      <p:sp>
        <p:nvSpPr>
          <p:cNvPr id="113" name="Google Shape;113;p14"/>
          <p:cNvSpPr txBox="1"/>
          <p:nvPr/>
        </p:nvSpPr>
        <p:spPr>
          <a:xfrm>
            <a:off x="148950" y="4594700"/>
            <a:ext cx="7290000" cy="610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700">
                <a:solidFill>
                  <a:srgbClr val="61753B"/>
                </a:solidFill>
                <a:latin typeface="Cabin"/>
                <a:ea typeface="Cabin"/>
                <a:cs typeface="Cabin"/>
                <a:sym typeface="Cabin"/>
              </a:rPr>
              <a:t>Important Terminology: </a:t>
            </a:r>
            <a:endParaRPr b="1" sz="1700">
              <a:solidFill>
                <a:srgbClr val="61753B"/>
              </a:solidFill>
              <a:latin typeface="Cabin"/>
              <a:ea typeface="Cabin"/>
              <a:cs typeface="Cabin"/>
              <a:sym typeface="Cabin"/>
            </a:endParaRPr>
          </a:p>
          <a:p>
            <a:pPr indent="0" lvl="0" marL="0" rtl="0" algn="l">
              <a:spcBef>
                <a:spcPts val="0"/>
              </a:spcBef>
              <a:spcAft>
                <a:spcPts val="0"/>
              </a:spcAft>
              <a:buNone/>
            </a:pPr>
            <a:r>
              <a:rPr b="1" lang="en-GB" sz="1300">
                <a:solidFill>
                  <a:srgbClr val="889A67"/>
                </a:solidFill>
                <a:latin typeface="Cabin"/>
                <a:ea typeface="Cabin"/>
                <a:cs typeface="Cabin"/>
                <a:sym typeface="Cabin"/>
              </a:rPr>
              <a:t>Vectors</a:t>
            </a:r>
            <a:r>
              <a:rPr lang="en-GB" sz="1000">
                <a:latin typeface="Cabin"/>
                <a:ea typeface="Cabin"/>
                <a:cs typeface="Cabin"/>
                <a:sym typeface="Cabin"/>
              </a:rPr>
              <a:t> </a:t>
            </a:r>
            <a:endParaRPr sz="1000">
              <a:latin typeface="Cabin"/>
              <a:ea typeface="Cabin"/>
              <a:cs typeface="Cabin"/>
              <a:sym typeface="Cabin"/>
            </a:endParaRPr>
          </a:p>
          <a:p>
            <a:pPr indent="0" lvl="0" marL="0" rtl="0" algn="l">
              <a:spcBef>
                <a:spcPts val="0"/>
              </a:spcBef>
              <a:spcAft>
                <a:spcPts val="0"/>
              </a:spcAft>
              <a:buNone/>
            </a:pPr>
            <a:r>
              <a:rPr b="1" lang="en-GB" sz="1000">
                <a:latin typeface="Cabin"/>
                <a:ea typeface="Cabin"/>
                <a:cs typeface="Cabin"/>
                <a:sym typeface="Cabin"/>
              </a:rPr>
              <a:t>Vectors are living transmitters  (e.g., a fly) of disease and may be:</a:t>
            </a:r>
            <a:endParaRPr b="1" sz="1000">
              <a:latin typeface="Cabin"/>
              <a:ea typeface="Cabin"/>
              <a:cs typeface="Cabin"/>
              <a:sym typeface="Cabin"/>
            </a:endParaRPr>
          </a:p>
          <a:p>
            <a:pPr indent="-292100" lvl="0" marL="457200" rtl="0" algn="l">
              <a:spcBef>
                <a:spcPts val="0"/>
              </a:spcBef>
              <a:spcAft>
                <a:spcPts val="0"/>
              </a:spcAft>
              <a:buSzPts val="1000"/>
              <a:buChar char="●"/>
            </a:pPr>
            <a:r>
              <a:rPr b="1" lang="en-GB" sz="1000">
                <a:latin typeface="Cabin"/>
                <a:ea typeface="Cabin"/>
                <a:cs typeface="Cabin"/>
                <a:sym typeface="Cabin"/>
              </a:rPr>
              <a:t>Mechanical:</a:t>
            </a:r>
            <a:r>
              <a:rPr lang="en-GB" sz="1000">
                <a:latin typeface="Cabin"/>
                <a:ea typeface="Cabin"/>
                <a:cs typeface="Cabin"/>
                <a:sym typeface="Cabin"/>
              </a:rPr>
              <a:t> transport parasite but there is no development of parasite in the vector </a:t>
            </a:r>
            <a:endParaRPr sz="1000">
              <a:latin typeface="Cabin"/>
              <a:ea typeface="Cabin"/>
              <a:cs typeface="Cabin"/>
              <a:sym typeface="Cabin"/>
            </a:endParaRPr>
          </a:p>
          <a:p>
            <a:pPr indent="-292100" lvl="0" marL="457200" rtl="0" algn="l">
              <a:spcBef>
                <a:spcPts val="0"/>
              </a:spcBef>
              <a:spcAft>
                <a:spcPts val="0"/>
              </a:spcAft>
              <a:buSzPts val="1000"/>
              <a:buChar char="●"/>
            </a:pPr>
            <a:r>
              <a:rPr b="1" lang="en-GB" sz="1000">
                <a:latin typeface="Cabin"/>
                <a:ea typeface="Cabin"/>
                <a:cs typeface="Cabin"/>
                <a:sym typeface="Cabin"/>
              </a:rPr>
              <a:t>Biologic: </a:t>
            </a:r>
            <a:r>
              <a:rPr lang="en-GB" sz="1000">
                <a:latin typeface="Cabin"/>
                <a:ea typeface="Cabin"/>
                <a:cs typeface="Cabin"/>
                <a:sym typeface="Cabin"/>
              </a:rPr>
              <a:t>some stages of life cycle occur</a:t>
            </a:r>
            <a:endParaRPr sz="1000">
              <a:latin typeface="Cabin"/>
              <a:ea typeface="Cabin"/>
              <a:cs typeface="Cabin"/>
              <a:sym typeface="Cabin"/>
            </a:endParaRPr>
          </a:p>
          <a:p>
            <a:pPr indent="0" lvl="0" marL="0" rtl="0" algn="l">
              <a:spcBef>
                <a:spcPts val="0"/>
              </a:spcBef>
              <a:spcAft>
                <a:spcPts val="0"/>
              </a:spcAft>
              <a:buNone/>
            </a:pPr>
            <a:r>
              <a:rPr b="1" lang="en-GB" sz="1200">
                <a:solidFill>
                  <a:srgbClr val="889A67"/>
                </a:solidFill>
                <a:latin typeface="Cabin"/>
                <a:ea typeface="Cabin"/>
                <a:cs typeface="Cabin"/>
                <a:sym typeface="Cabin"/>
              </a:rPr>
              <a:t>Life Cycle Forms </a:t>
            </a:r>
            <a:endParaRPr b="1" sz="1200">
              <a:solidFill>
                <a:srgbClr val="889A67"/>
              </a:solidFill>
              <a:latin typeface="Cabin"/>
              <a:ea typeface="Cabin"/>
              <a:cs typeface="Cabin"/>
              <a:sym typeface="Cabin"/>
            </a:endParaRPr>
          </a:p>
          <a:p>
            <a:pPr indent="0" lvl="0" marL="0" rtl="0" algn="l">
              <a:spcBef>
                <a:spcPts val="0"/>
              </a:spcBef>
              <a:spcAft>
                <a:spcPts val="0"/>
              </a:spcAft>
              <a:buNone/>
            </a:pPr>
            <a:r>
              <a:rPr b="1" lang="en-GB" sz="1000">
                <a:latin typeface="Cabin"/>
                <a:ea typeface="Cabin"/>
                <a:cs typeface="Cabin"/>
                <a:sym typeface="Cabin"/>
              </a:rPr>
              <a:t>Life cycle forms may be:</a:t>
            </a:r>
            <a:endParaRPr b="1" sz="1000">
              <a:latin typeface="Cabin"/>
              <a:ea typeface="Cabin"/>
              <a:cs typeface="Cabin"/>
              <a:sym typeface="Cabin"/>
            </a:endParaRPr>
          </a:p>
          <a:p>
            <a:pPr indent="-292100" lvl="0" marL="457200" rtl="0" algn="l">
              <a:spcBef>
                <a:spcPts val="0"/>
              </a:spcBef>
              <a:spcAft>
                <a:spcPts val="0"/>
              </a:spcAft>
              <a:buSzPts val="1000"/>
              <a:buChar char="●"/>
            </a:pPr>
            <a:r>
              <a:rPr b="1" lang="en-GB" sz="1000">
                <a:latin typeface="Cabin"/>
                <a:ea typeface="Cabin"/>
                <a:cs typeface="Cabin"/>
                <a:sym typeface="Cabin"/>
              </a:rPr>
              <a:t>Infectious</a:t>
            </a:r>
            <a:r>
              <a:rPr lang="en-GB" sz="1000">
                <a:latin typeface="Cabin"/>
                <a:ea typeface="Cabin"/>
                <a:cs typeface="Cabin"/>
                <a:sym typeface="Cabin"/>
              </a:rPr>
              <a:t>: The stage in the life cycle of an endoparasite in which it can</a:t>
            </a:r>
            <a:r>
              <a:rPr lang="en-GB" sz="1000">
                <a:solidFill>
                  <a:srgbClr val="CC0000"/>
                </a:solidFill>
                <a:latin typeface="Cabin"/>
                <a:ea typeface="Cabin"/>
                <a:cs typeface="Cabin"/>
                <a:sym typeface="Cabin"/>
              </a:rPr>
              <a:t> initiate infection</a:t>
            </a:r>
            <a:r>
              <a:rPr lang="en-GB" sz="1000">
                <a:latin typeface="Cabin"/>
                <a:ea typeface="Cabin"/>
                <a:cs typeface="Cabin"/>
                <a:sym typeface="Cabin"/>
              </a:rPr>
              <a:t> to its host  e.g., cysts in protozoan infections, eggs in helminth infections </a:t>
            </a:r>
            <a:endParaRPr sz="1000">
              <a:latin typeface="Cabin"/>
              <a:ea typeface="Cabin"/>
              <a:cs typeface="Cabin"/>
              <a:sym typeface="Cabin"/>
            </a:endParaRPr>
          </a:p>
          <a:p>
            <a:pPr indent="-292100" lvl="0" marL="457200" rtl="0" algn="l">
              <a:spcBef>
                <a:spcPts val="0"/>
              </a:spcBef>
              <a:spcAft>
                <a:spcPts val="0"/>
              </a:spcAft>
              <a:buSzPts val="1000"/>
              <a:buChar char="●"/>
            </a:pPr>
            <a:r>
              <a:rPr b="1" lang="en-GB" sz="1000">
                <a:latin typeface="Cabin"/>
                <a:ea typeface="Cabin"/>
                <a:cs typeface="Cabin"/>
                <a:sym typeface="Cabin"/>
              </a:rPr>
              <a:t>Diagnostic</a:t>
            </a:r>
            <a:r>
              <a:rPr lang="en-GB" sz="1000">
                <a:latin typeface="Cabin"/>
                <a:ea typeface="Cabin"/>
                <a:cs typeface="Cabin"/>
                <a:sym typeface="Cabin"/>
              </a:rPr>
              <a:t>, e.g., trophozoite in protozoan infections, eggs/worm in helminth infection</a:t>
            </a:r>
            <a:endParaRPr sz="1000">
              <a:latin typeface="Cabin"/>
              <a:ea typeface="Cabin"/>
              <a:cs typeface="Cabin"/>
              <a:sym typeface="Cabin"/>
            </a:endParaRPr>
          </a:p>
          <a:p>
            <a:pPr indent="0" lvl="0" marL="0" rtl="0" algn="l">
              <a:spcBef>
                <a:spcPts val="0"/>
              </a:spcBef>
              <a:spcAft>
                <a:spcPts val="0"/>
              </a:spcAft>
              <a:buNone/>
            </a:pPr>
            <a:r>
              <a:rPr b="1" lang="en-GB" sz="1300">
                <a:solidFill>
                  <a:srgbClr val="889A67"/>
                </a:solidFill>
                <a:latin typeface="Cabin"/>
                <a:ea typeface="Cabin"/>
                <a:cs typeface="Cabin"/>
                <a:sym typeface="Cabin"/>
              </a:rPr>
              <a:t>Others:</a:t>
            </a:r>
            <a:endParaRPr b="1" sz="1300">
              <a:solidFill>
                <a:srgbClr val="889A67"/>
              </a:solidFill>
              <a:latin typeface="Cabin"/>
              <a:ea typeface="Cabin"/>
              <a:cs typeface="Cabin"/>
              <a:sym typeface="Cabin"/>
            </a:endParaRPr>
          </a:p>
          <a:p>
            <a:pPr indent="-292100" lvl="0" marL="457200" rtl="0" algn="l">
              <a:spcBef>
                <a:spcPts val="0"/>
              </a:spcBef>
              <a:spcAft>
                <a:spcPts val="0"/>
              </a:spcAft>
              <a:buSzPts val="1000"/>
              <a:buChar char="●"/>
            </a:pPr>
            <a:r>
              <a:rPr b="1" lang="en-GB" sz="1000">
                <a:latin typeface="Cabin"/>
                <a:ea typeface="Cabin"/>
                <a:cs typeface="Cabin"/>
                <a:sym typeface="Cabin"/>
              </a:rPr>
              <a:t>Obligatory</a:t>
            </a:r>
            <a:r>
              <a:rPr lang="en-GB" sz="1000">
                <a:latin typeface="Cabin"/>
                <a:ea typeface="Cabin"/>
                <a:cs typeface="Cabin"/>
                <a:sym typeface="Cabin"/>
              </a:rPr>
              <a:t>: They are always in contact with host and cannot survive without them.</a:t>
            </a:r>
            <a:endParaRPr sz="1000">
              <a:latin typeface="Cabin"/>
              <a:ea typeface="Cabin"/>
              <a:cs typeface="Cabin"/>
              <a:sym typeface="Cabin"/>
            </a:endParaRPr>
          </a:p>
          <a:p>
            <a:pPr indent="-292100" lvl="0" marL="457200" rtl="0" algn="l">
              <a:spcBef>
                <a:spcPts val="0"/>
              </a:spcBef>
              <a:spcAft>
                <a:spcPts val="0"/>
              </a:spcAft>
              <a:buSzPts val="1000"/>
              <a:buChar char="●"/>
            </a:pPr>
            <a:r>
              <a:rPr b="1" lang="en-GB" sz="1000">
                <a:latin typeface="Cabin"/>
                <a:ea typeface="Cabin"/>
                <a:cs typeface="Cabin"/>
                <a:sym typeface="Cabin"/>
              </a:rPr>
              <a:t>Free living: </a:t>
            </a:r>
            <a:r>
              <a:rPr lang="en-GB" sz="1000">
                <a:latin typeface="Cabin"/>
                <a:ea typeface="Cabin"/>
                <a:cs typeface="Cabin"/>
                <a:sym typeface="Cabin"/>
              </a:rPr>
              <a:t>They can live independently of their host, partially on soil.</a:t>
            </a:r>
            <a:endParaRPr sz="1000">
              <a:latin typeface="Cabin"/>
              <a:ea typeface="Cabin"/>
              <a:cs typeface="Cabin"/>
              <a:sym typeface="Cabin"/>
            </a:endParaRPr>
          </a:p>
          <a:p>
            <a:pPr indent="-292100" lvl="0" marL="457200" rtl="0" algn="l">
              <a:spcBef>
                <a:spcPts val="0"/>
              </a:spcBef>
              <a:spcAft>
                <a:spcPts val="0"/>
              </a:spcAft>
              <a:buSzPts val="1000"/>
              <a:buChar char="●"/>
            </a:pPr>
            <a:r>
              <a:rPr b="1" lang="en-GB" sz="1000">
                <a:latin typeface="Cabin"/>
                <a:ea typeface="Cabin"/>
                <a:cs typeface="Cabin"/>
                <a:sym typeface="Cabin"/>
              </a:rPr>
              <a:t>Direct life cycle:</a:t>
            </a:r>
            <a:r>
              <a:rPr lang="en-GB" sz="1000">
                <a:latin typeface="Cabin"/>
                <a:ea typeface="Cabin"/>
                <a:cs typeface="Cabin"/>
                <a:sym typeface="Cabin"/>
              </a:rPr>
              <a:t> When parasite requires only one host to complete its life cycle.</a:t>
            </a:r>
            <a:endParaRPr sz="1000">
              <a:latin typeface="Cabin"/>
              <a:ea typeface="Cabin"/>
              <a:cs typeface="Cabin"/>
              <a:sym typeface="Cabin"/>
            </a:endParaRPr>
          </a:p>
          <a:p>
            <a:pPr indent="-292100" lvl="0" marL="457200" rtl="0" algn="l">
              <a:spcBef>
                <a:spcPts val="0"/>
              </a:spcBef>
              <a:spcAft>
                <a:spcPts val="0"/>
              </a:spcAft>
              <a:buSzPts val="1000"/>
              <a:buChar char="●"/>
            </a:pPr>
            <a:r>
              <a:rPr b="1" lang="en-GB" sz="1000">
                <a:latin typeface="Cabin"/>
                <a:ea typeface="Cabin"/>
                <a:cs typeface="Cabin"/>
                <a:sym typeface="Cabin"/>
              </a:rPr>
              <a:t>Indirect life cycle:</a:t>
            </a:r>
            <a:r>
              <a:rPr lang="en-GB" sz="1000">
                <a:latin typeface="Cabin"/>
                <a:ea typeface="Cabin"/>
                <a:cs typeface="Cabin"/>
                <a:sym typeface="Cabin"/>
              </a:rPr>
              <a:t> When two or more hosts are required to complete its life cycle</a:t>
            </a:r>
            <a:endParaRPr sz="1000">
              <a:latin typeface="Cabin"/>
              <a:ea typeface="Cabin"/>
              <a:cs typeface="Cabin"/>
              <a:sym typeface="Cabin"/>
            </a:endParaRPr>
          </a:p>
          <a:p>
            <a:pPr indent="-292100" lvl="0" marL="457200" rtl="0" algn="l">
              <a:spcBef>
                <a:spcPts val="0"/>
              </a:spcBef>
              <a:spcAft>
                <a:spcPts val="0"/>
              </a:spcAft>
              <a:buSzPts val="1000"/>
              <a:buChar char="●"/>
            </a:pPr>
            <a:r>
              <a:rPr b="1" lang="en-GB" sz="1000">
                <a:latin typeface="Cabin"/>
                <a:ea typeface="Cabin"/>
                <a:cs typeface="Cabin"/>
                <a:sym typeface="Cabin"/>
              </a:rPr>
              <a:t>Definitive</a:t>
            </a:r>
            <a:r>
              <a:rPr b="1" lang="en-GB" sz="1000">
                <a:latin typeface="Cabin"/>
                <a:ea typeface="Cabin"/>
                <a:cs typeface="Cabin"/>
                <a:sym typeface="Cabin"/>
              </a:rPr>
              <a:t> host:</a:t>
            </a:r>
            <a:r>
              <a:rPr lang="en-GB" sz="1000">
                <a:latin typeface="Cabin"/>
                <a:ea typeface="Cabin"/>
                <a:cs typeface="Cabin"/>
                <a:sym typeface="Cabin"/>
              </a:rPr>
              <a:t> It is the host in which the </a:t>
            </a:r>
            <a:r>
              <a:rPr lang="en-GB" sz="1000">
                <a:solidFill>
                  <a:srgbClr val="CC0000"/>
                </a:solidFill>
                <a:latin typeface="Cabin"/>
                <a:ea typeface="Cabin"/>
                <a:cs typeface="Cabin"/>
                <a:sym typeface="Cabin"/>
              </a:rPr>
              <a:t>sexual reproduction (adult)</a:t>
            </a:r>
            <a:r>
              <a:rPr lang="en-GB" sz="1000">
                <a:latin typeface="Cabin"/>
                <a:ea typeface="Cabin"/>
                <a:cs typeface="Cabin"/>
                <a:sym typeface="Cabin"/>
              </a:rPr>
              <a:t> takes place or most highly developed form exists </a:t>
            </a:r>
            <a:r>
              <a:rPr lang="en-GB" sz="1000">
                <a:solidFill>
                  <a:srgbClr val="6AA84F"/>
                </a:solidFill>
                <a:latin typeface="Cabin"/>
                <a:ea typeface="Cabin"/>
                <a:cs typeface="Cabin"/>
                <a:sym typeface="Cabin"/>
              </a:rPr>
              <a:t>(usually humans)</a:t>
            </a:r>
            <a:endParaRPr sz="1000">
              <a:solidFill>
                <a:srgbClr val="6AA84F"/>
              </a:solidFill>
              <a:latin typeface="Cabin"/>
              <a:ea typeface="Cabin"/>
              <a:cs typeface="Cabin"/>
              <a:sym typeface="Cabin"/>
            </a:endParaRPr>
          </a:p>
          <a:p>
            <a:pPr indent="-292100" lvl="0" marL="457200" rtl="0" algn="l">
              <a:spcBef>
                <a:spcPts val="0"/>
              </a:spcBef>
              <a:spcAft>
                <a:spcPts val="0"/>
              </a:spcAft>
              <a:buSzPts val="1000"/>
              <a:buChar char="●"/>
            </a:pPr>
            <a:r>
              <a:rPr b="1" lang="en-GB" sz="1000">
                <a:latin typeface="Cabin"/>
                <a:ea typeface="Cabin"/>
                <a:cs typeface="Cabin"/>
                <a:sym typeface="Cabin"/>
              </a:rPr>
              <a:t>Intermediate host:</a:t>
            </a:r>
            <a:r>
              <a:rPr lang="en-GB" sz="1000">
                <a:latin typeface="Cabin"/>
                <a:ea typeface="Cabin"/>
                <a:cs typeface="Cabin"/>
                <a:sym typeface="Cabin"/>
              </a:rPr>
              <a:t> It is the host in which </a:t>
            </a:r>
            <a:r>
              <a:rPr lang="en-GB" sz="1000">
                <a:solidFill>
                  <a:srgbClr val="CC0000"/>
                </a:solidFill>
                <a:latin typeface="Cabin"/>
                <a:ea typeface="Cabin"/>
                <a:cs typeface="Cabin"/>
                <a:sym typeface="Cabin"/>
              </a:rPr>
              <a:t>asexual reproduction</a:t>
            </a:r>
            <a:r>
              <a:rPr lang="en-GB" sz="1000">
                <a:latin typeface="Cabin"/>
                <a:ea typeface="Cabin"/>
                <a:cs typeface="Cabin"/>
                <a:sym typeface="Cabin"/>
              </a:rPr>
              <a:t> takes place.</a:t>
            </a:r>
            <a:endParaRPr sz="1000">
              <a:latin typeface="Cabin"/>
              <a:ea typeface="Cabin"/>
              <a:cs typeface="Cabin"/>
              <a:sym typeface="Cabin"/>
            </a:endParaRPr>
          </a:p>
          <a:p>
            <a:pPr indent="-292100" lvl="0" marL="457200" rtl="0" algn="l">
              <a:spcBef>
                <a:spcPts val="0"/>
              </a:spcBef>
              <a:spcAft>
                <a:spcPts val="0"/>
              </a:spcAft>
              <a:buSzPts val="1000"/>
              <a:buChar char="●"/>
            </a:pPr>
            <a:r>
              <a:rPr b="1" lang="en-GB" sz="1000">
                <a:latin typeface="Cabin"/>
                <a:ea typeface="Cabin"/>
                <a:cs typeface="Cabin"/>
                <a:sym typeface="Cabin"/>
              </a:rPr>
              <a:t>Reservoir</a:t>
            </a:r>
            <a:r>
              <a:rPr b="1" lang="en-GB" sz="1000">
                <a:latin typeface="Cabin"/>
                <a:ea typeface="Cabin"/>
                <a:cs typeface="Cabin"/>
                <a:sym typeface="Cabin"/>
              </a:rPr>
              <a:t>: </a:t>
            </a:r>
            <a:r>
              <a:rPr lang="en-GB" sz="1000">
                <a:latin typeface="Cabin"/>
                <a:ea typeface="Cabin"/>
                <a:cs typeface="Cabin"/>
                <a:sym typeface="Cabin"/>
              </a:rPr>
              <a:t>This is an animal host which serves as the source from which other animal are infected.</a:t>
            </a:r>
            <a:endParaRPr sz="1000">
              <a:latin typeface="Cabin"/>
              <a:ea typeface="Cabin"/>
              <a:cs typeface="Cabin"/>
              <a:sym typeface="Cabin"/>
            </a:endParaRPr>
          </a:p>
          <a:p>
            <a:pPr indent="-292100" lvl="0" marL="457200" rtl="0" algn="l">
              <a:spcBef>
                <a:spcPts val="0"/>
              </a:spcBef>
              <a:spcAft>
                <a:spcPts val="0"/>
              </a:spcAft>
              <a:buSzPts val="1000"/>
              <a:buChar char="●"/>
            </a:pPr>
            <a:r>
              <a:rPr b="1" lang="en-GB" sz="1000">
                <a:latin typeface="Cabin"/>
                <a:ea typeface="Cabin"/>
                <a:cs typeface="Cabin"/>
                <a:sym typeface="Cabin"/>
              </a:rPr>
              <a:t>Gravid worms:</a:t>
            </a:r>
            <a:r>
              <a:rPr lang="en-GB" sz="1000">
                <a:latin typeface="Cabin"/>
                <a:ea typeface="Cabin"/>
                <a:cs typeface="Cabin"/>
                <a:sym typeface="Cabin"/>
              </a:rPr>
              <a:t> Carrying eggs.</a:t>
            </a:r>
            <a:endParaRPr sz="1000">
              <a:latin typeface="Cabin"/>
              <a:ea typeface="Cabin"/>
              <a:cs typeface="Cabin"/>
              <a:sym typeface="Cabin"/>
            </a:endParaRPr>
          </a:p>
          <a:p>
            <a:pPr indent="-292100" lvl="0" marL="457200" rtl="0" algn="l">
              <a:spcBef>
                <a:spcPts val="0"/>
              </a:spcBef>
              <a:spcAft>
                <a:spcPts val="0"/>
              </a:spcAft>
              <a:buSzPts val="1000"/>
              <a:buChar char="●"/>
            </a:pPr>
            <a:r>
              <a:rPr b="1" lang="en-GB" sz="1000">
                <a:latin typeface="Cabin"/>
                <a:ea typeface="Cabin"/>
                <a:cs typeface="Cabin"/>
                <a:sym typeface="Cabin"/>
              </a:rPr>
              <a:t>Embryonated egg</a:t>
            </a:r>
            <a:r>
              <a:rPr lang="en-GB" sz="1000">
                <a:latin typeface="Cabin"/>
                <a:ea typeface="Cabin"/>
                <a:cs typeface="Cabin"/>
                <a:sym typeface="Cabin"/>
              </a:rPr>
              <a:t>(Also called a "</a:t>
            </a:r>
            <a:r>
              <a:rPr b="1" lang="en-GB" sz="1000">
                <a:latin typeface="Cabin"/>
                <a:ea typeface="Cabin"/>
                <a:cs typeface="Cabin"/>
                <a:sym typeface="Cabin"/>
              </a:rPr>
              <a:t>Larvated egg</a:t>
            </a:r>
            <a:r>
              <a:rPr lang="en-GB" sz="1000">
                <a:latin typeface="Cabin"/>
                <a:ea typeface="Cabin"/>
                <a:cs typeface="Cabin"/>
                <a:sym typeface="Cabin"/>
              </a:rPr>
              <a:t>"):  A nematode egg with a developed larva inside it.  Most nematode eggs leave the host in the morula stage and develop in the environment to the embryonated stage (the stage just before hatching).A few nematode eggs are embryonated at the time they leave the host.</a:t>
            </a:r>
            <a:endParaRPr sz="1000">
              <a:latin typeface="Cabin"/>
              <a:ea typeface="Cabin"/>
              <a:cs typeface="Cabin"/>
              <a:sym typeface="Cabin"/>
            </a:endParaRPr>
          </a:p>
          <a:p>
            <a:pPr indent="-292100" lvl="0" marL="457200" rtl="0" algn="l">
              <a:spcBef>
                <a:spcPts val="0"/>
              </a:spcBef>
              <a:spcAft>
                <a:spcPts val="0"/>
              </a:spcAft>
              <a:buSzPts val="1000"/>
              <a:buChar char="●"/>
            </a:pPr>
            <a:r>
              <a:rPr b="1" lang="en-GB" sz="1000">
                <a:latin typeface="Cabin"/>
                <a:ea typeface="Cabin"/>
                <a:cs typeface="Cabin"/>
                <a:sym typeface="Cabin"/>
              </a:rPr>
              <a:t>Unembryonated egg: </a:t>
            </a:r>
            <a:r>
              <a:rPr lang="en-GB" sz="1000">
                <a:latin typeface="Cabin"/>
                <a:ea typeface="Cabin"/>
                <a:cs typeface="Cabin"/>
                <a:sym typeface="Cabin"/>
              </a:rPr>
              <a:t>Egg without an embryo, due to a lack of fertilization or to zygotic lethality.</a:t>
            </a:r>
            <a:endParaRPr sz="1000">
              <a:latin typeface="Cabin"/>
              <a:ea typeface="Cabin"/>
              <a:cs typeface="Cabin"/>
              <a:sym typeface="Cabin"/>
            </a:endParaRPr>
          </a:p>
          <a:p>
            <a:pPr indent="-292100" lvl="0" marL="457200" rtl="0" algn="l">
              <a:spcBef>
                <a:spcPts val="0"/>
              </a:spcBef>
              <a:spcAft>
                <a:spcPts val="0"/>
              </a:spcAft>
              <a:buSzPts val="1000"/>
              <a:buChar char="●"/>
            </a:pPr>
            <a:r>
              <a:rPr b="1" lang="en-GB" sz="1000">
                <a:latin typeface="Cabin"/>
                <a:ea typeface="Cabin"/>
                <a:cs typeface="Cabin"/>
                <a:sym typeface="Cabin"/>
              </a:rPr>
              <a:t>Zoonosis:</a:t>
            </a:r>
            <a:r>
              <a:rPr lang="en-GB" sz="1000">
                <a:latin typeface="Cabin"/>
                <a:ea typeface="Cabin"/>
                <a:cs typeface="Cabin"/>
                <a:sym typeface="Cabin"/>
              </a:rPr>
              <a:t> refers to animal’s diseases which can be transmitted to humans.</a:t>
            </a:r>
            <a:endParaRPr sz="1000">
              <a:latin typeface="Cabin"/>
              <a:ea typeface="Cabin"/>
              <a:cs typeface="Cabin"/>
              <a:sym typeface="Cabin"/>
            </a:endParaRPr>
          </a:p>
          <a:p>
            <a:pPr indent="-292100" lvl="0" marL="457200" rtl="0" algn="l">
              <a:spcBef>
                <a:spcPts val="0"/>
              </a:spcBef>
              <a:spcAft>
                <a:spcPts val="0"/>
              </a:spcAft>
              <a:buSzPts val="1000"/>
              <a:buChar char="●"/>
            </a:pPr>
            <a:r>
              <a:rPr b="1" lang="en-GB" sz="1000">
                <a:latin typeface="Cabin"/>
                <a:ea typeface="Cabin"/>
                <a:cs typeface="Cabin"/>
                <a:sym typeface="Cabin"/>
              </a:rPr>
              <a:t>Larva migrans:</a:t>
            </a:r>
            <a:r>
              <a:rPr lang="en-GB" sz="1000">
                <a:latin typeface="Cabin"/>
                <a:ea typeface="Cabin"/>
                <a:cs typeface="Cabin"/>
                <a:sym typeface="Cabin"/>
              </a:rPr>
              <a:t> Means that the larvae(يرقة) living in their abnormal hosts in which they can not grow into adults but can wander everywhere and cause the local and systemic pathological lesions of the hosts.</a:t>
            </a:r>
            <a:endParaRPr sz="1000">
              <a:latin typeface="Cabin"/>
              <a:ea typeface="Cabin"/>
              <a:cs typeface="Cabin"/>
              <a:sym typeface="Cabin"/>
            </a:endParaRPr>
          </a:p>
          <a:p>
            <a:pPr indent="-292100" lvl="0" marL="457200" rtl="0" algn="l">
              <a:spcBef>
                <a:spcPts val="0"/>
              </a:spcBef>
              <a:spcAft>
                <a:spcPts val="0"/>
              </a:spcAft>
              <a:buSzPts val="1000"/>
              <a:buChar char="●"/>
            </a:pPr>
            <a:r>
              <a:rPr b="1" lang="en-GB" sz="1000">
                <a:latin typeface="Cabin"/>
                <a:ea typeface="Cabin"/>
                <a:cs typeface="Cabin"/>
                <a:sym typeface="Cabin"/>
              </a:rPr>
              <a:t>Life cycle: </a:t>
            </a:r>
            <a:r>
              <a:rPr lang="en-GB" sz="1000">
                <a:latin typeface="Cabin"/>
                <a:ea typeface="Cabin"/>
                <a:cs typeface="Cabin"/>
                <a:sym typeface="Cabin"/>
              </a:rPr>
              <a:t>Is the process of a parasite’s growth, development and reproduction, which proceeds in one or more different hosts depending on the species of parasites.</a:t>
            </a:r>
            <a:endParaRPr sz="1000">
              <a:latin typeface="Cabin"/>
              <a:ea typeface="Cabin"/>
              <a:cs typeface="Cabin"/>
              <a:sym typeface="Cabin"/>
            </a:endParaRPr>
          </a:p>
          <a:p>
            <a:pPr indent="-292100" lvl="0" marL="457200" rtl="0" algn="l">
              <a:spcBef>
                <a:spcPts val="0"/>
              </a:spcBef>
              <a:spcAft>
                <a:spcPts val="0"/>
              </a:spcAft>
              <a:buSzPts val="1000"/>
              <a:buFont typeface="Cabin"/>
              <a:buChar char="●"/>
            </a:pPr>
            <a:r>
              <a:rPr b="1" lang="en-GB" sz="1000">
                <a:latin typeface="Cabin"/>
                <a:ea typeface="Cabin"/>
                <a:cs typeface="Cabin"/>
                <a:sym typeface="Cabin"/>
              </a:rPr>
              <a:t>Trophozoites</a:t>
            </a:r>
            <a:r>
              <a:rPr lang="en-GB" sz="1000">
                <a:latin typeface="Cabin"/>
                <a:ea typeface="Cabin"/>
                <a:cs typeface="Cabin"/>
                <a:sym typeface="Cabin"/>
              </a:rPr>
              <a:t> </a:t>
            </a:r>
            <a:r>
              <a:rPr lang="en-GB" sz="1000">
                <a:latin typeface="Cabin"/>
                <a:ea typeface="Cabin"/>
                <a:cs typeface="Cabin"/>
                <a:sym typeface="Cabin"/>
              </a:rPr>
              <a:t>:a growing stage in the life cycle of some</a:t>
            </a:r>
            <a:endParaRPr sz="1000">
              <a:latin typeface="Cabin"/>
              <a:ea typeface="Cabin"/>
              <a:cs typeface="Cabin"/>
              <a:sym typeface="Cabin"/>
            </a:endParaRPr>
          </a:p>
          <a:p>
            <a:pPr indent="0" lvl="0" marL="457200" rtl="0" algn="l">
              <a:spcBef>
                <a:spcPts val="0"/>
              </a:spcBef>
              <a:spcAft>
                <a:spcPts val="0"/>
              </a:spcAft>
              <a:buNone/>
            </a:pPr>
            <a:r>
              <a:rPr lang="en-GB" sz="1000">
                <a:latin typeface="Cabin"/>
                <a:ea typeface="Cabin"/>
                <a:cs typeface="Cabin"/>
                <a:sym typeface="Cabin"/>
              </a:rPr>
              <a:t> sporozoan parasites, when they are absorbing nutrients</a:t>
            </a:r>
            <a:endParaRPr sz="1000">
              <a:latin typeface="Cabin"/>
              <a:ea typeface="Cabin"/>
              <a:cs typeface="Cabin"/>
              <a:sym typeface="Cabin"/>
            </a:endParaRPr>
          </a:p>
          <a:p>
            <a:pPr indent="0" lvl="0" marL="457200" rtl="0" algn="l">
              <a:spcBef>
                <a:spcPts val="0"/>
              </a:spcBef>
              <a:spcAft>
                <a:spcPts val="0"/>
              </a:spcAft>
              <a:buNone/>
            </a:pPr>
            <a:r>
              <a:rPr lang="en-GB" sz="1000">
                <a:latin typeface="Cabin"/>
                <a:ea typeface="Cabin"/>
                <a:cs typeface="Cabin"/>
                <a:sym typeface="Cabin"/>
              </a:rPr>
              <a:t> from the host.</a:t>
            </a:r>
            <a:endParaRPr sz="1000">
              <a:latin typeface="Cabin"/>
              <a:ea typeface="Cabin"/>
              <a:cs typeface="Cabin"/>
              <a:sym typeface="Cabin"/>
            </a:endParaRPr>
          </a:p>
          <a:p>
            <a:pPr indent="-292100" lvl="0" marL="457200" rtl="0" algn="l">
              <a:spcBef>
                <a:spcPts val="0"/>
              </a:spcBef>
              <a:spcAft>
                <a:spcPts val="0"/>
              </a:spcAft>
              <a:buSzPts val="1000"/>
              <a:buFont typeface="Cabin"/>
              <a:buChar char="●"/>
            </a:pPr>
            <a:r>
              <a:rPr b="1" lang="en-GB" sz="1000">
                <a:latin typeface="Cabin"/>
                <a:ea typeface="Cabin"/>
                <a:cs typeface="Cabin"/>
                <a:sym typeface="Cabin"/>
              </a:rPr>
              <a:t>Cysts: </a:t>
            </a:r>
            <a:r>
              <a:rPr lang="en-GB" sz="1000">
                <a:latin typeface="Cabin"/>
                <a:ea typeface="Cabin"/>
                <a:cs typeface="Cabin"/>
                <a:sym typeface="Cabin"/>
              </a:rPr>
              <a:t>a stage in the life cycle of certain parasites, during </a:t>
            </a:r>
            <a:endParaRPr sz="1000">
              <a:latin typeface="Cabin"/>
              <a:ea typeface="Cabin"/>
              <a:cs typeface="Cabin"/>
              <a:sym typeface="Cabin"/>
            </a:endParaRPr>
          </a:p>
          <a:p>
            <a:pPr indent="0" lvl="0" marL="457200" rtl="0" algn="l">
              <a:spcBef>
                <a:spcPts val="0"/>
              </a:spcBef>
              <a:spcAft>
                <a:spcPts val="0"/>
              </a:spcAft>
              <a:buNone/>
            </a:pPr>
            <a:r>
              <a:rPr lang="en-GB" sz="1000">
                <a:latin typeface="Cabin"/>
                <a:ea typeface="Cabin"/>
                <a:cs typeface="Cabin"/>
                <a:sym typeface="Cabin"/>
              </a:rPr>
              <a:t>which they are enveloped in a protective wall, facilitates </a:t>
            </a:r>
            <a:endParaRPr sz="1000">
              <a:latin typeface="Cabin"/>
              <a:ea typeface="Cabin"/>
              <a:cs typeface="Cabin"/>
              <a:sym typeface="Cabin"/>
            </a:endParaRPr>
          </a:p>
          <a:p>
            <a:pPr indent="0" lvl="0" marL="457200" rtl="0" algn="l">
              <a:spcBef>
                <a:spcPts val="0"/>
              </a:spcBef>
              <a:spcAft>
                <a:spcPts val="0"/>
              </a:spcAft>
              <a:buNone/>
            </a:pPr>
            <a:r>
              <a:rPr lang="en-GB" sz="1000">
                <a:latin typeface="Cabin"/>
                <a:ea typeface="Cabin"/>
                <a:cs typeface="Cabin"/>
                <a:sym typeface="Cabin"/>
              </a:rPr>
              <a:t>their survival during unfavorable environmental conditions.</a:t>
            </a:r>
            <a:endParaRPr sz="1000">
              <a:latin typeface="Cabin"/>
              <a:ea typeface="Cabin"/>
              <a:cs typeface="Cabin"/>
              <a:sym typeface="Cabin"/>
            </a:endParaRPr>
          </a:p>
          <a:p>
            <a:pPr indent="-292100" lvl="0" marL="457200" rtl="0" algn="l">
              <a:spcBef>
                <a:spcPts val="0"/>
              </a:spcBef>
              <a:spcAft>
                <a:spcPts val="0"/>
              </a:spcAft>
              <a:buSzPts val="1000"/>
              <a:buFont typeface="Cabin"/>
              <a:buChar char="●"/>
            </a:pPr>
            <a:r>
              <a:rPr b="1" lang="en-GB" sz="1000">
                <a:latin typeface="Cabin"/>
                <a:ea typeface="Cabin"/>
                <a:cs typeface="Cabin"/>
                <a:sym typeface="Cabin"/>
              </a:rPr>
              <a:t>Oocyst(كيسة بيض): </a:t>
            </a:r>
            <a:r>
              <a:rPr lang="en-GB" sz="1000">
                <a:latin typeface="Cabin"/>
                <a:ea typeface="Cabin"/>
                <a:cs typeface="Cabin"/>
                <a:sym typeface="Cabin"/>
              </a:rPr>
              <a:t>a cyst containing a zygote formed by a parasitic protozoan.</a:t>
            </a:r>
            <a:endParaRPr sz="1000">
              <a:latin typeface="Cabin"/>
              <a:ea typeface="Cabin"/>
              <a:cs typeface="Cabin"/>
              <a:sym typeface="Cabin"/>
            </a:endParaRPr>
          </a:p>
          <a:p>
            <a:pPr indent="-292100" lvl="0" marL="457200" rtl="0" algn="l">
              <a:spcBef>
                <a:spcPts val="0"/>
              </a:spcBef>
              <a:spcAft>
                <a:spcPts val="0"/>
              </a:spcAft>
              <a:buSzPts val="1000"/>
              <a:buFont typeface="Cabin"/>
              <a:buChar char="●"/>
            </a:pPr>
            <a:r>
              <a:rPr b="1" lang="en-GB" sz="1000">
                <a:latin typeface="Cabin"/>
                <a:ea typeface="Cabin"/>
                <a:cs typeface="Cabin"/>
                <a:sym typeface="Cabin"/>
              </a:rPr>
              <a:t>Sporozoite: </a:t>
            </a:r>
            <a:r>
              <a:rPr lang="en-GB" sz="1000">
                <a:latin typeface="Cabin"/>
                <a:ea typeface="Cabin"/>
                <a:cs typeface="Cabin"/>
                <a:sym typeface="Cabin"/>
              </a:rPr>
              <a:t>a motile spore-like stage in the life cycle of some parasitic sporozoans.</a:t>
            </a:r>
            <a:endParaRPr sz="1000">
              <a:latin typeface="Cabin"/>
              <a:ea typeface="Cabin"/>
              <a:cs typeface="Cabin"/>
              <a:sym typeface="Cabin"/>
            </a:endParaRPr>
          </a:p>
        </p:txBody>
      </p:sp>
      <p:sp>
        <p:nvSpPr>
          <p:cNvPr id="114" name="Google Shape;114;p14"/>
          <p:cNvSpPr txBox="1"/>
          <p:nvPr/>
        </p:nvSpPr>
        <p:spPr>
          <a:xfrm>
            <a:off x="6097438" y="2500708"/>
            <a:ext cx="1754700" cy="17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t>ديدان</a:t>
            </a:r>
            <a:endParaRPr sz="1200"/>
          </a:p>
        </p:txBody>
      </p:sp>
      <p:sp>
        <p:nvSpPr>
          <p:cNvPr id="115" name="Google Shape;115;p14"/>
          <p:cNvSpPr/>
          <p:nvPr/>
        </p:nvSpPr>
        <p:spPr>
          <a:xfrm rot="10800000">
            <a:off x="6210250" y="-25"/>
            <a:ext cx="1397700" cy="1479900"/>
          </a:xfrm>
          <a:prstGeom prst="rtTriangle">
            <a:avLst/>
          </a:prstGeom>
          <a:solidFill>
            <a:srgbClr val="C0C58F">
              <a:alpha val="536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4"/>
          <p:cNvSpPr txBox="1"/>
          <p:nvPr/>
        </p:nvSpPr>
        <p:spPr>
          <a:xfrm rot="2832577">
            <a:off x="6367926" y="410115"/>
            <a:ext cx="1331482" cy="708413"/>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100">
                <a:solidFill>
                  <a:srgbClr val="999999"/>
                </a:solidFill>
                <a:latin typeface="Cabin"/>
                <a:ea typeface="Cabin"/>
                <a:cs typeface="Cabin"/>
                <a:sym typeface="Cabin"/>
              </a:rPr>
              <a:t>EXTRA</a:t>
            </a:r>
            <a:endParaRPr b="1" sz="2100">
              <a:solidFill>
                <a:srgbClr val="999999"/>
              </a:solidFill>
              <a:latin typeface="Cabin"/>
              <a:ea typeface="Cabin"/>
              <a:cs typeface="Cabin"/>
              <a:sym typeface="Cabin"/>
            </a:endParaRPr>
          </a:p>
        </p:txBody>
      </p:sp>
      <p:pic>
        <p:nvPicPr>
          <p:cNvPr id="117" name="Google Shape;117;p14"/>
          <p:cNvPicPr preferRelativeResize="0"/>
          <p:nvPr/>
        </p:nvPicPr>
        <p:blipFill>
          <a:blip r:embed="rId3">
            <a:alphaModFix/>
          </a:blip>
          <a:stretch>
            <a:fillRect/>
          </a:stretch>
        </p:blipFill>
        <p:spPr>
          <a:xfrm>
            <a:off x="5529012" y="1616837"/>
            <a:ext cx="1061926" cy="708300"/>
          </a:xfrm>
          <a:prstGeom prst="rect">
            <a:avLst/>
          </a:prstGeom>
          <a:noFill/>
          <a:ln cap="flat" cmpd="sng" w="19050">
            <a:solidFill>
              <a:srgbClr val="274E13"/>
            </a:solidFill>
            <a:prstDash val="solid"/>
            <a:round/>
            <a:headEnd len="sm" w="sm" type="none"/>
            <a:tailEnd len="sm" w="sm" type="none"/>
          </a:ln>
        </p:spPr>
      </p:pic>
      <p:sp>
        <p:nvSpPr>
          <p:cNvPr id="118" name="Google Shape;118;p14"/>
          <p:cNvSpPr txBox="1"/>
          <p:nvPr/>
        </p:nvSpPr>
        <p:spPr>
          <a:xfrm>
            <a:off x="5583625" y="9575616"/>
            <a:ext cx="1686300" cy="52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700">
                <a:latin typeface="Cabin"/>
                <a:ea typeface="Cabin"/>
                <a:cs typeface="Cabin"/>
                <a:sym typeface="Cabin"/>
              </a:rPr>
              <a:t>Yes, it’s a </a:t>
            </a:r>
            <a:r>
              <a:rPr lang="en-GB" sz="700">
                <a:latin typeface="Cabin"/>
                <a:ea typeface="Cabin"/>
                <a:cs typeface="Cabin"/>
                <a:sym typeface="Cabin"/>
              </a:rPr>
              <a:t>🐛 in her lips!</a:t>
            </a:r>
            <a:endParaRPr sz="700">
              <a:latin typeface="Cabin"/>
              <a:ea typeface="Cabin"/>
              <a:cs typeface="Cabin"/>
              <a:sym typeface="Cabin"/>
            </a:endParaRPr>
          </a:p>
          <a:p>
            <a:pPr indent="0" lvl="0" marL="0" rtl="0" algn="l">
              <a:spcBef>
                <a:spcPts val="0"/>
              </a:spcBef>
              <a:spcAft>
                <a:spcPts val="0"/>
              </a:spcAft>
              <a:buNone/>
            </a:pPr>
            <a:r>
              <a:rPr lang="en-GB" sz="700">
                <a:latin typeface="Cabin"/>
                <a:ea typeface="Cabin"/>
                <a:cs typeface="Cabin"/>
                <a:sym typeface="Cabin"/>
              </a:rPr>
              <a:t>Have time and want to know more about it? </a:t>
            </a:r>
            <a:r>
              <a:rPr lang="en-GB" sz="700" u="sng">
                <a:solidFill>
                  <a:schemeClr val="hlink"/>
                </a:solidFill>
                <a:latin typeface="Cabin"/>
                <a:ea typeface="Cabin"/>
                <a:cs typeface="Cabin"/>
                <a:sym typeface="Cabin"/>
                <a:hlinkClick r:id="rId4"/>
              </a:rPr>
              <a:t>Click here</a:t>
            </a:r>
            <a:endParaRPr sz="700">
              <a:latin typeface="Cabin"/>
              <a:ea typeface="Cabin"/>
              <a:cs typeface="Cabin"/>
              <a:sym typeface="Cabin"/>
            </a:endParaRPr>
          </a:p>
        </p:txBody>
      </p:sp>
      <p:pic>
        <p:nvPicPr>
          <p:cNvPr id="119" name="Google Shape;119;p14"/>
          <p:cNvPicPr preferRelativeResize="0"/>
          <p:nvPr/>
        </p:nvPicPr>
        <p:blipFill rotWithShape="1">
          <a:blip r:embed="rId5">
            <a:alphaModFix/>
          </a:blip>
          <a:srcRect b="15252" l="9567" r="37689" t="32780"/>
          <a:stretch/>
        </p:blipFill>
        <p:spPr>
          <a:xfrm>
            <a:off x="4056675" y="9432425"/>
            <a:ext cx="1061949" cy="708301"/>
          </a:xfrm>
          <a:prstGeom prst="rect">
            <a:avLst/>
          </a:prstGeom>
          <a:noFill/>
          <a:ln>
            <a:noFill/>
          </a:ln>
        </p:spPr>
      </p:pic>
      <p:cxnSp>
        <p:nvCxnSpPr>
          <p:cNvPr id="120" name="Google Shape;120;p14"/>
          <p:cNvCxnSpPr>
            <a:stCxn id="119" idx="3"/>
          </p:cNvCxnSpPr>
          <p:nvPr/>
        </p:nvCxnSpPr>
        <p:spPr>
          <a:xfrm flipH="1" rot="10800000">
            <a:off x="5118624" y="9777275"/>
            <a:ext cx="465000" cy="93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 name="Shape 124"/>
        <p:cNvGrpSpPr/>
        <p:nvPr/>
      </p:nvGrpSpPr>
      <p:grpSpPr>
        <a:xfrm>
          <a:off x="0" y="0"/>
          <a:ext cx="0" cy="0"/>
          <a:chOff x="0" y="0"/>
          <a:chExt cx="0" cy="0"/>
        </a:xfrm>
      </p:grpSpPr>
      <p:sp>
        <p:nvSpPr>
          <p:cNvPr id="125" name="Google Shape;125;p15"/>
          <p:cNvSpPr/>
          <p:nvPr/>
        </p:nvSpPr>
        <p:spPr>
          <a:xfrm rot="10800000">
            <a:off x="6663269" y="-12432"/>
            <a:ext cx="938700" cy="975600"/>
          </a:xfrm>
          <a:prstGeom prst="rtTriangle">
            <a:avLst/>
          </a:prstGeom>
          <a:solidFill>
            <a:srgbClr val="B4B98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Exo"/>
              <a:ea typeface="Exo"/>
              <a:cs typeface="Exo"/>
              <a:sym typeface="Exo"/>
            </a:endParaRPr>
          </a:p>
        </p:txBody>
      </p:sp>
      <p:sp>
        <p:nvSpPr>
          <p:cNvPr id="126" name="Google Shape;126;p15"/>
          <p:cNvSpPr/>
          <p:nvPr/>
        </p:nvSpPr>
        <p:spPr>
          <a:xfrm>
            <a:off x="0" y="10026600"/>
            <a:ext cx="7589400" cy="672000"/>
          </a:xfrm>
          <a:prstGeom prst="rect">
            <a:avLst/>
          </a:prstGeom>
          <a:noFill/>
          <a:ln cap="flat" cmpd="sng" w="9525">
            <a:solidFill>
              <a:srgbClr val="B4B98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5"/>
          <p:cNvSpPr txBox="1"/>
          <p:nvPr/>
        </p:nvSpPr>
        <p:spPr>
          <a:xfrm>
            <a:off x="7106665" y="63360"/>
            <a:ext cx="495300" cy="4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Cabin"/>
                <a:ea typeface="Cabin"/>
                <a:cs typeface="Cabin"/>
                <a:sym typeface="Cabin"/>
              </a:rPr>
              <a:t>2</a:t>
            </a:r>
            <a:endParaRPr>
              <a:latin typeface="Cabin"/>
              <a:ea typeface="Cabin"/>
              <a:cs typeface="Cabin"/>
              <a:sym typeface="Cabin"/>
            </a:endParaRPr>
          </a:p>
        </p:txBody>
      </p:sp>
      <p:sp>
        <p:nvSpPr>
          <p:cNvPr id="128" name="Google Shape;128;p15"/>
          <p:cNvSpPr txBox="1"/>
          <p:nvPr/>
        </p:nvSpPr>
        <p:spPr>
          <a:xfrm>
            <a:off x="758932" y="246605"/>
            <a:ext cx="6071700" cy="582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sz="3500">
                <a:solidFill>
                  <a:srgbClr val="61753B"/>
                </a:solidFill>
                <a:latin typeface="Cabin"/>
                <a:ea typeface="Cabin"/>
                <a:cs typeface="Cabin"/>
                <a:sym typeface="Cabin"/>
              </a:rPr>
              <a:t>Introduction </a:t>
            </a:r>
            <a:endParaRPr b="1" sz="3500">
              <a:solidFill>
                <a:srgbClr val="61753B"/>
              </a:solidFill>
              <a:latin typeface="Cabin"/>
              <a:ea typeface="Cabin"/>
              <a:cs typeface="Cabin"/>
              <a:sym typeface="Cabin"/>
            </a:endParaRPr>
          </a:p>
        </p:txBody>
      </p:sp>
      <p:graphicFrame>
        <p:nvGraphicFramePr>
          <p:cNvPr id="129" name="Google Shape;129;p15"/>
          <p:cNvGraphicFramePr/>
          <p:nvPr/>
        </p:nvGraphicFramePr>
        <p:xfrm>
          <a:off x="274803" y="1433440"/>
          <a:ext cx="3000000" cy="3000000"/>
        </p:xfrm>
        <a:graphic>
          <a:graphicData uri="http://schemas.openxmlformats.org/drawingml/2006/table">
            <a:tbl>
              <a:tblPr>
                <a:noFill/>
                <a:tableStyleId>{98794E04-6388-4C91-891D-34DDF0505F9F}</a:tableStyleId>
              </a:tblPr>
              <a:tblGrid>
                <a:gridCol w="1095200"/>
                <a:gridCol w="2912100"/>
                <a:gridCol w="3031000"/>
              </a:tblGrid>
              <a:tr h="222975">
                <a:tc>
                  <a:txBody>
                    <a:bodyPr/>
                    <a:lstStyle/>
                    <a:p>
                      <a:pPr indent="0" lvl="0" marL="0" rtl="0" algn="ctr">
                        <a:spcBef>
                          <a:spcPts val="0"/>
                        </a:spcBef>
                        <a:spcAft>
                          <a:spcPts val="0"/>
                        </a:spcAft>
                        <a:buNone/>
                      </a:pPr>
                      <a:r>
                        <a:rPr b="1" lang="en-GB">
                          <a:solidFill>
                            <a:schemeClr val="lt1"/>
                          </a:solidFill>
                          <a:latin typeface="Cabin"/>
                          <a:ea typeface="Cabin"/>
                          <a:cs typeface="Cabin"/>
                          <a:sym typeface="Cabin"/>
                        </a:rPr>
                        <a:t>Pathogen</a:t>
                      </a:r>
                      <a:endParaRPr b="1">
                        <a:solidFill>
                          <a:schemeClr val="lt1"/>
                        </a:solidFill>
                        <a:latin typeface="Cabin"/>
                        <a:ea typeface="Cabin"/>
                        <a:cs typeface="Cabin"/>
                        <a:sym typeface="Cabin"/>
                      </a:endParaRPr>
                    </a:p>
                  </a:txBody>
                  <a:tcPr marT="91425" marB="91425" marR="91425" marL="9142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61753B"/>
                    </a:solidFill>
                  </a:tcPr>
                </a:tc>
                <a:tc>
                  <a:txBody>
                    <a:bodyPr/>
                    <a:lstStyle/>
                    <a:p>
                      <a:pPr indent="0" lvl="0" marL="0" rtl="0" algn="ctr">
                        <a:spcBef>
                          <a:spcPts val="0"/>
                        </a:spcBef>
                        <a:spcAft>
                          <a:spcPts val="0"/>
                        </a:spcAft>
                        <a:buNone/>
                      </a:pPr>
                      <a:r>
                        <a:rPr lang="en-GB">
                          <a:solidFill>
                            <a:schemeClr val="lt1"/>
                          </a:solidFill>
                          <a:latin typeface="Cabin"/>
                          <a:ea typeface="Cabin"/>
                          <a:cs typeface="Cabin"/>
                          <a:sym typeface="Cabin"/>
                        </a:rPr>
                        <a:t> Protozoa</a:t>
                      </a:r>
                      <a:endParaRPr>
                        <a:solidFill>
                          <a:schemeClr val="lt1"/>
                        </a:solidFill>
                        <a:latin typeface="Cabin"/>
                        <a:ea typeface="Cabin"/>
                        <a:cs typeface="Cabin"/>
                        <a:sym typeface="Cabin"/>
                      </a:endParaRPr>
                    </a:p>
                  </a:txBody>
                  <a:tcPr marT="91425" marB="91425" marR="91425" marL="9142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61753B"/>
                    </a:solidFill>
                  </a:tcPr>
                </a:tc>
                <a:tc>
                  <a:txBody>
                    <a:bodyPr/>
                    <a:lstStyle/>
                    <a:p>
                      <a:pPr indent="0" lvl="0" marL="0" rtl="0" algn="ctr">
                        <a:spcBef>
                          <a:spcPts val="0"/>
                        </a:spcBef>
                        <a:spcAft>
                          <a:spcPts val="0"/>
                        </a:spcAft>
                        <a:buNone/>
                      </a:pPr>
                      <a:r>
                        <a:rPr lang="en-GB">
                          <a:solidFill>
                            <a:schemeClr val="lt1"/>
                          </a:solidFill>
                          <a:latin typeface="Cabin"/>
                          <a:ea typeface="Cabin"/>
                          <a:cs typeface="Cabin"/>
                          <a:sym typeface="Cabin"/>
                        </a:rPr>
                        <a:t>Helminths</a:t>
                      </a:r>
                      <a:endParaRPr b="1">
                        <a:solidFill>
                          <a:schemeClr val="lt1"/>
                        </a:solidFill>
                        <a:latin typeface="Cabin"/>
                        <a:ea typeface="Cabin"/>
                        <a:cs typeface="Cabin"/>
                        <a:sym typeface="Cabin"/>
                      </a:endParaRPr>
                    </a:p>
                  </a:txBody>
                  <a:tcPr marT="91425" marB="91425" marR="91425" marL="9142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61753B"/>
                    </a:solidFill>
                  </a:tcPr>
                </a:tc>
              </a:tr>
              <a:tr h="519750">
                <a:tc>
                  <a:txBody>
                    <a:bodyPr/>
                    <a:lstStyle/>
                    <a:p>
                      <a:pPr indent="0" lvl="0" marL="0" rtl="0" algn="ctr">
                        <a:spcBef>
                          <a:spcPts val="0"/>
                        </a:spcBef>
                        <a:spcAft>
                          <a:spcPts val="0"/>
                        </a:spcAft>
                        <a:buNone/>
                      </a:pPr>
                      <a:r>
                        <a:rPr b="1" lang="en-GB">
                          <a:solidFill>
                            <a:srgbClr val="61753B"/>
                          </a:solidFill>
                          <a:latin typeface="Cabin"/>
                          <a:ea typeface="Cabin"/>
                          <a:cs typeface="Cabin"/>
                          <a:sym typeface="Cabin"/>
                        </a:rPr>
                        <a:t>Features</a:t>
                      </a:r>
                      <a:endParaRPr b="1">
                        <a:solidFill>
                          <a:srgbClr val="61753B"/>
                        </a:solidFill>
                        <a:latin typeface="Cabin"/>
                        <a:ea typeface="Cabin"/>
                        <a:cs typeface="Cabin"/>
                        <a:sym typeface="Cabin"/>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C0C58F">
                        <a:alpha val="53630"/>
                      </a:srgbClr>
                    </a:solidFill>
                  </a:tcPr>
                </a:tc>
                <a:tc>
                  <a:txBody>
                    <a:bodyPr/>
                    <a:lstStyle/>
                    <a:p>
                      <a:pPr indent="-304800" lvl="0" marL="457200" rtl="0" algn="l">
                        <a:spcBef>
                          <a:spcPts val="0"/>
                        </a:spcBef>
                        <a:spcAft>
                          <a:spcPts val="0"/>
                        </a:spcAft>
                        <a:buClr>
                          <a:srgbClr val="CC0000"/>
                        </a:buClr>
                        <a:buSzPts val="1200"/>
                        <a:buFont typeface="Cabin"/>
                        <a:buChar char="●"/>
                      </a:pPr>
                      <a:r>
                        <a:rPr lang="en-GB" sz="1200">
                          <a:solidFill>
                            <a:srgbClr val="CC0000"/>
                          </a:solidFill>
                          <a:latin typeface="Cabin"/>
                          <a:ea typeface="Cabin"/>
                          <a:cs typeface="Cabin"/>
                          <a:sym typeface="Cabin"/>
                        </a:rPr>
                        <a:t>Unicellular </a:t>
                      </a:r>
                      <a:endParaRPr sz="1200">
                        <a:solidFill>
                          <a:srgbClr val="CC0000"/>
                        </a:solidFill>
                        <a:latin typeface="Cabin"/>
                        <a:ea typeface="Cabin"/>
                        <a:cs typeface="Cabin"/>
                        <a:sym typeface="Cabin"/>
                      </a:endParaRPr>
                    </a:p>
                    <a:p>
                      <a:pPr indent="-304800" lvl="0" marL="4572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Single cell for all functions </a:t>
                      </a:r>
                      <a:endParaRPr sz="1200">
                        <a:solidFill>
                          <a:schemeClr val="dk1"/>
                        </a:solidFill>
                        <a:latin typeface="Cabin"/>
                        <a:ea typeface="Cabin"/>
                        <a:cs typeface="Cabin"/>
                        <a:sym typeface="Cabin"/>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304800" lvl="0" marL="457200" rtl="0" algn="l">
                        <a:spcBef>
                          <a:spcPts val="0"/>
                        </a:spcBef>
                        <a:spcAft>
                          <a:spcPts val="0"/>
                        </a:spcAft>
                        <a:buClr>
                          <a:srgbClr val="CC0000"/>
                        </a:buClr>
                        <a:buSzPts val="1200"/>
                        <a:buFont typeface="Cabin"/>
                        <a:buChar char="●"/>
                      </a:pPr>
                      <a:r>
                        <a:rPr lang="en-GB" sz="1200">
                          <a:solidFill>
                            <a:srgbClr val="CC0000"/>
                          </a:solidFill>
                          <a:latin typeface="Cabin"/>
                          <a:ea typeface="Cabin"/>
                          <a:cs typeface="Cabin"/>
                          <a:sym typeface="Cabin"/>
                        </a:rPr>
                        <a:t>Multicellular </a:t>
                      </a:r>
                      <a:endParaRPr sz="1200">
                        <a:solidFill>
                          <a:srgbClr val="CC0000"/>
                        </a:solidFill>
                        <a:latin typeface="Cabin"/>
                        <a:ea typeface="Cabin"/>
                        <a:cs typeface="Cabin"/>
                        <a:sym typeface="Cabin"/>
                      </a:endParaRPr>
                    </a:p>
                    <a:p>
                      <a:pPr indent="-304800" lvl="0" marL="4572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Specialized cells</a:t>
                      </a:r>
                      <a:endParaRPr sz="1200">
                        <a:solidFill>
                          <a:schemeClr val="dk1"/>
                        </a:solidFill>
                        <a:latin typeface="Cabin"/>
                        <a:ea typeface="Cabin"/>
                        <a:cs typeface="Cabin"/>
                        <a:sym typeface="Cabin"/>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640625">
                <a:tc>
                  <a:txBody>
                    <a:bodyPr/>
                    <a:lstStyle/>
                    <a:p>
                      <a:pPr indent="0" lvl="0" marL="0" rtl="0" algn="ctr">
                        <a:spcBef>
                          <a:spcPts val="0"/>
                        </a:spcBef>
                        <a:spcAft>
                          <a:spcPts val="0"/>
                        </a:spcAft>
                        <a:buNone/>
                      </a:pPr>
                      <a:r>
                        <a:rPr b="1" lang="en-GB">
                          <a:solidFill>
                            <a:srgbClr val="4C6E1B"/>
                          </a:solidFill>
                          <a:latin typeface="Cabin"/>
                          <a:ea typeface="Cabin"/>
                          <a:cs typeface="Cabin"/>
                          <a:sym typeface="Cabin"/>
                        </a:rPr>
                        <a:t>Location</a:t>
                      </a:r>
                      <a:endParaRPr b="1">
                        <a:solidFill>
                          <a:srgbClr val="4C6E1B"/>
                        </a:solidFill>
                        <a:latin typeface="Cabin"/>
                        <a:ea typeface="Cabin"/>
                        <a:cs typeface="Cabin"/>
                        <a:sym typeface="Cabin"/>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C0C58F">
                        <a:alpha val="53630"/>
                      </a:srgbClr>
                    </a:solidFill>
                  </a:tcPr>
                </a:tc>
                <a:tc>
                  <a:txBody>
                    <a:bodyPr/>
                    <a:lstStyle/>
                    <a:p>
                      <a:pPr indent="0" lvl="0" marL="0" rtl="0" algn="l">
                        <a:spcBef>
                          <a:spcPts val="0"/>
                        </a:spcBef>
                        <a:spcAft>
                          <a:spcPts val="0"/>
                        </a:spcAft>
                        <a:buClr>
                          <a:schemeClr val="dk1"/>
                        </a:buClr>
                        <a:buSzPts val="1100"/>
                        <a:buFont typeface="Arial"/>
                        <a:buNone/>
                      </a:pPr>
                      <a:r>
                        <a:rPr lang="en-GB" sz="1200">
                          <a:solidFill>
                            <a:srgbClr val="999999"/>
                          </a:solidFill>
                          <a:latin typeface="Cabin"/>
                          <a:ea typeface="Cabin"/>
                          <a:cs typeface="Cabin"/>
                          <a:sym typeface="Cabin"/>
                        </a:rPr>
                        <a:t>Intestinal, blood &amp; tissue.</a:t>
                      </a:r>
                      <a:endParaRPr sz="1200">
                        <a:solidFill>
                          <a:srgbClr val="999999"/>
                        </a:solidFill>
                        <a:latin typeface="Cabin"/>
                        <a:ea typeface="Cabin"/>
                        <a:cs typeface="Cabin"/>
                        <a:sym typeface="Cabin"/>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GB" sz="1200">
                          <a:solidFill>
                            <a:srgbClr val="999999"/>
                          </a:solidFill>
                          <a:latin typeface="Cabin"/>
                          <a:ea typeface="Cabin"/>
                          <a:cs typeface="Cabin"/>
                          <a:sym typeface="Cabin"/>
                        </a:rPr>
                        <a:t> Intestinal and tissue </a:t>
                      </a:r>
                      <a:endParaRPr sz="1200">
                        <a:solidFill>
                          <a:srgbClr val="999999"/>
                        </a:solidFill>
                        <a:latin typeface="Cabin"/>
                        <a:ea typeface="Cabin"/>
                        <a:cs typeface="Cabin"/>
                        <a:sym typeface="Cabin"/>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623100">
                <a:tc rowSpan="4">
                  <a:txBody>
                    <a:bodyPr/>
                    <a:lstStyle/>
                    <a:p>
                      <a:pPr indent="0" lvl="0" marL="0" rtl="0" algn="ctr">
                        <a:spcBef>
                          <a:spcPts val="0"/>
                        </a:spcBef>
                        <a:spcAft>
                          <a:spcPts val="0"/>
                        </a:spcAft>
                        <a:buNone/>
                      </a:pPr>
                      <a:r>
                        <a:rPr b="1" lang="en-GB">
                          <a:solidFill>
                            <a:srgbClr val="61753B"/>
                          </a:solidFill>
                          <a:latin typeface="Cabin"/>
                          <a:ea typeface="Cabin"/>
                          <a:cs typeface="Cabin"/>
                          <a:sym typeface="Cabin"/>
                        </a:rPr>
                        <a:t>types</a:t>
                      </a:r>
                      <a:endParaRPr b="1">
                        <a:solidFill>
                          <a:srgbClr val="61753B"/>
                        </a:solidFill>
                        <a:latin typeface="Cabin"/>
                        <a:ea typeface="Cabin"/>
                        <a:cs typeface="Cabin"/>
                        <a:sym typeface="Cabin"/>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C0C58F">
                        <a:alpha val="53630"/>
                      </a:srgbClr>
                    </a:solidFill>
                  </a:tcPr>
                </a:tc>
                <a:tc>
                  <a:txBody>
                    <a:bodyPr/>
                    <a:lstStyle/>
                    <a:p>
                      <a:pPr indent="0" lvl="0" marL="0" rtl="0" algn="l">
                        <a:spcBef>
                          <a:spcPts val="0"/>
                        </a:spcBef>
                        <a:spcAft>
                          <a:spcPts val="0"/>
                        </a:spcAft>
                        <a:buNone/>
                      </a:pPr>
                      <a:r>
                        <a:rPr b="1" lang="en-GB" sz="1200">
                          <a:solidFill>
                            <a:schemeClr val="dk1"/>
                          </a:solidFill>
                          <a:latin typeface="Cabin"/>
                          <a:ea typeface="Cabin"/>
                          <a:cs typeface="Cabin"/>
                          <a:sym typeface="Cabin"/>
                        </a:rPr>
                        <a:t>Aoebae</a:t>
                      </a:r>
                      <a:r>
                        <a:rPr lang="en-GB" sz="1200">
                          <a:solidFill>
                            <a:schemeClr val="dk1"/>
                          </a:solidFill>
                          <a:latin typeface="Cabin"/>
                          <a:ea typeface="Cabin"/>
                          <a:cs typeface="Cabin"/>
                          <a:sym typeface="Cabin"/>
                        </a:rPr>
                        <a:t>: move by pseudopodia. </a:t>
                      </a:r>
                      <a:endParaRPr sz="1200">
                        <a:solidFill>
                          <a:schemeClr val="dk1"/>
                        </a:solidFill>
                        <a:latin typeface="Cabin"/>
                        <a:ea typeface="Cabin"/>
                        <a:cs typeface="Cabin"/>
                        <a:sym typeface="Cabin"/>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rowSpan="2">
                  <a:txBody>
                    <a:bodyPr/>
                    <a:lstStyle/>
                    <a:p>
                      <a:pPr indent="0" lvl="0" marL="0" rtl="0" algn="l">
                        <a:spcBef>
                          <a:spcPts val="0"/>
                        </a:spcBef>
                        <a:spcAft>
                          <a:spcPts val="0"/>
                        </a:spcAft>
                        <a:buNone/>
                      </a:pPr>
                      <a:r>
                        <a:rPr b="1" lang="en-GB" sz="1200">
                          <a:solidFill>
                            <a:schemeClr val="dk1"/>
                          </a:solidFill>
                          <a:latin typeface="Cabin"/>
                          <a:ea typeface="Cabin"/>
                          <a:cs typeface="Cabin"/>
                          <a:sym typeface="Cabin"/>
                        </a:rPr>
                        <a:t>Flatworms</a:t>
                      </a:r>
                      <a:endParaRPr b="1" sz="1200">
                        <a:solidFill>
                          <a:schemeClr val="dk1"/>
                        </a:solidFill>
                        <a:latin typeface="Cabin"/>
                        <a:ea typeface="Cabin"/>
                        <a:cs typeface="Cabin"/>
                        <a:sym typeface="Cabin"/>
                      </a:endParaRPr>
                    </a:p>
                    <a:p>
                      <a:pPr indent="-304800" lvl="0" marL="457200" rtl="0" algn="l">
                        <a:spcBef>
                          <a:spcPts val="0"/>
                        </a:spcBef>
                        <a:spcAft>
                          <a:spcPts val="0"/>
                        </a:spcAft>
                        <a:buClr>
                          <a:schemeClr val="dk1"/>
                        </a:buClr>
                        <a:buSzPts val="1200"/>
                        <a:buFont typeface="Cabin"/>
                        <a:buChar char="●"/>
                      </a:pPr>
                      <a:r>
                        <a:rPr b="1" lang="en-GB" sz="1200">
                          <a:solidFill>
                            <a:schemeClr val="dk1"/>
                          </a:solidFill>
                          <a:latin typeface="Cabin"/>
                          <a:ea typeface="Cabin"/>
                          <a:cs typeface="Cabin"/>
                          <a:sym typeface="Cabin"/>
                        </a:rPr>
                        <a:t>Trematodes</a:t>
                      </a:r>
                      <a:r>
                        <a:rPr lang="en-GB" sz="1200">
                          <a:solidFill>
                            <a:schemeClr val="dk1"/>
                          </a:solidFill>
                          <a:latin typeface="Cabin"/>
                          <a:ea typeface="Cabin"/>
                          <a:cs typeface="Cabin"/>
                          <a:sym typeface="Cabin"/>
                        </a:rPr>
                        <a:t>: leaflike &amp; </a:t>
                      </a:r>
                      <a:r>
                        <a:rPr lang="en-GB" sz="1200">
                          <a:solidFill>
                            <a:srgbClr val="CC0000"/>
                          </a:solidFill>
                          <a:latin typeface="Cabin"/>
                          <a:ea typeface="Cabin"/>
                          <a:cs typeface="Cabin"/>
                          <a:sym typeface="Cabin"/>
                        </a:rPr>
                        <a:t>unsegmented </a:t>
                      </a:r>
                      <a:endParaRPr sz="1200">
                        <a:solidFill>
                          <a:srgbClr val="CC0000"/>
                        </a:solidFill>
                        <a:latin typeface="Cabin"/>
                        <a:ea typeface="Cabin"/>
                        <a:cs typeface="Cabin"/>
                        <a:sym typeface="Cabin"/>
                      </a:endParaRPr>
                    </a:p>
                    <a:p>
                      <a:pPr indent="-304800" lvl="0" marL="457200" rtl="0" algn="l">
                        <a:spcBef>
                          <a:spcPts val="0"/>
                        </a:spcBef>
                        <a:spcAft>
                          <a:spcPts val="0"/>
                        </a:spcAft>
                        <a:buClr>
                          <a:schemeClr val="dk1"/>
                        </a:buClr>
                        <a:buSzPts val="1200"/>
                        <a:buFont typeface="Cabin"/>
                        <a:buChar char="●"/>
                      </a:pPr>
                      <a:r>
                        <a:rPr b="1" lang="en-GB" sz="1200">
                          <a:solidFill>
                            <a:schemeClr val="dk1"/>
                          </a:solidFill>
                          <a:latin typeface="Cabin"/>
                          <a:ea typeface="Cabin"/>
                          <a:cs typeface="Cabin"/>
                          <a:sym typeface="Cabin"/>
                        </a:rPr>
                        <a:t>Cestodes</a:t>
                      </a:r>
                      <a:r>
                        <a:rPr lang="en-GB" sz="1200">
                          <a:solidFill>
                            <a:schemeClr val="dk1"/>
                          </a:solidFill>
                          <a:latin typeface="Cabin"/>
                          <a:ea typeface="Cabin"/>
                          <a:cs typeface="Cabin"/>
                          <a:sym typeface="Cabin"/>
                        </a:rPr>
                        <a:t>: tapelike &amp; </a:t>
                      </a:r>
                      <a:r>
                        <a:rPr lang="en-GB" sz="1200">
                          <a:solidFill>
                            <a:srgbClr val="CC0000"/>
                          </a:solidFill>
                          <a:latin typeface="Cabin"/>
                          <a:ea typeface="Cabin"/>
                          <a:cs typeface="Cabin"/>
                          <a:sym typeface="Cabin"/>
                        </a:rPr>
                        <a:t>segmented</a:t>
                      </a:r>
                      <a:endParaRPr sz="1200">
                        <a:solidFill>
                          <a:srgbClr val="CC0000"/>
                        </a:solidFill>
                        <a:latin typeface="Cabin"/>
                        <a:ea typeface="Cabin"/>
                        <a:cs typeface="Cabin"/>
                        <a:sym typeface="Cabin"/>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435875">
                <a:tc vMerge="1"/>
                <a:tc>
                  <a:txBody>
                    <a:bodyPr/>
                    <a:lstStyle/>
                    <a:p>
                      <a:pPr indent="0" lvl="0" marL="0" rtl="0" algn="l">
                        <a:spcBef>
                          <a:spcPts val="0"/>
                        </a:spcBef>
                        <a:spcAft>
                          <a:spcPts val="0"/>
                        </a:spcAft>
                        <a:buClr>
                          <a:schemeClr val="dk1"/>
                        </a:buClr>
                        <a:buSzPts val="1100"/>
                        <a:buFont typeface="Arial"/>
                        <a:buNone/>
                      </a:pPr>
                      <a:r>
                        <a:rPr b="1" lang="en-GB" sz="1200">
                          <a:solidFill>
                            <a:schemeClr val="dk1"/>
                          </a:solidFill>
                          <a:latin typeface="Cabin"/>
                          <a:ea typeface="Cabin"/>
                          <a:cs typeface="Cabin"/>
                          <a:sym typeface="Cabin"/>
                        </a:rPr>
                        <a:t>Flagellates</a:t>
                      </a:r>
                      <a:r>
                        <a:rPr lang="en-GB" sz="1200">
                          <a:solidFill>
                            <a:schemeClr val="dk1"/>
                          </a:solidFill>
                          <a:latin typeface="Cabin"/>
                          <a:ea typeface="Cabin"/>
                          <a:cs typeface="Cabin"/>
                          <a:sym typeface="Cabin"/>
                        </a:rPr>
                        <a:t>: move by flagella. </a:t>
                      </a:r>
                      <a:endParaRPr sz="1200">
                        <a:solidFill>
                          <a:schemeClr val="dk1"/>
                        </a:solidFill>
                        <a:latin typeface="Cabin"/>
                        <a:ea typeface="Cabin"/>
                        <a:cs typeface="Cabin"/>
                        <a:sym typeface="Cabin"/>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vMerge="1"/>
              </a:tr>
              <a:tr h="190575">
                <a:tc vMerge="1"/>
                <a:tc>
                  <a:txBody>
                    <a:bodyPr/>
                    <a:lstStyle/>
                    <a:p>
                      <a:pPr indent="0" lvl="0" marL="0" rtl="0" algn="l">
                        <a:spcBef>
                          <a:spcPts val="0"/>
                        </a:spcBef>
                        <a:spcAft>
                          <a:spcPts val="0"/>
                        </a:spcAft>
                        <a:buClr>
                          <a:schemeClr val="dk1"/>
                        </a:buClr>
                        <a:buSzPts val="1100"/>
                        <a:buFont typeface="Arial"/>
                        <a:buNone/>
                      </a:pPr>
                      <a:r>
                        <a:rPr b="1" lang="en-GB" sz="1200">
                          <a:solidFill>
                            <a:schemeClr val="dk1"/>
                          </a:solidFill>
                          <a:latin typeface="Cabin"/>
                          <a:ea typeface="Cabin"/>
                          <a:cs typeface="Cabin"/>
                          <a:sym typeface="Cabin"/>
                        </a:rPr>
                        <a:t>Ciliates</a:t>
                      </a:r>
                      <a:r>
                        <a:rPr lang="en-GB" sz="1200">
                          <a:solidFill>
                            <a:schemeClr val="dk1"/>
                          </a:solidFill>
                          <a:latin typeface="Cabin"/>
                          <a:ea typeface="Cabin"/>
                          <a:cs typeface="Cabin"/>
                          <a:sym typeface="Cabin"/>
                        </a:rPr>
                        <a:t>: move by cilia</a:t>
                      </a:r>
                      <a:endParaRPr sz="1200">
                        <a:solidFill>
                          <a:schemeClr val="dk1"/>
                        </a:solidFill>
                        <a:latin typeface="Cabin"/>
                        <a:ea typeface="Cabin"/>
                        <a:cs typeface="Cabin"/>
                        <a:sym typeface="Cabin"/>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rowSpan="2">
                  <a:txBody>
                    <a:bodyPr/>
                    <a:lstStyle/>
                    <a:p>
                      <a:pPr indent="0" lvl="0" marL="0" rtl="0" algn="l">
                        <a:spcBef>
                          <a:spcPts val="0"/>
                        </a:spcBef>
                        <a:spcAft>
                          <a:spcPts val="0"/>
                        </a:spcAft>
                        <a:buClr>
                          <a:schemeClr val="dk1"/>
                        </a:buClr>
                        <a:buSzPts val="1100"/>
                        <a:buFont typeface="Arial"/>
                        <a:buNone/>
                      </a:pPr>
                      <a:r>
                        <a:rPr b="1" lang="en-GB" sz="1200">
                          <a:solidFill>
                            <a:schemeClr val="dk1"/>
                          </a:solidFill>
                          <a:latin typeface="Cabin"/>
                          <a:ea typeface="Cabin"/>
                          <a:cs typeface="Cabin"/>
                          <a:sym typeface="Cabin"/>
                        </a:rPr>
                        <a:t>Roundworms (nematodes) </a:t>
                      </a:r>
                      <a:endParaRPr b="1" sz="1200">
                        <a:solidFill>
                          <a:schemeClr val="dk1"/>
                        </a:solidFill>
                        <a:latin typeface="Cabin"/>
                        <a:ea typeface="Cabin"/>
                        <a:cs typeface="Cabin"/>
                        <a:sym typeface="Cabin"/>
                      </a:endParaRPr>
                    </a:p>
                    <a:p>
                      <a:pPr indent="0" lvl="0" marL="0" rtl="0" algn="l">
                        <a:spcBef>
                          <a:spcPts val="0"/>
                        </a:spcBef>
                        <a:spcAft>
                          <a:spcPts val="0"/>
                        </a:spcAft>
                        <a:buNone/>
                      </a:pPr>
                      <a:r>
                        <a:rPr lang="en-GB" sz="1200">
                          <a:solidFill>
                            <a:schemeClr val="dk1"/>
                          </a:solidFill>
                          <a:latin typeface="Cabin"/>
                          <a:ea typeface="Cabin"/>
                          <a:cs typeface="Cabin"/>
                          <a:sym typeface="Cabin"/>
                        </a:rPr>
                        <a:t>Elongated, cylindrical, &amp;</a:t>
                      </a:r>
                      <a:r>
                        <a:rPr lang="en-GB" sz="1200">
                          <a:solidFill>
                            <a:srgbClr val="CC0000"/>
                          </a:solidFill>
                          <a:latin typeface="Cabin"/>
                          <a:ea typeface="Cabin"/>
                          <a:cs typeface="Cabin"/>
                          <a:sym typeface="Cabin"/>
                        </a:rPr>
                        <a:t> unsegmented</a:t>
                      </a:r>
                      <a:endParaRPr sz="1200">
                        <a:solidFill>
                          <a:srgbClr val="CC0000"/>
                        </a:solidFill>
                        <a:latin typeface="Cabin"/>
                        <a:ea typeface="Cabin"/>
                        <a:cs typeface="Cabin"/>
                        <a:sym typeface="Cabin"/>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394150">
                <a:tc vMerge="1"/>
                <a:tc>
                  <a:txBody>
                    <a:bodyPr/>
                    <a:lstStyle/>
                    <a:p>
                      <a:pPr indent="0" lvl="0" marL="0" rtl="0" algn="l">
                        <a:spcBef>
                          <a:spcPts val="0"/>
                        </a:spcBef>
                        <a:spcAft>
                          <a:spcPts val="0"/>
                        </a:spcAft>
                        <a:buClr>
                          <a:schemeClr val="dk1"/>
                        </a:buClr>
                        <a:buSzPts val="1100"/>
                        <a:buFont typeface="Arial"/>
                        <a:buNone/>
                      </a:pPr>
                      <a:r>
                        <a:rPr b="1" lang="en-GB" sz="1200">
                          <a:solidFill>
                            <a:schemeClr val="dk1"/>
                          </a:solidFill>
                          <a:latin typeface="Cabin"/>
                          <a:ea typeface="Cabin"/>
                          <a:cs typeface="Cabin"/>
                          <a:sym typeface="Cabin"/>
                        </a:rPr>
                        <a:t>Apicomplexa(Sporozoa) </a:t>
                      </a:r>
                      <a:r>
                        <a:rPr lang="en-GB" sz="1200">
                          <a:solidFill>
                            <a:schemeClr val="dk1"/>
                          </a:solidFill>
                          <a:latin typeface="Cabin"/>
                          <a:ea typeface="Cabin"/>
                          <a:cs typeface="Cabin"/>
                          <a:sym typeface="Cabin"/>
                        </a:rPr>
                        <a:t>tissue parasites</a:t>
                      </a:r>
                      <a:endParaRPr sz="1200">
                        <a:solidFill>
                          <a:schemeClr val="dk1"/>
                        </a:solidFill>
                        <a:latin typeface="Cabin"/>
                        <a:ea typeface="Cabin"/>
                        <a:cs typeface="Cabin"/>
                        <a:sym typeface="Cabin"/>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vMerge="1"/>
              </a:tr>
            </a:tbl>
          </a:graphicData>
        </a:graphic>
      </p:graphicFrame>
      <p:sp>
        <p:nvSpPr>
          <p:cNvPr id="130" name="Google Shape;130;p15"/>
          <p:cNvSpPr txBox="1"/>
          <p:nvPr/>
        </p:nvSpPr>
        <p:spPr>
          <a:xfrm>
            <a:off x="185850" y="728525"/>
            <a:ext cx="5708700" cy="708300"/>
          </a:xfrm>
          <a:prstGeom prst="rect">
            <a:avLst/>
          </a:prstGeom>
          <a:noFill/>
          <a:ln>
            <a:noFill/>
          </a:ln>
        </p:spPr>
        <p:txBody>
          <a:bodyPr anchorCtr="0" anchor="ctr" bIns="91425" lIns="91425" spcFirstLastPara="1" rIns="91425" wrap="square" tIns="91425">
            <a:noAutofit/>
          </a:bodyPr>
          <a:lstStyle/>
          <a:p>
            <a:pPr indent="-355600" lvl="0" marL="457200" rtl="0" algn="ctr">
              <a:spcBef>
                <a:spcPts val="0"/>
              </a:spcBef>
              <a:spcAft>
                <a:spcPts val="0"/>
              </a:spcAft>
              <a:buClr>
                <a:srgbClr val="61753B"/>
              </a:buClr>
              <a:buSzPts val="2000"/>
              <a:buFont typeface="Cabin"/>
              <a:buChar char="●"/>
            </a:pPr>
            <a:r>
              <a:rPr b="1" lang="en-GB" sz="2000">
                <a:solidFill>
                  <a:srgbClr val="61753B"/>
                </a:solidFill>
                <a:latin typeface="Cabin"/>
                <a:ea typeface="Cabin"/>
                <a:cs typeface="Cabin"/>
                <a:sym typeface="Cabin"/>
              </a:rPr>
              <a:t>Difference between protozoa and helminths: </a:t>
            </a:r>
            <a:endParaRPr b="1" sz="2000">
              <a:solidFill>
                <a:srgbClr val="61753B"/>
              </a:solidFill>
              <a:latin typeface="Cabin"/>
              <a:ea typeface="Cabin"/>
              <a:cs typeface="Cabin"/>
              <a:sym typeface="Cabin"/>
            </a:endParaRPr>
          </a:p>
        </p:txBody>
      </p:sp>
      <p:sp>
        <p:nvSpPr>
          <p:cNvPr id="131" name="Google Shape;131;p15"/>
          <p:cNvSpPr txBox="1"/>
          <p:nvPr/>
        </p:nvSpPr>
        <p:spPr>
          <a:xfrm>
            <a:off x="272816" y="5073898"/>
            <a:ext cx="6071700" cy="708300"/>
          </a:xfrm>
          <a:prstGeom prst="rect">
            <a:avLst/>
          </a:prstGeom>
          <a:noFill/>
          <a:ln>
            <a:noFill/>
          </a:ln>
        </p:spPr>
        <p:txBody>
          <a:bodyPr anchorCtr="0" anchor="ctr" bIns="91425" lIns="91425" spcFirstLastPara="1" rIns="91425" wrap="square" tIns="91425">
            <a:noAutofit/>
          </a:bodyPr>
          <a:lstStyle/>
          <a:p>
            <a:pPr indent="-355600" lvl="0" marL="457200" rtl="0" algn="l">
              <a:spcBef>
                <a:spcPts val="0"/>
              </a:spcBef>
              <a:spcAft>
                <a:spcPts val="0"/>
              </a:spcAft>
              <a:buClr>
                <a:srgbClr val="61753B"/>
              </a:buClr>
              <a:buSzPts val="2000"/>
              <a:buFont typeface="Cabin"/>
              <a:buChar char="●"/>
            </a:pPr>
            <a:r>
              <a:rPr b="1" lang="en-GB" sz="2000">
                <a:solidFill>
                  <a:srgbClr val="61753B"/>
                </a:solidFill>
                <a:latin typeface="Cabin"/>
                <a:ea typeface="Cabin"/>
                <a:cs typeface="Cabin"/>
                <a:sym typeface="Cabin"/>
              </a:rPr>
              <a:t>Nematodes (roundworms)</a:t>
            </a:r>
            <a:endParaRPr b="1" sz="2000">
              <a:solidFill>
                <a:srgbClr val="61753B"/>
              </a:solidFill>
              <a:latin typeface="Cabin"/>
              <a:ea typeface="Cabin"/>
              <a:cs typeface="Cabin"/>
              <a:sym typeface="Cabin"/>
            </a:endParaRPr>
          </a:p>
        </p:txBody>
      </p:sp>
      <p:grpSp>
        <p:nvGrpSpPr>
          <p:cNvPr id="132" name="Google Shape;132;p15"/>
          <p:cNvGrpSpPr/>
          <p:nvPr/>
        </p:nvGrpSpPr>
        <p:grpSpPr>
          <a:xfrm>
            <a:off x="272831" y="6027850"/>
            <a:ext cx="7365770" cy="2871723"/>
            <a:chOff x="-9792" y="8606438"/>
            <a:chExt cx="5883203" cy="3058604"/>
          </a:xfrm>
        </p:grpSpPr>
        <p:sp>
          <p:nvSpPr>
            <p:cNvPr id="133" name="Google Shape;133;p15"/>
            <p:cNvSpPr/>
            <p:nvPr/>
          </p:nvSpPr>
          <p:spPr>
            <a:xfrm>
              <a:off x="3560582" y="8611249"/>
              <a:ext cx="2059200" cy="450000"/>
            </a:xfrm>
            <a:prstGeom prst="chevron">
              <a:avLst>
                <a:gd fmla="val 50000" name="adj"/>
              </a:avLst>
            </a:prstGeom>
            <a:solidFill>
              <a:srgbClr val="B0C192"/>
            </a:solidFill>
            <a:ln>
              <a:noFill/>
            </a:ln>
          </p:spPr>
          <p:txBody>
            <a:bodyPr anchorCtr="0" anchor="ctr" bIns="91425" lIns="91425" spcFirstLastPara="1" rIns="91425" wrap="square" tIns="91425">
              <a:noAutofit/>
            </a:bodyPr>
            <a:lstStyle/>
            <a:p>
              <a:pPr indent="0" lvl="0" marL="0" rtl="0" algn="ctr">
                <a:spcBef>
                  <a:spcPts val="0"/>
                </a:spcBef>
                <a:spcAft>
                  <a:spcPts val="0"/>
                </a:spcAft>
                <a:buSzPts val="1100"/>
                <a:buNone/>
              </a:pPr>
              <a:r>
                <a:rPr b="1" lang="en-GB">
                  <a:solidFill>
                    <a:schemeClr val="lt1"/>
                  </a:solidFill>
                  <a:latin typeface="Cabin"/>
                  <a:ea typeface="Cabin"/>
                  <a:cs typeface="Cabin"/>
                  <a:sym typeface="Cabin"/>
                </a:rPr>
                <a:t>Common intestinal infections</a:t>
              </a:r>
              <a:endParaRPr b="1">
                <a:solidFill>
                  <a:schemeClr val="lt1"/>
                </a:solidFill>
                <a:latin typeface="Cabin"/>
                <a:ea typeface="Cabin"/>
                <a:cs typeface="Cabin"/>
                <a:sym typeface="Cabin"/>
              </a:endParaRPr>
            </a:p>
          </p:txBody>
        </p:sp>
        <p:sp>
          <p:nvSpPr>
            <p:cNvPr id="134" name="Google Shape;134;p15"/>
            <p:cNvSpPr txBox="1"/>
            <p:nvPr/>
          </p:nvSpPr>
          <p:spPr>
            <a:xfrm>
              <a:off x="3635411" y="9064554"/>
              <a:ext cx="2238000" cy="788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200">
                  <a:latin typeface="Cabin"/>
                  <a:ea typeface="Cabin"/>
                  <a:cs typeface="Cabin"/>
                  <a:sym typeface="Cabin"/>
                </a:rPr>
                <a:t>1- </a:t>
              </a:r>
              <a:r>
                <a:rPr b="1" lang="en-GB" sz="1200">
                  <a:latin typeface="Cabin"/>
                  <a:ea typeface="Cabin"/>
                  <a:cs typeface="Cabin"/>
                  <a:sym typeface="Cabin"/>
                </a:rPr>
                <a:t>Enterobius </a:t>
              </a:r>
              <a:r>
                <a:rPr lang="en-GB" sz="1000">
                  <a:latin typeface="Cabin"/>
                  <a:ea typeface="Cabin"/>
                  <a:cs typeface="Cabin"/>
                  <a:sym typeface="Cabin"/>
                </a:rPr>
                <a:t>(Oxyuris)</a:t>
              </a:r>
              <a:r>
                <a:rPr lang="en-GB" sz="1200">
                  <a:latin typeface="Cabin"/>
                  <a:ea typeface="Cabin"/>
                  <a:cs typeface="Cabin"/>
                  <a:sym typeface="Cabin"/>
                </a:rPr>
                <a:t> </a:t>
              </a:r>
              <a:r>
                <a:rPr b="1" lang="en-GB" sz="1200">
                  <a:latin typeface="Cabin"/>
                  <a:ea typeface="Cabin"/>
                  <a:cs typeface="Cabin"/>
                  <a:sym typeface="Cabin"/>
                </a:rPr>
                <a:t>vermicularis</a:t>
              </a:r>
              <a:r>
                <a:rPr b="1" baseline="30000" lang="en-GB" sz="1200">
                  <a:latin typeface="Cabin"/>
                  <a:ea typeface="Cabin"/>
                  <a:cs typeface="Cabin"/>
                  <a:sym typeface="Cabin"/>
                </a:rPr>
                <a:t> </a:t>
              </a:r>
              <a:r>
                <a:rPr lang="en-GB" sz="1200">
                  <a:latin typeface="Cabin"/>
                  <a:ea typeface="Cabin"/>
                  <a:cs typeface="Cabin"/>
                  <a:sym typeface="Cabin"/>
                </a:rPr>
                <a:t>(</a:t>
              </a:r>
              <a:r>
                <a:rPr lang="en-GB" sz="1000">
                  <a:latin typeface="Cabin"/>
                  <a:ea typeface="Cabin"/>
                  <a:cs typeface="Cabin"/>
                  <a:sym typeface="Cabin"/>
                </a:rPr>
                <a:t>Pinworm,seatworm, threadworm)</a:t>
              </a:r>
              <a:endParaRPr sz="1000">
                <a:latin typeface="Cabin"/>
                <a:ea typeface="Cabin"/>
                <a:cs typeface="Cabin"/>
                <a:sym typeface="Cabin"/>
              </a:endParaRPr>
            </a:p>
            <a:p>
              <a:pPr indent="0" lvl="0" marL="0" rtl="0" algn="l">
                <a:lnSpc>
                  <a:spcPct val="115000"/>
                </a:lnSpc>
                <a:spcBef>
                  <a:spcPts val="0"/>
                </a:spcBef>
                <a:spcAft>
                  <a:spcPts val="0"/>
                </a:spcAft>
                <a:buNone/>
              </a:pPr>
              <a:r>
                <a:rPr b="1" lang="en-GB" sz="1200">
                  <a:latin typeface="Cabin"/>
                  <a:ea typeface="Cabin"/>
                  <a:cs typeface="Cabin"/>
                  <a:sym typeface="Cabin"/>
                </a:rPr>
                <a:t>2- Trichuris trichiura </a:t>
              </a:r>
              <a:r>
                <a:rPr lang="en-GB" sz="1000">
                  <a:latin typeface="Cabin"/>
                  <a:ea typeface="Cabin"/>
                  <a:cs typeface="Cabin"/>
                  <a:sym typeface="Cabin"/>
                </a:rPr>
                <a:t>(whipworm)</a:t>
              </a:r>
              <a:endParaRPr sz="1000">
                <a:latin typeface="Cabin"/>
                <a:ea typeface="Cabin"/>
                <a:cs typeface="Cabin"/>
                <a:sym typeface="Cabin"/>
              </a:endParaRPr>
            </a:p>
            <a:p>
              <a:pPr indent="0" lvl="0" marL="0" rtl="0" algn="l">
                <a:lnSpc>
                  <a:spcPct val="115000"/>
                </a:lnSpc>
                <a:spcBef>
                  <a:spcPts val="0"/>
                </a:spcBef>
                <a:spcAft>
                  <a:spcPts val="0"/>
                </a:spcAft>
                <a:buNone/>
              </a:pPr>
              <a:r>
                <a:rPr b="1" lang="en-GB" sz="1200">
                  <a:latin typeface="Cabin"/>
                  <a:ea typeface="Cabin"/>
                  <a:cs typeface="Cabin"/>
                  <a:sym typeface="Cabin"/>
                </a:rPr>
                <a:t>3- Ascaris lumbricoides</a:t>
              </a:r>
              <a:r>
                <a:rPr lang="en-GB" sz="1200">
                  <a:latin typeface="Cabin"/>
                  <a:ea typeface="Cabin"/>
                  <a:cs typeface="Cabin"/>
                  <a:sym typeface="Cabin"/>
                </a:rPr>
                <a:t> </a:t>
              </a:r>
              <a:r>
                <a:rPr lang="en-GB" sz="1000">
                  <a:latin typeface="Cabin"/>
                  <a:ea typeface="Cabin"/>
                  <a:cs typeface="Cabin"/>
                  <a:sym typeface="Cabin"/>
                </a:rPr>
                <a:t>(roundworm)</a:t>
              </a:r>
              <a:endParaRPr sz="1000">
                <a:latin typeface="Cabin"/>
                <a:ea typeface="Cabin"/>
                <a:cs typeface="Cabin"/>
                <a:sym typeface="Cabin"/>
              </a:endParaRPr>
            </a:p>
            <a:p>
              <a:pPr indent="0" lvl="0" marL="0" rtl="0" algn="l">
                <a:lnSpc>
                  <a:spcPct val="115000"/>
                </a:lnSpc>
                <a:spcBef>
                  <a:spcPts val="0"/>
                </a:spcBef>
                <a:spcAft>
                  <a:spcPts val="0"/>
                </a:spcAft>
                <a:buNone/>
              </a:pPr>
              <a:r>
                <a:rPr lang="en-GB" sz="1200">
                  <a:latin typeface="Cabin"/>
                  <a:ea typeface="Cabin"/>
                  <a:cs typeface="Cabin"/>
                  <a:sym typeface="Cabin"/>
                </a:rPr>
                <a:t>4- </a:t>
              </a:r>
              <a:r>
                <a:rPr b="1" lang="en-GB" sz="1200">
                  <a:latin typeface="Cabin"/>
                  <a:ea typeface="Cabin"/>
                  <a:cs typeface="Cabin"/>
                  <a:sym typeface="Cabin"/>
                </a:rPr>
                <a:t>Ancylostoma duodenale </a:t>
              </a:r>
              <a:r>
                <a:rPr lang="en-GB" sz="1200">
                  <a:latin typeface="Cabin"/>
                  <a:ea typeface="Cabin"/>
                  <a:cs typeface="Cabin"/>
                  <a:sym typeface="Cabin"/>
                </a:rPr>
                <a:t>&amp; </a:t>
              </a:r>
              <a:r>
                <a:rPr b="1" lang="en-GB" sz="1200">
                  <a:latin typeface="Cabin"/>
                  <a:ea typeface="Cabin"/>
                  <a:cs typeface="Cabin"/>
                  <a:sym typeface="Cabin"/>
                </a:rPr>
                <a:t>Necator Americanus </a:t>
              </a:r>
              <a:r>
                <a:rPr lang="en-GB" sz="1000">
                  <a:latin typeface="Cabin"/>
                  <a:ea typeface="Cabin"/>
                  <a:cs typeface="Cabin"/>
                  <a:sym typeface="Cabin"/>
                </a:rPr>
                <a:t>(hookworms)</a:t>
              </a:r>
              <a:endParaRPr sz="1000">
                <a:latin typeface="Cabin"/>
                <a:ea typeface="Cabin"/>
                <a:cs typeface="Cabin"/>
                <a:sym typeface="Cabin"/>
              </a:endParaRPr>
            </a:p>
            <a:p>
              <a:pPr indent="0" lvl="0" marL="0" rtl="0" algn="l">
                <a:lnSpc>
                  <a:spcPct val="115000"/>
                </a:lnSpc>
                <a:spcBef>
                  <a:spcPts val="0"/>
                </a:spcBef>
                <a:spcAft>
                  <a:spcPts val="0"/>
                </a:spcAft>
                <a:buNone/>
              </a:pPr>
              <a:r>
                <a:rPr b="1" lang="en-GB" sz="1200">
                  <a:latin typeface="Cabin"/>
                  <a:ea typeface="Cabin"/>
                  <a:cs typeface="Cabin"/>
                  <a:sym typeface="Cabin"/>
                </a:rPr>
                <a:t>5- Strongyloides stercoralis</a:t>
              </a:r>
              <a:endParaRPr b="1" sz="1200">
                <a:latin typeface="Cabin"/>
                <a:ea typeface="Cabin"/>
                <a:cs typeface="Cabin"/>
                <a:sym typeface="Cabin"/>
              </a:endParaRPr>
            </a:p>
            <a:p>
              <a:pPr indent="0" lvl="0" marL="457200" rtl="0" algn="l">
                <a:lnSpc>
                  <a:spcPct val="115000"/>
                </a:lnSpc>
                <a:spcBef>
                  <a:spcPts val="0"/>
                </a:spcBef>
                <a:spcAft>
                  <a:spcPts val="0"/>
                </a:spcAft>
                <a:buNone/>
              </a:pPr>
              <a:r>
                <a:t/>
              </a:r>
              <a:endParaRPr sz="1200">
                <a:solidFill>
                  <a:srgbClr val="666666"/>
                </a:solidFill>
                <a:latin typeface="Cabin"/>
                <a:ea typeface="Cabin"/>
                <a:cs typeface="Cabin"/>
                <a:sym typeface="Cabin"/>
              </a:endParaRPr>
            </a:p>
          </p:txBody>
        </p:sp>
        <p:sp>
          <p:nvSpPr>
            <p:cNvPr id="135" name="Google Shape;135;p15"/>
            <p:cNvSpPr/>
            <p:nvPr/>
          </p:nvSpPr>
          <p:spPr>
            <a:xfrm>
              <a:off x="40750" y="8606438"/>
              <a:ext cx="1942500" cy="459600"/>
            </a:xfrm>
            <a:prstGeom prst="homePlate">
              <a:avLst>
                <a:gd fmla="val 50000" name="adj"/>
              </a:avLst>
            </a:prstGeom>
            <a:solidFill>
              <a:srgbClr val="61753B"/>
            </a:solidFill>
            <a:ln>
              <a:noFill/>
            </a:ln>
          </p:spPr>
          <p:txBody>
            <a:bodyPr anchorCtr="0" anchor="ctr" bIns="91425" lIns="91425" spcFirstLastPara="1" rIns="91425" wrap="square" tIns="91425">
              <a:noAutofit/>
            </a:bodyPr>
            <a:lstStyle/>
            <a:p>
              <a:pPr indent="0" lvl="0" marL="0" rtl="0" algn="ctr">
                <a:spcBef>
                  <a:spcPts val="0"/>
                </a:spcBef>
                <a:spcAft>
                  <a:spcPts val="0"/>
                </a:spcAft>
                <a:buSzPts val="1100"/>
                <a:buNone/>
              </a:pPr>
              <a:r>
                <a:rPr b="1" lang="en-GB">
                  <a:solidFill>
                    <a:schemeClr val="lt1"/>
                  </a:solidFill>
                  <a:latin typeface="Cabin"/>
                  <a:ea typeface="Cabin"/>
                  <a:cs typeface="Cabin"/>
                  <a:sym typeface="Cabin"/>
                </a:rPr>
                <a:t>Location in body</a:t>
              </a:r>
              <a:endParaRPr b="1">
                <a:solidFill>
                  <a:schemeClr val="lt1"/>
                </a:solidFill>
                <a:latin typeface="Cabin"/>
                <a:ea typeface="Cabin"/>
                <a:cs typeface="Cabin"/>
                <a:sym typeface="Cabin"/>
              </a:endParaRPr>
            </a:p>
          </p:txBody>
        </p:sp>
        <p:sp>
          <p:nvSpPr>
            <p:cNvPr id="136" name="Google Shape;136;p15"/>
            <p:cNvSpPr txBox="1"/>
            <p:nvPr/>
          </p:nvSpPr>
          <p:spPr>
            <a:xfrm>
              <a:off x="-9792" y="9103336"/>
              <a:ext cx="1674300" cy="648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600">
                  <a:solidFill>
                    <a:srgbClr val="CC0000"/>
                  </a:solidFill>
                  <a:latin typeface="Cabin"/>
                  <a:ea typeface="Cabin"/>
                  <a:cs typeface="Cabin"/>
                  <a:sym typeface="Cabin"/>
                </a:rPr>
                <a:t>○ </a:t>
              </a:r>
              <a:r>
                <a:rPr b="1" lang="en-GB" sz="1200">
                  <a:solidFill>
                    <a:srgbClr val="CC0000"/>
                  </a:solidFill>
                  <a:latin typeface="Cabin"/>
                  <a:ea typeface="Cabin"/>
                  <a:cs typeface="Cabin"/>
                  <a:sym typeface="Cabin"/>
                </a:rPr>
                <a:t>Intestinal</a:t>
              </a:r>
              <a:r>
                <a:rPr lang="en-GB" sz="1200">
                  <a:solidFill>
                    <a:srgbClr val="CC0000"/>
                  </a:solidFill>
                  <a:latin typeface="Cabin"/>
                  <a:ea typeface="Cabin"/>
                  <a:cs typeface="Cabin"/>
                  <a:sym typeface="Cabin"/>
                </a:rPr>
                <a:t> nematodes</a:t>
              </a:r>
              <a:endParaRPr sz="1200">
                <a:solidFill>
                  <a:srgbClr val="CC0000"/>
                </a:solidFill>
                <a:latin typeface="Cabin"/>
                <a:ea typeface="Cabin"/>
                <a:cs typeface="Cabin"/>
                <a:sym typeface="Cabin"/>
              </a:endParaRPr>
            </a:p>
            <a:p>
              <a:pPr indent="0" lvl="0" marL="0" rtl="0" algn="l">
                <a:lnSpc>
                  <a:spcPct val="115000"/>
                </a:lnSpc>
                <a:spcBef>
                  <a:spcPts val="0"/>
                </a:spcBef>
                <a:spcAft>
                  <a:spcPts val="0"/>
                </a:spcAft>
                <a:buNone/>
              </a:pPr>
              <a:r>
                <a:rPr lang="en-GB" sz="600">
                  <a:solidFill>
                    <a:schemeClr val="dk1"/>
                  </a:solidFill>
                  <a:latin typeface="Cabin"/>
                  <a:ea typeface="Cabin"/>
                  <a:cs typeface="Cabin"/>
                  <a:sym typeface="Cabin"/>
                </a:rPr>
                <a:t>○ </a:t>
              </a:r>
              <a:r>
                <a:rPr b="1" lang="en-GB" sz="1200">
                  <a:latin typeface="Cabin"/>
                  <a:ea typeface="Cabin"/>
                  <a:cs typeface="Cabin"/>
                  <a:sym typeface="Cabin"/>
                </a:rPr>
                <a:t>Tissue</a:t>
              </a:r>
              <a:r>
                <a:rPr lang="en-GB" sz="1200">
                  <a:latin typeface="Cabin"/>
                  <a:ea typeface="Cabin"/>
                  <a:cs typeface="Cabin"/>
                  <a:sym typeface="Cabin"/>
                </a:rPr>
                <a:t> nematodes </a:t>
              </a:r>
              <a:endParaRPr sz="1200">
                <a:latin typeface="Cabin"/>
                <a:ea typeface="Cabin"/>
                <a:cs typeface="Cabin"/>
                <a:sym typeface="Cabin"/>
              </a:endParaRPr>
            </a:p>
            <a:p>
              <a:pPr indent="0" lvl="0" marL="457200" rtl="0" algn="l">
                <a:lnSpc>
                  <a:spcPct val="115000"/>
                </a:lnSpc>
                <a:spcBef>
                  <a:spcPts val="0"/>
                </a:spcBef>
                <a:spcAft>
                  <a:spcPts val="0"/>
                </a:spcAft>
                <a:buNone/>
              </a:pPr>
              <a:r>
                <a:t/>
              </a:r>
              <a:endParaRPr sz="1200">
                <a:solidFill>
                  <a:srgbClr val="666666"/>
                </a:solidFill>
                <a:latin typeface="Cabin"/>
                <a:ea typeface="Cabin"/>
                <a:cs typeface="Cabin"/>
                <a:sym typeface="Cabin"/>
              </a:endParaRPr>
            </a:p>
          </p:txBody>
        </p:sp>
        <p:sp>
          <p:nvSpPr>
            <p:cNvPr id="137" name="Google Shape;137;p15"/>
            <p:cNvSpPr/>
            <p:nvPr/>
          </p:nvSpPr>
          <p:spPr>
            <a:xfrm>
              <a:off x="1720928" y="8606447"/>
              <a:ext cx="2059200" cy="459600"/>
            </a:xfrm>
            <a:prstGeom prst="chevron">
              <a:avLst>
                <a:gd fmla="val 50000" name="adj"/>
              </a:avLst>
            </a:prstGeom>
            <a:solidFill>
              <a:srgbClr val="889A67"/>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a:solidFill>
                    <a:schemeClr val="lt1"/>
                  </a:solidFill>
                  <a:latin typeface="Cabin"/>
                  <a:ea typeface="Cabin"/>
                  <a:cs typeface="Cabin"/>
                  <a:sym typeface="Cabin"/>
                </a:rPr>
                <a:t>General features</a:t>
              </a:r>
              <a:endParaRPr b="1">
                <a:solidFill>
                  <a:schemeClr val="lt1"/>
                </a:solidFill>
                <a:latin typeface="Cabin"/>
                <a:ea typeface="Cabin"/>
                <a:cs typeface="Cabin"/>
                <a:sym typeface="Cabin"/>
              </a:endParaRPr>
            </a:p>
          </p:txBody>
        </p:sp>
        <p:sp>
          <p:nvSpPr>
            <p:cNvPr id="138" name="Google Shape;138;p15"/>
            <p:cNvSpPr txBox="1"/>
            <p:nvPr/>
          </p:nvSpPr>
          <p:spPr>
            <a:xfrm>
              <a:off x="1662426" y="9103342"/>
              <a:ext cx="2176200" cy="2561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600">
                  <a:solidFill>
                    <a:schemeClr val="dk1"/>
                  </a:solidFill>
                  <a:latin typeface="Cabin"/>
                  <a:ea typeface="Cabin"/>
                  <a:cs typeface="Cabin"/>
                  <a:sym typeface="Cabin"/>
                </a:rPr>
                <a:t>○</a:t>
              </a:r>
              <a:r>
                <a:rPr lang="en-GB" sz="1200">
                  <a:solidFill>
                    <a:schemeClr val="dk1"/>
                  </a:solidFill>
                  <a:latin typeface="Cabin"/>
                  <a:ea typeface="Cabin"/>
                  <a:cs typeface="Cabin"/>
                  <a:sym typeface="Cabin"/>
                </a:rPr>
                <a:t> </a:t>
              </a:r>
              <a:r>
                <a:rPr lang="en-GB" sz="1200">
                  <a:latin typeface="Cabin"/>
                  <a:ea typeface="Cabin"/>
                  <a:cs typeface="Cabin"/>
                  <a:sym typeface="Cabin"/>
                </a:rPr>
                <a:t>Elongated worm</a:t>
              </a:r>
              <a:endParaRPr sz="1200">
                <a:latin typeface="Cabin"/>
                <a:ea typeface="Cabin"/>
                <a:cs typeface="Cabin"/>
                <a:sym typeface="Cabin"/>
              </a:endParaRPr>
            </a:p>
            <a:p>
              <a:pPr indent="0" lvl="0" marL="0" rtl="0" algn="l">
                <a:lnSpc>
                  <a:spcPct val="115000"/>
                </a:lnSpc>
                <a:spcBef>
                  <a:spcPts val="0"/>
                </a:spcBef>
                <a:spcAft>
                  <a:spcPts val="0"/>
                </a:spcAft>
                <a:buNone/>
              </a:pPr>
              <a:r>
                <a:rPr lang="en-GB" sz="600">
                  <a:solidFill>
                    <a:schemeClr val="dk1"/>
                  </a:solidFill>
                  <a:latin typeface="Cabin"/>
                  <a:ea typeface="Cabin"/>
                  <a:cs typeface="Cabin"/>
                  <a:sym typeface="Cabin"/>
                </a:rPr>
                <a:t>○</a:t>
              </a:r>
              <a:r>
                <a:rPr lang="en-GB" sz="600">
                  <a:latin typeface="Cabin"/>
                  <a:ea typeface="Cabin"/>
                  <a:cs typeface="Cabin"/>
                  <a:sym typeface="Cabin"/>
                </a:rPr>
                <a:t> </a:t>
              </a:r>
              <a:r>
                <a:rPr lang="en-GB" sz="1200">
                  <a:latin typeface="Cabin"/>
                  <a:ea typeface="Cabin"/>
                  <a:cs typeface="Cabin"/>
                  <a:sym typeface="Cabin"/>
                </a:rPr>
                <a:t>cylindrical</a:t>
              </a:r>
              <a:endParaRPr sz="1200">
                <a:latin typeface="Cabin"/>
                <a:ea typeface="Cabin"/>
                <a:cs typeface="Cabin"/>
                <a:sym typeface="Cabin"/>
              </a:endParaRPr>
            </a:p>
            <a:p>
              <a:pPr indent="0" lvl="0" marL="0" rtl="0" algn="l">
                <a:lnSpc>
                  <a:spcPct val="115000"/>
                </a:lnSpc>
                <a:spcBef>
                  <a:spcPts val="0"/>
                </a:spcBef>
                <a:spcAft>
                  <a:spcPts val="0"/>
                </a:spcAft>
                <a:buNone/>
              </a:pPr>
              <a:r>
                <a:rPr lang="en-GB" sz="600">
                  <a:solidFill>
                    <a:srgbClr val="CC0000"/>
                  </a:solidFill>
                  <a:latin typeface="Cabin"/>
                  <a:ea typeface="Cabin"/>
                  <a:cs typeface="Cabin"/>
                  <a:sym typeface="Cabin"/>
                </a:rPr>
                <a:t>○</a:t>
              </a:r>
              <a:r>
                <a:rPr lang="en-GB" sz="1200">
                  <a:solidFill>
                    <a:srgbClr val="CC0000"/>
                  </a:solidFill>
                  <a:latin typeface="Cabin"/>
                  <a:ea typeface="Cabin"/>
                  <a:cs typeface="Cabin"/>
                  <a:sym typeface="Cabin"/>
                </a:rPr>
                <a:t> Unsegmented</a:t>
              </a:r>
              <a:endParaRPr sz="1200">
                <a:solidFill>
                  <a:srgbClr val="CC0000"/>
                </a:solidFill>
                <a:latin typeface="Cabin"/>
                <a:ea typeface="Cabin"/>
                <a:cs typeface="Cabin"/>
                <a:sym typeface="Cabin"/>
              </a:endParaRPr>
            </a:p>
            <a:p>
              <a:pPr indent="0" lvl="0" marL="0" rtl="0" algn="l">
                <a:lnSpc>
                  <a:spcPct val="115000"/>
                </a:lnSpc>
                <a:spcBef>
                  <a:spcPts val="0"/>
                </a:spcBef>
                <a:spcAft>
                  <a:spcPts val="0"/>
                </a:spcAft>
                <a:buNone/>
              </a:pPr>
              <a:r>
                <a:rPr lang="en-GB" sz="600">
                  <a:solidFill>
                    <a:schemeClr val="dk1"/>
                  </a:solidFill>
                  <a:latin typeface="Cabin"/>
                  <a:ea typeface="Cabin"/>
                  <a:cs typeface="Cabin"/>
                  <a:sym typeface="Cabin"/>
                </a:rPr>
                <a:t>○</a:t>
              </a:r>
              <a:r>
                <a:rPr lang="en-GB" sz="600">
                  <a:latin typeface="Cabin"/>
                  <a:ea typeface="Cabin"/>
                  <a:cs typeface="Cabin"/>
                  <a:sym typeface="Cabin"/>
                </a:rPr>
                <a:t> </a:t>
              </a:r>
              <a:r>
                <a:rPr lang="en-GB" sz="1200">
                  <a:latin typeface="Cabin"/>
                  <a:ea typeface="Cabin"/>
                  <a:cs typeface="Cabin"/>
                  <a:sym typeface="Cabin"/>
                </a:rPr>
                <a:t>tapering at both ends.</a:t>
              </a:r>
              <a:endParaRPr sz="1200">
                <a:latin typeface="Cabin"/>
                <a:ea typeface="Cabin"/>
                <a:cs typeface="Cabin"/>
                <a:sym typeface="Cabin"/>
              </a:endParaRPr>
            </a:p>
            <a:p>
              <a:pPr indent="0" lvl="0" marL="0" rtl="0" algn="l">
                <a:lnSpc>
                  <a:spcPct val="115000"/>
                </a:lnSpc>
                <a:spcBef>
                  <a:spcPts val="0"/>
                </a:spcBef>
                <a:spcAft>
                  <a:spcPts val="0"/>
                </a:spcAft>
                <a:buNone/>
              </a:pPr>
              <a:r>
                <a:rPr lang="en-GB" sz="600">
                  <a:latin typeface="Cabin"/>
                  <a:ea typeface="Cabin"/>
                  <a:cs typeface="Cabin"/>
                  <a:sym typeface="Cabin"/>
                </a:rPr>
                <a:t>○</a:t>
              </a:r>
              <a:r>
                <a:rPr lang="en-GB" sz="1200">
                  <a:latin typeface="Cabin"/>
                  <a:ea typeface="Cabin"/>
                  <a:cs typeface="Cabin"/>
                  <a:sym typeface="Cabin"/>
                </a:rPr>
                <a:t> Variable in size, measure &lt;1 cm to about 100cm.</a:t>
              </a:r>
              <a:endParaRPr sz="1200">
                <a:latin typeface="Cabin"/>
                <a:ea typeface="Cabin"/>
                <a:cs typeface="Cabin"/>
                <a:sym typeface="Cabin"/>
              </a:endParaRPr>
            </a:p>
            <a:p>
              <a:pPr indent="0" lvl="0" marL="0" rtl="0" algn="l">
                <a:lnSpc>
                  <a:spcPct val="115000"/>
                </a:lnSpc>
                <a:spcBef>
                  <a:spcPts val="0"/>
                </a:spcBef>
                <a:spcAft>
                  <a:spcPts val="0"/>
                </a:spcAft>
                <a:buNone/>
              </a:pPr>
              <a:r>
                <a:rPr lang="en-GB" sz="600">
                  <a:latin typeface="Cabin"/>
                  <a:ea typeface="Cabin"/>
                  <a:cs typeface="Cabin"/>
                  <a:sym typeface="Cabin"/>
                </a:rPr>
                <a:t>○</a:t>
              </a:r>
              <a:r>
                <a:rPr lang="en-GB" sz="1200">
                  <a:latin typeface="Cabin"/>
                  <a:ea typeface="Cabin"/>
                  <a:cs typeface="Cabin"/>
                  <a:sym typeface="Cabin"/>
                </a:rPr>
                <a:t> Sex separate, and male is smaller </a:t>
              </a:r>
              <a:endParaRPr sz="1200">
                <a:latin typeface="Cabin"/>
                <a:ea typeface="Cabin"/>
                <a:cs typeface="Cabin"/>
                <a:sym typeface="Cabin"/>
              </a:endParaRPr>
            </a:p>
            <a:p>
              <a:pPr indent="0" lvl="0" marL="0" rtl="0" algn="l">
                <a:lnSpc>
                  <a:spcPct val="115000"/>
                </a:lnSpc>
                <a:spcBef>
                  <a:spcPts val="0"/>
                </a:spcBef>
                <a:spcAft>
                  <a:spcPts val="0"/>
                </a:spcAft>
                <a:buNone/>
              </a:pPr>
              <a:r>
                <a:rPr lang="en-GB" sz="1200">
                  <a:latin typeface="Cabin"/>
                  <a:ea typeface="Cabin"/>
                  <a:cs typeface="Cabin"/>
                  <a:sym typeface="Cabin"/>
                </a:rPr>
                <a:t>than female</a:t>
              </a:r>
              <a:endParaRPr sz="1200">
                <a:latin typeface="Cabin"/>
                <a:ea typeface="Cabin"/>
                <a:cs typeface="Cabin"/>
                <a:sym typeface="Cabin"/>
              </a:endParaRPr>
            </a:p>
          </p:txBody>
        </p:sp>
      </p:grpSp>
      <p:pic>
        <p:nvPicPr>
          <p:cNvPr id="139" name="Google Shape;139;p15"/>
          <p:cNvPicPr preferRelativeResize="0"/>
          <p:nvPr/>
        </p:nvPicPr>
        <p:blipFill>
          <a:blip r:embed="rId3">
            <a:alphaModFix/>
          </a:blip>
          <a:stretch>
            <a:fillRect/>
          </a:stretch>
        </p:blipFill>
        <p:spPr>
          <a:xfrm>
            <a:off x="272825" y="8682400"/>
            <a:ext cx="1699100" cy="11141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sp>
        <p:nvSpPr>
          <p:cNvPr id="144" name="Google Shape;144;p16"/>
          <p:cNvSpPr/>
          <p:nvPr/>
        </p:nvSpPr>
        <p:spPr>
          <a:xfrm rot="10800000">
            <a:off x="6663269" y="-12432"/>
            <a:ext cx="938700" cy="975600"/>
          </a:xfrm>
          <a:prstGeom prst="rtTriangle">
            <a:avLst/>
          </a:prstGeom>
          <a:solidFill>
            <a:srgbClr val="B4B98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Exo"/>
              <a:ea typeface="Exo"/>
              <a:cs typeface="Exo"/>
              <a:sym typeface="Exo"/>
            </a:endParaRPr>
          </a:p>
        </p:txBody>
      </p:sp>
      <p:sp>
        <p:nvSpPr>
          <p:cNvPr id="145" name="Google Shape;145;p16"/>
          <p:cNvSpPr/>
          <p:nvPr/>
        </p:nvSpPr>
        <p:spPr>
          <a:xfrm>
            <a:off x="0" y="10026600"/>
            <a:ext cx="7589400" cy="672000"/>
          </a:xfrm>
          <a:prstGeom prst="rect">
            <a:avLst/>
          </a:prstGeom>
          <a:noFill/>
          <a:ln cap="flat" cmpd="sng" w="9525">
            <a:solidFill>
              <a:srgbClr val="B4B98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700">
                <a:solidFill>
                  <a:srgbClr val="6AA84F"/>
                </a:solidFill>
                <a:latin typeface="Cabin"/>
                <a:ea typeface="Cabin"/>
                <a:cs typeface="Cabin"/>
                <a:sym typeface="Cabin"/>
              </a:rPr>
              <a:t>1- After fecal-oral transmission, the eggs hatch in the small intestine. Adults mature in the ileum and large intestine and mate in the colon. Females exit the rectum at night to lay eggs in the perianal area. This irritates the perianal area, inducing the host to scratch. Scratching transfers eggs into hands, greatly increasing the likelihood of transmission to another host</a:t>
            </a:r>
            <a:endParaRPr sz="700">
              <a:solidFill>
                <a:srgbClr val="6AA84F"/>
              </a:solidFill>
              <a:latin typeface="Cabin"/>
              <a:ea typeface="Cabin"/>
              <a:cs typeface="Cabin"/>
              <a:sym typeface="Cabin"/>
            </a:endParaRPr>
          </a:p>
          <a:p>
            <a:pPr indent="0" lvl="0" marL="0" rtl="0" algn="l">
              <a:spcBef>
                <a:spcPts val="0"/>
              </a:spcBef>
              <a:spcAft>
                <a:spcPts val="0"/>
              </a:spcAft>
              <a:buNone/>
            </a:pPr>
            <a:r>
              <a:rPr lang="en-GB" sz="700">
                <a:solidFill>
                  <a:srgbClr val="999999"/>
                </a:solidFill>
                <a:highlight>
                  <a:srgbClr val="FFFFFF"/>
                </a:highlight>
                <a:latin typeface="Cabin"/>
                <a:ea typeface="Cabin"/>
                <a:cs typeface="Cabin"/>
                <a:sym typeface="Cabin"/>
              </a:rPr>
              <a:t>2-reinfection by a pathogen that is already in the body</a:t>
            </a:r>
            <a:endParaRPr sz="700">
              <a:solidFill>
                <a:srgbClr val="999999"/>
              </a:solidFill>
              <a:latin typeface="Cabin"/>
              <a:ea typeface="Cabin"/>
              <a:cs typeface="Cabin"/>
              <a:sym typeface="Cabin"/>
            </a:endParaRPr>
          </a:p>
          <a:p>
            <a:pPr indent="0" lvl="0" marL="0" rtl="0" algn="l">
              <a:spcBef>
                <a:spcPts val="0"/>
              </a:spcBef>
              <a:spcAft>
                <a:spcPts val="0"/>
              </a:spcAft>
              <a:buNone/>
            </a:pPr>
            <a:r>
              <a:rPr lang="en-GB" sz="700">
                <a:solidFill>
                  <a:srgbClr val="999999"/>
                </a:solidFill>
                <a:latin typeface="Cabin"/>
                <a:ea typeface="Cabin"/>
                <a:cs typeface="Cabin"/>
                <a:sym typeface="Cabin"/>
              </a:rPr>
              <a:t>3-the anal area is close to the vagina </a:t>
            </a:r>
            <a:endParaRPr sz="700">
              <a:solidFill>
                <a:srgbClr val="999999"/>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700">
                <a:solidFill>
                  <a:srgbClr val="999999"/>
                </a:solidFill>
                <a:latin typeface="Cabin"/>
                <a:ea typeface="Cabin"/>
                <a:cs typeface="Cabin"/>
                <a:sym typeface="Cabin"/>
              </a:rPr>
              <a:t>4- The physician places adhesive tape over the perianal area and then removes and examines the tape. The presence of eggs under LM indicates pinworm infection.</a:t>
            </a:r>
            <a:endParaRPr sz="800">
              <a:solidFill>
                <a:srgbClr val="999999"/>
              </a:solidFill>
              <a:latin typeface="Cabin"/>
              <a:ea typeface="Cabin"/>
              <a:cs typeface="Cabin"/>
              <a:sym typeface="Cabin"/>
            </a:endParaRPr>
          </a:p>
        </p:txBody>
      </p:sp>
      <p:sp>
        <p:nvSpPr>
          <p:cNvPr id="146" name="Google Shape;146;p16"/>
          <p:cNvSpPr txBox="1"/>
          <p:nvPr/>
        </p:nvSpPr>
        <p:spPr>
          <a:xfrm>
            <a:off x="7106665" y="63360"/>
            <a:ext cx="495300" cy="4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Cabin"/>
                <a:ea typeface="Cabin"/>
                <a:cs typeface="Cabin"/>
                <a:sym typeface="Cabin"/>
              </a:rPr>
              <a:t>3</a:t>
            </a:r>
            <a:endParaRPr>
              <a:latin typeface="Cabin"/>
              <a:ea typeface="Cabin"/>
              <a:cs typeface="Cabin"/>
              <a:sym typeface="Cabin"/>
            </a:endParaRPr>
          </a:p>
        </p:txBody>
      </p:sp>
      <p:sp>
        <p:nvSpPr>
          <p:cNvPr id="147" name="Google Shape;147;p16"/>
          <p:cNvSpPr txBox="1"/>
          <p:nvPr/>
        </p:nvSpPr>
        <p:spPr>
          <a:xfrm>
            <a:off x="587700" y="270025"/>
            <a:ext cx="6414000" cy="582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3500">
                <a:solidFill>
                  <a:srgbClr val="61753B"/>
                </a:solidFill>
                <a:latin typeface="Cabin"/>
                <a:ea typeface="Cabin"/>
                <a:cs typeface="Cabin"/>
                <a:sym typeface="Cabin"/>
              </a:rPr>
              <a:t>1- </a:t>
            </a:r>
            <a:r>
              <a:rPr b="1" lang="en-GB" sz="3500">
                <a:solidFill>
                  <a:srgbClr val="61753B"/>
                </a:solidFill>
                <a:latin typeface="Cabin"/>
                <a:ea typeface="Cabin"/>
                <a:cs typeface="Cabin"/>
                <a:sym typeface="Cabin"/>
              </a:rPr>
              <a:t>Enterobius </a:t>
            </a:r>
            <a:r>
              <a:rPr b="1" lang="en-GB" sz="3500">
                <a:solidFill>
                  <a:srgbClr val="61753B"/>
                </a:solidFill>
                <a:latin typeface="Cabin"/>
                <a:ea typeface="Cabin"/>
                <a:cs typeface="Cabin"/>
                <a:sym typeface="Cabin"/>
              </a:rPr>
              <a:t>vermicularis </a:t>
            </a:r>
            <a:r>
              <a:rPr b="1" lang="en-GB">
                <a:solidFill>
                  <a:srgbClr val="61753B"/>
                </a:solidFill>
                <a:latin typeface="Cabin"/>
                <a:ea typeface="Cabin"/>
                <a:cs typeface="Cabin"/>
                <a:sym typeface="Cabin"/>
              </a:rPr>
              <a:t>(</a:t>
            </a:r>
            <a:r>
              <a:rPr b="1" lang="en-GB">
                <a:solidFill>
                  <a:srgbClr val="61753B"/>
                </a:solidFill>
                <a:latin typeface="Cabin"/>
                <a:ea typeface="Cabin"/>
                <a:cs typeface="Cabin"/>
                <a:sym typeface="Cabin"/>
              </a:rPr>
              <a:t>thread worm</a:t>
            </a:r>
            <a:r>
              <a:rPr b="1" lang="en-GB">
                <a:solidFill>
                  <a:srgbClr val="61753B"/>
                </a:solidFill>
                <a:latin typeface="Cabin"/>
                <a:ea typeface="Cabin"/>
                <a:cs typeface="Cabin"/>
                <a:sym typeface="Cabin"/>
              </a:rPr>
              <a:t>)</a:t>
            </a:r>
            <a:endParaRPr b="1">
              <a:solidFill>
                <a:srgbClr val="61753B"/>
              </a:solidFill>
              <a:latin typeface="Cabin"/>
              <a:ea typeface="Cabin"/>
              <a:cs typeface="Cabin"/>
              <a:sym typeface="Cabin"/>
            </a:endParaRPr>
          </a:p>
        </p:txBody>
      </p:sp>
      <p:cxnSp>
        <p:nvCxnSpPr>
          <p:cNvPr id="148" name="Google Shape;148;p16"/>
          <p:cNvCxnSpPr/>
          <p:nvPr/>
        </p:nvCxnSpPr>
        <p:spPr>
          <a:xfrm rot="10800000">
            <a:off x="15009125" y="852925"/>
            <a:ext cx="32700" cy="8943600"/>
          </a:xfrm>
          <a:prstGeom prst="straightConnector1">
            <a:avLst/>
          </a:prstGeom>
          <a:noFill/>
          <a:ln cap="flat" cmpd="sng" w="9525">
            <a:solidFill>
              <a:schemeClr val="dk2"/>
            </a:solidFill>
            <a:prstDash val="solid"/>
            <a:round/>
            <a:headEnd len="med" w="med" type="none"/>
            <a:tailEnd len="med" w="med" type="none"/>
          </a:ln>
        </p:spPr>
      </p:cxnSp>
      <p:pic>
        <p:nvPicPr>
          <p:cNvPr id="149" name="Google Shape;149;p16"/>
          <p:cNvPicPr preferRelativeResize="0"/>
          <p:nvPr/>
        </p:nvPicPr>
        <p:blipFill rotWithShape="1">
          <a:blip r:embed="rId3">
            <a:alphaModFix/>
          </a:blip>
          <a:srcRect b="8720" l="3567" r="0" t="2026"/>
          <a:stretch/>
        </p:blipFill>
        <p:spPr>
          <a:xfrm>
            <a:off x="4812200" y="3316324"/>
            <a:ext cx="2401872" cy="1206053"/>
          </a:xfrm>
          <a:prstGeom prst="rect">
            <a:avLst/>
          </a:prstGeom>
          <a:noFill/>
          <a:ln>
            <a:noFill/>
          </a:ln>
        </p:spPr>
      </p:pic>
      <p:sp>
        <p:nvSpPr>
          <p:cNvPr id="150" name="Google Shape;150;p16"/>
          <p:cNvSpPr txBox="1"/>
          <p:nvPr/>
        </p:nvSpPr>
        <p:spPr>
          <a:xfrm>
            <a:off x="137525" y="913775"/>
            <a:ext cx="7589400" cy="26565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61753B"/>
              </a:buClr>
              <a:buSzPts val="2000"/>
              <a:buFont typeface="Cabin"/>
              <a:buChar char="●"/>
            </a:pPr>
            <a:r>
              <a:rPr b="1" lang="en-GB" sz="2000">
                <a:solidFill>
                  <a:srgbClr val="61753B"/>
                </a:solidFill>
                <a:latin typeface="Cabin"/>
                <a:ea typeface="Cabin"/>
                <a:cs typeface="Cabin"/>
                <a:sym typeface="Cabin"/>
              </a:rPr>
              <a:t>General information</a:t>
            </a:r>
            <a:endParaRPr b="1" sz="2000">
              <a:solidFill>
                <a:srgbClr val="61753B"/>
              </a:solidFill>
              <a:latin typeface="Cabin"/>
              <a:ea typeface="Cabin"/>
              <a:cs typeface="Cabin"/>
              <a:sym typeface="Cabin"/>
            </a:endParaRPr>
          </a:p>
          <a:p>
            <a:pPr indent="0" lvl="0" marL="0" rtl="0" algn="l">
              <a:spcBef>
                <a:spcPts val="0"/>
              </a:spcBef>
              <a:spcAft>
                <a:spcPts val="0"/>
              </a:spcAft>
              <a:buNone/>
            </a:pPr>
            <a:r>
              <a:t/>
            </a:r>
            <a:endParaRPr b="1" sz="600">
              <a:solidFill>
                <a:srgbClr val="61753B"/>
              </a:solidFill>
              <a:latin typeface="Cabin"/>
              <a:ea typeface="Cabin"/>
              <a:cs typeface="Cabin"/>
              <a:sym typeface="Cabin"/>
            </a:endParaRPr>
          </a:p>
          <a:p>
            <a:pPr indent="0" lvl="0" marL="457200" rtl="0" algn="l">
              <a:lnSpc>
                <a:spcPct val="115000"/>
              </a:lnSpc>
              <a:spcBef>
                <a:spcPts val="0"/>
              </a:spcBef>
              <a:spcAft>
                <a:spcPts val="0"/>
              </a:spcAft>
              <a:buNone/>
            </a:pPr>
            <a:r>
              <a:rPr lang="en-GB" sz="600">
                <a:solidFill>
                  <a:schemeClr val="dk1"/>
                </a:solidFill>
                <a:latin typeface="Cabin"/>
                <a:ea typeface="Cabin"/>
                <a:cs typeface="Cabin"/>
                <a:sym typeface="Cabin"/>
              </a:rPr>
              <a:t>○ </a:t>
            </a:r>
            <a:r>
              <a:rPr lang="en-GB" sz="1200">
                <a:latin typeface="Cabin"/>
                <a:ea typeface="Cabin"/>
                <a:cs typeface="Cabin"/>
                <a:sym typeface="Cabin"/>
              </a:rPr>
              <a:t>Common names : </a:t>
            </a:r>
            <a:r>
              <a:rPr lang="en-GB" sz="1200">
                <a:latin typeface="Cabin"/>
                <a:ea typeface="Cabin"/>
                <a:cs typeface="Cabin"/>
                <a:sym typeface="Cabin"/>
              </a:rPr>
              <a:t>Pinworm</a:t>
            </a:r>
            <a:r>
              <a:rPr lang="en-GB" sz="1200">
                <a:latin typeface="Cabin"/>
                <a:ea typeface="Cabin"/>
                <a:cs typeface="Cabin"/>
                <a:sym typeface="Cabin"/>
              </a:rPr>
              <a:t> &amp; Seat worm.</a:t>
            </a:r>
            <a:endParaRPr sz="600">
              <a:solidFill>
                <a:schemeClr val="dk1"/>
              </a:solidFill>
              <a:latin typeface="Cabin"/>
              <a:ea typeface="Cabin"/>
              <a:cs typeface="Cabin"/>
              <a:sym typeface="Cabin"/>
            </a:endParaRPr>
          </a:p>
          <a:p>
            <a:pPr indent="0" lvl="0" marL="457200" rtl="0" algn="l">
              <a:spcBef>
                <a:spcPts val="0"/>
              </a:spcBef>
              <a:spcAft>
                <a:spcPts val="0"/>
              </a:spcAft>
              <a:buNone/>
            </a:pPr>
            <a:r>
              <a:rPr lang="en-GB" sz="600">
                <a:solidFill>
                  <a:schemeClr val="dk1"/>
                </a:solidFill>
                <a:latin typeface="Cabin"/>
                <a:ea typeface="Cabin"/>
                <a:cs typeface="Cabin"/>
                <a:sym typeface="Cabin"/>
              </a:rPr>
              <a:t>○  </a:t>
            </a:r>
            <a:r>
              <a:rPr lang="en-GB" sz="1200">
                <a:latin typeface="Cabin"/>
                <a:ea typeface="Cabin"/>
                <a:cs typeface="Cabin"/>
                <a:sym typeface="Cabin"/>
              </a:rPr>
              <a:t>Found all over the world but</a:t>
            </a:r>
            <a:r>
              <a:rPr b="1" lang="en-GB" sz="1200">
                <a:latin typeface="Cabin"/>
                <a:ea typeface="Cabin"/>
                <a:cs typeface="Cabin"/>
                <a:sym typeface="Cabin"/>
              </a:rPr>
              <a:t> more common</a:t>
            </a:r>
            <a:r>
              <a:rPr lang="en-GB" sz="1200">
                <a:latin typeface="Cabin"/>
                <a:ea typeface="Cabin"/>
                <a:cs typeface="Cabin"/>
                <a:sym typeface="Cabin"/>
              </a:rPr>
              <a:t> in temperate regions </a:t>
            </a:r>
            <a:r>
              <a:rPr lang="en-GB" sz="1000">
                <a:solidFill>
                  <a:srgbClr val="999999"/>
                </a:solidFill>
                <a:latin typeface="Cabin"/>
                <a:ea typeface="Cabin"/>
                <a:cs typeface="Cabin"/>
                <a:sym typeface="Cabin"/>
              </a:rPr>
              <a:t>And in </a:t>
            </a:r>
            <a:r>
              <a:rPr b="1" lang="en-GB" sz="1000">
                <a:solidFill>
                  <a:srgbClr val="999999"/>
                </a:solidFill>
                <a:latin typeface="Cabin"/>
                <a:ea typeface="Cabin"/>
                <a:cs typeface="Cabin"/>
                <a:sym typeface="Cabin"/>
              </a:rPr>
              <a:t>Saudi Arabia</a:t>
            </a:r>
            <a:endParaRPr b="1" sz="1000">
              <a:solidFill>
                <a:srgbClr val="999999"/>
              </a:solidFill>
              <a:latin typeface="Cabin"/>
              <a:ea typeface="Cabin"/>
              <a:cs typeface="Cabin"/>
              <a:sym typeface="Cabin"/>
            </a:endParaRPr>
          </a:p>
          <a:p>
            <a:pPr indent="0" lvl="0" marL="457200" rtl="0" algn="l">
              <a:spcBef>
                <a:spcPts val="0"/>
              </a:spcBef>
              <a:spcAft>
                <a:spcPts val="0"/>
              </a:spcAft>
              <a:buNone/>
            </a:pPr>
            <a:r>
              <a:rPr lang="en-GB" sz="600">
                <a:solidFill>
                  <a:schemeClr val="dk1"/>
                </a:solidFill>
                <a:latin typeface="Cabin"/>
                <a:ea typeface="Cabin"/>
                <a:cs typeface="Cabin"/>
                <a:sym typeface="Cabin"/>
              </a:rPr>
              <a:t>○ </a:t>
            </a:r>
            <a:r>
              <a:rPr b="1" lang="en-GB" sz="1200">
                <a:solidFill>
                  <a:srgbClr val="CC0000"/>
                </a:solidFill>
                <a:latin typeface="Cabin"/>
                <a:ea typeface="Cabin"/>
                <a:cs typeface="Cabin"/>
                <a:sym typeface="Cabin"/>
              </a:rPr>
              <a:t>Children</a:t>
            </a:r>
            <a:r>
              <a:rPr b="1" lang="en-GB" sz="1200">
                <a:latin typeface="Cabin"/>
                <a:ea typeface="Cabin"/>
                <a:cs typeface="Cabin"/>
                <a:sym typeface="Cabin"/>
              </a:rPr>
              <a:t> </a:t>
            </a:r>
            <a:r>
              <a:rPr lang="en-GB" sz="1200">
                <a:latin typeface="Cabin"/>
                <a:ea typeface="Cabin"/>
                <a:cs typeface="Cabin"/>
                <a:sym typeface="Cabin"/>
              </a:rPr>
              <a:t>are more often evolved than adults, it tends to occur in </a:t>
            </a:r>
            <a:r>
              <a:rPr b="1" lang="en-GB" sz="1200">
                <a:latin typeface="Cabin"/>
                <a:ea typeface="Cabin"/>
                <a:cs typeface="Cabin"/>
                <a:sym typeface="Cabin"/>
              </a:rPr>
              <a:t>groups living together</a:t>
            </a:r>
            <a:r>
              <a:rPr lang="en-GB" sz="1200">
                <a:latin typeface="Cabin"/>
                <a:ea typeface="Cabin"/>
                <a:cs typeface="Cabin"/>
                <a:sym typeface="Cabin"/>
              </a:rPr>
              <a:t> such as families, </a:t>
            </a:r>
            <a:r>
              <a:rPr lang="en-GB" sz="1200">
                <a:solidFill>
                  <a:schemeClr val="lt1"/>
                </a:solidFill>
                <a:latin typeface="Cabin"/>
                <a:ea typeface="Cabin"/>
                <a:cs typeface="Cabin"/>
                <a:sym typeface="Cabin"/>
              </a:rPr>
              <a:t>d</a:t>
            </a:r>
            <a:r>
              <a:rPr lang="en-GB" sz="1200">
                <a:latin typeface="Cabin"/>
                <a:ea typeface="Cabin"/>
                <a:cs typeface="Cabin"/>
                <a:sym typeface="Cabin"/>
              </a:rPr>
              <a:t>army camps or nurseries. </a:t>
            </a:r>
            <a:endParaRPr sz="1200">
              <a:latin typeface="Cabin"/>
              <a:ea typeface="Cabin"/>
              <a:cs typeface="Cabin"/>
              <a:sym typeface="Cabin"/>
            </a:endParaRPr>
          </a:p>
          <a:p>
            <a:pPr indent="0" lvl="0" marL="457200" rtl="0" algn="l">
              <a:spcBef>
                <a:spcPts val="0"/>
              </a:spcBef>
              <a:spcAft>
                <a:spcPts val="0"/>
              </a:spcAft>
              <a:buNone/>
            </a:pPr>
            <a:r>
              <a:rPr lang="en-GB" sz="600">
                <a:solidFill>
                  <a:schemeClr val="dk1"/>
                </a:solidFill>
                <a:latin typeface="Cabin"/>
                <a:ea typeface="Cabin"/>
                <a:cs typeface="Cabin"/>
                <a:sym typeface="Cabin"/>
              </a:rPr>
              <a:t>○ </a:t>
            </a:r>
            <a:r>
              <a:rPr b="1" lang="en-GB" sz="1200">
                <a:latin typeface="Cabin"/>
                <a:ea typeface="Cabin"/>
                <a:cs typeface="Cabin"/>
                <a:sym typeface="Cabin"/>
              </a:rPr>
              <a:t>Adult worms</a:t>
            </a:r>
            <a:r>
              <a:rPr lang="en-GB" sz="1200">
                <a:latin typeface="Cabin"/>
                <a:ea typeface="Cabin"/>
                <a:cs typeface="Cabin"/>
                <a:sym typeface="Cabin"/>
              </a:rPr>
              <a:t> are mainly located in</a:t>
            </a:r>
            <a:r>
              <a:rPr b="1" lang="en-GB" sz="1200">
                <a:latin typeface="Cabin"/>
                <a:ea typeface="Cabin"/>
                <a:cs typeface="Cabin"/>
                <a:sym typeface="Cabin"/>
              </a:rPr>
              <a:t> </a:t>
            </a:r>
            <a:r>
              <a:rPr b="1" lang="en-GB" sz="1200">
                <a:solidFill>
                  <a:srgbClr val="CC0000"/>
                </a:solidFill>
                <a:latin typeface="Cabin"/>
                <a:ea typeface="Cabin"/>
                <a:cs typeface="Cabin"/>
                <a:sym typeface="Cabin"/>
              </a:rPr>
              <a:t>lumen of cecum</a:t>
            </a:r>
            <a:r>
              <a:rPr lang="en-GB" sz="1200">
                <a:latin typeface="Cabin"/>
                <a:ea typeface="Cabin"/>
                <a:cs typeface="Cabin"/>
                <a:sym typeface="Cabin"/>
              </a:rPr>
              <a:t> and the</a:t>
            </a:r>
            <a:r>
              <a:rPr b="1" lang="en-GB" sz="1200">
                <a:latin typeface="Cabin"/>
                <a:ea typeface="Cabin"/>
                <a:cs typeface="Cabin"/>
                <a:sym typeface="Cabin"/>
              </a:rPr>
              <a:t> female </a:t>
            </a:r>
            <a:r>
              <a:rPr lang="en-GB" sz="1200">
                <a:latin typeface="Cabin"/>
                <a:ea typeface="Cabin"/>
                <a:cs typeface="Cabin"/>
                <a:sym typeface="Cabin"/>
              </a:rPr>
              <a:t>migrate to rectum to deposit her    </a:t>
            </a:r>
            <a:r>
              <a:rPr lang="en-GB" sz="1200">
                <a:solidFill>
                  <a:schemeClr val="lt1"/>
                </a:solidFill>
                <a:latin typeface="Cabin"/>
                <a:ea typeface="Cabin"/>
                <a:cs typeface="Cabin"/>
                <a:sym typeface="Cabin"/>
              </a:rPr>
              <a:t>d</a:t>
            </a:r>
            <a:r>
              <a:rPr lang="en-GB" sz="1200">
                <a:latin typeface="Cabin"/>
                <a:ea typeface="Cabin"/>
                <a:cs typeface="Cabin"/>
                <a:sym typeface="Cabin"/>
              </a:rPr>
              <a:t>eggs on </a:t>
            </a:r>
            <a:r>
              <a:rPr b="1" lang="en-GB" sz="1200">
                <a:solidFill>
                  <a:srgbClr val="CC0000"/>
                </a:solidFill>
                <a:latin typeface="Cabin"/>
                <a:ea typeface="Cabin"/>
                <a:cs typeface="Cabin"/>
                <a:sym typeface="Cabin"/>
              </a:rPr>
              <a:t>perianal skin</a:t>
            </a:r>
            <a:r>
              <a:rPr lang="en-GB" sz="1200">
                <a:solidFill>
                  <a:srgbClr val="CC0000"/>
                </a:solidFill>
                <a:latin typeface="Cabin"/>
                <a:ea typeface="Cabin"/>
                <a:cs typeface="Cabin"/>
                <a:sym typeface="Cabin"/>
              </a:rPr>
              <a:t>. </a:t>
            </a:r>
            <a:endParaRPr sz="1200">
              <a:solidFill>
                <a:srgbClr val="CC0000"/>
              </a:solidFill>
              <a:latin typeface="Cabin"/>
              <a:ea typeface="Cabin"/>
              <a:cs typeface="Cabin"/>
              <a:sym typeface="Cabin"/>
            </a:endParaRPr>
          </a:p>
          <a:p>
            <a:pPr indent="0" lvl="0" marL="457200" rtl="0" algn="l">
              <a:spcBef>
                <a:spcPts val="0"/>
              </a:spcBef>
              <a:spcAft>
                <a:spcPts val="0"/>
              </a:spcAft>
              <a:buNone/>
            </a:pPr>
            <a:r>
              <a:rPr lang="en-GB" sz="600">
                <a:solidFill>
                  <a:schemeClr val="dk1"/>
                </a:solidFill>
                <a:latin typeface="Cabin"/>
                <a:ea typeface="Cabin"/>
                <a:cs typeface="Cabin"/>
                <a:sym typeface="Cabin"/>
              </a:rPr>
              <a:t>○ </a:t>
            </a:r>
            <a:r>
              <a:rPr lang="en-GB" sz="1200">
                <a:latin typeface="Cabin"/>
                <a:ea typeface="Cabin"/>
                <a:cs typeface="Cabin"/>
                <a:sym typeface="Cabin"/>
              </a:rPr>
              <a:t>Direct </a:t>
            </a:r>
            <a:r>
              <a:rPr b="1" lang="en-GB" sz="1200">
                <a:solidFill>
                  <a:srgbClr val="CC0000"/>
                </a:solidFill>
                <a:latin typeface="Cabin"/>
                <a:ea typeface="Cabin"/>
                <a:cs typeface="Cabin"/>
                <a:sym typeface="Cabin"/>
              </a:rPr>
              <a:t>human to human infection</a:t>
            </a:r>
            <a:r>
              <a:rPr lang="en-GB" sz="1200">
                <a:solidFill>
                  <a:srgbClr val="CC0000"/>
                </a:solidFill>
                <a:latin typeface="Cabin"/>
                <a:ea typeface="Cabin"/>
                <a:cs typeface="Cabin"/>
                <a:sym typeface="Cabin"/>
              </a:rPr>
              <a:t> </a:t>
            </a:r>
            <a:r>
              <a:rPr lang="en-GB" sz="1200">
                <a:latin typeface="Cabin"/>
                <a:ea typeface="Cabin"/>
                <a:cs typeface="Cabin"/>
                <a:sym typeface="Cabin"/>
              </a:rPr>
              <a:t>occurs mainly by </a:t>
            </a:r>
            <a:r>
              <a:rPr b="1" lang="en-GB" sz="1200">
                <a:solidFill>
                  <a:srgbClr val="CC0000"/>
                </a:solidFill>
                <a:latin typeface="Cabin"/>
                <a:ea typeface="Cabin"/>
                <a:cs typeface="Cabin"/>
                <a:sym typeface="Cabin"/>
              </a:rPr>
              <a:t>swallowing the eggs</a:t>
            </a:r>
            <a:r>
              <a:rPr b="1" lang="en-GB" sz="1200">
                <a:latin typeface="Cabin"/>
                <a:ea typeface="Cabin"/>
                <a:cs typeface="Cabin"/>
                <a:sym typeface="Cabin"/>
              </a:rPr>
              <a:t> </a:t>
            </a:r>
            <a:r>
              <a:rPr lang="en-GB" sz="1200">
                <a:latin typeface="Cabin"/>
                <a:ea typeface="Cabin"/>
                <a:cs typeface="Cabin"/>
                <a:sym typeface="Cabin"/>
              </a:rPr>
              <a:t>.</a:t>
            </a:r>
            <a:r>
              <a:rPr baseline="30000" lang="en-GB" sz="1200">
                <a:latin typeface="Cabin"/>
                <a:ea typeface="Cabin"/>
                <a:cs typeface="Cabin"/>
                <a:sym typeface="Cabin"/>
              </a:rPr>
              <a:t>1</a:t>
            </a:r>
            <a:endParaRPr baseline="30000" sz="1200">
              <a:latin typeface="Cabin"/>
              <a:ea typeface="Cabin"/>
              <a:cs typeface="Cabin"/>
              <a:sym typeface="Cabin"/>
            </a:endParaRPr>
          </a:p>
          <a:p>
            <a:pPr indent="0" lvl="0" marL="457200" rtl="0" algn="l">
              <a:spcBef>
                <a:spcPts val="0"/>
              </a:spcBef>
              <a:spcAft>
                <a:spcPts val="0"/>
              </a:spcAft>
              <a:buNone/>
            </a:pPr>
            <a:r>
              <a:rPr lang="en-GB" sz="600">
                <a:solidFill>
                  <a:schemeClr val="dk1"/>
                </a:solidFill>
                <a:latin typeface="Cabin"/>
                <a:ea typeface="Cabin"/>
                <a:cs typeface="Cabin"/>
                <a:sym typeface="Cabin"/>
              </a:rPr>
              <a:t>○ </a:t>
            </a:r>
            <a:r>
              <a:rPr b="1" lang="en-GB" sz="1200">
                <a:solidFill>
                  <a:srgbClr val="CC0000"/>
                </a:solidFill>
                <a:latin typeface="Cabin"/>
                <a:ea typeface="Cabin"/>
                <a:cs typeface="Cabin"/>
                <a:sym typeface="Cabin"/>
              </a:rPr>
              <a:t>Autoinfection</a:t>
            </a:r>
            <a:r>
              <a:rPr b="1" baseline="30000" lang="en-GB" sz="1200">
                <a:solidFill>
                  <a:srgbClr val="CC0000"/>
                </a:solidFill>
                <a:latin typeface="Cabin"/>
                <a:ea typeface="Cabin"/>
                <a:cs typeface="Cabin"/>
                <a:sym typeface="Cabin"/>
              </a:rPr>
              <a:t>2</a:t>
            </a:r>
            <a:r>
              <a:rPr lang="en-GB" sz="1200">
                <a:latin typeface="Cabin"/>
                <a:ea typeface="Cabin"/>
                <a:cs typeface="Cabin"/>
                <a:sym typeface="Cabin"/>
              </a:rPr>
              <a:t> occurs by </a:t>
            </a:r>
            <a:r>
              <a:rPr b="1" lang="en-GB" sz="1200">
                <a:solidFill>
                  <a:srgbClr val="CC0000"/>
                </a:solidFill>
                <a:latin typeface="Cabin"/>
                <a:ea typeface="Cabin"/>
                <a:cs typeface="Cabin"/>
                <a:sym typeface="Cabin"/>
              </a:rPr>
              <a:t>contamination of the fingers.</a:t>
            </a:r>
            <a:endParaRPr b="1" baseline="30000" sz="1200">
              <a:solidFill>
                <a:srgbClr val="CC0000"/>
              </a:solidFill>
              <a:latin typeface="Cabin"/>
              <a:ea typeface="Cabin"/>
              <a:cs typeface="Cabin"/>
              <a:sym typeface="Cabin"/>
            </a:endParaRPr>
          </a:p>
          <a:p>
            <a:pPr indent="0" lvl="0" marL="457200" rtl="0" algn="l">
              <a:spcBef>
                <a:spcPts val="0"/>
              </a:spcBef>
              <a:spcAft>
                <a:spcPts val="0"/>
              </a:spcAft>
              <a:buNone/>
            </a:pPr>
            <a:r>
              <a:rPr lang="en-GB" sz="600">
                <a:solidFill>
                  <a:schemeClr val="dk1"/>
                </a:solidFill>
                <a:latin typeface="Cabin"/>
                <a:ea typeface="Cabin"/>
                <a:cs typeface="Cabin"/>
                <a:sym typeface="Cabin"/>
              </a:rPr>
              <a:t>○ </a:t>
            </a:r>
            <a:r>
              <a:rPr lang="en-GB" sz="1200">
                <a:latin typeface="Cabin"/>
                <a:ea typeface="Cabin"/>
                <a:cs typeface="Cabin"/>
                <a:sym typeface="Cabin"/>
              </a:rPr>
              <a:t>It can be seen by naked eye as white thread ± 1cm.</a:t>
            </a:r>
            <a:endParaRPr baseline="30000" sz="1200">
              <a:latin typeface="Cabin"/>
              <a:ea typeface="Cabin"/>
              <a:cs typeface="Cabin"/>
              <a:sym typeface="Cabin"/>
            </a:endParaRPr>
          </a:p>
          <a:p>
            <a:pPr indent="0" lvl="0" marL="457200" rtl="0" algn="l">
              <a:spcBef>
                <a:spcPts val="0"/>
              </a:spcBef>
              <a:spcAft>
                <a:spcPts val="0"/>
              </a:spcAft>
              <a:buNone/>
            </a:pPr>
            <a:r>
              <a:rPr lang="en-GB" sz="600">
                <a:solidFill>
                  <a:schemeClr val="dk1"/>
                </a:solidFill>
                <a:latin typeface="Cabin"/>
                <a:ea typeface="Cabin"/>
                <a:cs typeface="Cabin"/>
                <a:sym typeface="Cabin"/>
              </a:rPr>
              <a:t>○ </a:t>
            </a:r>
            <a:r>
              <a:rPr lang="en-GB" sz="1200">
                <a:latin typeface="Cabin"/>
                <a:ea typeface="Cabin"/>
                <a:cs typeface="Cabin"/>
                <a:sym typeface="Cabin"/>
              </a:rPr>
              <a:t>Male is smaller than female  ± 0.5cm, with coiled end. </a:t>
            </a:r>
            <a:endParaRPr sz="1000">
              <a:solidFill>
                <a:srgbClr val="274E13"/>
              </a:solidFill>
              <a:latin typeface="Cabin"/>
              <a:ea typeface="Cabin"/>
              <a:cs typeface="Cabin"/>
              <a:sym typeface="Cabin"/>
            </a:endParaRPr>
          </a:p>
        </p:txBody>
      </p:sp>
      <p:sp>
        <p:nvSpPr>
          <p:cNvPr id="151" name="Google Shape;151;p16"/>
          <p:cNvSpPr txBox="1"/>
          <p:nvPr/>
        </p:nvSpPr>
        <p:spPr>
          <a:xfrm>
            <a:off x="0" y="3322313"/>
            <a:ext cx="1900800" cy="975600"/>
          </a:xfrm>
          <a:prstGeom prst="rect">
            <a:avLst/>
          </a:prstGeom>
          <a:noFill/>
          <a:ln>
            <a:noFill/>
          </a:ln>
        </p:spPr>
        <p:txBody>
          <a:bodyPr anchorCtr="0" anchor="t" bIns="91425" lIns="91425" spcFirstLastPara="1" rIns="91425" wrap="square" tIns="91425">
            <a:noAutofit/>
          </a:bodyPr>
          <a:lstStyle/>
          <a:p>
            <a:pPr indent="-355600" lvl="0" marL="457200" rtl="0" algn="ctr">
              <a:spcBef>
                <a:spcPts val="0"/>
              </a:spcBef>
              <a:spcAft>
                <a:spcPts val="0"/>
              </a:spcAft>
              <a:buClr>
                <a:srgbClr val="61753B"/>
              </a:buClr>
              <a:buSzPts val="2000"/>
              <a:buFont typeface="Cabin"/>
              <a:buChar char="●"/>
            </a:pPr>
            <a:r>
              <a:rPr b="1" lang="en-GB" sz="2000">
                <a:solidFill>
                  <a:srgbClr val="61753B"/>
                </a:solidFill>
                <a:latin typeface="Cabin"/>
                <a:ea typeface="Cabin"/>
                <a:cs typeface="Cabin"/>
                <a:sym typeface="Cabin"/>
              </a:rPr>
              <a:t>Life cycle </a:t>
            </a:r>
            <a:endParaRPr b="1" sz="2000">
              <a:solidFill>
                <a:srgbClr val="61753B"/>
              </a:solidFill>
              <a:latin typeface="Cabin"/>
              <a:ea typeface="Cabin"/>
              <a:cs typeface="Cabin"/>
              <a:sym typeface="Cabin"/>
            </a:endParaRPr>
          </a:p>
        </p:txBody>
      </p:sp>
      <p:sp>
        <p:nvSpPr>
          <p:cNvPr id="152" name="Google Shape;152;p16"/>
          <p:cNvSpPr txBox="1"/>
          <p:nvPr/>
        </p:nvSpPr>
        <p:spPr>
          <a:xfrm>
            <a:off x="5136550" y="4468939"/>
            <a:ext cx="2051700" cy="31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800">
                <a:solidFill>
                  <a:srgbClr val="666666"/>
                </a:solidFill>
                <a:latin typeface="Cabin"/>
                <a:ea typeface="Cabin"/>
                <a:cs typeface="Cabin"/>
                <a:sym typeface="Cabin"/>
              </a:rPr>
              <a:t>d= Diagnostic stage            i= Infective stage</a:t>
            </a:r>
            <a:endParaRPr sz="800">
              <a:solidFill>
                <a:srgbClr val="666666"/>
              </a:solidFill>
              <a:latin typeface="Cabin"/>
              <a:ea typeface="Cabin"/>
              <a:cs typeface="Cabin"/>
              <a:sym typeface="Cabin"/>
            </a:endParaRPr>
          </a:p>
        </p:txBody>
      </p:sp>
      <p:sp>
        <p:nvSpPr>
          <p:cNvPr id="153" name="Google Shape;153;p16"/>
          <p:cNvSpPr txBox="1"/>
          <p:nvPr/>
        </p:nvSpPr>
        <p:spPr>
          <a:xfrm>
            <a:off x="377725" y="3756363"/>
            <a:ext cx="3778200" cy="65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600">
                <a:solidFill>
                  <a:srgbClr val="CC0000"/>
                </a:solidFill>
                <a:latin typeface="Cabin"/>
                <a:ea typeface="Cabin"/>
                <a:cs typeface="Cabin"/>
                <a:sym typeface="Cabin"/>
              </a:rPr>
              <a:t>○</a:t>
            </a:r>
            <a:r>
              <a:rPr lang="en-GB" sz="600">
                <a:solidFill>
                  <a:schemeClr val="dk1"/>
                </a:solidFill>
                <a:latin typeface="Cabin"/>
                <a:ea typeface="Cabin"/>
                <a:cs typeface="Cabin"/>
                <a:sym typeface="Cabin"/>
              </a:rPr>
              <a:t> </a:t>
            </a:r>
            <a:r>
              <a:rPr lang="en-GB" sz="1200">
                <a:solidFill>
                  <a:srgbClr val="6AA84F"/>
                </a:solidFill>
                <a:latin typeface="Cabin"/>
                <a:ea typeface="Cabin"/>
                <a:cs typeface="Cabin"/>
                <a:sym typeface="Cabin"/>
              </a:rPr>
              <a:t>Diagnostic stage: Unembryonated eggs</a:t>
            </a:r>
            <a:endParaRPr sz="600">
              <a:solidFill>
                <a:srgbClr val="CC0000"/>
              </a:solidFill>
              <a:latin typeface="Cabin"/>
              <a:ea typeface="Cabin"/>
              <a:cs typeface="Cabin"/>
              <a:sym typeface="Cabin"/>
            </a:endParaRPr>
          </a:p>
          <a:p>
            <a:pPr indent="0" lvl="0" marL="0" rtl="0" algn="l">
              <a:spcBef>
                <a:spcPts val="0"/>
              </a:spcBef>
              <a:spcAft>
                <a:spcPts val="0"/>
              </a:spcAft>
              <a:buNone/>
            </a:pPr>
            <a:r>
              <a:rPr lang="en-GB" sz="600">
                <a:solidFill>
                  <a:srgbClr val="CC0000"/>
                </a:solidFill>
                <a:latin typeface="Cabin"/>
                <a:ea typeface="Cabin"/>
                <a:cs typeface="Cabin"/>
                <a:sym typeface="Cabin"/>
              </a:rPr>
              <a:t>○</a:t>
            </a:r>
            <a:r>
              <a:rPr lang="en-GB" sz="600">
                <a:solidFill>
                  <a:schemeClr val="dk1"/>
                </a:solidFill>
                <a:latin typeface="Cabin"/>
                <a:ea typeface="Cabin"/>
                <a:cs typeface="Cabin"/>
                <a:sym typeface="Cabin"/>
              </a:rPr>
              <a:t> </a:t>
            </a:r>
            <a:r>
              <a:rPr b="1" lang="en-GB" sz="1200">
                <a:solidFill>
                  <a:srgbClr val="CC0000"/>
                </a:solidFill>
                <a:latin typeface="Cabin"/>
                <a:ea typeface="Cabin"/>
                <a:cs typeface="Cabin"/>
                <a:sym typeface="Cabin"/>
              </a:rPr>
              <a:t>Infective stage : Embryonated egg</a:t>
            </a:r>
            <a:endParaRPr b="1" sz="1200">
              <a:solidFill>
                <a:srgbClr val="CC0000"/>
              </a:solidFill>
              <a:latin typeface="Cabin"/>
              <a:ea typeface="Cabin"/>
              <a:cs typeface="Cabin"/>
              <a:sym typeface="Cabin"/>
            </a:endParaRPr>
          </a:p>
          <a:p>
            <a:pPr indent="0" lvl="0" marL="0" rtl="0" algn="l">
              <a:spcBef>
                <a:spcPts val="0"/>
              </a:spcBef>
              <a:spcAft>
                <a:spcPts val="0"/>
              </a:spcAft>
              <a:buNone/>
            </a:pPr>
            <a:r>
              <a:rPr lang="en-GB" sz="600">
                <a:solidFill>
                  <a:srgbClr val="CC0000"/>
                </a:solidFill>
                <a:latin typeface="Cabin"/>
                <a:ea typeface="Cabin"/>
                <a:cs typeface="Cabin"/>
                <a:sym typeface="Cabin"/>
              </a:rPr>
              <a:t>○</a:t>
            </a:r>
            <a:r>
              <a:rPr lang="en-GB" sz="1300">
                <a:solidFill>
                  <a:schemeClr val="dk1"/>
                </a:solidFill>
                <a:latin typeface="Cabin"/>
                <a:ea typeface="Cabin"/>
                <a:cs typeface="Cabin"/>
                <a:sym typeface="Cabin"/>
              </a:rPr>
              <a:t> </a:t>
            </a:r>
            <a:r>
              <a:rPr b="1" lang="en-GB" sz="1200">
                <a:solidFill>
                  <a:srgbClr val="CC0000"/>
                </a:solidFill>
                <a:latin typeface="Cabin"/>
                <a:ea typeface="Cabin"/>
                <a:cs typeface="Cabin"/>
                <a:sym typeface="Cabin"/>
              </a:rPr>
              <a:t>What causes the disease : adult worms</a:t>
            </a:r>
            <a:endParaRPr sz="1200">
              <a:solidFill>
                <a:srgbClr val="6AA84F"/>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t/>
            </a:r>
            <a:endParaRPr>
              <a:solidFill>
                <a:srgbClr val="CC0000"/>
              </a:solidFill>
            </a:endParaRPr>
          </a:p>
        </p:txBody>
      </p:sp>
      <p:sp>
        <p:nvSpPr>
          <p:cNvPr id="154" name="Google Shape;154;p16"/>
          <p:cNvSpPr txBox="1"/>
          <p:nvPr/>
        </p:nvSpPr>
        <p:spPr>
          <a:xfrm>
            <a:off x="-161850" y="4445203"/>
            <a:ext cx="3484800" cy="362100"/>
          </a:xfrm>
          <a:prstGeom prst="rect">
            <a:avLst/>
          </a:prstGeom>
          <a:noFill/>
          <a:ln>
            <a:noFill/>
          </a:ln>
        </p:spPr>
        <p:txBody>
          <a:bodyPr anchorCtr="0" anchor="t" bIns="91425" lIns="91425" spcFirstLastPara="1" rIns="91425" wrap="square" tIns="91425">
            <a:noAutofit/>
          </a:bodyPr>
          <a:lstStyle/>
          <a:p>
            <a:pPr indent="-355600" lvl="0" marL="457200" rtl="0" algn="ctr">
              <a:spcBef>
                <a:spcPts val="0"/>
              </a:spcBef>
              <a:spcAft>
                <a:spcPts val="0"/>
              </a:spcAft>
              <a:buClr>
                <a:srgbClr val="61753B"/>
              </a:buClr>
              <a:buSzPts val="2000"/>
              <a:buFont typeface="Cabin"/>
              <a:buChar char="●"/>
            </a:pPr>
            <a:r>
              <a:rPr b="1" lang="en-GB" sz="2000">
                <a:solidFill>
                  <a:srgbClr val="61753B"/>
                </a:solidFill>
                <a:latin typeface="Cabin"/>
                <a:ea typeface="Cabin"/>
                <a:cs typeface="Cabin"/>
                <a:sym typeface="Cabin"/>
              </a:rPr>
              <a:t>Clinical presentation</a:t>
            </a:r>
            <a:endParaRPr b="1" sz="2000">
              <a:solidFill>
                <a:srgbClr val="61753B"/>
              </a:solidFill>
              <a:latin typeface="Cabin"/>
              <a:ea typeface="Cabin"/>
              <a:cs typeface="Cabin"/>
              <a:sym typeface="Cabin"/>
            </a:endParaRPr>
          </a:p>
          <a:p>
            <a:pPr indent="0" lvl="0" marL="0" rtl="0" algn="l">
              <a:spcBef>
                <a:spcPts val="0"/>
              </a:spcBef>
              <a:spcAft>
                <a:spcPts val="0"/>
              </a:spcAft>
              <a:buNone/>
            </a:pPr>
            <a:r>
              <a:t/>
            </a:r>
            <a:endParaRPr b="1" sz="2000">
              <a:solidFill>
                <a:srgbClr val="61753B"/>
              </a:solidFill>
              <a:latin typeface="Cabin"/>
              <a:ea typeface="Cabin"/>
              <a:cs typeface="Cabin"/>
              <a:sym typeface="Cabin"/>
            </a:endParaRPr>
          </a:p>
        </p:txBody>
      </p:sp>
      <p:grpSp>
        <p:nvGrpSpPr>
          <p:cNvPr id="155" name="Google Shape;155;p16"/>
          <p:cNvGrpSpPr/>
          <p:nvPr/>
        </p:nvGrpSpPr>
        <p:grpSpPr>
          <a:xfrm>
            <a:off x="302738" y="5316125"/>
            <a:ext cx="751091" cy="991797"/>
            <a:chOff x="2391948" y="1635646"/>
            <a:chExt cx="805546" cy="1584088"/>
          </a:xfrm>
        </p:grpSpPr>
        <p:sp>
          <p:nvSpPr>
            <p:cNvPr id="156" name="Google Shape;156;p16"/>
            <p:cNvSpPr/>
            <p:nvPr/>
          </p:nvSpPr>
          <p:spPr>
            <a:xfrm>
              <a:off x="2391994" y="1635646"/>
              <a:ext cx="805500" cy="792000"/>
            </a:xfrm>
            <a:prstGeom prst="rect">
              <a:avLst/>
            </a:prstGeom>
            <a:solidFill>
              <a:srgbClr val="9FA56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157" name="Google Shape;157;p16"/>
            <p:cNvSpPr/>
            <p:nvPr/>
          </p:nvSpPr>
          <p:spPr>
            <a:xfrm rot="10800000">
              <a:off x="2391948" y="2427734"/>
              <a:ext cx="805500" cy="792000"/>
            </a:xfrm>
            <a:prstGeom prst="triangle">
              <a:avLst>
                <a:gd fmla="val 0" name="adj"/>
              </a:avLst>
            </a:prstGeom>
            <a:solidFill>
              <a:srgbClr val="9FA56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sp>
        <p:nvSpPr>
          <p:cNvPr id="158" name="Google Shape;158;p16"/>
          <p:cNvSpPr txBox="1"/>
          <p:nvPr/>
        </p:nvSpPr>
        <p:spPr>
          <a:xfrm>
            <a:off x="370166" y="5351785"/>
            <a:ext cx="616500" cy="5394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GB" sz="2600">
                <a:solidFill>
                  <a:srgbClr val="FFFFFF"/>
                </a:solidFill>
                <a:latin typeface="Exo"/>
                <a:ea typeface="Exo"/>
                <a:cs typeface="Exo"/>
                <a:sym typeface="Exo"/>
              </a:rPr>
              <a:t>01</a:t>
            </a:r>
            <a:endParaRPr b="1" sz="2600">
              <a:solidFill>
                <a:srgbClr val="FFFFFF"/>
              </a:solidFill>
              <a:latin typeface="Exo"/>
              <a:ea typeface="Exo"/>
              <a:cs typeface="Exo"/>
              <a:sym typeface="Exo"/>
            </a:endParaRPr>
          </a:p>
        </p:txBody>
      </p:sp>
      <p:grpSp>
        <p:nvGrpSpPr>
          <p:cNvPr id="159" name="Google Shape;159;p16"/>
          <p:cNvGrpSpPr/>
          <p:nvPr/>
        </p:nvGrpSpPr>
        <p:grpSpPr>
          <a:xfrm>
            <a:off x="4061099" y="5355798"/>
            <a:ext cx="751091" cy="991797"/>
            <a:chOff x="2391948" y="1635646"/>
            <a:chExt cx="805546" cy="1584088"/>
          </a:xfrm>
        </p:grpSpPr>
        <p:sp>
          <p:nvSpPr>
            <p:cNvPr id="160" name="Google Shape;160;p16"/>
            <p:cNvSpPr/>
            <p:nvPr/>
          </p:nvSpPr>
          <p:spPr>
            <a:xfrm>
              <a:off x="2391994" y="1635646"/>
              <a:ext cx="805500" cy="792000"/>
            </a:xfrm>
            <a:prstGeom prst="rect">
              <a:avLst/>
            </a:prstGeom>
            <a:solidFill>
              <a:srgbClr val="B4B98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61" name="Google Shape;161;p16"/>
            <p:cNvSpPr/>
            <p:nvPr/>
          </p:nvSpPr>
          <p:spPr>
            <a:xfrm rot="10800000">
              <a:off x="2391948" y="2427734"/>
              <a:ext cx="805500" cy="792000"/>
            </a:xfrm>
            <a:prstGeom prst="triangle">
              <a:avLst>
                <a:gd fmla="val 0" name="adj"/>
              </a:avLst>
            </a:prstGeom>
            <a:solidFill>
              <a:srgbClr val="B4B98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sp>
        <p:nvSpPr>
          <p:cNvPr id="162" name="Google Shape;162;p16"/>
          <p:cNvSpPr txBox="1"/>
          <p:nvPr/>
        </p:nvSpPr>
        <p:spPr>
          <a:xfrm>
            <a:off x="4128531" y="5391460"/>
            <a:ext cx="616500" cy="5394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GB" sz="2600">
                <a:solidFill>
                  <a:srgbClr val="FFFFFF"/>
                </a:solidFill>
                <a:latin typeface="Exo"/>
                <a:ea typeface="Exo"/>
                <a:cs typeface="Exo"/>
                <a:sym typeface="Exo"/>
              </a:rPr>
              <a:t>02</a:t>
            </a:r>
            <a:endParaRPr b="1" sz="2600">
              <a:solidFill>
                <a:srgbClr val="FFFFFF"/>
              </a:solidFill>
              <a:latin typeface="Exo"/>
              <a:ea typeface="Exo"/>
              <a:cs typeface="Exo"/>
              <a:sym typeface="Exo"/>
            </a:endParaRPr>
          </a:p>
        </p:txBody>
      </p:sp>
      <p:grpSp>
        <p:nvGrpSpPr>
          <p:cNvPr id="163" name="Google Shape;163;p16"/>
          <p:cNvGrpSpPr/>
          <p:nvPr/>
        </p:nvGrpSpPr>
        <p:grpSpPr>
          <a:xfrm>
            <a:off x="302738" y="6656896"/>
            <a:ext cx="751091" cy="991797"/>
            <a:chOff x="2391948" y="1635646"/>
            <a:chExt cx="805546" cy="1584088"/>
          </a:xfrm>
        </p:grpSpPr>
        <p:sp>
          <p:nvSpPr>
            <p:cNvPr id="164" name="Google Shape;164;p16"/>
            <p:cNvSpPr/>
            <p:nvPr/>
          </p:nvSpPr>
          <p:spPr>
            <a:xfrm>
              <a:off x="2391994" y="1635646"/>
              <a:ext cx="805500" cy="792000"/>
            </a:xfrm>
            <a:prstGeom prst="rect">
              <a:avLst/>
            </a:prstGeom>
            <a:solidFill>
              <a:srgbClr val="CDD39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65" name="Google Shape;165;p16"/>
            <p:cNvSpPr/>
            <p:nvPr/>
          </p:nvSpPr>
          <p:spPr>
            <a:xfrm rot="10800000">
              <a:off x="2391948" y="2427734"/>
              <a:ext cx="805500" cy="792000"/>
            </a:xfrm>
            <a:prstGeom prst="triangle">
              <a:avLst>
                <a:gd fmla="val 0" name="adj"/>
              </a:avLst>
            </a:prstGeom>
            <a:solidFill>
              <a:srgbClr val="CDD39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sp>
        <p:nvSpPr>
          <p:cNvPr id="166" name="Google Shape;166;p16"/>
          <p:cNvSpPr txBox="1"/>
          <p:nvPr/>
        </p:nvSpPr>
        <p:spPr>
          <a:xfrm>
            <a:off x="1153916" y="6784178"/>
            <a:ext cx="2315700" cy="693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sz="600">
                <a:solidFill>
                  <a:schemeClr val="dk1"/>
                </a:solidFill>
                <a:latin typeface="Cabin"/>
                <a:ea typeface="Cabin"/>
                <a:cs typeface="Cabin"/>
                <a:sym typeface="Cabin"/>
              </a:rPr>
              <a:t>○ </a:t>
            </a:r>
            <a:r>
              <a:rPr lang="en-GB" sz="1200">
                <a:latin typeface="Cabin"/>
                <a:ea typeface="Cabin"/>
                <a:cs typeface="Cabin"/>
                <a:sym typeface="Cabin"/>
              </a:rPr>
              <a:t>Adult worm can lodge in the lumen of appendix cause </a:t>
            </a:r>
            <a:r>
              <a:rPr b="1" lang="en-GB" sz="1200">
                <a:latin typeface="Cabin"/>
                <a:ea typeface="Cabin"/>
                <a:cs typeface="Cabin"/>
                <a:sym typeface="Cabin"/>
              </a:rPr>
              <a:t>appendicitis</a:t>
            </a:r>
            <a:r>
              <a:rPr lang="en-GB" sz="1200">
                <a:latin typeface="Cabin"/>
                <a:ea typeface="Cabin"/>
                <a:cs typeface="Cabin"/>
                <a:sym typeface="Cabin"/>
              </a:rPr>
              <a:t>. </a:t>
            </a:r>
            <a:endParaRPr sz="1200">
              <a:latin typeface="Cabin"/>
              <a:ea typeface="Cabin"/>
              <a:cs typeface="Cabin"/>
              <a:sym typeface="Cabin"/>
            </a:endParaRPr>
          </a:p>
          <a:p>
            <a:pPr indent="0" lvl="0" marL="0" marR="0" rtl="0" algn="l">
              <a:spcBef>
                <a:spcPts val="0"/>
              </a:spcBef>
              <a:spcAft>
                <a:spcPts val="0"/>
              </a:spcAft>
              <a:buNone/>
            </a:pPr>
            <a:r>
              <a:t/>
            </a:r>
            <a:endParaRPr sz="1200">
              <a:solidFill>
                <a:srgbClr val="3F3F3F"/>
              </a:solidFill>
              <a:latin typeface="Exo"/>
              <a:ea typeface="Exo"/>
              <a:cs typeface="Exo"/>
              <a:sym typeface="Exo"/>
            </a:endParaRPr>
          </a:p>
        </p:txBody>
      </p:sp>
      <p:sp>
        <p:nvSpPr>
          <p:cNvPr id="167" name="Google Shape;167;p16"/>
          <p:cNvSpPr txBox="1"/>
          <p:nvPr/>
        </p:nvSpPr>
        <p:spPr>
          <a:xfrm>
            <a:off x="370170" y="6616359"/>
            <a:ext cx="616500" cy="5394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GB" sz="2600">
                <a:solidFill>
                  <a:srgbClr val="FFFFFF"/>
                </a:solidFill>
                <a:latin typeface="Exo"/>
                <a:ea typeface="Exo"/>
                <a:cs typeface="Exo"/>
                <a:sym typeface="Exo"/>
              </a:rPr>
              <a:t>03</a:t>
            </a:r>
            <a:endParaRPr b="1" sz="2600">
              <a:solidFill>
                <a:srgbClr val="FFFFFF"/>
              </a:solidFill>
              <a:latin typeface="Exo"/>
              <a:ea typeface="Exo"/>
              <a:cs typeface="Exo"/>
              <a:sym typeface="Exo"/>
            </a:endParaRPr>
          </a:p>
        </p:txBody>
      </p:sp>
      <p:grpSp>
        <p:nvGrpSpPr>
          <p:cNvPr id="168" name="Google Shape;168;p16"/>
          <p:cNvGrpSpPr/>
          <p:nvPr/>
        </p:nvGrpSpPr>
        <p:grpSpPr>
          <a:xfrm>
            <a:off x="4061099" y="6696569"/>
            <a:ext cx="751091" cy="991797"/>
            <a:chOff x="2391948" y="1635646"/>
            <a:chExt cx="805546" cy="1584088"/>
          </a:xfrm>
        </p:grpSpPr>
        <p:sp>
          <p:nvSpPr>
            <p:cNvPr id="169" name="Google Shape;169;p16"/>
            <p:cNvSpPr/>
            <p:nvPr/>
          </p:nvSpPr>
          <p:spPr>
            <a:xfrm>
              <a:off x="2391994" y="1635646"/>
              <a:ext cx="805500" cy="792000"/>
            </a:xfrm>
            <a:prstGeom prst="rect">
              <a:avLst/>
            </a:prstGeom>
            <a:solidFill>
              <a:srgbClr val="E2E7A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70" name="Google Shape;170;p16"/>
            <p:cNvSpPr/>
            <p:nvPr/>
          </p:nvSpPr>
          <p:spPr>
            <a:xfrm rot="10800000">
              <a:off x="2391948" y="2427734"/>
              <a:ext cx="805500" cy="792000"/>
            </a:xfrm>
            <a:prstGeom prst="triangle">
              <a:avLst>
                <a:gd fmla="val 0" name="adj"/>
              </a:avLst>
            </a:prstGeom>
            <a:solidFill>
              <a:srgbClr val="E2E7A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sp>
        <p:nvSpPr>
          <p:cNvPr id="171" name="Google Shape;171;p16"/>
          <p:cNvSpPr txBox="1"/>
          <p:nvPr/>
        </p:nvSpPr>
        <p:spPr>
          <a:xfrm>
            <a:off x="4128531" y="6656031"/>
            <a:ext cx="616500" cy="5394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GB" sz="2600">
                <a:solidFill>
                  <a:srgbClr val="FFFFFF"/>
                </a:solidFill>
                <a:latin typeface="Exo"/>
                <a:ea typeface="Exo"/>
                <a:cs typeface="Exo"/>
                <a:sym typeface="Exo"/>
              </a:rPr>
              <a:t>04</a:t>
            </a:r>
            <a:endParaRPr b="1" sz="2600">
              <a:solidFill>
                <a:srgbClr val="FFFFFF"/>
              </a:solidFill>
              <a:latin typeface="Exo"/>
              <a:ea typeface="Exo"/>
              <a:cs typeface="Exo"/>
              <a:sym typeface="Exo"/>
            </a:endParaRPr>
          </a:p>
        </p:txBody>
      </p:sp>
      <p:sp>
        <p:nvSpPr>
          <p:cNvPr id="172" name="Google Shape;172;p16"/>
          <p:cNvSpPr txBox="1"/>
          <p:nvPr/>
        </p:nvSpPr>
        <p:spPr>
          <a:xfrm>
            <a:off x="4834899" y="5365608"/>
            <a:ext cx="2655000" cy="93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600">
                <a:solidFill>
                  <a:schemeClr val="dk1"/>
                </a:solidFill>
                <a:latin typeface="Cabin"/>
                <a:ea typeface="Cabin"/>
                <a:cs typeface="Cabin"/>
                <a:sym typeface="Cabin"/>
              </a:rPr>
              <a:t>○</a:t>
            </a:r>
            <a:r>
              <a:rPr lang="en-GB" sz="1200">
                <a:solidFill>
                  <a:schemeClr val="dk1"/>
                </a:solidFill>
                <a:latin typeface="Cabin"/>
                <a:ea typeface="Cabin"/>
                <a:cs typeface="Cabin"/>
                <a:sym typeface="Cabin"/>
              </a:rPr>
              <a:t>  </a:t>
            </a:r>
            <a:r>
              <a:rPr b="1" lang="en-GB" sz="1200">
                <a:latin typeface="Cabin"/>
                <a:ea typeface="Cabin"/>
                <a:cs typeface="Cabin"/>
                <a:sym typeface="Cabin"/>
              </a:rPr>
              <a:t>Ectopic</a:t>
            </a:r>
            <a:r>
              <a:rPr baseline="30000" lang="en-GB" sz="1200">
                <a:latin typeface="Cabin"/>
                <a:ea typeface="Cabin"/>
                <a:cs typeface="Cabin"/>
                <a:sym typeface="Cabin"/>
              </a:rPr>
              <a:t>3</a:t>
            </a:r>
            <a:r>
              <a:rPr baseline="30000" lang="en-GB" sz="1200">
                <a:latin typeface="Cabin"/>
                <a:ea typeface="Cabin"/>
                <a:cs typeface="Cabin"/>
                <a:sym typeface="Cabin"/>
              </a:rPr>
              <a:t> </a:t>
            </a:r>
            <a:r>
              <a:rPr lang="en-GB" sz="1200">
                <a:latin typeface="Cabin"/>
                <a:ea typeface="Cabin"/>
                <a:cs typeface="Cabin"/>
                <a:sym typeface="Cabin"/>
              </a:rPr>
              <a:t> enterobiasis </a:t>
            </a:r>
            <a:r>
              <a:rPr lang="en-GB" sz="1200">
                <a:latin typeface="Cabin"/>
                <a:ea typeface="Cabin"/>
                <a:cs typeface="Cabin"/>
                <a:sym typeface="Cabin"/>
              </a:rPr>
              <a:t>occurs in infected adult female when invade vulva and vagina result in </a:t>
            </a:r>
            <a:r>
              <a:rPr b="1" lang="en-GB" sz="1200">
                <a:solidFill>
                  <a:srgbClr val="CC0000"/>
                </a:solidFill>
                <a:latin typeface="Cabin"/>
                <a:ea typeface="Cabin"/>
                <a:cs typeface="Cabin"/>
                <a:sym typeface="Cabin"/>
              </a:rPr>
              <a:t>vulvovaginitis</a:t>
            </a:r>
            <a:r>
              <a:rPr lang="en-GB" sz="1200">
                <a:latin typeface="Cabin"/>
                <a:ea typeface="Cabin"/>
                <a:cs typeface="Cabin"/>
                <a:sym typeface="Cabin"/>
              </a:rPr>
              <a:t>, salpingit</a:t>
            </a:r>
            <a:r>
              <a:rPr lang="en-GB" sz="1150">
                <a:latin typeface="Cabin"/>
                <a:ea typeface="Cabin"/>
                <a:cs typeface="Cabin"/>
                <a:sym typeface="Cabin"/>
              </a:rPr>
              <a:t>is.</a:t>
            </a:r>
            <a:endParaRPr sz="1150">
              <a:latin typeface="Cabin"/>
              <a:ea typeface="Cabin"/>
              <a:cs typeface="Cabin"/>
              <a:sym typeface="Cabin"/>
            </a:endParaRPr>
          </a:p>
        </p:txBody>
      </p:sp>
      <p:sp>
        <p:nvSpPr>
          <p:cNvPr id="173" name="Google Shape;173;p16"/>
          <p:cNvSpPr txBox="1"/>
          <p:nvPr/>
        </p:nvSpPr>
        <p:spPr>
          <a:xfrm>
            <a:off x="4842468" y="6684481"/>
            <a:ext cx="2655000" cy="93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600">
                <a:solidFill>
                  <a:schemeClr val="dk1"/>
                </a:solidFill>
                <a:latin typeface="Cabin"/>
                <a:ea typeface="Cabin"/>
                <a:cs typeface="Cabin"/>
                <a:sym typeface="Cabin"/>
              </a:rPr>
              <a:t>○  </a:t>
            </a:r>
            <a:r>
              <a:rPr lang="en-GB" sz="1200">
                <a:solidFill>
                  <a:schemeClr val="dk1"/>
                </a:solidFill>
                <a:latin typeface="Cabin"/>
                <a:ea typeface="Cabin"/>
                <a:cs typeface="Cabin"/>
                <a:sym typeface="Cabin"/>
              </a:rPr>
              <a:t>Infected c</a:t>
            </a:r>
            <a:r>
              <a:rPr lang="en-GB" sz="1200">
                <a:solidFill>
                  <a:schemeClr val="dk1"/>
                </a:solidFill>
                <a:latin typeface="Cabin"/>
                <a:ea typeface="Cabin"/>
                <a:cs typeface="Cabin"/>
                <a:sym typeface="Cabin"/>
              </a:rPr>
              <a:t>hildren may suffer from:</a:t>
            </a:r>
            <a:endParaRPr sz="1200">
              <a:solidFill>
                <a:schemeClr val="dk1"/>
              </a:solidFill>
              <a:latin typeface="Cabin"/>
              <a:ea typeface="Cabin"/>
              <a:cs typeface="Cabin"/>
              <a:sym typeface="Cabin"/>
            </a:endParaRPr>
          </a:p>
          <a:p>
            <a:pPr indent="0" lvl="0" marL="0" rtl="0" algn="l">
              <a:spcBef>
                <a:spcPts val="0"/>
              </a:spcBef>
              <a:spcAft>
                <a:spcPts val="0"/>
              </a:spcAft>
              <a:buNone/>
            </a:pPr>
            <a:r>
              <a:t/>
            </a:r>
            <a:endParaRPr sz="400">
              <a:solidFill>
                <a:schemeClr val="dk1"/>
              </a:solidFill>
              <a:latin typeface="Cabin"/>
              <a:ea typeface="Cabin"/>
              <a:cs typeface="Cabin"/>
              <a:sym typeface="Cabin"/>
            </a:endParaRPr>
          </a:p>
          <a:p>
            <a:pPr indent="0" lvl="0" marL="0" rtl="0" algn="l">
              <a:spcBef>
                <a:spcPts val="0"/>
              </a:spcBef>
              <a:spcAft>
                <a:spcPts val="0"/>
              </a:spcAft>
              <a:buNone/>
            </a:pPr>
            <a:r>
              <a:rPr lang="en-GB" sz="1150">
                <a:solidFill>
                  <a:schemeClr val="dk1"/>
                </a:solidFill>
                <a:latin typeface="Cabin"/>
                <a:ea typeface="Cabin"/>
                <a:cs typeface="Cabin"/>
                <a:sym typeface="Cabin"/>
              </a:rPr>
              <a:t>- Emotional disturbances  - Insomnia</a:t>
            </a:r>
            <a:endParaRPr sz="1150">
              <a:solidFill>
                <a:schemeClr val="dk1"/>
              </a:solidFill>
              <a:latin typeface="Cabin"/>
              <a:ea typeface="Cabin"/>
              <a:cs typeface="Cabin"/>
              <a:sym typeface="Cabin"/>
            </a:endParaRPr>
          </a:p>
          <a:p>
            <a:pPr indent="0" lvl="0" marL="0" rtl="0" algn="l">
              <a:spcBef>
                <a:spcPts val="0"/>
              </a:spcBef>
              <a:spcAft>
                <a:spcPts val="0"/>
              </a:spcAft>
              <a:buNone/>
            </a:pPr>
            <a:r>
              <a:rPr lang="en-GB" sz="1150">
                <a:solidFill>
                  <a:schemeClr val="dk1"/>
                </a:solidFill>
                <a:latin typeface="Cabin"/>
                <a:ea typeface="Cabin"/>
                <a:cs typeface="Cabin"/>
                <a:sym typeface="Cabin"/>
              </a:rPr>
              <a:t>- Anorexia 		       </a:t>
            </a:r>
            <a:r>
              <a:rPr lang="en-GB" sz="300">
                <a:solidFill>
                  <a:schemeClr val="dk1"/>
                </a:solidFill>
                <a:latin typeface="Cabin"/>
                <a:ea typeface="Cabin"/>
                <a:cs typeface="Cabin"/>
                <a:sym typeface="Cabin"/>
              </a:rPr>
              <a:t> </a:t>
            </a:r>
            <a:r>
              <a:rPr lang="en-GB" sz="1150">
                <a:solidFill>
                  <a:schemeClr val="dk1"/>
                </a:solidFill>
                <a:latin typeface="Cabin"/>
                <a:ea typeface="Cabin"/>
                <a:cs typeface="Cabin"/>
                <a:sym typeface="Cabin"/>
              </a:rPr>
              <a:t>- Weight loss </a:t>
            </a:r>
            <a:endParaRPr sz="1150">
              <a:solidFill>
                <a:schemeClr val="dk1"/>
              </a:solidFill>
              <a:latin typeface="Cabin"/>
              <a:ea typeface="Cabin"/>
              <a:cs typeface="Cabin"/>
              <a:sym typeface="Cabin"/>
            </a:endParaRPr>
          </a:p>
          <a:p>
            <a:pPr indent="0" lvl="0" marL="0" rtl="0" algn="l">
              <a:spcBef>
                <a:spcPts val="0"/>
              </a:spcBef>
              <a:spcAft>
                <a:spcPts val="0"/>
              </a:spcAft>
              <a:buNone/>
            </a:pPr>
            <a:r>
              <a:rPr lang="en-GB" sz="1150">
                <a:solidFill>
                  <a:schemeClr val="dk1"/>
                </a:solidFill>
                <a:latin typeface="Cabin"/>
                <a:ea typeface="Cabin"/>
                <a:cs typeface="Cabin"/>
                <a:sym typeface="Cabin"/>
              </a:rPr>
              <a:t>- Loss of concentration     </a:t>
            </a:r>
            <a:r>
              <a:rPr lang="en-GB" sz="1150">
                <a:solidFill>
                  <a:schemeClr val="dk1"/>
                </a:solidFill>
                <a:latin typeface="Cabin"/>
                <a:ea typeface="Cabin"/>
                <a:cs typeface="Cabin"/>
                <a:sym typeface="Cabin"/>
              </a:rPr>
              <a:t> </a:t>
            </a:r>
            <a:r>
              <a:rPr lang="en-GB" sz="1150">
                <a:solidFill>
                  <a:schemeClr val="dk1"/>
                </a:solidFill>
                <a:latin typeface="Cabin"/>
                <a:ea typeface="Cabin"/>
                <a:cs typeface="Cabin"/>
                <a:sym typeface="Cabin"/>
              </a:rPr>
              <a:t>- enuresis.</a:t>
            </a:r>
            <a:endParaRPr sz="1150">
              <a:solidFill>
                <a:schemeClr val="dk1"/>
              </a:solidFill>
              <a:latin typeface="Cabin"/>
              <a:ea typeface="Cabin"/>
              <a:cs typeface="Cabin"/>
              <a:sym typeface="Cabin"/>
            </a:endParaRPr>
          </a:p>
        </p:txBody>
      </p:sp>
      <p:pic>
        <p:nvPicPr>
          <p:cNvPr id="174" name="Google Shape;174;p16"/>
          <p:cNvPicPr preferRelativeResize="0"/>
          <p:nvPr/>
        </p:nvPicPr>
        <p:blipFill>
          <a:blip r:embed="rId4">
            <a:alphaModFix/>
          </a:blip>
          <a:stretch>
            <a:fillRect/>
          </a:stretch>
        </p:blipFill>
        <p:spPr>
          <a:xfrm>
            <a:off x="6118406" y="7989185"/>
            <a:ext cx="1278119" cy="1206049"/>
          </a:xfrm>
          <a:prstGeom prst="rect">
            <a:avLst/>
          </a:prstGeom>
          <a:noFill/>
          <a:ln>
            <a:noFill/>
          </a:ln>
        </p:spPr>
      </p:pic>
      <p:sp>
        <p:nvSpPr>
          <p:cNvPr id="175" name="Google Shape;175;p16"/>
          <p:cNvSpPr txBox="1"/>
          <p:nvPr/>
        </p:nvSpPr>
        <p:spPr>
          <a:xfrm>
            <a:off x="440575" y="4843916"/>
            <a:ext cx="3652500" cy="4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600">
                <a:solidFill>
                  <a:schemeClr val="dk1"/>
                </a:solidFill>
                <a:latin typeface="Cabin"/>
                <a:ea typeface="Cabin"/>
                <a:cs typeface="Cabin"/>
                <a:sym typeface="Cabin"/>
              </a:rPr>
              <a:t>○ </a:t>
            </a:r>
            <a:r>
              <a:rPr b="1" lang="en-GB">
                <a:latin typeface="Cabin"/>
                <a:ea typeface="Cabin"/>
                <a:cs typeface="Cabin"/>
                <a:sym typeface="Cabin"/>
              </a:rPr>
              <a:t>Majority of symptoms are asymptomatic</a:t>
            </a:r>
            <a:endParaRPr b="1">
              <a:latin typeface="Cabin"/>
              <a:ea typeface="Cabin"/>
              <a:cs typeface="Cabin"/>
              <a:sym typeface="Cabin"/>
            </a:endParaRPr>
          </a:p>
        </p:txBody>
      </p:sp>
      <p:sp>
        <p:nvSpPr>
          <p:cNvPr id="176" name="Google Shape;176;p16"/>
          <p:cNvSpPr txBox="1"/>
          <p:nvPr/>
        </p:nvSpPr>
        <p:spPr>
          <a:xfrm>
            <a:off x="1104449" y="5276807"/>
            <a:ext cx="2871600" cy="151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600">
                <a:solidFill>
                  <a:schemeClr val="dk1"/>
                </a:solidFill>
                <a:latin typeface="Cabin"/>
                <a:ea typeface="Cabin"/>
                <a:cs typeface="Cabin"/>
                <a:sym typeface="Cabin"/>
              </a:rPr>
              <a:t>○ </a:t>
            </a:r>
            <a:r>
              <a:rPr b="1" lang="en-GB" sz="1200">
                <a:latin typeface="Cabin"/>
                <a:ea typeface="Cabin"/>
                <a:cs typeface="Cabin"/>
                <a:sym typeface="Cabin"/>
              </a:rPr>
              <a:t>Main clinical presentation is </a:t>
            </a:r>
            <a:r>
              <a:rPr b="1" lang="en-GB" sz="1200">
                <a:solidFill>
                  <a:srgbClr val="CC0000"/>
                </a:solidFill>
                <a:latin typeface="Cabin"/>
                <a:ea typeface="Cabin"/>
                <a:cs typeface="Cabin"/>
                <a:sym typeface="Cabin"/>
              </a:rPr>
              <a:t>pruritus    ani </a:t>
            </a:r>
            <a:r>
              <a:rPr lang="en-GB" sz="1200">
                <a:latin typeface="Cabin"/>
                <a:ea typeface="Cabin"/>
                <a:cs typeface="Cabin"/>
                <a:sym typeface="Cabin"/>
              </a:rPr>
              <a:t>which can be very troublesome.</a:t>
            </a:r>
            <a:endParaRPr sz="1200">
              <a:latin typeface="Cabin"/>
              <a:ea typeface="Cabin"/>
              <a:cs typeface="Cabin"/>
              <a:sym typeface="Cabin"/>
            </a:endParaRPr>
          </a:p>
          <a:p>
            <a:pPr indent="0" lvl="0" marL="0" rtl="0" algn="l">
              <a:spcBef>
                <a:spcPts val="0"/>
              </a:spcBef>
              <a:spcAft>
                <a:spcPts val="0"/>
              </a:spcAft>
              <a:buNone/>
            </a:pPr>
            <a:r>
              <a:rPr lang="en-GB" sz="1200">
                <a:latin typeface="Cabin"/>
                <a:ea typeface="Cabin"/>
                <a:cs typeface="Cabin"/>
                <a:sym typeface="Cabin"/>
              </a:rPr>
              <a:t>- O</a:t>
            </a:r>
            <a:r>
              <a:rPr lang="en-GB" sz="1200">
                <a:latin typeface="Cabin"/>
                <a:ea typeface="Cabin"/>
                <a:cs typeface="Cabin"/>
                <a:sym typeface="Cabin"/>
              </a:rPr>
              <a:t>ccurs more often during the </a:t>
            </a:r>
            <a:r>
              <a:rPr b="1" lang="en-GB" sz="1200">
                <a:latin typeface="Cabin"/>
                <a:ea typeface="Cabin"/>
                <a:cs typeface="Cabin"/>
                <a:sym typeface="Cabin"/>
              </a:rPr>
              <a:t>night</a:t>
            </a:r>
            <a:r>
              <a:rPr lang="en-GB" sz="1200">
                <a:latin typeface="Cabin"/>
                <a:ea typeface="Cabin"/>
                <a:cs typeface="Cabin"/>
                <a:sym typeface="Cabin"/>
              </a:rPr>
              <a:t>,</a:t>
            </a:r>
            <a:endParaRPr sz="1200">
              <a:latin typeface="Cabin"/>
              <a:ea typeface="Cabin"/>
              <a:cs typeface="Cabin"/>
              <a:sym typeface="Cabin"/>
            </a:endParaRPr>
          </a:p>
          <a:p>
            <a:pPr indent="0" lvl="0" marL="0" rtl="0" algn="l">
              <a:spcBef>
                <a:spcPts val="0"/>
              </a:spcBef>
              <a:spcAft>
                <a:spcPts val="0"/>
              </a:spcAft>
              <a:buNone/>
            </a:pPr>
            <a:r>
              <a:rPr lang="en-GB" sz="1200">
                <a:latin typeface="Cabin"/>
                <a:ea typeface="Cabin"/>
                <a:cs typeface="Cabin"/>
                <a:sym typeface="Cabin"/>
              </a:rPr>
              <a:t>- </a:t>
            </a:r>
            <a:r>
              <a:rPr lang="en-GB" sz="1200">
                <a:latin typeface="Cabin"/>
                <a:ea typeface="Cabin"/>
                <a:cs typeface="Cabin"/>
                <a:sym typeface="Cabin"/>
              </a:rPr>
              <a:t>P</a:t>
            </a:r>
            <a:r>
              <a:rPr lang="en-GB" sz="1200">
                <a:latin typeface="Cabin"/>
                <a:ea typeface="Cabin"/>
                <a:cs typeface="Cabin"/>
                <a:sym typeface="Cabin"/>
              </a:rPr>
              <a:t>ersistent itching </a:t>
            </a:r>
            <a:r>
              <a:rPr lang="en-GB" sz="1200">
                <a:latin typeface="Cabin"/>
                <a:ea typeface="Cabin"/>
                <a:cs typeface="Cabin"/>
                <a:sym typeface="Cabin"/>
              </a:rPr>
              <a:t>may lead to</a:t>
            </a:r>
            <a:r>
              <a:rPr lang="en-GB" sz="1200">
                <a:latin typeface="Cabin"/>
                <a:ea typeface="Cabin"/>
                <a:cs typeface="Cabin"/>
                <a:sym typeface="Cabin"/>
              </a:rPr>
              <a:t> inflammation and secondary bacterial infection of the peri-anal region.</a:t>
            </a:r>
            <a:endParaRPr sz="1200">
              <a:latin typeface="Cabin"/>
              <a:ea typeface="Cabin"/>
              <a:cs typeface="Cabin"/>
              <a:sym typeface="Cabin"/>
            </a:endParaRPr>
          </a:p>
        </p:txBody>
      </p:sp>
      <p:grpSp>
        <p:nvGrpSpPr>
          <p:cNvPr id="177" name="Google Shape;177;p16"/>
          <p:cNvGrpSpPr/>
          <p:nvPr/>
        </p:nvGrpSpPr>
        <p:grpSpPr>
          <a:xfrm>
            <a:off x="6033189" y="2430499"/>
            <a:ext cx="1157187" cy="831466"/>
            <a:chOff x="5867850" y="2563275"/>
            <a:chExt cx="1238826" cy="890125"/>
          </a:xfrm>
        </p:grpSpPr>
        <p:pic>
          <p:nvPicPr>
            <p:cNvPr descr="pinworm" id="178" name="Google Shape;178;p16"/>
            <p:cNvPicPr preferRelativeResize="0"/>
            <p:nvPr/>
          </p:nvPicPr>
          <p:blipFill rotWithShape="1">
            <a:blip r:embed="rId5">
              <a:alphaModFix/>
            </a:blip>
            <a:srcRect b="0" l="18248" r="15918" t="0"/>
            <a:stretch/>
          </p:blipFill>
          <p:spPr>
            <a:xfrm rot="5400000">
              <a:off x="6262908" y="2609648"/>
              <a:ext cx="448708" cy="1238795"/>
            </a:xfrm>
            <a:prstGeom prst="rect">
              <a:avLst/>
            </a:prstGeom>
            <a:noFill/>
            <a:ln cap="flat" cmpd="sng" w="9525">
              <a:solidFill>
                <a:srgbClr val="B2B780"/>
              </a:solidFill>
              <a:prstDash val="solid"/>
              <a:round/>
              <a:headEnd len="sm" w="sm" type="none"/>
              <a:tailEnd len="sm" w="sm" type="none"/>
            </a:ln>
          </p:spPr>
        </p:pic>
        <p:pic>
          <p:nvPicPr>
            <p:cNvPr id="179" name="Google Shape;179;p16"/>
            <p:cNvPicPr preferRelativeResize="0"/>
            <p:nvPr/>
          </p:nvPicPr>
          <p:blipFill>
            <a:blip r:embed="rId6">
              <a:alphaModFix/>
            </a:blip>
            <a:stretch>
              <a:fillRect/>
            </a:stretch>
          </p:blipFill>
          <p:spPr>
            <a:xfrm>
              <a:off x="5867850" y="2563275"/>
              <a:ext cx="1238826" cy="430604"/>
            </a:xfrm>
            <a:prstGeom prst="rect">
              <a:avLst/>
            </a:prstGeom>
            <a:noFill/>
            <a:ln cap="flat" cmpd="sng" w="9525">
              <a:solidFill>
                <a:srgbClr val="B2B780"/>
              </a:solidFill>
              <a:prstDash val="solid"/>
              <a:round/>
              <a:headEnd len="sm" w="sm" type="none"/>
              <a:tailEnd len="sm" w="sm" type="none"/>
            </a:ln>
          </p:spPr>
        </p:pic>
      </p:grpSp>
      <p:sp>
        <p:nvSpPr>
          <p:cNvPr id="180" name="Google Shape;180;p16"/>
          <p:cNvSpPr txBox="1"/>
          <p:nvPr/>
        </p:nvSpPr>
        <p:spPr>
          <a:xfrm>
            <a:off x="137525" y="9195573"/>
            <a:ext cx="7038300" cy="9756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61753B"/>
              </a:buClr>
              <a:buSzPts val="2000"/>
              <a:buFont typeface="Cabin"/>
              <a:buChar char="●"/>
            </a:pPr>
            <a:r>
              <a:rPr b="1" lang="en-GB" sz="2000">
                <a:solidFill>
                  <a:srgbClr val="61753B"/>
                </a:solidFill>
                <a:latin typeface="Cabin"/>
                <a:ea typeface="Cabin"/>
                <a:cs typeface="Cabin"/>
                <a:sym typeface="Cabin"/>
              </a:rPr>
              <a:t>Treatment</a:t>
            </a:r>
            <a:endParaRPr b="1" sz="2000">
              <a:solidFill>
                <a:srgbClr val="61753B"/>
              </a:solidFill>
              <a:latin typeface="Cabin"/>
              <a:ea typeface="Cabin"/>
              <a:cs typeface="Cabin"/>
              <a:sym typeface="Cabin"/>
            </a:endParaRPr>
          </a:p>
          <a:p>
            <a:pPr indent="0" lvl="0" marL="0" rtl="0" algn="ctr">
              <a:spcBef>
                <a:spcPts val="0"/>
              </a:spcBef>
              <a:spcAft>
                <a:spcPts val="0"/>
              </a:spcAft>
              <a:buNone/>
            </a:pPr>
            <a:r>
              <a:t/>
            </a:r>
            <a:endParaRPr b="1" sz="600">
              <a:solidFill>
                <a:srgbClr val="61753B"/>
              </a:solidFill>
              <a:latin typeface="Cabin"/>
              <a:ea typeface="Cabin"/>
              <a:cs typeface="Cabin"/>
              <a:sym typeface="Cabin"/>
            </a:endParaRPr>
          </a:p>
          <a:p>
            <a:pPr indent="-304800" lvl="0" marL="457200" rtl="0" algn="l">
              <a:lnSpc>
                <a:spcPct val="115000"/>
              </a:lnSpc>
              <a:spcBef>
                <a:spcPts val="0"/>
              </a:spcBef>
              <a:spcAft>
                <a:spcPts val="0"/>
              </a:spcAft>
              <a:buSzPts val="1200"/>
              <a:buFont typeface="Cabin"/>
              <a:buChar char="-"/>
            </a:pPr>
            <a:r>
              <a:rPr lang="en-GB" sz="1200">
                <a:latin typeface="Cabin"/>
                <a:ea typeface="Cabin"/>
                <a:cs typeface="Cabin"/>
                <a:sym typeface="Cabin"/>
              </a:rPr>
              <a:t>Albandazole or Mebendazole for whole family.</a:t>
            </a:r>
            <a:endParaRPr/>
          </a:p>
        </p:txBody>
      </p:sp>
      <p:sp>
        <p:nvSpPr>
          <p:cNvPr id="181" name="Google Shape;181;p16"/>
          <p:cNvSpPr txBox="1"/>
          <p:nvPr/>
        </p:nvSpPr>
        <p:spPr>
          <a:xfrm>
            <a:off x="137525" y="7757675"/>
            <a:ext cx="6061500" cy="14379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61753B"/>
              </a:buClr>
              <a:buSzPts val="2000"/>
              <a:buFont typeface="Cabin"/>
              <a:buChar char="●"/>
            </a:pPr>
            <a:r>
              <a:rPr b="1" lang="en-GB" sz="2000">
                <a:solidFill>
                  <a:srgbClr val="61753B"/>
                </a:solidFill>
                <a:latin typeface="Cabin"/>
                <a:ea typeface="Cabin"/>
                <a:cs typeface="Cabin"/>
                <a:sym typeface="Cabin"/>
              </a:rPr>
              <a:t>Diagnosis</a:t>
            </a:r>
            <a:endParaRPr b="1" sz="2000">
              <a:solidFill>
                <a:srgbClr val="61753B"/>
              </a:solidFill>
              <a:latin typeface="Cabin"/>
              <a:ea typeface="Cabin"/>
              <a:cs typeface="Cabin"/>
              <a:sym typeface="Cabin"/>
            </a:endParaRPr>
          </a:p>
          <a:p>
            <a:pPr indent="0" lvl="0" marL="0" rtl="0" algn="ctr">
              <a:spcBef>
                <a:spcPts val="0"/>
              </a:spcBef>
              <a:spcAft>
                <a:spcPts val="0"/>
              </a:spcAft>
              <a:buNone/>
            </a:pPr>
            <a:r>
              <a:t/>
            </a:r>
            <a:endParaRPr b="1" sz="600">
              <a:solidFill>
                <a:srgbClr val="61753B"/>
              </a:solidFill>
              <a:latin typeface="Cabin"/>
              <a:ea typeface="Cabin"/>
              <a:cs typeface="Cabin"/>
              <a:sym typeface="Cabin"/>
            </a:endParaRPr>
          </a:p>
          <a:p>
            <a:pPr indent="0" lvl="0" marL="457200" rtl="0" algn="l">
              <a:spcBef>
                <a:spcPts val="0"/>
              </a:spcBef>
              <a:spcAft>
                <a:spcPts val="0"/>
              </a:spcAft>
              <a:buNone/>
            </a:pPr>
            <a:r>
              <a:rPr lang="en-GB" sz="600">
                <a:solidFill>
                  <a:schemeClr val="dk1"/>
                </a:solidFill>
                <a:latin typeface="Cabin"/>
                <a:ea typeface="Cabin"/>
                <a:cs typeface="Cabin"/>
                <a:sym typeface="Cabin"/>
              </a:rPr>
              <a:t>○ </a:t>
            </a:r>
            <a:r>
              <a:rPr lang="en-GB" sz="1300">
                <a:solidFill>
                  <a:schemeClr val="dk1"/>
                </a:solidFill>
                <a:latin typeface="Cabin"/>
                <a:ea typeface="Cabin"/>
                <a:cs typeface="Cabin"/>
                <a:sym typeface="Cabin"/>
              </a:rPr>
              <a:t>Unlike other intestinal Nematodes, the eggs are </a:t>
            </a:r>
            <a:r>
              <a:rPr b="1" lang="en-GB" sz="1300">
                <a:solidFill>
                  <a:schemeClr val="dk1"/>
                </a:solidFill>
                <a:latin typeface="Cabin"/>
                <a:ea typeface="Cabin"/>
                <a:cs typeface="Cabin"/>
                <a:sym typeface="Cabin"/>
              </a:rPr>
              <a:t>not usually</a:t>
            </a:r>
            <a:r>
              <a:rPr lang="en-GB" sz="1300">
                <a:solidFill>
                  <a:schemeClr val="dk1"/>
                </a:solidFill>
                <a:latin typeface="Cabin"/>
                <a:ea typeface="Cabin"/>
                <a:cs typeface="Cabin"/>
                <a:sym typeface="Cabin"/>
              </a:rPr>
              <a:t> found in feces.</a:t>
            </a:r>
            <a:endParaRPr sz="1300">
              <a:solidFill>
                <a:schemeClr val="dk1"/>
              </a:solidFill>
              <a:latin typeface="Cabin"/>
              <a:ea typeface="Cabin"/>
              <a:cs typeface="Cabin"/>
              <a:sym typeface="Cabin"/>
            </a:endParaRPr>
          </a:p>
          <a:p>
            <a:pPr indent="0" lvl="0" marL="457200" rtl="0" algn="l">
              <a:spcBef>
                <a:spcPts val="0"/>
              </a:spcBef>
              <a:spcAft>
                <a:spcPts val="0"/>
              </a:spcAft>
              <a:buNone/>
            </a:pPr>
            <a:r>
              <a:rPr lang="en-GB" sz="600">
                <a:solidFill>
                  <a:schemeClr val="dk1"/>
                </a:solidFill>
                <a:latin typeface="Cabin"/>
                <a:ea typeface="Cabin"/>
                <a:cs typeface="Cabin"/>
                <a:sym typeface="Cabin"/>
              </a:rPr>
              <a:t>○</a:t>
            </a:r>
            <a:r>
              <a:rPr lang="en-GB" sz="1300">
                <a:solidFill>
                  <a:schemeClr val="dk1"/>
                </a:solidFill>
                <a:latin typeface="Cabin"/>
                <a:ea typeface="Cabin"/>
                <a:cs typeface="Cabin"/>
                <a:sym typeface="Cabin"/>
              </a:rPr>
              <a:t>The best method is to look for them </a:t>
            </a:r>
            <a:r>
              <a:rPr b="1" lang="en-GB" sz="1300">
                <a:solidFill>
                  <a:srgbClr val="CC0000"/>
                </a:solidFill>
                <a:latin typeface="Cabin"/>
                <a:ea typeface="Cabin"/>
                <a:cs typeface="Cabin"/>
                <a:sym typeface="Cabin"/>
              </a:rPr>
              <a:t>around the anus</a:t>
            </a:r>
            <a:r>
              <a:rPr lang="en-GB" sz="1300">
                <a:solidFill>
                  <a:srgbClr val="CC0000"/>
                </a:solidFill>
                <a:latin typeface="Cabin"/>
                <a:ea typeface="Cabin"/>
                <a:cs typeface="Cabin"/>
                <a:sym typeface="Cabin"/>
              </a:rPr>
              <a:t> by taking an </a:t>
            </a:r>
            <a:r>
              <a:rPr b="1" lang="en-GB" sz="1300">
                <a:solidFill>
                  <a:srgbClr val="CC0000"/>
                </a:solidFill>
                <a:latin typeface="Cabin"/>
                <a:ea typeface="Cabin"/>
                <a:cs typeface="Cabin"/>
                <a:sym typeface="Cabin"/>
              </a:rPr>
              <a:t>anal swab</a:t>
            </a:r>
            <a:r>
              <a:rPr lang="en-GB" sz="1300">
                <a:solidFill>
                  <a:srgbClr val="CC0000"/>
                </a:solidFill>
                <a:latin typeface="Cabin"/>
                <a:ea typeface="Cabin"/>
                <a:cs typeface="Cabin"/>
                <a:sym typeface="Cabin"/>
              </a:rPr>
              <a:t> </a:t>
            </a:r>
            <a:endParaRPr sz="1300">
              <a:solidFill>
                <a:srgbClr val="CC0000"/>
              </a:solidFill>
              <a:latin typeface="Cabin"/>
              <a:ea typeface="Cabin"/>
              <a:cs typeface="Cabin"/>
              <a:sym typeface="Cabin"/>
            </a:endParaRPr>
          </a:p>
          <a:p>
            <a:pPr indent="457200" lvl="0" marL="0" rtl="0" algn="l">
              <a:spcBef>
                <a:spcPts val="0"/>
              </a:spcBef>
              <a:spcAft>
                <a:spcPts val="0"/>
              </a:spcAft>
              <a:buNone/>
            </a:pPr>
            <a:r>
              <a:rPr lang="en-GB" sz="1300">
                <a:solidFill>
                  <a:srgbClr val="CC0000"/>
                </a:solidFill>
                <a:latin typeface="Cabin"/>
                <a:ea typeface="Cabin"/>
                <a:cs typeface="Cabin"/>
                <a:sym typeface="Cabin"/>
              </a:rPr>
              <a:t>or by using </a:t>
            </a:r>
            <a:r>
              <a:rPr b="1" lang="en-GB" sz="1300">
                <a:solidFill>
                  <a:srgbClr val="CC0000"/>
                </a:solidFill>
                <a:latin typeface="Cabin"/>
                <a:ea typeface="Cabin"/>
                <a:cs typeface="Cabin"/>
                <a:sym typeface="Cabin"/>
              </a:rPr>
              <a:t>Cellulose adhesive tape</a:t>
            </a:r>
            <a:r>
              <a:rPr b="1" baseline="30000" lang="en-GB" sz="1300">
                <a:solidFill>
                  <a:srgbClr val="CC0000"/>
                </a:solidFill>
                <a:latin typeface="Cabin"/>
                <a:ea typeface="Cabin"/>
                <a:cs typeface="Cabin"/>
                <a:sym typeface="Cabin"/>
              </a:rPr>
              <a:t>4</a:t>
            </a:r>
            <a:r>
              <a:rPr lang="en-GB" sz="1300">
                <a:solidFill>
                  <a:srgbClr val="CC0000"/>
                </a:solidFill>
                <a:latin typeface="Cabin"/>
                <a:ea typeface="Cabin"/>
                <a:cs typeface="Cabin"/>
                <a:sym typeface="Cabin"/>
              </a:rPr>
              <a:t>.</a:t>
            </a:r>
            <a:endParaRPr sz="1300">
              <a:solidFill>
                <a:schemeClr val="dk1"/>
              </a:solidFill>
              <a:latin typeface="Cabin"/>
              <a:ea typeface="Cabin"/>
              <a:cs typeface="Cabin"/>
              <a:sym typeface="Cabin"/>
            </a:endParaRPr>
          </a:p>
          <a:p>
            <a:pPr indent="457200" lvl="0" marL="0" rtl="0" algn="l">
              <a:spcBef>
                <a:spcPts val="0"/>
              </a:spcBef>
              <a:spcAft>
                <a:spcPts val="0"/>
              </a:spcAft>
              <a:buNone/>
            </a:pPr>
            <a:r>
              <a:rPr lang="en-GB" sz="1300">
                <a:solidFill>
                  <a:schemeClr val="dk1"/>
                </a:solidFill>
                <a:latin typeface="Cabin"/>
                <a:ea typeface="Cabin"/>
                <a:cs typeface="Cabin"/>
                <a:sym typeface="Cabin"/>
              </a:rPr>
              <a:t> - The examination should be done </a:t>
            </a:r>
            <a:r>
              <a:rPr b="1" lang="en-GB" sz="1300">
                <a:solidFill>
                  <a:schemeClr val="dk1"/>
                </a:solidFill>
                <a:latin typeface="Cabin"/>
                <a:ea typeface="Cabin"/>
                <a:cs typeface="Cabin"/>
                <a:sym typeface="Cabin"/>
              </a:rPr>
              <a:t>before</a:t>
            </a:r>
            <a:r>
              <a:rPr lang="en-GB" sz="1300">
                <a:solidFill>
                  <a:schemeClr val="dk1"/>
                </a:solidFill>
                <a:latin typeface="Cabin"/>
                <a:ea typeface="Cabin"/>
                <a:cs typeface="Cabin"/>
                <a:sym typeface="Cabin"/>
              </a:rPr>
              <a:t> defecation or bathing.</a:t>
            </a:r>
            <a:endParaRPr sz="1200">
              <a:latin typeface="Cabin"/>
              <a:ea typeface="Cabin"/>
              <a:cs typeface="Cabin"/>
              <a:sym typeface="Cabin"/>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 name="Shape 185"/>
        <p:cNvGrpSpPr/>
        <p:nvPr/>
      </p:nvGrpSpPr>
      <p:grpSpPr>
        <a:xfrm>
          <a:off x="0" y="0"/>
          <a:ext cx="0" cy="0"/>
          <a:chOff x="0" y="0"/>
          <a:chExt cx="0" cy="0"/>
        </a:xfrm>
      </p:grpSpPr>
      <p:sp>
        <p:nvSpPr>
          <p:cNvPr id="186" name="Google Shape;186;p17"/>
          <p:cNvSpPr/>
          <p:nvPr/>
        </p:nvSpPr>
        <p:spPr>
          <a:xfrm rot="10800000">
            <a:off x="6663269" y="-12432"/>
            <a:ext cx="938700" cy="975600"/>
          </a:xfrm>
          <a:prstGeom prst="rtTriangle">
            <a:avLst/>
          </a:prstGeom>
          <a:solidFill>
            <a:srgbClr val="B4B98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Exo"/>
              <a:ea typeface="Exo"/>
              <a:cs typeface="Exo"/>
              <a:sym typeface="Exo"/>
            </a:endParaRPr>
          </a:p>
        </p:txBody>
      </p:sp>
      <p:sp>
        <p:nvSpPr>
          <p:cNvPr id="187" name="Google Shape;187;p17"/>
          <p:cNvSpPr/>
          <p:nvPr/>
        </p:nvSpPr>
        <p:spPr>
          <a:xfrm>
            <a:off x="0" y="10026600"/>
            <a:ext cx="7589400" cy="672000"/>
          </a:xfrm>
          <a:prstGeom prst="rect">
            <a:avLst/>
          </a:prstGeom>
          <a:noFill/>
          <a:ln cap="flat" cmpd="sng" w="9525">
            <a:solidFill>
              <a:srgbClr val="B4B982"/>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GB" sz="800">
                <a:solidFill>
                  <a:srgbClr val="6AA84F"/>
                </a:solidFill>
                <a:latin typeface="Cabin"/>
                <a:ea typeface="Cabin"/>
                <a:cs typeface="Cabin"/>
                <a:sym typeface="Cabin"/>
              </a:rPr>
              <a:t>1-</a:t>
            </a:r>
            <a:r>
              <a:rPr lang="en-GB" sz="800">
                <a:solidFill>
                  <a:srgbClr val="6AA84F"/>
                </a:solidFill>
                <a:latin typeface="Cabin"/>
                <a:ea typeface="Cabin"/>
                <a:cs typeface="Cabin"/>
                <a:sym typeface="Cabin"/>
              </a:rPr>
              <a:t>results</a:t>
            </a:r>
            <a:r>
              <a:rPr lang="en-GB" sz="800">
                <a:solidFill>
                  <a:srgbClr val="6AA84F"/>
                </a:solidFill>
                <a:latin typeface="Cabin"/>
                <a:ea typeface="Cabin"/>
                <a:cs typeface="Cabin"/>
                <a:sym typeface="Cabin"/>
              </a:rPr>
              <a:t> in malabsorption</a:t>
            </a:r>
            <a:endParaRPr sz="800">
              <a:solidFill>
                <a:srgbClr val="6AA84F"/>
              </a:solidFill>
              <a:latin typeface="Cabin"/>
              <a:ea typeface="Cabin"/>
              <a:cs typeface="Cabin"/>
              <a:sym typeface="Cabin"/>
            </a:endParaRPr>
          </a:p>
          <a:p>
            <a:pPr indent="0" lvl="0" marL="0" rtl="0" algn="l">
              <a:spcBef>
                <a:spcPts val="0"/>
              </a:spcBef>
              <a:spcAft>
                <a:spcPts val="0"/>
              </a:spcAft>
              <a:buNone/>
            </a:pPr>
            <a:r>
              <a:rPr lang="en-GB" sz="800">
                <a:solidFill>
                  <a:srgbClr val="6AA84F"/>
                </a:solidFill>
                <a:latin typeface="Cabin"/>
                <a:ea typeface="Cabin"/>
                <a:cs typeface="Cabin"/>
                <a:sym typeface="Cabin"/>
              </a:rPr>
              <a:t>2-Only fertilized eggs can survive in the soil for 2 weeks to become an embryonated egg ready to infect human with contaminated food.</a:t>
            </a:r>
            <a:endParaRPr sz="800">
              <a:solidFill>
                <a:srgbClr val="6AA84F"/>
              </a:solidFill>
              <a:latin typeface="Cabin"/>
              <a:ea typeface="Cabin"/>
              <a:cs typeface="Cabin"/>
              <a:sym typeface="Cabin"/>
            </a:endParaRPr>
          </a:p>
          <a:p>
            <a:pPr indent="0" lvl="0" marL="0" rtl="0" algn="l">
              <a:spcBef>
                <a:spcPts val="0"/>
              </a:spcBef>
              <a:spcAft>
                <a:spcPts val="0"/>
              </a:spcAft>
              <a:buNone/>
            </a:pPr>
            <a:r>
              <a:t/>
            </a:r>
            <a:endParaRPr sz="800">
              <a:solidFill>
                <a:srgbClr val="6AA84F"/>
              </a:solidFill>
              <a:latin typeface="Cabin"/>
              <a:ea typeface="Cabin"/>
              <a:cs typeface="Cabin"/>
              <a:sym typeface="Cabin"/>
            </a:endParaRPr>
          </a:p>
        </p:txBody>
      </p:sp>
      <p:sp>
        <p:nvSpPr>
          <p:cNvPr id="188" name="Google Shape;188;p17"/>
          <p:cNvSpPr txBox="1"/>
          <p:nvPr/>
        </p:nvSpPr>
        <p:spPr>
          <a:xfrm>
            <a:off x="7106665" y="63360"/>
            <a:ext cx="495300" cy="4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Cabin"/>
                <a:ea typeface="Cabin"/>
                <a:cs typeface="Cabin"/>
                <a:sym typeface="Cabin"/>
              </a:rPr>
              <a:t>4</a:t>
            </a:r>
            <a:endParaRPr>
              <a:latin typeface="Cabin"/>
              <a:ea typeface="Cabin"/>
              <a:cs typeface="Cabin"/>
              <a:sym typeface="Cabin"/>
            </a:endParaRPr>
          </a:p>
        </p:txBody>
      </p:sp>
      <p:sp>
        <p:nvSpPr>
          <p:cNvPr id="189" name="Google Shape;189;p17"/>
          <p:cNvSpPr txBox="1"/>
          <p:nvPr/>
        </p:nvSpPr>
        <p:spPr>
          <a:xfrm>
            <a:off x="774382" y="274455"/>
            <a:ext cx="6071700" cy="582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3500">
                <a:solidFill>
                  <a:srgbClr val="61753B"/>
                </a:solidFill>
                <a:latin typeface="Cabin"/>
                <a:ea typeface="Cabin"/>
                <a:cs typeface="Cabin"/>
                <a:sym typeface="Cabin"/>
              </a:rPr>
              <a:t>2- Ascaris Lumbricoides </a:t>
            </a:r>
            <a:r>
              <a:rPr b="1" lang="en-GB">
                <a:solidFill>
                  <a:srgbClr val="61753B"/>
                </a:solidFill>
                <a:latin typeface="Cabin"/>
                <a:ea typeface="Cabin"/>
                <a:cs typeface="Cabin"/>
                <a:sym typeface="Cabin"/>
              </a:rPr>
              <a:t>(roundworm)</a:t>
            </a:r>
            <a:endParaRPr b="1">
              <a:solidFill>
                <a:srgbClr val="61753B"/>
              </a:solidFill>
              <a:latin typeface="Cabin"/>
              <a:ea typeface="Cabin"/>
              <a:cs typeface="Cabin"/>
              <a:sym typeface="Cabin"/>
            </a:endParaRPr>
          </a:p>
        </p:txBody>
      </p:sp>
      <p:pic>
        <p:nvPicPr>
          <p:cNvPr id="190" name="Google Shape;190;p17"/>
          <p:cNvPicPr preferRelativeResize="0"/>
          <p:nvPr/>
        </p:nvPicPr>
        <p:blipFill rotWithShape="1">
          <a:blip r:embed="rId3">
            <a:alphaModFix/>
          </a:blip>
          <a:srcRect b="0" l="21587" r="13624" t="5571"/>
          <a:stretch/>
        </p:blipFill>
        <p:spPr>
          <a:xfrm>
            <a:off x="5792625" y="1046625"/>
            <a:ext cx="1597649" cy="975600"/>
          </a:xfrm>
          <a:prstGeom prst="rect">
            <a:avLst/>
          </a:prstGeom>
          <a:noFill/>
          <a:ln>
            <a:noFill/>
          </a:ln>
        </p:spPr>
      </p:pic>
      <p:sp>
        <p:nvSpPr>
          <p:cNvPr id="191" name="Google Shape;191;p17"/>
          <p:cNvSpPr txBox="1"/>
          <p:nvPr/>
        </p:nvSpPr>
        <p:spPr>
          <a:xfrm>
            <a:off x="274800" y="927763"/>
            <a:ext cx="5889000" cy="19638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61753B"/>
              </a:buClr>
              <a:buSzPts val="2000"/>
              <a:buFont typeface="Cabin"/>
              <a:buChar char="●"/>
            </a:pPr>
            <a:r>
              <a:rPr b="1" lang="en-GB" sz="2000">
                <a:solidFill>
                  <a:srgbClr val="61753B"/>
                </a:solidFill>
                <a:latin typeface="Cabin"/>
                <a:ea typeface="Cabin"/>
                <a:cs typeface="Cabin"/>
                <a:sym typeface="Cabin"/>
              </a:rPr>
              <a:t>General information</a:t>
            </a:r>
            <a:endParaRPr b="1" sz="600">
              <a:solidFill>
                <a:srgbClr val="61753B"/>
              </a:solidFill>
              <a:latin typeface="Cabin"/>
              <a:ea typeface="Cabin"/>
              <a:cs typeface="Cabin"/>
              <a:sym typeface="Cabin"/>
            </a:endParaRPr>
          </a:p>
          <a:p>
            <a:pPr indent="0" lvl="0" marL="0" rtl="0" algn="l">
              <a:spcBef>
                <a:spcPts val="0"/>
              </a:spcBef>
              <a:spcAft>
                <a:spcPts val="0"/>
              </a:spcAft>
              <a:buNone/>
            </a:pPr>
            <a:r>
              <a:t/>
            </a:r>
            <a:endParaRPr b="1" sz="600">
              <a:solidFill>
                <a:srgbClr val="61753B"/>
              </a:solidFill>
              <a:latin typeface="Cabin"/>
              <a:ea typeface="Cabin"/>
              <a:cs typeface="Cabin"/>
              <a:sym typeface="Cabin"/>
            </a:endParaRPr>
          </a:p>
          <a:p>
            <a:pPr indent="0" lvl="0" marL="457200" rtl="0" algn="l">
              <a:spcBef>
                <a:spcPts val="0"/>
              </a:spcBef>
              <a:spcAft>
                <a:spcPts val="0"/>
              </a:spcAft>
              <a:buNone/>
            </a:pPr>
            <a:r>
              <a:rPr lang="en-GB" sz="600">
                <a:latin typeface="Cabin"/>
                <a:ea typeface="Cabin"/>
                <a:cs typeface="Cabin"/>
                <a:sym typeface="Cabin"/>
              </a:rPr>
              <a:t>○ </a:t>
            </a:r>
            <a:r>
              <a:rPr lang="en-GB" sz="1300">
                <a:latin typeface="Cabin"/>
                <a:ea typeface="Cabin"/>
                <a:cs typeface="Cabin"/>
                <a:sym typeface="Cabin"/>
              </a:rPr>
              <a:t>The </a:t>
            </a:r>
            <a:r>
              <a:rPr b="1" lang="en-GB" sz="1300">
                <a:latin typeface="Cabin"/>
                <a:ea typeface="Cabin"/>
                <a:cs typeface="Cabin"/>
                <a:sym typeface="Cabin"/>
              </a:rPr>
              <a:t>commonest</a:t>
            </a:r>
            <a:r>
              <a:rPr lang="en-GB" sz="1300">
                <a:latin typeface="Cabin"/>
                <a:ea typeface="Cabin"/>
                <a:cs typeface="Cabin"/>
                <a:sym typeface="Cabin"/>
              </a:rPr>
              <a:t> human helminths infection all over the world.</a:t>
            </a:r>
            <a:endParaRPr sz="1300">
              <a:latin typeface="Cabin"/>
              <a:ea typeface="Cabin"/>
              <a:cs typeface="Cabin"/>
              <a:sym typeface="Cabin"/>
            </a:endParaRPr>
          </a:p>
          <a:p>
            <a:pPr indent="0" lvl="0" marL="457200" rtl="0" algn="l">
              <a:spcBef>
                <a:spcPts val="0"/>
              </a:spcBef>
              <a:spcAft>
                <a:spcPts val="0"/>
              </a:spcAft>
              <a:buNone/>
            </a:pPr>
            <a:r>
              <a:rPr lang="en-GB" sz="600">
                <a:latin typeface="Cabin"/>
                <a:ea typeface="Cabin"/>
                <a:cs typeface="Cabin"/>
                <a:sym typeface="Cabin"/>
              </a:rPr>
              <a:t>○ </a:t>
            </a:r>
            <a:r>
              <a:rPr lang="en-GB" sz="1300">
                <a:latin typeface="Cabin"/>
                <a:ea typeface="Cabin"/>
                <a:cs typeface="Cabin"/>
                <a:sym typeface="Cabin"/>
              </a:rPr>
              <a:t>The large round worm which is normally </a:t>
            </a:r>
            <a:r>
              <a:rPr b="1" lang="en-GB" sz="1300">
                <a:latin typeface="Cabin"/>
                <a:ea typeface="Cabin"/>
                <a:cs typeface="Cabin"/>
                <a:sym typeface="Cabin"/>
              </a:rPr>
              <a:t>located</a:t>
            </a:r>
            <a:r>
              <a:rPr lang="en-GB" sz="1300">
                <a:latin typeface="Cabin"/>
                <a:ea typeface="Cabin"/>
                <a:cs typeface="Cabin"/>
                <a:sym typeface="Cabin"/>
              </a:rPr>
              <a:t> in the </a:t>
            </a:r>
            <a:r>
              <a:rPr b="1" lang="en-GB" sz="1300">
                <a:solidFill>
                  <a:srgbClr val="CC0000"/>
                </a:solidFill>
                <a:latin typeface="Cabin"/>
                <a:ea typeface="Cabin"/>
                <a:cs typeface="Cabin"/>
                <a:sym typeface="Cabin"/>
              </a:rPr>
              <a:t>small</a:t>
            </a:r>
            <a:endParaRPr b="1" sz="1300">
              <a:solidFill>
                <a:srgbClr val="CC0000"/>
              </a:solidFill>
              <a:latin typeface="Cabin"/>
              <a:ea typeface="Cabin"/>
              <a:cs typeface="Cabin"/>
              <a:sym typeface="Cabin"/>
            </a:endParaRPr>
          </a:p>
          <a:p>
            <a:pPr indent="0" lvl="0" marL="457200" rtl="0" algn="l">
              <a:spcBef>
                <a:spcPts val="0"/>
              </a:spcBef>
              <a:spcAft>
                <a:spcPts val="0"/>
              </a:spcAft>
              <a:buNone/>
            </a:pPr>
            <a:r>
              <a:rPr b="1" lang="en-GB" sz="1300">
                <a:solidFill>
                  <a:srgbClr val="CC0000"/>
                </a:solidFill>
                <a:latin typeface="Cabin"/>
                <a:ea typeface="Cabin"/>
                <a:cs typeface="Cabin"/>
                <a:sym typeface="Cabin"/>
              </a:rPr>
              <a:t>Intestine (jejunum and upper part of ileum)</a:t>
            </a:r>
            <a:endParaRPr b="1" sz="1300">
              <a:solidFill>
                <a:srgbClr val="CC0000"/>
              </a:solidFill>
              <a:latin typeface="Cabin"/>
              <a:ea typeface="Cabin"/>
              <a:cs typeface="Cabin"/>
              <a:sym typeface="Cabin"/>
            </a:endParaRPr>
          </a:p>
          <a:p>
            <a:pPr indent="0" lvl="0" marL="457200" rtl="0" algn="l">
              <a:spcBef>
                <a:spcPts val="0"/>
              </a:spcBef>
              <a:spcAft>
                <a:spcPts val="0"/>
              </a:spcAft>
              <a:buNone/>
            </a:pPr>
            <a:r>
              <a:rPr lang="en-GB" sz="600">
                <a:latin typeface="Cabin"/>
                <a:ea typeface="Cabin"/>
                <a:cs typeface="Cabin"/>
                <a:sym typeface="Cabin"/>
              </a:rPr>
              <a:t>○ </a:t>
            </a:r>
            <a:r>
              <a:rPr lang="en-GB" sz="1300">
                <a:latin typeface="Cabin"/>
                <a:ea typeface="Cabin"/>
                <a:cs typeface="Cabin"/>
                <a:sym typeface="Cabin"/>
              </a:rPr>
              <a:t>Female  ± 20 cm -longer than- males ± 10 cm.</a:t>
            </a:r>
            <a:endParaRPr sz="1300">
              <a:latin typeface="Cabin"/>
              <a:ea typeface="Cabin"/>
              <a:cs typeface="Cabin"/>
              <a:sym typeface="Cabin"/>
            </a:endParaRPr>
          </a:p>
          <a:p>
            <a:pPr indent="0" lvl="0" marL="457200" rtl="0" algn="l">
              <a:spcBef>
                <a:spcPts val="0"/>
              </a:spcBef>
              <a:spcAft>
                <a:spcPts val="0"/>
              </a:spcAft>
              <a:buNone/>
            </a:pPr>
            <a:r>
              <a:rPr lang="en-GB" sz="600">
                <a:latin typeface="Cabin"/>
                <a:ea typeface="Cabin"/>
                <a:cs typeface="Cabin"/>
                <a:sym typeface="Cabin"/>
              </a:rPr>
              <a:t>○ </a:t>
            </a:r>
            <a:r>
              <a:rPr lang="en-GB" sz="1300">
                <a:latin typeface="Cabin"/>
                <a:ea typeface="Cabin"/>
                <a:cs typeface="Cabin"/>
                <a:sym typeface="Cabin"/>
              </a:rPr>
              <a:t>Feed on semi digested food</a:t>
            </a:r>
            <a:r>
              <a:rPr baseline="30000" lang="en-GB" sz="1300">
                <a:latin typeface="Cabin"/>
                <a:ea typeface="Cabin"/>
                <a:cs typeface="Cabin"/>
                <a:sym typeface="Cabin"/>
              </a:rPr>
              <a:t>1</a:t>
            </a:r>
            <a:endParaRPr baseline="30000" sz="1300">
              <a:latin typeface="Cabin"/>
              <a:ea typeface="Cabin"/>
              <a:cs typeface="Cabin"/>
              <a:sym typeface="Cabin"/>
            </a:endParaRPr>
          </a:p>
          <a:p>
            <a:pPr indent="0" lvl="0" marL="457200" rtl="0" algn="l">
              <a:spcBef>
                <a:spcPts val="0"/>
              </a:spcBef>
              <a:spcAft>
                <a:spcPts val="0"/>
              </a:spcAft>
              <a:buClr>
                <a:schemeClr val="dk1"/>
              </a:buClr>
              <a:buSzPts val="1100"/>
              <a:buFont typeface="Arial"/>
              <a:buNone/>
            </a:pPr>
            <a:r>
              <a:rPr lang="en-GB" sz="600">
                <a:solidFill>
                  <a:srgbClr val="6AA84F"/>
                </a:solidFill>
                <a:latin typeface="Cabin"/>
                <a:ea typeface="Cabin"/>
                <a:cs typeface="Cabin"/>
                <a:sym typeface="Cabin"/>
              </a:rPr>
              <a:t>○ </a:t>
            </a:r>
            <a:r>
              <a:rPr lang="en-GB" sz="1300">
                <a:solidFill>
                  <a:srgbClr val="6AA84F"/>
                </a:solidFill>
                <a:latin typeface="Cabin"/>
                <a:ea typeface="Cabin"/>
                <a:cs typeface="Cabin"/>
                <a:sym typeface="Cabin"/>
              </a:rPr>
              <a:t>Mode of transmission: Fecal-oral route. </a:t>
            </a:r>
            <a:endParaRPr sz="1300">
              <a:solidFill>
                <a:srgbClr val="6AA84F"/>
              </a:solidFill>
              <a:latin typeface="Cabin"/>
              <a:ea typeface="Cabin"/>
              <a:cs typeface="Cabin"/>
              <a:sym typeface="Cabin"/>
            </a:endParaRPr>
          </a:p>
          <a:p>
            <a:pPr indent="0" lvl="0" marL="457200" rtl="0" algn="l">
              <a:spcBef>
                <a:spcPts val="0"/>
              </a:spcBef>
              <a:spcAft>
                <a:spcPts val="0"/>
              </a:spcAft>
              <a:buNone/>
            </a:pPr>
            <a:r>
              <a:t/>
            </a:r>
            <a:endParaRPr sz="1300">
              <a:latin typeface="Cabin"/>
              <a:ea typeface="Cabin"/>
              <a:cs typeface="Cabin"/>
              <a:sym typeface="Cabin"/>
            </a:endParaRPr>
          </a:p>
        </p:txBody>
      </p:sp>
      <p:sp>
        <p:nvSpPr>
          <p:cNvPr id="192" name="Google Shape;192;p17"/>
          <p:cNvSpPr/>
          <p:nvPr/>
        </p:nvSpPr>
        <p:spPr>
          <a:xfrm>
            <a:off x="5189221" y="4909050"/>
            <a:ext cx="2156400" cy="1374000"/>
          </a:xfrm>
          <a:prstGeom prst="roundRect">
            <a:avLst>
              <a:gd fmla="val 16667" name="adj"/>
            </a:avLst>
          </a:prstGeom>
          <a:noFill/>
          <a:ln cap="flat" cmpd="sng" w="19050">
            <a:solidFill>
              <a:srgbClr val="B4B982"/>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1150">
                <a:solidFill>
                  <a:srgbClr val="C27BA0"/>
                </a:solidFill>
                <a:latin typeface="Cabin"/>
                <a:ea typeface="Cabin"/>
                <a:cs typeface="Cabin"/>
                <a:sym typeface="Cabin"/>
              </a:rPr>
              <a:t>The </a:t>
            </a:r>
            <a:r>
              <a:rPr b="1" lang="en-GB" sz="1150">
                <a:solidFill>
                  <a:srgbClr val="CC0000"/>
                </a:solidFill>
                <a:latin typeface="Cabin"/>
                <a:ea typeface="Cabin"/>
                <a:cs typeface="Cabin"/>
                <a:sym typeface="Cabin"/>
              </a:rPr>
              <a:t>Larva</a:t>
            </a:r>
            <a:r>
              <a:rPr lang="en-GB" sz="1150">
                <a:solidFill>
                  <a:srgbClr val="C27BA0"/>
                </a:solidFill>
                <a:latin typeface="Cabin"/>
                <a:ea typeface="Cabin"/>
                <a:cs typeface="Cabin"/>
                <a:sym typeface="Cabin"/>
              </a:rPr>
              <a:t> then passes from respiratory system to</a:t>
            </a:r>
            <a:endParaRPr sz="1150">
              <a:solidFill>
                <a:srgbClr val="C27BA0"/>
              </a:solidFill>
              <a:latin typeface="Cabin"/>
              <a:ea typeface="Cabin"/>
              <a:cs typeface="Cabin"/>
              <a:sym typeface="Cabin"/>
            </a:endParaRPr>
          </a:p>
          <a:p>
            <a:pPr indent="0" lvl="0" marL="0" rtl="0" algn="ctr">
              <a:spcBef>
                <a:spcPts val="0"/>
              </a:spcBef>
              <a:spcAft>
                <a:spcPts val="0"/>
              </a:spcAft>
              <a:buClr>
                <a:schemeClr val="dk1"/>
              </a:buClr>
              <a:buSzPts val="1100"/>
              <a:buFont typeface="Arial"/>
              <a:buNone/>
            </a:pPr>
            <a:r>
              <a:rPr lang="en-GB" sz="1150">
                <a:solidFill>
                  <a:srgbClr val="C27BA0"/>
                </a:solidFill>
                <a:latin typeface="Cabin"/>
                <a:ea typeface="Cabin"/>
                <a:cs typeface="Cabin"/>
                <a:sym typeface="Cabin"/>
              </a:rPr>
              <a:t>be </a:t>
            </a:r>
            <a:r>
              <a:rPr b="1" lang="en-GB" sz="1150">
                <a:solidFill>
                  <a:srgbClr val="C27BA0"/>
                </a:solidFill>
                <a:latin typeface="Cabin"/>
                <a:ea typeface="Cabin"/>
                <a:cs typeface="Cabin"/>
                <a:sym typeface="Cabin"/>
              </a:rPr>
              <a:t>coughed up</a:t>
            </a:r>
            <a:r>
              <a:rPr lang="en-GB" sz="1150">
                <a:solidFill>
                  <a:srgbClr val="C27BA0"/>
                </a:solidFill>
                <a:latin typeface="Cabin"/>
                <a:ea typeface="Cabin"/>
                <a:cs typeface="Cabin"/>
                <a:sym typeface="Cabin"/>
              </a:rPr>
              <a:t>, swallowed &amp; returned to the</a:t>
            </a:r>
            <a:r>
              <a:rPr lang="en-GB" sz="1150">
                <a:solidFill>
                  <a:schemeClr val="dk1"/>
                </a:solidFill>
                <a:latin typeface="Cabin"/>
                <a:ea typeface="Cabin"/>
                <a:cs typeface="Cabin"/>
                <a:sym typeface="Cabin"/>
              </a:rPr>
              <a:t> </a:t>
            </a:r>
            <a:r>
              <a:rPr lang="en-GB" sz="1150">
                <a:solidFill>
                  <a:srgbClr val="CC0000"/>
                </a:solidFill>
                <a:latin typeface="Cabin"/>
                <a:ea typeface="Cabin"/>
                <a:cs typeface="Cabin"/>
                <a:sym typeface="Cabin"/>
              </a:rPr>
              <a:t>small</a:t>
            </a:r>
            <a:endParaRPr sz="1150">
              <a:solidFill>
                <a:srgbClr val="CC0000"/>
              </a:solidFill>
              <a:latin typeface="Cabin"/>
              <a:ea typeface="Cabin"/>
              <a:cs typeface="Cabin"/>
              <a:sym typeface="Cabin"/>
            </a:endParaRPr>
          </a:p>
          <a:p>
            <a:pPr indent="0" lvl="0" marL="0" rtl="0" algn="ctr">
              <a:spcBef>
                <a:spcPts val="0"/>
              </a:spcBef>
              <a:spcAft>
                <a:spcPts val="0"/>
              </a:spcAft>
              <a:buNone/>
            </a:pPr>
            <a:r>
              <a:rPr lang="en-GB" sz="1150">
                <a:solidFill>
                  <a:srgbClr val="CC0000"/>
                </a:solidFill>
                <a:latin typeface="Cabin"/>
                <a:ea typeface="Cabin"/>
                <a:cs typeface="Cabin"/>
                <a:sym typeface="Cabin"/>
              </a:rPr>
              <a:t>intestine </a:t>
            </a:r>
            <a:r>
              <a:rPr lang="en-GB" sz="1150">
                <a:solidFill>
                  <a:srgbClr val="C27BA0"/>
                </a:solidFill>
                <a:latin typeface="Cabin"/>
                <a:ea typeface="Cabin"/>
                <a:cs typeface="Cabin"/>
                <a:sym typeface="Cabin"/>
              </a:rPr>
              <a:t>where it matures to adults male &amp; female.</a:t>
            </a:r>
            <a:endParaRPr sz="1150">
              <a:solidFill>
                <a:srgbClr val="C27BA0"/>
              </a:solidFill>
              <a:latin typeface="Cabin"/>
              <a:ea typeface="Cabin"/>
              <a:cs typeface="Cabin"/>
              <a:sym typeface="Cabin"/>
            </a:endParaRPr>
          </a:p>
        </p:txBody>
      </p:sp>
      <p:sp>
        <p:nvSpPr>
          <p:cNvPr id="193" name="Google Shape;193;p17"/>
          <p:cNvSpPr/>
          <p:nvPr/>
        </p:nvSpPr>
        <p:spPr>
          <a:xfrm>
            <a:off x="2732013" y="3195050"/>
            <a:ext cx="2156400" cy="1374000"/>
          </a:xfrm>
          <a:prstGeom prst="roundRect">
            <a:avLst>
              <a:gd fmla="val 16667" name="adj"/>
            </a:avLst>
          </a:prstGeom>
          <a:noFill/>
          <a:ln cap="flat" cmpd="sng" w="19050">
            <a:solidFill>
              <a:srgbClr val="B4B982"/>
            </a:solidFill>
            <a:prstDash val="dot"/>
            <a:round/>
            <a:headEnd len="sm" w="sm" type="none"/>
            <a:tailEnd len="sm" w="sm" type="none"/>
          </a:ln>
        </p:spPr>
        <p:txBody>
          <a:bodyPr anchorCtr="0" anchor="ctr" bIns="91425" lIns="91425" spcFirstLastPara="1" rIns="136450" wrap="square" tIns="91425">
            <a:noAutofit/>
          </a:bodyPr>
          <a:lstStyle/>
          <a:p>
            <a:pPr indent="0" lvl="0" marL="0" rtl="0" algn="ctr">
              <a:spcBef>
                <a:spcPts val="0"/>
              </a:spcBef>
              <a:spcAft>
                <a:spcPts val="0"/>
              </a:spcAft>
              <a:buClr>
                <a:schemeClr val="dk1"/>
              </a:buClr>
              <a:buSzPts val="1100"/>
              <a:buFont typeface="Arial"/>
              <a:buNone/>
            </a:pPr>
            <a:r>
              <a:rPr lang="en-GB" sz="1200">
                <a:solidFill>
                  <a:srgbClr val="C27BA0"/>
                </a:solidFill>
                <a:latin typeface="Cabin"/>
                <a:ea typeface="Cabin"/>
                <a:cs typeface="Cabin"/>
                <a:sym typeface="Cabin"/>
              </a:rPr>
              <a:t>The </a:t>
            </a:r>
            <a:r>
              <a:rPr b="1" lang="en-GB" sz="1200">
                <a:solidFill>
                  <a:srgbClr val="CC0000"/>
                </a:solidFill>
                <a:latin typeface="Cabin"/>
                <a:ea typeface="Cabin"/>
                <a:cs typeface="Cabin"/>
                <a:sym typeface="Cabin"/>
              </a:rPr>
              <a:t>Embryonated egg then </a:t>
            </a:r>
            <a:r>
              <a:rPr lang="en-GB" sz="1200">
                <a:solidFill>
                  <a:srgbClr val="C27BA0"/>
                </a:solidFill>
                <a:latin typeface="Cabin"/>
                <a:ea typeface="Cabin"/>
                <a:cs typeface="Cabin"/>
                <a:sym typeface="Cabin"/>
              </a:rPr>
              <a:t>passes to the </a:t>
            </a:r>
            <a:r>
              <a:rPr b="1" lang="en-GB" sz="1200">
                <a:solidFill>
                  <a:srgbClr val="CC0000"/>
                </a:solidFill>
                <a:latin typeface="Cabin"/>
                <a:ea typeface="Cabin"/>
                <a:cs typeface="Cabin"/>
                <a:sym typeface="Cabin"/>
              </a:rPr>
              <a:t>duodenum</a:t>
            </a:r>
            <a:r>
              <a:rPr lang="en-GB" sz="1200">
                <a:solidFill>
                  <a:srgbClr val="C27BA0"/>
                </a:solidFill>
                <a:latin typeface="Cabin"/>
                <a:ea typeface="Cabin"/>
                <a:cs typeface="Cabin"/>
                <a:sym typeface="Cabin"/>
              </a:rPr>
              <a:t> and become a</a:t>
            </a:r>
            <a:r>
              <a:rPr lang="en-GB" sz="1200">
                <a:solidFill>
                  <a:schemeClr val="dk1"/>
                </a:solidFill>
                <a:latin typeface="Cabin"/>
                <a:ea typeface="Cabin"/>
                <a:cs typeface="Cabin"/>
                <a:sym typeface="Cabin"/>
              </a:rPr>
              <a:t> </a:t>
            </a:r>
            <a:r>
              <a:rPr b="1" lang="en-GB" sz="1200">
                <a:solidFill>
                  <a:srgbClr val="CC0000"/>
                </a:solidFill>
                <a:latin typeface="Cabin"/>
                <a:ea typeface="Cabin"/>
                <a:cs typeface="Cabin"/>
                <a:sym typeface="Cabin"/>
              </a:rPr>
              <a:t>Larva.</a:t>
            </a:r>
            <a:endParaRPr b="1" sz="1200">
              <a:solidFill>
                <a:srgbClr val="CC0000"/>
              </a:solidFill>
              <a:latin typeface="Cabin"/>
              <a:ea typeface="Cabin"/>
              <a:cs typeface="Cabin"/>
              <a:sym typeface="Cabin"/>
            </a:endParaRPr>
          </a:p>
        </p:txBody>
      </p:sp>
      <p:sp>
        <p:nvSpPr>
          <p:cNvPr id="194" name="Google Shape;194;p17"/>
          <p:cNvSpPr/>
          <p:nvPr/>
        </p:nvSpPr>
        <p:spPr>
          <a:xfrm>
            <a:off x="2718067" y="4909050"/>
            <a:ext cx="2156400" cy="1374000"/>
          </a:xfrm>
          <a:prstGeom prst="roundRect">
            <a:avLst>
              <a:gd fmla="val 16667" name="adj"/>
            </a:avLst>
          </a:prstGeom>
          <a:noFill/>
          <a:ln cap="flat" cmpd="sng" w="19050">
            <a:solidFill>
              <a:srgbClr val="B4B982"/>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1200">
                <a:solidFill>
                  <a:srgbClr val="C27BA0"/>
                </a:solidFill>
                <a:latin typeface="Cabin"/>
                <a:ea typeface="Cabin"/>
                <a:cs typeface="Cabin"/>
                <a:sym typeface="Cabin"/>
              </a:rPr>
              <a:t>Fertilization then takes place producing </a:t>
            </a:r>
            <a:r>
              <a:rPr b="1" lang="en-GB" sz="1200">
                <a:solidFill>
                  <a:srgbClr val="CC0000"/>
                </a:solidFill>
                <a:latin typeface="Cabin"/>
                <a:ea typeface="Cabin"/>
                <a:cs typeface="Cabin"/>
                <a:sym typeface="Cabin"/>
              </a:rPr>
              <a:t>fertilized</a:t>
            </a:r>
            <a:r>
              <a:rPr baseline="30000" lang="en-GB" sz="1300">
                <a:solidFill>
                  <a:srgbClr val="CC0000"/>
                </a:solidFill>
                <a:latin typeface="Cabin"/>
                <a:ea typeface="Cabin"/>
                <a:cs typeface="Cabin"/>
                <a:sym typeface="Cabin"/>
              </a:rPr>
              <a:t>2</a:t>
            </a:r>
            <a:endParaRPr b="1" sz="1200">
              <a:solidFill>
                <a:srgbClr val="CC0000"/>
              </a:solidFill>
              <a:latin typeface="Cabin"/>
              <a:ea typeface="Cabin"/>
              <a:cs typeface="Cabin"/>
              <a:sym typeface="Cabin"/>
            </a:endParaRPr>
          </a:p>
          <a:p>
            <a:pPr indent="0" lvl="0" marL="0" rtl="0" algn="ctr">
              <a:spcBef>
                <a:spcPts val="0"/>
              </a:spcBef>
              <a:spcAft>
                <a:spcPts val="0"/>
              </a:spcAft>
              <a:buNone/>
            </a:pPr>
            <a:r>
              <a:rPr b="1" lang="en-GB" sz="1200">
                <a:solidFill>
                  <a:srgbClr val="CC0000"/>
                </a:solidFill>
                <a:latin typeface="Cabin"/>
                <a:ea typeface="Cabin"/>
                <a:cs typeface="Cabin"/>
                <a:sym typeface="Cabin"/>
              </a:rPr>
              <a:t>and unfertilized eggs (diagnostic stage)</a:t>
            </a:r>
            <a:r>
              <a:rPr lang="en-GB" sz="1200">
                <a:solidFill>
                  <a:srgbClr val="CC0000"/>
                </a:solidFill>
                <a:latin typeface="Cabin"/>
                <a:ea typeface="Cabin"/>
                <a:cs typeface="Cabin"/>
                <a:sym typeface="Cabin"/>
              </a:rPr>
              <a:t> </a:t>
            </a:r>
            <a:r>
              <a:rPr lang="en-GB" sz="1200">
                <a:solidFill>
                  <a:srgbClr val="C27BA0"/>
                </a:solidFill>
                <a:latin typeface="Cabin"/>
                <a:ea typeface="Cabin"/>
                <a:cs typeface="Cabin"/>
                <a:sym typeface="Cabin"/>
              </a:rPr>
              <a:t>which pass in stool.</a:t>
            </a:r>
            <a:endParaRPr sz="1200">
              <a:solidFill>
                <a:srgbClr val="C27BA0"/>
              </a:solidFill>
              <a:latin typeface="Cabin"/>
              <a:ea typeface="Cabin"/>
              <a:cs typeface="Cabin"/>
              <a:sym typeface="Cabin"/>
            </a:endParaRPr>
          </a:p>
        </p:txBody>
      </p:sp>
      <p:sp>
        <p:nvSpPr>
          <p:cNvPr id="195" name="Google Shape;195;p17"/>
          <p:cNvSpPr/>
          <p:nvPr/>
        </p:nvSpPr>
        <p:spPr>
          <a:xfrm>
            <a:off x="5189225" y="3195050"/>
            <a:ext cx="2201100" cy="1374000"/>
          </a:xfrm>
          <a:prstGeom prst="roundRect">
            <a:avLst>
              <a:gd fmla="val 16667" name="adj"/>
            </a:avLst>
          </a:prstGeom>
          <a:noFill/>
          <a:ln cap="flat" cmpd="sng" w="19050">
            <a:solidFill>
              <a:srgbClr val="B4B982"/>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1150">
                <a:solidFill>
                  <a:schemeClr val="dk1"/>
                </a:solidFill>
                <a:latin typeface="Cabin"/>
                <a:ea typeface="Cabin"/>
                <a:cs typeface="Cabin"/>
                <a:sym typeface="Cabin"/>
              </a:rPr>
              <a:t> </a:t>
            </a:r>
            <a:r>
              <a:rPr lang="en-GB" sz="1150">
                <a:solidFill>
                  <a:srgbClr val="C27BA0"/>
                </a:solidFill>
                <a:latin typeface="Cabin"/>
                <a:ea typeface="Cabin"/>
                <a:cs typeface="Cabin"/>
                <a:sym typeface="Cabin"/>
              </a:rPr>
              <a:t>The </a:t>
            </a:r>
            <a:r>
              <a:rPr b="1" lang="en-GB" sz="1150">
                <a:solidFill>
                  <a:srgbClr val="CC0000"/>
                </a:solidFill>
                <a:latin typeface="Cabin"/>
                <a:ea typeface="Cabin"/>
                <a:cs typeface="Cabin"/>
                <a:sym typeface="Cabin"/>
              </a:rPr>
              <a:t>Larva</a:t>
            </a:r>
            <a:r>
              <a:rPr lang="en-GB" sz="1150">
                <a:solidFill>
                  <a:srgbClr val="C27BA0"/>
                </a:solidFill>
                <a:latin typeface="Cabin"/>
                <a:ea typeface="Cabin"/>
                <a:cs typeface="Cabin"/>
                <a:sym typeface="Cabin"/>
              </a:rPr>
              <a:t> penetrates the wall of the </a:t>
            </a:r>
            <a:r>
              <a:rPr lang="en-GB" sz="1150" u="sng">
                <a:solidFill>
                  <a:srgbClr val="C27BA0"/>
                </a:solidFill>
                <a:latin typeface="Cabin"/>
                <a:ea typeface="Cabin"/>
                <a:cs typeface="Cabin"/>
                <a:sym typeface="Cabin"/>
              </a:rPr>
              <a:t>duodenum</a:t>
            </a:r>
            <a:r>
              <a:rPr lang="en-GB" sz="1150">
                <a:solidFill>
                  <a:srgbClr val="C27BA0"/>
                </a:solidFill>
                <a:latin typeface="Cabin"/>
                <a:ea typeface="Cabin"/>
                <a:cs typeface="Cabin"/>
                <a:sym typeface="Cabin"/>
              </a:rPr>
              <a:t> and enters the </a:t>
            </a:r>
            <a:r>
              <a:rPr lang="en-GB" sz="1150">
                <a:solidFill>
                  <a:srgbClr val="C27BA0"/>
                </a:solidFill>
                <a:latin typeface="Cabin"/>
                <a:ea typeface="Cabin"/>
                <a:cs typeface="Cabin"/>
                <a:sym typeface="Cabin"/>
              </a:rPr>
              <a:t>bloodstream</a:t>
            </a:r>
            <a:r>
              <a:rPr lang="en-GB" sz="1150">
                <a:solidFill>
                  <a:srgbClr val="C27BA0"/>
                </a:solidFill>
                <a:latin typeface="Cabin"/>
                <a:ea typeface="Cabin"/>
                <a:cs typeface="Cabin"/>
                <a:sym typeface="Cabin"/>
              </a:rPr>
              <a:t> to the heart &amp; liver to then enter the pulmonary circulation and stay in the</a:t>
            </a:r>
            <a:r>
              <a:rPr lang="en-GB" sz="1150">
                <a:solidFill>
                  <a:schemeClr val="dk1"/>
                </a:solidFill>
                <a:latin typeface="Cabin"/>
                <a:ea typeface="Cabin"/>
                <a:cs typeface="Cabin"/>
                <a:sym typeface="Cabin"/>
              </a:rPr>
              <a:t> </a:t>
            </a:r>
            <a:r>
              <a:rPr b="1" lang="en-GB" sz="1150">
                <a:solidFill>
                  <a:srgbClr val="CC0000"/>
                </a:solidFill>
                <a:latin typeface="Cabin"/>
                <a:ea typeface="Cabin"/>
                <a:cs typeface="Cabin"/>
                <a:sym typeface="Cabin"/>
              </a:rPr>
              <a:t>alveoli</a:t>
            </a:r>
            <a:r>
              <a:rPr lang="en-GB" sz="1150">
                <a:solidFill>
                  <a:schemeClr val="dk1"/>
                </a:solidFill>
                <a:latin typeface="Cabin"/>
                <a:ea typeface="Cabin"/>
                <a:cs typeface="Cabin"/>
                <a:sym typeface="Cabin"/>
              </a:rPr>
              <a:t>, </a:t>
            </a:r>
            <a:r>
              <a:rPr lang="en-GB" sz="1150">
                <a:solidFill>
                  <a:srgbClr val="C27BA0"/>
                </a:solidFill>
                <a:latin typeface="Cabin"/>
                <a:ea typeface="Cabin"/>
                <a:cs typeface="Cabin"/>
                <a:sym typeface="Cabin"/>
              </a:rPr>
              <a:t>where it grows and molts for three weeks.</a:t>
            </a:r>
            <a:endParaRPr sz="1150">
              <a:solidFill>
                <a:srgbClr val="C27BA0"/>
              </a:solidFill>
              <a:latin typeface="Cabin"/>
              <a:ea typeface="Cabin"/>
              <a:cs typeface="Cabin"/>
              <a:sym typeface="Cabin"/>
            </a:endParaRPr>
          </a:p>
        </p:txBody>
      </p:sp>
      <p:sp>
        <p:nvSpPr>
          <p:cNvPr id="196" name="Google Shape;196;p17"/>
          <p:cNvSpPr/>
          <p:nvPr/>
        </p:nvSpPr>
        <p:spPr>
          <a:xfrm>
            <a:off x="274800" y="3195050"/>
            <a:ext cx="2156400" cy="1374000"/>
          </a:xfrm>
          <a:prstGeom prst="roundRect">
            <a:avLst>
              <a:gd fmla="val 16667" name="adj"/>
            </a:avLst>
          </a:prstGeom>
          <a:noFill/>
          <a:ln cap="flat" cmpd="sng" w="19050">
            <a:solidFill>
              <a:srgbClr val="B4B982"/>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C27BA0"/>
                </a:solidFill>
                <a:latin typeface="Cabin"/>
                <a:ea typeface="Cabin"/>
                <a:cs typeface="Cabin"/>
                <a:sym typeface="Cabin"/>
              </a:rPr>
              <a:t>Ascaris parasite infects the human after ingestion of</a:t>
            </a:r>
            <a:endParaRPr sz="1200">
              <a:solidFill>
                <a:srgbClr val="C27BA0"/>
              </a:solidFill>
              <a:latin typeface="Cabin"/>
              <a:ea typeface="Cabin"/>
              <a:cs typeface="Cabin"/>
              <a:sym typeface="Cabin"/>
            </a:endParaRPr>
          </a:p>
          <a:p>
            <a:pPr indent="0" lvl="0" marL="0" rtl="0" algn="ctr">
              <a:spcBef>
                <a:spcPts val="0"/>
              </a:spcBef>
              <a:spcAft>
                <a:spcPts val="0"/>
              </a:spcAft>
              <a:buNone/>
            </a:pPr>
            <a:r>
              <a:rPr lang="en-GB" sz="1200">
                <a:solidFill>
                  <a:srgbClr val="C27BA0"/>
                </a:solidFill>
                <a:latin typeface="Cabin"/>
                <a:ea typeface="Cabin"/>
                <a:cs typeface="Cabin"/>
                <a:sym typeface="Cabin"/>
              </a:rPr>
              <a:t>food or water contaminated with</a:t>
            </a:r>
            <a:r>
              <a:rPr lang="en-GB" sz="1200">
                <a:solidFill>
                  <a:schemeClr val="dk1"/>
                </a:solidFill>
                <a:latin typeface="Cabin"/>
                <a:ea typeface="Cabin"/>
                <a:cs typeface="Cabin"/>
                <a:sym typeface="Cabin"/>
              </a:rPr>
              <a:t> </a:t>
            </a:r>
            <a:r>
              <a:rPr b="1" lang="en-GB" sz="1200">
                <a:solidFill>
                  <a:srgbClr val="CC0000"/>
                </a:solidFill>
                <a:latin typeface="Cabin"/>
                <a:ea typeface="Cabin"/>
                <a:cs typeface="Cabin"/>
                <a:sym typeface="Cabin"/>
              </a:rPr>
              <a:t>Embryonated egg</a:t>
            </a:r>
            <a:endParaRPr b="1" sz="1200">
              <a:solidFill>
                <a:srgbClr val="CC0000"/>
              </a:solidFill>
              <a:latin typeface="Cabin"/>
              <a:ea typeface="Cabin"/>
              <a:cs typeface="Cabin"/>
              <a:sym typeface="Cabin"/>
            </a:endParaRPr>
          </a:p>
          <a:p>
            <a:pPr indent="0" lvl="0" marL="0" rtl="0" algn="ctr">
              <a:spcBef>
                <a:spcPts val="0"/>
              </a:spcBef>
              <a:spcAft>
                <a:spcPts val="0"/>
              </a:spcAft>
              <a:buNone/>
            </a:pPr>
            <a:r>
              <a:rPr b="1" lang="en-GB" sz="1200">
                <a:solidFill>
                  <a:srgbClr val="CC0000"/>
                </a:solidFill>
                <a:latin typeface="Cabin"/>
                <a:ea typeface="Cabin"/>
                <a:cs typeface="Cabin"/>
                <a:sym typeface="Cabin"/>
              </a:rPr>
              <a:t>(infective stage).</a:t>
            </a:r>
            <a:endParaRPr b="1" sz="1200">
              <a:solidFill>
                <a:srgbClr val="CC0000"/>
              </a:solidFill>
              <a:latin typeface="Cabin"/>
              <a:ea typeface="Cabin"/>
              <a:cs typeface="Cabin"/>
              <a:sym typeface="Cabin"/>
            </a:endParaRPr>
          </a:p>
        </p:txBody>
      </p:sp>
      <p:sp>
        <p:nvSpPr>
          <p:cNvPr id="197" name="Google Shape;197;p17"/>
          <p:cNvSpPr/>
          <p:nvPr/>
        </p:nvSpPr>
        <p:spPr>
          <a:xfrm>
            <a:off x="2431200" y="3734789"/>
            <a:ext cx="302100" cy="250500"/>
          </a:xfrm>
          <a:prstGeom prst="rightArrow">
            <a:avLst>
              <a:gd fmla="val 50000" name="adj1"/>
              <a:gd fmla="val 50000" name="adj2"/>
            </a:avLst>
          </a:pr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7"/>
          <p:cNvSpPr txBox="1"/>
          <p:nvPr/>
        </p:nvSpPr>
        <p:spPr>
          <a:xfrm>
            <a:off x="65175" y="2575268"/>
            <a:ext cx="2156400" cy="389700"/>
          </a:xfrm>
          <a:prstGeom prst="rect">
            <a:avLst/>
          </a:prstGeom>
          <a:noFill/>
          <a:ln>
            <a:noFill/>
          </a:ln>
        </p:spPr>
        <p:txBody>
          <a:bodyPr anchorCtr="0" anchor="t" bIns="91425" lIns="91425" spcFirstLastPara="1" rIns="91425" wrap="square" tIns="91425">
            <a:noAutofit/>
          </a:bodyPr>
          <a:lstStyle/>
          <a:p>
            <a:pPr indent="-355600" lvl="0" marL="457200" rtl="0" algn="ctr">
              <a:spcBef>
                <a:spcPts val="0"/>
              </a:spcBef>
              <a:spcAft>
                <a:spcPts val="0"/>
              </a:spcAft>
              <a:buClr>
                <a:srgbClr val="61753B"/>
              </a:buClr>
              <a:buSzPts val="2000"/>
              <a:buFont typeface="Cabin"/>
              <a:buChar char="●"/>
            </a:pPr>
            <a:r>
              <a:rPr b="1" lang="en-GB" sz="2000">
                <a:solidFill>
                  <a:srgbClr val="61753B"/>
                </a:solidFill>
                <a:latin typeface="Cabin"/>
                <a:ea typeface="Cabin"/>
                <a:cs typeface="Cabin"/>
                <a:sym typeface="Cabin"/>
              </a:rPr>
              <a:t>Life cycle</a:t>
            </a:r>
            <a:endParaRPr/>
          </a:p>
        </p:txBody>
      </p:sp>
      <p:sp>
        <p:nvSpPr>
          <p:cNvPr id="199" name="Google Shape;199;p17"/>
          <p:cNvSpPr/>
          <p:nvPr/>
        </p:nvSpPr>
        <p:spPr>
          <a:xfrm>
            <a:off x="4884900" y="3756789"/>
            <a:ext cx="302100" cy="250500"/>
          </a:xfrm>
          <a:prstGeom prst="rightArrow">
            <a:avLst>
              <a:gd fmla="val 50000" name="adj1"/>
              <a:gd fmla="val 50000" name="adj2"/>
            </a:avLst>
          </a:pr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7"/>
          <p:cNvSpPr/>
          <p:nvPr/>
        </p:nvSpPr>
        <p:spPr>
          <a:xfrm rot="5400000">
            <a:off x="6116358" y="4613775"/>
            <a:ext cx="302100" cy="250500"/>
          </a:xfrm>
          <a:prstGeom prst="rightArrow">
            <a:avLst>
              <a:gd fmla="val 50000" name="adj1"/>
              <a:gd fmla="val 50000" name="adj2"/>
            </a:avLst>
          </a:pr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7"/>
          <p:cNvSpPr/>
          <p:nvPr/>
        </p:nvSpPr>
        <p:spPr>
          <a:xfrm rot="10800000">
            <a:off x="4880800" y="5470789"/>
            <a:ext cx="302100" cy="250500"/>
          </a:xfrm>
          <a:prstGeom prst="rightArrow">
            <a:avLst>
              <a:gd fmla="val 50000" name="adj1"/>
              <a:gd fmla="val 50000" name="adj2"/>
            </a:avLst>
          </a:pr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Image result for life cycle of ascaris lumbricoides" id="202" name="Google Shape;202;p17"/>
          <p:cNvPicPr preferRelativeResize="0"/>
          <p:nvPr/>
        </p:nvPicPr>
        <p:blipFill>
          <a:blip r:embed="rId4">
            <a:alphaModFix/>
          </a:blip>
          <a:stretch>
            <a:fillRect/>
          </a:stretch>
        </p:blipFill>
        <p:spPr>
          <a:xfrm>
            <a:off x="533522" y="6578687"/>
            <a:ext cx="1941975" cy="1718664"/>
          </a:xfrm>
          <a:prstGeom prst="rect">
            <a:avLst/>
          </a:prstGeom>
          <a:noFill/>
          <a:ln>
            <a:noFill/>
          </a:ln>
        </p:spPr>
      </p:pic>
      <p:pic>
        <p:nvPicPr>
          <p:cNvPr id="203" name="Google Shape;203;p17"/>
          <p:cNvPicPr preferRelativeResize="0"/>
          <p:nvPr/>
        </p:nvPicPr>
        <p:blipFill rotWithShape="1">
          <a:blip r:embed="rId5">
            <a:alphaModFix/>
          </a:blip>
          <a:srcRect b="35957" l="8792" r="7707" t="10229"/>
          <a:stretch/>
        </p:blipFill>
        <p:spPr>
          <a:xfrm>
            <a:off x="3406451" y="6637727"/>
            <a:ext cx="3250800" cy="3034200"/>
          </a:xfrm>
          <a:prstGeom prst="rect">
            <a:avLst/>
          </a:prstGeom>
          <a:noFill/>
          <a:ln cap="flat" cmpd="sng" w="19050">
            <a:solidFill>
              <a:srgbClr val="B2B780"/>
            </a:solidFill>
            <a:prstDash val="solid"/>
            <a:round/>
            <a:headEnd len="sm" w="sm" type="none"/>
            <a:tailEnd len="sm" w="sm" type="none"/>
          </a:ln>
        </p:spPr>
      </p:pic>
      <p:pic>
        <p:nvPicPr>
          <p:cNvPr descr="C:\Documents and Settings\Dr.Mona\Desktop\as 1.gif" id="204" name="Google Shape;204;p17"/>
          <p:cNvPicPr preferRelativeResize="0"/>
          <p:nvPr/>
        </p:nvPicPr>
        <p:blipFill rotWithShape="1">
          <a:blip r:embed="rId6">
            <a:alphaModFix/>
          </a:blip>
          <a:srcRect b="0" l="0" r="0" t="0"/>
          <a:stretch/>
        </p:blipFill>
        <p:spPr>
          <a:xfrm>
            <a:off x="509250" y="8415124"/>
            <a:ext cx="1990500" cy="1374000"/>
          </a:xfrm>
          <a:prstGeom prst="rect">
            <a:avLst/>
          </a:prstGeom>
          <a:noFill/>
          <a:ln>
            <a:noFill/>
          </a:ln>
        </p:spPr>
      </p:pic>
      <p:sp>
        <p:nvSpPr>
          <p:cNvPr id="205" name="Google Shape;205;p17"/>
          <p:cNvSpPr/>
          <p:nvPr/>
        </p:nvSpPr>
        <p:spPr>
          <a:xfrm>
            <a:off x="246925" y="4886850"/>
            <a:ext cx="2156400" cy="1374000"/>
          </a:xfrm>
          <a:prstGeom prst="roundRect">
            <a:avLst>
              <a:gd fmla="val 16667" name="adj"/>
            </a:avLst>
          </a:prstGeom>
          <a:noFill/>
          <a:ln cap="flat" cmpd="sng" w="9525">
            <a:solidFill>
              <a:srgbClr val="3C78D8"/>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600">
                <a:solidFill>
                  <a:srgbClr val="CC0000"/>
                </a:solidFill>
                <a:latin typeface="Cabin"/>
                <a:ea typeface="Cabin"/>
                <a:cs typeface="Cabin"/>
                <a:sym typeface="Cabin"/>
              </a:rPr>
              <a:t>○ </a:t>
            </a:r>
            <a:r>
              <a:rPr b="1" lang="en-GB" sz="1200">
                <a:solidFill>
                  <a:srgbClr val="3C78D8"/>
                </a:solidFill>
                <a:latin typeface="Cabin"/>
                <a:ea typeface="Cabin"/>
                <a:cs typeface="Cabin"/>
                <a:sym typeface="Cabin"/>
              </a:rPr>
              <a:t>Infective stage: </a:t>
            </a:r>
            <a:endParaRPr b="1" sz="1200">
              <a:solidFill>
                <a:srgbClr val="3C78D8"/>
              </a:solidFill>
              <a:latin typeface="Cabin"/>
              <a:ea typeface="Cabin"/>
              <a:cs typeface="Cabin"/>
              <a:sym typeface="Cabin"/>
            </a:endParaRPr>
          </a:p>
          <a:p>
            <a:pPr indent="0" lvl="0" marL="0" rtl="0" algn="ctr">
              <a:spcBef>
                <a:spcPts val="0"/>
              </a:spcBef>
              <a:spcAft>
                <a:spcPts val="0"/>
              </a:spcAft>
              <a:buClr>
                <a:schemeClr val="dk1"/>
              </a:buClr>
              <a:buFont typeface="Arial"/>
              <a:buNone/>
            </a:pPr>
            <a:r>
              <a:rPr b="1" lang="en-GB" sz="1200">
                <a:solidFill>
                  <a:srgbClr val="CC0000"/>
                </a:solidFill>
                <a:latin typeface="Cabin"/>
                <a:ea typeface="Cabin"/>
                <a:cs typeface="Cabin"/>
                <a:sym typeface="Cabin"/>
              </a:rPr>
              <a:t>embryonated egg</a:t>
            </a:r>
            <a:endParaRPr b="1" sz="1200">
              <a:solidFill>
                <a:srgbClr val="CC0000"/>
              </a:solidFill>
              <a:latin typeface="Cabin"/>
              <a:ea typeface="Cabin"/>
              <a:cs typeface="Cabin"/>
              <a:sym typeface="Cabin"/>
            </a:endParaRPr>
          </a:p>
          <a:p>
            <a:pPr indent="0" lvl="0" marL="0" rtl="0" algn="ctr">
              <a:spcBef>
                <a:spcPts val="0"/>
              </a:spcBef>
              <a:spcAft>
                <a:spcPts val="0"/>
              </a:spcAft>
              <a:buClr>
                <a:schemeClr val="dk1"/>
              </a:buClr>
              <a:buFont typeface="Arial"/>
              <a:buNone/>
            </a:pPr>
            <a:r>
              <a:t/>
            </a:r>
            <a:endParaRPr b="1" sz="600">
              <a:solidFill>
                <a:srgbClr val="CC0000"/>
              </a:solidFill>
              <a:latin typeface="Cabin"/>
              <a:ea typeface="Cabin"/>
              <a:cs typeface="Cabin"/>
              <a:sym typeface="Cabin"/>
            </a:endParaRPr>
          </a:p>
          <a:p>
            <a:pPr indent="0" lvl="0" marL="0" rtl="0" algn="ctr">
              <a:spcBef>
                <a:spcPts val="0"/>
              </a:spcBef>
              <a:spcAft>
                <a:spcPts val="0"/>
              </a:spcAft>
              <a:buClr>
                <a:schemeClr val="dk1"/>
              </a:buClr>
              <a:buFont typeface="Arial"/>
              <a:buNone/>
            </a:pPr>
            <a:r>
              <a:rPr lang="en-GB" sz="600">
                <a:solidFill>
                  <a:srgbClr val="CC0000"/>
                </a:solidFill>
                <a:latin typeface="Cabin"/>
                <a:ea typeface="Cabin"/>
                <a:cs typeface="Cabin"/>
                <a:sym typeface="Cabin"/>
              </a:rPr>
              <a:t>○</a:t>
            </a:r>
            <a:r>
              <a:rPr lang="en-GB" sz="600">
                <a:solidFill>
                  <a:srgbClr val="3C78D8"/>
                </a:solidFill>
                <a:latin typeface="Cabin"/>
                <a:ea typeface="Cabin"/>
                <a:cs typeface="Cabin"/>
                <a:sym typeface="Cabin"/>
              </a:rPr>
              <a:t> </a:t>
            </a:r>
            <a:r>
              <a:rPr b="1" lang="en-GB" sz="1200">
                <a:solidFill>
                  <a:srgbClr val="3C78D8"/>
                </a:solidFill>
                <a:latin typeface="Cabin"/>
                <a:ea typeface="Cabin"/>
                <a:cs typeface="Cabin"/>
                <a:sym typeface="Cabin"/>
              </a:rPr>
              <a:t>Diagnostic stage: </a:t>
            </a:r>
            <a:r>
              <a:rPr b="1" lang="en-GB" sz="1200">
                <a:solidFill>
                  <a:srgbClr val="CC0000"/>
                </a:solidFill>
                <a:latin typeface="Cabin"/>
                <a:ea typeface="Cabin"/>
                <a:cs typeface="Cabin"/>
                <a:sym typeface="Cabin"/>
              </a:rPr>
              <a:t>unembryonated egg </a:t>
            </a:r>
            <a:endParaRPr sz="1200">
              <a:solidFill>
                <a:srgbClr val="C27BA0"/>
              </a:solidFill>
              <a:latin typeface="Cabin"/>
              <a:ea typeface="Cabin"/>
              <a:cs typeface="Cabin"/>
              <a:sym typeface="Cabin"/>
            </a:endParaRPr>
          </a:p>
        </p:txBody>
      </p:sp>
      <p:pic>
        <p:nvPicPr>
          <p:cNvPr descr="نتيجة بحث الصور عن ‪ascaris lumbricoides‬‏" id="206" name="Google Shape;206;p17"/>
          <p:cNvPicPr preferRelativeResize="0"/>
          <p:nvPr/>
        </p:nvPicPr>
        <p:blipFill rotWithShape="1">
          <a:blip r:embed="rId7">
            <a:alphaModFix/>
          </a:blip>
          <a:srcRect b="0" l="0" r="0" t="0"/>
          <a:stretch/>
        </p:blipFill>
        <p:spPr>
          <a:xfrm>
            <a:off x="5716300" y="2267917"/>
            <a:ext cx="1673967" cy="5829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sp>
        <p:nvSpPr>
          <p:cNvPr id="211" name="Google Shape;211;p18"/>
          <p:cNvSpPr/>
          <p:nvPr/>
        </p:nvSpPr>
        <p:spPr>
          <a:xfrm rot="10800000">
            <a:off x="6663269" y="-12432"/>
            <a:ext cx="938700" cy="975600"/>
          </a:xfrm>
          <a:prstGeom prst="rtTriangle">
            <a:avLst/>
          </a:prstGeom>
          <a:solidFill>
            <a:srgbClr val="B4B98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Exo"/>
              <a:ea typeface="Exo"/>
              <a:cs typeface="Exo"/>
              <a:sym typeface="Exo"/>
            </a:endParaRPr>
          </a:p>
        </p:txBody>
      </p:sp>
      <p:sp>
        <p:nvSpPr>
          <p:cNvPr id="212" name="Google Shape;212;p18"/>
          <p:cNvSpPr/>
          <p:nvPr/>
        </p:nvSpPr>
        <p:spPr>
          <a:xfrm>
            <a:off x="0" y="10026600"/>
            <a:ext cx="7589400" cy="672000"/>
          </a:xfrm>
          <a:prstGeom prst="rect">
            <a:avLst/>
          </a:prstGeom>
          <a:noFill/>
          <a:ln cap="flat" cmpd="sng" w="9525">
            <a:solidFill>
              <a:srgbClr val="B4B98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900">
                <a:solidFill>
                  <a:srgbClr val="999999"/>
                </a:solidFill>
                <a:latin typeface="Cabin"/>
                <a:ea typeface="Cabin"/>
                <a:cs typeface="Cabin"/>
                <a:sym typeface="Cabin"/>
              </a:rPr>
              <a:t>1- Because it affects the lungs too.</a:t>
            </a:r>
            <a:endParaRPr sz="900">
              <a:solidFill>
                <a:srgbClr val="999999"/>
              </a:solidFill>
              <a:latin typeface="Cabin"/>
              <a:ea typeface="Cabin"/>
              <a:cs typeface="Cabin"/>
              <a:sym typeface="Cabin"/>
            </a:endParaRPr>
          </a:p>
          <a:p>
            <a:pPr indent="0" lvl="0" marL="0" rtl="0" algn="l">
              <a:spcBef>
                <a:spcPts val="0"/>
              </a:spcBef>
              <a:spcAft>
                <a:spcPts val="0"/>
              </a:spcAft>
              <a:buNone/>
            </a:pPr>
            <a:r>
              <a:rPr lang="en-GB" sz="900">
                <a:solidFill>
                  <a:srgbClr val="999999"/>
                </a:solidFill>
                <a:latin typeface="Cabin"/>
                <a:ea typeface="Cabin"/>
                <a:cs typeface="Cabin"/>
                <a:sym typeface="Cabin"/>
              </a:rPr>
              <a:t>2</a:t>
            </a:r>
            <a:r>
              <a:rPr lang="en-GB" sz="900">
                <a:solidFill>
                  <a:srgbClr val="999999"/>
                </a:solidFill>
                <a:latin typeface="Cabin"/>
                <a:ea typeface="Cabin"/>
                <a:cs typeface="Cabin"/>
                <a:sym typeface="Cabin"/>
              </a:rPr>
              <a:t>- Due to the increased need for eosinophilic release of major basic protein (which is toxic to helminths).</a:t>
            </a:r>
            <a:endParaRPr sz="900">
              <a:solidFill>
                <a:srgbClr val="999999"/>
              </a:solidFill>
              <a:latin typeface="Cabin"/>
              <a:ea typeface="Cabin"/>
              <a:cs typeface="Cabin"/>
              <a:sym typeface="Cabin"/>
            </a:endParaRPr>
          </a:p>
          <a:p>
            <a:pPr indent="0" lvl="0" marL="0" rtl="0" algn="l">
              <a:spcBef>
                <a:spcPts val="0"/>
              </a:spcBef>
              <a:spcAft>
                <a:spcPts val="0"/>
              </a:spcAft>
              <a:buNone/>
            </a:pPr>
            <a:r>
              <a:rPr lang="en-GB" sz="900">
                <a:solidFill>
                  <a:srgbClr val="6AA84F"/>
                </a:solidFill>
                <a:latin typeface="Cabin"/>
                <a:ea typeface="Cabin"/>
                <a:cs typeface="Cabin"/>
                <a:sym typeface="Cabin"/>
              </a:rPr>
              <a:t>3- If its dead.</a:t>
            </a:r>
            <a:endParaRPr sz="900">
              <a:solidFill>
                <a:srgbClr val="6AA84F"/>
              </a:solidFill>
              <a:latin typeface="Cabin"/>
              <a:ea typeface="Cabin"/>
              <a:cs typeface="Cabin"/>
              <a:sym typeface="Cabin"/>
            </a:endParaRPr>
          </a:p>
        </p:txBody>
      </p:sp>
      <p:sp>
        <p:nvSpPr>
          <p:cNvPr id="213" name="Google Shape;213;p18"/>
          <p:cNvSpPr txBox="1"/>
          <p:nvPr/>
        </p:nvSpPr>
        <p:spPr>
          <a:xfrm>
            <a:off x="7106665" y="63360"/>
            <a:ext cx="495300" cy="4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Cabin"/>
                <a:ea typeface="Cabin"/>
                <a:cs typeface="Cabin"/>
                <a:sym typeface="Cabin"/>
              </a:rPr>
              <a:t>5</a:t>
            </a:r>
            <a:endParaRPr>
              <a:latin typeface="Cabin"/>
              <a:ea typeface="Cabin"/>
              <a:cs typeface="Cabin"/>
              <a:sym typeface="Cabin"/>
            </a:endParaRPr>
          </a:p>
        </p:txBody>
      </p:sp>
      <p:sp>
        <p:nvSpPr>
          <p:cNvPr id="214" name="Google Shape;214;p18"/>
          <p:cNvSpPr txBox="1"/>
          <p:nvPr/>
        </p:nvSpPr>
        <p:spPr>
          <a:xfrm>
            <a:off x="758850" y="193074"/>
            <a:ext cx="6071700" cy="5646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3500">
                <a:solidFill>
                  <a:srgbClr val="61753B"/>
                </a:solidFill>
                <a:latin typeface="Cabin"/>
                <a:ea typeface="Cabin"/>
                <a:cs typeface="Cabin"/>
                <a:sym typeface="Cabin"/>
              </a:rPr>
              <a:t>2- </a:t>
            </a:r>
            <a:r>
              <a:rPr b="1" lang="en-GB" sz="3500">
                <a:solidFill>
                  <a:srgbClr val="61753B"/>
                </a:solidFill>
                <a:latin typeface="Cabin"/>
                <a:ea typeface="Cabin"/>
                <a:cs typeface="Cabin"/>
                <a:sym typeface="Cabin"/>
              </a:rPr>
              <a:t>Ascaris Lumbricoides </a:t>
            </a:r>
            <a:r>
              <a:rPr b="1" lang="en-GB" sz="2500">
                <a:solidFill>
                  <a:srgbClr val="61753B"/>
                </a:solidFill>
                <a:latin typeface="Cabin"/>
                <a:ea typeface="Cabin"/>
                <a:cs typeface="Cabin"/>
                <a:sym typeface="Cabin"/>
              </a:rPr>
              <a:t>cont’</a:t>
            </a:r>
            <a:endParaRPr b="1">
              <a:solidFill>
                <a:srgbClr val="61753B"/>
              </a:solidFill>
              <a:latin typeface="Cabin"/>
              <a:ea typeface="Cabin"/>
              <a:cs typeface="Cabin"/>
              <a:sym typeface="Cabin"/>
            </a:endParaRPr>
          </a:p>
        </p:txBody>
      </p:sp>
      <p:sp>
        <p:nvSpPr>
          <p:cNvPr id="215" name="Google Shape;215;p18"/>
          <p:cNvSpPr txBox="1"/>
          <p:nvPr/>
        </p:nvSpPr>
        <p:spPr>
          <a:xfrm>
            <a:off x="1466650" y="4708075"/>
            <a:ext cx="1875300" cy="56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t/>
            </a:r>
            <a:endParaRPr/>
          </a:p>
        </p:txBody>
      </p:sp>
      <p:graphicFrame>
        <p:nvGraphicFramePr>
          <p:cNvPr id="216" name="Google Shape;216;p18" title="B"/>
          <p:cNvGraphicFramePr/>
          <p:nvPr/>
        </p:nvGraphicFramePr>
        <p:xfrm>
          <a:off x="423213" y="1602838"/>
          <a:ext cx="3000000" cy="3000000"/>
        </p:xfrm>
        <a:graphic>
          <a:graphicData uri="http://schemas.openxmlformats.org/drawingml/2006/table">
            <a:tbl>
              <a:tblPr>
                <a:noFill/>
                <a:tableStyleId>{98794E04-6388-4C91-891D-34DDF0505F9F}</a:tableStyleId>
              </a:tblPr>
              <a:tblGrid>
                <a:gridCol w="1469875"/>
                <a:gridCol w="3070450"/>
                <a:gridCol w="2270175"/>
              </a:tblGrid>
              <a:tr h="416600">
                <a:tc gridSpan="3">
                  <a:txBody>
                    <a:bodyPr/>
                    <a:lstStyle/>
                    <a:p>
                      <a:pPr indent="0" lvl="0" marL="0" rtl="0" algn="ctr">
                        <a:spcBef>
                          <a:spcPts val="0"/>
                        </a:spcBef>
                        <a:spcAft>
                          <a:spcPts val="0"/>
                        </a:spcAft>
                        <a:buNone/>
                      </a:pPr>
                      <a:r>
                        <a:rPr b="1" lang="en-GB" sz="2000">
                          <a:solidFill>
                            <a:srgbClr val="FFFFFF"/>
                          </a:solidFill>
                          <a:latin typeface="Cabin"/>
                          <a:ea typeface="Cabin"/>
                          <a:cs typeface="Cabin"/>
                          <a:sym typeface="Cabin"/>
                        </a:rPr>
                        <a:t>Clinical picture</a:t>
                      </a:r>
                      <a:endParaRPr sz="2000">
                        <a:solidFill>
                          <a:srgbClr val="FFFFFF"/>
                        </a:solidFill>
                        <a:latin typeface="Cabin"/>
                        <a:ea typeface="Cabin"/>
                        <a:cs typeface="Cabin"/>
                        <a:sym typeface="Cabin"/>
                      </a:endParaRPr>
                    </a:p>
                  </a:txBody>
                  <a:tcPr marT="91425" marB="91425" marR="91425" marL="91425">
                    <a:lnL cap="flat" cmpd="sng" w="9525">
                      <a:solidFill>
                        <a:srgbClr val="61753B"/>
                      </a:solidFill>
                      <a:prstDash val="solid"/>
                      <a:round/>
                      <a:headEnd len="sm" w="sm" type="none"/>
                      <a:tailEnd len="sm" w="sm" type="none"/>
                    </a:lnL>
                    <a:lnR cap="flat" cmpd="sng" w="9525">
                      <a:solidFill>
                        <a:srgbClr val="61753B"/>
                      </a:solidFill>
                      <a:prstDash val="solid"/>
                      <a:round/>
                      <a:headEnd len="sm" w="sm" type="none"/>
                      <a:tailEnd len="sm" w="sm" type="none"/>
                    </a:lnR>
                    <a:lnT cap="flat" cmpd="sng" w="9525">
                      <a:solidFill>
                        <a:srgbClr val="61753B"/>
                      </a:solidFill>
                      <a:prstDash val="solid"/>
                      <a:round/>
                      <a:headEnd len="sm" w="sm" type="none"/>
                      <a:tailEnd len="sm" w="sm" type="none"/>
                    </a:lnT>
                    <a:lnB cap="flat" cmpd="sng" w="9525">
                      <a:solidFill>
                        <a:srgbClr val="61753B"/>
                      </a:solidFill>
                      <a:prstDash val="solid"/>
                      <a:round/>
                      <a:headEnd len="sm" w="sm" type="none"/>
                      <a:tailEnd len="sm" w="sm" type="none"/>
                    </a:lnB>
                    <a:solidFill>
                      <a:srgbClr val="61753B"/>
                    </a:solidFill>
                  </a:tcPr>
                </a:tc>
                <a:tc hMerge="1"/>
                <a:tc hMerge="1"/>
              </a:tr>
              <a:tr h="381000">
                <a:tc rowSpan="2">
                  <a:txBody>
                    <a:bodyPr/>
                    <a:lstStyle/>
                    <a:p>
                      <a:pPr indent="0" lvl="0" marL="0" marR="0" rtl="0" algn="ctr">
                        <a:lnSpc>
                          <a:spcPct val="100000"/>
                        </a:lnSpc>
                        <a:spcBef>
                          <a:spcPts val="0"/>
                        </a:spcBef>
                        <a:spcAft>
                          <a:spcPts val="0"/>
                        </a:spcAft>
                        <a:buClr>
                          <a:schemeClr val="dk1"/>
                        </a:buClr>
                        <a:buSzPts val="1100"/>
                        <a:buFont typeface="Arial"/>
                        <a:buNone/>
                      </a:pPr>
                      <a:r>
                        <a:rPr b="1" lang="en-GB">
                          <a:solidFill>
                            <a:srgbClr val="61753B"/>
                          </a:solidFill>
                          <a:latin typeface="Cabin"/>
                          <a:ea typeface="Cabin"/>
                          <a:cs typeface="Cabin"/>
                          <a:sym typeface="Cabin"/>
                        </a:rPr>
                        <a:t>Larvae</a:t>
                      </a:r>
                      <a:endParaRPr b="1">
                        <a:solidFill>
                          <a:srgbClr val="61753B"/>
                        </a:solidFill>
                        <a:latin typeface="Cabin"/>
                        <a:ea typeface="Cabin"/>
                        <a:cs typeface="Cabin"/>
                        <a:sym typeface="Cabin"/>
                      </a:endParaRPr>
                    </a:p>
                  </a:txBody>
                  <a:tcPr marT="91425" marB="91425" marR="91425" marL="91425" anchor="ctr">
                    <a:lnL cap="flat" cmpd="sng" w="9525">
                      <a:solidFill>
                        <a:srgbClr val="61753B"/>
                      </a:solidFill>
                      <a:prstDash val="solid"/>
                      <a:round/>
                      <a:headEnd len="sm" w="sm" type="none"/>
                      <a:tailEnd len="sm" w="sm" type="none"/>
                    </a:lnL>
                    <a:lnR cap="flat" cmpd="sng" w="9525">
                      <a:solidFill>
                        <a:srgbClr val="61753B"/>
                      </a:solidFill>
                      <a:prstDash val="solid"/>
                      <a:round/>
                      <a:headEnd len="sm" w="sm" type="none"/>
                      <a:tailEnd len="sm" w="sm" type="none"/>
                    </a:lnR>
                    <a:lnT cap="flat" cmpd="sng" w="9525">
                      <a:solidFill>
                        <a:srgbClr val="61753B"/>
                      </a:solidFill>
                      <a:prstDash val="solid"/>
                      <a:round/>
                      <a:headEnd len="sm" w="sm" type="none"/>
                      <a:tailEnd len="sm" w="sm" type="none"/>
                    </a:lnT>
                    <a:lnB cap="flat" cmpd="sng" w="9525">
                      <a:solidFill>
                        <a:srgbClr val="61753B"/>
                      </a:solidFill>
                      <a:prstDash val="solid"/>
                      <a:round/>
                      <a:headEnd len="sm" w="sm" type="none"/>
                      <a:tailEnd len="sm" w="sm" type="none"/>
                    </a:lnB>
                    <a:solidFill>
                      <a:srgbClr val="C0C58F">
                        <a:alpha val="53630"/>
                      </a:srgbClr>
                    </a:solidFill>
                  </a:tcPr>
                </a:tc>
                <a:tc gridSpan="2" rowSpan="2">
                  <a:txBody>
                    <a:bodyPr/>
                    <a:lstStyle/>
                    <a:p>
                      <a:pPr indent="0" lvl="0" marL="0" rtl="0" algn="l">
                        <a:spcBef>
                          <a:spcPts val="0"/>
                        </a:spcBef>
                        <a:spcAft>
                          <a:spcPts val="0"/>
                        </a:spcAft>
                        <a:buNone/>
                      </a:pPr>
                      <a:r>
                        <a:rPr b="1" lang="en-GB" sz="1300">
                          <a:solidFill>
                            <a:srgbClr val="CC0000"/>
                          </a:solidFill>
                          <a:latin typeface="Cabin"/>
                          <a:ea typeface="Cabin"/>
                          <a:cs typeface="Cabin"/>
                          <a:sym typeface="Cabin"/>
                        </a:rPr>
                        <a:t>- </a:t>
                      </a:r>
                      <a:r>
                        <a:rPr b="1" lang="en-GB" sz="1300">
                          <a:solidFill>
                            <a:srgbClr val="CC0000"/>
                          </a:solidFill>
                          <a:latin typeface="Cabin"/>
                          <a:ea typeface="Cabin"/>
                          <a:cs typeface="Cabin"/>
                          <a:sym typeface="Cabin"/>
                        </a:rPr>
                        <a:t>Loeffler’s syndrome</a:t>
                      </a:r>
                      <a:r>
                        <a:rPr lang="en-GB" sz="1300">
                          <a:solidFill>
                            <a:srgbClr val="CC0000"/>
                          </a:solidFill>
                          <a:latin typeface="Cabin"/>
                          <a:ea typeface="Cabin"/>
                          <a:cs typeface="Cabin"/>
                          <a:sym typeface="Cabin"/>
                        </a:rPr>
                        <a:t>: </a:t>
                      </a:r>
                      <a:endParaRPr sz="1300">
                        <a:solidFill>
                          <a:srgbClr val="CC0000"/>
                        </a:solidFill>
                        <a:latin typeface="Cabin"/>
                        <a:ea typeface="Cabin"/>
                        <a:cs typeface="Cabin"/>
                        <a:sym typeface="Cabin"/>
                      </a:endParaRPr>
                    </a:p>
                    <a:p>
                      <a:pPr indent="0" lvl="0" marL="0" rtl="0" algn="l">
                        <a:spcBef>
                          <a:spcPts val="0"/>
                        </a:spcBef>
                        <a:spcAft>
                          <a:spcPts val="0"/>
                        </a:spcAft>
                        <a:buNone/>
                      </a:pPr>
                      <a:r>
                        <a:rPr lang="en-GB" sz="1300">
                          <a:solidFill>
                            <a:srgbClr val="CC0000"/>
                          </a:solidFill>
                          <a:latin typeface="Cabin"/>
                          <a:ea typeface="Cabin"/>
                          <a:cs typeface="Cabin"/>
                          <a:sym typeface="Cabin"/>
                        </a:rPr>
                        <a:t>Pneumonitis &amp; Bronchospasm, cough with bloody sputum</a:t>
                      </a:r>
                      <a:r>
                        <a:rPr baseline="30000" lang="en-GB" sz="1300">
                          <a:solidFill>
                            <a:srgbClr val="CC0000"/>
                          </a:solidFill>
                          <a:latin typeface="Cabin"/>
                          <a:ea typeface="Cabin"/>
                          <a:cs typeface="Cabin"/>
                          <a:sym typeface="Cabin"/>
                        </a:rPr>
                        <a:t>1</a:t>
                      </a:r>
                      <a:r>
                        <a:rPr b="1" lang="en-GB" sz="1300">
                          <a:solidFill>
                            <a:srgbClr val="CC0000"/>
                          </a:solidFill>
                          <a:latin typeface="Cabin"/>
                          <a:ea typeface="Cabin"/>
                          <a:cs typeface="Cabin"/>
                          <a:sym typeface="Cabin"/>
                        </a:rPr>
                        <a:t>, Eosinophilia</a:t>
                      </a:r>
                      <a:r>
                        <a:rPr b="1" baseline="30000" lang="en-GB" sz="1300">
                          <a:solidFill>
                            <a:srgbClr val="CC0000"/>
                          </a:solidFill>
                          <a:latin typeface="Cabin"/>
                          <a:ea typeface="Cabin"/>
                          <a:cs typeface="Cabin"/>
                          <a:sym typeface="Cabin"/>
                        </a:rPr>
                        <a:t>2</a:t>
                      </a:r>
                      <a:r>
                        <a:rPr lang="en-GB" sz="1300">
                          <a:solidFill>
                            <a:srgbClr val="CC0000"/>
                          </a:solidFill>
                          <a:latin typeface="Cabin"/>
                          <a:ea typeface="Cabin"/>
                          <a:cs typeface="Cabin"/>
                          <a:sym typeface="Cabin"/>
                        </a:rPr>
                        <a:t>, </a:t>
                      </a:r>
                      <a:r>
                        <a:rPr b="1" lang="en-GB" sz="1300">
                          <a:solidFill>
                            <a:srgbClr val="CC0000"/>
                          </a:solidFill>
                          <a:latin typeface="Cabin"/>
                          <a:ea typeface="Cabin"/>
                          <a:cs typeface="Cabin"/>
                          <a:sym typeface="Cabin"/>
                        </a:rPr>
                        <a:t>urticaria.</a:t>
                      </a:r>
                      <a:endParaRPr/>
                    </a:p>
                  </a:txBody>
                  <a:tcPr marT="91425" marB="91425" marR="91425" marL="91425">
                    <a:lnL cap="flat" cmpd="sng" w="9525">
                      <a:solidFill>
                        <a:srgbClr val="61753B"/>
                      </a:solidFill>
                      <a:prstDash val="solid"/>
                      <a:round/>
                      <a:headEnd len="sm" w="sm" type="none"/>
                      <a:tailEnd len="sm" w="sm" type="none"/>
                    </a:lnL>
                    <a:lnR cap="flat" cmpd="sng" w="9525">
                      <a:solidFill>
                        <a:srgbClr val="61753B"/>
                      </a:solidFill>
                      <a:prstDash val="solid"/>
                      <a:round/>
                      <a:headEnd len="sm" w="sm" type="none"/>
                      <a:tailEnd len="sm" w="sm" type="none"/>
                    </a:lnR>
                    <a:lnT cap="flat" cmpd="sng" w="9525">
                      <a:solidFill>
                        <a:srgbClr val="61753B"/>
                      </a:solidFill>
                      <a:prstDash val="solid"/>
                      <a:round/>
                      <a:headEnd len="sm" w="sm" type="none"/>
                      <a:tailEnd len="sm" w="sm" type="none"/>
                    </a:lnT>
                    <a:lnB cap="flat" cmpd="sng" w="9525">
                      <a:solidFill>
                        <a:srgbClr val="61753B"/>
                      </a:solidFill>
                      <a:prstDash val="solid"/>
                      <a:round/>
                      <a:headEnd len="sm" w="sm" type="none"/>
                      <a:tailEnd len="sm" w="sm" type="none"/>
                    </a:lnB>
                  </a:tcPr>
                </a:tc>
                <a:tc rowSpan="2" hMerge="1"/>
              </a:tr>
              <a:tr h="135650">
                <a:tc vMerge="1"/>
                <a:tc gridSpan="2" vMerge="1"/>
                <a:tc hMerge="1" vMerge="1"/>
              </a:tr>
              <a:tr h="396200">
                <a:tc rowSpan="3">
                  <a:txBody>
                    <a:bodyPr/>
                    <a:lstStyle/>
                    <a:p>
                      <a:pPr indent="0" lvl="0" marL="0" marR="0" rtl="0" algn="ctr">
                        <a:lnSpc>
                          <a:spcPct val="100000"/>
                        </a:lnSpc>
                        <a:spcBef>
                          <a:spcPts val="0"/>
                        </a:spcBef>
                        <a:spcAft>
                          <a:spcPts val="0"/>
                        </a:spcAft>
                        <a:buClr>
                          <a:schemeClr val="dk1"/>
                        </a:buClr>
                        <a:buSzPts val="1100"/>
                        <a:buFont typeface="Arial"/>
                        <a:buNone/>
                      </a:pPr>
                      <a:r>
                        <a:rPr b="1" lang="en-GB">
                          <a:solidFill>
                            <a:srgbClr val="61753B"/>
                          </a:solidFill>
                          <a:latin typeface="Cabin"/>
                          <a:ea typeface="Cabin"/>
                          <a:cs typeface="Cabin"/>
                          <a:sym typeface="Cabin"/>
                        </a:rPr>
                        <a:t>Adult worm</a:t>
                      </a:r>
                      <a:endParaRPr b="1">
                        <a:solidFill>
                          <a:srgbClr val="61753B"/>
                        </a:solidFill>
                        <a:latin typeface="Cabin"/>
                        <a:ea typeface="Cabin"/>
                        <a:cs typeface="Cabin"/>
                        <a:sym typeface="Cabin"/>
                      </a:endParaRPr>
                    </a:p>
                    <a:p>
                      <a:pPr indent="0" lvl="0" marL="0" marR="0" rtl="0" algn="ctr">
                        <a:lnSpc>
                          <a:spcPct val="100000"/>
                        </a:lnSpc>
                        <a:spcBef>
                          <a:spcPts val="0"/>
                        </a:spcBef>
                        <a:spcAft>
                          <a:spcPts val="0"/>
                        </a:spcAft>
                        <a:buClr>
                          <a:schemeClr val="dk1"/>
                        </a:buClr>
                        <a:buSzPts val="1100"/>
                        <a:buFont typeface="Arial"/>
                        <a:buNone/>
                      </a:pPr>
                      <a:r>
                        <a:rPr b="1" lang="en-GB">
                          <a:solidFill>
                            <a:srgbClr val="61753B"/>
                          </a:solidFill>
                          <a:latin typeface="Cabin"/>
                          <a:ea typeface="Cabin"/>
                          <a:cs typeface="Cabin"/>
                          <a:sym typeface="Cabin"/>
                        </a:rPr>
                        <a:t>(Small intestine)</a:t>
                      </a:r>
                      <a:endParaRPr b="1">
                        <a:solidFill>
                          <a:srgbClr val="61753B"/>
                        </a:solidFill>
                        <a:latin typeface="Cabin"/>
                        <a:ea typeface="Cabin"/>
                        <a:cs typeface="Cabin"/>
                        <a:sym typeface="Cabin"/>
                      </a:endParaRPr>
                    </a:p>
                    <a:p>
                      <a:pPr indent="0" lvl="0" marL="0" marR="0" rtl="0" algn="l">
                        <a:lnSpc>
                          <a:spcPct val="100000"/>
                        </a:lnSpc>
                        <a:spcBef>
                          <a:spcPts val="0"/>
                        </a:spcBef>
                        <a:spcAft>
                          <a:spcPts val="0"/>
                        </a:spcAft>
                        <a:buClr>
                          <a:schemeClr val="dk1"/>
                        </a:buClr>
                        <a:buSzPts val="1100"/>
                        <a:buFont typeface="Arial"/>
                        <a:buNone/>
                      </a:pPr>
                      <a:r>
                        <a:t/>
                      </a:r>
                      <a:endParaRPr b="1">
                        <a:solidFill>
                          <a:srgbClr val="61753B"/>
                        </a:solidFill>
                        <a:latin typeface="Cabin"/>
                        <a:ea typeface="Cabin"/>
                        <a:cs typeface="Cabin"/>
                        <a:sym typeface="Cabin"/>
                      </a:endParaRPr>
                    </a:p>
                  </a:txBody>
                  <a:tcPr marT="91425" marB="91425" marR="91425" marL="91425" anchor="ctr">
                    <a:lnL cap="flat" cmpd="sng" w="9525">
                      <a:solidFill>
                        <a:srgbClr val="61753B"/>
                      </a:solidFill>
                      <a:prstDash val="solid"/>
                      <a:round/>
                      <a:headEnd len="sm" w="sm" type="none"/>
                      <a:tailEnd len="sm" w="sm" type="none"/>
                    </a:lnL>
                    <a:lnR cap="flat" cmpd="sng" w="9525">
                      <a:solidFill>
                        <a:srgbClr val="61753B"/>
                      </a:solidFill>
                      <a:prstDash val="solid"/>
                      <a:round/>
                      <a:headEnd len="sm" w="sm" type="none"/>
                      <a:tailEnd len="sm" w="sm" type="none"/>
                    </a:lnR>
                    <a:lnT cap="flat" cmpd="sng" w="9525">
                      <a:solidFill>
                        <a:srgbClr val="61753B"/>
                      </a:solidFill>
                      <a:prstDash val="solid"/>
                      <a:round/>
                      <a:headEnd len="sm" w="sm" type="none"/>
                      <a:tailEnd len="sm" w="sm" type="none"/>
                    </a:lnT>
                    <a:lnB cap="flat" cmpd="sng" w="9525">
                      <a:solidFill>
                        <a:srgbClr val="61753B"/>
                      </a:solidFill>
                      <a:prstDash val="solid"/>
                      <a:round/>
                      <a:headEnd len="sm" w="sm" type="none"/>
                      <a:tailEnd len="sm" w="sm" type="none"/>
                    </a:lnB>
                    <a:solidFill>
                      <a:srgbClr val="C0C58F">
                        <a:alpha val="53630"/>
                      </a:srgbClr>
                    </a:solidFill>
                  </a:tcPr>
                </a:tc>
                <a:tc gridSpan="2">
                  <a:txBody>
                    <a:bodyPr/>
                    <a:lstStyle/>
                    <a:p>
                      <a:pPr indent="0" lvl="0" marL="0" rtl="0" algn="l">
                        <a:spcBef>
                          <a:spcPts val="0"/>
                        </a:spcBef>
                        <a:spcAft>
                          <a:spcPts val="0"/>
                        </a:spcAft>
                        <a:buNone/>
                      </a:pPr>
                      <a:r>
                        <a:rPr b="1" lang="en-GB" sz="1300">
                          <a:solidFill>
                            <a:schemeClr val="dk1"/>
                          </a:solidFill>
                          <a:latin typeface="Cabin"/>
                          <a:ea typeface="Cabin"/>
                          <a:cs typeface="Cabin"/>
                          <a:sym typeface="Cabin"/>
                        </a:rPr>
                        <a:t>1- </a:t>
                      </a:r>
                      <a:r>
                        <a:rPr b="1" lang="en-GB" sz="1300">
                          <a:solidFill>
                            <a:schemeClr val="dk1"/>
                          </a:solidFill>
                          <a:latin typeface="Cabin"/>
                          <a:ea typeface="Cabin"/>
                          <a:cs typeface="Cabin"/>
                          <a:sym typeface="Cabin"/>
                        </a:rPr>
                        <a:t>Light infection</a:t>
                      </a:r>
                      <a:r>
                        <a:rPr lang="en-GB" sz="1300">
                          <a:solidFill>
                            <a:schemeClr val="dk1"/>
                          </a:solidFill>
                          <a:latin typeface="Cabin"/>
                          <a:ea typeface="Cabin"/>
                          <a:cs typeface="Cabin"/>
                          <a:sym typeface="Cabin"/>
                        </a:rPr>
                        <a:t>: asymptomatic.</a:t>
                      </a:r>
                      <a:endParaRPr/>
                    </a:p>
                  </a:txBody>
                  <a:tcPr marT="91425" marB="91425" marR="91425" marL="91425">
                    <a:lnL cap="flat" cmpd="sng" w="9525">
                      <a:solidFill>
                        <a:srgbClr val="61753B"/>
                      </a:solidFill>
                      <a:prstDash val="solid"/>
                      <a:round/>
                      <a:headEnd len="sm" w="sm" type="none"/>
                      <a:tailEnd len="sm" w="sm" type="none"/>
                    </a:lnL>
                    <a:lnR cap="flat" cmpd="sng" w="9525">
                      <a:solidFill>
                        <a:srgbClr val="61753B"/>
                      </a:solidFill>
                      <a:prstDash val="solid"/>
                      <a:round/>
                      <a:headEnd len="sm" w="sm" type="none"/>
                      <a:tailEnd len="sm" w="sm" type="none"/>
                    </a:lnR>
                    <a:lnT cap="flat" cmpd="sng" w="9525">
                      <a:solidFill>
                        <a:srgbClr val="61753B"/>
                      </a:solidFill>
                      <a:prstDash val="solid"/>
                      <a:round/>
                      <a:headEnd len="sm" w="sm" type="none"/>
                      <a:tailEnd len="sm" w="sm" type="none"/>
                    </a:lnT>
                    <a:lnB cap="flat" cmpd="sng" w="9525">
                      <a:solidFill>
                        <a:srgbClr val="61753B"/>
                      </a:solidFill>
                      <a:prstDash val="solid"/>
                      <a:round/>
                      <a:headEnd len="sm" w="sm" type="none"/>
                      <a:tailEnd len="sm" w="sm" type="none"/>
                    </a:lnB>
                  </a:tcPr>
                </a:tc>
                <a:tc hMerge="1"/>
              </a:tr>
              <a:tr h="396200">
                <a:tc vMerge="1"/>
                <a:tc gridSpan="2">
                  <a:txBody>
                    <a:bodyPr/>
                    <a:lstStyle/>
                    <a:p>
                      <a:pPr indent="0" lvl="0" marL="0" rtl="0" algn="l">
                        <a:spcBef>
                          <a:spcPts val="0"/>
                        </a:spcBef>
                        <a:spcAft>
                          <a:spcPts val="0"/>
                        </a:spcAft>
                        <a:buNone/>
                      </a:pPr>
                      <a:r>
                        <a:rPr b="1" lang="en-GB" sz="1300">
                          <a:solidFill>
                            <a:schemeClr val="dk1"/>
                          </a:solidFill>
                          <a:latin typeface="Cabin"/>
                          <a:ea typeface="Cabin"/>
                          <a:cs typeface="Cabin"/>
                          <a:sym typeface="Cabin"/>
                        </a:rPr>
                        <a:t>2- </a:t>
                      </a:r>
                      <a:r>
                        <a:rPr b="1" lang="en-GB" sz="1300">
                          <a:solidFill>
                            <a:schemeClr val="dk1"/>
                          </a:solidFill>
                          <a:latin typeface="Cabin"/>
                          <a:ea typeface="Cabin"/>
                          <a:cs typeface="Cabin"/>
                          <a:sym typeface="Cabin"/>
                        </a:rPr>
                        <a:t>Heavy infection</a:t>
                      </a:r>
                      <a:r>
                        <a:rPr lang="en-GB" sz="1300">
                          <a:solidFill>
                            <a:schemeClr val="dk1"/>
                          </a:solidFill>
                          <a:latin typeface="Cabin"/>
                          <a:ea typeface="Cabin"/>
                          <a:cs typeface="Cabin"/>
                          <a:sym typeface="Cabin"/>
                        </a:rPr>
                        <a:t>: intestinal obstruction.</a:t>
                      </a:r>
                      <a:endParaRPr/>
                    </a:p>
                  </a:txBody>
                  <a:tcPr marT="91425" marB="91425" marR="91425" marL="91425">
                    <a:lnL cap="flat" cmpd="sng" w="9525">
                      <a:solidFill>
                        <a:srgbClr val="61753B"/>
                      </a:solidFill>
                      <a:prstDash val="solid"/>
                      <a:round/>
                      <a:headEnd len="sm" w="sm" type="none"/>
                      <a:tailEnd len="sm" w="sm" type="none"/>
                    </a:lnL>
                    <a:lnR cap="flat" cmpd="sng" w="9525">
                      <a:solidFill>
                        <a:srgbClr val="61753B"/>
                      </a:solidFill>
                      <a:prstDash val="solid"/>
                      <a:round/>
                      <a:headEnd len="sm" w="sm" type="none"/>
                      <a:tailEnd len="sm" w="sm" type="none"/>
                    </a:lnR>
                    <a:lnT cap="flat" cmpd="sng" w="9525">
                      <a:solidFill>
                        <a:srgbClr val="61753B"/>
                      </a:solidFill>
                      <a:prstDash val="solid"/>
                      <a:round/>
                      <a:headEnd len="sm" w="sm" type="none"/>
                      <a:tailEnd len="sm" w="sm" type="none"/>
                    </a:lnT>
                    <a:lnB cap="flat" cmpd="sng" w="9525">
                      <a:solidFill>
                        <a:srgbClr val="61753B"/>
                      </a:solidFill>
                      <a:prstDash val="solid"/>
                      <a:round/>
                      <a:headEnd len="sm" w="sm" type="none"/>
                      <a:tailEnd len="sm" w="sm" type="none"/>
                    </a:lnB>
                  </a:tcPr>
                </a:tc>
                <a:tc hMerge="1"/>
              </a:tr>
              <a:tr h="100000">
                <a:tc vMerge="1"/>
                <a:tc gridSpan="2">
                  <a:txBody>
                    <a:bodyPr/>
                    <a:lstStyle/>
                    <a:p>
                      <a:pPr indent="0" lvl="0" marL="0" rtl="0" algn="l">
                        <a:spcBef>
                          <a:spcPts val="0"/>
                        </a:spcBef>
                        <a:spcAft>
                          <a:spcPts val="0"/>
                        </a:spcAft>
                        <a:buNone/>
                      </a:pPr>
                      <a:r>
                        <a:rPr b="1" lang="en-GB" sz="1300">
                          <a:solidFill>
                            <a:schemeClr val="dk1"/>
                          </a:solidFill>
                          <a:latin typeface="Cabin"/>
                          <a:ea typeface="Cabin"/>
                          <a:cs typeface="Cabin"/>
                          <a:sym typeface="Cabin"/>
                        </a:rPr>
                        <a:t>3- </a:t>
                      </a:r>
                      <a:r>
                        <a:rPr b="1" lang="en-GB" sz="1300">
                          <a:solidFill>
                            <a:schemeClr val="dk1"/>
                          </a:solidFill>
                          <a:latin typeface="Cabin"/>
                          <a:ea typeface="Cabin"/>
                          <a:cs typeface="Cabin"/>
                          <a:sym typeface="Cabin"/>
                        </a:rPr>
                        <a:t>Migrating adult</a:t>
                      </a:r>
                      <a:r>
                        <a:rPr lang="en-GB" sz="1300">
                          <a:solidFill>
                            <a:schemeClr val="dk1"/>
                          </a:solidFill>
                          <a:latin typeface="Cabin"/>
                          <a:ea typeface="Cabin"/>
                          <a:cs typeface="Cabin"/>
                          <a:sym typeface="Cabin"/>
                        </a:rPr>
                        <a:t>: to bile duct-jaundice.</a:t>
                      </a:r>
                      <a:endParaRPr/>
                    </a:p>
                  </a:txBody>
                  <a:tcPr marT="91425" marB="91425" marR="91425" marL="91425">
                    <a:lnL cap="flat" cmpd="sng" w="9525">
                      <a:solidFill>
                        <a:srgbClr val="61753B"/>
                      </a:solidFill>
                      <a:prstDash val="solid"/>
                      <a:round/>
                      <a:headEnd len="sm" w="sm" type="none"/>
                      <a:tailEnd len="sm" w="sm" type="none"/>
                    </a:lnL>
                    <a:lnR cap="flat" cmpd="sng" w="9525">
                      <a:solidFill>
                        <a:srgbClr val="61753B"/>
                      </a:solidFill>
                      <a:prstDash val="solid"/>
                      <a:round/>
                      <a:headEnd len="sm" w="sm" type="none"/>
                      <a:tailEnd len="sm" w="sm" type="none"/>
                    </a:lnR>
                    <a:lnT cap="flat" cmpd="sng" w="9525">
                      <a:solidFill>
                        <a:srgbClr val="61753B"/>
                      </a:solidFill>
                      <a:prstDash val="solid"/>
                      <a:round/>
                      <a:headEnd len="sm" w="sm" type="none"/>
                      <a:tailEnd len="sm" w="sm" type="none"/>
                    </a:lnT>
                    <a:lnB cap="flat" cmpd="sng" w="9525">
                      <a:solidFill>
                        <a:srgbClr val="61753B"/>
                      </a:solidFill>
                      <a:prstDash val="solid"/>
                      <a:round/>
                      <a:headEnd len="sm" w="sm" type="none"/>
                      <a:tailEnd len="sm" w="sm" type="none"/>
                    </a:lnB>
                  </a:tcPr>
                </a:tc>
                <a:tc hMerge="1"/>
              </a:tr>
            </a:tbl>
          </a:graphicData>
        </a:graphic>
      </p:graphicFrame>
      <p:pic>
        <p:nvPicPr>
          <p:cNvPr id="217" name="Google Shape;217;p18"/>
          <p:cNvPicPr preferRelativeResize="0"/>
          <p:nvPr/>
        </p:nvPicPr>
        <p:blipFill rotWithShape="1">
          <a:blip r:embed="rId3">
            <a:alphaModFix/>
          </a:blip>
          <a:srcRect b="0" l="0" r="0" t="15045"/>
          <a:stretch/>
        </p:blipFill>
        <p:spPr>
          <a:xfrm>
            <a:off x="2132205" y="8252912"/>
            <a:ext cx="1054858" cy="896146"/>
          </a:xfrm>
          <a:prstGeom prst="rect">
            <a:avLst/>
          </a:prstGeom>
          <a:noFill/>
          <a:ln cap="flat" cmpd="sng" w="9525">
            <a:solidFill>
              <a:srgbClr val="B4B982"/>
            </a:solidFill>
            <a:prstDash val="solid"/>
            <a:round/>
            <a:headEnd len="sm" w="sm" type="none"/>
            <a:tailEnd len="sm" w="sm" type="none"/>
          </a:ln>
        </p:spPr>
      </p:pic>
      <p:sp>
        <p:nvSpPr>
          <p:cNvPr id="218" name="Google Shape;218;p18"/>
          <p:cNvSpPr txBox="1"/>
          <p:nvPr/>
        </p:nvSpPr>
        <p:spPr>
          <a:xfrm>
            <a:off x="3476513" y="8679850"/>
            <a:ext cx="1557000" cy="877200"/>
          </a:xfrm>
          <a:prstGeom prst="rect">
            <a:avLst/>
          </a:prstGeom>
          <a:noFill/>
          <a:ln cap="flat" cmpd="sng" w="9525">
            <a:solidFill>
              <a:srgbClr val="B4B982"/>
            </a:solidFill>
            <a:prstDash val="dash"/>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t/>
            </a:r>
            <a:endParaRPr i="1" sz="1150">
              <a:latin typeface="Cabin"/>
              <a:ea typeface="Cabin"/>
              <a:cs typeface="Cabin"/>
              <a:sym typeface="Cabin"/>
            </a:endParaRPr>
          </a:p>
        </p:txBody>
      </p:sp>
      <p:pic>
        <p:nvPicPr>
          <p:cNvPr id="219" name="Google Shape;219;p18"/>
          <p:cNvPicPr preferRelativeResize="0"/>
          <p:nvPr/>
        </p:nvPicPr>
        <p:blipFill>
          <a:blip r:embed="rId4">
            <a:alphaModFix/>
          </a:blip>
          <a:stretch>
            <a:fillRect/>
          </a:stretch>
        </p:blipFill>
        <p:spPr>
          <a:xfrm>
            <a:off x="3472464" y="7239695"/>
            <a:ext cx="1557000" cy="1566308"/>
          </a:xfrm>
          <a:prstGeom prst="rect">
            <a:avLst/>
          </a:prstGeom>
          <a:noFill/>
          <a:ln cap="flat" cmpd="sng" w="9525">
            <a:solidFill>
              <a:srgbClr val="B4B982"/>
            </a:solidFill>
            <a:prstDash val="solid"/>
            <a:round/>
            <a:headEnd len="sm" w="sm" type="none"/>
            <a:tailEnd len="sm" w="sm" type="none"/>
          </a:ln>
        </p:spPr>
      </p:pic>
      <p:sp>
        <p:nvSpPr>
          <p:cNvPr id="220" name="Google Shape;220;p18"/>
          <p:cNvSpPr txBox="1"/>
          <p:nvPr/>
        </p:nvSpPr>
        <p:spPr>
          <a:xfrm>
            <a:off x="758862" y="9083143"/>
            <a:ext cx="2428200" cy="492600"/>
          </a:xfrm>
          <a:prstGeom prst="rect">
            <a:avLst/>
          </a:prstGeom>
          <a:noFill/>
          <a:ln cap="flat" cmpd="sng" w="9525">
            <a:solidFill>
              <a:srgbClr val="B4B982"/>
            </a:solidFill>
            <a:prstDash val="dash"/>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i="1" lang="en-GB" sz="950">
                <a:latin typeface="Cabin"/>
                <a:ea typeface="Cabin"/>
                <a:cs typeface="Cabin"/>
                <a:sym typeface="Cabin"/>
              </a:rPr>
              <a:t>Ascaris </a:t>
            </a:r>
            <a:r>
              <a:rPr lang="en-GB" sz="950">
                <a:latin typeface="Cabin"/>
                <a:ea typeface="Cabin"/>
                <a:cs typeface="Cabin"/>
                <a:sym typeface="Cabin"/>
              </a:rPr>
              <a:t>eggs:</a:t>
            </a:r>
            <a:endParaRPr sz="950">
              <a:latin typeface="Cabin"/>
              <a:ea typeface="Cabin"/>
              <a:cs typeface="Cabin"/>
              <a:sym typeface="Cabin"/>
            </a:endParaRPr>
          </a:p>
          <a:p>
            <a:pPr indent="0" lvl="0" marL="0" rtl="0" algn="ctr">
              <a:lnSpc>
                <a:spcPct val="115000"/>
              </a:lnSpc>
              <a:spcBef>
                <a:spcPts val="0"/>
              </a:spcBef>
              <a:spcAft>
                <a:spcPts val="0"/>
              </a:spcAft>
              <a:buNone/>
            </a:pPr>
            <a:r>
              <a:rPr lang="en-GB" sz="950">
                <a:latin typeface="Cabin"/>
                <a:ea typeface="Cabin"/>
                <a:cs typeface="Cabin"/>
                <a:sym typeface="Cabin"/>
              </a:rPr>
              <a:t>Diagnostic stage pass in the stool</a:t>
            </a:r>
            <a:endParaRPr i="1" sz="950">
              <a:latin typeface="Cabin"/>
              <a:ea typeface="Cabin"/>
              <a:cs typeface="Cabin"/>
              <a:sym typeface="Cabin"/>
            </a:endParaRPr>
          </a:p>
        </p:txBody>
      </p:sp>
      <p:pic>
        <p:nvPicPr>
          <p:cNvPr id="221" name="Google Shape;221;p18"/>
          <p:cNvPicPr preferRelativeResize="0"/>
          <p:nvPr/>
        </p:nvPicPr>
        <p:blipFill rotWithShape="1">
          <a:blip r:embed="rId5">
            <a:alphaModFix/>
          </a:blip>
          <a:srcRect b="0" l="9460" r="5764" t="0"/>
          <a:stretch/>
        </p:blipFill>
        <p:spPr>
          <a:xfrm>
            <a:off x="764774" y="8252912"/>
            <a:ext cx="1367431" cy="896147"/>
          </a:xfrm>
          <a:prstGeom prst="rect">
            <a:avLst/>
          </a:prstGeom>
          <a:noFill/>
          <a:ln cap="flat" cmpd="sng" w="9525">
            <a:solidFill>
              <a:srgbClr val="B4B982"/>
            </a:solidFill>
            <a:prstDash val="solid"/>
            <a:round/>
            <a:headEnd len="sm" w="sm" type="none"/>
            <a:tailEnd len="sm" w="sm" type="none"/>
          </a:ln>
        </p:spPr>
      </p:pic>
      <p:sp>
        <p:nvSpPr>
          <p:cNvPr id="222" name="Google Shape;222;p18"/>
          <p:cNvSpPr txBox="1"/>
          <p:nvPr/>
        </p:nvSpPr>
        <p:spPr>
          <a:xfrm>
            <a:off x="3476513" y="8781825"/>
            <a:ext cx="1557000" cy="877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GB" sz="950">
                <a:solidFill>
                  <a:srgbClr val="434343"/>
                </a:solidFill>
                <a:latin typeface="Cabin"/>
                <a:ea typeface="Cabin"/>
                <a:cs typeface="Cabin"/>
                <a:sym typeface="Cabin"/>
              </a:rPr>
              <a:t>Ascaris </a:t>
            </a:r>
            <a:r>
              <a:rPr lang="en-GB" sz="950">
                <a:solidFill>
                  <a:srgbClr val="434343"/>
                </a:solidFill>
                <a:latin typeface="Cabin"/>
                <a:ea typeface="Cabin"/>
                <a:cs typeface="Cabin"/>
                <a:sym typeface="Cabin"/>
              </a:rPr>
              <a:t>Embryonated egg - </a:t>
            </a:r>
            <a:r>
              <a:rPr lang="en-GB" sz="950">
                <a:solidFill>
                  <a:srgbClr val="C27BA0"/>
                </a:solidFill>
                <a:latin typeface="Cabin"/>
                <a:ea typeface="Cabin"/>
                <a:cs typeface="Cabin"/>
                <a:sym typeface="Cabin"/>
              </a:rPr>
              <a:t>infective stage: enters</a:t>
            </a:r>
            <a:endParaRPr sz="950">
              <a:solidFill>
                <a:srgbClr val="C27BA0"/>
              </a:solidFill>
              <a:latin typeface="Cabin"/>
              <a:ea typeface="Cabin"/>
              <a:cs typeface="Cabin"/>
              <a:sym typeface="Cabin"/>
            </a:endParaRPr>
          </a:p>
          <a:p>
            <a:pPr indent="0" lvl="0" marL="0" rtl="0" algn="ctr">
              <a:lnSpc>
                <a:spcPct val="115000"/>
              </a:lnSpc>
              <a:spcBef>
                <a:spcPts val="0"/>
              </a:spcBef>
              <a:spcAft>
                <a:spcPts val="0"/>
              </a:spcAft>
              <a:buNone/>
            </a:pPr>
            <a:r>
              <a:rPr lang="en-GB" sz="950">
                <a:solidFill>
                  <a:srgbClr val="C27BA0"/>
                </a:solidFill>
                <a:latin typeface="Cabin"/>
                <a:ea typeface="Cabin"/>
                <a:cs typeface="Cabin"/>
                <a:sym typeface="Cabin"/>
              </a:rPr>
              <a:t> the body with food contaminated in the soil.</a:t>
            </a:r>
            <a:endParaRPr sz="950">
              <a:solidFill>
                <a:srgbClr val="C27BA0"/>
              </a:solidFill>
              <a:latin typeface="Cabin"/>
              <a:ea typeface="Cabin"/>
              <a:cs typeface="Cabin"/>
              <a:sym typeface="Cabin"/>
            </a:endParaRPr>
          </a:p>
        </p:txBody>
      </p:sp>
      <p:sp>
        <p:nvSpPr>
          <p:cNvPr id="223" name="Google Shape;223;p18"/>
          <p:cNvSpPr txBox="1"/>
          <p:nvPr/>
        </p:nvSpPr>
        <p:spPr>
          <a:xfrm>
            <a:off x="5322963" y="8679850"/>
            <a:ext cx="1557000" cy="877200"/>
          </a:xfrm>
          <a:prstGeom prst="rect">
            <a:avLst/>
          </a:prstGeom>
          <a:noFill/>
          <a:ln cap="flat" cmpd="sng" w="9525">
            <a:solidFill>
              <a:srgbClr val="B4B982"/>
            </a:solidFill>
            <a:prstDash val="dash"/>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t/>
            </a:r>
            <a:endParaRPr i="1" sz="1150">
              <a:latin typeface="Cabin"/>
              <a:ea typeface="Cabin"/>
              <a:cs typeface="Cabin"/>
              <a:sym typeface="Cabin"/>
            </a:endParaRPr>
          </a:p>
        </p:txBody>
      </p:sp>
      <p:sp>
        <p:nvSpPr>
          <p:cNvPr id="224" name="Google Shape;224;p18"/>
          <p:cNvSpPr txBox="1"/>
          <p:nvPr/>
        </p:nvSpPr>
        <p:spPr>
          <a:xfrm>
            <a:off x="5334063" y="8631600"/>
            <a:ext cx="1534800" cy="934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i="1" lang="en-GB" sz="950">
                <a:latin typeface="Cabin"/>
                <a:ea typeface="Cabin"/>
                <a:cs typeface="Cabin"/>
                <a:sym typeface="Cabin"/>
              </a:rPr>
              <a:t>Ascaris larva emerging from egg</a:t>
            </a:r>
            <a:r>
              <a:rPr lang="en-GB" sz="900">
                <a:solidFill>
                  <a:srgbClr val="C27BA0"/>
                </a:solidFill>
                <a:latin typeface="Cabin"/>
                <a:ea typeface="Cabin"/>
                <a:cs typeface="Cabin"/>
                <a:sym typeface="Cabin"/>
              </a:rPr>
              <a:t> (hatch from small intestine to circulation go to</a:t>
            </a:r>
            <a:r>
              <a:rPr lang="en-GB" sz="900">
                <a:solidFill>
                  <a:srgbClr val="C27BA0"/>
                </a:solidFill>
                <a:latin typeface="Cabin"/>
                <a:ea typeface="Cabin"/>
                <a:cs typeface="Cabin"/>
                <a:sym typeface="Cabin"/>
              </a:rPr>
              <a:t> </a:t>
            </a:r>
            <a:r>
              <a:rPr lang="en-GB" sz="900">
                <a:solidFill>
                  <a:srgbClr val="C27BA0"/>
                </a:solidFill>
                <a:latin typeface="Cabin"/>
                <a:ea typeface="Cabin"/>
                <a:cs typeface="Cabin"/>
                <a:sym typeface="Cabin"/>
              </a:rPr>
              <a:t>the lungs causing LOEFFLER`S SYNDROM)</a:t>
            </a:r>
            <a:endParaRPr sz="900">
              <a:solidFill>
                <a:srgbClr val="C27BA0"/>
              </a:solidFill>
              <a:latin typeface="Cabin"/>
              <a:ea typeface="Cabin"/>
              <a:cs typeface="Cabin"/>
              <a:sym typeface="Cabin"/>
            </a:endParaRPr>
          </a:p>
        </p:txBody>
      </p:sp>
      <p:pic>
        <p:nvPicPr>
          <p:cNvPr id="225" name="Google Shape;225;p18"/>
          <p:cNvPicPr preferRelativeResize="0"/>
          <p:nvPr/>
        </p:nvPicPr>
        <p:blipFill rotWithShape="1">
          <a:blip r:embed="rId6">
            <a:alphaModFix/>
          </a:blip>
          <a:srcRect b="2335" l="0" r="0" t="2326"/>
          <a:stretch/>
        </p:blipFill>
        <p:spPr>
          <a:xfrm>
            <a:off x="5327000" y="7239700"/>
            <a:ext cx="1557100" cy="1484525"/>
          </a:xfrm>
          <a:prstGeom prst="rect">
            <a:avLst/>
          </a:prstGeom>
          <a:noFill/>
          <a:ln cap="flat" cmpd="sng" w="9525">
            <a:solidFill>
              <a:srgbClr val="B4B982"/>
            </a:solidFill>
            <a:prstDash val="solid"/>
            <a:round/>
            <a:headEnd len="sm" w="sm" type="none"/>
            <a:tailEnd len="sm" w="sm" type="none"/>
          </a:ln>
        </p:spPr>
      </p:pic>
      <p:grpSp>
        <p:nvGrpSpPr>
          <p:cNvPr id="226" name="Google Shape;226;p18"/>
          <p:cNvGrpSpPr/>
          <p:nvPr/>
        </p:nvGrpSpPr>
        <p:grpSpPr>
          <a:xfrm>
            <a:off x="759525" y="7227598"/>
            <a:ext cx="2428200" cy="938624"/>
            <a:chOff x="759525" y="7227598"/>
            <a:chExt cx="2428200" cy="938624"/>
          </a:xfrm>
        </p:grpSpPr>
        <p:pic>
          <p:nvPicPr>
            <p:cNvPr id="227" name="Google Shape;227;p18"/>
            <p:cNvPicPr preferRelativeResize="0"/>
            <p:nvPr/>
          </p:nvPicPr>
          <p:blipFill rotWithShape="1">
            <a:blip r:embed="rId7">
              <a:alphaModFix/>
            </a:blip>
            <a:srcRect b="6188" l="910" r="46741" t="3329"/>
            <a:stretch/>
          </p:blipFill>
          <p:spPr>
            <a:xfrm>
              <a:off x="1534687" y="7228376"/>
              <a:ext cx="876564" cy="578389"/>
            </a:xfrm>
            <a:prstGeom prst="rect">
              <a:avLst/>
            </a:prstGeom>
            <a:noFill/>
            <a:ln cap="flat" cmpd="sng" w="9525">
              <a:solidFill>
                <a:srgbClr val="61753B"/>
              </a:solidFill>
              <a:prstDash val="solid"/>
              <a:round/>
              <a:headEnd len="sm" w="sm" type="none"/>
              <a:tailEnd len="sm" w="sm" type="none"/>
            </a:ln>
          </p:spPr>
        </p:pic>
        <p:pic>
          <p:nvPicPr>
            <p:cNvPr id="228" name="Google Shape;228;p18"/>
            <p:cNvPicPr preferRelativeResize="0"/>
            <p:nvPr/>
          </p:nvPicPr>
          <p:blipFill rotWithShape="1">
            <a:blip r:embed="rId8">
              <a:alphaModFix/>
            </a:blip>
            <a:srcRect b="3269" l="57814" r="2485" t="0"/>
            <a:stretch/>
          </p:blipFill>
          <p:spPr>
            <a:xfrm flipH="1">
              <a:off x="2399355" y="7229253"/>
              <a:ext cx="788370" cy="578389"/>
            </a:xfrm>
            <a:prstGeom prst="rect">
              <a:avLst/>
            </a:prstGeom>
            <a:noFill/>
            <a:ln cap="flat" cmpd="sng" w="9525">
              <a:solidFill>
                <a:srgbClr val="61753B"/>
              </a:solidFill>
              <a:prstDash val="solid"/>
              <a:round/>
              <a:headEnd len="sm" w="sm" type="none"/>
              <a:tailEnd len="sm" w="sm" type="none"/>
            </a:ln>
          </p:spPr>
        </p:pic>
        <p:pic>
          <p:nvPicPr>
            <p:cNvPr id="229" name="Google Shape;229;p18"/>
            <p:cNvPicPr preferRelativeResize="0"/>
            <p:nvPr/>
          </p:nvPicPr>
          <p:blipFill>
            <a:blip r:embed="rId9">
              <a:alphaModFix/>
            </a:blip>
            <a:stretch>
              <a:fillRect/>
            </a:stretch>
          </p:blipFill>
          <p:spPr>
            <a:xfrm>
              <a:off x="759525" y="7227598"/>
              <a:ext cx="775149" cy="578396"/>
            </a:xfrm>
            <a:prstGeom prst="rect">
              <a:avLst/>
            </a:prstGeom>
            <a:noFill/>
            <a:ln cap="flat" cmpd="sng" w="9525">
              <a:solidFill>
                <a:srgbClr val="61753B"/>
              </a:solidFill>
              <a:prstDash val="solid"/>
              <a:round/>
              <a:headEnd len="sm" w="sm" type="none"/>
              <a:tailEnd len="sm" w="sm" type="none"/>
            </a:ln>
          </p:spPr>
        </p:pic>
        <p:sp>
          <p:nvSpPr>
            <p:cNvPr id="230" name="Google Shape;230;p18"/>
            <p:cNvSpPr txBox="1"/>
            <p:nvPr/>
          </p:nvSpPr>
          <p:spPr>
            <a:xfrm>
              <a:off x="759525" y="7814322"/>
              <a:ext cx="2428200" cy="351900"/>
            </a:xfrm>
            <a:prstGeom prst="rect">
              <a:avLst/>
            </a:prstGeom>
            <a:noFill/>
            <a:ln cap="flat" cmpd="sng" w="9525">
              <a:solidFill>
                <a:srgbClr val="B4B982"/>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GB" sz="700">
                  <a:solidFill>
                    <a:schemeClr val="dk1"/>
                  </a:solidFill>
                  <a:latin typeface="Cabin"/>
                  <a:ea typeface="Cabin"/>
                  <a:cs typeface="Cabin"/>
                  <a:sym typeface="Cabin"/>
                </a:rPr>
                <a:t>Loeffler's syndrome: </a:t>
              </a:r>
              <a:endParaRPr sz="700">
                <a:solidFill>
                  <a:schemeClr val="dk1"/>
                </a:solidFill>
                <a:latin typeface="Cabin"/>
                <a:ea typeface="Cabin"/>
                <a:cs typeface="Cabin"/>
                <a:sym typeface="Cabin"/>
              </a:endParaRPr>
            </a:p>
            <a:p>
              <a:pPr indent="0" lvl="0" marL="0" rtl="0" algn="l">
                <a:spcBef>
                  <a:spcPts val="0"/>
                </a:spcBef>
                <a:spcAft>
                  <a:spcPts val="0"/>
                </a:spcAft>
                <a:buNone/>
              </a:pPr>
              <a:r>
                <a:rPr lang="en-GB" sz="700">
                  <a:solidFill>
                    <a:schemeClr val="dk1"/>
                  </a:solidFill>
                  <a:latin typeface="Cabin"/>
                  <a:ea typeface="Cabin"/>
                  <a:cs typeface="Cabin"/>
                  <a:sym typeface="Cabin"/>
                </a:rPr>
                <a:t>Ascaris Larvae in lung (pneumonia, cough &amp; bloody sputum).</a:t>
              </a:r>
              <a:endParaRPr sz="700">
                <a:solidFill>
                  <a:schemeClr val="dk1"/>
                </a:solidFill>
                <a:latin typeface="Cabin"/>
                <a:ea typeface="Cabin"/>
                <a:cs typeface="Cabin"/>
                <a:sym typeface="Cabin"/>
              </a:endParaRPr>
            </a:p>
            <a:p>
              <a:pPr indent="0" lvl="0" marL="0" rtl="0" algn="ctr">
                <a:lnSpc>
                  <a:spcPct val="115000"/>
                </a:lnSpc>
                <a:spcBef>
                  <a:spcPts val="0"/>
                </a:spcBef>
                <a:spcAft>
                  <a:spcPts val="0"/>
                </a:spcAft>
                <a:buNone/>
              </a:pPr>
              <a:r>
                <a:t/>
              </a:r>
              <a:endParaRPr i="1" sz="950">
                <a:latin typeface="Cabin"/>
                <a:ea typeface="Cabin"/>
                <a:cs typeface="Cabin"/>
                <a:sym typeface="Cabin"/>
              </a:endParaRPr>
            </a:p>
          </p:txBody>
        </p:sp>
      </p:grpSp>
      <p:sp>
        <p:nvSpPr>
          <p:cNvPr id="231" name="Google Shape;231;p18"/>
          <p:cNvSpPr txBox="1"/>
          <p:nvPr/>
        </p:nvSpPr>
        <p:spPr>
          <a:xfrm>
            <a:off x="4247347" y="4893113"/>
            <a:ext cx="1961700" cy="36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rgbClr val="61753B"/>
                </a:solidFill>
                <a:latin typeface="Cabin"/>
                <a:ea typeface="Cabin"/>
                <a:cs typeface="Cabin"/>
                <a:sym typeface="Cabin"/>
              </a:rPr>
              <a:t>Treatment</a:t>
            </a:r>
            <a:endParaRPr sz="1600">
              <a:solidFill>
                <a:srgbClr val="61753B"/>
              </a:solidFill>
            </a:endParaRPr>
          </a:p>
        </p:txBody>
      </p:sp>
      <p:sp>
        <p:nvSpPr>
          <p:cNvPr id="232" name="Google Shape;232;p18"/>
          <p:cNvSpPr/>
          <p:nvPr/>
        </p:nvSpPr>
        <p:spPr>
          <a:xfrm>
            <a:off x="3304775" y="4772098"/>
            <a:ext cx="969600" cy="980400"/>
          </a:xfrm>
          <a:prstGeom prst="ellipse">
            <a:avLst/>
          </a:prstGeom>
          <a:solidFill>
            <a:srgbClr val="C0C58F"/>
          </a:solidFill>
          <a:ln cap="flat" cmpd="sng" w="19050">
            <a:solidFill>
              <a:srgbClr val="C0C58F"/>
            </a:solidFill>
            <a:prstDash val="solid"/>
            <a:round/>
            <a:headEnd len="med" w="med" type="none"/>
            <a:tailEnd len="med" w="med"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GB"/>
              <a:t>  </a:t>
            </a:r>
            <a:endParaRPr>
              <a:solidFill>
                <a:srgbClr val="61753B"/>
              </a:solidFill>
            </a:endParaRPr>
          </a:p>
        </p:txBody>
      </p:sp>
      <p:cxnSp>
        <p:nvCxnSpPr>
          <p:cNvPr id="233" name="Google Shape;233;p18"/>
          <p:cNvCxnSpPr/>
          <p:nvPr/>
        </p:nvCxnSpPr>
        <p:spPr>
          <a:xfrm>
            <a:off x="1283115" y="5256338"/>
            <a:ext cx="2113500" cy="0"/>
          </a:xfrm>
          <a:prstGeom prst="straightConnector1">
            <a:avLst/>
          </a:prstGeom>
          <a:noFill/>
          <a:ln cap="flat" cmpd="sng" w="19050">
            <a:solidFill>
              <a:srgbClr val="C0C58F"/>
            </a:solidFill>
            <a:prstDash val="solid"/>
            <a:round/>
            <a:headEnd len="med" w="med" type="oval"/>
            <a:tailEnd len="med" w="med" type="none"/>
          </a:ln>
        </p:spPr>
      </p:cxnSp>
      <p:sp>
        <p:nvSpPr>
          <p:cNvPr id="234" name="Google Shape;234;p18"/>
          <p:cNvSpPr txBox="1"/>
          <p:nvPr/>
        </p:nvSpPr>
        <p:spPr>
          <a:xfrm>
            <a:off x="968425" y="5256350"/>
            <a:ext cx="2113500" cy="5829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Clr>
                <a:schemeClr val="dk1"/>
              </a:buClr>
              <a:buSzPts val="1100"/>
              <a:buFont typeface="Arial"/>
              <a:buNone/>
            </a:pPr>
            <a:r>
              <a:rPr lang="en-GB" sz="600">
                <a:solidFill>
                  <a:schemeClr val="dk1"/>
                </a:solidFill>
                <a:latin typeface="Cabin"/>
                <a:ea typeface="Cabin"/>
                <a:cs typeface="Cabin"/>
                <a:sym typeface="Cabin"/>
              </a:rPr>
              <a:t>○  </a:t>
            </a:r>
            <a:r>
              <a:rPr lang="en-GB" sz="1300">
                <a:solidFill>
                  <a:schemeClr val="dk1"/>
                </a:solidFill>
                <a:latin typeface="Cabin"/>
                <a:ea typeface="Cabin"/>
                <a:cs typeface="Cabin"/>
                <a:sym typeface="Cabin"/>
              </a:rPr>
              <a:t>Eggs in stool </a:t>
            </a:r>
            <a:r>
              <a:rPr lang="en-GB" sz="1200">
                <a:solidFill>
                  <a:srgbClr val="C27BA0"/>
                </a:solidFill>
                <a:latin typeface="Cabin"/>
                <a:ea typeface="Cabin"/>
                <a:cs typeface="Cabin"/>
                <a:sym typeface="Cabin"/>
              </a:rPr>
              <a:t>(Fertilized or unfertilized)</a:t>
            </a:r>
            <a:endParaRPr baseline="30000" sz="600">
              <a:solidFill>
                <a:schemeClr val="dk1"/>
              </a:solidFill>
              <a:latin typeface="Cabin"/>
              <a:ea typeface="Cabin"/>
              <a:cs typeface="Cabin"/>
              <a:sym typeface="Cabin"/>
            </a:endParaRPr>
          </a:p>
          <a:p>
            <a:pPr indent="0" lvl="0" marL="457200" rtl="0" algn="l">
              <a:lnSpc>
                <a:spcPct val="115000"/>
              </a:lnSpc>
              <a:spcBef>
                <a:spcPts val="0"/>
              </a:spcBef>
              <a:spcAft>
                <a:spcPts val="0"/>
              </a:spcAft>
              <a:buClr>
                <a:schemeClr val="dk1"/>
              </a:buClr>
              <a:buSzPts val="1100"/>
              <a:buFont typeface="Arial"/>
              <a:buNone/>
            </a:pPr>
            <a:r>
              <a:rPr lang="en-GB" sz="600">
                <a:solidFill>
                  <a:schemeClr val="dk1"/>
                </a:solidFill>
                <a:latin typeface="Cabin"/>
                <a:ea typeface="Cabin"/>
                <a:cs typeface="Cabin"/>
                <a:sym typeface="Cabin"/>
              </a:rPr>
              <a:t>○</a:t>
            </a:r>
            <a:r>
              <a:rPr lang="en-GB" sz="1300">
                <a:solidFill>
                  <a:schemeClr val="dk1"/>
                </a:solidFill>
                <a:latin typeface="Cabin"/>
                <a:ea typeface="Cabin"/>
                <a:cs typeface="Cabin"/>
                <a:sym typeface="Cabin"/>
              </a:rPr>
              <a:t> larvae in sputum.</a:t>
            </a:r>
            <a:endParaRPr baseline="30000" sz="600">
              <a:solidFill>
                <a:schemeClr val="dk1"/>
              </a:solidFill>
              <a:latin typeface="Cabin"/>
              <a:ea typeface="Cabin"/>
              <a:cs typeface="Cabin"/>
              <a:sym typeface="Cabin"/>
            </a:endParaRPr>
          </a:p>
          <a:p>
            <a:pPr indent="0" lvl="0" marL="457200" rtl="0" algn="l">
              <a:lnSpc>
                <a:spcPct val="115000"/>
              </a:lnSpc>
              <a:spcBef>
                <a:spcPts val="0"/>
              </a:spcBef>
              <a:spcAft>
                <a:spcPts val="0"/>
              </a:spcAft>
              <a:buClr>
                <a:schemeClr val="dk1"/>
              </a:buClr>
              <a:buSzPts val="1100"/>
              <a:buFont typeface="Arial"/>
              <a:buNone/>
            </a:pPr>
            <a:r>
              <a:rPr lang="en-GB" sz="600">
                <a:solidFill>
                  <a:schemeClr val="dk1"/>
                </a:solidFill>
                <a:latin typeface="Cabin"/>
                <a:ea typeface="Cabin"/>
                <a:cs typeface="Cabin"/>
                <a:sym typeface="Cabin"/>
              </a:rPr>
              <a:t>○</a:t>
            </a:r>
            <a:r>
              <a:rPr lang="en-GB" sz="1300">
                <a:solidFill>
                  <a:schemeClr val="dk1"/>
                </a:solidFill>
                <a:latin typeface="Cabin"/>
                <a:ea typeface="Cabin"/>
                <a:cs typeface="Cabin"/>
                <a:sym typeface="Cabin"/>
              </a:rPr>
              <a:t> Adult may pass with stool</a:t>
            </a:r>
            <a:r>
              <a:rPr baseline="30000" lang="en-GB" sz="1300">
                <a:solidFill>
                  <a:schemeClr val="dk1"/>
                </a:solidFill>
                <a:latin typeface="Cabin"/>
                <a:ea typeface="Cabin"/>
                <a:cs typeface="Cabin"/>
                <a:sym typeface="Cabin"/>
              </a:rPr>
              <a:t>3</a:t>
            </a:r>
            <a:endParaRPr sz="600">
              <a:solidFill>
                <a:schemeClr val="dk1"/>
              </a:solidFill>
              <a:latin typeface="Cabin"/>
              <a:ea typeface="Cabin"/>
              <a:cs typeface="Cabin"/>
              <a:sym typeface="Cabin"/>
            </a:endParaRPr>
          </a:p>
          <a:p>
            <a:pPr indent="0" lvl="0" marL="0" rtl="0" algn="ctr">
              <a:spcBef>
                <a:spcPts val="0"/>
              </a:spcBef>
              <a:spcAft>
                <a:spcPts val="0"/>
              </a:spcAft>
              <a:buNone/>
            </a:pPr>
            <a:r>
              <a:t/>
            </a:r>
            <a:endParaRPr sz="1200">
              <a:latin typeface="Cabin"/>
              <a:ea typeface="Cabin"/>
              <a:cs typeface="Cabin"/>
              <a:sym typeface="Cabin"/>
            </a:endParaRPr>
          </a:p>
        </p:txBody>
      </p:sp>
      <p:sp>
        <p:nvSpPr>
          <p:cNvPr id="235" name="Google Shape;235;p18"/>
          <p:cNvSpPr txBox="1"/>
          <p:nvPr/>
        </p:nvSpPr>
        <p:spPr>
          <a:xfrm>
            <a:off x="1359121" y="4888538"/>
            <a:ext cx="1961700" cy="36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rgbClr val="61753B"/>
                </a:solidFill>
                <a:latin typeface="Cabin"/>
                <a:ea typeface="Cabin"/>
                <a:cs typeface="Cabin"/>
                <a:sym typeface="Cabin"/>
              </a:rPr>
              <a:t>Diagnosis</a:t>
            </a:r>
            <a:endParaRPr sz="1600">
              <a:solidFill>
                <a:srgbClr val="61753B"/>
              </a:solidFill>
            </a:endParaRPr>
          </a:p>
        </p:txBody>
      </p:sp>
      <p:pic>
        <p:nvPicPr>
          <p:cNvPr id="236" name="Google Shape;236;p18"/>
          <p:cNvPicPr preferRelativeResize="0"/>
          <p:nvPr/>
        </p:nvPicPr>
        <p:blipFill>
          <a:blip r:embed="rId10">
            <a:alphaModFix/>
          </a:blip>
          <a:stretch>
            <a:fillRect/>
          </a:stretch>
        </p:blipFill>
        <p:spPr>
          <a:xfrm>
            <a:off x="3447561" y="5000377"/>
            <a:ext cx="537562" cy="429736"/>
          </a:xfrm>
          <a:prstGeom prst="rect">
            <a:avLst/>
          </a:prstGeom>
          <a:noFill/>
          <a:ln>
            <a:noFill/>
          </a:ln>
          <a:effectLst>
            <a:outerShdw blurRad="57150" rotWithShape="0" algn="bl" dir="5400000" dist="19050">
              <a:srgbClr val="61753B">
                <a:alpha val="50000"/>
              </a:srgbClr>
            </a:outerShdw>
          </a:effectLst>
        </p:spPr>
      </p:pic>
      <p:sp>
        <p:nvSpPr>
          <p:cNvPr id="237" name="Google Shape;237;p18"/>
          <p:cNvSpPr txBox="1"/>
          <p:nvPr/>
        </p:nvSpPr>
        <p:spPr>
          <a:xfrm>
            <a:off x="4232380" y="5243988"/>
            <a:ext cx="2388600" cy="5829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rPr lang="en-GB" sz="600">
                <a:solidFill>
                  <a:schemeClr val="dk1"/>
                </a:solidFill>
                <a:latin typeface="Cabin"/>
                <a:ea typeface="Cabin"/>
                <a:cs typeface="Cabin"/>
                <a:sym typeface="Cabin"/>
              </a:rPr>
              <a:t>○  </a:t>
            </a:r>
            <a:r>
              <a:rPr lang="en-GB" sz="1200">
                <a:solidFill>
                  <a:schemeClr val="dk1"/>
                </a:solidFill>
                <a:latin typeface="Cabin"/>
                <a:ea typeface="Cabin"/>
                <a:cs typeface="Cabin"/>
                <a:sym typeface="Cabin"/>
              </a:rPr>
              <a:t>Albandazole or    Mebendazole for whole family.</a:t>
            </a:r>
            <a:endParaRPr sz="900">
              <a:latin typeface="Exo"/>
              <a:ea typeface="Exo"/>
              <a:cs typeface="Exo"/>
              <a:sym typeface="Exo"/>
            </a:endParaRPr>
          </a:p>
        </p:txBody>
      </p:sp>
      <p:cxnSp>
        <p:nvCxnSpPr>
          <p:cNvPr id="238" name="Google Shape;238;p18"/>
          <p:cNvCxnSpPr/>
          <p:nvPr/>
        </p:nvCxnSpPr>
        <p:spPr>
          <a:xfrm rot="10800000">
            <a:off x="4203333" y="5256338"/>
            <a:ext cx="2113500" cy="0"/>
          </a:xfrm>
          <a:prstGeom prst="straightConnector1">
            <a:avLst/>
          </a:prstGeom>
          <a:noFill/>
          <a:ln cap="flat" cmpd="sng" w="19050">
            <a:solidFill>
              <a:srgbClr val="C0C58F"/>
            </a:solidFill>
            <a:prstDash val="solid"/>
            <a:round/>
            <a:headEnd len="med" w="med" type="oval"/>
            <a:tailEnd len="med" w="med" type="none"/>
          </a:ln>
        </p:spPr>
      </p:cxnSp>
      <p:pic>
        <p:nvPicPr>
          <p:cNvPr id="239" name="Google Shape;239;p18"/>
          <p:cNvPicPr preferRelativeResize="0"/>
          <p:nvPr/>
        </p:nvPicPr>
        <p:blipFill>
          <a:blip r:embed="rId11">
            <a:alphaModFix/>
          </a:blip>
          <a:stretch>
            <a:fillRect/>
          </a:stretch>
        </p:blipFill>
        <p:spPr>
          <a:xfrm>
            <a:off x="3803377" y="5187138"/>
            <a:ext cx="302284" cy="24163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sp>
        <p:nvSpPr>
          <p:cNvPr id="244" name="Google Shape;244;p19"/>
          <p:cNvSpPr/>
          <p:nvPr/>
        </p:nvSpPr>
        <p:spPr>
          <a:xfrm rot="10800000">
            <a:off x="6663269" y="-12432"/>
            <a:ext cx="938700" cy="975600"/>
          </a:xfrm>
          <a:prstGeom prst="rtTriangle">
            <a:avLst/>
          </a:prstGeom>
          <a:solidFill>
            <a:srgbClr val="B4B98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Exo"/>
              <a:ea typeface="Exo"/>
              <a:cs typeface="Exo"/>
              <a:sym typeface="Exo"/>
            </a:endParaRPr>
          </a:p>
        </p:txBody>
      </p:sp>
      <p:sp>
        <p:nvSpPr>
          <p:cNvPr id="245" name="Google Shape;245;p19"/>
          <p:cNvSpPr/>
          <p:nvPr/>
        </p:nvSpPr>
        <p:spPr>
          <a:xfrm>
            <a:off x="0" y="10026600"/>
            <a:ext cx="7589400" cy="672000"/>
          </a:xfrm>
          <a:prstGeom prst="rect">
            <a:avLst/>
          </a:prstGeom>
          <a:noFill/>
          <a:ln cap="flat" cmpd="sng" w="9525">
            <a:solidFill>
              <a:srgbClr val="B4B982"/>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6AA84F"/>
                </a:solidFill>
                <a:latin typeface="Cabin"/>
                <a:ea typeface="Cabin"/>
                <a:cs typeface="Cabin"/>
                <a:sym typeface="Cabin"/>
              </a:rPr>
              <a:t>1-</a:t>
            </a:r>
            <a:r>
              <a:rPr lang="en-GB" sz="1000">
                <a:solidFill>
                  <a:srgbClr val="6AA84F"/>
                </a:solidFill>
                <a:highlight>
                  <a:srgbClr val="FFFFFF"/>
                </a:highlight>
                <a:latin typeface="Cabin"/>
                <a:ea typeface="Cabin"/>
                <a:cs typeface="Cabin"/>
                <a:sym typeface="Cabin"/>
              </a:rPr>
              <a:t>aka embryonated</a:t>
            </a:r>
            <a:endParaRPr sz="1000">
              <a:solidFill>
                <a:srgbClr val="6AA84F"/>
              </a:solidFill>
              <a:latin typeface="Cabin"/>
              <a:ea typeface="Cabin"/>
              <a:cs typeface="Cabin"/>
              <a:sym typeface="Cabin"/>
            </a:endParaRPr>
          </a:p>
        </p:txBody>
      </p:sp>
      <p:sp>
        <p:nvSpPr>
          <p:cNvPr id="246" name="Google Shape;246;p19"/>
          <p:cNvSpPr txBox="1"/>
          <p:nvPr/>
        </p:nvSpPr>
        <p:spPr>
          <a:xfrm>
            <a:off x="7106665" y="63360"/>
            <a:ext cx="495300" cy="4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Cabin"/>
                <a:ea typeface="Cabin"/>
                <a:cs typeface="Cabin"/>
                <a:sym typeface="Cabin"/>
              </a:rPr>
              <a:t>6</a:t>
            </a:r>
            <a:endParaRPr>
              <a:latin typeface="Cabin"/>
              <a:ea typeface="Cabin"/>
              <a:cs typeface="Cabin"/>
              <a:sym typeface="Cabin"/>
            </a:endParaRPr>
          </a:p>
        </p:txBody>
      </p:sp>
      <p:sp>
        <p:nvSpPr>
          <p:cNvPr id="247" name="Google Shape;247;p19"/>
          <p:cNvSpPr txBox="1"/>
          <p:nvPr/>
        </p:nvSpPr>
        <p:spPr>
          <a:xfrm>
            <a:off x="758850" y="193074"/>
            <a:ext cx="6071700" cy="5646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500">
                <a:solidFill>
                  <a:srgbClr val="61753B"/>
                </a:solidFill>
                <a:latin typeface="Cabin"/>
                <a:ea typeface="Cabin"/>
                <a:cs typeface="Cabin"/>
                <a:sym typeface="Cabin"/>
              </a:rPr>
              <a:t> </a:t>
            </a:r>
            <a:r>
              <a:rPr b="1" lang="en-GB" sz="3500">
                <a:solidFill>
                  <a:srgbClr val="61753B"/>
                </a:solidFill>
                <a:latin typeface="Cabin"/>
                <a:ea typeface="Cabin"/>
                <a:cs typeface="Cabin"/>
                <a:sym typeface="Cabin"/>
              </a:rPr>
              <a:t>3- Trichuris Trichiura</a:t>
            </a:r>
            <a:r>
              <a:rPr b="1" lang="en-GB">
                <a:solidFill>
                  <a:srgbClr val="61753B"/>
                </a:solidFill>
                <a:latin typeface="Cabin"/>
                <a:ea typeface="Cabin"/>
                <a:cs typeface="Cabin"/>
                <a:sym typeface="Cabin"/>
              </a:rPr>
              <a:t>(whipworm)</a:t>
            </a:r>
            <a:endParaRPr b="1" sz="3500">
              <a:solidFill>
                <a:srgbClr val="61753B"/>
              </a:solidFill>
              <a:latin typeface="Cabin"/>
              <a:ea typeface="Cabin"/>
              <a:cs typeface="Cabin"/>
              <a:sym typeface="Cabin"/>
            </a:endParaRPr>
          </a:p>
        </p:txBody>
      </p:sp>
      <p:sp>
        <p:nvSpPr>
          <p:cNvPr id="248" name="Google Shape;248;p19"/>
          <p:cNvSpPr txBox="1"/>
          <p:nvPr/>
        </p:nvSpPr>
        <p:spPr>
          <a:xfrm>
            <a:off x="260475" y="1157675"/>
            <a:ext cx="5631300" cy="18594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61753B"/>
              </a:buClr>
              <a:buSzPts val="2000"/>
              <a:buFont typeface="Cabin"/>
              <a:buChar char="●"/>
            </a:pPr>
            <a:r>
              <a:rPr b="1" lang="en-GB" sz="2000">
                <a:solidFill>
                  <a:srgbClr val="61753B"/>
                </a:solidFill>
                <a:latin typeface="Cabin"/>
                <a:ea typeface="Cabin"/>
                <a:cs typeface="Cabin"/>
                <a:sym typeface="Cabin"/>
              </a:rPr>
              <a:t>General information</a:t>
            </a:r>
            <a:endParaRPr b="1" sz="600">
              <a:solidFill>
                <a:srgbClr val="61753B"/>
              </a:solidFill>
              <a:latin typeface="Cabin"/>
              <a:ea typeface="Cabin"/>
              <a:cs typeface="Cabin"/>
              <a:sym typeface="Cabin"/>
            </a:endParaRPr>
          </a:p>
          <a:p>
            <a:pPr indent="0" lvl="0" marL="457200" rtl="0" algn="l">
              <a:spcBef>
                <a:spcPts val="0"/>
              </a:spcBef>
              <a:spcAft>
                <a:spcPts val="0"/>
              </a:spcAft>
              <a:buNone/>
            </a:pPr>
            <a:r>
              <a:t/>
            </a:r>
            <a:endParaRPr b="1" sz="600">
              <a:solidFill>
                <a:srgbClr val="61753B"/>
              </a:solidFill>
              <a:latin typeface="Cabin"/>
              <a:ea typeface="Cabin"/>
              <a:cs typeface="Cabin"/>
              <a:sym typeface="Cabin"/>
            </a:endParaRPr>
          </a:p>
          <a:p>
            <a:pPr indent="0" lvl="0" marL="457200" rtl="0" algn="l">
              <a:spcBef>
                <a:spcPts val="0"/>
              </a:spcBef>
              <a:spcAft>
                <a:spcPts val="0"/>
              </a:spcAft>
              <a:buNone/>
            </a:pPr>
            <a:r>
              <a:rPr lang="en-GB" sz="600">
                <a:solidFill>
                  <a:schemeClr val="dk1"/>
                </a:solidFill>
                <a:latin typeface="Cabin"/>
                <a:ea typeface="Cabin"/>
                <a:cs typeface="Cabin"/>
                <a:sym typeface="Cabin"/>
              </a:rPr>
              <a:t>○ </a:t>
            </a:r>
            <a:r>
              <a:rPr lang="en-GB" sz="1300">
                <a:latin typeface="Cabin"/>
                <a:ea typeface="Cabin"/>
                <a:cs typeface="Cabin"/>
                <a:sym typeface="Cabin"/>
              </a:rPr>
              <a:t>World wide, common in poor sanitation.</a:t>
            </a:r>
            <a:endParaRPr sz="1300">
              <a:latin typeface="Cabin"/>
              <a:ea typeface="Cabin"/>
              <a:cs typeface="Cabin"/>
              <a:sym typeface="Cabin"/>
            </a:endParaRPr>
          </a:p>
          <a:p>
            <a:pPr indent="0" lvl="0" marL="457200" rtl="0" algn="l">
              <a:spcBef>
                <a:spcPts val="0"/>
              </a:spcBef>
              <a:spcAft>
                <a:spcPts val="0"/>
              </a:spcAft>
              <a:buNone/>
            </a:pPr>
            <a:r>
              <a:rPr lang="en-GB" sz="600">
                <a:solidFill>
                  <a:srgbClr val="3D85C6"/>
                </a:solidFill>
                <a:latin typeface="Cabin"/>
                <a:ea typeface="Cabin"/>
                <a:cs typeface="Cabin"/>
                <a:sym typeface="Cabin"/>
              </a:rPr>
              <a:t>○ </a:t>
            </a:r>
            <a:r>
              <a:rPr b="1" lang="en-GB" sz="1300">
                <a:solidFill>
                  <a:srgbClr val="CC0000"/>
                </a:solidFill>
                <a:latin typeface="Cabin"/>
                <a:ea typeface="Cabin"/>
                <a:cs typeface="Cabin"/>
                <a:sym typeface="Cabin"/>
              </a:rPr>
              <a:t>It coexists with Ascaris</a:t>
            </a:r>
            <a:r>
              <a:rPr lang="en-GB" sz="1300">
                <a:latin typeface="Cabin"/>
                <a:ea typeface="Cabin"/>
                <a:cs typeface="Cabin"/>
                <a:sym typeface="Cabin"/>
              </a:rPr>
              <a:t> because of similar requirement (the eggs needs     3 weeks in the soil to be embryonated which is the infective stage).</a:t>
            </a:r>
            <a:endParaRPr sz="1300">
              <a:latin typeface="Cabin"/>
              <a:ea typeface="Cabin"/>
              <a:cs typeface="Cabin"/>
              <a:sym typeface="Cabin"/>
            </a:endParaRPr>
          </a:p>
          <a:p>
            <a:pPr indent="0" lvl="0" marL="457200" rtl="0" algn="l">
              <a:spcBef>
                <a:spcPts val="0"/>
              </a:spcBef>
              <a:spcAft>
                <a:spcPts val="0"/>
              </a:spcAft>
              <a:buNone/>
            </a:pPr>
            <a:r>
              <a:rPr lang="en-GB" sz="600">
                <a:solidFill>
                  <a:srgbClr val="3D85C6"/>
                </a:solidFill>
                <a:latin typeface="Cabin"/>
                <a:ea typeface="Cabin"/>
                <a:cs typeface="Cabin"/>
                <a:sym typeface="Cabin"/>
              </a:rPr>
              <a:t>○ </a:t>
            </a:r>
            <a:r>
              <a:rPr lang="en-GB" sz="1300">
                <a:latin typeface="Cabin"/>
                <a:ea typeface="Cabin"/>
                <a:cs typeface="Cabin"/>
                <a:sym typeface="Cabin"/>
              </a:rPr>
              <a:t>Adult live in </a:t>
            </a:r>
            <a:r>
              <a:rPr b="1" lang="en-GB" sz="1300">
                <a:solidFill>
                  <a:srgbClr val="CC0000"/>
                </a:solidFill>
                <a:latin typeface="Cabin"/>
                <a:ea typeface="Cabin"/>
                <a:cs typeface="Cabin"/>
                <a:sym typeface="Cabin"/>
              </a:rPr>
              <a:t>large intestine</a:t>
            </a:r>
            <a:r>
              <a:rPr lang="en-GB" sz="1300">
                <a:latin typeface="Cabin"/>
                <a:ea typeface="Cabin"/>
                <a:cs typeface="Cabin"/>
                <a:sym typeface="Cabin"/>
              </a:rPr>
              <a:t> especially </a:t>
            </a:r>
            <a:r>
              <a:rPr b="1" lang="en-GB" sz="1300">
                <a:latin typeface="Cabin"/>
                <a:ea typeface="Cabin"/>
                <a:cs typeface="Cabin"/>
                <a:sym typeface="Cabin"/>
              </a:rPr>
              <a:t>caecum</a:t>
            </a:r>
            <a:r>
              <a:rPr lang="en-GB" sz="1300">
                <a:latin typeface="Cabin"/>
                <a:ea typeface="Cabin"/>
                <a:cs typeface="Cabin"/>
                <a:sym typeface="Cabin"/>
              </a:rPr>
              <a:t> and </a:t>
            </a:r>
            <a:r>
              <a:rPr b="1" lang="en-GB" sz="1300">
                <a:latin typeface="Cabin"/>
                <a:ea typeface="Cabin"/>
                <a:cs typeface="Cabin"/>
                <a:sym typeface="Cabin"/>
              </a:rPr>
              <a:t>appendix</a:t>
            </a:r>
            <a:r>
              <a:rPr lang="en-GB" sz="1300">
                <a:latin typeface="Cabin"/>
                <a:ea typeface="Cabin"/>
                <a:cs typeface="Cabin"/>
                <a:sym typeface="Cabin"/>
              </a:rPr>
              <a:t>.	</a:t>
            </a:r>
            <a:endParaRPr sz="1300">
              <a:latin typeface="Cabin"/>
              <a:ea typeface="Cabin"/>
              <a:cs typeface="Cabin"/>
              <a:sym typeface="Cabin"/>
            </a:endParaRPr>
          </a:p>
          <a:p>
            <a:pPr indent="0" lvl="0" marL="457200" rtl="0" algn="l">
              <a:spcBef>
                <a:spcPts val="0"/>
              </a:spcBef>
              <a:spcAft>
                <a:spcPts val="0"/>
              </a:spcAft>
              <a:buNone/>
            </a:pPr>
            <a:r>
              <a:rPr lang="en-GB" sz="1300">
                <a:latin typeface="Cabin"/>
                <a:ea typeface="Cabin"/>
                <a:cs typeface="Cabin"/>
                <a:sym typeface="Cabin"/>
              </a:rPr>
              <a:t>   - In heavy infections the whole length of large intestine affected.</a:t>
            </a:r>
            <a:endParaRPr sz="1300">
              <a:latin typeface="Cabin"/>
              <a:ea typeface="Cabin"/>
              <a:cs typeface="Cabin"/>
              <a:sym typeface="Cabin"/>
            </a:endParaRPr>
          </a:p>
          <a:p>
            <a:pPr indent="0" lvl="0" marL="457200" rtl="0" algn="l">
              <a:spcBef>
                <a:spcPts val="0"/>
              </a:spcBef>
              <a:spcAft>
                <a:spcPts val="0"/>
              </a:spcAft>
              <a:buNone/>
            </a:pPr>
            <a:r>
              <a:rPr lang="en-GB" sz="600">
                <a:solidFill>
                  <a:srgbClr val="3D85C6"/>
                </a:solidFill>
                <a:latin typeface="Cabin"/>
                <a:ea typeface="Cabin"/>
                <a:cs typeface="Cabin"/>
                <a:sym typeface="Cabin"/>
              </a:rPr>
              <a:t>○ </a:t>
            </a:r>
            <a:r>
              <a:rPr lang="en-GB" sz="1300">
                <a:solidFill>
                  <a:srgbClr val="3D85C6"/>
                </a:solidFill>
                <a:latin typeface="Cabin"/>
                <a:ea typeface="Cabin"/>
                <a:cs typeface="Cabin"/>
                <a:sym typeface="Cabin"/>
              </a:rPr>
              <a:t>Male and female worm have narrow anterior portion penetrate the intestinal mucosa.</a:t>
            </a:r>
            <a:endParaRPr sz="1300">
              <a:solidFill>
                <a:srgbClr val="3D85C6"/>
              </a:solidFill>
              <a:latin typeface="Cabin"/>
              <a:ea typeface="Cabin"/>
              <a:cs typeface="Cabin"/>
              <a:sym typeface="Cabin"/>
            </a:endParaRPr>
          </a:p>
          <a:p>
            <a:pPr indent="0" lvl="0" marL="0" rtl="0" algn="l">
              <a:spcBef>
                <a:spcPts val="0"/>
              </a:spcBef>
              <a:spcAft>
                <a:spcPts val="0"/>
              </a:spcAft>
              <a:buNone/>
            </a:pPr>
            <a:r>
              <a:t/>
            </a:r>
            <a:endParaRPr sz="1300">
              <a:solidFill>
                <a:schemeClr val="dk1"/>
              </a:solidFill>
              <a:latin typeface="Cabin"/>
              <a:ea typeface="Cabin"/>
              <a:cs typeface="Cabin"/>
              <a:sym typeface="Cabin"/>
            </a:endParaRPr>
          </a:p>
        </p:txBody>
      </p:sp>
      <p:sp>
        <p:nvSpPr>
          <p:cNvPr id="249" name="Google Shape;249;p19"/>
          <p:cNvSpPr txBox="1"/>
          <p:nvPr/>
        </p:nvSpPr>
        <p:spPr>
          <a:xfrm>
            <a:off x="369463" y="3093688"/>
            <a:ext cx="3099900" cy="4674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61753B"/>
              </a:buClr>
              <a:buSzPts val="2000"/>
              <a:buFont typeface="Cabin"/>
              <a:buChar char="●"/>
            </a:pPr>
            <a:r>
              <a:rPr b="1" lang="en-GB" sz="2000">
                <a:solidFill>
                  <a:srgbClr val="61753B"/>
                </a:solidFill>
                <a:latin typeface="Cabin"/>
                <a:ea typeface="Cabin"/>
                <a:cs typeface="Cabin"/>
                <a:sym typeface="Cabin"/>
              </a:rPr>
              <a:t>Life cycle</a:t>
            </a:r>
            <a:endParaRPr b="1" baseline="30000" sz="2000">
              <a:solidFill>
                <a:srgbClr val="61753B"/>
              </a:solidFill>
              <a:latin typeface="Cabin"/>
              <a:ea typeface="Cabin"/>
              <a:cs typeface="Cabin"/>
              <a:sym typeface="Cabin"/>
            </a:endParaRPr>
          </a:p>
        </p:txBody>
      </p:sp>
      <p:pic>
        <p:nvPicPr>
          <p:cNvPr id="250" name="Google Shape;250;p19"/>
          <p:cNvPicPr preferRelativeResize="0"/>
          <p:nvPr/>
        </p:nvPicPr>
        <p:blipFill rotWithShape="1">
          <a:blip r:embed="rId3">
            <a:alphaModFix/>
          </a:blip>
          <a:srcRect b="2892" l="2678" r="1664" t="19976"/>
          <a:stretch/>
        </p:blipFill>
        <p:spPr>
          <a:xfrm>
            <a:off x="4744753" y="3686834"/>
            <a:ext cx="2413497" cy="1690614"/>
          </a:xfrm>
          <a:prstGeom prst="rect">
            <a:avLst/>
          </a:prstGeom>
          <a:noFill/>
          <a:ln>
            <a:noFill/>
          </a:ln>
        </p:spPr>
      </p:pic>
      <p:pic>
        <p:nvPicPr>
          <p:cNvPr id="251" name="Google Shape;251;p19"/>
          <p:cNvPicPr preferRelativeResize="0"/>
          <p:nvPr/>
        </p:nvPicPr>
        <p:blipFill rotWithShape="1">
          <a:blip r:embed="rId4">
            <a:alphaModFix/>
          </a:blip>
          <a:srcRect b="0" l="25186" r="15286" t="0"/>
          <a:stretch/>
        </p:blipFill>
        <p:spPr>
          <a:xfrm>
            <a:off x="6073325" y="2206377"/>
            <a:ext cx="1033351" cy="943538"/>
          </a:xfrm>
          <a:prstGeom prst="rect">
            <a:avLst/>
          </a:prstGeom>
          <a:noFill/>
          <a:ln>
            <a:noFill/>
          </a:ln>
        </p:spPr>
      </p:pic>
      <p:pic>
        <p:nvPicPr>
          <p:cNvPr descr="trichuris" id="252" name="Google Shape;252;p19"/>
          <p:cNvPicPr preferRelativeResize="0"/>
          <p:nvPr/>
        </p:nvPicPr>
        <p:blipFill rotWithShape="1">
          <a:blip r:embed="rId5">
            <a:alphaModFix/>
          </a:blip>
          <a:srcRect b="0" l="0" r="0" t="0"/>
          <a:stretch/>
        </p:blipFill>
        <p:spPr>
          <a:xfrm>
            <a:off x="6073325" y="1023950"/>
            <a:ext cx="1058055" cy="740650"/>
          </a:xfrm>
          <a:prstGeom prst="rect">
            <a:avLst/>
          </a:prstGeom>
          <a:noFill/>
          <a:ln>
            <a:noFill/>
          </a:ln>
        </p:spPr>
      </p:pic>
      <p:pic>
        <p:nvPicPr>
          <p:cNvPr descr="C:\Users\M-TEC\Desktop\mm.jpg" id="253" name="Google Shape;253;p19"/>
          <p:cNvPicPr preferRelativeResize="0"/>
          <p:nvPr/>
        </p:nvPicPr>
        <p:blipFill rotWithShape="1">
          <a:blip r:embed="rId6">
            <a:alphaModFix/>
          </a:blip>
          <a:srcRect b="0" l="0" r="0" t="0"/>
          <a:stretch/>
        </p:blipFill>
        <p:spPr>
          <a:xfrm>
            <a:off x="2432478" y="3637700"/>
            <a:ext cx="2207609" cy="1859400"/>
          </a:xfrm>
          <a:prstGeom prst="rect">
            <a:avLst/>
          </a:prstGeom>
          <a:noFill/>
          <a:ln>
            <a:noFill/>
          </a:ln>
        </p:spPr>
      </p:pic>
      <p:sp>
        <p:nvSpPr>
          <p:cNvPr id="254" name="Google Shape;254;p19"/>
          <p:cNvSpPr txBox="1"/>
          <p:nvPr/>
        </p:nvSpPr>
        <p:spPr>
          <a:xfrm>
            <a:off x="535600" y="3798775"/>
            <a:ext cx="1792200" cy="1030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600">
                <a:solidFill>
                  <a:srgbClr val="CC0000"/>
                </a:solidFill>
                <a:latin typeface="Cabin"/>
                <a:ea typeface="Cabin"/>
                <a:cs typeface="Cabin"/>
                <a:sym typeface="Cabin"/>
              </a:rPr>
              <a:t>○ </a:t>
            </a:r>
            <a:r>
              <a:rPr b="1" i="0" lang="en-GB" sz="1200" cap="none" strike="noStrike">
                <a:solidFill>
                  <a:srgbClr val="CC0000"/>
                </a:solidFill>
                <a:latin typeface="Cabin"/>
                <a:ea typeface="Cabin"/>
                <a:cs typeface="Cabin"/>
                <a:sym typeface="Cabin"/>
              </a:rPr>
              <a:t>Infective stage: embryonated egg</a:t>
            </a:r>
            <a:r>
              <a:rPr i="0" lang="en-GB" sz="1200" cap="none" strike="noStrike">
                <a:solidFill>
                  <a:srgbClr val="CC0000"/>
                </a:solidFill>
                <a:latin typeface="Cabin"/>
                <a:ea typeface="Cabin"/>
                <a:cs typeface="Cabin"/>
                <a:sym typeface="Cabin"/>
              </a:rPr>
              <a:t> </a:t>
            </a:r>
            <a:endParaRPr i="0" sz="1200" cap="none" strike="noStrike">
              <a:solidFill>
                <a:srgbClr val="CC0000"/>
              </a:solidFill>
              <a:latin typeface="Cabin"/>
              <a:ea typeface="Cabin"/>
              <a:cs typeface="Cabin"/>
              <a:sym typeface="Cabin"/>
            </a:endParaRPr>
          </a:p>
          <a:p>
            <a:pPr indent="0" lvl="0" marL="0" marR="0" rtl="0" algn="l">
              <a:spcBef>
                <a:spcPts val="0"/>
              </a:spcBef>
              <a:spcAft>
                <a:spcPts val="0"/>
              </a:spcAft>
              <a:buNone/>
            </a:pPr>
            <a:r>
              <a:t/>
            </a:r>
            <a:endParaRPr sz="600">
              <a:solidFill>
                <a:srgbClr val="CC0000"/>
              </a:solidFill>
              <a:latin typeface="Cabin"/>
              <a:ea typeface="Cabin"/>
              <a:cs typeface="Cabin"/>
              <a:sym typeface="Cabin"/>
            </a:endParaRPr>
          </a:p>
          <a:p>
            <a:pPr indent="0" lvl="0" marL="0" marR="0" rtl="0" algn="l">
              <a:spcBef>
                <a:spcPts val="0"/>
              </a:spcBef>
              <a:spcAft>
                <a:spcPts val="0"/>
              </a:spcAft>
              <a:buNone/>
            </a:pPr>
            <a:r>
              <a:rPr lang="en-GB" sz="600">
                <a:solidFill>
                  <a:srgbClr val="CC0000"/>
                </a:solidFill>
                <a:latin typeface="Cabin"/>
                <a:ea typeface="Cabin"/>
                <a:cs typeface="Cabin"/>
                <a:sym typeface="Cabin"/>
              </a:rPr>
              <a:t>○ </a:t>
            </a:r>
            <a:r>
              <a:rPr b="1" i="0" lang="en-GB" sz="1200" cap="none" strike="noStrike">
                <a:solidFill>
                  <a:srgbClr val="CC0000"/>
                </a:solidFill>
                <a:latin typeface="Cabin"/>
                <a:ea typeface="Cabin"/>
                <a:cs typeface="Cabin"/>
                <a:sym typeface="Cabin"/>
              </a:rPr>
              <a:t>Diagnostic stage: </a:t>
            </a:r>
            <a:endParaRPr b="1" i="0" sz="1200" cap="none" strike="noStrike">
              <a:solidFill>
                <a:srgbClr val="CC0000"/>
              </a:solidFill>
              <a:latin typeface="Cabin"/>
              <a:ea typeface="Cabin"/>
              <a:cs typeface="Cabin"/>
              <a:sym typeface="Cabin"/>
            </a:endParaRPr>
          </a:p>
          <a:p>
            <a:pPr indent="0" lvl="0" marL="0" marR="0" rtl="0" algn="l">
              <a:spcBef>
                <a:spcPts val="0"/>
              </a:spcBef>
              <a:spcAft>
                <a:spcPts val="0"/>
              </a:spcAft>
              <a:buNone/>
            </a:pPr>
            <a:r>
              <a:rPr b="1" lang="en-GB" sz="1200">
                <a:solidFill>
                  <a:srgbClr val="CC0000"/>
                </a:solidFill>
                <a:latin typeface="Cabin"/>
                <a:ea typeface="Cabin"/>
                <a:cs typeface="Cabin"/>
                <a:sym typeface="Cabin"/>
              </a:rPr>
              <a:t> Fertilized </a:t>
            </a:r>
            <a:r>
              <a:rPr b="1" i="0" lang="en-GB" sz="1200" cap="none" strike="noStrike">
                <a:solidFill>
                  <a:srgbClr val="CC0000"/>
                </a:solidFill>
                <a:latin typeface="Cabin"/>
                <a:ea typeface="Cabin"/>
                <a:cs typeface="Cabin"/>
                <a:sym typeface="Cabin"/>
              </a:rPr>
              <a:t>egg</a:t>
            </a:r>
            <a:r>
              <a:rPr b="1" baseline="30000" lang="en-GB" sz="1200">
                <a:solidFill>
                  <a:srgbClr val="CC0000"/>
                </a:solidFill>
                <a:latin typeface="Cabin"/>
                <a:ea typeface="Cabin"/>
                <a:cs typeface="Cabin"/>
                <a:sym typeface="Cabin"/>
              </a:rPr>
              <a:t>1 </a:t>
            </a:r>
            <a:r>
              <a:rPr b="1" i="0" lang="en-GB" sz="1200" cap="none" strike="noStrike">
                <a:solidFill>
                  <a:srgbClr val="CC0000"/>
                </a:solidFill>
                <a:latin typeface="Cabin"/>
                <a:ea typeface="Cabin"/>
                <a:cs typeface="Cabin"/>
                <a:sym typeface="Cabin"/>
              </a:rPr>
              <a:t>in stool</a:t>
            </a:r>
            <a:endParaRPr b="1" i="0" sz="1200" cap="none" strike="noStrike">
              <a:solidFill>
                <a:srgbClr val="CC0000"/>
              </a:solidFill>
              <a:latin typeface="Cabin"/>
              <a:ea typeface="Cabin"/>
              <a:cs typeface="Cabin"/>
              <a:sym typeface="Cabin"/>
            </a:endParaRPr>
          </a:p>
          <a:p>
            <a:pPr indent="0" lvl="0" marL="0" marR="0" rtl="0" algn="l">
              <a:spcBef>
                <a:spcPts val="0"/>
              </a:spcBef>
              <a:spcAft>
                <a:spcPts val="0"/>
              </a:spcAft>
              <a:buNone/>
            </a:pPr>
            <a:r>
              <a:t/>
            </a:r>
            <a:endParaRPr>
              <a:solidFill>
                <a:srgbClr val="CC0000"/>
              </a:solidFill>
              <a:latin typeface="Cabin"/>
              <a:ea typeface="Cabin"/>
              <a:cs typeface="Cabin"/>
              <a:sym typeface="Cabin"/>
            </a:endParaRPr>
          </a:p>
        </p:txBody>
      </p:sp>
      <p:sp>
        <p:nvSpPr>
          <p:cNvPr id="255" name="Google Shape;255;p19"/>
          <p:cNvSpPr txBox="1"/>
          <p:nvPr/>
        </p:nvSpPr>
        <p:spPr>
          <a:xfrm>
            <a:off x="204525" y="8609513"/>
            <a:ext cx="5743200" cy="1093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6AA84F"/>
              </a:buClr>
              <a:buSzPts val="1200"/>
              <a:buFont typeface="Cabin"/>
              <a:buChar char="●"/>
            </a:pPr>
            <a:r>
              <a:rPr lang="en-GB" sz="1200">
                <a:solidFill>
                  <a:srgbClr val="6AA84F"/>
                </a:solidFill>
                <a:latin typeface="Cabin"/>
                <a:ea typeface="Cabin"/>
                <a:cs typeface="Cabin"/>
                <a:sym typeface="Cabin"/>
              </a:rPr>
              <a:t>The difference between </a:t>
            </a:r>
            <a:r>
              <a:rPr b="1" lang="en-GB" sz="1200">
                <a:solidFill>
                  <a:srgbClr val="6AA84F"/>
                </a:solidFill>
                <a:latin typeface="Cabin"/>
                <a:ea typeface="Cabin"/>
                <a:cs typeface="Cabin"/>
                <a:sym typeface="Cabin"/>
              </a:rPr>
              <a:t>Trichuris Trichiura and </a:t>
            </a:r>
            <a:r>
              <a:rPr b="1" lang="en-GB" sz="1200">
                <a:solidFill>
                  <a:srgbClr val="6AA84F"/>
                </a:solidFill>
                <a:latin typeface="Cabin"/>
                <a:ea typeface="Cabin"/>
                <a:cs typeface="Cabin"/>
                <a:sym typeface="Cabin"/>
              </a:rPr>
              <a:t>Ascaris Lumbricoides</a:t>
            </a:r>
            <a:r>
              <a:rPr b="1" lang="en-GB" sz="1200">
                <a:solidFill>
                  <a:srgbClr val="6AA84F"/>
                </a:solidFill>
                <a:latin typeface="Cabin"/>
                <a:ea typeface="Cabin"/>
                <a:cs typeface="Cabin"/>
                <a:sym typeface="Cabin"/>
              </a:rPr>
              <a:t>:</a:t>
            </a:r>
            <a:endParaRPr b="1" sz="1200">
              <a:solidFill>
                <a:srgbClr val="6AA84F"/>
              </a:solidFill>
              <a:latin typeface="Cabin"/>
              <a:ea typeface="Cabin"/>
              <a:cs typeface="Cabin"/>
              <a:sym typeface="Cabin"/>
            </a:endParaRPr>
          </a:p>
          <a:p>
            <a:pPr indent="-304800" lvl="0" marL="457200" rtl="0" algn="l">
              <a:spcBef>
                <a:spcPts val="0"/>
              </a:spcBef>
              <a:spcAft>
                <a:spcPts val="0"/>
              </a:spcAft>
              <a:buClr>
                <a:srgbClr val="6AA84F"/>
              </a:buClr>
              <a:buSzPts val="1200"/>
              <a:buFont typeface="Cabin"/>
              <a:buAutoNum type="arabicPeriod"/>
            </a:pPr>
            <a:r>
              <a:rPr b="1" lang="en-GB" sz="1200">
                <a:solidFill>
                  <a:srgbClr val="6AA84F"/>
                </a:solidFill>
                <a:latin typeface="Cabin"/>
                <a:ea typeface="Cabin"/>
                <a:cs typeface="Cabin"/>
                <a:sym typeface="Cabin"/>
              </a:rPr>
              <a:t>In Trichuris Trichiura the adult worm lives in the large intestine, where in </a:t>
            </a:r>
            <a:r>
              <a:rPr b="1" lang="en-GB" sz="1200">
                <a:solidFill>
                  <a:srgbClr val="6AA84F"/>
                </a:solidFill>
                <a:latin typeface="Cabin"/>
                <a:ea typeface="Cabin"/>
                <a:cs typeface="Cabin"/>
                <a:sym typeface="Cabin"/>
              </a:rPr>
              <a:t>Ascaris </a:t>
            </a:r>
            <a:r>
              <a:rPr b="1" lang="en-GB" sz="1200">
                <a:solidFill>
                  <a:srgbClr val="6AA84F"/>
                </a:solidFill>
                <a:latin typeface="Cabin"/>
                <a:ea typeface="Cabin"/>
                <a:cs typeface="Cabin"/>
                <a:sym typeface="Cabin"/>
              </a:rPr>
              <a:t>it lives in the small intestine. </a:t>
            </a:r>
            <a:endParaRPr b="1" sz="1200">
              <a:solidFill>
                <a:srgbClr val="6AA84F"/>
              </a:solidFill>
              <a:latin typeface="Cabin"/>
              <a:ea typeface="Cabin"/>
              <a:cs typeface="Cabin"/>
              <a:sym typeface="Cabin"/>
            </a:endParaRPr>
          </a:p>
          <a:p>
            <a:pPr indent="-304800" lvl="0" marL="457200" rtl="0" algn="l">
              <a:spcBef>
                <a:spcPts val="0"/>
              </a:spcBef>
              <a:spcAft>
                <a:spcPts val="0"/>
              </a:spcAft>
              <a:buClr>
                <a:srgbClr val="6AA84F"/>
              </a:buClr>
              <a:buSzPts val="1200"/>
              <a:buFont typeface="Cabin"/>
              <a:buAutoNum type="arabicPeriod"/>
            </a:pPr>
            <a:r>
              <a:rPr b="1" lang="en-GB" sz="1200">
                <a:solidFill>
                  <a:srgbClr val="6AA84F"/>
                </a:solidFill>
                <a:latin typeface="Cabin"/>
                <a:ea typeface="Cabin"/>
                <a:cs typeface="Cabin"/>
                <a:sym typeface="Cabin"/>
              </a:rPr>
              <a:t>In ascaris the larva migrate to the lung, while in Trichuris Trichiura there is no lung involvement.</a:t>
            </a:r>
            <a:endParaRPr b="1" sz="1200">
              <a:solidFill>
                <a:srgbClr val="6AA84F"/>
              </a:solidFill>
              <a:latin typeface="Cabin"/>
              <a:ea typeface="Cabin"/>
              <a:cs typeface="Cabin"/>
              <a:sym typeface="Cabin"/>
            </a:endParaRPr>
          </a:p>
        </p:txBody>
      </p:sp>
      <p:sp>
        <p:nvSpPr>
          <p:cNvPr id="256" name="Google Shape;256;p19"/>
          <p:cNvSpPr txBox="1"/>
          <p:nvPr/>
        </p:nvSpPr>
        <p:spPr>
          <a:xfrm>
            <a:off x="203975" y="5610675"/>
            <a:ext cx="5080200" cy="13488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61753B"/>
              </a:buClr>
              <a:buSzPts val="2000"/>
              <a:buFont typeface="Cabin"/>
              <a:buChar char="●"/>
            </a:pPr>
            <a:r>
              <a:rPr b="1" lang="en-GB" sz="2000">
                <a:solidFill>
                  <a:srgbClr val="61753B"/>
                </a:solidFill>
                <a:latin typeface="Cabin"/>
                <a:ea typeface="Cabin"/>
                <a:cs typeface="Cabin"/>
                <a:sym typeface="Cabin"/>
              </a:rPr>
              <a:t>Clinical findings</a:t>
            </a:r>
            <a:endParaRPr b="1" sz="800">
              <a:solidFill>
                <a:srgbClr val="61753B"/>
              </a:solidFill>
              <a:latin typeface="Cabin"/>
              <a:ea typeface="Cabin"/>
              <a:cs typeface="Cabin"/>
              <a:sym typeface="Cabin"/>
            </a:endParaRPr>
          </a:p>
          <a:p>
            <a:pPr indent="0" lvl="0" marL="457200" rtl="0" algn="l">
              <a:spcBef>
                <a:spcPts val="0"/>
              </a:spcBef>
              <a:spcAft>
                <a:spcPts val="0"/>
              </a:spcAft>
              <a:buNone/>
            </a:pPr>
            <a:r>
              <a:t/>
            </a:r>
            <a:endParaRPr b="1" sz="400">
              <a:solidFill>
                <a:srgbClr val="61753B"/>
              </a:solidFill>
              <a:latin typeface="Cabin"/>
              <a:ea typeface="Cabin"/>
              <a:cs typeface="Cabin"/>
              <a:sym typeface="Cabin"/>
            </a:endParaRPr>
          </a:p>
          <a:p>
            <a:pPr indent="0" lvl="0" marL="457200" rtl="0" algn="l">
              <a:spcBef>
                <a:spcPts val="0"/>
              </a:spcBef>
              <a:spcAft>
                <a:spcPts val="0"/>
              </a:spcAft>
              <a:buNone/>
            </a:pPr>
            <a:r>
              <a:rPr b="1" lang="en-GB">
                <a:solidFill>
                  <a:schemeClr val="dk1"/>
                </a:solidFill>
                <a:latin typeface="Cabin"/>
                <a:ea typeface="Cabin"/>
                <a:cs typeface="Cabin"/>
                <a:sym typeface="Cabin"/>
              </a:rPr>
              <a:t>1. Light infection</a:t>
            </a:r>
            <a:r>
              <a:rPr lang="en-GB">
                <a:solidFill>
                  <a:schemeClr val="dk1"/>
                </a:solidFill>
                <a:latin typeface="Cabin"/>
                <a:ea typeface="Cabin"/>
                <a:cs typeface="Cabin"/>
                <a:sym typeface="Cabin"/>
              </a:rPr>
              <a:t>:</a:t>
            </a:r>
            <a:r>
              <a:rPr lang="en-GB" sz="1300">
                <a:solidFill>
                  <a:schemeClr val="dk1"/>
                </a:solidFill>
                <a:latin typeface="Cabin"/>
                <a:ea typeface="Cabin"/>
                <a:cs typeface="Cabin"/>
                <a:sym typeface="Cabin"/>
              </a:rPr>
              <a:t> asymptomatic</a:t>
            </a:r>
            <a:endParaRPr sz="1300">
              <a:solidFill>
                <a:schemeClr val="dk1"/>
              </a:solidFill>
              <a:latin typeface="Cabin"/>
              <a:ea typeface="Cabin"/>
              <a:cs typeface="Cabin"/>
              <a:sym typeface="Cabin"/>
            </a:endParaRPr>
          </a:p>
          <a:p>
            <a:pPr indent="0" lvl="0" marL="457200" rtl="0" algn="l">
              <a:spcBef>
                <a:spcPts val="0"/>
              </a:spcBef>
              <a:spcAft>
                <a:spcPts val="0"/>
              </a:spcAft>
              <a:buClr>
                <a:schemeClr val="dk1"/>
              </a:buClr>
              <a:buSzPts val="1100"/>
              <a:buFont typeface="Arial"/>
              <a:buNone/>
            </a:pPr>
            <a:r>
              <a:t/>
            </a:r>
            <a:endParaRPr b="1" sz="400">
              <a:solidFill>
                <a:schemeClr val="dk1"/>
              </a:solidFill>
              <a:latin typeface="Cabin"/>
              <a:ea typeface="Cabin"/>
              <a:cs typeface="Cabin"/>
              <a:sym typeface="Cabin"/>
            </a:endParaRPr>
          </a:p>
          <a:p>
            <a:pPr indent="0" lvl="0" marL="457200" rtl="0" algn="l">
              <a:spcBef>
                <a:spcPts val="0"/>
              </a:spcBef>
              <a:spcAft>
                <a:spcPts val="0"/>
              </a:spcAft>
              <a:buClr>
                <a:schemeClr val="dk1"/>
              </a:buClr>
              <a:buSzPts val="1100"/>
              <a:buFont typeface="Arial"/>
              <a:buNone/>
            </a:pPr>
            <a:r>
              <a:rPr b="1" lang="en-GB">
                <a:latin typeface="Cabin"/>
                <a:ea typeface="Cabin"/>
                <a:cs typeface="Cabin"/>
                <a:sym typeface="Cabin"/>
              </a:rPr>
              <a:t>2. Heavy infection</a:t>
            </a:r>
            <a:r>
              <a:rPr lang="en-GB">
                <a:latin typeface="Cabin"/>
                <a:ea typeface="Cabin"/>
                <a:cs typeface="Cabin"/>
                <a:sym typeface="Cabin"/>
              </a:rPr>
              <a:t>:</a:t>
            </a:r>
            <a:r>
              <a:rPr lang="en-GB" sz="1300">
                <a:latin typeface="Cabin"/>
                <a:ea typeface="Cabin"/>
                <a:cs typeface="Cabin"/>
                <a:sym typeface="Cabin"/>
              </a:rPr>
              <a:t> </a:t>
            </a:r>
            <a:r>
              <a:rPr lang="en-GB" sz="1300">
                <a:solidFill>
                  <a:srgbClr val="3C78D8"/>
                </a:solidFill>
                <a:latin typeface="Cabin"/>
                <a:ea typeface="Cabin"/>
                <a:cs typeface="Cabin"/>
                <a:sym typeface="Cabin"/>
              </a:rPr>
              <a:t>abdominal pain, bloody diarrhea.</a:t>
            </a:r>
            <a:endParaRPr sz="1300">
              <a:solidFill>
                <a:srgbClr val="3C78D8"/>
              </a:solidFill>
              <a:latin typeface="Cabin"/>
              <a:ea typeface="Cabin"/>
              <a:cs typeface="Cabin"/>
              <a:sym typeface="Cabin"/>
            </a:endParaRPr>
          </a:p>
          <a:p>
            <a:pPr indent="0" lvl="0" marL="457200" rtl="0" algn="l">
              <a:spcBef>
                <a:spcPts val="0"/>
              </a:spcBef>
              <a:spcAft>
                <a:spcPts val="0"/>
              </a:spcAft>
              <a:buClr>
                <a:schemeClr val="dk1"/>
              </a:buClr>
              <a:buSzPts val="1100"/>
              <a:buFont typeface="Arial"/>
              <a:buNone/>
            </a:pPr>
            <a:r>
              <a:t/>
            </a:r>
            <a:endParaRPr sz="400">
              <a:latin typeface="Cabin"/>
              <a:ea typeface="Cabin"/>
              <a:cs typeface="Cabin"/>
              <a:sym typeface="Cabin"/>
            </a:endParaRPr>
          </a:p>
          <a:p>
            <a:pPr indent="0" lvl="0" marL="457200" rtl="0" algn="l">
              <a:spcBef>
                <a:spcPts val="0"/>
              </a:spcBef>
              <a:spcAft>
                <a:spcPts val="0"/>
              </a:spcAft>
              <a:buClr>
                <a:schemeClr val="dk1"/>
              </a:buClr>
              <a:buSzPts val="1100"/>
              <a:buFont typeface="Arial"/>
              <a:buNone/>
            </a:pPr>
            <a:r>
              <a:rPr lang="en-GB" sz="600">
                <a:solidFill>
                  <a:schemeClr val="dk1"/>
                </a:solidFill>
                <a:latin typeface="Cabin"/>
                <a:ea typeface="Cabin"/>
                <a:cs typeface="Cabin"/>
                <a:sym typeface="Cabin"/>
              </a:rPr>
              <a:t>○  </a:t>
            </a:r>
            <a:r>
              <a:rPr b="1" lang="en-GB" sz="1300">
                <a:solidFill>
                  <a:srgbClr val="CC0000"/>
                </a:solidFill>
                <a:latin typeface="Cabin"/>
                <a:ea typeface="Cabin"/>
                <a:cs typeface="Cabin"/>
                <a:sym typeface="Cabin"/>
              </a:rPr>
              <a:t>Rectal prolapse in children is a common complication.</a:t>
            </a:r>
            <a:endParaRPr b="1" sz="1300">
              <a:solidFill>
                <a:srgbClr val="CC0000"/>
              </a:solidFill>
              <a:latin typeface="Cabin"/>
              <a:ea typeface="Cabin"/>
              <a:cs typeface="Cabin"/>
              <a:sym typeface="Cabin"/>
            </a:endParaRPr>
          </a:p>
        </p:txBody>
      </p:sp>
      <p:pic>
        <p:nvPicPr>
          <p:cNvPr id="257" name="Google Shape;257;p19"/>
          <p:cNvPicPr preferRelativeResize="0"/>
          <p:nvPr/>
        </p:nvPicPr>
        <p:blipFill>
          <a:blip r:embed="rId7">
            <a:alphaModFix/>
          </a:blip>
          <a:stretch>
            <a:fillRect/>
          </a:stretch>
        </p:blipFill>
        <p:spPr>
          <a:xfrm>
            <a:off x="5807075" y="6891848"/>
            <a:ext cx="1177283" cy="1093200"/>
          </a:xfrm>
          <a:prstGeom prst="rect">
            <a:avLst/>
          </a:prstGeom>
          <a:noFill/>
          <a:ln cap="flat" cmpd="sng" w="9525">
            <a:solidFill>
              <a:srgbClr val="61753B"/>
            </a:solidFill>
            <a:prstDash val="solid"/>
            <a:round/>
            <a:headEnd len="sm" w="sm" type="none"/>
            <a:tailEnd len="sm" w="sm" type="none"/>
          </a:ln>
        </p:spPr>
      </p:pic>
      <p:pic>
        <p:nvPicPr>
          <p:cNvPr id="258" name="Google Shape;258;p19"/>
          <p:cNvPicPr preferRelativeResize="0"/>
          <p:nvPr/>
        </p:nvPicPr>
        <p:blipFill rotWithShape="1">
          <a:blip r:embed="rId8">
            <a:alphaModFix/>
          </a:blip>
          <a:srcRect b="0" l="0" r="0" t="0"/>
          <a:stretch/>
        </p:blipFill>
        <p:spPr>
          <a:xfrm>
            <a:off x="5807075" y="5796638"/>
            <a:ext cx="1177275" cy="976875"/>
          </a:xfrm>
          <a:prstGeom prst="rect">
            <a:avLst/>
          </a:prstGeom>
          <a:noFill/>
          <a:ln cap="flat" cmpd="sng" w="9525">
            <a:solidFill>
              <a:srgbClr val="61753B"/>
            </a:solidFill>
            <a:prstDash val="solid"/>
            <a:round/>
            <a:headEnd len="sm" w="sm" type="none"/>
            <a:tailEnd len="sm" w="sm" type="none"/>
          </a:ln>
        </p:spPr>
      </p:pic>
      <p:sp>
        <p:nvSpPr>
          <p:cNvPr id="259" name="Google Shape;259;p19"/>
          <p:cNvSpPr txBox="1"/>
          <p:nvPr/>
        </p:nvSpPr>
        <p:spPr>
          <a:xfrm>
            <a:off x="2091700" y="7568631"/>
            <a:ext cx="1875300" cy="56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t/>
            </a:r>
            <a:endParaRPr/>
          </a:p>
        </p:txBody>
      </p:sp>
      <p:sp>
        <p:nvSpPr>
          <p:cNvPr id="260" name="Google Shape;260;p19"/>
          <p:cNvSpPr txBox="1"/>
          <p:nvPr/>
        </p:nvSpPr>
        <p:spPr>
          <a:xfrm>
            <a:off x="203975" y="6966700"/>
            <a:ext cx="4310100" cy="9435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61753B"/>
              </a:buClr>
              <a:buSzPts val="2000"/>
              <a:buFont typeface="Cabin"/>
              <a:buChar char="●"/>
            </a:pPr>
            <a:r>
              <a:rPr b="1" lang="en-GB" sz="2000">
                <a:solidFill>
                  <a:srgbClr val="61753B"/>
                </a:solidFill>
                <a:latin typeface="Cabin"/>
                <a:ea typeface="Cabin"/>
                <a:cs typeface="Cabin"/>
                <a:sym typeface="Cabin"/>
              </a:rPr>
              <a:t>Diagnosis</a:t>
            </a:r>
            <a:endParaRPr b="1" sz="2000">
              <a:solidFill>
                <a:srgbClr val="61753B"/>
              </a:solidFill>
              <a:latin typeface="Cabin"/>
              <a:ea typeface="Cabin"/>
              <a:cs typeface="Cabin"/>
              <a:sym typeface="Cabin"/>
            </a:endParaRPr>
          </a:p>
          <a:p>
            <a:pPr indent="0" lvl="0" marL="0" rtl="0" algn="ctr">
              <a:lnSpc>
                <a:spcPct val="115000"/>
              </a:lnSpc>
              <a:spcBef>
                <a:spcPts val="0"/>
              </a:spcBef>
              <a:spcAft>
                <a:spcPts val="0"/>
              </a:spcAft>
              <a:buNone/>
            </a:pPr>
            <a:r>
              <a:t/>
            </a:r>
            <a:endParaRPr b="1" sz="400">
              <a:solidFill>
                <a:srgbClr val="61753B"/>
              </a:solidFill>
              <a:latin typeface="Cabin"/>
              <a:ea typeface="Cabin"/>
              <a:cs typeface="Cabin"/>
              <a:sym typeface="Cabin"/>
            </a:endParaRPr>
          </a:p>
          <a:p>
            <a:pPr indent="0" lvl="0" marL="457200" rtl="0" algn="l">
              <a:spcBef>
                <a:spcPts val="0"/>
              </a:spcBef>
              <a:spcAft>
                <a:spcPts val="0"/>
              </a:spcAft>
              <a:buNone/>
            </a:pPr>
            <a:r>
              <a:rPr lang="en-GB" sz="1300">
                <a:solidFill>
                  <a:schemeClr val="dk1"/>
                </a:solidFill>
                <a:latin typeface="Cabin"/>
                <a:ea typeface="Cabin"/>
                <a:cs typeface="Cabin"/>
                <a:sym typeface="Cabin"/>
              </a:rPr>
              <a:t>Egg in stool characterized by its barrel  shape with</a:t>
            </a:r>
            <a:endParaRPr sz="1300">
              <a:solidFill>
                <a:schemeClr val="dk1"/>
              </a:solidFill>
              <a:latin typeface="Cabin"/>
              <a:ea typeface="Cabin"/>
              <a:cs typeface="Cabin"/>
              <a:sym typeface="Cabin"/>
            </a:endParaRPr>
          </a:p>
          <a:p>
            <a:pPr indent="0" lvl="0" marL="457200" rtl="0" algn="l">
              <a:spcBef>
                <a:spcPts val="0"/>
              </a:spcBef>
              <a:spcAft>
                <a:spcPts val="0"/>
              </a:spcAft>
              <a:buNone/>
            </a:pPr>
            <a:r>
              <a:rPr lang="en-GB" sz="1300">
                <a:solidFill>
                  <a:schemeClr val="dk1"/>
                </a:solidFill>
                <a:latin typeface="Cabin"/>
                <a:ea typeface="Cabin"/>
                <a:cs typeface="Cabin"/>
                <a:sym typeface="Cabin"/>
              </a:rPr>
              <a:t> mucoid plugs at each pole.</a:t>
            </a:r>
            <a:endParaRPr b="1" sz="2000">
              <a:solidFill>
                <a:srgbClr val="61753B"/>
              </a:solidFill>
              <a:latin typeface="Cabin"/>
              <a:ea typeface="Cabin"/>
              <a:cs typeface="Cabin"/>
              <a:sym typeface="Cabin"/>
            </a:endParaRPr>
          </a:p>
          <a:p>
            <a:pPr indent="0" lvl="0" marL="457200" rtl="0" algn="l">
              <a:lnSpc>
                <a:spcPct val="115000"/>
              </a:lnSpc>
              <a:spcBef>
                <a:spcPts val="0"/>
              </a:spcBef>
              <a:spcAft>
                <a:spcPts val="0"/>
              </a:spcAft>
              <a:buNone/>
            </a:pPr>
            <a:r>
              <a:t/>
            </a:r>
            <a:endParaRPr sz="600">
              <a:solidFill>
                <a:schemeClr val="dk1"/>
              </a:solidFill>
              <a:latin typeface="Cabin"/>
              <a:ea typeface="Cabin"/>
              <a:cs typeface="Cabin"/>
              <a:sym typeface="Cabin"/>
            </a:endParaRPr>
          </a:p>
          <a:p>
            <a:pPr indent="0" lvl="0" marL="457200" rtl="0" algn="l">
              <a:spcBef>
                <a:spcPts val="0"/>
              </a:spcBef>
              <a:spcAft>
                <a:spcPts val="0"/>
              </a:spcAft>
              <a:buNone/>
            </a:pPr>
            <a:r>
              <a:t/>
            </a:r>
            <a:endParaRPr sz="1300">
              <a:solidFill>
                <a:schemeClr val="dk1"/>
              </a:solidFill>
              <a:latin typeface="Cabin"/>
              <a:ea typeface="Cabin"/>
              <a:cs typeface="Cabin"/>
              <a:sym typeface="Cabin"/>
            </a:endParaRPr>
          </a:p>
        </p:txBody>
      </p:sp>
      <p:sp>
        <p:nvSpPr>
          <p:cNvPr id="261" name="Google Shape;261;p19"/>
          <p:cNvSpPr txBox="1"/>
          <p:nvPr/>
        </p:nvSpPr>
        <p:spPr>
          <a:xfrm>
            <a:off x="260475" y="7870075"/>
            <a:ext cx="3983400" cy="7974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61753B"/>
              </a:buClr>
              <a:buSzPts val="2000"/>
              <a:buFont typeface="Cabin"/>
              <a:buChar char="●"/>
            </a:pPr>
            <a:r>
              <a:rPr b="1" lang="en-GB" sz="2000">
                <a:solidFill>
                  <a:srgbClr val="61753B"/>
                </a:solidFill>
                <a:latin typeface="Cabin"/>
                <a:ea typeface="Cabin"/>
                <a:cs typeface="Cabin"/>
                <a:sym typeface="Cabin"/>
              </a:rPr>
              <a:t>Treatment</a:t>
            </a:r>
            <a:endParaRPr b="1" sz="2000">
              <a:solidFill>
                <a:srgbClr val="61753B"/>
              </a:solidFill>
              <a:latin typeface="Cabin"/>
              <a:ea typeface="Cabin"/>
              <a:cs typeface="Cabin"/>
              <a:sym typeface="Cabin"/>
            </a:endParaRPr>
          </a:p>
          <a:p>
            <a:pPr indent="0" lvl="0" marL="0" rtl="0" algn="ctr">
              <a:spcBef>
                <a:spcPts val="0"/>
              </a:spcBef>
              <a:spcAft>
                <a:spcPts val="0"/>
              </a:spcAft>
              <a:buNone/>
            </a:pPr>
            <a:r>
              <a:t/>
            </a:r>
            <a:endParaRPr b="1" sz="400">
              <a:solidFill>
                <a:srgbClr val="61753B"/>
              </a:solidFill>
              <a:latin typeface="Cabin"/>
              <a:ea typeface="Cabin"/>
              <a:cs typeface="Cabin"/>
              <a:sym typeface="Cabin"/>
            </a:endParaRPr>
          </a:p>
          <a:p>
            <a:pPr indent="-304800" lvl="0" marL="457200" rtl="0" algn="l">
              <a:lnSpc>
                <a:spcPct val="115000"/>
              </a:lnSpc>
              <a:spcBef>
                <a:spcPts val="0"/>
              </a:spcBef>
              <a:spcAft>
                <a:spcPts val="0"/>
              </a:spcAft>
              <a:buSzPts val="1200"/>
              <a:buFont typeface="Cabin"/>
              <a:buChar char="-"/>
            </a:pPr>
            <a:r>
              <a:rPr lang="en-GB" sz="1200">
                <a:latin typeface="Cabin"/>
                <a:ea typeface="Cabin"/>
                <a:cs typeface="Cabin"/>
                <a:sym typeface="Cabin"/>
              </a:rPr>
              <a:t>Albendazole</a:t>
            </a:r>
            <a:r>
              <a:rPr lang="en-GB" sz="1200">
                <a:latin typeface="Cabin"/>
                <a:ea typeface="Cabin"/>
                <a:cs typeface="Cabin"/>
                <a:sym typeface="Cabin"/>
              </a:rPr>
              <a:t>.</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5" name="Shape 265"/>
        <p:cNvGrpSpPr/>
        <p:nvPr/>
      </p:nvGrpSpPr>
      <p:grpSpPr>
        <a:xfrm>
          <a:off x="0" y="0"/>
          <a:ext cx="0" cy="0"/>
          <a:chOff x="0" y="0"/>
          <a:chExt cx="0" cy="0"/>
        </a:xfrm>
      </p:grpSpPr>
      <p:sp>
        <p:nvSpPr>
          <p:cNvPr id="266" name="Google Shape;266;p20"/>
          <p:cNvSpPr/>
          <p:nvPr/>
        </p:nvSpPr>
        <p:spPr>
          <a:xfrm rot="10800000">
            <a:off x="6663269" y="-12432"/>
            <a:ext cx="938700" cy="975600"/>
          </a:xfrm>
          <a:prstGeom prst="rtTriangle">
            <a:avLst/>
          </a:prstGeom>
          <a:solidFill>
            <a:srgbClr val="B4B98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Exo"/>
              <a:ea typeface="Exo"/>
              <a:cs typeface="Exo"/>
              <a:sym typeface="Exo"/>
            </a:endParaRPr>
          </a:p>
        </p:txBody>
      </p:sp>
      <p:sp>
        <p:nvSpPr>
          <p:cNvPr id="267" name="Google Shape;267;p20"/>
          <p:cNvSpPr/>
          <p:nvPr/>
        </p:nvSpPr>
        <p:spPr>
          <a:xfrm>
            <a:off x="0" y="10026600"/>
            <a:ext cx="7589400" cy="672000"/>
          </a:xfrm>
          <a:prstGeom prst="rect">
            <a:avLst/>
          </a:prstGeom>
          <a:noFill/>
          <a:ln cap="flat" cmpd="sng" w="9525">
            <a:solidFill>
              <a:srgbClr val="B4B98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900">
                <a:solidFill>
                  <a:srgbClr val="6AA84F"/>
                </a:solidFill>
                <a:latin typeface="Cabin"/>
                <a:ea typeface="Cabin"/>
                <a:cs typeface="Cabin"/>
                <a:sym typeface="Cabin"/>
              </a:rPr>
              <a:t>1- </a:t>
            </a:r>
            <a:r>
              <a:rPr lang="en-GB" sz="900">
                <a:solidFill>
                  <a:srgbClr val="6AA84F"/>
                </a:solidFill>
                <a:latin typeface="Cabin"/>
                <a:ea typeface="Cabin"/>
                <a:cs typeface="Cabin"/>
                <a:sym typeface="Cabin"/>
              </a:rPr>
              <a:t>Old world hookworm/ dog and cat hookworms.</a:t>
            </a:r>
            <a:endParaRPr sz="900">
              <a:solidFill>
                <a:srgbClr val="6AA84F"/>
              </a:solidFill>
              <a:latin typeface="Cabin"/>
              <a:ea typeface="Cabin"/>
              <a:cs typeface="Cabin"/>
              <a:sym typeface="Cabin"/>
            </a:endParaRPr>
          </a:p>
          <a:p>
            <a:pPr indent="0" lvl="0" marL="0" rtl="0" algn="l">
              <a:spcBef>
                <a:spcPts val="0"/>
              </a:spcBef>
              <a:spcAft>
                <a:spcPts val="0"/>
              </a:spcAft>
              <a:buNone/>
            </a:pPr>
            <a:r>
              <a:rPr lang="en-GB" sz="900">
                <a:solidFill>
                  <a:srgbClr val="6AA84F"/>
                </a:solidFill>
                <a:latin typeface="Cabin"/>
                <a:ea typeface="Cabin"/>
                <a:cs typeface="Cabin"/>
                <a:sym typeface="Cabin"/>
              </a:rPr>
              <a:t>2- New world hookworm</a:t>
            </a:r>
            <a:endParaRPr sz="900">
              <a:solidFill>
                <a:srgbClr val="6AA84F"/>
              </a:solidFill>
              <a:latin typeface="Cabin"/>
              <a:ea typeface="Cabin"/>
              <a:cs typeface="Cabin"/>
              <a:sym typeface="Cabin"/>
            </a:endParaRPr>
          </a:p>
          <a:p>
            <a:pPr indent="0" lvl="0" marL="0" rtl="0" algn="l">
              <a:spcBef>
                <a:spcPts val="0"/>
              </a:spcBef>
              <a:spcAft>
                <a:spcPts val="0"/>
              </a:spcAft>
              <a:buNone/>
            </a:pPr>
            <a:r>
              <a:rPr lang="en-GB" sz="900">
                <a:solidFill>
                  <a:srgbClr val="6AA84F"/>
                </a:solidFill>
                <a:latin typeface="Cabin"/>
                <a:ea typeface="Cabin"/>
                <a:cs typeface="Cabin"/>
                <a:sym typeface="Cabin"/>
              </a:rPr>
              <a:t>3- Same as ascaris doesn’t go directly to small intestine has a migration phase.</a:t>
            </a:r>
            <a:endParaRPr sz="900">
              <a:solidFill>
                <a:srgbClr val="6AA84F"/>
              </a:solidFill>
              <a:latin typeface="Cabin"/>
              <a:ea typeface="Cabin"/>
              <a:cs typeface="Cabin"/>
              <a:sym typeface="Cabin"/>
            </a:endParaRPr>
          </a:p>
          <a:p>
            <a:pPr indent="0" lvl="0" marL="0" rtl="0" algn="l">
              <a:spcBef>
                <a:spcPts val="0"/>
              </a:spcBef>
              <a:spcAft>
                <a:spcPts val="0"/>
              </a:spcAft>
              <a:buNone/>
            </a:pPr>
            <a:r>
              <a:rPr lang="en-GB" sz="900">
                <a:solidFill>
                  <a:srgbClr val="3C78D8"/>
                </a:solidFill>
                <a:latin typeface="Cabin"/>
                <a:ea typeface="Cabin"/>
                <a:cs typeface="Cabin"/>
                <a:sym typeface="Cabin"/>
              </a:rPr>
              <a:t>4- When it is swallowed it then passes down the esophagus and enters the digestive system, finishing its journey in the small intestine.</a:t>
            </a:r>
            <a:endParaRPr sz="900">
              <a:solidFill>
                <a:srgbClr val="3C78D8"/>
              </a:solidFill>
              <a:latin typeface="Cabin"/>
              <a:ea typeface="Cabin"/>
              <a:cs typeface="Cabin"/>
              <a:sym typeface="Cabin"/>
            </a:endParaRPr>
          </a:p>
          <a:p>
            <a:pPr indent="0" lvl="0" marL="0" rtl="0" algn="l">
              <a:spcBef>
                <a:spcPts val="0"/>
              </a:spcBef>
              <a:spcAft>
                <a:spcPts val="0"/>
              </a:spcAft>
              <a:buNone/>
            </a:pPr>
            <a:r>
              <a:t/>
            </a:r>
            <a:endParaRPr sz="900">
              <a:solidFill>
                <a:srgbClr val="6AA84F"/>
              </a:solidFill>
              <a:latin typeface="Cabin"/>
              <a:ea typeface="Cabin"/>
              <a:cs typeface="Cabin"/>
              <a:sym typeface="Cabin"/>
            </a:endParaRPr>
          </a:p>
        </p:txBody>
      </p:sp>
      <p:sp>
        <p:nvSpPr>
          <p:cNvPr id="268" name="Google Shape;268;p20"/>
          <p:cNvSpPr txBox="1"/>
          <p:nvPr/>
        </p:nvSpPr>
        <p:spPr>
          <a:xfrm>
            <a:off x="7106665" y="63360"/>
            <a:ext cx="495300" cy="4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Cabin"/>
                <a:ea typeface="Cabin"/>
                <a:cs typeface="Cabin"/>
                <a:sym typeface="Cabin"/>
              </a:rPr>
              <a:t>7</a:t>
            </a:r>
            <a:endParaRPr>
              <a:latin typeface="Cabin"/>
              <a:ea typeface="Cabin"/>
              <a:cs typeface="Cabin"/>
              <a:sym typeface="Cabin"/>
            </a:endParaRPr>
          </a:p>
        </p:txBody>
      </p:sp>
      <p:sp>
        <p:nvSpPr>
          <p:cNvPr id="269" name="Google Shape;269;p20"/>
          <p:cNvSpPr txBox="1"/>
          <p:nvPr/>
        </p:nvSpPr>
        <p:spPr>
          <a:xfrm>
            <a:off x="2293950" y="76775"/>
            <a:ext cx="3000000" cy="77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3500">
                <a:solidFill>
                  <a:srgbClr val="61753B"/>
                </a:solidFill>
                <a:latin typeface="Cabin"/>
                <a:ea typeface="Cabin"/>
                <a:cs typeface="Cabin"/>
                <a:sym typeface="Cabin"/>
              </a:rPr>
              <a:t>4- </a:t>
            </a:r>
            <a:r>
              <a:rPr b="1" lang="en-GB" sz="3500">
                <a:solidFill>
                  <a:srgbClr val="61753B"/>
                </a:solidFill>
                <a:latin typeface="Cabin"/>
                <a:ea typeface="Cabin"/>
                <a:cs typeface="Cabin"/>
                <a:sym typeface="Cabin"/>
              </a:rPr>
              <a:t>Hookworm</a:t>
            </a:r>
            <a:endParaRPr sz="3500"/>
          </a:p>
        </p:txBody>
      </p:sp>
      <p:sp>
        <p:nvSpPr>
          <p:cNvPr id="270" name="Google Shape;270;p20"/>
          <p:cNvSpPr txBox="1"/>
          <p:nvPr/>
        </p:nvSpPr>
        <p:spPr>
          <a:xfrm>
            <a:off x="338975" y="1057850"/>
            <a:ext cx="6768300" cy="16425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61753B"/>
              </a:buClr>
              <a:buSzPts val="2000"/>
              <a:buFont typeface="Cabin"/>
              <a:buChar char="●"/>
            </a:pPr>
            <a:r>
              <a:rPr b="1" lang="en-GB" sz="2000">
                <a:solidFill>
                  <a:srgbClr val="61753B"/>
                </a:solidFill>
                <a:latin typeface="Cabin"/>
                <a:ea typeface="Cabin"/>
                <a:cs typeface="Cabin"/>
                <a:sym typeface="Cabin"/>
              </a:rPr>
              <a:t>General info</a:t>
            </a:r>
            <a:endParaRPr b="1" sz="600">
              <a:solidFill>
                <a:srgbClr val="61753B"/>
              </a:solidFill>
              <a:latin typeface="Cabin"/>
              <a:ea typeface="Cabin"/>
              <a:cs typeface="Cabin"/>
              <a:sym typeface="Cabin"/>
            </a:endParaRPr>
          </a:p>
          <a:p>
            <a:pPr indent="0" lvl="0" marL="457200" rtl="0" algn="l">
              <a:spcBef>
                <a:spcPts val="0"/>
              </a:spcBef>
              <a:spcAft>
                <a:spcPts val="0"/>
              </a:spcAft>
              <a:buNone/>
            </a:pPr>
            <a:r>
              <a:t/>
            </a:r>
            <a:endParaRPr b="1" sz="600">
              <a:latin typeface="Cabin"/>
              <a:ea typeface="Cabin"/>
              <a:cs typeface="Cabin"/>
              <a:sym typeface="Cabin"/>
            </a:endParaRPr>
          </a:p>
          <a:p>
            <a:pPr indent="0" lvl="0" marL="457200" rtl="0" algn="l">
              <a:spcBef>
                <a:spcPts val="0"/>
              </a:spcBef>
              <a:spcAft>
                <a:spcPts val="0"/>
              </a:spcAft>
              <a:buNone/>
            </a:pPr>
            <a:r>
              <a:rPr lang="en-GB" sz="600">
                <a:solidFill>
                  <a:schemeClr val="dk1"/>
                </a:solidFill>
                <a:latin typeface="Cabin"/>
                <a:ea typeface="Cabin"/>
                <a:cs typeface="Cabin"/>
                <a:sym typeface="Cabin"/>
              </a:rPr>
              <a:t>○ </a:t>
            </a:r>
            <a:r>
              <a:rPr lang="en-GB" sz="1300">
                <a:solidFill>
                  <a:schemeClr val="dk1"/>
                </a:solidFill>
                <a:latin typeface="Cabin"/>
                <a:ea typeface="Cabin"/>
                <a:cs typeface="Cabin"/>
                <a:sym typeface="Cabin"/>
              </a:rPr>
              <a:t>It has two species:</a:t>
            </a:r>
            <a:endParaRPr sz="1300">
              <a:solidFill>
                <a:schemeClr val="dk1"/>
              </a:solidFill>
              <a:latin typeface="Cabin"/>
              <a:ea typeface="Cabin"/>
              <a:cs typeface="Cabin"/>
              <a:sym typeface="Cabin"/>
            </a:endParaRPr>
          </a:p>
          <a:p>
            <a:pPr indent="0" lvl="0" marL="457200" rtl="0" algn="l">
              <a:spcBef>
                <a:spcPts val="0"/>
              </a:spcBef>
              <a:spcAft>
                <a:spcPts val="0"/>
              </a:spcAft>
              <a:buClr>
                <a:schemeClr val="dk1"/>
              </a:buClr>
              <a:buSzPts val="1100"/>
              <a:buFont typeface="Arial"/>
              <a:buNone/>
            </a:pPr>
            <a:r>
              <a:rPr lang="en-GB" sz="1300">
                <a:solidFill>
                  <a:schemeClr val="dk1"/>
                </a:solidFill>
                <a:latin typeface="Cabin"/>
                <a:ea typeface="Cabin"/>
                <a:cs typeface="Cabin"/>
                <a:sym typeface="Cabin"/>
              </a:rPr>
              <a:t>      - </a:t>
            </a:r>
            <a:r>
              <a:rPr i="1" lang="en-GB" sz="1300">
                <a:solidFill>
                  <a:schemeClr val="dk1"/>
                </a:solidFill>
                <a:latin typeface="Cabin"/>
                <a:ea typeface="Cabin"/>
                <a:cs typeface="Cabin"/>
                <a:sym typeface="Cabin"/>
              </a:rPr>
              <a:t>Ancylostoma duodenale</a:t>
            </a:r>
            <a:r>
              <a:rPr baseline="30000" i="1" lang="en-GB" sz="1300">
                <a:solidFill>
                  <a:schemeClr val="dk1"/>
                </a:solidFill>
                <a:latin typeface="Cabin"/>
                <a:ea typeface="Cabin"/>
                <a:cs typeface="Cabin"/>
                <a:sym typeface="Cabin"/>
              </a:rPr>
              <a:t>1</a:t>
            </a:r>
            <a:endParaRPr baseline="30000" i="1" sz="1300">
              <a:solidFill>
                <a:srgbClr val="999999"/>
              </a:solidFill>
              <a:latin typeface="Cabin"/>
              <a:ea typeface="Cabin"/>
              <a:cs typeface="Cabin"/>
              <a:sym typeface="Cabin"/>
            </a:endParaRPr>
          </a:p>
          <a:p>
            <a:pPr indent="0" lvl="0" marL="457200" rtl="0" algn="l">
              <a:spcBef>
                <a:spcPts val="0"/>
              </a:spcBef>
              <a:spcAft>
                <a:spcPts val="0"/>
              </a:spcAft>
              <a:buClr>
                <a:schemeClr val="dk1"/>
              </a:buClr>
              <a:buSzPts val="1100"/>
              <a:buFont typeface="Arial"/>
              <a:buNone/>
            </a:pPr>
            <a:r>
              <a:rPr lang="en-GB" sz="1300">
                <a:solidFill>
                  <a:schemeClr val="dk1"/>
                </a:solidFill>
                <a:latin typeface="Cabin"/>
                <a:ea typeface="Cabin"/>
                <a:cs typeface="Cabin"/>
                <a:sym typeface="Cabin"/>
              </a:rPr>
              <a:t>      - </a:t>
            </a:r>
            <a:r>
              <a:rPr i="1" lang="en-GB" sz="1300">
                <a:solidFill>
                  <a:schemeClr val="dk1"/>
                </a:solidFill>
                <a:latin typeface="Cabin"/>
                <a:ea typeface="Cabin"/>
                <a:cs typeface="Cabin"/>
                <a:sym typeface="Cabin"/>
              </a:rPr>
              <a:t>Necator americanus</a:t>
            </a:r>
            <a:r>
              <a:rPr baseline="30000" i="1" lang="en-GB" sz="1300">
                <a:solidFill>
                  <a:schemeClr val="dk1"/>
                </a:solidFill>
                <a:latin typeface="Cabin"/>
                <a:ea typeface="Cabin"/>
                <a:cs typeface="Cabin"/>
                <a:sym typeface="Cabin"/>
              </a:rPr>
              <a:t>2</a:t>
            </a:r>
            <a:endParaRPr baseline="30000" i="1" sz="1300">
              <a:solidFill>
                <a:srgbClr val="999999"/>
              </a:solidFill>
              <a:latin typeface="Cabin"/>
              <a:ea typeface="Cabin"/>
              <a:cs typeface="Cabin"/>
              <a:sym typeface="Cabin"/>
            </a:endParaRPr>
          </a:p>
          <a:p>
            <a:pPr indent="0" lvl="0" marL="457200" rtl="0" algn="l">
              <a:spcBef>
                <a:spcPts val="0"/>
              </a:spcBef>
              <a:spcAft>
                <a:spcPts val="0"/>
              </a:spcAft>
              <a:buNone/>
            </a:pPr>
            <a:r>
              <a:rPr lang="en-GB" sz="600">
                <a:latin typeface="Cabin"/>
                <a:ea typeface="Cabin"/>
                <a:cs typeface="Cabin"/>
                <a:sym typeface="Cabin"/>
              </a:rPr>
              <a:t>○ </a:t>
            </a:r>
            <a:r>
              <a:rPr lang="en-GB" sz="1300">
                <a:latin typeface="Cabin"/>
                <a:ea typeface="Cabin"/>
                <a:cs typeface="Cabin"/>
                <a:sym typeface="Cabin"/>
              </a:rPr>
              <a:t>A common cause of </a:t>
            </a:r>
            <a:r>
              <a:rPr b="1" lang="en-GB" sz="1300">
                <a:solidFill>
                  <a:srgbClr val="CC0000"/>
                </a:solidFill>
                <a:latin typeface="Cabin"/>
                <a:ea typeface="Cabin"/>
                <a:cs typeface="Cabin"/>
                <a:sym typeface="Cabin"/>
              </a:rPr>
              <a:t>anemia </a:t>
            </a:r>
            <a:r>
              <a:rPr lang="en-GB" sz="1300">
                <a:latin typeface="Cabin"/>
                <a:ea typeface="Cabin"/>
                <a:cs typeface="Cabin"/>
                <a:sym typeface="Cabin"/>
              </a:rPr>
              <a:t>in endemic areas</a:t>
            </a:r>
            <a:r>
              <a:rPr lang="en-GB" sz="1300">
                <a:solidFill>
                  <a:schemeClr val="dk1"/>
                </a:solidFill>
                <a:latin typeface="Cabin"/>
                <a:ea typeface="Cabin"/>
                <a:cs typeface="Cabin"/>
                <a:sym typeface="Cabin"/>
              </a:rPr>
              <a:t>, </a:t>
            </a:r>
            <a:endParaRPr sz="1300">
              <a:solidFill>
                <a:schemeClr val="dk1"/>
              </a:solidFill>
              <a:latin typeface="Cabin"/>
              <a:ea typeface="Cabin"/>
              <a:cs typeface="Cabin"/>
              <a:sym typeface="Cabin"/>
            </a:endParaRPr>
          </a:p>
          <a:p>
            <a:pPr indent="0" lvl="0" marL="457200" rtl="0" algn="l">
              <a:spcBef>
                <a:spcPts val="0"/>
              </a:spcBef>
              <a:spcAft>
                <a:spcPts val="0"/>
              </a:spcAft>
              <a:buNone/>
            </a:pPr>
            <a:r>
              <a:rPr lang="en-GB" sz="600">
                <a:solidFill>
                  <a:schemeClr val="dk1"/>
                </a:solidFill>
                <a:latin typeface="Cabin"/>
                <a:ea typeface="Cabin"/>
                <a:cs typeface="Cabin"/>
                <a:sym typeface="Cabin"/>
              </a:rPr>
              <a:t>○  </a:t>
            </a:r>
            <a:r>
              <a:rPr lang="en-GB" sz="1300">
                <a:solidFill>
                  <a:schemeClr val="dk1"/>
                </a:solidFill>
                <a:latin typeface="Cabin"/>
                <a:ea typeface="Cabin"/>
                <a:cs typeface="Cabin"/>
                <a:sym typeface="Cabin"/>
              </a:rPr>
              <a:t>found in </a:t>
            </a:r>
            <a:r>
              <a:rPr b="1" lang="en-GB" sz="1300">
                <a:solidFill>
                  <a:srgbClr val="CC0000"/>
                </a:solidFill>
                <a:latin typeface="Cabin"/>
                <a:ea typeface="Cabin"/>
                <a:cs typeface="Cabin"/>
                <a:sym typeface="Cabin"/>
              </a:rPr>
              <a:t>small</a:t>
            </a:r>
            <a:r>
              <a:rPr lang="en-GB" sz="1300">
                <a:solidFill>
                  <a:srgbClr val="CC0000"/>
                </a:solidFill>
                <a:latin typeface="Cabin"/>
                <a:ea typeface="Cabin"/>
                <a:cs typeface="Cabin"/>
                <a:sym typeface="Cabin"/>
              </a:rPr>
              <a:t> </a:t>
            </a:r>
            <a:r>
              <a:rPr b="1" lang="en-GB" sz="1300">
                <a:solidFill>
                  <a:srgbClr val="CC0000"/>
                </a:solidFill>
                <a:latin typeface="Cabin"/>
                <a:ea typeface="Cabin"/>
                <a:cs typeface="Cabin"/>
                <a:sym typeface="Cabin"/>
              </a:rPr>
              <a:t>intestine</a:t>
            </a:r>
            <a:r>
              <a:rPr lang="en-GB" sz="1300">
                <a:solidFill>
                  <a:schemeClr val="dk1"/>
                </a:solidFill>
                <a:latin typeface="Cabin"/>
                <a:ea typeface="Cabin"/>
                <a:cs typeface="Cabin"/>
                <a:sym typeface="Cabin"/>
              </a:rPr>
              <a:t> mainly jejunum. </a:t>
            </a:r>
            <a:endParaRPr sz="1300">
              <a:solidFill>
                <a:schemeClr val="dk1"/>
              </a:solidFill>
              <a:latin typeface="Cabin"/>
              <a:ea typeface="Cabin"/>
              <a:cs typeface="Cabin"/>
              <a:sym typeface="Cabin"/>
            </a:endParaRPr>
          </a:p>
          <a:p>
            <a:pPr indent="0" lvl="0" marL="457200" rtl="0" algn="l">
              <a:spcBef>
                <a:spcPts val="0"/>
              </a:spcBef>
              <a:spcAft>
                <a:spcPts val="0"/>
              </a:spcAft>
              <a:buNone/>
            </a:pPr>
            <a:r>
              <a:rPr lang="en-GB" sz="600">
                <a:solidFill>
                  <a:schemeClr val="dk1"/>
                </a:solidFill>
                <a:latin typeface="Cabin"/>
                <a:ea typeface="Cabin"/>
                <a:cs typeface="Cabin"/>
                <a:sym typeface="Cabin"/>
              </a:rPr>
              <a:t>○ </a:t>
            </a:r>
            <a:r>
              <a:rPr lang="en-GB" sz="1300">
                <a:solidFill>
                  <a:schemeClr val="dk1"/>
                </a:solidFill>
                <a:latin typeface="Cabin"/>
                <a:ea typeface="Cabin"/>
                <a:cs typeface="Cabin"/>
                <a:sym typeface="Cabin"/>
              </a:rPr>
              <a:t>Its buccal capsule (mouth) lined with hard hooks, triangular cutting plates and </a:t>
            </a:r>
            <a:r>
              <a:rPr b="1" lang="en-GB" sz="1300">
                <a:solidFill>
                  <a:srgbClr val="CC0000"/>
                </a:solidFill>
                <a:latin typeface="Cabin"/>
                <a:ea typeface="Cabin"/>
                <a:cs typeface="Cabin"/>
                <a:sym typeface="Cabin"/>
              </a:rPr>
              <a:t>anticoagulant glands.</a:t>
            </a:r>
            <a:endParaRPr b="1" sz="1300">
              <a:solidFill>
                <a:srgbClr val="CC0000"/>
              </a:solidFill>
              <a:latin typeface="Cabin"/>
              <a:ea typeface="Cabin"/>
              <a:cs typeface="Cabin"/>
              <a:sym typeface="Cabin"/>
            </a:endParaRPr>
          </a:p>
        </p:txBody>
      </p:sp>
      <p:pic>
        <p:nvPicPr>
          <p:cNvPr id="271" name="Google Shape;271;p20"/>
          <p:cNvPicPr preferRelativeResize="0"/>
          <p:nvPr/>
        </p:nvPicPr>
        <p:blipFill>
          <a:blip r:embed="rId3">
            <a:alphaModFix/>
          </a:blip>
          <a:stretch>
            <a:fillRect/>
          </a:stretch>
        </p:blipFill>
        <p:spPr>
          <a:xfrm>
            <a:off x="5064826" y="1126687"/>
            <a:ext cx="877399" cy="801564"/>
          </a:xfrm>
          <a:prstGeom prst="rect">
            <a:avLst/>
          </a:prstGeom>
          <a:noFill/>
          <a:ln cap="flat" cmpd="sng" w="9525">
            <a:solidFill>
              <a:srgbClr val="61753B"/>
            </a:solidFill>
            <a:prstDash val="solid"/>
            <a:round/>
            <a:headEnd len="sm" w="sm" type="none"/>
            <a:tailEnd len="sm" w="sm" type="none"/>
          </a:ln>
        </p:spPr>
      </p:pic>
      <p:pic>
        <p:nvPicPr>
          <p:cNvPr id="272" name="Google Shape;272;p20"/>
          <p:cNvPicPr preferRelativeResize="0"/>
          <p:nvPr/>
        </p:nvPicPr>
        <p:blipFill>
          <a:blip r:embed="rId4">
            <a:alphaModFix/>
          </a:blip>
          <a:stretch>
            <a:fillRect/>
          </a:stretch>
        </p:blipFill>
        <p:spPr>
          <a:xfrm>
            <a:off x="4187587" y="7604880"/>
            <a:ext cx="2413500" cy="1893458"/>
          </a:xfrm>
          <a:prstGeom prst="rect">
            <a:avLst/>
          </a:prstGeom>
          <a:noFill/>
          <a:ln>
            <a:noFill/>
          </a:ln>
        </p:spPr>
      </p:pic>
      <p:sp>
        <p:nvSpPr>
          <p:cNvPr id="273" name="Google Shape;273;p20"/>
          <p:cNvSpPr txBox="1"/>
          <p:nvPr/>
        </p:nvSpPr>
        <p:spPr>
          <a:xfrm>
            <a:off x="327550" y="3028350"/>
            <a:ext cx="2051700" cy="6720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61753B"/>
              </a:buClr>
              <a:buSzPts val="2000"/>
              <a:buFont typeface="Cabin"/>
              <a:buChar char="●"/>
            </a:pPr>
            <a:r>
              <a:rPr b="1" lang="en-GB" sz="2000">
                <a:solidFill>
                  <a:srgbClr val="61753B"/>
                </a:solidFill>
                <a:latin typeface="Cabin"/>
                <a:ea typeface="Cabin"/>
                <a:cs typeface="Cabin"/>
                <a:sym typeface="Cabin"/>
              </a:rPr>
              <a:t>Life cycle:</a:t>
            </a:r>
            <a:r>
              <a:rPr b="1" baseline="30000" lang="en-GB" sz="2000">
                <a:solidFill>
                  <a:srgbClr val="61753B"/>
                </a:solidFill>
                <a:latin typeface="Cabin"/>
                <a:ea typeface="Cabin"/>
                <a:cs typeface="Cabin"/>
                <a:sym typeface="Cabin"/>
              </a:rPr>
              <a:t>3</a:t>
            </a:r>
            <a:endParaRPr b="1" baseline="30000" sz="2000">
              <a:solidFill>
                <a:srgbClr val="61753B"/>
              </a:solidFill>
              <a:latin typeface="Cabin"/>
              <a:ea typeface="Cabin"/>
              <a:cs typeface="Cabin"/>
              <a:sym typeface="Cabin"/>
            </a:endParaRPr>
          </a:p>
          <a:p>
            <a:pPr indent="0" lvl="0" marL="457200" rtl="0" algn="l">
              <a:spcBef>
                <a:spcPts val="0"/>
              </a:spcBef>
              <a:spcAft>
                <a:spcPts val="0"/>
              </a:spcAft>
              <a:buNone/>
            </a:pPr>
            <a:r>
              <a:t/>
            </a:r>
            <a:endParaRPr b="1" sz="2000">
              <a:solidFill>
                <a:srgbClr val="61753B"/>
              </a:solidFill>
              <a:latin typeface="Cabin"/>
              <a:ea typeface="Cabin"/>
              <a:cs typeface="Cabin"/>
              <a:sym typeface="Cabin"/>
            </a:endParaRPr>
          </a:p>
        </p:txBody>
      </p:sp>
      <p:pic>
        <p:nvPicPr>
          <p:cNvPr descr="C:\Users\M-TEC\Desktop\hook.jpg" id="274" name="Google Shape;274;p20"/>
          <p:cNvPicPr preferRelativeResize="0"/>
          <p:nvPr/>
        </p:nvPicPr>
        <p:blipFill rotWithShape="1">
          <a:blip r:embed="rId5">
            <a:alphaModFix/>
          </a:blip>
          <a:srcRect b="0" l="0" r="0" t="0"/>
          <a:stretch/>
        </p:blipFill>
        <p:spPr>
          <a:xfrm>
            <a:off x="4415513" y="1126685"/>
            <a:ext cx="649311" cy="801557"/>
          </a:xfrm>
          <a:prstGeom prst="rect">
            <a:avLst/>
          </a:prstGeom>
          <a:noFill/>
          <a:ln cap="flat" cmpd="sng" w="9525">
            <a:solidFill>
              <a:srgbClr val="61753B"/>
            </a:solidFill>
            <a:prstDash val="solid"/>
            <a:round/>
            <a:headEnd len="sm" w="sm" type="none"/>
            <a:tailEnd len="sm" w="sm" type="none"/>
          </a:ln>
        </p:spPr>
      </p:pic>
      <p:sp>
        <p:nvSpPr>
          <p:cNvPr id="275" name="Google Shape;275;p20"/>
          <p:cNvSpPr/>
          <p:nvPr/>
        </p:nvSpPr>
        <p:spPr>
          <a:xfrm>
            <a:off x="5189225" y="5671050"/>
            <a:ext cx="2156400" cy="1642500"/>
          </a:xfrm>
          <a:prstGeom prst="roundRect">
            <a:avLst>
              <a:gd fmla="val 16667" name="adj"/>
            </a:avLst>
          </a:prstGeom>
          <a:noFill/>
          <a:ln cap="flat" cmpd="sng" w="19050">
            <a:solidFill>
              <a:srgbClr val="B4B982"/>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100">
                <a:latin typeface="Cabin"/>
                <a:ea typeface="Cabin"/>
                <a:cs typeface="Cabin"/>
                <a:sym typeface="Cabin"/>
              </a:rPr>
              <a:t>In the small intestine it</a:t>
            </a:r>
            <a:r>
              <a:rPr lang="en-GB" sz="1100">
                <a:latin typeface="Cabin"/>
                <a:ea typeface="Cabin"/>
                <a:cs typeface="Cabin"/>
                <a:sym typeface="Cabin"/>
              </a:rPr>
              <a:t> attaches to the mucous membrane where it matures into adult and the female starts laying eggs up to 30,000 eggs/day to be passed in stool</a:t>
            </a:r>
            <a:endParaRPr sz="1100">
              <a:latin typeface="Cabin"/>
              <a:ea typeface="Cabin"/>
              <a:cs typeface="Cabin"/>
              <a:sym typeface="Cabin"/>
            </a:endParaRPr>
          </a:p>
          <a:p>
            <a:pPr indent="0" lvl="0" marL="0" rtl="0" algn="ctr">
              <a:spcBef>
                <a:spcPts val="0"/>
              </a:spcBef>
              <a:spcAft>
                <a:spcPts val="0"/>
              </a:spcAft>
              <a:buNone/>
            </a:pPr>
            <a:r>
              <a:rPr lang="en-GB" sz="1100">
                <a:latin typeface="Cabin"/>
                <a:ea typeface="Cabin"/>
                <a:cs typeface="Cabin"/>
                <a:sym typeface="Cabin"/>
              </a:rPr>
              <a:t>(not infective)</a:t>
            </a:r>
            <a:r>
              <a:rPr b="1" lang="en-GB" sz="1100">
                <a:solidFill>
                  <a:srgbClr val="CC0000"/>
                </a:solidFill>
                <a:latin typeface="Cabin"/>
                <a:ea typeface="Cabin"/>
                <a:cs typeface="Cabin"/>
                <a:sym typeface="Cabin"/>
              </a:rPr>
              <a:t> </a:t>
            </a:r>
            <a:endParaRPr b="1" sz="1100">
              <a:solidFill>
                <a:srgbClr val="CC0000"/>
              </a:solidFill>
              <a:latin typeface="Cabin"/>
              <a:ea typeface="Cabin"/>
              <a:cs typeface="Cabin"/>
              <a:sym typeface="Cabin"/>
            </a:endParaRPr>
          </a:p>
          <a:p>
            <a:pPr indent="0" lvl="0" marL="0" rtl="0" algn="ctr">
              <a:spcBef>
                <a:spcPts val="0"/>
              </a:spcBef>
              <a:spcAft>
                <a:spcPts val="0"/>
              </a:spcAft>
              <a:buNone/>
            </a:pPr>
            <a:r>
              <a:rPr b="1" lang="en-GB" sz="1100">
                <a:solidFill>
                  <a:srgbClr val="CC0000"/>
                </a:solidFill>
                <a:latin typeface="Cabin"/>
                <a:ea typeface="Cabin"/>
                <a:cs typeface="Cabin"/>
                <a:sym typeface="Cabin"/>
              </a:rPr>
              <a:t>(diagnostic stage)</a:t>
            </a:r>
            <a:endParaRPr b="1" sz="1100">
              <a:solidFill>
                <a:srgbClr val="CC0000"/>
              </a:solidFill>
              <a:latin typeface="Cabin"/>
              <a:ea typeface="Cabin"/>
              <a:cs typeface="Cabin"/>
              <a:sym typeface="Cabin"/>
            </a:endParaRPr>
          </a:p>
        </p:txBody>
      </p:sp>
      <p:sp>
        <p:nvSpPr>
          <p:cNvPr id="276" name="Google Shape;276;p20"/>
          <p:cNvSpPr/>
          <p:nvPr/>
        </p:nvSpPr>
        <p:spPr>
          <a:xfrm>
            <a:off x="2732025" y="3700350"/>
            <a:ext cx="2156400" cy="1642500"/>
          </a:xfrm>
          <a:prstGeom prst="roundRect">
            <a:avLst>
              <a:gd fmla="val 16667" name="adj"/>
            </a:avLst>
          </a:prstGeom>
          <a:noFill/>
          <a:ln cap="flat" cmpd="sng" w="19050">
            <a:solidFill>
              <a:srgbClr val="B4B982"/>
            </a:solidFill>
            <a:prstDash val="dot"/>
            <a:round/>
            <a:headEnd len="sm" w="sm" type="none"/>
            <a:tailEnd len="sm" w="sm" type="none"/>
          </a:ln>
        </p:spPr>
        <p:txBody>
          <a:bodyPr anchorCtr="0" anchor="ctr" bIns="91425" lIns="91425" spcFirstLastPara="1" rIns="136450" wrap="square" tIns="91425">
            <a:noAutofit/>
          </a:bodyPr>
          <a:lstStyle/>
          <a:p>
            <a:pPr indent="0" lvl="0" marL="0" rtl="0" algn="ctr">
              <a:spcBef>
                <a:spcPts val="0"/>
              </a:spcBef>
              <a:spcAft>
                <a:spcPts val="0"/>
              </a:spcAft>
              <a:buClr>
                <a:srgbClr val="000000"/>
              </a:buClr>
              <a:buSzPts val="1200"/>
              <a:buFont typeface="Arial"/>
              <a:buNone/>
            </a:pPr>
            <a:r>
              <a:rPr b="1" lang="en-GB" sz="1100">
                <a:solidFill>
                  <a:srgbClr val="CC0000"/>
                </a:solidFill>
                <a:latin typeface="Cabin"/>
                <a:ea typeface="Cabin"/>
                <a:cs typeface="Cabin"/>
                <a:sym typeface="Cabin"/>
              </a:rPr>
              <a:t>Filariform Larva (infective stage)</a:t>
            </a:r>
            <a:r>
              <a:rPr lang="en-GB" sz="1100">
                <a:solidFill>
                  <a:srgbClr val="CC0000"/>
                </a:solidFill>
                <a:latin typeface="Cabin"/>
                <a:ea typeface="Cabin"/>
                <a:cs typeface="Cabin"/>
                <a:sym typeface="Cabin"/>
              </a:rPr>
              <a:t> </a:t>
            </a:r>
            <a:r>
              <a:rPr lang="en-GB" sz="1100">
                <a:solidFill>
                  <a:srgbClr val="FF0000"/>
                </a:solidFill>
                <a:latin typeface="Cabin"/>
                <a:ea typeface="Cabin"/>
                <a:cs typeface="Cabin"/>
                <a:sym typeface="Cabin"/>
              </a:rPr>
              <a:t> </a:t>
            </a:r>
            <a:r>
              <a:rPr lang="en-GB" sz="1100">
                <a:solidFill>
                  <a:srgbClr val="404040"/>
                </a:solidFill>
                <a:latin typeface="Cabin"/>
                <a:ea typeface="Cabin"/>
                <a:cs typeface="Cabin"/>
                <a:sym typeface="Cabin"/>
              </a:rPr>
              <a:t>penetrate the skin cause</a:t>
            </a:r>
            <a:r>
              <a:rPr b="1" lang="en-GB" sz="1100">
                <a:solidFill>
                  <a:srgbClr val="CC0000"/>
                </a:solidFill>
                <a:latin typeface="Cabin"/>
                <a:ea typeface="Cabin"/>
                <a:cs typeface="Cabin"/>
                <a:sym typeface="Cabin"/>
              </a:rPr>
              <a:t> itching and dermatiti</a:t>
            </a:r>
            <a:r>
              <a:rPr b="1" lang="en-GB" sz="1200">
                <a:solidFill>
                  <a:srgbClr val="CC0000"/>
                </a:solidFill>
                <a:latin typeface="Cabin"/>
                <a:ea typeface="Cabin"/>
                <a:cs typeface="Cabin"/>
                <a:sym typeface="Cabin"/>
              </a:rPr>
              <a:t>s</a:t>
            </a:r>
            <a:endParaRPr b="1" sz="1200">
              <a:solidFill>
                <a:srgbClr val="CC0000"/>
              </a:solidFill>
              <a:latin typeface="Cabin"/>
              <a:ea typeface="Cabin"/>
              <a:cs typeface="Cabin"/>
              <a:sym typeface="Cabin"/>
            </a:endParaRPr>
          </a:p>
        </p:txBody>
      </p:sp>
      <p:sp>
        <p:nvSpPr>
          <p:cNvPr id="277" name="Google Shape;277;p20"/>
          <p:cNvSpPr/>
          <p:nvPr/>
        </p:nvSpPr>
        <p:spPr>
          <a:xfrm>
            <a:off x="2732000" y="5685575"/>
            <a:ext cx="2156400" cy="1642500"/>
          </a:xfrm>
          <a:prstGeom prst="roundRect">
            <a:avLst>
              <a:gd fmla="val 16667" name="adj"/>
            </a:avLst>
          </a:prstGeom>
          <a:noFill/>
          <a:ln cap="flat" cmpd="sng" w="19050">
            <a:solidFill>
              <a:srgbClr val="B4B982"/>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1000"/>
              </a:spcBef>
              <a:spcAft>
                <a:spcPts val="0"/>
              </a:spcAft>
              <a:buNone/>
            </a:pPr>
            <a:r>
              <a:rPr lang="en-GB" sz="1200">
                <a:latin typeface="Cabin"/>
                <a:ea typeface="Cabin"/>
                <a:cs typeface="Cabin"/>
                <a:sym typeface="Cabin"/>
              </a:rPr>
              <a:t>The eggs need to be in </a:t>
            </a:r>
            <a:r>
              <a:rPr b="1" lang="en-GB" sz="1200">
                <a:solidFill>
                  <a:srgbClr val="CC0000"/>
                </a:solidFill>
                <a:latin typeface="Cabin"/>
                <a:ea typeface="Cabin"/>
                <a:cs typeface="Cabin"/>
                <a:sym typeface="Cabin"/>
              </a:rPr>
              <a:t>soil </a:t>
            </a:r>
            <a:r>
              <a:rPr lang="en-GB" sz="1200">
                <a:latin typeface="Cabin"/>
                <a:ea typeface="Cabin"/>
                <a:cs typeface="Cabin"/>
                <a:sym typeface="Cabin"/>
              </a:rPr>
              <a:t>for about </a:t>
            </a:r>
            <a:r>
              <a:rPr b="1" lang="en-GB" sz="1200">
                <a:solidFill>
                  <a:srgbClr val="CC0000"/>
                </a:solidFill>
                <a:latin typeface="Cabin"/>
                <a:ea typeface="Cabin"/>
                <a:cs typeface="Cabin"/>
                <a:sym typeface="Cabin"/>
              </a:rPr>
              <a:t>one week</a:t>
            </a:r>
            <a:r>
              <a:rPr lang="en-GB" sz="1200">
                <a:latin typeface="Cabin"/>
                <a:ea typeface="Cabin"/>
                <a:cs typeface="Cabin"/>
                <a:sym typeface="Cabin"/>
              </a:rPr>
              <a:t> to become </a:t>
            </a:r>
            <a:r>
              <a:rPr b="1" lang="en-GB" sz="1100">
                <a:solidFill>
                  <a:srgbClr val="CC0000"/>
                </a:solidFill>
                <a:latin typeface="Cabin"/>
                <a:ea typeface="Cabin"/>
                <a:cs typeface="Cabin"/>
                <a:sym typeface="Cabin"/>
              </a:rPr>
              <a:t>Filariform Larva (infective stage)</a:t>
            </a:r>
            <a:endParaRPr sz="1200">
              <a:solidFill>
                <a:srgbClr val="C27BA0"/>
              </a:solidFill>
              <a:latin typeface="Cabin"/>
              <a:ea typeface="Cabin"/>
              <a:cs typeface="Cabin"/>
              <a:sym typeface="Cabin"/>
            </a:endParaRPr>
          </a:p>
        </p:txBody>
      </p:sp>
      <p:sp>
        <p:nvSpPr>
          <p:cNvPr id="278" name="Google Shape;278;p20"/>
          <p:cNvSpPr/>
          <p:nvPr/>
        </p:nvSpPr>
        <p:spPr>
          <a:xfrm>
            <a:off x="5189225" y="3700350"/>
            <a:ext cx="2156400" cy="1642500"/>
          </a:xfrm>
          <a:prstGeom prst="roundRect">
            <a:avLst>
              <a:gd fmla="val 16667" name="adj"/>
            </a:avLst>
          </a:prstGeom>
          <a:noFill/>
          <a:ln cap="flat" cmpd="sng" w="19050">
            <a:solidFill>
              <a:srgbClr val="B4B982"/>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100">
                <a:solidFill>
                  <a:srgbClr val="404040"/>
                </a:solidFill>
                <a:latin typeface="Cabin"/>
                <a:ea typeface="Cabin"/>
                <a:cs typeface="Cabin"/>
                <a:sym typeface="Cabin"/>
              </a:rPr>
              <a:t>The</a:t>
            </a:r>
            <a:r>
              <a:rPr lang="en-GB" sz="1100">
                <a:solidFill>
                  <a:srgbClr val="404040"/>
                </a:solidFill>
                <a:latin typeface="Cabin"/>
                <a:ea typeface="Cabin"/>
                <a:cs typeface="Cabin"/>
                <a:sym typeface="Cabin"/>
              </a:rPr>
              <a:t> larva then goes to the circulation (in lungs it causes slight pneumonitis and bronchitis) the larva is then swallowed and go to</a:t>
            </a:r>
            <a:r>
              <a:rPr lang="en-GB" sz="1100">
                <a:solidFill>
                  <a:srgbClr val="CC0000"/>
                </a:solidFill>
                <a:latin typeface="Cabin"/>
                <a:ea typeface="Cabin"/>
                <a:cs typeface="Cabin"/>
                <a:sym typeface="Cabin"/>
              </a:rPr>
              <a:t> </a:t>
            </a:r>
            <a:r>
              <a:rPr b="1" lang="en-GB" sz="1100">
                <a:solidFill>
                  <a:srgbClr val="CC0000"/>
                </a:solidFill>
                <a:latin typeface="Cabin"/>
                <a:ea typeface="Cabin"/>
                <a:cs typeface="Cabin"/>
                <a:sym typeface="Cabin"/>
              </a:rPr>
              <a:t>small intestine</a:t>
            </a:r>
            <a:r>
              <a:rPr b="1" baseline="30000" lang="en-GB" sz="1100">
                <a:solidFill>
                  <a:srgbClr val="CC0000"/>
                </a:solidFill>
                <a:latin typeface="Cabin"/>
                <a:ea typeface="Cabin"/>
                <a:cs typeface="Cabin"/>
                <a:sym typeface="Cabin"/>
              </a:rPr>
              <a:t>4</a:t>
            </a:r>
            <a:endParaRPr baseline="30000" sz="1100">
              <a:solidFill>
                <a:srgbClr val="CC0000"/>
              </a:solidFill>
              <a:latin typeface="Cabin"/>
              <a:ea typeface="Cabin"/>
              <a:cs typeface="Cabin"/>
              <a:sym typeface="Cabin"/>
            </a:endParaRPr>
          </a:p>
        </p:txBody>
      </p:sp>
      <p:sp>
        <p:nvSpPr>
          <p:cNvPr id="279" name="Google Shape;279;p20"/>
          <p:cNvSpPr/>
          <p:nvPr/>
        </p:nvSpPr>
        <p:spPr>
          <a:xfrm>
            <a:off x="274800" y="3700350"/>
            <a:ext cx="2156400" cy="1642500"/>
          </a:xfrm>
          <a:prstGeom prst="roundRect">
            <a:avLst>
              <a:gd fmla="val 16667" name="adj"/>
            </a:avLst>
          </a:prstGeom>
          <a:noFill/>
          <a:ln cap="flat" cmpd="sng" w="19050">
            <a:solidFill>
              <a:srgbClr val="3C78D8"/>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100">
                <a:solidFill>
                  <a:srgbClr val="3C78D8"/>
                </a:solidFill>
                <a:latin typeface="Cabin"/>
                <a:ea typeface="Cabin"/>
                <a:cs typeface="Cabin"/>
                <a:sym typeface="Cabin"/>
              </a:rPr>
              <a:t>Filariform </a:t>
            </a:r>
            <a:r>
              <a:rPr lang="en-GB" sz="1100">
                <a:solidFill>
                  <a:srgbClr val="3C78D8"/>
                </a:solidFill>
                <a:latin typeface="Cabin"/>
                <a:ea typeface="Cabin"/>
                <a:cs typeface="Cabin"/>
                <a:sym typeface="Cabin"/>
              </a:rPr>
              <a:t>Larval</a:t>
            </a:r>
            <a:r>
              <a:rPr lang="en-GB" sz="1100">
                <a:solidFill>
                  <a:srgbClr val="3C78D8"/>
                </a:solidFill>
                <a:latin typeface="Cabin"/>
                <a:ea typeface="Cabin"/>
                <a:cs typeface="Cabin"/>
                <a:sym typeface="Cabin"/>
              </a:rPr>
              <a:t> </a:t>
            </a:r>
            <a:r>
              <a:rPr b="1" lang="en-GB" sz="1100">
                <a:solidFill>
                  <a:srgbClr val="CC0000"/>
                </a:solidFill>
                <a:latin typeface="Cabin"/>
                <a:ea typeface="Cabin"/>
                <a:cs typeface="Cabin"/>
                <a:sym typeface="Cabin"/>
              </a:rPr>
              <a:t>(infective stage)</a:t>
            </a:r>
            <a:r>
              <a:rPr lang="en-GB" sz="1100">
                <a:solidFill>
                  <a:srgbClr val="3C78D8"/>
                </a:solidFill>
                <a:latin typeface="Cabin"/>
                <a:ea typeface="Cabin"/>
                <a:cs typeface="Cabin"/>
                <a:sym typeface="Cabin"/>
              </a:rPr>
              <a:t> invasion of the skin can produce a skin disease called:</a:t>
            </a:r>
            <a:endParaRPr sz="1100">
              <a:solidFill>
                <a:srgbClr val="3C78D8"/>
              </a:solidFill>
              <a:latin typeface="Cabin"/>
              <a:ea typeface="Cabin"/>
              <a:cs typeface="Cabin"/>
              <a:sym typeface="Cabin"/>
            </a:endParaRPr>
          </a:p>
          <a:p>
            <a:pPr indent="0" lvl="0" marL="0" rtl="0" algn="ctr">
              <a:spcBef>
                <a:spcPts val="0"/>
              </a:spcBef>
              <a:spcAft>
                <a:spcPts val="0"/>
              </a:spcAft>
              <a:buNone/>
            </a:pPr>
            <a:r>
              <a:rPr b="1" lang="en-GB" sz="1100">
                <a:solidFill>
                  <a:srgbClr val="3C78D8"/>
                </a:solidFill>
                <a:latin typeface="Cabin"/>
                <a:ea typeface="Cabin"/>
                <a:cs typeface="Cabin"/>
                <a:sym typeface="Cabin"/>
              </a:rPr>
              <a:t>cutaneous larva migrans</a:t>
            </a:r>
            <a:r>
              <a:rPr lang="en-GB" sz="1100">
                <a:solidFill>
                  <a:srgbClr val="3C78D8"/>
                </a:solidFill>
                <a:latin typeface="Cabin"/>
                <a:ea typeface="Cabin"/>
                <a:cs typeface="Cabin"/>
                <a:sym typeface="Cabin"/>
              </a:rPr>
              <a:t> (creeping eruption)</a:t>
            </a:r>
            <a:endParaRPr sz="1100">
              <a:solidFill>
                <a:srgbClr val="3C78D8"/>
              </a:solidFill>
              <a:latin typeface="Cabin"/>
              <a:ea typeface="Cabin"/>
              <a:cs typeface="Cabin"/>
              <a:sym typeface="Cabin"/>
            </a:endParaRPr>
          </a:p>
          <a:p>
            <a:pPr indent="0" lvl="0" marL="0" rtl="0" algn="ctr">
              <a:spcBef>
                <a:spcPts val="0"/>
              </a:spcBef>
              <a:spcAft>
                <a:spcPts val="0"/>
              </a:spcAft>
              <a:buNone/>
            </a:pPr>
            <a:r>
              <a:rPr lang="en-GB" sz="1100">
                <a:solidFill>
                  <a:srgbClr val="3C78D8"/>
                </a:solidFill>
                <a:latin typeface="Cabin"/>
                <a:ea typeface="Cabin"/>
                <a:cs typeface="Cabin"/>
                <a:sym typeface="Cabin"/>
              </a:rPr>
              <a:t>this is commonly caused by walking </a:t>
            </a:r>
            <a:r>
              <a:rPr b="1" lang="en-GB" sz="1100">
                <a:solidFill>
                  <a:srgbClr val="3C78D8"/>
                </a:solidFill>
                <a:latin typeface="Cabin"/>
                <a:ea typeface="Cabin"/>
                <a:cs typeface="Cabin"/>
                <a:sym typeface="Cabin"/>
              </a:rPr>
              <a:t>barefoot</a:t>
            </a:r>
            <a:r>
              <a:rPr lang="en-GB" sz="1100">
                <a:solidFill>
                  <a:srgbClr val="3C78D8"/>
                </a:solidFill>
                <a:latin typeface="Cabin"/>
                <a:ea typeface="Cabin"/>
                <a:cs typeface="Cabin"/>
                <a:sym typeface="Cabin"/>
              </a:rPr>
              <a:t> through areas contaminated with fecal matter.</a:t>
            </a:r>
            <a:endParaRPr sz="1100">
              <a:solidFill>
                <a:srgbClr val="3C78D8"/>
              </a:solidFill>
              <a:latin typeface="Cabin"/>
              <a:ea typeface="Cabin"/>
              <a:cs typeface="Cabin"/>
              <a:sym typeface="Cabin"/>
            </a:endParaRPr>
          </a:p>
        </p:txBody>
      </p:sp>
      <p:sp>
        <p:nvSpPr>
          <p:cNvPr id="280" name="Google Shape;280;p20"/>
          <p:cNvSpPr/>
          <p:nvPr/>
        </p:nvSpPr>
        <p:spPr>
          <a:xfrm>
            <a:off x="4884900" y="4366389"/>
            <a:ext cx="302100" cy="250500"/>
          </a:xfrm>
          <a:prstGeom prst="rightArrow">
            <a:avLst>
              <a:gd fmla="val 50000" name="adj1"/>
              <a:gd fmla="val 50000" name="adj2"/>
            </a:avLst>
          </a:pr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0"/>
          <p:cNvSpPr/>
          <p:nvPr/>
        </p:nvSpPr>
        <p:spPr>
          <a:xfrm rot="5400000">
            <a:off x="6116358" y="5375775"/>
            <a:ext cx="302100" cy="250500"/>
          </a:xfrm>
          <a:prstGeom prst="rightArrow">
            <a:avLst>
              <a:gd fmla="val 50000" name="adj1"/>
              <a:gd fmla="val 50000" name="adj2"/>
            </a:avLst>
          </a:pr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20"/>
          <p:cNvSpPr/>
          <p:nvPr/>
        </p:nvSpPr>
        <p:spPr>
          <a:xfrm rot="10800000">
            <a:off x="4880800" y="6232789"/>
            <a:ext cx="302100" cy="250500"/>
          </a:xfrm>
          <a:prstGeom prst="rightArrow">
            <a:avLst>
              <a:gd fmla="val 50000" name="adj1"/>
              <a:gd fmla="val 50000" name="adj2"/>
            </a:avLst>
          </a:pr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20"/>
          <p:cNvSpPr/>
          <p:nvPr/>
        </p:nvSpPr>
        <p:spPr>
          <a:xfrm>
            <a:off x="22801" y="5755825"/>
            <a:ext cx="2710500" cy="12153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600">
                <a:solidFill>
                  <a:srgbClr val="CC0000"/>
                </a:solidFill>
                <a:latin typeface="Cabin"/>
                <a:ea typeface="Cabin"/>
                <a:cs typeface="Cabin"/>
                <a:sym typeface="Cabin"/>
              </a:rPr>
              <a:t>○ </a:t>
            </a:r>
            <a:r>
              <a:rPr b="1" lang="en-GB" sz="1300">
                <a:solidFill>
                  <a:srgbClr val="CC0000"/>
                </a:solidFill>
                <a:latin typeface="Cabin"/>
                <a:ea typeface="Cabin"/>
                <a:cs typeface="Cabin"/>
                <a:sym typeface="Cabin"/>
              </a:rPr>
              <a:t>I</a:t>
            </a:r>
            <a:r>
              <a:rPr b="1" lang="en-GB" sz="1300">
                <a:solidFill>
                  <a:srgbClr val="CC0000"/>
                </a:solidFill>
                <a:latin typeface="Cabin"/>
                <a:ea typeface="Cabin"/>
                <a:cs typeface="Cabin"/>
                <a:sym typeface="Cabin"/>
              </a:rPr>
              <a:t>nfective stage: Filariform Larva</a:t>
            </a:r>
            <a:endParaRPr b="1" sz="1300">
              <a:solidFill>
                <a:srgbClr val="CC0000"/>
              </a:solidFill>
              <a:latin typeface="Cabin"/>
              <a:ea typeface="Cabin"/>
              <a:cs typeface="Cabin"/>
              <a:sym typeface="Cabin"/>
            </a:endParaRPr>
          </a:p>
          <a:p>
            <a:pPr indent="0" lvl="0" marL="0" rtl="0" algn="l">
              <a:spcBef>
                <a:spcPts val="0"/>
              </a:spcBef>
              <a:spcAft>
                <a:spcPts val="0"/>
              </a:spcAft>
              <a:buNone/>
            </a:pPr>
            <a:r>
              <a:t/>
            </a:r>
            <a:endParaRPr b="1" sz="600">
              <a:solidFill>
                <a:srgbClr val="CC0000"/>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600">
                <a:solidFill>
                  <a:srgbClr val="CC0000"/>
                </a:solidFill>
                <a:latin typeface="Cabin"/>
                <a:ea typeface="Cabin"/>
                <a:cs typeface="Cabin"/>
                <a:sym typeface="Cabin"/>
              </a:rPr>
              <a:t>○ </a:t>
            </a:r>
            <a:r>
              <a:rPr b="1" lang="en-GB" sz="1300">
                <a:solidFill>
                  <a:srgbClr val="CC0000"/>
                </a:solidFill>
                <a:latin typeface="Cabin"/>
                <a:ea typeface="Cabin"/>
                <a:cs typeface="Cabin"/>
                <a:sym typeface="Cabin"/>
              </a:rPr>
              <a:t>Diagnostic stage: eggs</a:t>
            </a:r>
            <a:endParaRPr b="1" sz="1300">
              <a:solidFill>
                <a:srgbClr val="CC0000"/>
              </a:solidFill>
              <a:latin typeface="Cabin"/>
              <a:ea typeface="Cabin"/>
              <a:cs typeface="Cabin"/>
              <a:sym typeface="Cabin"/>
            </a:endParaRPr>
          </a:p>
        </p:txBody>
      </p:sp>
      <p:pic>
        <p:nvPicPr>
          <p:cNvPr id="284" name="Google Shape;284;p20"/>
          <p:cNvPicPr preferRelativeResize="0"/>
          <p:nvPr/>
        </p:nvPicPr>
        <p:blipFill rotWithShape="1">
          <a:blip r:embed="rId6">
            <a:alphaModFix/>
          </a:blip>
          <a:srcRect b="8833" l="0" r="0" t="10050"/>
          <a:stretch/>
        </p:blipFill>
        <p:spPr>
          <a:xfrm>
            <a:off x="1008763" y="7809450"/>
            <a:ext cx="2466975" cy="1498850"/>
          </a:xfrm>
          <a:prstGeom prst="rect">
            <a:avLst/>
          </a:prstGeom>
          <a:noFill/>
          <a:ln cap="flat" cmpd="sng" w="19050">
            <a:solidFill>
              <a:srgbClr val="B2B780"/>
            </a:solidFill>
            <a:prstDash val="solid"/>
            <a:round/>
            <a:headEnd len="sm" w="sm" type="none"/>
            <a:tailEnd len="sm" w="sm" type="none"/>
          </a:ln>
        </p:spPr>
      </p:pic>
      <p:sp>
        <p:nvSpPr>
          <p:cNvPr id="285" name="Google Shape;285;p20"/>
          <p:cNvSpPr txBox="1"/>
          <p:nvPr/>
        </p:nvSpPr>
        <p:spPr>
          <a:xfrm>
            <a:off x="1008900" y="9373025"/>
            <a:ext cx="2466900" cy="35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800">
                <a:solidFill>
                  <a:srgbClr val="434343"/>
                </a:solidFill>
                <a:latin typeface="Cabin"/>
                <a:ea typeface="Cabin"/>
                <a:cs typeface="Cabin"/>
                <a:sym typeface="Cabin"/>
              </a:rPr>
              <a:t>cutaneous larva migrans </a:t>
            </a:r>
            <a:endParaRPr sz="800">
              <a:solidFill>
                <a:srgbClr val="434343"/>
              </a:solidFill>
            </a:endParaRPr>
          </a:p>
        </p:txBody>
      </p:sp>
      <p:sp>
        <p:nvSpPr>
          <p:cNvPr id="286" name="Google Shape;286;p20"/>
          <p:cNvSpPr txBox="1"/>
          <p:nvPr/>
        </p:nvSpPr>
        <p:spPr>
          <a:xfrm>
            <a:off x="6206850" y="1655103"/>
            <a:ext cx="938700" cy="340200"/>
          </a:xfrm>
          <a:prstGeom prst="rect">
            <a:avLst/>
          </a:prstGeom>
          <a:noFill/>
          <a:ln cap="flat" cmpd="sng" w="9525">
            <a:solidFill>
              <a:srgbClr val="B4B982"/>
            </a:solidFill>
            <a:prstDash val="dash"/>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t/>
            </a:r>
            <a:endParaRPr i="1" sz="1150">
              <a:latin typeface="Cabin"/>
              <a:ea typeface="Cabin"/>
              <a:cs typeface="Cabin"/>
              <a:sym typeface="Cabin"/>
            </a:endParaRPr>
          </a:p>
        </p:txBody>
      </p:sp>
      <p:sp>
        <p:nvSpPr>
          <p:cNvPr id="287" name="Google Shape;287;p20"/>
          <p:cNvSpPr txBox="1"/>
          <p:nvPr/>
        </p:nvSpPr>
        <p:spPr>
          <a:xfrm>
            <a:off x="6150659" y="1639381"/>
            <a:ext cx="1024200" cy="340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GB" sz="700">
                <a:solidFill>
                  <a:srgbClr val="434343"/>
                </a:solidFill>
                <a:latin typeface="Cabin"/>
                <a:ea typeface="Cabin"/>
                <a:cs typeface="Cabin"/>
                <a:sym typeface="Cabin"/>
              </a:rPr>
              <a:t>Buccal cavity attached to intestinal mucosa</a:t>
            </a:r>
            <a:endParaRPr sz="700">
              <a:solidFill>
                <a:srgbClr val="434343"/>
              </a:solidFill>
              <a:latin typeface="Cabin"/>
              <a:ea typeface="Cabin"/>
              <a:cs typeface="Cabin"/>
              <a:sym typeface="Cabin"/>
            </a:endParaRPr>
          </a:p>
        </p:txBody>
      </p:sp>
      <p:pic>
        <p:nvPicPr>
          <p:cNvPr id="288" name="Google Shape;288;p20"/>
          <p:cNvPicPr preferRelativeResize="0"/>
          <p:nvPr/>
        </p:nvPicPr>
        <p:blipFill>
          <a:blip r:embed="rId7">
            <a:alphaModFix/>
          </a:blip>
          <a:stretch>
            <a:fillRect/>
          </a:stretch>
        </p:blipFill>
        <p:spPr>
          <a:xfrm>
            <a:off x="3475250" y="1126685"/>
            <a:ext cx="940265" cy="801556"/>
          </a:xfrm>
          <a:prstGeom prst="rect">
            <a:avLst/>
          </a:prstGeom>
          <a:noFill/>
          <a:ln cap="flat" cmpd="sng" w="9525">
            <a:solidFill>
              <a:srgbClr val="61753B"/>
            </a:solidFill>
            <a:prstDash val="solid"/>
            <a:round/>
            <a:headEnd len="sm" w="sm" type="none"/>
            <a:tailEnd len="sm" w="sm" type="none"/>
          </a:ln>
        </p:spPr>
      </p:pic>
      <p:pic>
        <p:nvPicPr>
          <p:cNvPr id="289" name="Google Shape;289;p20"/>
          <p:cNvPicPr preferRelativeResize="0"/>
          <p:nvPr/>
        </p:nvPicPr>
        <p:blipFill>
          <a:blip r:embed="rId8">
            <a:alphaModFix/>
          </a:blip>
          <a:stretch>
            <a:fillRect/>
          </a:stretch>
        </p:blipFill>
        <p:spPr>
          <a:xfrm>
            <a:off x="6209011" y="1100709"/>
            <a:ext cx="934386" cy="593815"/>
          </a:xfrm>
          <a:prstGeom prst="rect">
            <a:avLst/>
          </a:prstGeom>
          <a:noFill/>
          <a:ln cap="flat" cmpd="sng" w="9525">
            <a:solidFill>
              <a:srgbClr val="61753B"/>
            </a:solidFill>
            <a:prstDash val="solid"/>
            <a:round/>
            <a:headEnd len="sm" w="sm" type="none"/>
            <a:tailEnd len="sm" w="sm" type="none"/>
          </a:ln>
        </p:spPr>
      </p:pic>
      <p:sp>
        <p:nvSpPr>
          <p:cNvPr id="290" name="Google Shape;290;p20"/>
          <p:cNvSpPr/>
          <p:nvPr/>
        </p:nvSpPr>
        <p:spPr>
          <a:xfrm rot="-5400000">
            <a:off x="3643729" y="5375766"/>
            <a:ext cx="302100" cy="250500"/>
          </a:xfrm>
          <a:prstGeom prst="rightArrow">
            <a:avLst>
              <a:gd fmla="val 50000" name="adj1"/>
              <a:gd fmla="val 50000" name="adj2"/>
            </a:avLst>
          </a:prstGeom>
          <a:solidFill>
            <a:srgbClr val="4C6E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20"/>
          <p:cNvSpPr/>
          <p:nvPr/>
        </p:nvSpPr>
        <p:spPr>
          <a:xfrm>
            <a:off x="2431200" y="4366389"/>
            <a:ext cx="302100" cy="250500"/>
          </a:xfrm>
          <a:prstGeom prst="rightArrow">
            <a:avLst>
              <a:gd fmla="val 50000" name="adj1"/>
              <a:gd fmla="val 50000" name="adj2"/>
            </a:avLst>
          </a:pr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5" name="Shape 295"/>
        <p:cNvGrpSpPr/>
        <p:nvPr/>
      </p:nvGrpSpPr>
      <p:grpSpPr>
        <a:xfrm>
          <a:off x="0" y="0"/>
          <a:ext cx="0" cy="0"/>
          <a:chOff x="0" y="0"/>
          <a:chExt cx="0" cy="0"/>
        </a:xfrm>
      </p:grpSpPr>
      <p:sp>
        <p:nvSpPr>
          <p:cNvPr id="296" name="Google Shape;296;p21"/>
          <p:cNvSpPr/>
          <p:nvPr/>
        </p:nvSpPr>
        <p:spPr>
          <a:xfrm rot="10800000">
            <a:off x="6663269" y="-12432"/>
            <a:ext cx="938700" cy="975600"/>
          </a:xfrm>
          <a:prstGeom prst="rtTriangle">
            <a:avLst/>
          </a:prstGeom>
          <a:solidFill>
            <a:srgbClr val="B4B98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Exo"/>
              <a:ea typeface="Exo"/>
              <a:cs typeface="Exo"/>
              <a:sym typeface="Exo"/>
            </a:endParaRPr>
          </a:p>
        </p:txBody>
      </p:sp>
      <p:sp>
        <p:nvSpPr>
          <p:cNvPr id="297" name="Google Shape;297;p21"/>
          <p:cNvSpPr/>
          <p:nvPr/>
        </p:nvSpPr>
        <p:spPr>
          <a:xfrm>
            <a:off x="0" y="10026600"/>
            <a:ext cx="7589400" cy="672000"/>
          </a:xfrm>
          <a:prstGeom prst="rect">
            <a:avLst/>
          </a:prstGeom>
          <a:noFill/>
          <a:ln cap="flat" cmpd="sng" w="9525">
            <a:solidFill>
              <a:srgbClr val="B4B98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900">
                <a:solidFill>
                  <a:srgbClr val="6AA84F"/>
                </a:solidFill>
                <a:latin typeface="Cabin"/>
                <a:ea typeface="Cabin"/>
                <a:cs typeface="Cabin"/>
                <a:sym typeface="Cabin"/>
              </a:rPr>
              <a:t>1- Before reaching small intestine.</a:t>
            </a:r>
            <a:endParaRPr sz="900">
              <a:solidFill>
                <a:srgbClr val="6AA84F"/>
              </a:solidFill>
              <a:latin typeface="Cabin"/>
              <a:ea typeface="Cabin"/>
              <a:cs typeface="Cabin"/>
              <a:sym typeface="Cabin"/>
            </a:endParaRPr>
          </a:p>
          <a:p>
            <a:pPr indent="0" lvl="0" marL="0" rtl="0" algn="l">
              <a:spcBef>
                <a:spcPts val="0"/>
              </a:spcBef>
              <a:spcAft>
                <a:spcPts val="0"/>
              </a:spcAft>
              <a:buNone/>
            </a:pPr>
            <a:r>
              <a:rPr lang="en-GB" sz="900">
                <a:solidFill>
                  <a:srgbClr val="6AA84F"/>
                </a:solidFill>
                <a:latin typeface="Cabin"/>
                <a:ea typeface="Cabin"/>
                <a:cs typeface="Cabin"/>
                <a:sym typeface="Cabin"/>
              </a:rPr>
              <a:t>2- Anticoagulant glands —&gt; </a:t>
            </a:r>
            <a:r>
              <a:rPr lang="en-GB" sz="900">
                <a:solidFill>
                  <a:srgbClr val="6AA84F"/>
                </a:solidFill>
                <a:latin typeface="Cabin"/>
                <a:ea typeface="Cabin"/>
                <a:cs typeface="Cabin"/>
                <a:sym typeface="Cabin"/>
              </a:rPr>
              <a:t>the adults “hook” onto the mucosa and feed on the host’s blood </a:t>
            </a:r>
            <a:r>
              <a:rPr lang="en-GB" sz="900">
                <a:solidFill>
                  <a:srgbClr val="999999"/>
                </a:solidFill>
                <a:latin typeface="Cabin"/>
                <a:ea typeface="Cabin"/>
                <a:cs typeface="Cabin"/>
                <a:sym typeface="Cabin"/>
              </a:rPr>
              <a:t>with the help of an orally secreted factor X inhibitor</a:t>
            </a:r>
            <a:r>
              <a:rPr lang="en-GB" sz="900">
                <a:solidFill>
                  <a:srgbClr val="6AA84F"/>
                </a:solidFill>
                <a:latin typeface="Cabin"/>
                <a:ea typeface="Cabin"/>
                <a:cs typeface="Cabin"/>
                <a:sym typeface="Cabin"/>
              </a:rPr>
              <a:t> </a:t>
            </a:r>
            <a:r>
              <a:rPr lang="en-GB" sz="900">
                <a:solidFill>
                  <a:srgbClr val="6AA84F"/>
                </a:solidFill>
                <a:latin typeface="Cabin"/>
                <a:ea typeface="Cabin"/>
                <a:cs typeface="Cabin"/>
                <a:sym typeface="Cabin"/>
              </a:rPr>
              <a:t>—&gt; Anemia</a:t>
            </a:r>
            <a:endParaRPr sz="900">
              <a:solidFill>
                <a:srgbClr val="6AA84F"/>
              </a:solidFill>
              <a:latin typeface="Cabin"/>
              <a:ea typeface="Cabin"/>
              <a:cs typeface="Cabin"/>
              <a:sym typeface="Cabin"/>
            </a:endParaRPr>
          </a:p>
          <a:p>
            <a:pPr indent="0" lvl="0" marL="0" rtl="0" algn="l">
              <a:spcBef>
                <a:spcPts val="0"/>
              </a:spcBef>
              <a:spcAft>
                <a:spcPts val="0"/>
              </a:spcAft>
              <a:buNone/>
            </a:pPr>
            <a:r>
              <a:rPr lang="en-GB" sz="900">
                <a:solidFill>
                  <a:srgbClr val="6AA84F"/>
                </a:solidFill>
                <a:latin typeface="Cabin"/>
                <a:ea typeface="Cabin"/>
                <a:cs typeface="Cabin"/>
                <a:sym typeface="Cabin"/>
              </a:rPr>
              <a:t>3- They call it in arabic “الدم الخفي” because sometimes the stool is so dark that the physician may suspect “occult blood” that we can’t see with naked eyes so he will perform this procedure to check for any hidden blood by microscope or certain chemicals, which may indicate hookworm infection.</a:t>
            </a:r>
            <a:endParaRPr sz="900">
              <a:solidFill>
                <a:srgbClr val="6AA84F"/>
              </a:solidFill>
              <a:latin typeface="Cabin"/>
              <a:ea typeface="Cabin"/>
              <a:cs typeface="Cabin"/>
              <a:sym typeface="Cabin"/>
            </a:endParaRPr>
          </a:p>
        </p:txBody>
      </p:sp>
      <p:sp>
        <p:nvSpPr>
          <p:cNvPr id="298" name="Google Shape;298;p21"/>
          <p:cNvSpPr txBox="1"/>
          <p:nvPr/>
        </p:nvSpPr>
        <p:spPr>
          <a:xfrm>
            <a:off x="7106665" y="63360"/>
            <a:ext cx="495300" cy="4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Cabin"/>
                <a:ea typeface="Cabin"/>
                <a:cs typeface="Cabin"/>
                <a:sym typeface="Cabin"/>
              </a:rPr>
              <a:t>8</a:t>
            </a:r>
            <a:endParaRPr>
              <a:latin typeface="Cabin"/>
              <a:ea typeface="Cabin"/>
              <a:cs typeface="Cabin"/>
              <a:sym typeface="Cabin"/>
            </a:endParaRPr>
          </a:p>
        </p:txBody>
      </p:sp>
      <p:sp>
        <p:nvSpPr>
          <p:cNvPr id="299" name="Google Shape;299;p21"/>
          <p:cNvSpPr txBox="1"/>
          <p:nvPr/>
        </p:nvSpPr>
        <p:spPr>
          <a:xfrm>
            <a:off x="270825" y="-515075"/>
            <a:ext cx="6857700" cy="13680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3500">
                <a:solidFill>
                  <a:srgbClr val="61753B"/>
                </a:solidFill>
                <a:latin typeface="Cabin"/>
                <a:ea typeface="Cabin"/>
                <a:cs typeface="Cabin"/>
                <a:sym typeface="Cabin"/>
              </a:rPr>
              <a:t>4- </a:t>
            </a:r>
            <a:r>
              <a:rPr b="1" lang="en-GB" sz="3500">
                <a:solidFill>
                  <a:srgbClr val="61753B"/>
                </a:solidFill>
                <a:latin typeface="Cabin"/>
                <a:ea typeface="Cabin"/>
                <a:cs typeface="Cabin"/>
                <a:sym typeface="Cabin"/>
              </a:rPr>
              <a:t>Hookworm </a:t>
            </a:r>
            <a:r>
              <a:rPr b="1" lang="en-GB" sz="2400">
                <a:solidFill>
                  <a:srgbClr val="61753B"/>
                </a:solidFill>
                <a:latin typeface="Cabin"/>
                <a:ea typeface="Cabin"/>
                <a:cs typeface="Cabin"/>
                <a:sym typeface="Cabin"/>
              </a:rPr>
              <a:t>Cont’</a:t>
            </a:r>
            <a:endParaRPr b="1" sz="2400">
              <a:solidFill>
                <a:srgbClr val="61753B"/>
              </a:solidFill>
              <a:latin typeface="Cabin"/>
              <a:ea typeface="Cabin"/>
              <a:cs typeface="Cabin"/>
              <a:sym typeface="Cabin"/>
            </a:endParaRPr>
          </a:p>
        </p:txBody>
      </p:sp>
      <p:cxnSp>
        <p:nvCxnSpPr>
          <p:cNvPr id="300" name="Google Shape;300;p21"/>
          <p:cNvCxnSpPr/>
          <p:nvPr/>
        </p:nvCxnSpPr>
        <p:spPr>
          <a:xfrm>
            <a:off x="880525" y="5957300"/>
            <a:ext cx="5827500" cy="0"/>
          </a:xfrm>
          <a:prstGeom prst="straightConnector1">
            <a:avLst/>
          </a:prstGeom>
          <a:noFill/>
          <a:ln cap="flat" cmpd="sng" w="19050">
            <a:solidFill>
              <a:srgbClr val="61753B"/>
            </a:solidFill>
            <a:prstDash val="solid"/>
            <a:round/>
            <a:headEnd len="med" w="med" type="oval"/>
            <a:tailEnd len="med" w="med" type="oval"/>
          </a:ln>
        </p:spPr>
      </p:cxnSp>
      <p:sp>
        <p:nvSpPr>
          <p:cNvPr id="301" name="Google Shape;301;p21"/>
          <p:cNvSpPr txBox="1"/>
          <p:nvPr/>
        </p:nvSpPr>
        <p:spPr>
          <a:xfrm>
            <a:off x="1045225" y="6089850"/>
            <a:ext cx="5498100" cy="46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3500">
                <a:solidFill>
                  <a:srgbClr val="61753B"/>
                </a:solidFill>
                <a:latin typeface="Cabin"/>
                <a:ea typeface="Cabin"/>
                <a:cs typeface="Cabin"/>
                <a:sym typeface="Cabin"/>
              </a:rPr>
              <a:t>5- </a:t>
            </a:r>
            <a:r>
              <a:rPr b="1" lang="en-GB" sz="3500">
                <a:solidFill>
                  <a:srgbClr val="61753B"/>
                </a:solidFill>
                <a:latin typeface="Cabin"/>
                <a:ea typeface="Cabin"/>
                <a:cs typeface="Cabin"/>
                <a:sym typeface="Cabin"/>
              </a:rPr>
              <a:t>Strongyloides Stercoralis</a:t>
            </a:r>
            <a:endParaRPr b="1" sz="3500">
              <a:solidFill>
                <a:srgbClr val="61753B"/>
              </a:solidFill>
              <a:latin typeface="Cabin"/>
              <a:ea typeface="Cabin"/>
              <a:cs typeface="Cabin"/>
              <a:sym typeface="Cabin"/>
            </a:endParaRPr>
          </a:p>
        </p:txBody>
      </p:sp>
      <p:sp>
        <p:nvSpPr>
          <p:cNvPr id="302" name="Google Shape;302;p21"/>
          <p:cNvSpPr txBox="1"/>
          <p:nvPr/>
        </p:nvSpPr>
        <p:spPr>
          <a:xfrm>
            <a:off x="304050" y="6841525"/>
            <a:ext cx="7248600" cy="15363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61753B"/>
              </a:buClr>
              <a:buSzPts val="2000"/>
              <a:buFont typeface="Cabin"/>
              <a:buChar char="●"/>
            </a:pPr>
            <a:r>
              <a:rPr b="1" lang="en-GB" sz="2000">
                <a:solidFill>
                  <a:srgbClr val="61753B"/>
                </a:solidFill>
                <a:latin typeface="Cabin"/>
                <a:ea typeface="Cabin"/>
                <a:cs typeface="Cabin"/>
                <a:sym typeface="Cabin"/>
              </a:rPr>
              <a:t>General info</a:t>
            </a:r>
            <a:endParaRPr b="1" sz="600">
              <a:solidFill>
                <a:srgbClr val="61753B"/>
              </a:solidFill>
              <a:latin typeface="Cabin"/>
              <a:ea typeface="Cabin"/>
              <a:cs typeface="Cabin"/>
              <a:sym typeface="Cabin"/>
            </a:endParaRPr>
          </a:p>
          <a:p>
            <a:pPr indent="0" lvl="0" marL="457200" rtl="0" algn="l">
              <a:spcBef>
                <a:spcPts val="0"/>
              </a:spcBef>
              <a:spcAft>
                <a:spcPts val="0"/>
              </a:spcAft>
              <a:buNone/>
            </a:pPr>
            <a:r>
              <a:t/>
            </a:r>
            <a:endParaRPr b="1" sz="600">
              <a:solidFill>
                <a:srgbClr val="61753B"/>
              </a:solidFill>
              <a:latin typeface="Cabin"/>
              <a:ea typeface="Cabin"/>
              <a:cs typeface="Cabin"/>
              <a:sym typeface="Cabin"/>
            </a:endParaRPr>
          </a:p>
          <a:p>
            <a:pPr indent="0" lvl="0" marL="457200" rtl="0" algn="l">
              <a:lnSpc>
                <a:spcPct val="115000"/>
              </a:lnSpc>
              <a:spcBef>
                <a:spcPts val="0"/>
              </a:spcBef>
              <a:spcAft>
                <a:spcPts val="0"/>
              </a:spcAft>
              <a:buNone/>
            </a:pPr>
            <a:r>
              <a:rPr lang="en-GB" sz="600">
                <a:latin typeface="Cabin"/>
                <a:ea typeface="Cabin"/>
                <a:cs typeface="Cabin"/>
                <a:sym typeface="Cabin"/>
              </a:rPr>
              <a:t>○ </a:t>
            </a:r>
            <a:r>
              <a:rPr lang="en-GB" sz="1300">
                <a:latin typeface="Cabin"/>
                <a:ea typeface="Cabin"/>
                <a:cs typeface="Cabin"/>
                <a:sym typeface="Cabin"/>
              </a:rPr>
              <a:t>Widely distributed in tropical area at Asia, Africa &amp; South America . </a:t>
            </a:r>
            <a:endParaRPr sz="1300">
              <a:latin typeface="Cabin"/>
              <a:ea typeface="Cabin"/>
              <a:cs typeface="Cabin"/>
              <a:sym typeface="Cabin"/>
            </a:endParaRPr>
          </a:p>
          <a:p>
            <a:pPr indent="0" lvl="0" marL="457200" rtl="0" algn="l">
              <a:lnSpc>
                <a:spcPct val="115000"/>
              </a:lnSpc>
              <a:spcBef>
                <a:spcPts val="0"/>
              </a:spcBef>
              <a:spcAft>
                <a:spcPts val="0"/>
              </a:spcAft>
              <a:buNone/>
            </a:pPr>
            <a:r>
              <a:rPr lang="en-GB" sz="600">
                <a:latin typeface="Cabin"/>
                <a:ea typeface="Cabin"/>
                <a:cs typeface="Cabin"/>
                <a:sym typeface="Cabin"/>
              </a:rPr>
              <a:t>○ </a:t>
            </a:r>
            <a:r>
              <a:rPr lang="en-GB" sz="1300">
                <a:latin typeface="Cabin"/>
                <a:ea typeface="Cabin"/>
                <a:cs typeface="Cabin"/>
                <a:sym typeface="Cabin"/>
              </a:rPr>
              <a:t>Fatal </a:t>
            </a:r>
            <a:r>
              <a:rPr b="1" lang="en-GB" sz="1300">
                <a:latin typeface="Cabin"/>
                <a:ea typeface="Cabin"/>
                <a:cs typeface="Cabin"/>
                <a:sym typeface="Cabin"/>
              </a:rPr>
              <a:t>dissemination</a:t>
            </a:r>
            <a:r>
              <a:rPr lang="en-GB" sz="1300">
                <a:latin typeface="Cabin"/>
                <a:ea typeface="Cabin"/>
                <a:cs typeface="Cabin"/>
                <a:sym typeface="Cabin"/>
              </a:rPr>
              <a:t> in </a:t>
            </a:r>
            <a:r>
              <a:rPr b="1" lang="en-GB">
                <a:solidFill>
                  <a:srgbClr val="CC0000"/>
                </a:solidFill>
                <a:latin typeface="Cabin"/>
                <a:ea typeface="Cabin"/>
                <a:cs typeface="Cabin"/>
                <a:sym typeface="Cabin"/>
              </a:rPr>
              <a:t>immunocompromised host. </a:t>
            </a:r>
            <a:endParaRPr b="1">
              <a:solidFill>
                <a:srgbClr val="CC0000"/>
              </a:solidFill>
              <a:latin typeface="Cabin"/>
              <a:ea typeface="Cabin"/>
              <a:cs typeface="Cabin"/>
              <a:sym typeface="Cabin"/>
            </a:endParaRPr>
          </a:p>
          <a:p>
            <a:pPr indent="0" lvl="0" marL="457200" rtl="0" algn="l">
              <a:lnSpc>
                <a:spcPct val="115000"/>
              </a:lnSpc>
              <a:spcBef>
                <a:spcPts val="0"/>
              </a:spcBef>
              <a:spcAft>
                <a:spcPts val="0"/>
              </a:spcAft>
              <a:buNone/>
            </a:pPr>
            <a:r>
              <a:rPr lang="en-GB" sz="600">
                <a:latin typeface="Cabin"/>
                <a:ea typeface="Cabin"/>
                <a:cs typeface="Cabin"/>
                <a:sym typeface="Cabin"/>
              </a:rPr>
              <a:t>○ </a:t>
            </a:r>
            <a:r>
              <a:rPr lang="en-GB" sz="1300">
                <a:latin typeface="Cabin"/>
                <a:ea typeface="Cabin"/>
                <a:cs typeface="Cabin"/>
                <a:sym typeface="Cabin"/>
              </a:rPr>
              <a:t>It is </a:t>
            </a:r>
            <a:r>
              <a:rPr b="1" lang="en-GB" sz="1300">
                <a:latin typeface="Cabin"/>
                <a:ea typeface="Cabin"/>
                <a:cs typeface="Cabin"/>
                <a:sym typeface="Cabin"/>
              </a:rPr>
              <a:t>smallest</a:t>
            </a:r>
            <a:r>
              <a:rPr lang="en-GB" sz="1300">
                <a:latin typeface="Cabin"/>
                <a:ea typeface="Cabin"/>
                <a:cs typeface="Cabin"/>
                <a:sym typeface="Cabin"/>
              </a:rPr>
              <a:t> pathogenic nematodes ± 2.5mm.</a:t>
            </a:r>
            <a:endParaRPr sz="1300">
              <a:latin typeface="Cabin"/>
              <a:ea typeface="Cabin"/>
              <a:cs typeface="Cabin"/>
              <a:sym typeface="Cabin"/>
            </a:endParaRPr>
          </a:p>
          <a:p>
            <a:pPr indent="0" lvl="0" marL="457200" rtl="0" algn="l">
              <a:lnSpc>
                <a:spcPct val="115000"/>
              </a:lnSpc>
              <a:spcBef>
                <a:spcPts val="0"/>
              </a:spcBef>
              <a:spcAft>
                <a:spcPts val="0"/>
              </a:spcAft>
              <a:buNone/>
            </a:pPr>
            <a:r>
              <a:rPr lang="en-GB" sz="600">
                <a:latin typeface="Cabin"/>
                <a:ea typeface="Cabin"/>
                <a:cs typeface="Cabin"/>
                <a:sym typeface="Cabin"/>
              </a:rPr>
              <a:t>○ </a:t>
            </a:r>
            <a:r>
              <a:rPr lang="en-GB" sz="1300">
                <a:latin typeface="Cabin"/>
                <a:ea typeface="Cabin"/>
                <a:cs typeface="Cabin"/>
                <a:sym typeface="Cabin"/>
              </a:rPr>
              <a:t>Adult live in mucous membrane of</a:t>
            </a:r>
            <a:r>
              <a:rPr b="1" lang="en-GB" sz="1300">
                <a:latin typeface="Cabin"/>
                <a:ea typeface="Cabin"/>
                <a:cs typeface="Cabin"/>
                <a:sym typeface="Cabin"/>
              </a:rPr>
              <a:t> duodenum jejunum </a:t>
            </a:r>
            <a:r>
              <a:rPr lang="en-GB" sz="1300">
                <a:latin typeface="Cabin"/>
                <a:ea typeface="Cabin"/>
                <a:cs typeface="Cabin"/>
                <a:sym typeface="Cabin"/>
              </a:rPr>
              <a:t>rarely mucous membrane of bronchus.</a:t>
            </a:r>
            <a:endParaRPr sz="1300">
              <a:latin typeface="Cabin"/>
              <a:ea typeface="Cabin"/>
              <a:cs typeface="Cabin"/>
              <a:sym typeface="Cabin"/>
            </a:endParaRPr>
          </a:p>
          <a:p>
            <a:pPr indent="0" lvl="0" marL="457200" rtl="0" algn="l">
              <a:lnSpc>
                <a:spcPct val="115000"/>
              </a:lnSpc>
              <a:spcBef>
                <a:spcPts val="0"/>
              </a:spcBef>
              <a:spcAft>
                <a:spcPts val="0"/>
              </a:spcAft>
              <a:buNone/>
            </a:pPr>
            <a:r>
              <a:rPr lang="en-GB" sz="600">
                <a:latin typeface="Cabin"/>
                <a:ea typeface="Cabin"/>
                <a:cs typeface="Cabin"/>
                <a:sym typeface="Cabin"/>
              </a:rPr>
              <a:t>○ </a:t>
            </a:r>
            <a:r>
              <a:rPr b="1" lang="en-GB" sz="1300">
                <a:solidFill>
                  <a:srgbClr val="CC0000"/>
                </a:solidFill>
                <a:latin typeface="Cabin"/>
                <a:ea typeface="Cabin"/>
                <a:cs typeface="Cabin"/>
                <a:sym typeface="Cabin"/>
              </a:rPr>
              <a:t>Autoinfection</a:t>
            </a:r>
            <a:r>
              <a:rPr lang="en-GB" sz="1300">
                <a:solidFill>
                  <a:srgbClr val="CC0000"/>
                </a:solidFill>
                <a:latin typeface="Cabin"/>
                <a:ea typeface="Cabin"/>
                <a:cs typeface="Cabin"/>
                <a:sym typeface="Cabin"/>
              </a:rPr>
              <a:t> is a very important criteria.</a:t>
            </a:r>
            <a:endParaRPr sz="1300">
              <a:solidFill>
                <a:srgbClr val="CC0000"/>
              </a:solidFill>
              <a:latin typeface="Cabin"/>
              <a:ea typeface="Cabin"/>
              <a:cs typeface="Cabin"/>
              <a:sym typeface="Cabin"/>
            </a:endParaRPr>
          </a:p>
        </p:txBody>
      </p:sp>
      <p:pic>
        <p:nvPicPr>
          <p:cNvPr descr="Image result for strongyloides stercoralis" id="303" name="Google Shape;303;p21"/>
          <p:cNvPicPr preferRelativeResize="0"/>
          <p:nvPr/>
        </p:nvPicPr>
        <p:blipFill>
          <a:blip r:embed="rId3">
            <a:alphaModFix/>
          </a:blip>
          <a:stretch>
            <a:fillRect/>
          </a:stretch>
        </p:blipFill>
        <p:spPr>
          <a:xfrm>
            <a:off x="1956788" y="8741628"/>
            <a:ext cx="1572525" cy="1069548"/>
          </a:xfrm>
          <a:prstGeom prst="rect">
            <a:avLst/>
          </a:prstGeom>
          <a:noFill/>
          <a:ln cap="flat" cmpd="sng" w="9525">
            <a:solidFill>
              <a:srgbClr val="61753B"/>
            </a:solidFill>
            <a:prstDash val="solid"/>
            <a:round/>
            <a:headEnd len="sm" w="sm" type="none"/>
            <a:tailEnd len="sm" w="sm" type="none"/>
          </a:ln>
        </p:spPr>
      </p:pic>
      <p:pic>
        <p:nvPicPr>
          <p:cNvPr descr="Image result for strongyloides stercoralis" id="304" name="Google Shape;304;p21"/>
          <p:cNvPicPr preferRelativeResize="0"/>
          <p:nvPr/>
        </p:nvPicPr>
        <p:blipFill rotWithShape="1">
          <a:blip r:embed="rId4">
            <a:alphaModFix/>
          </a:blip>
          <a:srcRect b="3185" l="4463" r="2547" t="0"/>
          <a:stretch/>
        </p:blipFill>
        <p:spPr>
          <a:xfrm>
            <a:off x="3869950" y="8741724"/>
            <a:ext cx="1572600" cy="1069500"/>
          </a:xfrm>
          <a:prstGeom prst="rect">
            <a:avLst/>
          </a:prstGeom>
          <a:noFill/>
          <a:ln cap="flat" cmpd="sng" w="9525">
            <a:solidFill>
              <a:srgbClr val="61753B"/>
            </a:solidFill>
            <a:prstDash val="solid"/>
            <a:round/>
            <a:headEnd len="sm" w="sm" type="none"/>
            <a:tailEnd len="sm" w="sm" type="none"/>
          </a:ln>
        </p:spPr>
      </p:pic>
      <p:pic>
        <p:nvPicPr>
          <p:cNvPr descr="hook-2" id="305" name="Google Shape;305;p21"/>
          <p:cNvPicPr preferRelativeResize="0"/>
          <p:nvPr/>
        </p:nvPicPr>
        <p:blipFill rotWithShape="1">
          <a:blip r:embed="rId5">
            <a:alphaModFix/>
          </a:blip>
          <a:srcRect b="0" l="0" r="0" t="0"/>
          <a:stretch/>
        </p:blipFill>
        <p:spPr>
          <a:xfrm>
            <a:off x="597763" y="4873813"/>
            <a:ext cx="996969" cy="776100"/>
          </a:xfrm>
          <a:prstGeom prst="rect">
            <a:avLst/>
          </a:prstGeom>
          <a:noFill/>
          <a:ln>
            <a:noFill/>
          </a:ln>
        </p:spPr>
      </p:pic>
      <p:graphicFrame>
        <p:nvGraphicFramePr>
          <p:cNvPr id="306" name="Google Shape;306;p21" title="B"/>
          <p:cNvGraphicFramePr/>
          <p:nvPr/>
        </p:nvGraphicFramePr>
        <p:xfrm>
          <a:off x="304038" y="920025"/>
          <a:ext cx="3000000" cy="3000000"/>
        </p:xfrm>
        <a:graphic>
          <a:graphicData uri="http://schemas.openxmlformats.org/drawingml/2006/table">
            <a:tbl>
              <a:tblPr>
                <a:noFill/>
                <a:tableStyleId>{98794E04-6388-4C91-891D-34DDF0505F9F}</a:tableStyleId>
              </a:tblPr>
              <a:tblGrid>
                <a:gridCol w="1112050"/>
                <a:gridCol w="3541575"/>
                <a:gridCol w="2326825"/>
              </a:tblGrid>
              <a:tr h="233275">
                <a:tc gridSpan="3">
                  <a:txBody>
                    <a:bodyPr/>
                    <a:lstStyle/>
                    <a:p>
                      <a:pPr indent="0" lvl="0" marL="0" rtl="0" algn="ctr">
                        <a:spcBef>
                          <a:spcPts val="0"/>
                        </a:spcBef>
                        <a:spcAft>
                          <a:spcPts val="0"/>
                        </a:spcAft>
                        <a:buNone/>
                      </a:pPr>
                      <a:r>
                        <a:rPr b="1" lang="en-GB" sz="2000">
                          <a:solidFill>
                            <a:srgbClr val="FFFFFF"/>
                          </a:solidFill>
                          <a:latin typeface="Cabin"/>
                          <a:ea typeface="Cabin"/>
                          <a:cs typeface="Cabin"/>
                          <a:sym typeface="Cabin"/>
                        </a:rPr>
                        <a:t>Pathology &amp; Clinical picture</a:t>
                      </a:r>
                      <a:endParaRPr b="1" sz="800">
                        <a:solidFill>
                          <a:srgbClr val="CC0000"/>
                        </a:solidFill>
                        <a:latin typeface="Cabin"/>
                        <a:ea typeface="Cabin"/>
                        <a:cs typeface="Cabin"/>
                        <a:sym typeface="Cabin"/>
                      </a:endParaRPr>
                    </a:p>
                  </a:txBody>
                  <a:tcPr marT="91425" marB="91425" marR="91425" marL="91425">
                    <a:lnL cap="flat" cmpd="sng" w="9525">
                      <a:solidFill>
                        <a:srgbClr val="61753B"/>
                      </a:solidFill>
                      <a:prstDash val="solid"/>
                      <a:round/>
                      <a:headEnd len="sm" w="sm" type="none"/>
                      <a:tailEnd len="sm" w="sm" type="none"/>
                    </a:lnL>
                    <a:lnR cap="flat" cmpd="sng" w="9525">
                      <a:solidFill>
                        <a:srgbClr val="61753B"/>
                      </a:solidFill>
                      <a:prstDash val="solid"/>
                      <a:round/>
                      <a:headEnd len="sm" w="sm" type="none"/>
                      <a:tailEnd len="sm" w="sm" type="none"/>
                    </a:lnR>
                    <a:lnT cap="flat" cmpd="sng" w="9525">
                      <a:solidFill>
                        <a:srgbClr val="61753B"/>
                      </a:solidFill>
                      <a:prstDash val="solid"/>
                      <a:round/>
                      <a:headEnd len="sm" w="sm" type="none"/>
                      <a:tailEnd len="sm" w="sm" type="none"/>
                    </a:lnT>
                    <a:lnB cap="flat" cmpd="sng" w="9525">
                      <a:solidFill>
                        <a:srgbClr val="61753B"/>
                      </a:solidFill>
                      <a:prstDash val="solid"/>
                      <a:round/>
                      <a:headEnd len="sm" w="sm" type="none"/>
                      <a:tailEnd len="sm" w="sm" type="none"/>
                    </a:lnB>
                    <a:solidFill>
                      <a:srgbClr val="61753B"/>
                    </a:solidFill>
                  </a:tcPr>
                </a:tc>
                <a:tc hMerge="1"/>
                <a:tc hMerge="1"/>
              </a:tr>
              <a:tr h="315275">
                <a:tc gridSpan="3">
                  <a:txBody>
                    <a:bodyPr/>
                    <a:lstStyle/>
                    <a:p>
                      <a:pPr indent="0" lvl="0" marL="0" rtl="0" algn="ctr">
                        <a:spcBef>
                          <a:spcPts val="0"/>
                        </a:spcBef>
                        <a:spcAft>
                          <a:spcPts val="0"/>
                        </a:spcAft>
                        <a:buClr>
                          <a:schemeClr val="dk1"/>
                        </a:buClr>
                        <a:buSzPts val="1100"/>
                        <a:buFont typeface="Arial"/>
                        <a:buNone/>
                      </a:pPr>
                      <a:r>
                        <a:rPr lang="en-GB" sz="1000">
                          <a:solidFill>
                            <a:srgbClr val="3C78D8"/>
                          </a:solidFill>
                          <a:latin typeface="Cabin"/>
                          <a:ea typeface="Cabin"/>
                          <a:cs typeface="Cabin"/>
                          <a:sym typeface="Cabin"/>
                        </a:rPr>
                        <a:t>There are no specific symptoms or signs of hookworm infection but they give rise to a combination of:</a:t>
                      </a:r>
                      <a:endParaRPr sz="1000">
                        <a:solidFill>
                          <a:srgbClr val="3C78D8"/>
                        </a:solidFill>
                        <a:latin typeface="Cabin"/>
                        <a:ea typeface="Cabin"/>
                        <a:cs typeface="Cabin"/>
                        <a:sym typeface="Cabin"/>
                      </a:endParaRPr>
                    </a:p>
                    <a:p>
                      <a:pPr indent="0" lvl="0" marL="0" rtl="0" algn="ctr">
                        <a:spcBef>
                          <a:spcPts val="0"/>
                        </a:spcBef>
                        <a:spcAft>
                          <a:spcPts val="0"/>
                        </a:spcAft>
                        <a:buNone/>
                      </a:pPr>
                      <a:r>
                        <a:rPr lang="en-GB" sz="1000">
                          <a:solidFill>
                            <a:srgbClr val="3C78D8"/>
                          </a:solidFill>
                          <a:latin typeface="Cabin"/>
                          <a:ea typeface="Cabin"/>
                          <a:cs typeface="Cabin"/>
                          <a:sym typeface="Cabin"/>
                        </a:rPr>
                        <a:t>- Intestinal</a:t>
                      </a:r>
                      <a:r>
                        <a:rPr lang="en-GB" sz="1000">
                          <a:solidFill>
                            <a:schemeClr val="lt1"/>
                          </a:solidFill>
                          <a:latin typeface="Cabin"/>
                          <a:ea typeface="Cabin"/>
                          <a:cs typeface="Cabin"/>
                          <a:sym typeface="Cabin"/>
                        </a:rPr>
                        <a:t> </a:t>
                      </a:r>
                      <a:r>
                        <a:rPr lang="en-GB" sz="1000">
                          <a:solidFill>
                            <a:srgbClr val="CC0000"/>
                          </a:solidFill>
                          <a:latin typeface="Cabin"/>
                          <a:ea typeface="Cabin"/>
                          <a:cs typeface="Cabin"/>
                          <a:sym typeface="Cabin"/>
                        </a:rPr>
                        <a:t>inflammation, </a:t>
                      </a:r>
                      <a:r>
                        <a:rPr lang="en-GB" sz="1000">
                          <a:solidFill>
                            <a:srgbClr val="3C78D8"/>
                          </a:solidFill>
                          <a:latin typeface="Cabin"/>
                          <a:ea typeface="Cabin"/>
                          <a:cs typeface="Cabin"/>
                          <a:sym typeface="Cabin"/>
                        </a:rPr>
                        <a:t>Progressive</a:t>
                      </a:r>
                      <a:r>
                        <a:rPr lang="en-GB" sz="1000">
                          <a:solidFill>
                            <a:schemeClr val="lt1"/>
                          </a:solidFill>
                          <a:latin typeface="Cabin"/>
                          <a:ea typeface="Cabin"/>
                          <a:cs typeface="Cabin"/>
                          <a:sym typeface="Cabin"/>
                        </a:rPr>
                        <a:t> </a:t>
                      </a:r>
                      <a:r>
                        <a:rPr lang="en-GB" sz="1000">
                          <a:solidFill>
                            <a:srgbClr val="CC0000"/>
                          </a:solidFill>
                          <a:latin typeface="Cabin"/>
                          <a:ea typeface="Cabin"/>
                          <a:cs typeface="Cabin"/>
                          <a:sym typeface="Cabin"/>
                        </a:rPr>
                        <a:t>iron-deficiency anemia </a:t>
                      </a:r>
                      <a:r>
                        <a:rPr lang="en-GB" sz="1000">
                          <a:solidFill>
                            <a:srgbClr val="3C78D8"/>
                          </a:solidFill>
                          <a:latin typeface="Cabin"/>
                          <a:ea typeface="Cabin"/>
                          <a:cs typeface="Cabin"/>
                          <a:sym typeface="Cabin"/>
                        </a:rPr>
                        <a:t>&amp;</a:t>
                      </a:r>
                      <a:r>
                        <a:rPr lang="en-GB" sz="1000">
                          <a:solidFill>
                            <a:srgbClr val="CC0000"/>
                          </a:solidFill>
                          <a:latin typeface="Cabin"/>
                          <a:ea typeface="Cabin"/>
                          <a:cs typeface="Cabin"/>
                          <a:sym typeface="Cabin"/>
                        </a:rPr>
                        <a:t> </a:t>
                      </a:r>
                      <a:r>
                        <a:rPr lang="en-GB" sz="1000">
                          <a:latin typeface="Cabin"/>
                          <a:ea typeface="Cabin"/>
                          <a:cs typeface="Cabin"/>
                          <a:sym typeface="Cabin"/>
                        </a:rPr>
                        <a:t> </a:t>
                      </a:r>
                      <a:r>
                        <a:rPr lang="en-GB" sz="1000">
                          <a:solidFill>
                            <a:srgbClr val="CC0000"/>
                          </a:solidFill>
                          <a:latin typeface="Cabin"/>
                          <a:ea typeface="Cabin"/>
                          <a:cs typeface="Cabin"/>
                          <a:sym typeface="Cabin"/>
                        </a:rPr>
                        <a:t>Protein deficiency</a:t>
                      </a:r>
                      <a:endParaRPr sz="1000">
                        <a:solidFill>
                          <a:srgbClr val="FFFFFF"/>
                        </a:solidFill>
                        <a:latin typeface="Cabin"/>
                        <a:ea typeface="Cabin"/>
                        <a:cs typeface="Cabin"/>
                        <a:sym typeface="Cabin"/>
                      </a:endParaRPr>
                    </a:p>
                  </a:txBody>
                  <a:tcPr marT="91425" marB="91425" marR="91425" marL="91425">
                    <a:lnL cap="flat" cmpd="sng" w="9525">
                      <a:solidFill>
                        <a:srgbClr val="61753B"/>
                      </a:solidFill>
                      <a:prstDash val="solid"/>
                      <a:round/>
                      <a:headEnd len="sm" w="sm" type="none"/>
                      <a:tailEnd len="sm" w="sm" type="none"/>
                    </a:lnL>
                    <a:lnR cap="flat" cmpd="sng" w="9525">
                      <a:solidFill>
                        <a:srgbClr val="61753B"/>
                      </a:solidFill>
                      <a:prstDash val="solid"/>
                      <a:round/>
                      <a:headEnd len="sm" w="sm" type="none"/>
                      <a:tailEnd len="sm" w="sm" type="none"/>
                    </a:lnR>
                    <a:lnT cap="flat" cmpd="sng" w="9525">
                      <a:solidFill>
                        <a:srgbClr val="61753B"/>
                      </a:solidFill>
                      <a:prstDash val="solid"/>
                      <a:round/>
                      <a:headEnd len="sm" w="sm" type="none"/>
                      <a:tailEnd len="sm" w="sm" type="none"/>
                    </a:lnT>
                    <a:lnB cap="flat" cmpd="sng" w="9525">
                      <a:solidFill>
                        <a:srgbClr val="61753B"/>
                      </a:solidFill>
                      <a:prstDash val="solid"/>
                      <a:round/>
                      <a:headEnd len="sm" w="sm" type="none"/>
                      <a:tailEnd len="sm" w="sm" type="none"/>
                    </a:lnB>
                  </a:tcPr>
                </a:tc>
                <a:tc hMerge="1"/>
                <a:tc hMerge="1"/>
              </a:tr>
              <a:tr h="174025">
                <a:tc rowSpan="3">
                  <a:txBody>
                    <a:bodyPr/>
                    <a:lstStyle/>
                    <a:p>
                      <a:pPr indent="0" lvl="0" marL="0" rtl="0" algn="ctr">
                        <a:spcBef>
                          <a:spcPts val="0"/>
                        </a:spcBef>
                        <a:spcAft>
                          <a:spcPts val="0"/>
                        </a:spcAft>
                        <a:buNone/>
                      </a:pPr>
                      <a:r>
                        <a:rPr b="1" lang="en-GB">
                          <a:solidFill>
                            <a:srgbClr val="61753B"/>
                          </a:solidFill>
                          <a:latin typeface="Cabin"/>
                          <a:ea typeface="Cabin"/>
                          <a:cs typeface="Cabin"/>
                          <a:sym typeface="Cabin"/>
                        </a:rPr>
                        <a:t>Larvae</a:t>
                      </a:r>
                      <a:endParaRPr b="1">
                        <a:solidFill>
                          <a:srgbClr val="61753B"/>
                        </a:solidFill>
                        <a:latin typeface="Cabin"/>
                        <a:ea typeface="Cabin"/>
                        <a:cs typeface="Cabin"/>
                        <a:sym typeface="Cabin"/>
                      </a:endParaRPr>
                    </a:p>
                  </a:txBody>
                  <a:tcPr marT="91425" marB="91425" marR="91425" marL="91425" anchor="ctr">
                    <a:lnL cap="flat" cmpd="sng" w="9525">
                      <a:solidFill>
                        <a:srgbClr val="61753B"/>
                      </a:solidFill>
                      <a:prstDash val="solid"/>
                      <a:round/>
                      <a:headEnd len="sm" w="sm" type="none"/>
                      <a:tailEnd len="sm" w="sm" type="none"/>
                    </a:lnL>
                    <a:lnR cap="flat" cmpd="sng" w="9525">
                      <a:solidFill>
                        <a:srgbClr val="61753B"/>
                      </a:solidFill>
                      <a:prstDash val="solid"/>
                      <a:round/>
                      <a:headEnd len="sm" w="sm" type="none"/>
                      <a:tailEnd len="sm" w="sm" type="none"/>
                    </a:lnR>
                    <a:lnT cap="flat" cmpd="sng" w="9525">
                      <a:solidFill>
                        <a:srgbClr val="61753B"/>
                      </a:solidFill>
                      <a:prstDash val="solid"/>
                      <a:round/>
                      <a:headEnd len="sm" w="sm" type="none"/>
                      <a:tailEnd len="sm" w="sm" type="none"/>
                    </a:lnT>
                    <a:lnB cap="flat" cmpd="sng" w="9525">
                      <a:solidFill>
                        <a:srgbClr val="61753B"/>
                      </a:solidFill>
                      <a:prstDash val="solid"/>
                      <a:round/>
                      <a:headEnd len="sm" w="sm" type="none"/>
                      <a:tailEnd len="sm" w="sm" type="none"/>
                    </a:lnB>
                    <a:solidFill>
                      <a:srgbClr val="C0C58F">
                        <a:alpha val="53630"/>
                      </a:srgbClr>
                    </a:solidFill>
                  </a:tcPr>
                </a:tc>
                <a:tc gridSpan="2">
                  <a:txBody>
                    <a:bodyPr/>
                    <a:lstStyle/>
                    <a:p>
                      <a:pPr indent="0" lvl="0" marL="0" rtl="0" algn="l">
                        <a:spcBef>
                          <a:spcPts val="0"/>
                        </a:spcBef>
                        <a:spcAft>
                          <a:spcPts val="0"/>
                        </a:spcAft>
                        <a:buNone/>
                      </a:pPr>
                      <a:r>
                        <a:rPr b="1" lang="en-GB" sz="1200">
                          <a:solidFill>
                            <a:schemeClr val="dk1"/>
                          </a:solidFill>
                          <a:latin typeface="Cabin"/>
                          <a:ea typeface="Cabin"/>
                          <a:cs typeface="Cabin"/>
                          <a:sym typeface="Cabin"/>
                        </a:rPr>
                        <a:t>1- At the site of entry:</a:t>
                      </a:r>
                      <a:r>
                        <a:rPr lang="en-GB" sz="1200">
                          <a:solidFill>
                            <a:schemeClr val="dk1"/>
                          </a:solidFill>
                          <a:latin typeface="Cabin"/>
                          <a:ea typeface="Cabin"/>
                          <a:cs typeface="Cabin"/>
                          <a:sym typeface="Cabin"/>
                        </a:rPr>
                        <a:t> larvae intense itching (ground itch) and </a:t>
                      </a:r>
                      <a:r>
                        <a:rPr b="1" lang="en-GB" sz="1200">
                          <a:solidFill>
                            <a:schemeClr val="dk1"/>
                          </a:solidFill>
                          <a:latin typeface="Cabin"/>
                          <a:ea typeface="Cabin"/>
                          <a:cs typeface="Cabin"/>
                          <a:sym typeface="Cabin"/>
                        </a:rPr>
                        <a:t>dermatitis</a:t>
                      </a:r>
                      <a:r>
                        <a:rPr lang="en-GB" sz="1200">
                          <a:solidFill>
                            <a:schemeClr val="dk1"/>
                          </a:solidFill>
                          <a:latin typeface="Cabin"/>
                          <a:ea typeface="Cabin"/>
                          <a:cs typeface="Cabin"/>
                          <a:sym typeface="Cabin"/>
                        </a:rPr>
                        <a:t>. </a:t>
                      </a:r>
                      <a:endParaRPr sz="1200">
                        <a:solidFill>
                          <a:schemeClr val="dk1"/>
                        </a:solidFill>
                        <a:latin typeface="Cabin"/>
                        <a:ea typeface="Cabin"/>
                        <a:cs typeface="Cabin"/>
                        <a:sym typeface="Cabin"/>
                      </a:endParaRPr>
                    </a:p>
                  </a:txBody>
                  <a:tcPr marT="91425" marB="91425" marR="91425" marL="91425">
                    <a:lnL cap="flat" cmpd="sng" w="9525">
                      <a:solidFill>
                        <a:srgbClr val="61753B"/>
                      </a:solidFill>
                      <a:prstDash val="solid"/>
                      <a:round/>
                      <a:headEnd len="sm" w="sm" type="none"/>
                      <a:tailEnd len="sm" w="sm" type="none"/>
                    </a:lnL>
                    <a:lnR cap="flat" cmpd="sng" w="9525">
                      <a:solidFill>
                        <a:srgbClr val="61753B"/>
                      </a:solidFill>
                      <a:prstDash val="solid"/>
                      <a:round/>
                      <a:headEnd len="sm" w="sm" type="none"/>
                      <a:tailEnd len="sm" w="sm" type="none"/>
                    </a:lnR>
                    <a:lnT cap="flat" cmpd="sng" w="9525">
                      <a:solidFill>
                        <a:srgbClr val="61753B"/>
                      </a:solidFill>
                      <a:prstDash val="solid"/>
                      <a:round/>
                      <a:headEnd len="sm" w="sm" type="none"/>
                      <a:tailEnd len="sm" w="sm" type="none"/>
                    </a:lnT>
                    <a:lnB cap="flat" cmpd="sng" w="9525">
                      <a:solidFill>
                        <a:srgbClr val="61753B"/>
                      </a:solidFill>
                      <a:prstDash val="solid"/>
                      <a:round/>
                      <a:headEnd len="sm" w="sm" type="none"/>
                      <a:tailEnd len="sm" w="sm" type="none"/>
                    </a:lnB>
                  </a:tcPr>
                </a:tc>
                <a:tc hMerge="1"/>
              </a:tr>
              <a:tr h="128425">
                <a:tc vMerge="1"/>
                <a:tc gridSpan="2" rowSpan="2">
                  <a:txBody>
                    <a:bodyPr/>
                    <a:lstStyle/>
                    <a:p>
                      <a:pPr indent="0" lvl="0" marL="0" rtl="0" algn="l">
                        <a:spcBef>
                          <a:spcPts val="0"/>
                        </a:spcBef>
                        <a:spcAft>
                          <a:spcPts val="0"/>
                        </a:spcAft>
                        <a:buClr>
                          <a:schemeClr val="dk1"/>
                        </a:buClr>
                        <a:buSzPts val="1100"/>
                        <a:buFont typeface="Arial"/>
                        <a:buNone/>
                      </a:pPr>
                      <a:r>
                        <a:rPr b="1" lang="en-GB" sz="1200">
                          <a:solidFill>
                            <a:schemeClr val="dk1"/>
                          </a:solidFill>
                          <a:latin typeface="Cabin"/>
                          <a:ea typeface="Cabin"/>
                          <a:cs typeface="Cabin"/>
                          <a:sym typeface="Cabin"/>
                        </a:rPr>
                        <a:t>2- Migration phase:</a:t>
                      </a:r>
                      <a:r>
                        <a:rPr b="1" baseline="30000" lang="en-GB" sz="1200">
                          <a:solidFill>
                            <a:schemeClr val="dk1"/>
                          </a:solidFill>
                          <a:latin typeface="Cabin"/>
                          <a:ea typeface="Cabin"/>
                          <a:cs typeface="Cabin"/>
                          <a:sym typeface="Cabin"/>
                        </a:rPr>
                        <a:t>1</a:t>
                      </a:r>
                      <a:endParaRPr b="1" baseline="30000" sz="1200">
                        <a:solidFill>
                          <a:schemeClr val="dk1"/>
                        </a:solidFill>
                        <a:latin typeface="Cabin"/>
                        <a:ea typeface="Cabin"/>
                        <a:cs typeface="Cabin"/>
                        <a:sym typeface="Cabin"/>
                      </a:endParaRPr>
                    </a:p>
                    <a:p>
                      <a:pPr indent="0" lvl="0" marL="457200" rtl="0" algn="l">
                        <a:spcBef>
                          <a:spcPts val="0"/>
                        </a:spcBef>
                        <a:spcAft>
                          <a:spcPts val="0"/>
                        </a:spcAft>
                        <a:buClr>
                          <a:schemeClr val="dk1"/>
                        </a:buClr>
                        <a:buSzPts val="1100"/>
                        <a:buFont typeface="Arial"/>
                        <a:buNone/>
                      </a:pPr>
                      <a:r>
                        <a:rPr lang="en-GB" sz="1200">
                          <a:solidFill>
                            <a:schemeClr val="dk1"/>
                          </a:solidFill>
                          <a:latin typeface="Cabin"/>
                          <a:ea typeface="Cabin"/>
                          <a:cs typeface="Cabin"/>
                          <a:sym typeface="Cabin"/>
                        </a:rPr>
                        <a:t>- Cough with bloody sputum</a:t>
                      </a:r>
                      <a:endParaRPr sz="1200">
                        <a:solidFill>
                          <a:schemeClr val="dk1"/>
                        </a:solidFill>
                        <a:latin typeface="Cabin"/>
                        <a:ea typeface="Cabin"/>
                        <a:cs typeface="Cabin"/>
                        <a:sym typeface="Cabin"/>
                      </a:endParaRPr>
                    </a:p>
                    <a:p>
                      <a:pPr indent="0" lvl="0" marL="457200" rtl="0" algn="l">
                        <a:spcBef>
                          <a:spcPts val="0"/>
                        </a:spcBef>
                        <a:spcAft>
                          <a:spcPts val="0"/>
                        </a:spcAft>
                        <a:buNone/>
                      </a:pPr>
                      <a:r>
                        <a:rPr lang="en-GB" sz="1200">
                          <a:solidFill>
                            <a:schemeClr val="dk1"/>
                          </a:solidFill>
                          <a:latin typeface="Cabin"/>
                          <a:ea typeface="Cabin"/>
                          <a:cs typeface="Cabin"/>
                          <a:sym typeface="Cabin"/>
                        </a:rPr>
                        <a:t>-  </a:t>
                      </a:r>
                      <a:r>
                        <a:rPr b="1" lang="en-GB" sz="1200">
                          <a:solidFill>
                            <a:schemeClr val="dk1"/>
                          </a:solidFill>
                          <a:latin typeface="Cabin"/>
                          <a:ea typeface="Cabin"/>
                          <a:cs typeface="Cabin"/>
                          <a:sym typeface="Cabin"/>
                        </a:rPr>
                        <a:t>Pneumonitis and bronchitis</a:t>
                      </a:r>
                      <a:r>
                        <a:rPr lang="en-GB" sz="1200">
                          <a:solidFill>
                            <a:schemeClr val="dk1"/>
                          </a:solidFill>
                          <a:latin typeface="Cabin"/>
                          <a:ea typeface="Cabin"/>
                          <a:cs typeface="Cabin"/>
                          <a:sym typeface="Cabin"/>
                        </a:rPr>
                        <a:t> but less severe than Ascaris &amp; eosinophilia urticaria.</a:t>
                      </a:r>
                      <a:endParaRPr b="1" sz="1300">
                        <a:solidFill>
                          <a:srgbClr val="CC0000"/>
                        </a:solidFill>
                        <a:latin typeface="Cabin"/>
                        <a:ea typeface="Cabin"/>
                        <a:cs typeface="Cabin"/>
                        <a:sym typeface="Cabin"/>
                      </a:endParaRPr>
                    </a:p>
                  </a:txBody>
                  <a:tcPr marT="91425" marB="91425" marR="91425" marL="91425">
                    <a:lnL cap="flat" cmpd="sng" w="9525">
                      <a:solidFill>
                        <a:srgbClr val="61753B"/>
                      </a:solidFill>
                      <a:prstDash val="solid"/>
                      <a:round/>
                      <a:headEnd len="sm" w="sm" type="none"/>
                      <a:tailEnd len="sm" w="sm" type="none"/>
                    </a:lnL>
                    <a:lnR cap="flat" cmpd="sng" w="9525">
                      <a:solidFill>
                        <a:srgbClr val="61753B"/>
                      </a:solidFill>
                      <a:prstDash val="solid"/>
                      <a:round/>
                      <a:headEnd len="sm" w="sm" type="none"/>
                      <a:tailEnd len="sm" w="sm" type="none"/>
                    </a:lnR>
                    <a:lnT cap="flat" cmpd="sng" w="9525">
                      <a:solidFill>
                        <a:srgbClr val="61753B"/>
                      </a:solidFill>
                      <a:prstDash val="solid"/>
                      <a:round/>
                      <a:headEnd len="sm" w="sm" type="none"/>
                      <a:tailEnd len="sm" w="sm" type="none"/>
                    </a:lnT>
                    <a:lnB cap="flat" cmpd="sng" w="9525">
                      <a:solidFill>
                        <a:srgbClr val="61753B"/>
                      </a:solidFill>
                      <a:prstDash val="solid"/>
                      <a:round/>
                      <a:headEnd len="sm" w="sm" type="none"/>
                      <a:tailEnd len="sm" w="sm" type="none"/>
                    </a:lnB>
                  </a:tcPr>
                </a:tc>
                <a:tc rowSpan="2" hMerge="1"/>
              </a:tr>
              <a:tr h="218750">
                <a:tc vMerge="1"/>
                <a:tc gridSpan="2" vMerge="1"/>
                <a:tc hMerge="1" vMerge="1"/>
              </a:tr>
              <a:tr h="174025">
                <a:tc rowSpan="3">
                  <a:txBody>
                    <a:bodyPr/>
                    <a:lstStyle/>
                    <a:p>
                      <a:pPr indent="0" lvl="0" marL="0" marR="0" rtl="0" algn="ctr">
                        <a:lnSpc>
                          <a:spcPct val="100000"/>
                        </a:lnSpc>
                        <a:spcBef>
                          <a:spcPts val="0"/>
                        </a:spcBef>
                        <a:spcAft>
                          <a:spcPts val="0"/>
                        </a:spcAft>
                        <a:buClr>
                          <a:schemeClr val="dk1"/>
                        </a:buClr>
                        <a:buSzPts val="1100"/>
                        <a:buFont typeface="Arial"/>
                        <a:buNone/>
                      </a:pPr>
                      <a:r>
                        <a:rPr b="1" lang="en-GB">
                          <a:solidFill>
                            <a:srgbClr val="61753B"/>
                          </a:solidFill>
                          <a:latin typeface="Cabin"/>
                          <a:ea typeface="Cabin"/>
                          <a:cs typeface="Cabin"/>
                          <a:sym typeface="Cabin"/>
                        </a:rPr>
                        <a:t>Adult worm</a:t>
                      </a:r>
                      <a:endParaRPr b="1">
                        <a:solidFill>
                          <a:srgbClr val="61753B"/>
                        </a:solidFill>
                        <a:latin typeface="Cabin"/>
                        <a:ea typeface="Cabin"/>
                        <a:cs typeface="Cabin"/>
                        <a:sym typeface="Cabin"/>
                      </a:endParaRPr>
                    </a:p>
                  </a:txBody>
                  <a:tcPr marT="91425" marB="91425" marR="91425" marL="91425" anchor="ctr">
                    <a:lnL cap="flat" cmpd="sng" w="9525">
                      <a:solidFill>
                        <a:srgbClr val="61753B"/>
                      </a:solidFill>
                      <a:prstDash val="solid"/>
                      <a:round/>
                      <a:headEnd len="sm" w="sm" type="none"/>
                      <a:tailEnd len="sm" w="sm" type="none"/>
                    </a:lnL>
                    <a:lnR cap="flat" cmpd="sng" w="9525">
                      <a:solidFill>
                        <a:srgbClr val="61753B"/>
                      </a:solidFill>
                      <a:prstDash val="solid"/>
                      <a:round/>
                      <a:headEnd len="sm" w="sm" type="none"/>
                      <a:tailEnd len="sm" w="sm" type="none"/>
                    </a:lnR>
                    <a:lnT cap="flat" cmpd="sng" w="9525">
                      <a:solidFill>
                        <a:srgbClr val="61753B"/>
                      </a:solidFill>
                      <a:prstDash val="solid"/>
                      <a:round/>
                      <a:headEnd len="sm" w="sm" type="none"/>
                      <a:tailEnd len="sm" w="sm" type="none"/>
                    </a:lnT>
                    <a:lnB cap="flat" cmpd="sng" w="9525">
                      <a:solidFill>
                        <a:srgbClr val="61753B"/>
                      </a:solidFill>
                      <a:prstDash val="solid"/>
                      <a:round/>
                      <a:headEnd len="sm" w="sm" type="none"/>
                      <a:tailEnd len="sm" w="sm" type="none"/>
                    </a:lnB>
                    <a:solidFill>
                      <a:srgbClr val="C0C58F">
                        <a:alpha val="53630"/>
                      </a:srgbClr>
                    </a:solidFill>
                  </a:tcPr>
                </a:tc>
                <a:tc gridSpan="2">
                  <a:txBody>
                    <a:bodyPr/>
                    <a:lstStyle/>
                    <a:p>
                      <a:pPr indent="0" lvl="0" marL="0" rtl="0" algn="l">
                        <a:spcBef>
                          <a:spcPts val="0"/>
                        </a:spcBef>
                        <a:spcAft>
                          <a:spcPts val="0"/>
                        </a:spcAft>
                        <a:buNone/>
                      </a:pPr>
                      <a:r>
                        <a:rPr lang="en-GB" sz="1200">
                          <a:solidFill>
                            <a:schemeClr val="dk1"/>
                          </a:solidFill>
                          <a:latin typeface="Cabin"/>
                          <a:ea typeface="Cabin"/>
                          <a:cs typeface="Cabin"/>
                          <a:sym typeface="Cabin"/>
                        </a:rPr>
                        <a:t> 1- low worm burden (infection): no symptoms</a:t>
                      </a:r>
                      <a:endParaRPr b="1" sz="1300">
                        <a:solidFill>
                          <a:schemeClr val="dk1"/>
                        </a:solidFill>
                        <a:latin typeface="Cabin"/>
                        <a:ea typeface="Cabin"/>
                        <a:cs typeface="Cabin"/>
                        <a:sym typeface="Cabin"/>
                      </a:endParaRPr>
                    </a:p>
                  </a:txBody>
                  <a:tcPr marT="91425" marB="91425" marR="91425" marL="91425">
                    <a:lnL cap="flat" cmpd="sng" w="9525">
                      <a:solidFill>
                        <a:srgbClr val="61753B"/>
                      </a:solidFill>
                      <a:prstDash val="solid"/>
                      <a:round/>
                      <a:headEnd len="sm" w="sm" type="none"/>
                      <a:tailEnd len="sm" w="sm" type="none"/>
                    </a:lnL>
                    <a:lnR cap="flat" cmpd="sng" w="9525">
                      <a:solidFill>
                        <a:srgbClr val="61753B"/>
                      </a:solidFill>
                      <a:prstDash val="solid"/>
                      <a:round/>
                      <a:headEnd len="sm" w="sm" type="none"/>
                      <a:tailEnd len="sm" w="sm" type="none"/>
                    </a:lnR>
                    <a:lnT cap="flat" cmpd="sng" w="9525">
                      <a:solidFill>
                        <a:srgbClr val="61753B"/>
                      </a:solidFill>
                      <a:prstDash val="solid"/>
                      <a:round/>
                      <a:headEnd len="sm" w="sm" type="none"/>
                      <a:tailEnd len="sm" w="sm" type="none"/>
                    </a:lnT>
                    <a:lnB cap="flat" cmpd="sng" w="9525">
                      <a:solidFill>
                        <a:srgbClr val="61753B"/>
                      </a:solidFill>
                      <a:prstDash val="solid"/>
                      <a:round/>
                      <a:headEnd len="sm" w="sm" type="none"/>
                      <a:tailEnd len="sm" w="sm" type="none"/>
                    </a:lnB>
                  </a:tcPr>
                </a:tc>
                <a:tc hMerge="1"/>
              </a:tr>
              <a:tr h="347175">
                <a:tc vMerge="1"/>
                <a:tc gridSpan="2">
                  <a:txBody>
                    <a:bodyPr/>
                    <a:lstStyle/>
                    <a:p>
                      <a:pPr indent="0" lvl="0" marL="0" rtl="0" algn="l">
                        <a:spcBef>
                          <a:spcPts val="0"/>
                        </a:spcBef>
                        <a:spcAft>
                          <a:spcPts val="0"/>
                        </a:spcAft>
                        <a:buClr>
                          <a:schemeClr val="dk1"/>
                        </a:buClr>
                        <a:buSzPts val="1100"/>
                        <a:buFont typeface="Arial"/>
                        <a:buNone/>
                      </a:pPr>
                      <a:r>
                        <a:rPr lang="en-GB" sz="1200">
                          <a:solidFill>
                            <a:schemeClr val="dk1"/>
                          </a:solidFill>
                          <a:latin typeface="Cabin"/>
                          <a:ea typeface="Cabin"/>
                          <a:cs typeface="Cabin"/>
                          <a:sym typeface="Cabin"/>
                        </a:rPr>
                        <a:t>2- Moderate to heavy burden: </a:t>
                      </a:r>
                      <a:endParaRPr sz="1200">
                        <a:solidFill>
                          <a:schemeClr val="dk1"/>
                        </a:solidFill>
                        <a:latin typeface="Cabin"/>
                        <a:ea typeface="Cabin"/>
                        <a:cs typeface="Cabin"/>
                        <a:sym typeface="Cabin"/>
                      </a:endParaRPr>
                    </a:p>
                    <a:p>
                      <a:pPr indent="0" lvl="0" marL="457200" rtl="0" algn="l">
                        <a:spcBef>
                          <a:spcPts val="0"/>
                        </a:spcBef>
                        <a:spcAft>
                          <a:spcPts val="0"/>
                        </a:spcAft>
                        <a:buClr>
                          <a:schemeClr val="dk1"/>
                        </a:buClr>
                        <a:buSzPts val="1100"/>
                        <a:buFont typeface="Arial"/>
                        <a:buNone/>
                      </a:pPr>
                      <a:r>
                        <a:rPr lang="en-GB" sz="1200">
                          <a:solidFill>
                            <a:schemeClr val="dk1"/>
                          </a:solidFill>
                          <a:latin typeface="Cabin"/>
                          <a:ea typeface="Cabin"/>
                          <a:cs typeface="Cabin"/>
                          <a:sym typeface="Cabin"/>
                        </a:rPr>
                        <a:t>- Epigastric pain, vomiting , hemorrhagic enteritis.</a:t>
                      </a:r>
                      <a:endParaRPr sz="1200">
                        <a:solidFill>
                          <a:schemeClr val="dk1"/>
                        </a:solidFill>
                        <a:latin typeface="Cabin"/>
                        <a:ea typeface="Cabin"/>
                        <a:cs typeface="Cabin"/>
                        <a:sym typeface="Cabin"/>
                      </a:endParaRPr>
                    </a:p>
                    <a:p>
                      <a:pPr indent="0" lvl="0" marL="457200" rtl="0" algn="l">
                        <a:spcBef>
                          <a:spcPts val="0"/>
                        </a:spcBef>
                        <a:spcAft>
                          <a:spcPts val="0"/>
                        </a:spcAft>
                        <a:buNone/>
                      </a:pPr>
                      <a:r>
                        <a:rPr lang="en-GB" sz="1200">
                          <a:solidFill>
                            <a:schemeClr val="dk1"/>
                          </a:solidFill>
                          <a:latin typeface="Cabin"/>
                          <a:ea typeface="Cabin"/>
                          <a:cs typeface="Cabin"/>
                          <a:sym typeface="Cabin"/>
                        </a:rPr>
                        <a:t>- Protein loss: hypoproteinemia &amp; edema.</a:t>
                      </a:r>
                      <a:endParaRPr b="1" sz="1300">
                        <a:solidFill>
                          <a:schemeClr val="dk1"/>
                        </a:solidFill>
                        <a:latin typeface="Cabin"/>
                        <a:ea typeface="Cabin"/>
                        <a:cs typeface="Cabin"/>
                        <a:sym typeface="Cabin"/>
                      </a:endParaRPr>
                    </a:p>
                  </a:txBody>
                  <a:tcPr marT="91425" marB="91425" marR="91425" marL="91425">
                    <a:lnL cap="flat" cmpd="sng" w="9525">
                      <a:solidFill>
                        <a:srgbClr val="61753B"/>
                      </a:solidFill>
                      <a:prstDash val="solid"/>
                      <a:round/>
                      <a:headEnd len="sm" w="sm" type="none"/>
                      <a:tailEnd len="sm" w="sm" type="none"/>
                    </a:lnL>
                    <a:lnR cap="flat" cmpd="sng" w="9525">
                      <a:solidFill>
                        <a:srgbClr val="61753B"/>
                      </a:solidFill>
                      <a:prstDash val="solid"/>
                      <a:round/>
                      <a:headEnd len="sm" w="sm" type="none"/>
                      <a:tailEnd len="sm" w="sm" type="none"/>
                    </a:lnR>
                    <a:lnT cap="flat" cmpd="sng" w="9525">
                      <a:solidFill>
                        <a:srgbClr val="61753B"/>
                      </a:solidFill>
                      <a:prstDash val="solid"/>
                      <a:round/>
                      <a:headEnd len="sm" w="sm" type="none"/>
                      <a:tailEnd len="sm" w="sm" type="none"/>
                    </a:lnT>
                    <a:lnB cap="flat" cmpd="sng" w="9525">
                      <a:solidFill>
                        <a:srgbClr val="61753B"/>
                      </a:solidFill>
                      <a:prstDash val="solid"/>
                      <a:round/>
                      <a:headEnd len="sm" w="sm" type="none"/>
                      <a:tailEnd len="sm" w="sm" type="none"/>
                    </a:lnB>
                  </a:tcPr>
                </a:tc>
                <a:tc hMerge="1"/>
              </a:tr>
              <a:tr h="260600">
                <a:tc vMerge="1"/>
                <a:tc gridSpan="2">
                  <a:txBody>
                    <a:bodyPr/>
                    <a:lstStyle/>
                    <a:p>
                      <a:pPr indent="0" lvl="0" marL="0" rtl="0" algn="l">
                        <a:spcBef>
                          <a:spcPts val="0"/>
                        </a:spcBef>
                        <a:spcAft>
                          <a:spcPts val="0"/>
                        </a:spcAft>
                        <a:buNone/>
                      </a:pPr>
                      <a:r>
                        <a:rPr lang="en-GB" sz="1200">
                          <a:solidFill>
                            <a:schemeClr val="dk1"/>
                          </a:solidFill>
                          <a:latin typeface="Cabin"/>
                          <a:ea typeface="Cabin"/>
                          <a:cs typeface="Cabin"/>
                          <a:sym typeface="Cabin"/>
                        </a:rPr>
                        <a:t>3- </a:t>
                      </a:r>
                      <a:r>
                        <a:rPr b="1" lang="en-GB" sz="1200">
                          <a:solidFill>
                            <a:srgbClr val="CC0000"/>
                          </a:solidFill>
                          <a:latin typeface="Cabin"/>
                          <a:ea typeface="Cabin"/>
                          <a:cs typeface="Cabin"/>
                          <a:sym typeface="Cabin"/>
                        </a:rPr>
                        <a:t>Anemia</a:t>
                      </a:r>
                      <a:r>
                        <a:rPr b="1" baseline="30000" lang="en-GB" sz="1200">
                          <a:solidFill>
                            <a:srgbClr val="CC0000"/>
                          </a:solidFill>
                          <a:latin typeface="Cabin"/>
                          <a:ea typeface="Cabin"/>
                          <a:cs typeface="Cabin"/>
                          <a:sym typeface="Cabin"/>
                        </a:rPr>
                        <a:t>2</a:t>
                      </a:r>
                      <a:r>
                        <a:rPr b="1" lang="en-GB" sz="1200">
                          <a:solidFill>
                            <a:srgbClr val="CC0000"/>
                          </a:solidFill>
                          <a:latin typeface="Cabin"/>
                          <a:ea typeface="Cabin"/>
                          <a:cs typeface="Cabin"/>
                          <a:sym typeface="Cabin"/>
                        </a:rPr>
                        <a:t>:</a:t>
                      </a:r>
                      <a:r>
                        <a:rPr lang="en-GB" sz="1200">
                          <a:solidFill>
                            <a:schemeClr val="dk1"/>
                          </a:solidFill>
                          <a:latin typeface="Cabin"/>
                          <a:ea typeface="Cabin"/>
                          <a:cs typeface="Cabin"/>
                          <a:sym typeface="Cabin"/>
                        </a:rPr>
                        <a:t> due to withdrawal of blood by parasites and hemorrhage from punctured sites lead to severe anemia </a:t>
                      </a:r>
                      <a:r>
                        <a:rPr b="1" lang="en-GB" sz="1200">
                          <a:solidFill>
                            <a:srgbClr val="CC0000"/>
                          </a:solidFill>
                          <a:latin typeface="Cabin"/>
                          <a:ea typeface="Cabin"/>
                          <a:cs typeface="Cabin"/>
                          <a:sym typeface="Cabin"/>
                        </a:rPr>
                        <a:t>(microcytic hypochromic anemia)</a:t>
                      </a:r>
                      <a:endParaRPr b="1" sz="1300">
                        <a:solidFill>
                          <a:schemeClr val="dk1"/>
                        </a:solidFill>
                        <a:latin typeface="Cabin"/>
                        <a:ea typeface="Cabin"/>
                        <a:cs typeface="Cabin"/>
                        <a:sym typeface="Cabin"/>
                      </a:endParaRPr>
                    </a:p>
                  </a:txBody>
                  <a:tcPr marT="91425" marB="91425" marR="91425" marL="91425">
                    <a:lnL cap="flat" cmpd="sng" w="9525">
                      <a:solidFill>
                        <a:srgbClr val="61753B"/>
                      </a:solidFill>
                      <a:prstDash val="solid"/>
                      <a:round/>
                      <a:headEnd len="sm" w="sm" type="none"/>
                      <a:tailEnd len="sm" w="sm" type="none"/>
                    </a:lnL>
                    <a:lnR cap="flat" cmpd="sng" w="9525">
                      <a:solidFill>
                        <a:srgbClr val="61753B"/>
                      </a:solidFill>
                      <a:prstDash val="solid"/>
                      <a:round/>
                      <a:headEnd len="sm" w="sm" type="none"/>
                      <a:tailEnd len="sm" w="sm" type="none"/>
                    </a:lnR>
                    <a:lnT cap="flat" cmpd="sng" w="9525">
                      <a:solidFill>
                        <a:srgbClr val="61753B"/>
                      </a:solidFill>
                      <a:prstDash val="solid"/>
                      <a:round/>
                      <a:headEnd len="sm" w="sm" type="none"/>
                      <a:tailEnd len="sm" w="sm" type="none"/>
                    </a:lnT>
                    <a:lnB cap="flat" cmpd="sng" w="9525">
                      <a:solidFill>
                        <a:srgbClr val="61753B"/>
                      </a:solidFill>
                      <a:prstDash val="solid"/>
                      <a:round/>
                      <a:headEnd len="sm" w="sm" type="none"/>
                      <a:tailEnd len="sm" w="sm" type="none"/>
                    </a:lnB>
                  </a:tcPr>
                </a:tc>
                <a:tc hMerge="1"/>
              </a:tr>
            </a:tbl>
          </a:graphicData>
        </a:graphic>
      </p:graphicFrame>
      <p:sp>
        <p:nvSpPr>
          <p:cNvPr id="307" name="Google Shape;307;p21"/>
          <p:cNvSpPr txBox="1"/>
          <p:nvPr/>
        </p:nvSpPr>
        <p:spPr>
          <a:xfrm>
            <a:off x="4758459" y="4898638"/>
            <a:ext cx="1961700" cy="36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rgbClr val="61753B"/>
                </a:solidFill>
                <a:latin typeface="Cabin"/>
                <a:ea typeface="Cabin"/>
                <a:cs typeface="Cabin"/>
                <a:sym typeface="Cabin"/>
              </a:rPr>
              <a:t>Treatment</a:t>
            </a:r>
            <a:endParaRPr sz="1600">
              <a:solidFill>
                <a:srgbClr val="61753B"/>
              </a:solidFill>
            </a:endParaRPr>
          </a:p>
        </p:txBody>
      </p:sp>
      <p:sp>
        <p:nvSpPr>
          <p:cNvPr id="308" name="Google Shape;308;p21"/>
          <p:cNvSpPr/>
          <p:nvPr/>
        </p:nvSpPr>
        <p:spPr>
          <a:xfrm>
            <a:off x="3815888" y="4777623"/>
            <a:ext cx="969600" cy="980400"/>
          </a:xfrm>
          <a:prstGeom prst="ellipse">
            <a:avLst/>
          </a:prstGeom>
          <a:solidFill>
            <a:srgbClr val="C0C58F"/>
          </a:solidFill>
          <a:ln cap="flat" cmpd="sng" w="19050">
            <a:solidFill>
              <a:srgbClr val="C0C58F"/>
            </a:solidFill>
            <a:prstDash val="solid"/>
            <a:round/>
            <a:headEnd len="med" w="med" type="none"/>
            <a:tailEnd len="med" w="med"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GB"/>
              <a:t>  </a:t>
            </a:r>
            <a:endParaRPr>
              <a:solidFill>
                <a:srgbClr val="61753B"/>
              </a:solidFill>
            </a:endParaRPr>
          </a:p>
        </p:txBody>
      </p:sp>
      <p:cxnSp>
        <p:nvCxnSpPr>
          <p:cNvPr id="309" name="Google Shape;309;p21"/>
          <p:cNvCxnSpPr/>
          <p:nvPr/>
        </p:nvCxnSpPr>
        <p:spPr>
          <a:xfrm>
            <a:off x="1794228" y="5261863"/>
            <a:ext cx="2113500" cy="0"/>
          </a:xfrm>
          <a:prstGeom prst="straightConnector1">
            <a:avLst/>
          </a:prstGeom>
          <a:noFill/>
          <a:ln cap="flat" cmpd="sng" w="19050">
            <a:solidFill>
              <a:srgbClr val="C0C58F"/>
            </a:solidFill>
            <a:prstDash val="solid"/>
            <a:round/>
            <a:headEnd len="med" w="med" type="oval"/>
            <a:tailEnd len="med" w="med" type="none"/>
          </a:ln>
        </p:spPr>
      </p:cxnSp>
      <p:sp>
        <p:nvSpPr>
          <p:cNvPr id="310" name="Google Shape;310;p21"/>
          <p:cNvSpPr txBox="1"/>
          <p:nvPr/>
        </p:nvSpPr>
        <p:spPr>
          <a:xfrm>
            <a:off x="1794228" y="5261863"/>
            <a:ext cx="2113500" cy="58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600">
                <a:solidFill>
                  <a:schemeClr val="dk1"/>
                </a:solidFill>
                <a:latin typeface="Cabin"/>
                <a:ea typeface="Cabin"/>
                <a:cs typeface="Cabin"/>
                <a:sym typeface="Cabin"/>
              </a:rPr>
              <a:t>○ </a:t>
            </a:r>
            <a:r>
              <a:rPr lang="en-GB" sz="1300">
                <a:solidFill>
                  <a:schemeClr val="dk1"/>
                </a:solidFill>
                <a:latin typeface="Cabin"/>
                <a:ea typeface="Cabin"/>
                <a:cs typeface="Cabin"/>
                <a:sym typeface="Cabin"/>
              </a:rPr>
              <a:t>Eggs in stools</a:t>
            </a:r>
            <a:endParaRPr sz="1300">
              <a:solidFill>
                <a:schemeClr val="dk1"/>
              </a:solidFill>
              <a:latin typeface="Cabin"/>
              <a:ea typeface="Cabin"/>
              <a:cs typeface="Cabin"/>
              <a:sym typeface="Cabin"/>
            </a:endParaRPr>
          </a:p>
          <a:p>
            <a:pPr indent="0" lvl="0" marL="0" rtl="0" algn="ctr">
              <a:spcBef>
                <a:spcPts val="0"/>
              </a:spcBef>
              <a:spcAft>
                <a:spcPts val="0"/>
              </a:spcAft>
              <a:buClr>
                <a:schemeClr val="dk1"/>
              </a:buClr>
              <a:buSzPts val="1100"/>
              <a:buFont typeface="Arial"/>
              <a:buNone/>
            </a:pPr>
            <a:r>
              <a:rPr lang="en-GB" sz="600">
                <a:solidFill>
                  <a:schemeClr val="dk1"/>
                </a:solidFill>
                <a:latin typeface="Cabin"/>
                <a:ea typeface="Cabin"/>
                <a:cs typeface="Cabin"/>
                <a:sym typeface="Cabin"/>
              </a:rPr>
              <a:t>○ </a:t>
            </a:r>
            <a:r>
              <a:rPr lang="en-GB" sz="1300">
                <a:solidFill>
                  <a:schemeClr val="dk1"/>
                </a:solidFill>
                <a:latin typeface="Cabin"/>
                <a:ea typeface="Cabin"/>
                <a:cs typeface="Cabin"/>
                <a:sym typeface="Cabin"/>
              </a:rPr>
              <a:t>occult blood (+)</a:t>
            </a:r>
            <a:r>
              <a:rPr baseline="30000" lang="en-GB" sz="1300">
                <a:solidFill>
                  <a:schemeClr val="dk1"/>
                </a:solidFill>
                <a:latin typeface="Cabin"/>
                <a:ea typeface="Cabin"/>
                <a:cs typeface="Cabin"/>
                <a:sym typeface="Cabin"/>
              </a:rPr>
              <a:t>3</a:t>
            </a:r>
            <a:endParaRPr baseline="30000" sz="1200">
              <a:solidFill>
                <a:schemeClr val="dk1"/>
              </a:solidFill>
              <a:latin typeface="Cabin"/>
              <a:ea typeface="Cabin"/>
              <a:cs typeface="Cabin"/>
              <a:sym typeface="Cabin"/>
            </a:endParaRPr>
          </a:p>
          <a:p>
            <a:pPr indent="0" lvl="0" marL="0" rtl="0" algn="ctr">
              <a:spcBef>
                <a:spcPts val="0"/>
              </a:spcBef>
              <a:spcAft>
                <a:spcPts val="0"/>
              </a:spcAft>
              <a:buNone/>
            </a:pPr>
            <a:r>
              <a:t/>
            </a:r>
            <a:endParaRPr sz="1200">
              <a:latin typeface="Cabin"/>
              <a:ea typeface="Cabin"/>
              <a:cs typeface="Cabin"/>
              <a:sym typeface="Cabin"/>
            </a:endParaRPr>
          </a:p>
        </p:txBody>
      </p:sp>
      <p:sp>
        <p:nvSpPr>
          <p:cNvPr id="311" name="Google Shape;311;p21"/>
          <p:cNvSpPr txBox="1"/>
          <p:nvPr/>
        </p:nvSpPr>
        <p:spPr>
          <a:xfrm>
            <a:off x="1870233" y="4894063"/>
            <a:ext cx="1961700" cy="36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rgbClr val="61753B"/>
                </a:solidFill>
                <a:latin typeface="Cabin"/>
                <a:ea typeface="Cabin"/>
                <a:cs typeface="Cabin"/>
                <a:sym typeface="Cabin"/>
              </a:rPr>
              <a:t>Diagnosis</a:t>
            </a:r>
            <a:endParaRPr sz="1600">
              <a:solidFill>
                <a:srgbClr val="61753B"/>
              </a:solidFill>
            </a:endParaRPr>
          </a:p>
        </p:txBody>
      </p:sp>
      <p:pic>
        <p:nvPicPr>
          <p:cNvPr id="312" name="Google Shape;312;p21"/>
          <p:cNvPicPr preferRelativeResize="0"/>
          <p:nvPr/>
        </p:nvPicPr>
        <p:blipFill>
          <a:blip r:embed="rId6">
            <a:alphaModFix/>
          </a:blip>
          <a:stretch>
            <a:fillRect/>
          </a:stretch>
        </p:blipFill>
        <p:spPr>
          <a:xfrm>
            <a:off x="3958673" y="5005902"/>
            <a:ext cx="537562" cy="429736"/>
          </a:xfrm>
          <a:prstGeom prst="rect">
            <a:avLst/>
          </a:prstGeom>
          <a:noFill/>
          <a:ln>
            <a:noFill/>
          </a:ln>
          <a:effectLst>
            <a:outerShdw blurRad="57150" rotWithShape="0" algn="bl" dir="5400000" dist="19050">
              <a:srgbClr val="61753B">
                <a:alpha val="50000"/>
              </a:srgbClr>
            </a:outerShdw>
          </a:effectLst>
        </p:spPr>
      </p:pic>
      <p:sp>
        <p:nvSpPr>
          <p:cNvPr id="313" name="Google Shape;313;p21"/>
          <p:cNvSpPr txBox="1"/>
          <p:nvPr/>
        </p:nvSpPr>
        <p:spPr>
          <a:xfrm>
            <a:off x="4743492" y="5249513"/>
            <a:ext cx="2388600" cy="582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GB" sz="1200">
                <a:latin typeface="Cabin"/>
                <a:ea typeface="Cabin"/>
                <a:cs typeface="Cabin"/>
                <a:sym typeface="Cabin"/>
              </a:rPr>
              <a:t>Albendazol, Mebendazole</a:t>
            </a:r>
            <a:endParaRPr sz="900">
              <a:latin typeface="Exo"/>
              <a:ea typeface="Exo"/>
              <a:cs typeface="Exo"/>
              <a:sym typeface="Exo"/>
            </a:endParaRPr>
          </a:p>
        </p:txBody>
      </p:sp>
      <p:cxnSp>
        <p:nvCxnSpPr>
          <p:cNvPr id="314" name="Google Shape;314;p21"/>
          <p:cNvCxnSpPr/>
          <p:nvPr/>
        </p:nvCxnSpPr>
        <p:spPr>
          <a:xfrm rot="10800000">
            <a:off x="4714446" y="5261863"/>
            <a:ext cx="2113500" cy="0"/>
          </a:xfrm>
          <a:prstGeom prst="straightConnector1">
            <a:avLst/>
          </a:prstGeom>
          <a:noFill/>
          <a:ln cap="flat" cmpd="sng" w="19050">
            <a:solidFill>
              <a:srgbClr val="C0C58F"/>
            </a:solidFill>
            <a:prstDash val="solid"/>
            <a:round/>
            <a:headEnd len="med" w="med" type="oval"/>
            <a:tailEnd len="med" w="med" type="none"/>
          </a:ln>
        </p:spPr>
      </p:cxnSp>
      <p:pic>
        <p:nvPicPr>
          <p:cNvPr id="315" name="Google Shape;315;p21"/>
          <p:cNvPicPr preferRelativeResize="0"/>
          <p:nvPr/>
        </p:nvPicPr>
        <p:blipFill>
          <a:blip r:embed="rId7">
            <a:alphaModFix/>
          </a:blip>
          <a:stretch>
            <a:fillRect/>
          </a:stretch>
        </p:blipFill>
        <p:spPr>
          <a:xfrm>
            <a:off x="4314490" y="5192663"/>
            <a:ext cx="302284" cy="24163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