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698475" cx="7589525"/>
  <p:notesSz cx="6858000" cy="9144000"/>
  <p:embeddedFontLst>
    <p:embeddedFont>
      <p:font typeface="Cabin SemiBold"/>
      <p:regular r:id="rId15"/>
      <p:bold r:id="rId16"/>
      <p:italic r:id="rId17"/>
      <p:boldItalic r:id="rId18"/>
    </p:embeddedFont>
    <p:embeddedFont>
      <p:font typeface="Cabin"/>
      <p:regular r:id="rId19"/>
      <p:bold r:id="rId20"/>
      <p:italic r:id="rId21"/>
      <p:boldItalic r:id="rId22"/>
    </p:embeddedFont>
    <p:embeddedFont>
      <p:font typeface="Ex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.fntdata"/><Relationship Id="rId22" Type="http://schemas.openxmlformats.org/officeDocument/2006/relationships/font" Target="fonts/Cabin-boldItalic.fntdata"/><Relationship Id="rId21" Type="http://schemas.openxmlformats.org/officeDocument/2006/relationships/font" Target="fonts/Cabin-italic.fntdata"/><Relationship Id="rId24" Type="http://schemas.openxmlformats.org/officeDocument/2006/relationships/font" Target="fonts/Exo-bold.fntdata"/><Relationship Id="rId23" Type="http://schemas.openxmlformats.org/officeDocument/2006/relationships/font" Target="fonts/Ex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xo-boldItalic.fntdata"/><Relationship Id="rId25" Type="http://schemas.openxmlformats.org/officeDocument/2006/relationships/font" Target="fonts/Ex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abin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CabinSemiBold-italic.fntdata"/><Relationship Id="rId16" Type="http://schemas.openxmlformats.org/officeDocument/2006/relationships/font" Target="fonts/CabinSemiBold-bold.fntdata"/><Relationship Id="rId19" Type="http://schemas.openxmlformats.org/officeDocument/2006/relationships/font" Target="fonts/Cabin-regular.fntdata"/><Relationship Id="rId18" Type="http://schemas.openxmlformats.org/officeDocument/2006/relationships/font" Target="fonts/Cabin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b7150b59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bb7150b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cbc511ac_0_62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acbc511a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f1005fe2_0_5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f1005fe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b1e2338e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5b1e233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acbc511ac_0_16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acbc511a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acbc511ac_0_23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acbc511a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91c23717c1e77e2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91c23717c1e77e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5d2387233_1_1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5d238723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hyperlink" Target="https://docs.google.com/presentation/d/1q7emMSn5NwGI41Y0cfy2jfMnyyBmTAoBcHL1iTKJQLI/edit#slide=id.p" TargetMode="External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2.gif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Relationship Id="rId5" Type="http://schemas.openxmlformats.org/officeDocument/2006/relationships/image" Target="../media/image22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gif"/><Relationship Id="rId4" Type="http://schemas.openxmlformats.org/officeDocument/2006/relationships/image" Target="../media/image27.png"/><Relationship Id="rId10" Type="http://schemas.openxmlformats.org/officeDocument/2006/relationships/image" Target="../media/image25.png"/><Relationship Id="rId9" Type="http://schemas.openxmlformats.org/officeDocument/2006/relationships/image" Target="../media/image33.png"/><Relationship Id="rId5" Type="http://schemas.openxmlformats.org/officeDocument/2006/relationships/image" Target="../media/image23.png"/><Relationship Id="rId6" Type="http://schemas.openxmlformats.org/officeDocument/2006/relationships/image" Target="../media/image37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image" Target="../media/image35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94575" y="0"/>
            <a:ext cx="509100" cy="10698600"/>
          </a:xfrm>
          <a:prstGeom prst="rect">
            <a:avLst/>
          </a:prstGeom>
          <a:solidFill>
            <a:srgbClr val="EAF0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8141">
            <a:off x="-121059" y="-352184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139552" y="963309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156691" y="2294938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175184" y="3610431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189792" y="4941774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208285" y="6257266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227910" y="7589178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8141">
            <a:off x="-246403" y="8904671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sp>
        <p:nvSpPr>
          <p:cNvPr id="63" name="Google Shape;63;p13"/>
          <p:cNvSpPr txBox="1"/>
          <p:nvPr/>
        </p:nvSpPr>
        <p:spPr>
          <a:xfrm>
            <a:off x="1689550" y="2258700"/>
            <a:ext cx="5205600" cy="19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rPr>
              <a:t>Intestinal Protozoa</a:t>
            </a:r>
            <a:endParaRPr b="1" sz="48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5">
            <a:alphaModFix/>
          </a:blip>
          <a:srcRect b="8839" l="11500" r="19137" t="28687"/>
          <a:stretch/>
        </p:blipFill>
        <p:spPr>
          <a:xfrm>
            <a:off x="5301576" y="-12"/>
            <a:ext cx="1151943" cy="6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825" y="0"/>
            <a:ext cx="839703" cy="10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1592607" y="5179175"/>
            <a:ext cx="5258400" cy="574800"/>
          </a:xfrm>
          <a:prstGeom prst="roundRect">
            <a:avLst>
              <a:gd fmla="val 16667" name="adj"/>
            </a:avLst>
          </a:prstGeom>
          <a:solidFill>
            <a:srgbClr val="C0C58F">
              <a:alpha val="53630"/>
            </a:srgbClr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Lecture objectives:</a:t>
            </a:r>
            <a:endParaRPr sz="19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613099" y="5884967"/>
            <a:ext cx="5258400" cy="26139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561750" y="8623100"/>
            <a:ext cx="5333400" cy="120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890497" y="9035592"/>
            <a:ext cx="168000" cy="1605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1890497" y="9270017"/>
            <a:ext cx="168000" cy="1605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887434" y="9504442"/>
            <a:ext cx="168000" cy="1605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2160834" y="8973854"/>
            <a:ext cx="9726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Important</a:t>
            </a:r>
            <a:endParaRPr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160821" y="9229550"/>
            <a:ext cx="15798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Doctors’ note</a:t>
            </a:r>
            <a:endParaRPr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2234634" y="9485242"/>
            <a:ext cx="972600" cy="1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Extra</a:t>
            </a:r>
            <a:endParaRPr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4004384" y="9144942"/>
            <a:ext cx="168000" cy="160500"/>
          </a:xfrm>
          <a:prstGeom prst="ellipse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004384" y="9409654"/>
            <a:ext cx="168000" cy="1605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719200" y="8623100"/>
            <a:ext cx="11520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Color index:    </a:t>
            </a:r>
            <a:endParaRPr b="1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4172375" y="9024200"/>
            <a:ext cx="28935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en-GB">
                <a:solidFill>
                  <a:srgbClr val="C27BA0"/>
                </a:solidFill>
                <a:latin typeface="Cabin"/>
                <a:ea typeface="Cabin"/>
                <a:cs typeface="Cabin"/>
                <a:sym typeface="Cabin"/>
              </a:rPr>
              <a:t>Found in Girls’ slides</a:t>
            </a:r>
            <a:r>
              <a:rPr lang="en-GB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4170475" y="9288888"/>
            <a:ext cx="30000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  <a:latin typeface="Cabin"/>
                <a:ea typeface="Cabin"/>
                <a:cs typeface="Cabin"/>
                <a:sym typeface="Cabin"/>
              </a:rPr>
              <a:t>Found in Boys’ slides</a:t>
            </a:r>
            <a:endParaRPr>
              <a:solidFill>
                <a:srgbClr val="3C78D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355875" y="10090025"/>
            <a:ext cx="30771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CCCCC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7"/>
              </a:rPr>
              <a:t>EDITING FILE</a:t>
            </a:r>
            <a:endParaRPr b="1" sz="1800">
              <a:solidFill>
                <a:srgbClr val="CCCCCC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540300" y="5921793"/>
            <a:ext cx="5630100" cy="25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bin"/>
              <a:buChar char="●"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Know morphology of cysts and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trophozoites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of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Giardia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lamblia parasites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Describe life cycle of Giardia parasites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Describe Giardia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trophozoites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in tissue sections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Discuss the clinical picture of Giardia parasites (Typical and Atypical).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How to diagnose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Giardia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in the labs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Know the chemotherapy against Giardia parasites.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Summarize general features of Intestinal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Entamoeba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Know the six types of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Entamoeba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Compare between E. histolytica and E. dispar.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Describe Life cycle of E. histolytica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Discuss Pathology of E. histolytica (intestinal and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extraintestinal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).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Diagnosis and treatment of Amoebae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Life cycle of Cryptosporidium and diagnosis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41825" y="23050"/>
            <a:ext cx="777825" cy="7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174" y="8775123"/>
            <a:ext cx="1870850" cy="1142075"/>
          </a:xfrm>
          <a:prstGeom prst="rect">
            <a:avLst/>
          </a:prstGeom>
          <a:noFill/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6174" y="7179273"/>
            <a:ext cx="1903550" cy="15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 rot="10800000">
            <a:off x="6663269" y="-12432"/>
            <a:ext cx="938700" cy="975600"/>
          </a:xfrm>
          <a:prstGeom prst="rtTriangle">
            <a:avLst/>
          </a:prstGeom>
          <a:solidFill>
            <a:srgbClr val="B4B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0" y="10026600"/>
            <a:ext cx="7589400" cy="6720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1:  Infectious: the active form that causes the disease </a:t>
            </a:r>
            <a:endParaRPr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2: Replicative: the form that </a:t>
            </a: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multiplies</a:t>
            </a: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7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3: Diagnostic: Seen under </a:t>
            </a: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microscope.</a:t>
            </a:r>
            <a:endParaRPr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4:</a:t>
            </a: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Especially in the duodenum causing diarrhea </a:t>
            </a:r>
            <a:endParaRPr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7106665" y="63360"/>
            <a:ext cx="495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1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579132" y="269980"/>
            <a:ext cx="6071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Giardia lamblia</a:t>
            </a:r>
            <a:endParaRPr b="1" sz="35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275625" y="3344000"/>
            <a:ext cx="7140900" cy="18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Introduction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miri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Giardia lamblia is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a </a:t>
            </a: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protozoan parasite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capable of causing </a:t>
            </a: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sporadic or epidemic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diarrheal illness.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miri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Giardiasis is an important cause of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waterborne</a:t>
            </a: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foodborne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disease, daycare center outbreaks, and illness in international travelers,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miri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Giardiasis is especially common in areas with </a:t>
            </a: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poor sanitary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conditions and limited water-treatment facilities,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Water is a major source of giardiasis transmission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miri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Giardia species have two forms,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cysts 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&amp;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trophozoites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276625" y="7591375"/>
            <a:ext cx="5024700" cy="22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yst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ingestion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(resist acidity)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→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excystation</a:t>
            </a:r>
            <a:r>
              <a:rPr b="1" lang="en-GB" sz="12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occurs in the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small intestine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 release of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trophozoites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(pear-shaped)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replicate</a:t>
            </a:r>
            <a:r>
              <a:rPr b="1" lang="en-GB" sz="12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by binary fission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→Trophozoites are then localized in the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small intestine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they attach to the mucosal surface of the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duodenum</a:t>
            </a:r>
            <a:r>
              <a:rPr b="1" baseline="30000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jejunum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However, the trophozoite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does not invade the mucosal epithelium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 excretion in the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stool as cyst or trophozoite.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Following cyst ingestion, infections have an incubation of a week or more before symptoms of acute giardiasis may develop.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Cysts Survive in the environment and  stay infectious in the environment for more than 3 months  </a:t>
            </a:r>
            <a:endParaRPr sz="12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76624" y="7132561"/>
            <a:ext cx="2214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Life cycle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19575" y="5399213"/>
            <a:ext cx="3195600" cy="1685400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297388" y="5234514"/>
            <a:ext cx="1440000" cy="291000"/>
          </a:xfrm>
          <a:prstGeom prst="rect">
            <a:avLst/>
          </a:prstGeom>
          <a:solidFill>
            <a:srgbClr val="C0C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Cysts</a:t>
            </a:r>
            <a:endParaRPr>
              <a:solidFill>
                <a:srgbClr val="61753B"/>
              </a:solidFill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973375" y="5413621"/>
            <a:ext cx="3195600" cy="1685400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851188" y="5246481"/>
            <a:ext cx="1440000" cy="291000"/>
          </a:xfrm>
          <a:prstGeom prst="rect">
            <a:avLst/>
          </a:prstGeom>
          <a:solidFill>
            <a:srgbClr val="C0C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Trophozoites</a:t>
            </a:r>
            <a:endParaRPr>
              <a:solidFill>
                <a:srgbClr val="61753B"/>
              </a:solidFill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973375" y="5356850"/>
            <a:ext cx="31956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Replicative</a:t>
            </a:r>
            <a:r>
              <a:rPr b="1" baseline="30000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and diagnostic</a:t>
            </a:r>
            <a:r>
              <a:rPr b="1" baseline="30000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stage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Can’t resist gastric acidity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Can’t Survive the environment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ear-shaped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 nuclei &amp; adhesive disc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bin"/>
              <a:buChar char="●"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Multi-flagellated (8)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Divides by binary fission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83975" y="5237500"/>
            <a:ext cx="32601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infectious</a:t>
            </a:r>
            <a:r>
              <a:rPr b="1" baseline="30000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and diagnostic</a:t>
            </a:r>
            <a:r>
              <a:rPr b="1" baseline="30000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stage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bin"/>
              <a:buChar char="●"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R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esists gastric acidity  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bin"/>
              <a:buChar char="●"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Survives the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environment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Multinucleated (4)</a:t>
            </a:r>
            <a:endParaRPr sz="12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Non-flagellated</a:t>
            </a:r>
            <a:endParaRPr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510625" y="891500"/>
            <a:ext cx="39624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Classification of parasites 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32400" y="1442700"/>
            <a:ext cx="3195600" cy="1610700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978850" y="1460423"/>
            <a:ext cx="3195600" cy="1610700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838563" y="1313825"/>
            <a:ext cx="1440000" cy="291000"/>
          </a:xfrm>
          <a:prstGeom prst="rect">
            <a:avLst/>
          </a:prstGeom>
          <a:solidFill>
            <a:srgbClr val="C0C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Helminths </a:t>
            </a:r>
            <a:endParaRPr b="1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328400" y="1313825"/>
            <a:ext cx="1440000" cy="291000"/>
          </a:xfrm>
          <a:prstGeom prst="rect">
            <a:avLst/>
          </a:prstGeom>
          <a:solidFill>
            <a:srgbClr val="C0C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Protozoa </a:t>
            </a:r>
            <a:endParaRPr>
              <a:solidFill>
                <a:srgbClr val="61753B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973375" y="1565150"/>
            <a:ext cx="3294300" cy="15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Multicellular, specialized cells.</a:t>
            </a:r>
            <a:br>
              <a:rPr lang="en-GB" sz="1200">
                <a:latin typeface="Cabin"/>
                <a:ea typeface="Cabin"/>
                <a:cs typeface="Cabin"/>
                <a:sym typeface="Cabin"/>
              </a:rPr>
            </a:br>
            <a:endParaRPr sz="6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Round worms (nematodes):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1733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Elongated, cylindrical, unsegmented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●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Flat worms: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1733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Trematodes: leaf like,unsegmented 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1733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Cestode: tape-like, segmented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21113" y="1566725"/>
            <a:ext cx="3260100" cy="1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Unicellular, a single cell for all functions.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Amoebae: moves by pseudopodia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Flagellates: moves by flagella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Ciliates: moves by cilia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Apicomplexa (Sporozoa): tissue parasites   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0842" y="6274576"/>
            <a:ext cx="695350" cy="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7641" y="6009830"/>
            <a:ext cx="695350" cy="975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4"/>
          <p:cNvCxnSpPr/>
          <p:nvPr/>
        </p:nvCxnSpPr>
        <p:spPr>
          <a:xfrm>
            <a:off x="633675" y="3332613"/>
            <a:ext cx="6424800" cy="0"/>
          </a:xfrm>
          <a:prstGeom prst="straightConnector1">
            <a:avLst/>
          </a:prstGeom>
          <a:noFill/>
          <a:ln cap="flat" cmpd="sng" w="28575">
            <a:solidFill>
              <a:srgbClr val="61753B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800000">
            <a:off x="6663269" y="-12432"/>
            <a:ext cx="938700" cy="975600"/>
          </a:xfrm>
          <a:prstGeom prst="rtTriangle">
            <a:avLst/>
          </a:prstGeom>
          <a:solidFill>
            <a:srgbClr val="B4B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10026600"/>
            <a:ext cx="7589400" cy="6720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- Mainly affects children</a:t>
            </a:r>
            <a:endParaRPr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2-Due to malabsorption</a:t>
            </a:r>
            <a:endParaRPr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106665" y="63360"/>
            <a:ext cx="495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2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79132" y="269980"/>
            <a:ext cx="6071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Giardia lamblia</a:t>
            </a:r>
            <a:endParaRPr b="1" sz="35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-7036775" y="8234700"/>
            <a:ext cx="12135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121" name="Google Shape;121;p15"/>
          <p:cNvGrpSpPr/>
          <p:nvPr/>
        </p:nvGrpSpPr>
        <p:grpSpPr>
          <a:xfrm>
            <a:off x="838825" y="3541888"/>
            <a:ext cx="6267900" cy="2556995"/>
            <a:chOff x="838825" y="3694288"/>
            <a:chExt cx="6267900" cy="2556995"/>
          </a:xfrm>
        </p:grpSpPr>
        <p:sp>
          <p:nvSpPr>
            <p:cNvPr id="122" name="Google Shape;122;p15"/>
            <p:cNvSpPr/>
            <p:nvPr/>
          </p:nvSpPr>
          <p:spPr>
            <a:xfrm>
              <a:off x="3302375" y="4188210"/>
              <a:ext cx="969600" cy="980400"/>
            </a:xfrm>
            <a:prstGeom prst="ellipse">
              <a:avLst/>
            </a:prstGeom>
            <a:solidFill>
              <a:srgbClr val="C0C58F"/>
            </a:solidFill>
            <a:ln cap="flat" cmpd="sng" w="19050">
              <a:solidFill>
                <a:srgbClr val="C0C58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</a:t>
              </a:r>
              <a:endParaRPr>
                <a:solidFill>
                  <a:srgbClr val="61753B"/>
                </a:solidFill>
              </a:endParaRPr>
            </a:p>
          </p:txBody>
        </p:sp>
        <p:cxnSp>
          <p:nvCxnSpPr>
            <p:cNvPr id="123" name="Google Shape;123;p15"/>
            <p:cNvCxnSpPr/>
            <p:nvPr/>
          </p:nvCxnSpPr>
          <p:spPr>
            <a:xfrm>
              <a:off x="838825" y="4742900"/>
              <a:ext cx="2481900" cy="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24" name="Google Shape;124;p15"/>
            <p:cNvSpPr txBox="1"/>
            <p:nvPr/>
          </p:nvSpPr>
          <p:spPr>
            <a:xfrm>
              <a:off x="838825" y="4742900"/>
              <a:ext cx="2481900" cy="11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a number of immunoassays using antibodies against cysts or trophozoites antigens have been developed for stool analysis.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928075" y="4375100"/>
              <a:ext cx="23034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3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Antigen detection assays</a:t>
              </a:r>
              <a:endParaRPr sz="1300">
                <a:solidFill>
                  <a:srgbClr val="61753B"/>
                </a:solidFill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4359975" y="4375100"/>
              <a:ext cx="23034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Stool examination</a:t>
              </a:r>
              <a:endParaRPr>
                <a:solidFill>
                  <a:srgbClr val="61753B"/>
                </a:solidFill>
              </a:endParaRPr>
            </a:p>
          </p:txBody>
        </p:sp>
        <p:pic>
          <p:nvPicPr>
            <p:cNvPr id="127" name="Google Shape;12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08436" y="4444702"/>
              <a:ext cx="537562" cy="4297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61753B">
                  <a:alpha val="50000"/>
                </a:srgbClr>
              </a:outerShdw>
            </a:effectLst>
          </p:spPr>
        </p:pic>
        <p:cxnSp>
          <p:nvCxnSpPr>
            <p:cNvPr id="128" name="Google Shape;128;p15"/>
            <p:cNvCxnSpPr>
              <a:stCxn id="129" idx="0"/>
              <a:endCxn id="122" idx="4"/>
            </p:cNvCxnSpPr>
            <p:nvPr/>
          </p:nvCxnSpPr>
          <p:spPr>
            <a:xfrm rot="10800000">
              <a:off x="3787037" y="5168582"/>
              <a:ext cx="2400" cy="49980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29" name="Google Shape;129;p15"/>
            <p:cNvSpPr txBox="1"/>
            <p:nvPr/>
          </p:nvSpPr>
          <p:spPr>
            <a:xfrm>
              <a:off x="2847437" y="5668382"/>
              <a:ext cx="18840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Examination of 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duodenal contents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for 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trophozoites.</a:t>
              </a:r>
              <a:endParaRPr b="1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4302025" y="4730550"/>
              <a:ext cx="2804700" cy="5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Microscopy for 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cysts &amp; trophozoites.</a:t>
              </a:r>
              <a:endParaRPr b="1" baseline="30000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Exo"/>
                <a:ea typeface="Exo"/>
                <a:cs typeface="Exo"/>
                <a:sym typeface="Exo"/>
              </a:endParaRPr>
            </a:p>
          </p:txBody>
        </p:sp>
        <p:cxnSp>
          <p:nvCxnSpPr>
            <p:cNvPr id="131" name="Google Shape;131;p15"/>
            <p:cNvCxnSpPr/>
            <p:nvPr/>
          </p:nvCxnSpPr>
          <p:spPr>
            <a:xfrm rot="10800000">
              <a:off x="4267813" y="4742900"/>
              <a:ext cx="2481900" cy="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132" name="Google Shape;132;p15"/>
            <p:cNvSpPr txBox="1"/>
            <p:nvPr/>
          </p:nvSpPr>
          <p:spPr>
            <a:xfrm>
              <a:off x="2683375" y="3694288"/>
              <a:ext cx="2221800" cy="49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Diagnosis</a:t>
              </a:r>
              <a:endParaRPr b="1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307325" y="6095850"/>
            <a:ext cx="7038300" cy="975600"/>
            <a:chOff x="307325" y="6400650"/>
            <a:chExt cx="7038300" cy="975600"/>
          </a:xfrm>
        </p:grpSpPr>
        <p:sp>
          <p:nvSpPr>
            <p:cNvPr id="134" name="Google Shape;134;p15"/>
            <p:cNvSpPr txBox="1"/>
            <p:nvPr/>
          </p:nvSpPr>
          <p:spPr>
            <a:xfrm>
              <a:off x="307325" y="6400650"/>
              <a:ext cx="7038300" cy="9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61753B"/>
                </a:buClr>
                <a:buSzPts val="2000"/>
                <a:buFont typeface="Cabin"/>
                <a:buChar char="●"/>
              </a:pPr>
              <a:r>
                <a:rPr b="1" lang="en-GB" sz="2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Treatment</a:t>
              </a:r>
              <a:endParaRPr b="1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Cabin"/>
                <a:buChar char="-"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Drug of choice is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Metronidazole.</a:t>
              </a:r>
              <a:endParaRPr/>
            </a:p>
          </p:txBody>
        </p:sp>
        <p:pic>
          <p:nvPicPr>
            <p:cNvPr id="135" name="Google Shape;13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62340" y="6546200"/>
              <a:ext cx="255700" cy="20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15"/>
          <p:cNvSpPr txBox="1"/>
          <p:nvPr/>
        </p:nvSpPr>
        <p:spPr>
          <a:xfrm>
            <a:off x="270825" y="970275"/>
            <a:ext cx="71058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Clinical manifestations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mainly an asymptomatic infection that occurs in both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children</a:t>
            </a:r>
            <a:r>
              <a:rPr b="1" baseline="30000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adults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Asymptomatic cyst &amp; trophozoites shedding can last six months or more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</a:t>
            </a:r>
            <a:r>
              <a:rPr lang="en-GB" sz="13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symptoms occur, they include diarrhea, malaise, abdominal cramps, flatulence, weight loss &amp; vomiting </a:t>
            </a:r>
            <a:r>
              <a:rPr lang="en-GB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89875" y="2232075"/>
            <a:ext cx="69558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Complications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a small number of patients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persistent infection is associated with development of malabsorption and weight loss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Chronic giardiasis may affect growth and development in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children</a:t>
            </a:r>
            <a:r>
              <a:rPr b="1" baseline="30000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.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42363" y="8805013"/>
            <a:ext cx="1534800" cy="5829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Giardia </a:t>
            </a: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trophozoites</a:t>
            </a:r>
            <a:endParaRPr sz="115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(Electron Microscopy)</a:t>
            </a:r>
            <a:endParaRPr sz="115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5">
            <a:alphaModFix/>
          </a:blip>
          <a:srcRect b="2927" l="1887" r="2290" t="2946"/>
          <a:stretch/>
        </p:blipFill>
        <p:spPr>
          <a:xfrm>
            <a:off x="442363" y="7710138"/>
            <a:ext cx="1534800" cy="1143025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0" name="Google Shape;140;p15"/>
          <p:cNvGrpSpPr/>
          <p:nvPr/>
        </p:nvGrpSpPr>
        <p:grpSpPr>
          <a:xfrm>
            <a:off x="2183513" y="7294962"/>
            <a:ext cx="1535087" cy="2092950"/>
            <a:chOff x="2183513" y="7294962"/>
            <a:chExt cx="1535087" cy="2092950"/>
          </a:xfrm>
        </p:grpSpPr>
        <p:sp>
          <p:nvSpPr>
            <p:cNvPr id="141" name="Google Shape;141;p15"/>
            <p:cNvSpPr txBox="1"/>
            <p:nvPr/>
          </p:nvSpPr>
          <p:spPr>
            <a:xfrm>
              <a:off x="2183513" y="8805013"/>
              <a:ext cx="1534800" cy="5829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Giardia </a:t>
              </a: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trophozoites</a:t>
              </a:r>
              <a:endParaRPr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(</a:t>
              </a: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Trichrome stain</a:t>
              </a: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)</a:t>
              </a:r>
              <a:endParaRPr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142" name="Google Shape;142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2183826" y="7294962"/>
              <a:ext cx="1534774" cy="1574764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43" name="Google Shape;143;p15"/>
          <p:cNvGrpSpPr/>
          <p:nvPr/>
        </p:nvGrpSpPr>
        <p:grpSpPr>
          <a:xfrm>
            <a:off x="3923782" y="7456088"/>
            <a:ext cx="1535680" cy="1931824"/>
            <a:chOff x="3923782" y="7456088"/>
            <a:chExt cx="1535680" cy="1931824"/>
          </a:xfrm>
        </p:grpSpPr>
        <p:sp>
          <p:nvSpPr>
            <p:cNvPr id="144" name="Google Shape;144;p15"/>
            <p:cNvSpPr txBox="1"/>
            <p:nvPr/>
          </p:nvSpPr>
          <p:spPr>
            <a:xfrm>
              <a:off x="3924663" y="8805013"/>
              <a:ext cx="1534800" cy="5829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Giardia </a:t>
              </a: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trophozoites</a:t>
              </a:r>
              <a:endParaRPr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(Light Microscopy)</a:t>
              </a:r>
              <a:endParaRPr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145" name="Google Shape;145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23782" y="7456088"/>
              <a:ext cx="1534800" cy="1406335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46" name="Google Shape;146;p15"/>
          <p:cNvGrpSpPr/>
          <p:nvPr/>
        </p:nvGrpSpPr>
        <p:grpSpPr>
          <a:xfrm>
            <a:off x="5611375" y="8005525"/>
            <a:ext cx="1534800" cy="1382387"/>
            <a:chOff x="5611375" y="8005525"/>
            <a:chExt cx="1534800" cy="1382387"/>
          </a:xfrm>
        </p:grpSpPr>
        <p:sp>
          <p:nvSpPr>
            <p:cNvPr id="147" name="Google Shape;147;p15"/>
            <p:cNvSpPr txBox="1"/>
            <p:nvPr/>
          </p:nvSpPr>
          <p:spPr>
            <a:xfrm>
              <a:off x="5611375" y="8805013"/>
              <a:ext cx="1534800" cy="5829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Giardia </a:t>
              </a: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Cyst</a:t>
              </a:r>
              <a:endParaRPr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5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(Light Microscopy)</a:t>
              </a:r>
              <a:endParaRPr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148" name="Google Shape;148;p15"/>
            <p:cNvPicPr preferRelativeResize="0"/>
            <p:nvPr/>
          </p:nvPicPr>
          <p:blipFill rotWithShape="1">
            <a:blip r:embed="rId8">
              <a:alphaModFix/>
            </a:blip>
            <a:srcRect b="0" l="10336" r="10336" t="0"/>
            <a:stretch/>
          </p:blipFill>
          <p:spPr>
            <a:xfrm>
              <a:off x="6566100" y="8005625"/>
              <a:ext cx="580075" cy="8333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9" name="Google Shape;149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19275" y="8005525"/>
              <a:ext cx="946824" cy="8333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 rot="10800000">
            <a:off x="6663269" y="-12432"/>
            <a:ext cx="938700" cy="975600"/>
          </a:xfrm>
          <a:prstGeom prst="rtTriangle">
            <a:avLst/>
          </a:prstGeom>
          <a:solidFill>
            <a:srgbClr val="B4B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0" y="10026600"/>
            <a:ext cx="7589400" cy="6720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1: </a:t>
            </a: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Entamoeba coli</a:t>
            </a:r>
            <a:endParaRPr sz="7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2: Like the stomach acidity</a:t>
            </a:r>
            <a:endParaRPr sz="7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3: Making it easier to control</a:t>
            </a:r>
            <a:endParaRPr sz="7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38761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7106665" y="63360"/>
            <a:ext cx="495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3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579132" y="269980"/>
            <a:ext cx="6071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Intestinal Amoebae</a:t>
            </a:r>
            <a:endParaRPr b="1" sz="35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-7036775" y="8234700"/>
            <a:ext cx="12135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275625" y="852875"/>
            <a:ext cx="6891300" cy="3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Entamoeba histolytica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 </a:t>
            </a: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Amebiasis occurs worldwide; the prevalence is increased in developing countries 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because of poor socioeconomic conditions and sanitation levels.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 </a:t>
            </a: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a </a:t>
            </a:r>
            <a:r>
              <a:rPr b="1" lang="en-GB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waterborne infection.</a:t>
            </a:r>
            <a:endParaRPr b="1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500 million people worldwide are infected.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100,000 deaths per year.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</a:t>
            </a: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are 6 species of Entamoeba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bin"/>
              <a:buChar char="-"/>
            </a:pPr>
            <a:r>
              <a:rPr b="1" lang="en-GB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E.Histolytica amoebae are pathogenic &amp; invasive.</a:t>
            </a:r>
            <a:endParaRPr b="1" baseline="300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-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E.dispar is non-pathogenic, non-invasive form.</a:t>
            </a:r>
            <a:endParaRPr>
              <a:solidFill>
                <a:schemeClr val="dk1"/>
              </a:solidFill>
              <a:highlight>
                <a:srgbClr val="FFFF00"/>
              </a:highlight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-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E.coli</a:t>
            </a:r>
            <a:r>
              <a:rPr baseline="30000"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 baseline="30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-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E.gingivalis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-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E.hartmanni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-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E.polecki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</a:t>
            </a: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E. histolytica and E.dispar can’t be distinguished by microscopic observation.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274675" y="4241975"/>
            <a:ext cx="70383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The parasite exists in two forms:</a:t>
            </a:r>
            <a:endParaRPr b="1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437375" y="4780925"/>
            <a:ext cx="3195600" cy="1549800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315188" y="4616214"/>
            <a:ext cx="1440000" cy="291000"/>
          </a:xfrm>
          <a:prstGeom prst="rect">
            <a:avLst/>
          </a:prstGeom>
          <a:solidFill>
            <a:srgbClr val="C0C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Cysts</a:t>
            </a:r>
            <a:endParaRPr>
              <a:solidFill>
                <a:srgbClr val="61753B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991175" y="4794175"/>
            <a:ext cx="3195600" cy="1549800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4868988" y="4628181"/>
            <a:ext cx="1440000" cy="291000"/>
          </a:xfrm>
          <a:prstGeom prst="rect">
            <a:avLst/>
          </a:prstGeom>
          <a:solidFill>
            <a:srgbClr val="C0C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Trophozoites</a:t>
            </a:r>
            <a:endParaRPr>
              <a:solidFill>
                <a:srgbClr val="61753B"/>
              </a:solidFill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3991175" y="4768625"/>
            <a:ext cx="31956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V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egetative and diagnostic stage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causes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invasive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disease.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fragile structure.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must encyst to survive.</a:t>
            </a:r>
            <a:endParaRPr baseline="30000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Has 1 nucleus.</a:t>
            </a:r>
            <a:endParaRPr baseline="30000" sz="1200">
              <a:solidFill>
                <a:srgbClr val="38761D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401775" y="4704375"/>
            <a:ext cx="3260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Infective and diagnostic stage 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Resist to the harsh conditions of the environment</a:t>
            </a:r>
            <a:r>
              <a:rPr baseline="30000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baseline="30000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Font typeface="Cabin"/>
              <a:buChar char="●"/>
            </a:pPr>
            <a:r>
              <a:rPr lang="en-GB" sz="12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Has 4 nuclei</a:t>
            </a:r>
            <a:endParaRPr baseline="30000" sz="1200">
              <a:solidFill>
                <a:srgbClr val="38761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 b="42889" l="9724" r="77010" t="31643"/>
          <a:stretch/>
        </p:blipFill>
        <p:spPr>
          <a:xfrm>
            <a:off x="6474152" y="5391763"/>
            <a:ext cx="632522" cy="9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6"/>
          <p:cNvPicPr preferRelativeResize="0"/>
          <p:nvPr/>
        </p:nvPicPr>
        <p:blipFill rotWithShape="1">
          <a:blip r:embed="rId4">
            <a:alphaModFix/>
          </a:blip>
          <a:srcRect b="20680" l="8524" r="77545" t="61300"/>
          <a:stretch/>
        </p:blipFill>
        <p:spPr>
          <a:xfrm>
            <a:off x="2755200" y="5517427"/>
            <a:ext cx="804600" cy="780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16"/>
          <p:cNvSpPr txBox="1"/>
          <p:nvPr/>
        </p:nvSpPr>
        <p:spPr>
          <a:xfrm>
            <a:off x="265863" y="6412238"/>
            <a:ext cx="7038300" cy="1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Modes of transmission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AutoNum type="arabicPeriod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Fecal-oral route, </a:t>
            </a:r>
            <a:r>
              <a:rPr b="1"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Water</a:t>
            </a: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&amp; Food.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AutoNum type="arabicPeriod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Flies can act as vector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AutoNum type="arabicPeriod"/>
            </a:pPr>
            <a:r>
              <a:rPr lang="en-GB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Can be sexually transmitted person - to - person contacts (homosexual) 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Cabin"/>
              <a:buAutoNum type="arabicPeriod"/>
            </a:pPr>
            <a:r>
              <a:rPr lang="en-GB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Not a zoonosis</a:t>
            </a:r>
            <a:r>
              <a:rPr baseline="30000" lang="en-GB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3971225" y="6014700"/>
            <a:ext cx="31956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Consumes RBCs</a:t>
            </a:r>
            <a:endParaRPr b="1" sz="10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200" y="7985598"/>
            <a:ext cx="938700" cy="827502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" name="Google Shape;172;p16"/>
          <p:cNvSpPr txBox="1"/>
          <p:nvPr/>
        </p:nvSpPr>
        <p:spPr>
          <a:xfrm>
            <a:off x="1425005" y="8813075"/>
            <a:ext cx="2134800" cy="5829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Entamoeba histolytica</a:t>
            </a: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</a:t>
            </a: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Trophozoite</a:t>
            </a: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 sz="115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3" name="Google Shape;17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000" y="7863637"/>
            <a:ext cx="1534800" cy="1160988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4" name="Google Shape;174;p16"/>
          <p:cNvSpPr txBox="1"/>
          <p:nvPr/>
        </p:nvSpPr>
        <p:spPr>
          <a:xfrm>
            <a:off x="4869000" y="9024600"/>
            <a:ext cx="1534800" cy="5829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Entamoeba histolytica</a:t>
            </a:r>
            <a:endParaRPr sz="115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(Cyst)</a:t>
            </a:r>
            <a:endParaRPr sz="115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5" name="Google Shape;17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4870" y="7985400"/>
            <a:ext cx="639929" cy="827501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46302" y="7985400"/>
            <a:ext cx="613374" cy="8275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925" y="1243263"/>
            <a:ext cx="2030301" cy="20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/>
          <p:nvPr/>
        </p:nvSpPr>
        <p:spPr>
          <a:xfrm rot="10800000">
            <a:off x="6663269" y="-12432"/>
            <a:ext cx="938700" cy="975600"/>
          </a:xfrm>
          <a:prstGeom prst="rtTriangle">
            <a:avLst/>
          </a:prstGeom>
          <a:solidFill>
            <a:srgbClr val="B4B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3" name="Google Shape;183;p17"/>
          <p:cNvSpPr/>
          <p:nvPr/>
        </p:nvSpPr>
        <p:spPr>
          <a:xfrm>
            <a:off x="63" y="10039175"/>
            <a:ext cx="7589400" cy="6720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</a:rPr>
              <a:t>1-</a:t>
            </a:r>
            <a:r>
              <a:rPr lang="en-GB" sz="700">
                <a:solidFill>
                  <a:srgbClr val="6AA84F"/>
                </a:solidFill>
              </a:rPr>
              <a:t>they cause conical flask shaped ulcers in the large intestine</a:t>
            </a:r>
            <a:endParaRPr sz="700">
              <a:solidFill>
                <a:srgbClr val="6AA84F"/>
              </a:solidFill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7106665" y="63360"/>
            <a:ext cx="495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4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5" name="Google Shape;185;p17"/>
          <p:cNvSpPr txBox="1"/>
          <p:nvPr/>
        </p:nvSpPr>
        <p:spPr>
          <a:xfrm>
            <a:off x="579132" y="269980"/>
            <a:ext cx="6071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Entamoeba histolytica</a:t>
            </a:r>
            <a:endParaRPr b="1" sz="35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6" name="Google Shape;186;p17"/>
          <p:cNvSpPr txBox="1"/>
          <p:nvPr/>
        </p:nvSpPr>
        <p:spPr>
          <a:xfrm>
            <a:off x="265875" y="852925"/>
            <a:ext cx="51087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Life cycle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The cysts pass through the stomach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to the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small intestine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, where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they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excyst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to form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trophozoites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The trophozoites can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invade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and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 penetrate 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the mucous barrier of the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colon (large intestine)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causing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 tissue destruction </a:t>
            </a: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colitis</a:t>
            </a:r>
            <a:r>
              <a:rPr lang="en-GB" sz="1200">
                <a:latin typeface="Cabin"/>
                <a:ea typeface="Cabin"/>
                <a:cs typeface="Cabin"/>
                <a:sym typeface="Cabin"/>
              </a:rPr>
              <a:t> and increased intestinal secretion and can </a:t>
            </a:r>
            <a:endParaRPr sz="12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  thereby ultimately lead to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bloody diarrhea .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infective dose can be as little as 1 cyst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(very virulent).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incubation period can be from few days to few weeks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depending on the infective dose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Cysts can survive for weeks at appropriate temperature and humidity.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7" name="Google Shape;1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331" y="3408027"/>
            <a:ext cx="237667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 txBox="1"/>
          <p:nvPr/>
        </p:nvSpPr>
        <p:spPr>
          <a:xfrm>
            <a:off x="5181875" y="3189025"/>
            <a:ext cx="20304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The cyst has 4 nuclei, while trophozoites has 1 </a:t>
            </a:r>
            <a:r>
              <a:rPr lang="en-GB" sz="6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nucleus.</a:t>
            </a:r>
            <a:r>
              <a:rPr lang="en-GB" sz="6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600">
              <a:solidFill>
                <a:srgbClr val="38761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9" name="Google Shape;189;p17"/>
          <p:cNvSpPr txBox="1"/>
          <p:nvPr/>
        </p:nvSpPr>
        <p:spPr>
          <a:xfrm>
            <a:off x="270813" y="3967088"/>
            <a:ext cx="41850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Clinical outcomes of infection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90" name="Google Shape;190;p17"/>
          <p:cNvCxnSpPr>
            <a:stCxn id="191" idx="2"/>
            <a:endCxn id="192" idx="1"/>
          </p:cNvCxnSpPr>
          <p:nvPr/>
        </p:nvCxnSpPr>
        <p:spPr>
          <a:xfrm>
            <a:off x="1984725" y="5120463"/>
            <a:ext cx="579600" cy="4023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>
            <a:stCxn id="191" idx="2"/>
            <a:endCxn id="194" idx="1"/>
          </p:cNvCxnSpPr>
          <p:nvPr/>
        </p:nvCxnSpPr>
        <p:spPr>
          <a:xfrm flipH="1" rot="10800000">
            <a:off x="1984725" y="4748163"/>
            <a:ext cx="579600" cy="3723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91" name="Google Shape;191;p17"/>
          <p:cNvSpPr/>
          <p:nvPr/>
        </p:nvSpPr>
        <p:spPr>
          <a:xfrm rot="-5400000">
            <a:off x="1236975" y="4610013"/>
            <a:ext cx="474600" cy="1020900"/>
          </a:xfrm>
          <a:prstGeom prst="roundRect">
            <a:avLst>
              <a:gd fmla="val 16667" name="adj"/>
            </a:avLst>
          </a:prstGeom>
          <a:solidFill>
            <a:srgbClr val="C0C58F">
              <a:alpha val="53630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2564220" y="4603439"/>
            <a:ext cx="1329000" cy="28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Symptomatic</a:t>
            </a:r>
            <a:endParaRPr b="1"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2564227" y="5361422"/>
            <a:ext cx="1392600" cy="32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abin"/>
                <a:ea typeface="Cabin"/>
                <a:cs typeface="Cabin"/>
                <a:sym typeface="Cabin"/>
              </a:rPr>
              <a:t>Asymptomatic</a:t>
            </a:r>
            <a:endParaRPr b="1" sz="1200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95" name="Google Shape;195;p17"/>
          <p:cNvCxnSpPr>
            <a:stCxn id="194" idx="3"/>
          </p:cNvCxnSpPr>
          <p:nvPr/>
        </p:nvCxnSpPr>
        <p:spPr>
          <a:xfrm flipH="1" rot="10800000">
            <a:off x="3893220" y="4505339"/>
            <a:ext cx="1111500" cy="242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17"/>
          <p:cNvCxnSpPr>
            <a:stCxn id="194" idx="3"/>
          </p:cNvCxnSpPr>
          <p:nvPr/>
        </p:nvCxnSpPr>
        <p:spPr>
          <a:xfrm>
            <a:off x="3893220" y="4748039"/>
            <a:ext cx="1111500" cy="189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med" w="med" type="none"/>
            <a:tailEnd len="med" w="med" type="triangle"/>
          </a:ln>
        </p:spPr>
      </p:cxnSp>
      <p:sp>
        <p:nvSpPr>
          <p:cNvPr id="197" name="Google Shape;197;p17"/>
          <p:cNvSpPr txBox="1"/>
          <p:nvPr/>
        </p:nvSpPr>
        <p:spPr>
          <a:xfrm>
            <a:off x="5037667" y="4320538"/>
            <a:ext cx="10188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Intestinal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5018634" y="4752988"/>
            <a:ext cx="1560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Extra-intestinal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942325" y="4883163"/>
            <a:ext cx="10188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Infected</a:t>
            </a:r>
            <a:endParaRPr/>
          </a:p>
        </p:txBody>
      </p:sp>
      <p:cxnSp>
        <p:nvCxnSpPr>
          <p:cNvPr id="200" name="Google Shape;200;p17"/>
          <p:cNvCxnSpPr>
            <a:stCxn id="192" idx="3"/>
            <a:endCxn id="201" idx="1"/>
          </p:cNvCxnSpPr>
          <p:nvPr/>
        </p:nvCxnSpPr>
        <p:spPr>
          <a:xfrm flipH="1" rot="10800000">
            <a:off x="3956827" y="5521472"/>
            <a:ext cx="832500" cy="1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B4B982"/>
            </a:solidFill>
            <a:prstDash val="dashDot"/>
            <a:round/>
            <a:headEnd len="med" w="med" type="none"/>
            <a:tailEnd len="med" w="med" type="triangle"/>
          </a:ln>
        </p:spPr>
      </p:cxnSp>
      <p:sp>
        <p:nvSpPr>
          <p:cNvPr id="202" name="Google Shape;202;p17"/>
          <p:cNvSpPr txBox="1"/>
          <p:nvPr/>
        </p:nvSpPr>
        <p:spPr>
          <a:xfrm>
            <a:off x="4817900" y="5329188"/>
            <a:ext cx="11115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bin"/>
                <a:ea typeface="Cabin"/>
                <a:cs typeface="Cabin"/>
                <a:sym typeface="Cabin"/>
              </a:rPr>
              <a:t>Carrier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270825" y="5696275"/>
            <a:ext cx="5329800" cy="3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Pathology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1400"/>
              <a:buFont typeface="Cabin"/>
              <a:buAutoNum type="alphaUcPeriod"/>
            </a:pPr>
            <a:r>
              <a:rPr lang="en-GB" sz="6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Intestinal amoebiasis</a:t>
            </a:r>
            <a:r>
              <a:rPr b="1" baseline="30000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 b="1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Remarkable and unique ability to produce enzymes that lyse host issues.</a:t>
            </a:r>
            <a:endParaRPr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Lesions are found mainly in the 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colon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they may heal or cause 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serious complications:</a:t>
            </a:r>
            <a:endParaRPr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1- Perforation of the colon.</a:t>
            </a:r>
            <a:endParaRPr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2- Amoeboma: Granulomatous mass obstructing the bowel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3- Blood invasion;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Amoebic liver abscess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lung, brain.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4- Direct extension  </a:t>
            </a:r>
            <a:endParaRPr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1400"/>
              <a:buFont typeface="Cabin"/>
              <a:buAutoNum type="alphaUcPeriod"/>
            </a:pPr>
            <a:r>
              <a:rPr b="1" lang="en-GB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Extra - intestinal amoebiasis:</a:t>
            </a:r>
            <a:endParaRPr b="1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Spreading: 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-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Direct extension: To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liver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(progress to abscesses)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→   	  	                	     Subdiaphragmatic abscess → To 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lung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(as pleuro-pulmonary abscess).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- Haematogenous spread: Through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liver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(progress to abscesses)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               	     To ectopic sites (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Brain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Lung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600" y="7242695"/>
            <a:ext cx="903975" cy="555304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8780" y="8486826"/>
            <a:ext cx="1330497" cy="97668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7"/>
          <p:cNvSpPr txBox="1"/>
          <p:nvPr/>
        </p:nvSpPr>
        <p:spPr>
          <a:xfrm>
            <a:off x="5600625" y="7798000"/>
            <a:ext cx="1111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latin typeface="Cabin"/>
                <a:ea typeface="Cabin"/>
                <a:cs typeface="Cabin"/>
                <a:sym typeface="Cabin"/>
              </a:rPr>
              <a:t>E. Histolytica in mucosa. </a:t>
            </a:r>
            <a:endParaRPr sz="7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latin typeface="Cabin"/>
                <a:ea typeface="Cabin"/>
                <a:cs typeface="Cabin"/>
                <a:sym typeface="Cabin"/>
              </a:rPr>
              <a:t>Numerous trophozoites can be seen  with ingested erythrocytes</a:t>
            </a:r>
            <a:endParaRPr sz="700"/>
          </a:p>
        </p:txBody>
      </p:sp>
      <p:sp>
        <p:nvSpPr>
          <p:cNvPr id="207" name="Google Shape;207;p17"/>
          <p:cNvSpPr/>
          <p:nvPr/>
        </p:nvSpPr>
        <p:spPr>
          <a:xfrm>
            <a:off x="5828301" y="9128253"/>
            <a:ext cx="472200" cy="1503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3625" y="7241227"/>
            <a:ext cx="495300" cy="569347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9" name="Google Shape;20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1025" y="6456275"/>
            <a:ext cx="17020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32425" y="5421226"/>
            <a:ext cx="1560899" cy="102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72800" y="7812526"/>
            <a:ext cx="495300" cy="624736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" name="Google Shape;212;p17"/>
          <p:cNvSpPr txBox="1"/>
          <p:nvPr/>
        </p:nvSpPr>
        <p:spPr>
          <a:xfrm>
            <a:off x="5466889" y="9250730"/>
            <a:ext cx="1073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Most common site: Liver</a:t>
            </a:r>
            <a:endParaRPr sz="600">
              <a:solidFill>
                <a:srgbClr val="38761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/>
          <p:nvPr/>
        </p:nvSpPr>
        <p:spPr>
          <a:xfrm rot="10800000">
            <a:off x="6663269" y="-12432"/>
            <a:ext cx="938700" cy="975600"/>
          </a:xfrm>
          <a:prstGeom prst="rtTriangle">
            <a:avLst/>
          </a:prstGeom>
          <a:solidFill>
            <a:srgbClr val="B4B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63" y="10026475"/>
            <a:ext cx="7589400" cy="6720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1- With engulfed RBCs in the cytoplasm,</a:t>
            </a:r>
            <a:r>
              <a:rPr lang="en-GB" sz="700">
                <a:solidFill>
                  <a:srgbClr val="38761D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remember </a:t>
            </a:r>
            <a:r>
              <a:rPr b="1" lang="en-GB" sz="700" u="sng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ntamoeba </a:t>
            </a:r>
            <a:r>
              <a:rPr b="1" lang="en-GB" sz="700" u="sng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ats </a:t>
            </a:r>
            <a:r>
              <a:rPr b="1" lang="en-GB" sz="700" u="sng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E</a:t>
            </a:r>
            <a:r>
              <a:rPr lang="en-GB" sz="7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rythrocytes</a:t>
            </a:r>
            <a:endParaRPr sz="7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7106665" y="63360"/>
            <a:ext cx="495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5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579132" y="269980"/>
            <a:ext cx="6071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Entamoeba histolytica</a:t>
            </a:r>
            <a:endParaRPr b="1" sz="35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270825" y="1081525"/>
            <a:ext cx="6835800" cy="19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Clinical manifestations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Majority are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asymptomatic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but some may have: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mild diarrhea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severe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amebic dysentery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(abdominal pain, bloody diarrhea,  mucus in stools)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Weight loss occurs in about half of patients, fever. 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fulminant amebic colitis: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Fulminant colitis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with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bowel necrosis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leading to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perforation</a:t>
            </a:r>
            <a:r>
              <a:rPr b="1" lang="en-GB" sz="12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peritonitis</a:t>
            </a:r>
            <a:r>
              <a:rPr b="1" lang="en-GB" sz="120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has been observed in approximately 0.5 percent of cases; associated mortality rate is more than 40 percent</a:t>
            </a:r>
            <a:endParaRPr sz="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22" name="Google Shape;222;p18"/>
          <p:cNvGrpSpPr/>
          <p:nvPr/>
        </p:nvGrpSpPr>
        <p:grpSpPr>
          <a:xfrm>
            <a:off x="270825" y="7667450"/>
            <a:ext cx="7038300" cy="1941900"/>
            <a:chOff x="270825" y="5773200"/>
            <a:chExt cx="7038300" cy="1941900"/>
          </a:xfrm>
        </p:grpSpPr>
        <p:sp>
          <p:nvSpPr>
            <p:cNvPr id="223" name="Google Shape;223;p18"/>
            <p:cNvSpPr txBox="1"/>
            <p:nvPr/>
          </p:nvSpPr>
          <p:spPr>
            <a:xfrm>
              <a:off x="270825" y="5773200"/>
              <a:ext cx="7038300" cy="19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556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61753B"/>
                </a:buClr>
                <a:buSzPts val="2000"/>
                <a:buFont typeface="Cabin"/>
                <a:buChar char="●"/>
              </a:pPr>
              <a:r>
                <a:rPr b="1" lang="en-GB" sz="2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Treatment</a:t>
              </a:r>
              <a:endParaRPr b="1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○ 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Intestinal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: 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Asymptomatic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(cysts only):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diloxanide furoate (Furamide)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Symptomatic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(cysts and trophozoites): 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Metronidazole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○ 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Extra-intestinal: </a:t>
              </a:r>
              <a:endParaRPr b="1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    Metronidazole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224" name="Google Shape;22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01726" y="5914343"/>
              <a:ext cx="255700" cy="20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8"/>
          <p:cNvSpPr txBox="1"/>
          <p:nvPr/>
        </p:nvSpPr>
        <p:spPr>
          <a:xfrm>
            <a:off x="270825" y="3271200"/>
            <a:ext cx="2481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Diagnosis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26" name="Google Shape;226;p18"/>
          <p:cNvGrpSpPr/>
          <p:nvPr/>
        </p:nvGrpSpPr>
        <p:grpSpPr>
          <a:xfrm>
            <a:off x="757225" y="3518713"/>
            <a:ext cx="6417900" cy="4072538"/>
            <a:chOff x="757225" y="3213913"/>
            <a:chExt cx="6417900" cy="4072538"/>
          </a:xfrm>
        </p:grpSpPr>
        <p:sp>
          <p:nvSpPr>
            <p:cNvPr id="227" name="Google Shape;227;p18"/>
            <p:cNvSpPr/>
            <p:nvPr/>
          </p:nvSpPr>
          <p:spPr>
            <a:xfrm>
              <a:off x="3302375" y="4035810"/>
              <a:ext cx="969600" cy="980400"/>
            </a:xfrm>
            <a:prstGeom prst="ellipse">
              <a:avLst/>
            </a:prstGeom>
            <a:solidFill>
              <a:srgbClr val="C0C58F"/>
            </a:solidFill>
            <a:ln cap="flat" cmpd="sng" w="19050">
              <a:solidFill>
                <a:srgbClr val="C0C58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 </a:t>
              </a:r>
              <a:endParaRPr>
                <a:solidFill>
                  <a:srgbClr val="61753B"/>
                </a:solidFill>
              </a:endParaRPr>
            </a:p>
          </p:txBody>
        </p:sp>
        <p:cxnSp>
          <p:nvCxnSpPr>
            <p:cNvPr id="228" name="Google Shape;228;p18"/>
            <p:cNvCxnSpPr/>
            <p:nvPr/>
          </p:nvCxnSpPr>
          <p:spPr>
            <a:xfrm>
              <a:off x="838825" y="4590500"/>
              <a:ext cx="2481900" cy="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229" name="Google Shape;229;p18"/>
            <p:cNvSpPr txBox="1"/>
            <p:nvPr/>
          </p:nvSpPr>
          <p:spPr>
            <a:xfrm>
              <a:off x="838825" y="4590500"/>
              <a:ext cx="2481900" cy="11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Wet mount 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(cysts and trophozoites</a:t>
              </a:r>
              <a:r>
                <a:rPr b="1" baseline="30000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1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)</a:t>
              </a:r>
              <a:endParaRPr b="1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Concentration methods 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(only cysts)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30" name="Google Shape;230;p18"/>
            <p:cNvSpPr txBox="1"/>
            <p:nvPr/>
          </p:nvSpPr>
          <p:spPr>
            <a:xfrm>
              <a:off x="757225" y="4222700"/>
              <a:ext cx="25314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Stool Examination (Microscopy)</a:t>
              </a:r>
              <a:endParaRPr b="1" sz="13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4359975" y="4222700"/>
              <a:ext cx="2303400" cy="3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Molecular testing</a:t>
              </a:r>
              <a:endParaRPr>
                <a:solidFill>
                  <a:srgbClr val="61753B"/>
                </a:solidFill>
              </a:endParaRPr>
            </a:p>
          </p:txBody>
        </p:sp>
        <p:pic>
          <p:nvPicPr>
            <p:cNvPr id="232" name="Google Shape;23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08436" y="4292302"/>
              <a:ext cx="537562" cy="4297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61753B">
                  <a:alpha val="50000"/>
                </a:srgbClr>
              </a:outerShdw>
            </a:effectLst>
          </p:spPr>
        </p:pic>
        <p:cxnSp>
          <p:nvCxnSpPr>
            <p:cNvPr id="233" name="Google Shape;233;p18"/>
            <p:cNvCxnSpPr>
              <a:stCxn id="234" idx="2"/>
              <a:endCxn id="227" idx="0"/>
            </p:cNvCxnSpPr>
            <p:nvPr/>
          </p:nvCxnSpPr>
          <p:spPr>
            <a:xfrm>
              <a:off x="3784750" y="3885913"/>
              <a:ext cx="2400" cy="15000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234" name="Google Shape;234;p18"/>
            <p:cNvSpPr txBox="1"/>
            <p:nvPr/>
          </p:nvSpPr>
          <p:spPr>
            <a:xfrm>
              <a:off x="2633050" y="3213913"/>
              <a:ext cx="2303400" cy="6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Serology antigen detection</a:t>
              </a:r>
              <a:endParaRPr b="1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 (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Mainly for invasive infections)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   1.  IHA          2.  ELISA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35" name="Google Shape;235;p18"/>
            <p:cNvSpPr txBox="1"/>
            <p:nvPr/>
          </p:nvSpPr>
          <p:spPr>
            <a:xfrm>
              <a:off x="4225825" y="4578150"/>
              <a:ext cx="2949300" cy="10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Detection of parasitic DNA or RNA in 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feces via probes, can also be used to diagnose amebic infection &amp; differentiate between the different strains.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Cabin"/>
                <a:ea typeface="Cabin"/>
                <a:cs typeface="Cabin"/>
                <a:sym typeface="Cabin"/>
              </a:endParaRPr>
            </a:p>
          </p:txBody>
        </p:sp>
        <p:cxnSp>
          <p:nvCxnSpPr>
            <p:cNvPr id="236" name="Google Shape;236;p18"/>
            <p:cNvCxnSpPr/>
            <p:nvPr/>
          </p:nvCxnSpPr>
          <p:spPr>
            <a:xfrm rot="10800000">
              <a:off x="4267813" y="4590500"/>
              <a:ext cx="2481900" cy="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237" name="Google Shape;237;p18"/>
            <p:cNvCxnSpPr>
              <a:stCxn id="238" idx="0"/>
              <a:endCxn id="227" idx="4"/>
            </p:cNvCxnSpPr>
            <p:nvPr/>
          </p:nvCxnSpPr>
          <p:spPr>
            <a:xfrm rot="10800000">
              <a:off x="3787075" y="5016350"/>
              <a:ext cx="7200" cy="779700"/>
            </a:xfrm>
            <a:prstGeom prst="straightConnector1">
              <a:avLst/>
            </a:prstGeom>
            <a:noFill/>
            <a:ln cap="flat" cmpd="sng" w="19050">
              <a:solidFill>
                <a:srgbClr val="C0C58F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238" name="Google Shape;238;p18"/>
            <p:cNvSpPr txBox="1"/>
            <p:nvPr/>
          </p:nvSpPr>
          <p:spPr>
            <a:xfrm>
              <a:off x="2294275" y="5796050"/>
              <a:ext cx="3000000" cy="14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For Extra-intestinal infections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:</a:t>
              </a:r>
              <a:endParaRPr b="1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Serology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: IHA, ELISA.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Surgical aspirate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(not done as a diagnostic procedure due to risk of extension): Trophozoite.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bin"/>
                <a:buAutoNum type="arabicPeriod"/>
              </a:pP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Sigmoidoscopy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and/or 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colonoscopy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and t</a:t>
              </a:r>
              <a:r>
                <a:rPr b="1"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aking biopsy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: Trophozoite.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 rot="10800000">
            <a:off x="6663269" y="-12432"/>
            <a:ext cx="938700" cy="975600"/>
          </a:xfrm>
          <a:prstGeom prst="rtTriangle">
            <a:avLst/>
          </a:prstGeom>
          <a:solidFill>
            <a:srgbClr val="B4B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0" y="10026600"/>
            <a:ext cx="7589400" cy="6720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1- 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Opportunistic infection</a:t>
            </a:r>
            <a:r>
              <a:rPr lang="en-GB" sz="8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8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7106665" y="63360"/>
            <a:ext cx="4953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bin"/>
                <a:ea typeface="Cabin"/>
                <a:cs typeface="Cabin"/>
                <a:sym typeface="Cabin"/>
              </a:rPr>
              <a:t>6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579132" y="269980"/>
            <a:ext cx="6071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Cryptosporidium Parvum</a:t>
            </a:r>
            <a:endParaRPr b="1" sz="35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7" name="Google Shape;2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37" y="2126525"/>
            <a:ext cx="1702525" cy="18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 txBox="1"/>
          <p:nvPr/>
        </p:nvSpPr>
        <p:spPr>
          <a:xfrm>
            <a:off x="275613" y="3825425"/>
            <a:ext cx="70383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Modes of transmission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Spread from an infected person or animal, by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fecal-oral route.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From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contaminated environment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such as food or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water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source contamination.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49" name="Google Shape;249;p19"/>
          <p:cNvGrpSpPr/>
          <p:nvPr/>
        </p:nvGrpSpPr>
        <p:grpSpPr>
          <a:xfrm>
            <a:off x="267390" y="7706850"/>
            <a:ext cx="3365516" cy="1098000"/>
            <a:chOff x="1997075" y="2551375"/>
            <a:chExt cx="3524100" cy="1098000"/>
          </a:xfrm>
        </p:grpSpPr>
        <p:sp>
          <p:nvSpPr>
            <p:cNvPr id="250" name="Google Shape;250;p19"/>
            <p:cNvSpPr txBox="1"/>
            <p:nvPr/>
          </p:nvSpPr>
          <p:spPr>
            <a:xfrm>
              <a:off x="1997075" y="2551375"/>
              <a:ext cx="3524100" cy="109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53B"/>
                </a:buClr>
                <a:buSzPts val="2000"/>
                <a:buFont typeface="Cabin"/>
                <a:buChar char="●"/>
              </a:pPr>
              <a:r>
                <a:rPr b="1" lang="en-GB" sz="2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Treatment</a:t>
              </a:r>
              <a:endParaRPr b="1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○ </a:t>
              </a:r>
              <a:r>
                <a:rPr lang="en-GB" sz="6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b="1" lang="en-GB" sz="1200">
                  <a:solidFill>
                    <a:srgbClr val="CC0000"/>
                  </a:solidFill>
                  <a:latin typeface="Cabin"/>
                  <a:ea typeface="Cabin"/>
                  <a:cs typeface="Cabin"/>
                  <a:sym typeface="Cabin"/>
                </a:rPr>
                <a:t>Self-limited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 in immunocompetent patients.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-228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○ </a:t>
              </a:r>
              <a:r>
                <a:rPr lang="en-GB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In AIDS patients: Paromomycin.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251" name="Google Shape;251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09761" y="2688913"/>
              <a:ext cx="255700" cy="20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p19"/>
          <p:cNvSpPr txBox="1"/>
          <p:nvPr/>
        </p:nvSpPr>
        <p:spPr>
          <a:xfrm>
            <a:off x="307325" y="4770875"/>
            <a:ext cx="70383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Diagnosis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Cryptosporidium species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cannot be cultivated in vitro.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(so diagnosis of cryptosporidiosis is generally based upon </a:t>
            </a: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microscopy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).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3343175" y="5685585"/>
            <a:ext cx="969600" cy="980400"/>
          </a:xfrm>
          <a:prstGeom prst="ellipse">
            <a:avLst/>
          </a:prstGeom>
          <a:solidFill>
            <a:srgbClr val="C0C58F"/>
          </a:solidFill>
          <a:ln cap="flat" cmpd="sng" w="19050">
            <a:solidFill>
              <a:srgbClr val="C0C58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>
              <a:solidFill>
                <a:srgbClr val="61753B"/>
              </a:solidFill>
            </a:endParaRPr>
          </a:p>
        </p:txBody>
      </p:sp>
      <p:cxnSp>
        <p:nvCxnSpPr>
          <p:cNvPr id="254" name="Google Shape;254;p19"/>
          <p:cNvCxnSpPr/>
          <p:nvPr/>
        </p:nvCxnSpPr>
        <p:spPr>
          <a:xfrm>
            <a:off x="879625" y="6240275"/>
            <a:ext cx="2481900" cy="0"/>
          </a:xfrm>
          <a:prstGeom prst="straightConnector1">
            <a:avLst/>
          </a:prstGeom>
          <a:noFill/>
          <a:ln cap="flat" cmpd="sng" w="19050">
            <a:solidFill>
              <a:srgbClr val="C0C58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55" name="Google Shape;255;p19"/>
          <p:cNvSpPr txBox="1"/>
          <p:nvPr/>
        </p:nvSpPr>
        <p:spPr>
          <a:xfrm>
            <a:off x="879638" y="6240275"/>
            <a:ext cx="24819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The diagnosis of cryptosporidiosis is made by finding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oocysts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in: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fecal smears when using modified </a:t>
            </a:r>
            <a:r>
              <a:rPr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acid –fast stain(ZN)</a:t>
            </a:r>
            <a:endParaRPr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by Antigen detection by using ELIZA,IF.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798025" y="5872475"/>
            <a:ext cx="25314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From stool</a:t>
            </a:r>
            <a:endParaRPr b="1"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4400775" y="5872475"/>
            <a:ext cx="23034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From duodenal aspirates</a:t>
            </a:r>
            <a:endParaRPr>
              <a:solidFill>
                <a:srgbClr val="61753B"/>
              </a:solidFill>
            </a:endParaRPr>
          </a:p>
        </p:txBody>
      </p:sp>
      <p:pic>
        <p:nvPicPr>
          <p:cNvPr id="258" name="Google Shape;2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9236" y="5942077"/>
            <a:ext cx="537562" cy="4297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61753B">
                <a:alpha val="50000"/>
              </a:srgbClr>
            </a:outerShdw>
          </a:effectLst>
        </p:spPr>
      </p:pic>
      <p:sp>
        <p:nvSpPr>
          <p:cNvPr id="259" name="Google Shape;259;p19"/>
          <p:cNvSpPr txBox="1"/>
          <p:nvPr/>
        </p:nvSpPr>
        <p:spPr>
          <a:xfrm>
            <a:off x="4266638" y="6227925"/>
            <a:ext cx="24135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+ 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ile secretions &amp; biopsies from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affected gastrointestinal tissue: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Polymerase Chain Reaction(PCR)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-"/>
            </a:pP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Enzyme immunoassays: (ELIZA) &amp; IF.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60" name="Google Shape;260;p19"/>
          <p:cNvCxnSpPr/>
          <p:nvPr/>
        </p:nvCxnSpPr>
        <p:spPr>
          <a:xfrm rot="10800000">
            <a:off x="4308613" y="6240275"/>
            <a:ext cx="2481900" cy="0"/>
          </a:xfrm>
          <a:prstGeom prst="straightConnector1">
            <a:avLst/>
          </a:prstGeom>
          <a:noFill/>
          <a:ln cap="flat" cmpd="sng" w="19050">
            <a:solidFill>
              <a:srgbClr val="C0C58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61" name="Google Shape;261;p19"/>
          <p:cNvSpPr txBox="1"/>
          <p:nvPr/>
        </p:nvSpPr>
        <p:spPr>
          <a:xfrm>
            <a:off x="275625" y="2207613"/>
            <a:ext cx="4715400" cy="1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Life cycle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Drs explanation:</a:t>
            </a:r>
            <a:endParaRPr sz="12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Before the parasite was not known because it didn’t cause diseases,but with the spreading of HIV especially when in reaches the end stage </a:t>
            </a:r>
            <a:r>
              <a:rPr b="1" lang="en-GB" sz="12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(AIDS)</a:t>
            </a:r>
            <a:r>
              <a:rPr lang="en-GB" sz="1200">
                <a:solidFill>
                  <a:srgbClr val="6AA84F"/>
                </a:solidFill>
                <a:latin typeface="Cabin"/>
                <a:ea typeface="Cabin"/>
                <a:cs typeface="Cabin"/>
                <a:sym typeface="Cabin"/>
              </a:rPr>
              <a:t> it caused infection through the cyst entering the small intestine</a:t>
            </a:r>
            <a:endParaRPr sz="1200">
              <a:solidFill>
                <a:srgbClr val="6AA84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Infective stage: Oocyst</a:t>
            </a:r>
            <a:endParaRPr sz="12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99999"/>
                </a:solidFill>
                <a:latin typeface="Cabin"/>
                <a:ea typeface="Cabin"/>
                <a:cs typeface="Cabin"/>
                <a:sym typeface="Cabin"/>
              </a:rPr>
              <a:t>Diagnostic stage: Oocyst</a:t>
            </a:r>
            <a:endParaRPr sz="1200">
              <a:solidFill>
                <a:srgbClr val="99999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275625" y="919575"/>
            <a:ext cx="70383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000"/>
              <a:buFont typeface="Cabin"/>
              <a:buChar char="●"/>
            </a:pPr>
            <a:r>
              <a:rPr b="1" lang="en-GB" sz="2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rPr>
              <a:t>Introduction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○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intracellular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protozoan parasite that is associated with:</a:t>
            </a:r>
            <a:endParaRPr sz="1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Self-limited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diarrhea in normal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immunocompetent hosts.</a:t>
            </a:r>
            <a:endParaRPr b="1" sz="1200">
              <a:solidFill>
                <a:srgbClr val="CC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bin"/>
              <a:buChar char="-"/>
            </a:pP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Severe debilitating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 diarrhea</a:t>
            </a:r>
            <a:r>
              <a:rPr lang="en-GB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with weight loss and malabsorption in </a:t>
            </a:r>
            <a:r>
              <a:rPr b="1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HIV-infected patients.</a:t>
            </a:r>
            <a:r>
              <a:rPr b="1" baseline="30000" lang="en-GB" sz="120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endParaRPr b="1" sz="2000">
              <a:solidFill>
                <a:srgbClr val="61753B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6082003" y="9107160"/>
            <a:ext cx="1201800" cy="4566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Cryptosporidium Parvum</a:t>
            </a:r>
            <a:endParaRPr i="1"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Immunofluorescence (IF)</a:t>
            </a:r>
            <a:endParaRPr i="1"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4758028" y="9107160"/>
            <a:ext cx="1201800" cy="4566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Cryptosporidium Parvum</a:t>
            </a:r>
            <a:endParaRPr i="1"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Safranin</a:t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3455628" y="9105685"/>
            <a:ext cx="1201800" cy="4566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Cryptosporidium Parvum</a:t>
            </a:r>
            <a:endParaRPr i="1"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acid-fast stain ZN.</a:t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66" name="Google Shape;26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5626" y="7967251"/>
            <a:ext cx="1201800" cy="120180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7" name="Google Shape;26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8024" y="7972712"/>
            <a:ext cx="1201800" cy="1196340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2000" y="7961454"/>
            <a:ext cx="1201800" cy="1207596"/>
          </a:xfrm>
          <a:prstGeom prst="rect">
            <a:avLst/>
          </a:prstGeom>
          <a:noFill/>
          <a:ln cap="flat" cmpd="sng" w="9525">
            <a:solidFill>
              <a:srgbClr val="B4B98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0"/>
          <p:cNvGrpSpPr/>
          <p:nvPr/>
        </p:nvGrpSpPr>
        <p:grpSpPr>
          <a:xfrm>
            <a:off x="141450" y="8"/>
            <a:ext cx="7448079" cy="10552167"/>
            <a:chOff x="141450" y="8"/>
            <a:chExt cx="7448079" cy="10552167"/>
          </a:xfrm>
        </p:grpSpPr>
        <p:sp>
          <p:nvSpPr>
            <p:cNvPr id="274" name="Google Shape;274;p20"/>
            <p:cNvSpPr/>
            <p:nvPr/>
          </p:nvSpPr>
          <p:spPr>
            <a:xfrm rot="10800000">
              <a:off x="6650829" y="8"/>
              <a:ext cx="938700" cy="975600"/>
            </a:xfrm>
            <a:prstGeom prst="rtTriangle">
              <a:avLst/>
            </a:prstGeom>
            <a:solidFill>
              <a:srgbClr val="B4B9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5" name="Google Shape;275;p20"/>
            <p:cNvSpPr txBox="1"/>
            <p:nvPr/>
          </p:nvSpPr>
          <p:spPr>
            <a:xfrm>
              <a:off x="7094225" y="75800"/>
              <a:ext cx="495300" cy="46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Cabin"/>
                  <a:ea typeface="Cabin"/>
                  <a:cs typeface="Cabin"/>
                  <a:sym typeface="Cabin"/>
                </a:rPr>
                <a:t>7</a:t>
              </a:r>
              <a:endParaRPr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76" name="Google Shape;276;p20"/>
            <p:cNvSpPr txBox="1"/>
            <p:nvPr/>
          </p:nvSpPr>
          <p:spPr>
            <a:xfrm>
              <a:off x="141450" y="630475"/>
              <a:ext cx="6384600" cy="72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61753B"/>
                  </a:solidFill>
                  <a:latin typeface="Calibri"/>
                  <a:ea typeface="Calibri"/>
                  <a:cs typeface="Calibri"/>
                  <a:sym typeface="Calibri"/>
                </a:rPr>
                <a:t>MCQ:</a:t>
              </a:r>
              <a:endParaRPr b="1" sz="24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59900" y="6588275"/>
              <a:ext cx="7041000" cy="39639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61753B"/>
                  </a:solidFill>
                </a:rPr>
                <a:t>CASE: A 3 year-old child came to the clinic complaining of diarrhea, malaise, abdominal cramps, flatulence, weight loss &amp; vomiting for the past 2 weeks. The doctor noticed that the patient’s growth and development is affected. Stool examination microscopy showed cysts &amp; trophozoites, and examination of duodenal contents showed trophozoites. He attends the daycare regularly and lives in a poor village.</a:t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dk1"/>
                  </a:solidFill>
                </a:rPr>
                <a:t>Q1: What is the most likely diagnosis?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rgbClr val="666666"/>
                  </a:solidFill>
                </a:rPr>
                <a:t>Giardiasis infection</a:t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dk1"/>
                  </a:solidFill>
                </a:rPr>
                <a:t>Q2: What is the infective stage of this disease?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rgbClr val="666666"/>
                  </a:solidFill>
                </a:rPr>
                <a:t>Cysts</a:t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dk1"/>
                  </a:solidFill>
                </a:rPr>
                <a:t>Q3: What is a major source of giardiasis transmission?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rgbClr val="666666"/>
                  </a:solidFill>
                </a:rPr>
                <a:t>Water and food</a:t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dk1"/>
                  </a:solidFill>
                </a:rPr>
                <a:t>Q4: What is the treatment?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rgbClr val="666666"/>
                  </a:solidFill>
                </a:rPr>
                <a:t>Metronidazole</a:t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61753B"/>
                  </a:solidFill>
                </a:rPr>
                <a:t>CASE (from dr’s slides): A 30-year-old male experienced diarrhea for two weeks with </a:t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61753B"/>
                  </a:solidFill>
                </a:rPr>
                <a:t>fever of 39° C, nausea,vomiting, malaise and right upper abdominal pain. Physical</a:t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61753B"/>
                  </a:solidFill>
                </a:rPr>
                <a:t>examination revealed hepatomegaly 6 cm below the right costal margin. </a:t>
              </a:r>
              <a:endParaRPr b="1" sz="6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61753B"/>
                  </a:solidFill>
                </a:rPr>
                <a:t>CT scan showed a single hypodense mass in the right lobe of 7.8 x 5.2 cm, </a:t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61753B"/>
                  </a:solidFill>
                </a:rPr>
                <a:t>round, with well defined borders. Serology was positive for Entamoeba histolytica  at 1/512.</a:t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dk1"/>
                  </a:solidFill>
                </a:rPr>
                <a:t>What is the most likely diagnosis?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000">
                  <a:solidFill>
                    <a:srgbClr val="666666"/>
                  </a:solidFill>
                </a:rPr>
                <a:t>Amebic liver abscess</a:t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br>
                <a:rPr b="1" lang="en-GB" sz="1000">
                  <a:solidFill>
                    <a:srgbClr val="666666"/>
                  </a:solidFill>
                </a:rPr>
              </a:br>
              <a:endParaRPr b="1"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000">
                <a:solidFill>
                  <a:srgbClr val="61753B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rgbClr val="666666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B7B7B7"/>
                </a:solidFill>
              </a:endParaRPr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242075" y="6120863"/>
              <a:ext cx="6384600" cy="46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61753B"/>
                  </a:solidFill>
                  <a:latin typeface="Calibri"/>
                  <a:ea typeface="Calibri"/>
                  <a:cs typeface="Calibri"/>
                  <a:sym typeface="Calibri"/>
                </a:rPr>
                <a:t>SAQ:</a:t>
              </a:r>
              <a:endParaRPr b="1" sz="24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42075" y="1154325"/>
              <a:ext cx="7041000" cy="49362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Q1: 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What form of Giardia lamblia is considered an Infective stage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?</a:t>
              </a:r>
              <a:endParaRPr b="1" sz="1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A- cyst.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B-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trophozoites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C- both.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D- none of the above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Q2: Which one of the following organisms is the most invasive?</a:t>
              </a:r>
              <a:endParaRPr b="1" sz="1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Giardia lamblia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B-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Entamoeba histolytica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Cryptosporidium Parvum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D-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 all of the above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Q3: 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Cryptosporidium Parvum can cause Severe debilitating diarrhea with weight loss in which of the following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?</a:t>
              </a:r>
              <a:endParaRPr b="1" sz="1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immunocompetent hosts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B-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HIV-infected patient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old people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All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Q4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: 30 Year old patient came to the hospital complaining of severe weight loss, fever and bloody diarrhea upon examination, the colonoscopy revealed </a:t>
              </a:r>
              <a:r>
                <a:rPr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f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ulminant colitis that lead to perforation of the colon. What other extra-intestinal manifestation could he also have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?</a:t>
              </a:r>
              <a:endParaRPr b="1" sz="1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anemia 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B-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Liver abscess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C-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osteomyelitis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Esophagitis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Q5: 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Metronidazole is the drug of choice in Entamoeba histolytica infection when it is</a:t>
              </a:r>
              <a:r>
                <a:rPr b="1" lang="en-GB" sz="1000">
                  <a:solidFill>
                    <a:srgbClr val="61753B"/>
                  </a:solidFill>
                  <a:latin typeface="Cabin"/>
                  <a:ea typeface="Cabin"/>
                  <a:cs typeface="Cabin"/>
                  <a:sym typeface="Cabin"/>
                </a:rPr>
                <a:t>?</a:t>
              </a:r>
              <a:endParaRPr b="1" sz="1000">
                <a:solidFill>
                  <a:srgbClr val="61753B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A-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Asymptomatic infection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B-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symptomatic infection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C-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Extra-intestinal infection 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D- </a:t>
              </a:r>
              <a:r>
                <a:rPr b="1" lang="en-GB" sz="1000">
                  <a:latin typeface="Cabin"/>
                  <a:ea typeface="Cabin"/>
                  <a:cs typeface="Cabin"/>
                  <a:sym typeface="Cabin"/>
                </a:rPr>
                <a:t>B and C</a:t>
              </a:r>
              <a:r>
                <a:rPr b="1" lang="en-GB" sz="10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.</a:t>
              </a:r>
              <a:endParaRPr b="1" sz="1000"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945125" y="659013"/>
              <a:ext cx="3149100" cy="379500"/>
            </a:xfrm>
            <a:prstGeom prst="rect">
              <a:avLst/>
            </a:prstGeom>
            <a:noFill/>
            <a:ln cap="flat" cmpd="sng" w="9525">
              <a:solidFill>
                <a:srgbClr val="B4B98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D9D9D9"/>
                  </a:solidFill>
                </a:rPr>
                <a:t>Q1:A, Q2:B, Q3:B, Q4:B, Q5:D</a:t>
              </a:r>
              <a:endParaRPr sz="1200">
                <a:solidFill>
                  <a:srgbClr val="D9D9D9"/>
                </a:solidFill>
              </a:endParaRPr>
            </a:p>
          </p:txBody>
        </p:sp>
      </p:grpSp>
      <p:pic>
        <p:nvPicPr>
          <p:cNvPr id="281" name="Google Shape;2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0250" y="9246897"/>
            <a:ext cx="1107024" cy="752875"/>
          </a:xfrm>
          <a:prstGeom prst="rect">
            <a:avLst/>
          </a:prstGeom>
          <a:noFill/>
          <a:ln cap="flat" cmpd="sng" w="9525">
            <a:solidFill>
              <a:srgbClr val="61753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/>
          <p:nvPr/>
        </p:nvSpPr>
        <p:spPr>
          <a:xfrm>
            <a:off x="241550" y="247050"/>
            <a:ext cx="6384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rPr>
              <a:t>Members board:</a:t>
            </a:r>
            <a:endParaRPr b="1" sz="36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/>
          <p:cNvSpPr/>
          <p:nvPr/>
        </p:nvSpPr>
        <p:spPr>
          <a:xfrm rot="5400000">
            <a:off x="3554200" y="6223225"/>
            <a:ext cx="509100" cy="7578900"/>
          </a:xfrm>
          <a:prstGeom prst="rect">
            <a:avLst/>
          </a:prstGeom>
          <a:solidFill>
            <a:srgbClr val="EAF0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11859">
            <a:off x="6026196" y="9020690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289" name="Google Shape;2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11859">
            <a:off x="4710703" y="9002197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290" name="Google Shape;29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11859">
            <a:off x="3379074" y="8985059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291" name="Google Shape;2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11859">
            <a:off x="2063581" y="8966565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292" name="Google Shape;2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011859">
            <a:off x="732238" y="8951957"/>
            <a:ext cx="1702388" cy="21459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4">
            <a:alphaModFix/>
          </a:blip>
          <a:srcRect b="39265" l="0" r="0" t="0"/>
          <a:stretch/>
        </p:blipFill>
        <p:spPr>
          <a:xfrm rot="5011860">
            <a:off x="-163415" y="9319542"/>
            <a:ext cx="1702381" cy="130336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sp>
        <p:nvSpPr>
          <p:cNvPr id="294" name="Google Shape;294;p21"/>
          <p:cNvSpPr txBox="1"/>
          <p:nvPr/>
        </p:nvSpPr>
        <p:spPr>
          <a:xfrm>
            <a:off x="298888" y="1243725"/>
            <a:ext cx="7019700" cy="24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400"/>
              <a:buFont typeface="Calibri"/>
              <a:buChar char="●"/>
            </a:pPr>
            <a:r>
              <a:rPr b="1" lang="en-GB" sz="24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rPr>
              <a:t>Team Leaders:</a:t>
            </a:r>
            <a:endParaRPr b="1" sz="24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en-GB" sz="2000">
                <a:latin typeface="Cabin"/>
                <a:ea typeface="Cabin"/>
                <a:cs typeface="Cabin"/>
                <a:sym typeface="Cabin"/>
              </a:rPr>
              <a:t>Abdulaziz Alshomar                        Ghada Alsadhan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5" name="Google Shape;295;p21"/>
          <p:cNvSpPr txBox="1"/>
          <p:nvPr/>
        </p:nvSpPr>
        <p:spPr>
          <a:xfrm>
            <a:off x="298900" y="5243650"/>
            <a:ext cx="4989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400"/>
              <a:buFont typeface="Calibri"/>
              <a:buChar char="●"/>
            </a:pPr>
            <a:r>
              <a:rPr b="1" lang="en-GB" sz="24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rPr>
              <a:t>This lecture was done by:</a:t>
            </a:r>
            <a:endParaRPr b="1" sz="24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1"/>
          <p:cNvSpPr txBox="1"/>
          <p:nvPr/>
        </p:nvSpPr>
        <p:spPr>
          <a:xfrm>
            <a:off x="298906" y="3378925"/>
            <a:ext cx="64707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1753B"/>
              </a:buClr>
              <a:buSzPts val="2400"/>
              <a:buFont typeface="Calibri"/>
              <a:buChar char="●"/>
            </a:pPr>
            <a:r>
              <a:rPr b="1" lang="en-GB" sz="24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rPr>
              <a:t>Team sub-leader:</a:t>
            </a:r>
            <a:endParaRPr b="1" sz="24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175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61753B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en-GB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Mohammed Alhumud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797975" y="5800875"/>
            <a:ext cx="51537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abin"/>
                <a:ea typeface="Cabin"/>
                <a:cs typeface="Cabin"/>
                <a:sym typeface="Cabin"/>
              </a:rPr>
              <a:t>Dana Alhalees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98" name="Google Shape;298;p21"/>
          <p:cNvGrpSpPr/>
          <p:nvPr/>
        </p:nvGrpSpPr>
        <p:grpSpPr>
          <a:xfrm>
            <a:off x="488008" y="6791880"/>
            <a:ext cx="309959" cy="328695"/>
            <a:chOff x="-6690625" y="3631325"/>
            <a:chExt cx="307225" cy="292225"/>
          </a:xfrm>
        </p:grpSpPr>
        <p:sp>
          <p:nvSpPr>
            <p:cNvPr id="299" name="Google Shape;299;p21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21"/>
          <p:cNvGrpSpPr/>
          <p:nvPr/>
        </p:nvGrpSpPr>
        <p:grpSpPr>
          <a:xfrm>
            <a:off x="477531" y="2016501"/>
            <a:ext cx="330928" cy="336226"/>
            <a:chOff x="-56407800" y="1902600"/>
            <a:chExt cx="326875" cy="318125"/>
          </a:xfrm>
        </p:grpSpPr>
        <p:sp>
          <p:nvSpPr>
            <p:cNvPr id="305" name="Google Shape;305;p21"/>
            <p:cNvSpPr/>
            <p:nvPr/>
          </p:nvSpPr>
          <p:spPr>
            <a:xfrm>
              <a:off x="-56289650" y="2072625"/>
              <a:ext cx="17325" cy="17350"/>
            </a:xfrm>
            <a:custGeom>
              <a:rect b="b" l="l" r="r" t="t"/>
              <a:pathLst>
                <a:path extrusionOk="0" h="694" w="693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-56215625" y="20726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-56407800" y="1902600"/>
              <a:ext cx="326875" cy="318125"/>
            </a:xfrm>
            <a:custGeom>
              <a:rect b="b" l="l" r="r" t="t"/>
              <a:pathLst>
                <a:path extrusionOk="0" h="12725" w="13075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4045237" y="2017289"/>
            <a:ext cx="322171" cy="334667"/>
            <a:chOff x="-55225575" y="1903275"/>
            <a:chExt cx="318225" cy="316650"/>
          </a:xfrm>
        </p:grpSpPr>
        <p:sp>
          <p:nvSpPr>
            <p:cNvPr id="309" name="Google Shape;309;p21"/>
            <p:cNvSpPr/>
            <p:nvPr/>
          </p:nvSpPr>
          <p:spPr>
            <a:xfrm>
              <a:off x="-55104275" y="2116925"/>
              <a:ext cx="72475" cy="29750"/>
            </a:xfrm>
            <a:custGeom>
              <a:rect b="b" l="l" r="r" t="t"/>
              <a:pathLst>
                <a:path extrusionOk="0" h="1190" w="2899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-55113750" y="2053725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-55039700" y="2053725"/>
              <a:ext cx="18125" cy="18125"/>
            </a:xfrm>
            <a:custGeom>
              <a:rect b="b" l="l" r="r" t="t"/>
              <a:pathLst>
                <a:path extrusionOk="0" h="725" w="725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-55225575" y="1903275"/>
              <a:ext cx="318225" cy="316650"/>
            </a:xfrm>
            <a:custGeom>
              <a:rect b="b" l="l" r="r" t="t"/>
              <a:pathLst>
                <a:path extrusionOk="0" h="12666" w="12729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-55170450" y="1959200"/>
              <a:ext cx="204800" cy="225300"/>
            </a:xfrm>
            <a:custGeom>
              <a:rect b="b" l="l" r="r" t="t"/>
              <a:pathLst>
                <a:path extrusionOk="0" h="9012" w="8192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21"/>
          <p:cNvGrpSpPr/>
          <p:nvPr/>
        </p:nvGrpSpPr>
        <p:grpSpPr>
          <a:xfrm>
            <a:off x="481483" y="4193428"/>
            <a:ext cx="322998" cy="346532"/>
            <a:chOff x="-64406125" y="3362225"/>
            <a:chExt cx="318225" cy="314800"/>
          </a:xfrm>
        </p:grpSpPr>
        <p:sp>
          <p:nvSpPr>
            <p:cNvPr id="315" name="Google Shape;315;p21"/>
            <p:cNvSpPr/>
            <p:nvPr/>
          </p:nvSpPr>
          <p:spPr>
            <a:xfrm>
              <a:off x="-64332100" y="3362225"/>
              <a:ext cx="170150" cy="199025"/>
            </a:xfrm>
            <a:custGeom>
              <a:rect b="b" l="l" r="r" t="t"/>
              <a:pathLst>
                <a:path extrusionOk="0" h="7961" w="6806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-64406125" y="3559050"/>
              <a:ext cx="318225" cy="117975"/>
            </a:xfrm>
            <a:custGeom>
              <a:rect b="b" l="l" r="r" t="t"/>
              <a:pathLst>
                <a:path extrusionOk="0" h="4719" w="12729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617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>
            <a:off x="525660" y="5918427"/>
            <a:ext cx="234624" cy="217806"/>
          </a:xfrm>
          <a:custGeom>
            <a:rect b="b" l="l" r="r" t="t"/>
            <a:pathLst>
              <a:path extrusionOk="0" h="18196" w="19601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617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819100" y="6721050"/>
            <a:ext cx="6822300" cy="23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abin"/>
                <a:ea typeface="Cabin"/>
                <a:cs typeface="Cabin"/>
                <a:sym typeface="Cabin"/>
              </a:rPr>
              <a:t>Note takers: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bin SemiBold"/>
              <a:ea typeface="Cabin SemiBold"/>
              <a:cs typeface="Cabin SemiBold"/>
              <a:sym typeface="Cabin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SemiBold"/>
              <a:buChar char="-"/>
            </a:pPr>
            <a:r>
              <a:rPr lang="en-GB" sz="2000">
                <a:solidFill>
                  <a:schemeClr val="dk1"/>
                </a:solidFill>
                <a:latin typeface="Cabin SemiBold"/>
                <a:ea typeface="Cabin SemiBold"/>
                <a:cs typeface="Cabin SemiBold"/>
                <a:sym typeface="Cabin SemiBold"/>
              </a:rPr>
              <a:t>Mashal abaalkhail</a:t>
            </a:r>
            <a:endParaRPr sz="2000">
              <a:solidFill>
                <a:schemeClr val="dk1"/>
              </a:solidFill>
              <a:latin typeface="Cabin SemiBold"/>
              <a:ea typeface="Cabin SemiBold"/>
              <a:cs typeface="Cabin SemiBold"/>
              <a:sym typeface="Cabin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bin SemiBold"/>
              <a:buChar char="-"/>
            </a:pPr>
            <a:r>
              <a:rPr lang="en-GB" sz="2000">
                <a:latin typeface="Cabin SemiBold"/>
                <a:ea typeface="Cabin SemiBold"/>
                <a:cs typeface="Cabin SemiBold"/>
                <a:sym typeface="Cabin SemiBold"/>
              </a:rPr>
              <a:t>Badr alqarni</a:t>
            </a:r>
            <a:endParaRPr sz="2000">
              <a:latin typeface="Cabin SemiBold"/>
              <a:ea typeface="Cabin SemiBold"/>
              <a:cs typeface="Cabin SemiBold"/>
              <a:sym typeface="Cabin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SemiBold"/>
              <a:buChar char="-"/>
            </a:pPr>
            <a:r>
              <a:rPr lang="en-GB" sz="2000">
                <a:solidFill>
                  <a:schemeClr val="dk1"/>
                </a:solidFill>
                <a:latin typeface="Cabin SemiBold"/>
                <a:ea typeface="Cabin SemiBold"/>
                <a:cs typeface="Cabin SemiBold"/>
                <a:sym typeface="Cabin SemiBold"/>
              </a:rPr>
              <a:t>Leena alnassar</a:t>
            </a:r>
            <a:endParaRPr sz="2000">
              <a:latin typeface="Cabin SemiBold"/>
              <a:ea typeface="Cabin SemiBold"/>
              <a:cs typeface="Cabin SemiBold"/>
              <a:sym typeface="Cabin SemiBold"/>
            </a:endParaRPr>
          </a:p>
        </p:txBody>
      </p:sp>
      <p:sp>
        <p:nvSpPr>
          <p:cNvPr id="319" name="Google Shape;319;p21"/>
          <p:cNvSpPr txBox="1"/>
          <p:nvPr/>
        </p:nvSpPr>
        <p:spPr>
          <a:xfrm>
            <a:off x="797975" y="6174075"/>
            <a:ext cx="51537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Cabin"/>
                <a:ea typeface="Cabin"/>
                <a:cs typeface="Cabin"/>
                <a:sym typeface="Cabin"/>
              </a:rPr>
              <a:t>Reem Aljabr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525660" y="6291627"/>
            <a:ext cx="234624" cy="217806"/>
          </a:xfrm>
          <a:custGeom>
            <a:rect b="b" l="l" r="r" t="t"/>
            <a:pathLst>
              <a:path extrusionOk="0" h="18196" w="19601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6175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