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698475" cx="7589525"/>
  <p:notesSz cx="6858000" cy="9144000"/>
  <p:embeddedFontLst>
    <p:embeddedFont>
      <p:font typeface="Cabin SemiBold"/>
      <p:regular r:id="rId18"/>
      <p:bold r:id="rId19"/>
      <p:italic r:id="rId20"/>
      <p:boldItalic r:id="rId21"/>
    </p:embeddedFont>
    <p:embeddedFont>
      <p:font typeface="Cabin"/>
      <p:regular r:id="rId22"/>
      <p:bold r:id="rId23"/>
      <p:italic r:id="rId24"/>
      <p:boldItalic r:id="rId25"/>
    </p:embeddedFont>
    <p:embeddedFont>
      <p:font typeface="Ex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DCD1FD1-1229-4AC2-9C63-6A2108FF67DD}">
  <a:tblStyle styleId="{BDCD1FD1-1229-4AC2-9C63-6A2108FF67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abinSemiBold-italic.fntdata"/><Relationship Id="rId22" Type="http://schemas.openxmlformats.org/officeDocument/2006/relationships/font" Target="fonts/Cabin-regular.fntdata"/><Relationship Id="rId21" Type="http://schemas.openxmlformats.org/officeDocument/2006/relationships/font" Target="fonts/CabinSemiBold-boldItalic.fntdata"/><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regular.fntdata"/><Relationship Id="rId25" Type="http://schemas.openxmlformats.org/officeDocument/2006/relationships/font" Target="fonts/Cabin-boldItalic.fntdata"/><Relationship Id="rId28" Type="http://schemas.openxmlformats.org/officeDocument/2006/relationships/font" Target="fonts/Exo-italic.fntdata"/><Relationship Id="rId27" Type="http://schemas.openxmlformats.org/officeDocument/2006/relationships/font" Target="fonts/Ex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binSemiBold-bold.fntdata"/><Relationship Id="rId18" Type="http://schemas.openxmlformats.org/officeDocument/2006/relationships/font" Target="fonts/Cabin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614bcacb4_0_30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614bcacb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5b1f84863_0_5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5b1f8486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630fdeb89_1_4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630fdeb8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5b1f84863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5b1f848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614bcacb4_0_1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614bcac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ce9b2a90d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ce9b2a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614bcacb4_0_12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14bcacb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614bcacb4_0_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614bcacb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6206e943f_1_2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6206e943f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614bcacb4_0_26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614bcacb4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630fdeb89_2_7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630fdeb8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hyperlink" Target="https://docs.google.com/presentation/d/1q7emMSn5NwGI41Y0cfy2jfMnyyBmTAoBcHL1iTKJQLI/edit#slide=id.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youtu.be/28CNEVgF3kE"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485575" y="2866613"/>
            <a:ext cx="5205600" cy="195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61753B"/>
                </a:solidFill>
                <a:latin typeface="Calibri"/>
                <a:ea typeface="Calibri"/>
                <a:cs typeface="Calibri"/>
                <a:sym typeface="Calibri"/>
              </a:rPr>
              <a:t>Viral hepatitis</a:t>
            </a:r>
            <a:endParaRPr b="1" sz="4800">
              <a:solidFill>
                <a:srgbClr val="61753B"/>
              </a:solidFill>
              <a:latin typeface="Calibri"/>
              <a:ea typeface="Calibri"/>
              <a:cs typeface="Calibri"/>
              <a:sym typeface="Calibri"/>
            </a:endParaRPr>
          </a:p>
          <a:p>
            <a:pPr indent="0" lvl="0" marL="0" rtl="0" algn="ctr">
              <a:spcBef>
                <a:spcPts val="0"/>
              </a:spcBef>
              <a:spcAft>
                <a:spcPts val="0"/>
              </a:spcAft>
              <a:buNone/>
            </a:pPr>
            <a:r>
              <a:rPr b="1" lang="en-GB" sz="4800">
                <a:solidFill>
                  <a:srgbClr val="61753B"/>
                </a:solidFill>
                <a:latin typeface="Calibri"/>
                <a:ea typeface="Calibri"/>
                <a:cs typeface="Calibri"/>
                <a:sym typeface="Calibri"/>
              </a:rPr>
              <a:t> A and E &amp; others</a:t>
            </a:r>
            <a:endParaRPr b="1" sz="4800">
              <a:solidFill>
                <a:srgbClr val="61753B"/>
              </a:solidFill>
              <a:latin typeface="Calibri"/>
              <a:ea typeface="Calibri"/>
              <a:cs typeface="Calibri"/>
              <a:sym typeface="Calibri"/>
            </a:endParaRPr>
          </a:p>
        </p:txBody>
      </p:sp>
      <p:pic>
        <p:nvPicPr>
          <p:cNvPr id="64" name="Google Shape;64;p13"/>
          <p:cNvPicPr preferRelativeResize="0"/>
          <p:nvPr/>
        </p:nvPicPr>
        <p:blipFill rotWithShape="1">
          <a:blip r:embed="rId5">
            <a:alphaModFix/>
          </a:blip>
          <a:srcRect b="8839" l="11500" r="19137" t="28687"/>
          <a:stretch/>
        </p:blipFill>
        <p:spPr>
          <a:xfrm>
            <a:off x="5301576" y="-12"/>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p:nvPr/>
        </p:nvSpPr>
        <p:spPr>
          <a:xfrm>
            <a:off x="1561751" y="5848559"/>
            <a:ext cx="55041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endParaRPr sz="1900">
              <a:solidFill>
                <a:srgbClr val="61753B"/>
              </a:solidFill>
              <a:latin typeface="Cabin"/>
              <a:ea typeface="Cabin"/>
              <a:cs typeface="Cabin"/>
              <a:sym typeface="Cabin"/>
            </a:endParaRPr>
          </a:p>
        </p:txBody>
      </p:sp>
      <p:sp>
        <p:nvSpPr>
          <p:cNvPr id="67" name="Google Shape;67;p13"/>
          <p:cNvSpPr txBox="1"/>
          <p:nvPr/>
        </p:nvSpPr>
        <p:spPr>
          <a:xfrm>
            <a:off x="1561750" y="6485522"/>
            <a:ext cx="5504100" cy="1958700"/>
          </a:xfrm>
          <a:prstGeom prst="rect">
            <a:avLst/>
          </a:prstGeom>
          <a:noFill/>
          <a:ln cap="flat" cmpd="sng" w="9525">
            <a:solidFill>
              <a:srgbClr val="B4B98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p:txBody>
      </p:sp>
      <p:sp>
        <p:nvSpPr>
          <p:cNvPr id="68" name="Google Shape;68;p13"/>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9" name="Google Shape;69;p13"/>
          <p:cNvSpPr/>
          <p:nvPr/>
        </p:nvSpPr>
        <p:spPr>
          <a:xfrm>
            <a:off x="1890497" y="9035592"/>
            <a:ext cx="168000" cy="160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90497" y="9270017"/>
            <a:ext cx="168000" cy="160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887434" y="9504442"/>
            <a:ext cx="168000" cy="160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Important</a:t>
            </a:r>
            <a:endParaRPr>
              <a:latin typeface="Cabin"/>
              <a:ea typeface="Cabin"/>
              <a:cs typeface="Cabin"/>
              <a:sym typeface="Cabin"/>
            </a:endParaRPr>
          </a:p>
        </p:txBody>
      </p:sp>
      <p:sp>
        <p:nvSpPr>
          <p:cNvPr id="73" name="Google Shape;73;p13"/>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Doctors’ note</a:t>
            </a:r>
            <a:endParaRPr>
              <a:latin typeface="Cabin"/>
              <a:ea typeface="Cabin"/>
              <a:cs typeface="Cabin"/>
              <a:sym typeface="Cabin"/>
            </a:endParaRPr>
          </a:p>
        </p:txBody>
      </p:sp>
      <p:sp>
        <p:nvSpPr>
          <p:cNvPr id="74" name="Google Shape;74;p13"/>
          <p:cNvSpPr txBox="1"/>
          <p:nvPr/>
        </p:nvSpPr>
        <p:spPr>
          <a:xfrm>
            <a:off x="2234634" y="94852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Extra</a:t>
            </a:r>
            <a:endParaRPr>
              <a:latin typeface="Cabin"/>
              <a:ea typeface="Cabin"/>
              <a:cs typeface="Cabin"/>
              <a:sym typeface="Cabin"/>
            </a:endParaRPr>
          </a:p>
        </p:txBody>
      </p:sp>
      <p:sp>
        <p:nvSpPr>
          <p:cNvPr id="75" name="Google Shape;75;p13"/>
          <p:cNvSpPr/>
          <p:nvPr/>
        </p:nvSpPr>
        <p:spPr>
          <a:xfrm>
            <a:off x="4004384" y="9144942"/>
            <a:ext cx="168000" cy="160500"/>
          </a:xfrm>
          <a:prstGeom prst="ellipse">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76" name="Google Shape;76;p13"/>
          <p:cNvSpPr/>
          <p:nvPr/>
        </p:nvSpPr>
        <p:spPr>
          <a:xfrm>
            <a:off x="4004384" y="9409654"/>
            <a:ext cx="168000" cy="1605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8" name="Google Shape;78;p13"/>
          <p:cNvSpPr txBox="1"/>
          <p:nvPr/>
        </p:nvSpPr>
        <p:spPr>
          <a:xfrm>
            <a:off x="4065925"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79" name="Google Shape;79;p13"/>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80" name="Google Shape;80;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sp>
        <p:nvSpPr>
          <p:cNvPr id="81" name="Google Shape;81;p13"/>
          <p:cNvSpPr txBox="1"/>
          <p:nvPr/>
        </p:nvSpPr>
        <p:spPr>
          <a:xfrm>
            <a:off x="1618375" y="6543125"/>
            <a:ext cx="5447400" cy="1829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Distinguish the etiology of enteric viral hepatitis (HAV, HEV) from other viruses causing hepatitis such as EBV, CMV, Yellow fever virus.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Describe the main characteristics of HAV ,HEV,EBV, CMV, and Yellow fever virus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Describe the epidemiology and the mode of transmission of these viruses.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Describe the clinical manifestations of enteric viral hepatitis.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Describe the laboratory methods used to diagnose enteric hepatitis.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Describe the treatments and the prevention measures available for these viral infection</a:t>
            </a:r>
            <a:endParaRPr sz="1200">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2"/>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66" name="Google Shape;266;p22"/>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9</a:t>
            </a:r>
            <a:endParaRPr>
              <a:latin typeface="Cabin"/>
              <a:ea typeface="Cabin"/>
              <a:cs typeface="Cabin"/>
              <a:sym typeface="Cabin"/>
            </a:endParaRPr>
          </a:p>
        </p:txBody>
      </p:sp>
      <p:sp>
        <p:nvSpPr>
          <p:cNvPr id="267" name="Google Shape;267;p22"/>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Dr.Malak’s Notes </a:t>
            </a:r>
            <a:endParaRPr b="1" sz="3500">
              <a:solidFill>
                <a:srgbClr val="61753B"/>
              </a:solidFill>
              <a:latin typeface="Cabin"/>
              <a:ea typeface="Cabin"/>
              <a:cs typeface="Cabin"/>
              <a:sym typeface="Cabin"/>
            </a:endParaRPr>
          </a:p>
        </p:txBody>
      </p:sp>
      <p:sp>
        <p:nvSpPr>
          <p:cNvPr id="268" name="Google Shape;268;p22"/>
          <p:cNvSpPr txBox="1"/>
          <p:nvPr/>
        </p:nvSpPr>
        <p:spPr>
          <a:xfrm>
            <a:off x="274800" y="1267975"/>
            <a:ext cx="7038300" cy="513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61753B"/>
                </a:solidFill>
                <a:latin typeface="Cabin"/>
                <a:ea typeface="Cabin"/>
                <a:cs typeface="Cabin"/>
                <a:sym typeface="Cabin"/>
              </a:rPr>
              <a:t>Hepatitis A and E</a:t>
            </a:r>
            <a:endParaRPr b="1" sz="1800">
              <a:solidFill>
                <a:srgbClr val="61753B"/>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What is the most common cause of Waterborne outbreak? Hepatitis E virus</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What are the viruses that cause zoonotic disease ? HEV &amp; yellow fever virus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What are the fecal borne hepatitis viruses? HAV and HEV ( the have similar structure but they are from different families)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HAV → more seen in children</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HEV → more seen in Adult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Epidemiology: </a:t>
            </a:r>
            <a:r>
              <a:rPr lang="en-GB" sz="1300" u="sng">
                <a:solidFill>
                  <a:schemeClr val="dk1"/>
                </a:solidFill>
                <a:latin typeface="Cabin"/>
                <a:ea typeface="Cabin"/>
                <a:cs typeface="Cabin"/>
                <a:sym typeface="Cabin"/>
              </a:rPr>
              <a:t>mainly</a:t>
            </a:r>
            <a:r>
              <a:rPr lang="en-GB" sz="1300">
                <a:solidFill>
                  <a:schemeClr val="dk1"/>
                </a:solidFill>
                <a:latin typeface="Cabin"/>
                <a:ea typeface="Cabin"/>
                <a:cs typeface="Cabin"/>
                <a:sym typeface="Cabin"/>
              </a:rPr>
              <a:t> poor hygiene and sensitization.</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HEV and HAV </a:t>
            </a:r>
            <a:r>
              <a:rPr lang="en-GB" sz="1300" u="sng">
                <a:solidFill>
                  <a:schemeClr val="dk1"/>
                </a:solidFill>
                <a:latin typeface="Cabin"/>
                <a:ea typeface="Cabin"/>
                <a:cs typeface="Cabin"/>
                <a:sym typeface="Cabin"/>
              </a:rPr>
              <a:t>mostly</a:t>
            </a:r>
            <a:r>
              <a:rPr lang="en-GB" sz="1300">
                <a:solidFill>
                  <a:schemeClr val="dk1"/>
                </a:solidFill>
                <a:latin typeface="Cabin"/>
                <a:ea typeface="Cabin"/>
                <a:cs typeface="Cabin"/>
                <a:sym typeface="Cabin"/>
              </a:rPr>
              <a:t> cause Benign self limiting disease (low risk for chronic or malignancy)</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HEV → </a:t>
            </a:r>
            <a:r>
              <a:rPr b="1" lang="en-GB" sz="1300">
                <a:solidFill>
                  <a:srgbClr val="CC0000"/>
                </a:solidFill>
                <a:latin typeface="Cabin"/>
                <a:ea typeface="Cabin"/>
                <a:cs typeface="Cabin"/>
                <a:sym typeface="Cabin"/>
              </a:rPr>
              <a:t>high mortality in pregnancy</a:t>
            </a:r>
            <a:r>
              <a:rPr lang="en-GB" sz="1300">
                <a:solidFill>
                  <a:schemeClr val="dk1"/>
                </a:solidFill>
                <a:latin typeface="Cabin"/>
                <a:ea typeface="Cabin"/>
                <a:cs typeface="Cabin"/>
                <a:sym typeface="Cabin"/>
              </a:rPr>
              <a:t> and </a:t>
            </a:r>
            <a:r>
              <a:rPr lang="en-GB" sz="1300" u="sng">
                <a:solidFill>
                  <a:schemeClr val="dk1"/>
                </a:solidFill>
                <a:latin typeface="Cabin"/>
                <a:ea typeface="Cabin"/>
                <a:cs typeface="Cabin"/>
                <a:sym typeface="Cabin"/>
              </a:rPr>
              <a:t>may</a:t>
            </a:r>
            <a:r>
              <a:rPr lang="en-GB" sz="1300">
                <a:solidFill>
                  <a:schemeClr val="dk1"/>
                </a:solidFill>
                <a:latin typeface="Cabin"/>
                <a:ea typeface="Cabin"/>
                <a:cs typeface="Cabin"/>
                <a:sym typeface="Cabin"/>
              </a:rPr>
              <a:t> cause chronic disease in immunocompromised.</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Diagnosis for HEV, HAV, &amp; yellow fever: by specific IgM</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No treatment for HEV and HAV</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Prevention:</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HAV → vaccine (killed) and HIg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Yellow fever virus → Live attenuated vaccine </a:t>
            </a:r>
            <a:endParaRPr sz="1300">
              <a:solidFill>
                <a:schemeClr val="dk1"/>
              </a:solidFill>
              <a:latin typeface="Cabin"/>
              <a:ea typeface="Cabin"/>
              <a:cs typeface="Cabin"/>
              <a:sym typeface="Cabin"/>
            </a:endParaRPr>
          </a:p>
          <a:p>
            <a:pPr indent="0" lvl="0" marL="914400" rtl="0" algn="l">
              <a:spcBef>
                <a:spcPts val="0"/>
              </a:spcBef>
              <a:spcAft>
                <a:spcPts val="0"/>
              </a:spcAft>
              <a:buNone/>
            </a:pPr>
            <a:r>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What are the viruses that transmit through saliva ? CMV and EBV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Mosquito is the vector in yellow fever virus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Viruses can be prevented by screening the blood before transfusion:</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CMV</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HAV</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HCV</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What is the disease caused by EBV ? Infectious </a:t>
            </a:r>
            <a:r>
              <a:rPr lang="en-GB" sz="1300">
                <a:solidFill>
                  <a:schemeClr val="dk1"/>
                </a:solidFill>
                <a:latin typeface="Cabin"/>
                <a:ea typeface="Cabin"/>
                <a:cs typeface="Cabin"/>
                <a:sym typeface="Cabin"/>
              </a:rPr>
              <a:t>mononucleosis</a:t>
            </a:r>
            <a:r>
              <a:rPr lang="en-GB" sz="1300">
                <a:solidFill>
                  <a:schemeClr val="dk1"/>
                </a:solidFill>
                <a:latin typeface="Cabin"/>
                <a:ea typeface="Cabin"/>
                <a:cs typeface="Cabin"/>
                <a:sym typeface="Cabin"/>
              </a:rPr>
              <a:t>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Immunoglobulin for the </a:t>
            </a:r>
            <a:r>
              <a:rPr lang="en-GB" sz="1300">
                <a:solidFill>
                  <a:schemeClr val="dk1"/>
                </a:solidFill>
                <a:latin typeface="Cabin"/>
                <a:ea typeface="Cabin"/>
                <a:cs typeface="Cabin"/>
                <a:sym typeface="Cabin"/>
              </a:rPr>
              <a:t>immunocompromised</a:t>
            </a:r>
            <a:r>
              <a:rPr lang="en-GB" sz="1300">
                <a:solidFill>
                  <a:schemeClr val="dk1"/>
                </a:solidFill>
                <a:latin typeface="Cabin"/>
                <a:ea typeface="Cabin"/>
                <a:cs typeface="Cabin"/>
                <a:sym typeface="Cabin"/>
              </a:rPr>
              <a:t> → HAV and CMV</a:t>
            </a:r>
            <a:endParaRPr sz="1300">
              <a:solidFill>
                <a:schemeClr val="dk1"/>
              </a:solidFill>
              <a:latin typeface="Cabin"/>
              <a:ea typeface="Cabin"/>
              <a:cs typeface="Cabin"/>
              <a:sym typeface="Cabin"/>
            </a:endParaRPr>
          </a:p>
        </p:txBody>
      </p:sp>
      <p:sp>
        <p:nvSpPr>
          <p:cNvPr id="269" name="Google Shape;269;p22"/>
          <p:cNvSpPr txBox="1"/>
          <p:nvPr/>
        </p:nvSpPr>
        <p:spPr>
          <a:xfrm>
            <a:off x="275625" y="1157675"/>
            <a:ext cx="7038300" cy="54429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3"/>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75" name="Google Shape;275;p23"/>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10</a:t>
            </a:r>
            <a:endParaRPr>
              <a:latin typeface="Cabin"/>
              <a:ea typeface="Cabin"/>
              <a:cs typeface="Cabin"/>
              <a:sym typeface="Cabin"/>
            </a:endParaRPr>
          </a:p>
        </p:txBody>
      </p:sp>
      <p:sp>
        <p:nvSpPr>
          <p:cNvPr id="276" name="Google Shape;276;p23"/>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sp>
        <p:nvSpPr>
          <p:cNvPr id="277" name="Google Shape;277;p23"/>
          <p:cNvSpPr txBox="1"/>
          <p:nvPr/>
        </p:nvSpPr>
        <p:spPr>
          <a:xfrm>
            <a:off x="141450" y="630475"/>
            <a:ext cx="63846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MCQ:</a:t>
            </a:r>
            <a:endParaRPr b="1" sz="2400">
              <a:solidFill>
                <a:srgbClr val="61753B"/>
              </a:solidFill>
              <a:latin typeface="Calibri"/>
              <a:ea typeface="Calibri"/>
              <a:cs typeface="Calibri"/>
              <a:sym typeface="Calibri"/>
            </a:endParaRPr>
          </a:p>
        </p:txBody>
      </p:sp>
      <p:sp>
        <p:nvSpPr>
          <p:cNvPr id="278" name="Google Shape;278;p23"/>
          <p:cNvSpPr/>
          <p:nvPr/>
        </p:nvSpPr>
        <p:spPr>
          <a:xfrm>
            <a:off x="259900" y="6618600"/>
            <a:ext cx="7041000" cy="38682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1753B"/>
                </a:solidFill>
                <a:latin typeface="Cabin"/>
                <a:ea typeface="Cabin"/>
                <a:cs typeface="Cabin"/>
                <a:sym typeface="Cabin"/>
              </a:rPr>
              <a:t>CASE: A 19-year-old college sophomore presents to the university health center with a 7-day history of sore throat, headache, and fatigue. He has a temperature of 37.70C. Physical examination reveals enlarged, tender cervical lymph nodes in both the anterior and posterior cervical chain. The spleen is found to protrude 5cm under the costal margin with inspiration. Upon examination of his oropharynx, gray-green tonsillar exudate is noted.</a:t>
            </a:r>
            <a:endParaRPr b="1" sz="1200">
              <a:solidFill>
                <a:srgbClr val="61753B"/>
              </a:solidFill>
              <a:latin typeface="Cabin"/>
              <a:ea typeface="Cabin"/>
              <a:cs typeface="Cabin"/>
              <a:sym typeface="Cabin"/>
            </a:endParaRPr>
          </a:p>
          <a:p>
            <a:pPr indent="0" lvl="0" marL="0" rtl="0" algn="l">
              <a:spcBef>
                <a:spcPts val="0"/>
              </a:spcBef>
              <a:spcAft>
                <a:spcPts val="0"/>
              </a:spcAft>
              <a:buNone/>
            </a:pPr>
            <a:r>
              <a:t/>
            </a:r>
            <a:endParaRPr b="1" sz="12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Q1: What’s the mos</a:t>
            </a:r>
            <a:r>
              <a:rPr b="1" lang="en-GB" sz="1200">
                <a:solidFill>
                  <a:srgbClr val="61753B"/>
                </a:solidFill>
                <a:latin typeface="Cabin"/>
                <a:ea typeface="Cabin"/>
                <a:cs typeface="Cabin"/>
                <a:sym typeface="Cabin"/>
              </a:rPr>
              <a:t>t likely diagnosis?</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800">
                <a:solidFill>
                  <a:srgbClr val="D9D9D9"/>
                </a:solidFill>
                <a:latin typeface="Cabin"/>
                <a:ea typeface="Cabin"/>
                <a:cs typeface="Cabin"/>
                <a:sym typeface="Cabin"/>
              </a:rPr>
              <a:t>Infectious mononucleosis</a:t>
            </a:r>
            <a:endParaRPr sz="800">
              <a:solidFill>
                <a:srgbClr val="D9D9D9"/>
              </a:solidFill>
              <a:latin typeface="Cabin"/>
              <a:ea typeface="Cabin"/>
              <a:cs typeface="Cabin"/>
              <a:sym typeface="Cabin"/>
            </a:endParaRPr>
          </a:p>
          <a:p>
            <a:pPr indent="0" lvl="0" marL="0" rtl="0" algn="l">
              <a:spcBef>
                <a:spcPts val="0"/>
              </a:spcBef>
              <a:spcAft>
                <a:spcPts val="0"/>
              </a:spcAft>
              <a:buNone/>
            </a:pPr>
            <a:r>
              <a:t/>
            </a:r>
            <a:endParaRPr sz="11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Q2: What’s the most likely </a:t>
            </a:r>
            <a:r>
              <a:rPr b="1" lang="en-GB" sz="1200">
                <a:solidFill>
                  <a:srgbClr val="61753B"/>
                </a:solidFill>
                <a:latin typeface="Cabin"/>
                <a:ea typeface="Cabin"/>
                <a:cs typeface="Cabin"/>
                <a:sym typeface="Cabin"/>
              </a:rPr>
              <a:t>causative agent?</a:t>
            </a:r>
            <a:endParaRPr sz="1100">
              <a:solidFill>
                <a:srgbClr val="61753B"/>
              </a:solidFill>
              <a:latin typeface="Cabin"/>
              <a:ea typeface="Cabin"/>
              <a:cs typeface="Cabin"/>
              <a:sym typeface="Cabin"/>
            </a:endParaRPr>
          </a:p>
          <a:p>
            <a:pPr indent="0" lvl="0" marL="0" rtl="0" algn="l">
              <a:spcBef>
                <a:spcPts val="0"/>
              </a:spcBef>
              <a:spcAft>
                <a:spcPts val="0"/>
              </a:spcAft>
              <a:buNone/>
            </a:pPr>
            <a:r>
              <a:rPr lang="en-GB" sz="800">
                <a:solidFill>
                  <a:srgbClr val="D9D9D9"/>
                </a:solidFill>
                <a:latin typeface="Cabin"/>
                <a:ea typeface="Cabin"/>
                <a:cs typeface="Cabin"/>
                <a:sym typeface="Cabin"/>
              </a:rPr>
              <a:t>Epstein-Barr virus </a:t>
            </a:r>
            <a:endParaRPr sz="1100">
              <a:solidFill>
                <a:srgbClr val="61753B"/>
              </a:solidFill>
              <a:latin typeface="Cabin"/>
              <a:ea typeface="Cabin"/>
              <a:cs typeface="Cabin"/>
              <a:sym typeface="Cabin"/>
            </a:endParaRPr>
          </a:p>
          <a:p>
            <a:pPr indent="0" lvl="0" marL="0" rtl="0" algn="l">
              <a:spcBef>
                <a:spcPts val="0"/>
              </a:spcBef>
              <a:spcAft>
                <a:spcPts val="0"/>
              </a:spcAft>
              <a:buNone/>
            </a:pPr>
            <a:r>
              <a:t/>
            </a:r>
            <a:endParaRPr sz="11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Q3: Which malignancies are associated with this infection</a:t>
            </a:r>
            <a:r>
              <a:rPr lang="en-GB" sz="1100">
                <a:solidFill>
                  <a:srgbClr val="61753B"/>
                </a:solidFill>
                <a:latin typeface="Cabin"/>
                <a:ea typeface="Cabin"/>
                <a:cs typeface="Cabin"/>
                <a:sym typeface="Cabin"/>
              </a:rPr>
              <a:t>?</a:t>
            </a:r>
            <a:endParaRPr sz="1100">
              <a:solidFill>
                <a:srgbClr val="61753B"/>
              </a:solidFill>
              <a:latin typeface="Cabin"/>
              <a:ea typeface="Cabin"/>
              <a:cs typeface="Cabin"/>
              <a:sym typeface="Cabin"/>
            </a:endParaRPr>
          </a:p>
          <a:p>
            <a:pPr indent="0" lvl="0" marL="0" rtl="0" algn="l">
              <a:spcBef>
                <a:spcPts val="0"/>
              </a:spcBef>
              <a:spcAft>
                <a:spcPts val="0"/>
              </a:spcAft>
              <a:buNone/>
            </a:pPr>
            <a:r>
              <a:rPr lang="en-GB" sz="800">
                <a:solidFill>
                  <a:srgbClr val="D9D9D9"/>
                </a:solidFill>
                <a:latin typeface="Cabin"/>
                <a:ea typeface="Cabin"/>
                <a:cs typeface="Cabin"/>
                <a:sym typeface="Cabin"/>
              </a:rPr>
              <a:t>Burkitt’s lymphoma, Nasopharyngeal carcinoma</a:t>
            </a:r>
            <a:endParaRPr sz="1100">
              <a:solidFill>
                <a:schemeClr val="dk1"/>
              </a:solidFill>
              <a:latin typeface="Cabin"/>
              <a:ea typeface="Cabin"/>
              <a:cs typeface="Cabin"/>
              <a:sym typeface="Cabin"/>
            </a:endParaRPr>
          </a:p>
          <a:p>
            <a:pPr indent="0" lvl="0" marL="0" rtl="0" algn="l">
              <a:spcBef>
                <a:spcPts val="0"/>
              </a:spcBef>
              <a:spcAft>
                <a:spcPts val="0"/>
              </a:spcAft>
              <a:buNone/>
            </a:pPr>
            <a:r>
              <a:t/>
            </a:r>
            <a:endParaRPr sz="1100">
              <a:solidFill>
                <a:schemeClr val="dk1"/>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Q4: How is this organism transmitted?</a:t>
            </a:r>
            <a:endParaRPr sz="1100">
              <a:solidFill>
                <a:schemeClr val="dk1"/>
              </a:solidFill>
              <a:latin typeface="Cabin"/>
              <a:ea typeface="Cabin"/>
              <a:cs typeface="Cabin"/>
              <a:sym typeface="Cabin"/>
            </a:endParaRPr>
          </a:p>
          <a:p>
            <a:pPr indent="0" lvl="0" marL="0" rtl="0" algn="l">
              <a:spcBef>
                <a:spcPts val="0"/>
              </a:spcBef>
              <a:spcAft>
                <a:spcPts val="0"/>
              </a:spcAft>
              <a:buNone/>
            </a:pPr>
            <a:r>
              <a:rPr lang="en-GB" sz="800">
                <a:solidFill>
                  <a:srgbClr val="D9D9D9"/>
                </a:solidFill>
                <a:latin typeface="Cabin"/>
                <a:ea typeface="Cabin"/>
                <a:cs typeface="Cabin"/>
                <a:sym typeface="Cabin"/>
              </a:rPr>
              <a:t>Saliva (kissing disease) , blood (rare)</a:t>
            </a:r>
            <a:endParaRPr sz="1100">
              <a:solidFill>
                <a:schemeClr val="dk1"/>
              </a:solidFill>
              <a:latin typeface="Cabin"/>
              <a:ea typeface="Cabin"/>
              <a:cs typeface="Cabin"/>
              <a:sym typeface="Cabin"/>
            </a:endParaRPr>
          </a:p>
          <a:p>
            <a:pPr indent="0" lvl="0" marL="0" rtl="0" algn="l">
              <a:spcBef>
                <a:spcPts val="0"/>
              </a:spcBef>
              <a:spcAft>
                <a:spcPts val="0"/>
              </a:spcAft>
              <a:buNone/>
            </a:pPr>
            <a:r>
              <a:t/>
            </a:r>
            <a:endParaRPr sz="1100">
              <a:solidFill>
                <a:schemeClr val="dk1"/>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Q5: What are the main laboratory findings in this disease?</a:t>
            </a:r>
            <a:endParaRPr sz="1100">
              <a:solidFill>
                <a:schemeClr val="dk1"/>
              </a:solidFill>
              <a:latin typeface="Cabin"/>
              <a:ea typeface="Cabin"/>
              <a:cs typeface="Cabin"/>
              <a:sym typeface="Cabin"/>
            </a:endParaRPr>
          </a:p>
          <a:p>
            <a:pPr indent="0" lvl="0" marL="0" rtl="0" algn="l">
              <a:spcBef>
                <a:spcPts val="0"/>
              </a:spcBef>
              <a:spcAft>
                <a:spcPts val="0"/>
              </a:spcAft>
              <a:buNone/>
            </a:pPr>
            <a:r>
              <a:rPr lang="en-GB" sz="800">
                <a:solidFill>
                  <a:srgbClr val="D9D9D9"/>
                </a:solidFill>
                <a:latin typeface="Cabin"/>
                <a:ea typeface="Cabin"/>
                <a:cs typeface="Cabin"/>
                <a:sym typeface="Cabin"/>
              </a:rPr>
              <a:t>Heterophile Abs +ve, increased atypical lymphocytes</a:t>
            </a:r>
            <a:endParaRPr sz="1100">
              <a:solidFill>
                <a:srgbClr val="61753B"/>
              </a:solidFill>
              <a:latin typeface="Cabin"/>
              <a:ea typeface="Cabin"/>
              <a:cs typeface="Cabin"/>
              <a:sym typeface="Cabin"/>
            </a:endParaRPr>
          </a:p>
        </p:txBody>
      </p:sp>
      <p:sp>
        <p:nvSpPr>
          <p:cNvPr id="279" name="Google Shape;279;p23"/>
          <p:cNvSpPr txBox="1"/>
          <p:nvPr/>
        </p:nvSpPr>
        <p:spPr>
          <a:xfrm>
            <a:off x="242075" y="61208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SAQ:</a:t>
            </a:r>
            <a:endParaRPr b="1" sz="2400">
              <a:solidFill>
                <a:srgbClr val="61753B"/>
              </a:solidFill>
              <a:latin typeface="Calibri"/>
              <a:ea typeface="Calibri"/>
              <a:cs typeface="Calibri"/>
              <a:sym typeface="Calibri"/>
            </a:endParaRPr>
          </a:p>
        </p:txBody>
      </p:sp>
      <p:sp>
        <p:nvSpPr>
          <p:cNvPr id="280" name="Google Shape;280;p23"/>
          <p:cNvSpPr/>
          <p:nvPr/>
        </p:nvSpPr>
        <p:spPr>
          <a:xfrm>
            <a:off x="242075" y="1154325"/>
            <a:ext cx="7041000" cy="4936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61753B"/>
                </a:solidFill>
                <a:latin typeface="Cabin"/>
                <a:ea typeface="Cabin"/>
                <a:cs typeface="Cabin"/>
                <a:sym typeface="Cabin"/>
              </a:rPr>
              <a:t>Q1: Which of the following is available and effective for HAV?</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A- Acyclovir</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B- Killed virus vaccine</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 Live virus vaccine</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 Recombinant viral vaccine</a:t>
            </a:r>
            <a:endParaRPr sz="1200">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Q2: Which of the following is transmitted by the fecal-oral route; can be acquired from shellfish; and often causes acute jaundice, diarrhea, and liver function abnormalities? </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A- Rotavirus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B- Adenovirus 40/41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 Norwalk virus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 Hepatitis A virus</a:t>
            </a:r>
            <a:endParaRPr sz="1200">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Q3: Malaise and </a:t>
            </a:r>
            <a:r>
              <a:rPr b="1" lang="en-GB" sz="1200">
                <a:solidFill>
                  <a:srgbClr val="61753B"/>
                </a:solidFill>
                <a:latin typeface="Cabin"/>
                <a:ea typeface="Cabin"/>
                <a:cs typeface="Cabin"/>
                <a:sym typeface="Cabin"/>
              </a:rPr>
              <a:t>hepatosplenomegaly</a:t>
            </a:r>
            <a:r>
              <a:rPr b="1" lang="en-GB" sz="1200">
                <a:solidFill>
                  <a:srgbClr val="61753B"/>
                </a:solidFill>
                <a:latin typeface="Cabin"/>
                <a:ea typeface="Cabin"/>
                <a:cs typeface="Cabin"/>
                <a:sym typeface="Cabin"/>
              </a:rPr>
              <a:t> with increased “atypical” lymphocytes and a reactive heterophil antibody test is most commonly caused by:</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A- HAV</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B- HEV</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 HBV</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 Epstein-Barr virus</a:t>
            </a:r>
            <a:endParaRPr sz="1200">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sz="1200">
                <a:solidFill>
                  <a:srgbClr val="61753B"/>
                </a:solidFill>
                <a:latin typeface="Cabin"/>
                <a:ea typeface="Cabin"/>
                <a:cs typeface="Cabin"/>
                <a:sym typeface="Cabin"/>
              </a:rPr>
              <a:t>Q4: Burkitt’s lymphoma is characterized by elevated “early antigen” tests with a restricted pattern of fluorescence. This disease is caused by:</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A- Cytomegalovirus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B- Epstein-Barr virus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 HAV</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 HEV</a:t>
            </a:r>
            <a:endParaRPr sz="1200">
              <a:latin typeface="Cabin"/>
              <a:ea typeface="Cabin"/>
              <a:cs typeface="Cabin"/>
              <a:sym typeface="Cabin"/>
            </a:endParaRPr>
          </a:p>
        </p:txBody>
      </p:sp>
      <p:sp>
        <p:nvSpPr>
          <p:cNvPr id="281" name="Google Shape;281;p23"/>
          <p:cNvSpPr/>
          <p:nvPr/>
        </p:nvSpPr>
        <p:spPr>
          <a:xfrm>
            <a:off x="3945125" y="6590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D9D9D9"/>
                </a:solidFill>
                <a:latin typeface="Cabin"/>
                <a:ea typeface="Cabin"/>
                <a:cs typeface="Cabin"/>
                <a:sym typeface="Cabin"/>
              </a:rPr>
              <a:t>Q1: B; Q2: D; Q3:D; Q4:B</a:t>
            </a:r>
            <a:endParaRPr>
              <a:solidFill>
                <a:srgbClr val="D9D9D9"/>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85" name="Shape 285"/>
        <p:cNvGrpSpPr/>
        <p:nvPr/>
      </p:nvGrpSpPr>
      <p:grpSpPr>
        <a:xfrm>
          <a:off x="0" y="0"/>
          <a:ext cx="0" cy="0"/>
          <a:chOff x="0" y="0"/>
          <a:chExt cx="0" cy="0"/>
        </a:xfrm>
      </p:grpSpPr>
      <p:sp>
        <p:nvSpPr>
          <p:cNvPr id="286" name="Google Shape;286;p24"/>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287" name="Google Shape;287;p24"/>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24"/>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289" name="Google Shape;289;p24"/>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290" name="Google Shape;290;p24"/>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291" name="Google Shape;291;p24"/>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292" name="Google Shape;292;p24"/>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293" name="Google Shape;293;p24"/>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294" name="Google Shape;294;p24"/>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95" name="Google Shape;295;p24"/>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296" name="Google Shape;296;p24"/>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grpSp>
        <p:nvGrpSpPr>
          <p:cNvPr id="297" name="Google Shape;297;p24"/>
          <p:cNvGrpSpPr/>
          <p:nvPr/>
        </p:nvGrpSpPr>
        <p:grpSpPr>
          <a:xfrm>
            <a:off x="488008" y="7249080"/>
            <a:ext cx="309959" cy="328695"/>
            <a:chOff x="-6690625" y="3631325"/>
            <a:chExt cx="307225" cy="292225"/>
          </a:xfrm>
        </p:grpSpPr>
        <p:sp>
          <p:nvSpPr>
            <p:cNvPr id="298" name="Google Shape;298;p24"/>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4"/>
          <p:cNvGrpSpPr/>
          <p:nvPr/>
        </p:nvGrpSpPr>
        <p:grpSpPr>
          <a:xfrm>
            <a:off x="477531" y="2016501"/>
            <a:ext cx="330928" cy="336226"/>
            <a:chOff x="-56407800" y="1902600"/>
            <a:chExt cx="326875" cy="318125"/>
          </a:xfrm>
        </p:grpSpPr>
        <p:sp>
          <p:nvSpPr>
            <p:cNvPr id="304" name="Google Shape;304;p24"/>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24"/>
          <p:cNvGrpSpPr/>
          <p:nvPr/>
        </p:nvGrpSpPr>
        <p:grpSpPr>
          <a:xfrm>
            <a:off x="4015410" y="2017289"/>
            <a:ext cx="322171" cy="334667"/>
            <a:chOff x="-55225575" y="1903275"/>
            <a:chExt cx="318225" cy="316650"/>
          </a:xfrm>
        </p:grpSpPr>
        <p:sp>
          <p:nvSpPr>
            <p:cNvPr id="308" name="Google Shape;308;p24"/>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4"/>
          <p:cNvGrpSpPr/>
          <p:nvPr/>
        </p:nvGrpSpPr>
        <p:grpSpPr>
          <a:xfrm>
            <a:off x="481483" y="4193428"/>
            <a:ext cx="322998" cy="346532"/>
            <a:chOff x="-64406125" y="3362225"/>
            <a:chExt cx="318225" cy="314800"/>
          </a:xfrm>
        </p:grpSpPr>
        <p:sp>
          <p:nvSpPr>
            <p:cNvPr id="314" name="Google Shape;314;p24"/>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4"/>
          <p:cNvSpPr/>
          <p:nvPr/>
        </p:nvSpPr>
        <p:spPr>
          <a:xfrm>
            <a:off x="525660" y="60793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17" name="Google Shape;317;p24"/>
          <p:cNvSpPr txBox="1"/>
          <p:nvPr/>
        </p:nvSpPr>
        <p:spPr>
          <a:xfrm>
            <a:off x="819100" y="71782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Razan Alrabah </a:t>
            </a:r>
            <a:endParaRPr sz="2000">
              <a:latin typeface="Cabin SemiBold"/>
              <a:ea typeface="Cabin SemiBold"/>
              <a:cs typeface="Cabin SemiBold"/>
              <a:sym typeface="Cabin SemiBold"/>
            </a:endParaRPr>
          </a:p>
        </p:txBody>
      </p:sp>
      <p:sp>
        <p:nvSpPr>
          <p:cNvPr id="318" name="Google Shape;318;p24"/>
          <p:cNvSpPr/>
          <p:nvPr/>
        </p:nvSpPr>
        <p:spPr>
          <a:xfrm>
            <a:off x="525660" y="6476414"/>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19" name="Google Shape;319;p24"/>
          <p:cNvSpPr txBox="1"/>
          <p:nvPr/>
        </p:nvSpPr>
        <p:spPr>
          <a:xfrm>
            <a:off x="884850" y="5933725"/>
            <a:ext cx="18693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khyal alderaan</a:t>
            </a:r>
            <a:endParaRPr b="1" sz="2000">
              <a:latin typeface="Cabin"/>
              <a:ea typeface="Cabin"/>
              <a:cs typeface="Cabin"/>
              <a:sym typeface="Cabin"/>
            </a:endParaRPr>
          </a:p>
        </p:txBody>
      </p:sp>
      <p:sp>
        <p:nvSpPr>
          <p:cNvPr id="320" name="Google Shape;320;p24"/>
          <p:cNvSpPr txBox="1"/>
          <p:nvPr/>
        </p:nvSpPr>
        <p:spPr>
          <a:xfrm>
            <a:off x="819100" y="6382075"/>
            <a:ext cx="17496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Saud Alaqeel</a:t>
            </a:r>
            <a:endParaRPr b="1" sz="2000">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4"/>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87" name="Google Shape;87;p14"/>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Nonenveloped</a:t>
            </a:r>
            <a:r>
              <a:rPr lang="en-GB" sz="900">
                <a:solidFill>
                  <a:srgbClr val="6AA84F"/>
                </a:solidFill>
                <a:latin typeface="Cabin"/>
                <a:ea typeface="Cabin"/>
                <a:cs typeface="Cabin"/>
                <a:sym typeface="Cabin"/>
              </a:rPr>
              <a:t> → more </a:t>
            </a:r>
            <a:r>
              <a:rPr lang="en-GB" sz="900">
                <a:solidFill>
                  <a:srgbClr val="6AA84F"/>
                </a:solidFill>
                <a:latin typeface="Cabin"/>
                <a:ea typeface="Cabin"/>
                <a:cs typeface="Cabin"/>
                <a:sym typeface="Cabin"/>
              </a:rPr>
              <a:t>resistance</a:t>
            </a:r>
            <a:r>
              <a:rPr lang="en-GB" sz="900">
                <a:solidFill>
                  <a:srgbClr val="6AA84F"/>
                </a:solidFill>
                <a:latin typeface="Cabin"/>
                <a:ea typeface="Cabin"/>
                <a:cs typeface="Cabin"/>
                <a:sym typeface="Cabin"/>
              </a:rPr>
              <a:t> to the harsh </a:t>
            </a:r>
            <a:r>
              <a:rPr lang="en-GB" sz="900">
                <a:solidFill>
                  <a:srgbClr val="6AA84F"/>
                </a:solidFill>
                <a:latin typeface="Cabin"/>
                <a:ea typeface="Cabin"/>
                <a:cs typeface="Cabin"/>
                <a:sym typeface="Cabin"/>
              </a:rPr>
              <a:t>environment</a:t>
            </a:r>
            <a:r>
              <a:rPr lang="en-GB" sz="900">
                <a:solidFill>
                  <a:srgbClr val="6AA84F"/>
                </a:solidFill>
                <a:latin typeface="Cabin"/>
                <a:ea typeface="Cabin"/>
                <a:cs typeface="Cabin"/>
                <a:sym typeface="Cabin"/>
              </a:rPr>
              <a:t> </a:t>
            </a:r>
            <a:endParaRPr sz="900">
              <a:solidFill>
                <a:srgbClr val="6AA84F"/>
              </a:solidFill>
              <a:latin typeface="Cabin"/>
              <a:ea typeface="Cabin"/>
              <a:cs typeface="Cabin"/>
              <a:sym typeface="Cabin"/>
            </a:endParaRPr>
          </a:p>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Due to its short incubation period </a:t>
            </a:r>
            <a:endParaRPr sz="900">
              <a:solidFill>
                <a:srgbClr val="6AA84F"/>
              </a:solidFill>
              <a:latin typeface="Cabin"/>
              <a:ea typeface="Cabin"/>
              <a:cs typeface="Cabin"/>
              <a:sym typeface="Cabin"/>
            </a:endParaRPr>
          </a:p>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Transmitted easily</a:t>
            </a:r>
            <a:endParaRPr sz="900">
              <a:solidFill>
                <a:srgbClr val="6AA84F"/>
              </a:solidFill>
              <a:latin typeface="Cabin"/>
              <a:ea typeface="Cabin"/>
              <a:cs typeface="Cabin"/>
              <a:sym typeface="Cabin"/>
            </a:endParaRPr>
          </a:p>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Causes outbreaks </a:t>
            </a:r>
            <a:endParaRPr sz="900">
              <a:solidFill>
                <a:srgbClr val="6AA84F"/>
              </a:solidFill>
              <a:latin typeface="Cabin"/>
              <a:ea typeface="Cabin"/>
              <a:cs typeface="Cabin"/>
              <a:sym typeface="Cabin"/>
            </a:endParaRPr>
          </a:p>
        </p:txBody>
      </p:sp>
      <p:sp>
        <p:nvSpPr>
          <p:cNvPr id="88" name="Google Shape;88;p14"/>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89" name="Google Shape;89;p14"/>
          <p:cNvSpPr txBox="1"/>
          <p:nvPr/>
        </p:nvSpPr>
        <p:spPr>
          <a:xfrm>
            <a:off x="579132" y="1839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Hepatitis </a:t>
            </a:r>
            <a:endParaRPr b="1" sz="3500">
              <a:solidFill>
                <a:srgbClr val="61753B"/>
              </a:solidFill>
              <a:latin typeface="Cabin"/>
              <a:ea typeface="Cabin"/>
              <a:cs typeface="Cabin"/>
              <a:sym typeface="Cabin"/>
            </a:endParaRPr>
          </a:p>
        </p:txBody>
      </p:sp>
      <p:cxnSp>
        <p:nvCxnSpPr>
          <p:cNvPr id="90" name="Google Shape;90;p14"/>
          <p:cNvCxnSpPr/>
          <p:nvPr/>
        </p:nvCxnSpPr>
        <p:spPr>
          <a:xfrm flipH="1" rot="10800000">
            <a:off x="810500" y="5859812"/>
            <a:ext cx="6030600" cy="28200"/>
          </a:xfrm>
          <a:prstGeom prst="straightConnector1">
            <a:avLst/>
          </a:prstGeom>
          <a:noFill/>
          <a:ln cap="flat" cmpd="sng" w="28575">
            <a:solidFill>
              <a:srgbClr val="61753B"/>
            </a:solidFill>
            <a:prstDash val="solid"/>
            <a:round/>
            <a:headEnd len="med" w="med" type="oval"/>
            <a:tailEnd len="med" w="med" type="oval"/>
          </a:ln>
        </p:spPr>
      </p:cxnSp>
      <p:sp>
        <p:nvSpPr>
          <p:cNvPr id="91" name="Google Shape;91;p14"/>
          <p:cNvSpPr txBox="1"/>
          <p:nvPr/>
        </p:nvSpPr>
        <p:spPr>
          <a:xfrm>
            <a:off x="2103300" y="5916488"/>
            <a:ext cx="3381300" cy="6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61753B"/>
                </a:solidFill>
                <a:latin typeface="Cabin"/>
                <a:ea typeface="Cabin"/>
                <a:cs typeface="Cabin"/>
                <a:sym typeface="Cabin"/>
              </a:rPr>
              <a:t>Hepatitis A</a:t>
            </a:r>
            <a:r>
              <a:rPr lang="en-GB" sz="2000">
                <a:solidFill>
                  <a:srgbClr val="61753B"/>
                </a:solidFill>
                <a:latin typeface="Cabin"/>
                <a:ea typeface="Cabin"/>
                <a:cs typeface="Cabin"/>
                <a:sym typeface="Cabin"/>
              </a:rPr>
              <a:t> </a:t>
            </a:r>
            <a:endParaRPr sz="2000">
              <a:solidFill>
                <a:srgbClr val="61753B"/>
              </a:solidFill>
              <a:latin typeface="Cabin"/>
              <a:ea typeface="Cabin"/>
              <a:cs typeface="Cabin"/>
              <a:sym typeface="Cabin"/>
            </a:endParaRPr>
          </a:p>
        </p:txBody>
      </p:sp>
      <p:sp>
        <p:nvSpPr>
          <p:cNvPr id="92" name="Google Shape;92;p14"/>
          <p:cNvSpPr txBox="1"/>
          <p:nvPr/>
        </p:nvSpPr>
        <p:spPr>
          <a:xfrm>
            <a:off x="270950" y="6491525"/>
            <a:ext cx="7104900" cy="3597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Characteristics: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lang="en-GB" sz="1300">
                <a:solidFill>
                  <a:srgbClr val="000000"/>
                </a:solidFill>
                <a:latin typeface="Cabin"/>
                <a:ea typeface="Cabin"/>
                <a:cs typeface="Cabin"/>
                <a:sym typeface="Cabin"/>
              </a:rPr>
              <a:t>Family</a:t>
            </a:r>
            <a:r>
              <a:rPr lang="en-GB" sz="1300">
                <a:latin typeface="Cabin"/>
                <a:ea typeface="Cabin"/>
                <a:cs typeface="Cabin"/>
                <a:sym typeface="Cabin"/>
              </a:rPr>
              <a:t>: </a:t>
            </a:r>
            <a:r>
              <a:rPr b="1" lang="en-GB" sz="1300">
                <a:solidFill>
                  <a:srgbClr val="CC0000"/>
                </a:solidFill>
                <a:latin typeface="Cabin"/>
                <a:ea typeface="Cabin"/>
                <a:cs typeface="Cabin"/>
                <a:sym typeface="Cabin"/>
              </a:rPr>
              <a:t>Picornaviridae.</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3C78D8"/>
              </a:buClr>
              <a:buSzPts val="1300"/>
              <a:buFont typeface="Cabin"/>
              <a:buChar char="●"/>
            </a:pPr>
            <a:r>
              <a:rPr lang="en-GB" sz="1300">
                <a:solidFill>
                  <a:srgbClr val="3C78D8"/>
                </a:solidFill>
                <a:latin typeface="Cabin"/>
                <a:ea typeface="Cabin"/>
                <a:cs typeface="Cabin"/>
                <a:sym typeface="Cabin"/>
              </a:rPr>
              <a:t>Genus: </a:t>
            </a:r>
            <a:r>
              <a:rPr b="1" lang="en-GB" sz="1300">
                <a:solidFill>
                  <a:srgbClr val="3C78D8"/>
                </a:solidFill>
                <a:latin typeface="Cabin"/>
                <a:ea typeface="Cabin"/>
                <a:cs typeface="Cabin"/>
                <a:sym typeface="Cabin"/>
              </a:rPr>
              <a:t>Hepatovirus.</a:t>
            </a:r>
            <a:endParaRPr b="1" sz="1300">
              <a:solidFill>
                <a:srgbClr val="3C78D8"/>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b="1" lang="en-GB" sz="1300">
                <a:solidFill>
                  <a:srgbClr val="CC0000"/>
                </a:solidFill>
                <a:latin typeface="Cabin"/>
                <a:ea typeface="Cabin"/>
                <a:cs typeface="Cabin"/>
                <a:sym typeface="Cabin"/>
              </a:rPr>
              <a:t>N</a:t>
            </a:r>
            <a:r>
              <a:rPr b="1" lang="en-GB" sz="1300">
                <a:solidFill>
                  <a:srgbClr val="CC0000"/>
                </a:solidFill>
                <a:latin typeface="Cabin"/>
                <a:ea typeface="Cabin"/>
                <a:cs typeface="Cabin"/>
                <a:sym typeface="Cabin"/>
              </a:rPr>
              <a:t>on-enveloped</a:t>
            </a:r>
            <a:r>
              <a:rPr baseline="30000" lang="en-GB" sz="1300">
                <a:solidFill>
                  <a:schemeClr val="dk1"/>
                </a:solidFill>
                <a:latin typeface="Cabin"/>
                <a:ea typeface="Cabin"/>
                <a:cs typeface="Cabin"/>
                <a:sym typeface="Cabin"/>
              </a:rPr>
              <a:t>1</a:t>
            </a:r>
            <a:r>
              <a:rPr b="1" lang="en-GB" sz="1300">
                <a:latin typeface="Cabin"/>
                <a:ea typeface="Cabin"/>
                <a:cs typeface="Cabin"/>
                <a:sym typeface="Cabin"/>
              </a:rPr>
              <a:t> </a:t>
            </a:r>
            <a:r>
              <a:rPr lang="en-GB" sz="1300">
                <a:latin typeface="Cabin"/>
                <a:ea typeface="Cabin"/>
                <a:cs typeface="Cabin"/>
                <a:sym typeface="Cabin"/>
              </a:rPr>
              <a:t>virion consisting of:</a:t>
            </a:r>
            <a:endParaRPr sz="1300">
              <a:latin typeface="Cabin"/>
              <a:ea typeface="Cabin"/>
              <a:cs typeface="Cabin"/>
              <a:sym typeface="Cabin"/>
            </a:endParaRPr>
          </a:p>
          <a:p>
            <a:pPr indent="457200" lvl="0" marL="457200" rtl="0" algn="l">
              <a:spcBef>
                <a:spcPts val="0"/>
              </a:spcBef>
              <a:spcAft>
                <a:spcPts val="0"/>
              </a:spcAft>
              <a:buNone/>
            </a:pPr>
            <a:r>
              <a:rPr b="1" lang="en-GB" sz="1300">
                <a:solidFill>
                  <a:srgbClr val="CC0000"/>
                </a:solidFill>
                <a:latin typeface="Cabin"/>
                <a:ea typeface="Cabin"/>
                <a:cs typeface="Cabin"/>
                <a:sym typeface="Cabin"/>
              </a:rPr>
              <a:t>• Icosahedral capsid.</a:t>
            </a:r>
            <a:endParaRPr b="1" sz="1300">
              <a:solidFill>
                <a:srgbClr val="CC0000"/>
              </a:solidFill>
              <a:latin typeface="Cabin"/>
              <a:ea typeface="Cabin"/>
              <a:cs typeface="Cabin"/>
              <a:sym typeface="Cabin"/>
            </a:endParaRPr>
          </a:p>
          <a:p>
            <a:pPr indent="457200" lvl="0" marL="457200" rtl="0" algn="l">
              <a:spcBef>
                <a:spcPts val="0"/>
              </a:spcBef>
              <a:spcAft>
                <a:spcPts val="0"/>
              </a:spcAft>
              <a:buNone/>
            </a:pPr>
            <a:r>
              <a:rPr b="1" lang="en-GB" sz="1300">
                <a:solidFill>
                  <a:srgbClr val="CC0000"/>
                </a:solidFill>
                <a:latin typeface="Cabin"/>
                <a:ea typeface="Cabin"/>
                <a:cs typeface="Cabin"/>
                <a:sym typeface="Cabin"/>
              </a:rPr>
              <a:t>• Positive sense ss-RNA.</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b="1" lang="en-GB" sz="1300">
                <a:latin typeface="Cabin"/>
                <a:ea typeface="Cabin"/>
                <a:cs typeface="Cabin"/>
                <a:sym typeface="Cabin"/>
              </a:rPr>
              <a:t>Presentation</a:t>
            </a:r>
            <a:r>
              <a:rPr b="1" lang="en-GB" sz="1300">
                <a:latin typeface="Cabin"/>
                <a:ea typeface="Cabin"/>
                <a:cs typeface="Cabin"/>
                <a:sym typeface="Cabin"/>
              </a:rPr>
              <a:t>: </a:t>
            </a:r>
            <a:endParaRPr b="1" sz="1300">
              <a:latin typeface="Cabin"/>
              <a:ea typeface="Cabin"/>
              <a:cs typeface="Cabin"/>
              <a:sym typeface="Cabin"/>
            </a:endParaRPr>
          </a:p>
          <a:p>
            <a:pPr indent="0" lvl="0" marL="914400" rtl="0" algn="l">
              <a:spcBef>
                <a:spcPts val="0"/>
              </a:spcBef>
              <a:spcAft>
                <a:spcPts val="0"/>
              </a:spcAft>
              <a:buNone/>
            </a:pPr>
            <a:r>
              <a:rPr lang="en-GB" sz="1300">
                <a:latin typeface="Cabin"/>
                <a:ea typeface="Cabin"/>
                <a:cs typeface="Cabin"/>
                <a:sym typeface="Cabin"/>
              </a:rPr>
              <a:t>- Short incubation hepatitis</a:t>
            </a:r>
            <a:r>
              <a:rPr baseline="30000" lang="en-GB" sz="1300">
                <a:latin typeface="Cabin"/>
                <a:ea typeface="Cabin"/>
                <a:cs typeface="Cabin"/>
                <a:sym typeface="Cabin"/>
              </a:rPr>
              <a:t>2</a:t>
            </a:r>
            <a:endParaRPr baseline="30000" sz="1300">
              <a:latin typeface="Cabin"/>
              <a:ea typeface="Cabin"/>
              <a:cs typeface="Cabin"/>
              <a:sym typeface="Cabin"/>
            </a:endParaRPr>
          </a:p>
          <a:p>
            <a:pPr indent="0" lvl="0" marL="914400" rtl="0" algn="l">
              <a:spcBef>
                <a:spcPts val="0"/>
              </a:spcBef>
              <a:spcAft>
                <a:spcPts val="0"/>
              </a:spcAft>
              <a:buNone/>
            </a:pPr>
            <a:r>
              <a:rPr lang="en-GB" sz="1300">
                <a:latin typeface="Cabin"/>
                <a:ea typeface="Cabin"/>
                <a:cs typeface="Cabin"/>
                <a:sym typeface="Cabin"/>
              </a:rPr>
              <a:t>- Infectious hepatitis</a:t>
            </a:r>
            <a:r>
              <a:rPr baseline="30000" lang="en-GB" sz="1300">
                <a:solidFill>
                  <a:schemeClr val="dk1"/>
                </a:solidFill>
                <a:latin typeface="Cabin"/>
                <a:ea typeface="Cabin"/>
                <a:cs typeface="Cabin"/>
                <a:sym typeface="Cabin"/>
              </a:rPr>
              <a:t>3</a:t>
            </a:r>
            <a:endParaRPr sz="1300">
              <a:latin typeface="Cabin"/>
              <a:ea typeface="Cabin"/>
              <a:cs typeface="Cabin"/>
              <a:sym typeface="Cabin"/>
            </a:endParaRPr>
          </a:p>
          <a:p>
            <a:pPr indent="0" lvl="0" marL="914400" rtl="0" algn="l">
              <a:spcBef>
                <a:spcPts val="0"/>
              </a:spcBef>
              <a:spcAft>
                <a:spcPts val="0"/>
              </a:spcAft>
              <a:buNone/>
            </a:pPr>
            <a:r>
              <a:rPr lang="en-GB" sz="1300">
                <a:latin typeface="Cabin"/>
                <a:ea typeface="Cabin"/>
                <a:cs typeface="Cabin"/>
                <a:sym typeface="Cabin"/>
              </a:rPr>
              <a:t>- Epidemic hepatitis</a:t>
            </a:r>
            <a:r>
              <a:rPr baseline="30000" lang="en-GB" sz="1300">
                <a:solidFill>
                  <a:schemeClr val="dk1"/>
                </a:solidFill>
                <a:latin typeface="Cabin"/>
                <a:ea typeface="Cabin"/>
                <a:cs typeface="Cabin"/>
                <a:sym typeface="Cabin"/>
              </a:rPr>
              <a:t>4</a:t>
            </a:r>
            <a:endParaRPr b="1" sz="1300">
              <a:latin typeface="Cabin"/>
              <a:ea typeface="Cabin"/>
              <a:cs typeface="Cabin"/>
              <a:sym typeface="Cabin"/>
            </a:endParaRPr>
          </a:p>
          <a:p>
            <a:pPr indent="0" lvl="0" marL="457200" rtl="0" algn="l">
              <a:spcBef>
                <a:spcPts val="0"/>
              </a:spcBef>
              <a:spcAft>
                <a:spcPts val="0"/>
              </a:spcAft>
              <a:buNone/>
            </a:pPr>
            <a:r>
              <a:t/>
            </a:r>
            <a:endParaRPr b="1" sz="1300">
              <a:latin typeface="Cabin"/>
              <a:ea typeface="Cabin"/>
              <a:cs typeface="Cabin"/>
              <a:sym typeface="Cabin"/>
            </a:endParaRPr>
          </a:p>
          <a:p>
            <a:pPr indent="457200" lvl="0" marL="457200" rtl="0" algn="l">
              <a:spcBef>
                <a:spcPts val="0"/>
              </a:spcBef>
              <a:spcAft>
                <a:spcPts val="0"/>
              </a:spcAft>
              <a:buNone/>
            </a:pPr>
            <a:r>
              <a:t/>
            </a:r>
            <a:endParaRPr baseline="30000" sz="1300">
              <a:solidFill>
                <a:schemeClr val="dk1"/>
              </a:solidFill>
              <a:latin typeface="Cabin"/>
              <a:ea typeface="Cabin"/>
              <a:cs typeface="Cabin"/>
              <a:sym typeface="Cabin"/>
            </a:endParaRPr>
          </a:p>
          <a:p>
            <a:pPr indent="457200" lvl="0" marL="457200" rtl="0" algn="l">
              <a:spcBef>
                <a:spcPts val="0"/>
              </a:spcBef>
              <a:spcAft>
                <a:spcPts val="0"/>
              </a:spcAft>
              <a:buNone/>
            </a:pPr>
            <a:r>
              <a:t/>
            </a:r>
            <a:endParaRPr baseline="30000" sz="1300">
              <a:solidFill>
                <a:schemeClr val="dk1"/>
              </a:solidFill>
              <a:latin typeface="Cabin"/>
              <a:ea typeface="Cabin"/>
              <a:cs typeface="Cabin"/>
              <a:sym typeface="Cabin"/>
            </a:endParaRPr>
          </a:p>
        </p:txBody>
      </p:sp>
      <p:pic>
        <p:nvPicPr>
          <p:cNvPr id="93" name="Google Shape;93;p14"/>
          <p:cNvPicPr preferRelativeResize="0"/>
          <p:nvPr/>
        </p:nvPicPr>
        <p:blipFill>
          <a:blip r:embed="rId3">
            <a:alphaModFix/>
          </a:blip>
          <a:stretch>
            <a:fillRect/>
          </a:stretch>
        </p:blipFill>
        <p:spPr>
          <a:xfrm>
            <a:off x="5353351" y="6998000"/>
            <a:ext cx="1661699" cy="1564171"/>
          </a:xfrm>
          <a:prstGeom prst="rect">
            <a:avLst/>
          </a:prstGeom>
          <a:noFill/>
          <a:ln cap="flat" cmpd="sng" w="19050">
            <a:solidFill>
              <a:srgbClr val="61753B"/>
            </a:solidFill>
            <a:prstDash val="solid"/>
            <a:round/>
            <a:headEnd len="sm" w="sm" type="none"/>
            <a:tailEnd len="sm" w="sm" type="none"/>
          </a:ln>
        </p:spPr>
      </p:pic>
      <p:sp>
        <p:nvSpPr>
          <p:cNvPr id="94" name="Google Shape;94;p14"/>
          <p:cNvSpPr txBox="1"/>
          <p:nvPr/>
        </p:nvSpPr>
        <p:spPr>
          <a:xfrm>
            <a:off x="157050" y="984700"/>
            <a:ext cx="7121400" cy="3391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C78D8"/>
              </a:buClr>
              <a:buSzPts val="2000"/>
              <a:buFont typeface="Cabin"/>
              <a:buChar char="●"/>
            </a:pPr>
            <a:r>
              <a:rPr b="1" lang="en-GB" sz="2000">
                <a:solidFill>
                  <a:srgbClr val="3C78D8"/>
                </a:solidFill>
                <a:latin typeface="Cabin"/>
                <a:ea typeface="Cabin"/>
                <a:cs typeface="Cabin"/>
                <a:sym typeface="Cabin"/>
              </a:rPr>
              <a:t>Definition:</a:t>
            </a:r>
            <a:endParaRPr b="1" sz="2000">
              <a:solidFill>
                <a:srgbClr val="3C78D8"/>
              </a:solidFill>
              <a:latin typeface="Cabin"/>
              <a:ea typeface="Cabin"/>
              <a:cs typeface="Cabin"/>
              <a:sym typeface="Cabin"/>
            </a:endParaRPr>
          </a:p>
          <a:p>
            <a:pPr indent="0" lvl="0" marL="0" rtl="0" algn="l">
              <a:spcBef>
                <a:spcPts val="0"/>
              </a:spcBef>
              <a:spcAft>
                <a:spcPts val="0"/>
              </a:spcAft>
              <a:buNone/>
            </a:pPr>
            <a:r>
              <a:t/>
            </a:r>
            <a:endParaRPr b="1" sz="600">
              <a:solidFill>
                <a:srgbClr val="61753B"/>
              </a:solidFill>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             Is inflammation of the liver.</a:t>
            </a:r>
            <a:endParaRPr sz="1300">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a:p>
            <a:pPr indent="-355600" lvl="0" marL="457200" marR="0" rtl="0" algn="l">
              <a:lnSpc>
                <a:spcPct val="100000"/>
              </a:lnSpc>
              <a:spcBef>
                <a:spcPts val="0"/>
              </a:spcBef>
              <a:spcAft>
                <a:spcPts val="0"/>
              </a:spcAft>
              <a:buClr>
                <a:srgbClr val="3C78D8"/>
              </a:buClr>
              <a:buSzPts val="2000"/>
              <a:buFont typeface="Cabin"/>
              <a:buChar char="●"/>
            </a:pPr>
            <a:r>
              <a:rPr b="1" lang="en-GB" sz="2000">
                <a:solidFill>
                  <a:srgbClr val="3C78D8"/>
                </a:solidFill>
                <a:latin typeface="Cabin"/>
                <a:ea typeface="Cabin"/>
                <a:cs typeface="Cabin"/>
                <a:sym typeface="Cabin"/>
              </a:rPr>
              <a:t>Etiology:</a:t>
            </a:r>
            <a:endParaRPr b="1" sz="2000">
              <a:solidFill>
                <a:srgbClr val="3C78D8"/>
              </a:solidFill>
              <a:latin typeface="Cabin"/>
              <a:ea typeface="Cabin"/>
              <a:cs typeface="Cabin"/>
              <a:sym typeface="Cabin"/>
            </a:endParaRPr>
          </a:p>
          <a:p>
            <a:pPr indent="0" lvl="0" marL="0" marR="0" rtl="0" algn="l">
              <a:lnSpc>
                <a:spcPct val="100000"/>
              </a:lnSpc>
              <a:spcBef>
                <a:spcPts val="0"/>
              </a:spcBef>
              <a:spcAft>
                <a:spcPts val="0"/>
              </a:spcAft>
              <a:buNone/>
            </a:pPr>
            <a:r>
              <a:t/>
            </a:r>
            <a:endParaRPr b="1" sz="600">
              <a:solidFill>
                <a:srgbClr val="61753B"/>
              </a:solidFill>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457200" marR="0" rtl="0" algn="l">
              <a:lnSpc>
                <a:spcPct val="100000"/>
              </a:lnSpc>
              <a:spcBef>
                <a:spcPts val="0"/>
              </a:spcBef>
              <a:spcAft>
                <a:spcPts val="0"/>
              </a:spcAft>
              <a:buNone/>
            </a:pPr>
            <a:r>
              <a:t/>
            </a:r>
            <a:endParaRPr b="1" sz="1300">
              <a:latin typeface="Cabin"/>
              <a:ea typeface="Cabin"/>
              <a:cs typeface="Cabin"/>
              <a:sym typeface="Cabin"/>
            </a:endParaRPr>
          </a:p>
          <a:p>
            <a:pPr indent="0" lvl="0" marL="0" marR="0" rtl="0" algn="l">
              <a:lnSpc>
                <a:spcPct val="100000"/>
              </a:lnSpc>
              <a:spcBef>
                <a:spcPts val="0"/>
              </a:spcBef>
              <a:spcAft>
                <a:spcPts val="0"/>
              </a:spcAft>
              <a:buNone/>
            </a:pPr>
            <a:r>
              <a:t/>
            </a:r>
            <a:endParaRPr sz="600">
              <a:latin typeface="Cabin"/>
              <a:ea typeface="Cabin"/>
              <a:cs typeface="Cabin"/>
              <a:sym typeface="Cabin"/>
            </a:endParaRPr>
          </a:p>
          <a:p>
            <a:pPr indent="0" lvl="0" marL="0" marR="0" rtl="0" algn="l">
              <a:lnSpc>
                <a:spcPct val="100000"/>
              </a:lnSpc>
              <a:spcBef>
                <a:spcPts val="0"/>
              </a:spcBef>
              <a:spcAft>
                <a:spcPts val="0"/>
              </a:spcAft>
              <a:buNone/>
            </a:pPr>
            <a:r>
              <a:t/>
            </a:r>
            <a:endParaRPr sz="700">
              <a:latin typeface="Cabin"/>
              <a:ea typeface="Cabin"/>
              <a:cs typeface="Cabin"/>
              <a:sym typeface="Cabin"/>
            </a:endParaRPr>
          </a:p>
          <a:p>
            <a:pPr indent="-190549" lvl="0" marL="557999" marR="0" rtl="0" algn="l">
              <a:lnSpc>
                <a:spcPct val="100000"/>
              </a:lnSpc>
              <a:spcBef>
                <a:spcPts val="0"/>
              </a:spcBef>
              <a:spcAft>
                <a:spcPts val="0"/>
              </a:spcAft>
              <a:buSzPts val="1300"/>
              <a:buFont typeface="Cabin"/>
              <a:buChar char="●"/>
            </a:pPr>
            <a:r>
              <a:rPr lang="en-GB" sz="1300">
                <a:latin typeface="Cabin"/>
                <a:ea typeface="Cabin"/>
                <a:cs typeface="Cabin"/>
                <a:sym typeface="Cabin"/>
              </a:rPr>
              <a:t>Hepatitis F has been reported in the literature but not confirmed.</a:t>
            </a:r>
            <a:endParaRPr sz="1300">
              <a:latin typeface="Cabin"/>
              <a:ea typeface="Cabin"/>
              <a:cs typeface="Cabin"/>
              <a:sym typeface="Cabin"/>
            </a:endParaRPr>
          </a:p>
          <a:p>
            <a:pPr indent="-190549" lvl="0" marL="557999" marR="0" rtl="0" algn="l">
              <a:lnSpc>
                <a:spcPct val="100000"/>
              </a:lnSpc>
              <a:spcBef>
                <a:spcPts val="0"/>
              </a:spcBef>
              <a:spcAft>
                <a:spcPts val="0"/>
              </a:spcAft>
              <a:buSzPts val="1300"/>
              <a:buFont typeface="Cabin"/>
              <a:buChar char="●"/>
            </a:pPr>
            <a:r>
              <a:rPr lang="en-GB" sz="1300">
                <a:latin typeface="Cabin"/>
                <a:ea typeface="Cabin"/>
                <a:cs typeface="Cabin"/>
                <a:sym typeface="Cabin"/>
              </a:rPr>
              <a:t>Viral hepatitis is divided into two large groups, based on the </a:t>
            </a:r>
            <a:r>
              <a:rPr b="1" lang="en-GB" sz="1300">
                <a:latin typeface="Cabin"/>
                <a:ea typeface="Cabin"/>
                <a:cs typeface="Cabin"/>
                <a:sym typeface="Cabin"/>
              </a:rPr>
              <a:t>mode of transmission:</a:t>
            </a:r>
            <a:endParaRPr b="1" sz="600">
              <a:latin typeface="Cabin"/>
              <a:ea typeface="Cabin"/>
              <a:cs typeface="Cabin"/>
              <a:sym typeface="Cabin"/>
            </a:endParaRPr>
          </a:p>
          <a:p>
            <a:pPr indent="0" lvl="0" marL="457200" marR="0" rtl="0" algn="l">
              <a:lnSpc>
                <a:spcPct val="100000"/>
              </a:lnSpc>
              <a:spcBef>
                <a:spcPts val="0"/>
              </a:spcBef>
              <a:spcAft>
                <a:spcPts val="0"/>
              </a:spcAft>
              <a:buNone/>
            </a:pPr>
            <a:r>
              <a:t/>
            </a:r>
            <a:endParaRPr b="1" sz="600">
              <a:latin typeface="Cabin"/>
              <a:ea typeface="Cabin"/>
              <a:cs typeface="Cabin"/>
              <a:sym typeface="Cabin"/>
            </a:endParaRPr>
          </a:p>
          <a:p>
            <a:pPr indent="-190549" lvl="0" marL="737999" marR="0" rtl="0" algn="l">
              <a:lnSpc>
                <a:spcPct val="100000"/>
              </a:lnSpc>
              <a:spcBef>
                <a:spcPts val="0"/>
              </a:spcBef>
              <a:spcAft>
                <a:spcPts val="0"/>
              </a:spcAft>
              <a:buSzPts val="1300"/>
              <a:buFont typeface="Cabin"/>
              <a:buAutoNum type="arabicPeriod"/>
            </a:pPr>
            <a:r>
              <a:rPr lang="en-GB" sz="1300">
                <a:latin typeface="Cabin"/>
                <a:ea typeface="Cabin"/>
                <a:cs typeface="Cabin"/>
                <a:sym typeface="Cabin"/>
              </a:rPr>
              <a:t>Enterically transmitted hepatitis or </a:t>
            </a:r>
            <a:r>
              <a:rPr b="1" lang="en-GB" sz="1300">
                <a:latin typeface="Cabin"/>
                <a:ea typeface="Cabin"/>
                <a:cs typeface="Cabin"/>
                <a:sym typeface="Cabin"/>
              </a:rPr>
              <a:t>water borne hepatitis</a:t>
            </a:r>
            <a:r>
              <a:rPr lang="en-GB" sz="1300">
                <a:latin typeface="Cabin"/>
                <a:ea typeface="Cabin"/>
                <a:cs typeface="Cabin"/>
                <a:sym typeface="Cabin"/>
              </a:rPr>
              <a:t>. This group includes</a:t>
            </a:r>
            <a:r>
              <a:rPr b="1" lang="en-GB" sz="1300">
                <a:solidFill>
                  <a:srgbClr val="CC0000"/>
                </a:solidFill>
                <a:latin typeface="Cabin"/>
                <a:ea typeface="Cabin"/>
                <a:cs typeface="Cabin"/>
                <a:sym typeface="Cabin"/>
              </a:rPr>
              <a:t> </a:t>
            </a:r>
            <a:r>
              <a:rPr b="1" lang="en-GB" sz="1300">
                <a:latin typeface="Cabin"/>
                <a:ea typeface="Cabin"/>
                <a:cs typeface="Cabin"/>
                <a:sym typeface="Cabin"/>
              </a:rPr>
              <a:t>hepatitis A and E viruses.</a:t>
            </a:r>
            <a:endParaRPr b="1" sz="600">
              <a:latin typeface="Cabin"/>
              <a:ea typeface="Cabin"/>
              <a:cs typeface="Cabin"/>
              <a:sym typeface="Cabin"/>
            </a:endParaRPr>
          </a:p>
          <a:p>
            <a:pPr indent="0" lvl="0" marL="914400" marR="0" rtl="0" algn="l">
              <a:lnSpc>
                <a:spcPct val="100000"/>
              </a:lnSpc>
              <a:spcBef>
                <a:spcPts val="0"/>
              </a:spcBef>
              <a:spcAft>
                <a:spcPts val="0"/>
              </a:spcAft>
              <a:buNone/>
            </a:pPr>
            <a:r>
              <a:t/>
            </a:r>
            <a:endParaRPr b="1" sz="600">
              <a:latin typeface="Cabin"/>
              <a:ea typeface="Cabin"/>
              <a:cs typeface="Cabin"/>
              <a:sym typeface="Cabin"/>
            </a:endParaRPr>
          </a:p>
          <a:p>
            <a:pPr indent="-190549" lvl="0" marL="737999" marR="0" rtl="0" algn="l">
              <a:lnSpc>
                <a:spcPct val="100000"/>
              </a:lnSpc>
              <a:spcBef>
                <a:spcPts val="0"/>
              </a:spcBef>
              <a:spcAft>
                <a:spcPts val="0"/>
              </a:spcAft>
              <a:buClr>
                <a:srgbClr val="CC0000"/>
              </a:buClr>
              <a:buSzPts val="1300"/>
              <a:buFont typeface="Cabin"/>
              <a:buAutoNum type="arabicPeriod"/>
            </a:pPr>
            <a:r>
              <a:rPr b="1" lang="en-GB" sz="1300">
                <a:solidFill>
                  <a:srgbClr val="CC0000"/>
                </a:solidFill>
                <a:latin typeface="Cabin"/>
                <a:ea typeface="Cabin"/>
                <a:cs typeface="Cabin"/>
                <a:sym typeface="Cabin"/>
              </a:rPr>
              <a:t>Parenterally transmitted hepatitis or blood borne hepatitis. This group includes hepatitis B, C, D &amp; G viruses.</a:t>
            </a:r>
            <a:endParaRPr b="1" sz="1300">
              <a:solidFill>
                <a:srgbClr val="CC0000"/>
              </a:solidFill>
              <a:latin typeface="Cabin"/>
              <a:ea typeface="Cabin"/>
              <a:cs typeface="Cabin"/>
              <a:sym typeface="Cabin"/>
            </a:endParaRPr>
          </a:p>
          <a:p>
            <a:pPr indent="0" lvl="0" marL="457200" rtl="0" algn="l">
              <a:spcBef>
                <a:spcPts val="0"/>
              </a:spcBef>
              <a:spcAft>
                <a:spcPts val="0"/>
              </a:spcAft>
              <a:buNone/>
            </a:pPr>
            <a:r>
              <a:t/>
            </a:r>
            <a:endParaRPr sz="13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95" name="Google Shape;95;p14"/>
          <p:cNvSpPr txBox="1"/>
          <p:nvPr/>
        </p:nvSpPr>
        <p:spPr>
          <a:xfrm>
            <a:off x="157050" y="2256650"/>
            <a:ext cx="3438000" cy="1851900"/>
          </a:xfrm>
          <a:prstGeom prst="rect">
            <a:avLst/>
          </a:prstGeom>
          <a:noFill/>
          <a:ln>
            <a:noFill/>
          </a:ln>
        </p:spPr>
        <p:txBody>
          <a:bodyPr anchorCtr="0" anchor="t" bIns="91425" lIns="91425" spcFirstLastPara="1" rIns="91425" wrap="square" tIns="91425">
            <a:noAutofit/>
          </a:bodyPr>
          <a:lstStyle/>
          <a:p>
            <a:pPr indent="-196899" lvl="0" marL="557999" rtl="0" algn="l">
              <a:spcBef>
                <a:spcPts val="0"/>
              </a:spcBef>
              <a:spcAft>
                <a:spcPts val="0"/>
              </a:spcAft>
              <a:buClr>
                <a:srgbClr val="000000"/>
              </a:buClr>
              <a:buSzPts val="1400"/>
              <a:buFont typeface="Cabin"/>
              <a:buChar char="●"/>
            </a:pPr>
            <a:r>
              <a:rPr b="1" lang="en-GB">
                <a:solidFill>
                  <a:srgbClr val="000000"/>
                </a:solidFill>
                <a:latin typeface="Cabin"/>
                <a:ea typeface="Cabin"/>
                <a:cs typeface="Cabin"/>
                <a:sym typeface="Cabin"/>
              </a:rPr>
              <a:t>Primary infections:</a:t>
            </a:r>
            <a:endParaRPr b="1">
              <a:solidFill>
                <a:srgbClr val="000000"/>
              </a:solidFill>
              <a:latin typeface="Cabin"/>
              <a:ea typeface="Cabin"/>
              <a:cs typeface="Cabin"/>
              <a:sym typeface="Cabin"/>
            </a:endParaRPr>
          </a:p>
          <a:p>
            <a:pPr indent="0" lvl="0" marL="457200" rtl="0" algn="l">
              <a:spcBef>
                <a:spcPts val="0"/>
              </a:spcBef>
              <a:spcAft>
                <a:spcPts val="0"/>
              </a:spcAft>
              <a:buNone/>
            </a:pPr>
            <a:r>
              <a:t/>
            </a:r>
            <a:endParaRPr b="1" sz="1000">
              <a:solidFill>
                <a:srgbClr val="000000"/>
              </a:solidFill>
              <a:latin typeface="Cabin"/>
              <a:ea typeface="Cabin"/>
              <a:cs typeface="Cabin"/>
              <a:sym typeface="Cabin"/>
            </a:endParaRPr>
          </a:p>
          <a:p>
            <a:pPr indent="-184199" lvl="0" marL="737999" rtl="0" algn="l">
              <a:spcBef>
                <a:spcPts val="0"/>
              </a:spcBef>
              <a:spcAft>
                <a:spcPts val="0"/>
              </a:spcAft>
              <a:buClr>
                <a:srgbClr val="000000"/>
              </a:buClr>
              <a:buSzPts val="1200"/>
              <a:buFont typeface="Cabin"/>
              <a:buChar char="○"/>
            </a:pPr>
            <a:r>
              <a:rPr lang="en-GB" sz="1200">
                <a:solidFill>
                  <a:srgbClr val="000000"/>
                </a:solidFill>
                <a:latin typeface="Cabin"/>
                <a:ea typeface="Cabin"/>
                <a:cs typeface="Cabin"/>
                <a:sym typeface="Cabin"/>
              </a:rPr>
              <a:t>Hepatitis A virus (HAV).</a:t>
            </a:r>
            <a:endParaRPr sz="1200">
              <a:solidFill>
                <a:srgbClr val="000000"/>
              </a:solidFill>
              <a:latin typeface="Cabin"/>
              <a:ea typeface="Cabin"/>
              <a:cs typeface="Cabin"/>
              <a:sym typeface="Cabin"/>
            </a:endParaRPr>
          </a:p>
          <a:p>
            <a:pPr indent="-184199" lvl="0" marL="737999"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Hepatitis B virus  (HBV).</a:t>
            </a:r>
            <a:endParaRPr b="1" sz="1200">
              <a:solidFill>
                <a:srgbClr val="CC0000"/>
              </a:solidFill>
              <a:latin typeface="Cabin"/>
              <a:ea typeface="Cabin"/>
              <a:cs typeface="Cabin"/>
              <a:sym typeface="Cabin"/>
            </a:endParaRPr>
          </a:p>
          <a:p>
            <a:pPr indent="-184199" lvl="0" marL="737999"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Hepatitis C virus (HCV), was known as non-A non-B hepatitis.</a:t>
            </a:r>
            <a:endParaRPr b="1" sz="1200">
              <a:solidFill>
                <a:srgbClr val="CC0000"/>
              </a:solidFill>
              <a:latin typeface="Cabin"/>
              <a:ea typeface="Cabin"/>
              <a:cs typeface="Cabin"/>
              <a:sym typeface="Cabin"/>
            </a:endParaRPr>
          </a:p>
          <a:p>
            <a:pPr indent="-184199" lvl="0" marL="737999"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Hepatitis D virus (HDV) or delta virus.</a:t>
            </a:r>
            <a:endParaRPr b="1" sz="1200">
              <a:solidFill>
                <a:srgbClr val="CC0000"/>
              </a:solidFill>
              <a:latin typeface="Cabin"/>
              <a:ea typeface="Cabin"/>
              <a:cs typeface="Cabin"/>
              <a:sym typeface="Cabin"/>
            </a:endParaRPr>
          </a:p>
          <a:p>
            <a:pPr indent="-184199" lvl="0" marL="737999" rtl="0" algn="l">
              <a:spcBef>
                <a:spcPts val="0"/>
              </a:spcBef>
              <a:spcAft>
                <a:spcPts val="0"/>
              </a:spcAft>
              <a:buClr>
                <a:srgbClr val="000000"/>
              </a:buClr>
              <a:buSzPts val="1200"/>
              <a:buFont typeface="Cabin"/>
              <a:buChar char="○"/>
            </a:pPr>
            <a:r>
              <a:rPr lang="en-GB" sz="1200">
                <a:solidFill>
                  <a:srgbClr val="000000"/>
                </a:solidFill>
                <a:latin typeface="Cabin"/>
                <a:ea typeface="Cabin"/>
                <a:cs typeface="Cabin"/>
                <a:sym typeface="Cabin"/>
              </a:rPr>
              <a:t>Hepatitis E virus (HEV).</a:t>
            </a:r>
            <a:endParaRPr sz="1200">
              <a:solidFill>
                <a:srgbClr val="000000"/>
              </a:solidFill>
              <a:latin typeface="Cabin"/>
              <a:ea typeface="Cabin"/>
              <a:cs typeface="Cabin"/>
              <a:sym typeface="Cabin"/>
            </a:endParaRPr>
          </a:p>
          <a:p>
            <a:pPr indent="-184199" lvl="0" marL="737999" rtl="0" algn="l">
              <a:spcBef>
                <a:spcPts val="0"/>
              </a:spcBef>
              <a:spcAft>
                <a:spcPts val="0"/>
              </a:spcAft>
              <a:buClr>
                <a:srgbClr val="000000"/>
              </a:buClr>
              <a:buSzPts val="1200"/>
              <a:buFont typeface="Cabin"/>
              <a:buChar char="○"/>
            </a:pPr>
            <a:r>
              <a:rPr lang="en-GB" sz="1200">
                <a:solidFill>
                  <a:srgbClr val="000000"/>
                </a:solidFill>
                <a:latin typeface="Cabin"/>
                <a:ea typeface="Cabin"/>
                <a:cs typeface="Cabin"/>
                <a:sym typeface="Cabin"/>
              </a:rPr>
              <a:t>Hepatitis F virus (HFV).</a:t>
            </a:r>
            <a:endParaRPr sz="1200">
              <a:solidFill>
                <a:srgbClr val="000000"/>
              </a:solidFill>
              <a:latin typeface="Cabin"/>
              <a:ea typeface="Cabin"/>
              <a:cs typeface="Cabin"/>
              <a:sym typeface="Cabin"/>
            </a:endParaRPr>
          </a:p>
          <a:p>
            <a:pPr indent="-184199" lvl="0" marL="737999"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Hepatitis G virus (HGV).</a:t>
            </a:r>
            <a:endParaRPr b="1" sz="1200">
              <a:solidFill>
                <a:srgbClr val="CC0000"/>
              </a:solidFill>
              <a:latin typeface="Cabin"/>
              <a:ea typeface="Cabin"/>
              <a:cs typeface="Cabin"/>
              <a:sym typeface="Cabin"/>
            </a:endParaRPr>
          </a:p>
        </p:txBody>
      </p:sp>
      <p:sp>
        <p:nvSpPr>
          <p:cNvPr id="96" name="Google Shape;96;p14"/>
          <p:cNvSpPr txBox="1"/>
          <p:nvPr/>
        </p:nvSpPr>
        <p:spPr>
          <a:xfrm>
            <a:off x="3628875" y="2256650"/>
            <a:ext cx="3159600" cy="1360800"/>
          </a:xfrm>
          <a:prstGeom prst="rect">
            <a:avLst/>
          </a:prstGeom>
          <a:noFill/>
          <a:ln>
            <a:noFill/>
          </a:ln>
        </p:spPr>
        <p:txBody>
          <a:bodyPr anchorCtr="0" anchor="t" bIns="91425" lIns="91425" spcFirstLastPara="1" rIns="91425" wrap="square" tIns="91425">
            <a:noAutofit/>
          </a:bodyPr>
          <a:lstStyle/>
          <a:p>
            <a:pPr indent="-190549" lvl="0" marL="557999" rtl="0" algn="l">
              <a:spcBef>
                <a:spcPts val="0"/>
              </a:spcBef>
              <a:spcAft>
                <a:spcPts val="0"/>
              </a:spcAft>
              <a:buClr>
                <a:srgbClr val="000000"/>
              </a:buClr>
              <a:buSzPts val="1300"/>
              <a:buFont typeface="Cabin"/>
              <a:buChar char="●"/>
            </a:pPr>
            <a:r>
              <a:rPr b="1" lang="en-GB">
                <a:solidFill>
                  <a:srgbClr val="000000"/>
                </a:solidFill>
                <a:latin typeface="Cabin"/>
                <a:ea typeface="Cabin"/>
                <a:cs typeface="Cabin"/>
                <a:sym typeface="Cabin"/>
              </a:rPr>
              <a:t>As part of generalized infection</a:t>
            </a:r>
            <a:r>
              <a:rPr b="1" lang="en-GB" sz="1300">
                <a:solidFill>
                  <a:srgbClr val="000000"/>
                </a:solidFill>
                <a:latin typeface="Cabin"/>
                <a:ea typeface="Cabin"/>
                <a:cs typeface="Cabin"/>
                <a:sym typeface="Cabin"/>
              </a:rPr>
              <a:t>:</a:t>
            </a:r>
            <a:endParaRPr b="1" sz="1300">
              <a:solidFill>
                <a:srgbClr val="000000"/>
              </a:solidFill>
              <a:latin typeface="Cabin"/>
              <a:ea typeface="Cabin"/>
              <a:cs typeface="Cabin"/>
              <a:sym typeface="Cabin"/>
            </a:endParaRPr>
          </a:p>
          <a:p>
            <a:pPr indent="0" lvl="0" marL="457200" rtl="0" algn="l">
              <a:spcBef>
                <a:spcPts val="0"/>
              </a:spcBef>
              <a:spcAft>
                <a:spcPts val="0"/>
              </a:spcAft>
              <a:buNone/>
            </a:pPr>
            <a:r>
              <a:t/>
            </a:r>
            <a:endParaRPr b="1" sz="1000">
              <a:solidFill>
                <a:srgbClr val="000000"/>
              </a:solidFill>
              <a:latin typeface="Cabin"/>
              <a:ea typeface="Cabin"/>
              <a:cs typeface="Cabin"/>
              <a:sym typeface="Cabin"/>
            </a:endParaRPr>
          </a:p>
          <a:p>
            <a:pPr indent="-190549" lvl="0" marL="737999" rtl="0" algn="l">
              <a:spcBef>
                <a:spcPts val="0"/>
              </a:spcBef>
              <a:spcAft>
                <a:spcPts val="0"/>
              </a:spcAft>
              <a:buClr>
                <a:srgbClr val="000000"/>
              </a:buClr>
              <a:buSzPts val="1300"/>
              <a:buFont typeface="Cabin"/>
              <a:buChar char="○"/>
            </a:pPr>
            <a:r>
              <a:rPr lang="en-GB" sz="1300">
                <a:solidFill>
                  <a:srgbClr val="000000"/>
                </a:solidFill>
                <a:latin typeface="Cabin"/>
                <a:ea typeface="Cabin"/>
                <a:cs typeface="Cabin"/>
                <a:sym typeface="Cabin"/>
              </a:rPr>
              <a:t>CMV. </a:t>
            </a:r>
            <a:endParaRPr sz="1300">
              <a:solidFill>
                <a:srgbClr val="000000"/>
              </a:solidFill>
              <a:latin typeface="Cabin"/>
              <a:ea typeface="Cabin"/>
              <a:cs typeface="Cabin"/>
              <a:sym typeface="Cabin"/>
            </a:endParaRPr>
          </a:p>
          <a:p>
            <a:pPr indent="-190549" lvl="0" marL="737999" rtl="0" algn="l">
              <a:spcBef>
                <a:spcPts val="0"/>
              </a:spcBef>
              <a:spcAft>
                <a:spcPts val="0"/>
              </a:spcAft>
              <a:buClr>
                <a:srgbClr val="000000"/>
              </a:buClr>
              <a:buSzPts val="1300"/>
              <a:buFont typeface="Cabin"/>
              <a:buChar char="○"/>
            </a:pPr>
            <a:r>
              <a:rPr lang="en-GB" sz="1300">
                <a:solidFill>
                  <a:srgbClr val="000000"/>
                </a:solidFill>
                <a:latin typeface="Cabin"/>
                <a:ea typeface="Cabin"/>
                <a:cs typeface="Cabin"/>
                <a:sym typeface="Cabin"/>
              </a:rPr>
              <a:t>EBV.</a:t>
            </a:r>
            <a:endParaRPr sz="1300">
              <a:solidFill>
                <a:srgbClr val="000000"/>
              </a:solidFill>
              <a:latin typeface="Cabin"/>
              <a:ea typeface="Cabin"/>
              <a:cs typeface="Cabin"/>
              <a:sym typeface="Cabin"/>
            </a:endParaRPr>
          </a:p>
          <a:p>
            <a:pPr indent="-190549" lvl="0" marL="737999" rtl="0" algn="l">
              <a:spcBef>
                <a:spcPts val="0"/>
              </a:spcBef>
              <a:spcAft>
                <a:spcPts val="0"/>
              </a:spcAft>
              <a:buClr>
                <a:srgbClr val="000000"/>
              </a:buClr>
              <a:buSzPts val="1300"/>
              <a:buFont typeface="Cabin"/>
              <a:buChar char="○"/>
            </a:pPr>
            <a:r>
              <a:rPr lang="en-GB" sz="1300">
                <a:solidFill>
                  <a:srgbClr val="000000"/>
                </a:solidFill>
                <a:latin typeface="Cabin"/>
                <a:ea typeface="Cabin"/>
                <a:cs typeface="Cabin"/>
                <a:sym typeface="Cabin"/>
              </a:rPr>
              <a:t>Yellow fever virus.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02" name="Google Shape;102;p15"/>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Because HAV don’t cause chronic infection ( short/ </a:t>
            </a:r>
            <a:r>
              <a:rPr lang="en-GB" sz="800">
                <a:solidFill>
                  <a:srgbClr val="6AA84F"/>
                </a:solidFill>
                <a:latin typeface="Cabin"/>
                <a:ea typeface="Cabin"/>
                <a:cs typeface="Cabin"/>
                <a:sym typeface="Cabin"/>
              </a:rPr>
              <a:t>transient</a:t>
            </a:r>
            <a:r>
              <a:rPr lang="en-GB" sz="800">
                <a:solidFill>
                  <a:srgbClr val="6AA84F"/>
                </a:solidFill>
                <a:latin typeface="Cabin"/>
                <a:ea typeface="Cabin"/>
                <a:cs typeface="Cabin"/>
                <a:sym typeface="Cabin"/>
              </a:rPr>
              <a:t> viremia ) </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AutoNum type="arabicPeriod"/>
            </a:pPr>
            <a:r>
              <a:rPr b="1" lang="en-GB" sz="800">
                <a:solidFill>
                  <a:srgbClr val="CC0000"/>
                </a:solidFill>
                <a:latin typeface="Cabin"/>
                <a:ea typeface="Cabin"/>
                <a:cs typeface="Cabin"/>
                <a:sym typeface="Cabin"/>
              </a:rPr>
              <a:t>The virus is present in the stool </a:t>
            </a:r>
            <a:r>
              <a:rPr b="1" lang="en-GB" sz="800" u="sng">
                <a:solidFill>
                  <a:srgbClr val="CC0000"/>
                </a:solidFill>
                <a:latin typeface="Cabin"/>
                <a:ea typeface="Cabin"/>
                <a:cs typeface="Cabin"/>
                <a:sym typeface="Cabin"/>
              </a:rPr>
              <a:t>two weeks </a:t>
            </a:r>
            <a:r>
              <a:rPr b="1" lang="en-GB" sz="800">
                <a:solidFill>
                  <a:srgbClr val="CC0000"/>
                </a:solidFill>
                <a:latin typeface="Cabin"/>
                <a:ea typeface="Cabin"/>
                <a:cs typeface="Cabin"/>
                <a:sym typeface="Cabin"/>
              </a:rPr>
              <a:t>before the symptoms and </a:t>
            </a:r>
            <a:r>
              <a:rPr b="1" lang="en-GB" sz="800" u="sng">
                <a:solidFill>
                  <a:srgbClr val="CC0000"/>
                </a:solidFill>
                <a:latin typeface="Cabin"/>
                <a:ea typeface="Cabin"/>
                <a:cs typeface="Cabin"/>
                <a:sym typeface="Cabin"/>
              </a:rPr>
              <a:t>one week</a:t>
            </a:r>
            <a:r>
              <a:rPr b="1" lang="en-GB" sz="800">
                <a:solidFill>
                  <a:srgbClr val="CC0000"/>
                </a:solidFill>
                <a:latin typeface="Cabin"/>
                <a:ea typeface="Cabin"/>
                <a:cs typeface="Cabin"/>
                <a:sym typeface="Cabin"/>
              </a:rPr>
              <a:t> after the symptoms</a:t>
            </a:r>
            <a:r>
              <a:rPr b="1" lang="en-GB" sz="800">
                <a:solidFill>
                  <a:srgbClr val="CC0000"/>
                </a:solidFill>
                <a:latin typeface="Cabin"/>
                <a:ea typeface="Cabin"/>
                <a:cs typeface="Cabin"/>
                <a:sym typeface="Cabin"/>
              </a:rPr>
              <a:t> →</a:t>
            </a:r>
            <a:r>
              <a:rPr b="1" lang="en-GB" sz="800">
                <a:solidFill>
                  <a:srgbClr val="CC0000"/>
                </a:solidFill>
                <a:latin typeface="Cabin"/>
                <a:ea typeface="Cabin"/>
                <a:cs typeface="Cabin"/>
                <a:sym typeface="Cabin"/>
              </a:rPr>
              <a:t> spreading the infection before the symptoms even begin</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Rather than complications of the virus itself (no cytopathic change), thereby antiviral are not </a:t>
            </a:r>
            <a:r>
              <a:rPr lang="en-GB" sz="800">
                <a:solidFill>
                  <a:srgbClr val="6AA84F"/>
                </a:solidFill>
                <a:latin typeface="Cabin"/>
                <a:ea typeface="Cabin"/>
                <a:cs typeface="Cabin"/>
                <a:sym typeface="Cabin"/>
              </a:rPr>
              <a:t>effective</a:t>
            </a:r>
            <a:r>
              <a:rPr lang="en-GB" sz="800">
                <a:solidFill>
                  <a:srgbClr val="6AA84F"/>
                </a:solidFill>
                <a:latin typeface="Cabin"/>
                <a:ea typeface="Cabin"/>
                <a:cs typeface="Cabin"/>
                <a:sym typeface="Cabin"/>
              </a:rPr>
              <a:t>. </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Presenting with symptoms of pre-</a:t>
            </a:r>
            <a:r>
              <a:rPr lang="en-GB" sz="800">
                <a:solidFill>
                  <a:srgbClr val="6AA84F"/>
                </a:solidFill>
                <a:latin typeface="Cabin"/>
                <a:ea typeface="Cabin"/>
                <a:cs typeface="Cabin"/>
                <a:sym typeface="Cabin"/>
              </a:rPr>
              <a:t>icteric</a:t>
            </a:r>
            <a:r>
              <a:rPr lang="en-GB" sz="800">
                <a:solidFill>
                  <a:srgbClr val="6AA84F"/>
                </a:solidFill>
                <a:latin typeface="Cabin"/>
                <a:ea typeface="Cabin"/>
                <a:cs typeface="Cabin"/>
                <a:sym typeface="Cabin"/>
              </a:rPr>
              <a:t> phase</a:t>
            </a:r>
            <a:endParaRPr sz="800">
              <a:solidFill>
                <a:srgbClr val="6AA84F"/>
              </a:solidFill>
              <a:latin typeface="Cabin"/>
              <a:ea typeface="Cabin"/>
              <a:cs typeface="Cabin"/>
              <a:sym typeface="Cabin"/>
            </a:endParaRPr>
          </a:p>
        </p:txBody>
      </p:sp>
      <p:sp>
        <p:nvSpPr>
          <p:cNvPr id="103" name="Google Shape;103;p15"/>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104" name="Google Shape;104;p15"/>
          <p:cNvSpPr txBox="1"/>
          <p:nvPr/>
        </p:nvSpPr>
        <p:spPr>
          <a:xfrm>
            <a:off x="576682" y="2418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Hepatitis A</a:t>
            </a:r>
            <a:endParaRPr b="1" sz="3500">
              <a:solidFill>
                <a:srgbClr val="61753B"/>
              </a:solidFill>
              <a:latin typeface="Cabin"/>
              <a:ea typeface="Cabin"/>
              <a:cs typeface="Cabin"/>
              <a:sym typeface="Cabin"/>
            </a:endParaRPr>
          </a:p>
        </p:txBody>
      </p:sp>
      <p:pic>
        <p:nvPicPr>
          <p:cNvPr id="105" name="Google Shape;105;p15"/>
          <p:cNvPicPr preferRelativeResize="0"/>
          <p:nvPr/>
        </p:nvPicPr>
        <p:blipFill rotWithShape="1">
          <a:blip r:embed="rId3">
            <a:alphaModFix/>
          </a:blip>
          <a:srcRect b="-580" l="0" r="0" t="580"/>
          <a:stretch/>
        </p:blipFill>
        <p:spPr>
          <a:xfrm>
            <a:off x="5244250" y="1100514"/>
            <a:ext cx="1771501" cy="1259176"/>
          </a:xfrm>
          <a:prstGeom prst="rect">
            <a:avLst/>
          </a:prstGeom>
          <a:noFill/>
          <a:ln>
            <a:noFill/>
          </a:ln>
        </p:spPr>
      </p:pic>
      <p:sp>
        <p:nvSpPr>
          <p:cNvPr id="106" name="Google Shape;106;p15"/>
          <p:cNvSpPr txBox="1"/>
          <p:nvPr/>
        </p:nvSpPr>
        <p:spPr>
          <a:xfrm>
            <a:off x="5244250" y="2388391"/>
            <a:ext cx="1771500" cy="2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Geographic Distribution of HAV Infection</a:t>
            </a:r>
            <a:endParaRPr sz="1000">
              <a:latin typeface="Cabin"/>
              <a:ea typeface="Cabin"/>
              <a:cs typeface="Cabin"/>
              <a:sym typeface="Cabin"/>
            </a:endParaRPr>
          </a:p>
        </p:txBody>
      </p:sp>
      <p:sp>
        <p:nvSpPr>
          <p:cNvPr id="107" name="Google Shape;107;p15"/>
          <p:cNvSpPr/>
          <p:nvPr/>
        </p:nvSpPr>
        <p:spPr>
          <a:xfrm>
            <a:off x="481450" y="5481875"/>
            <a:ext cx="1527900" cy="1380900"/>
          </a:xfrm>
          <a:prstGeom prst="roundRect">
            <a:avLst>
              <a:gd fmla="val 16667" name="adj"/>
            </a:avLst>
          </a:prstGeom>
          <a:solidFill>
            <a:srgbClr val="FFFFFF"/>
          </a:solidFill>
          <a:ln cap="flat" cmpd="sng" w="9525">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50">
                <a:solidFill>
                  <a:srgbClr val="3C78D8"/>
                </a:solidFill>
                <a:latin typeface="Cabin"/>
                <a:ea typeface="Cabin"/>
                <a:cs typeface="Cabin"/>
                <a:sym typeface="Cabin"/>
              </a:rPr>
              <a:t>The virus enters the body by ingestion of contaminated food</a:t>
            </a:r>
            <a:endParaRPr sz="1150">
              <a:solidFill>
                <a:srgbClr val="3C78D8"/>
              </a:solidFill>
              <a:latin typeface="Cabin"/>
              <a:ea typeface="Cabin"/>
              <a:cs typeface="Cabin"/>
              <a:sym typeface="Cabin"/>
            </a:endParaRPr>
          </a:p>
        </p:txBody>
      </p:sp>
      <p:sp>
        <p:nvSpPr>
          <p:cNvPr id="108" name="Google Shape;108;p15"/>
          <p:cNvSpPr/>
          <p:nvPr/>
        </p:nvSpPr>
        <p:spPr>
          <a:xfrm>
            <a:off x="2196575" y="5492175"/>
            <a:ext cx="1527900" cy="1380900"/>
          </a:xfrm>
          <a:prstGeom prst="roundRect">
            <a:avLst>
              <a:gd fmla="val 16667" name="adj"/>
            </a:avLst>
          </a:prstGeom>
          <a:solidFill>
            <a:srgbClr val="FFFFFF"/>
          </a:solidFill>
          <a:ln cap="flat" cmpd="sng" w="9525">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50">
                <a:solidFill>
                  <a:srgbClr val="3C78D8"/>
                </a:solidFill>
                <a:latin typeface="Cabin"/>
                <a:ea typeface="Cabin"/>
                <a:cs typeface="Cabin"/>
                <a:sym typeface="Cabin"/>
              </a:rPr>
              <a:t>It replicates in the intestine (epithelium)</a:t>
            </a:r>
            <a:endParaRPr sz="1150">
              <a:solidFill>
                <a:srgbClr val="3C78D8"/>
              </a:solidFill>
              <a:latin typeface="Cabin"/>
              <a:ea typeface="Cabin"/>
              <a:cs typeface="Cabin"/>
              <a:sym typeface="Cabin"/>
            </a:endParaRPr>
          </a:p>
        </p:txBody>
      </p:sp>
      <p:sp>
        <p:nvSpPr>
          <p:cNvPr id="109" name="Google Shape;109;p15"/>
          <p:cNvSpPr/>
          <p:nvPr/>
        </p:nvSpPr>
        <p:spPr>
          <a:xfrm>
            <a:off x="3877875" y="5492225"/>
            <a:ext cx="1527900" cy="1380900"/>
          </a:xfrm>
          <a:prstGeom prst="roundRect">
            <a:avLst>
              <a:gd fmla="val 16667" name="adj"/>
            </a:avLst>
          </a:prstGeom>
          <a:solidFill>
            <a:srgbClr val="FFFFFF"/>
          </a:solidFill>
          <a:ln cap="flat" cmpd="sng" w="9525">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3C78D8"/>
                </a:solidFill>
                <a:latin typeface="Cabin"/>
                <a:ea typeface="Cabin"/>
                <a:cs typeface="Cabin"/>
                <a:sym typeface="Cabin"/>
              </a:rPr>
              <a:t> then spreads to the liver where it multiplies in the hepatocytes.</a:t>
            </a:r>
            <a:r>
              <a:rPr baseline="30000" lang="en-GB" sz="1300">
                <a:solidFill>
                  <a:srgbClr val="3C78D8"/>
                </a:solidFill>
                <a:latin typeface="Cabin"/>
                <a:ea typeface="Cabin"/>
                <a:cs typeface="Cabin"/>
                <a:sym typeface="Cabin"/>
              </a:rPr>
              <a:t>2</a:t>
            </a:r>
            <a:endParaRPr sz="1100">
              <a:solidFill>
                <a:srgbClr val="3C78D8"/>
              </a:solidFill>
              <a:latin typeface="Cabin"/>
              <a:ea typeface="Cabin"/>
              <a:cs typeface="Cabin"/>
              <a:sym typeface="Cabin"/>
            </a:endParaRPr>
          </a:p>
        </p:txBody>
      </p:sp>
      <p:sp>
        <p:nvSpPr>
          <p:cNvPr id="110" name="Google Shape;110;p15"/>
          <p:cNvSpPr/>
          <p:nvPr/>
        </p:nvSpPr>
        <p:spPr>
          <a:xfrm>
            <a:off x="3022525" y="5006693"/>
            <a:ext cx="1771500" cy="455700"/>
          </a:xfrm>
          <a:prstGeom prst="curvedDownArrow">
            <a:avLst>
              <a:gd fmla="val 25000" name="adj1"/>
              <a:gd fmla="val 50000" name="adj2"/>
              <a:gd fmla="val 25000" name="adj3"/>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5559150" y="5512925"/>
            <a:ext cx="1527900" cy="1314300"/>
          </a:xfrm>
          <a:prstGeom prst="roundRect">
            <a:avLst>
              <a:gd fmla="val 16667" name="adj"/>
            </a:avLst>
          </a:prstGeom>
          <a:solidFill>
            <a:srgbClr val="FFFFFF"/>
          </a:solidFill>
          <a:ln cap="flat" cmpd="sng" w="9525">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50">
                <a:solidFill>
                  <a:srgbClr val="CC0000"/>
                </a:solidFill>
                <a:latin typeface="Cabin"/>
                <a:ea typeface="Cabin"/>
                <a:cs typeface="Cabin"/>
                <a:sym typeface="Cabin"/>
              </a:rPr>
              <a:t>Cell mediated immunity → Damage of virus-infected hepatocytes</a:t>
            </a:r>
            <a:r>
              <a:rPr baseline="30000" lang="en-GB">
                <a:solidFill>
                  <a:srgbClr val="CC0000"/>
                </a:solidFill>
                <a:latin typeface="Cabin"/>
                <a:ea typeface="Cabin"/>
                <a:cs typeface="Cabin"/>
                <a:sym typeface="Cabin"/>
              </a:rPr>
              <a:t>3</a:t>
            </a:r>
            <a:r>
              <a:rPr lang="en-GB" sz="1150">
                <a:solidFill>
                  <a:srgbClr val="CC0000"/>
                </a:solidFill>
                <a:latin typeface="Cabin"/>
                <a:ea typeface="Cabin"/>
                <a:cs typeface="Cabin"/>
                <a:sym typeface="Cabin"/>
              </a:rPr>
              <a:t> → </a:t>
            </a:r>
            <a:r>
              <a:rPr b="1" lang="en-GB" sz="1150">
                <a:solidFill>
                  <a:srgbClr val="CC0000"/>
                </a:solidFill>
                <a:latin typeface="Cabin"/>
                <a:ea typeface="Cabin"/>
                <a:cs typeface="Cabin"/>
                <a:sym typeface="Cabin"/>
              </a:rPr>
              <a:t>increase ALT, AST &amp; Bilirubin </a:t>
            </a:r>
            <a:endParaRPr b="1" sz="1150">
              <a:solidFill>
                <a:srgbClr val="CC0000"/>
              </a:solidFill>
              <a:latin typeface="Cabin"/>
              <a:ea typeface="Cabin"/>
              <a:cs typeface="Cabin"/>
              <a:sym typeface="Cabin"/>
            </a:endParaRPr>
          </a:p>
        </p:txBody>
      </p:sp>
      <p:sp>
        <p:nvSpPr>
          <p:cNvPr id="112" name="Google Shape;112;p15"/>
          <p:cNvSpPr/>
          <p:nvPr/>
        </p:nvSpPr>
        <p:spPr>
          <a:xfrm>
            <a:off x="1365325" y="6917564"/>
            <a:ext cx="1657200" cy="455700"/>
          </a:xfrm>
          <a:prstGeom prst="curvedUpArrow">
            <a:avLst>
              <a:gd fmla="val 25000" name="adj1"/>
              <a:gd fmla="val 50000" name="adj2"/>
              <a:gd fmla="val 25000" name="adj3"/>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5015950" y="6917573"/>
            <a:ext cx="1657200" cy="455700"/>
          </a:xfrm>
          <a:prstGeom prst="curvedUpArrow">
            <a:avLst>
              <a:gd fmla="val 25000" name="adj1"/>
              <a:gd fmla="val 50000" name="adj2"/>
              <a:gd fmla="val 25000" name="adj3"/>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txBox="1"/>
          <p:nvPr/>
        </p:nvSpPr>
        <p:spPr>
          <a:xfrm>
            <a:off x="269400" y="4776100"/>
            <a:ext cx="3000000" cy="46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Pathogenesis:</a:t>
            </a:r>
            <a:endParaRPr/>
          </a:p>
        </p:txBody>
      </p:sp>
      <p:sp>
        <p:nvSpPr>
          <p:cNvPr id="115" name="Google Shape;115;p15"/>
          <p:cNvSpPr txBox="1"/>
          <p:nvPr/>
        </p:nvSpPr>
        <p:spPr>
          <a:xfrm>
            <a:off x="2048712" y="2625678"/>
            <a:ext cx="3545700" cy="5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61753B"/>
                </a:solidFill>
                <a:latin typeface="Cabin"/>
                <a:ea typeface="Cabin"/>
                <a:cs typeface="Cabin"/>
                <a:sym typeface="Cabin"/>
              </a:rPr>
              <a:t>Transmission</a:t>
            </a:r>
            <a:endParaRPr b="1" sz="2000">
              <a:solidFill>
                <a:srgbClr val="61753B"/>
              </a:solidFill>
              <a:latin typeface="Cabin"/>
              <a:ea typeface="Cabin"/>
              <a:cs typeface="Cabin"/>
              <a:sym typeface="Cabin"/>
            </a:endParaRPr>
          </a:p>
        </p:txBody>
      </p:sp>
      <p:sp>
        <p:nvSpPr>
          <p:cNvPr id="116" name="Google Shape;116;p15"/>
          <p:cNvSpPr txBox="1"/>
          <p:nvPr/>
        </p:nvSpPr>
        <p:spPr>
          <a:xfrm>
            <a:off x="3135588" y="3401025"/>
            <a:ext cx="1371900" cy="1214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Sexual contact (homosexual men)</a:t>
            </a:r>
            <a:endParaRPr>
              <a:solidFill>
                <a:srgbClr val="666666"/>
              </a:solidFill>
              <a:latin typeface="Exo"/>
              <a:ea typeface="Exo"/>
              <a:cs typeface="Exo"/>
              <a:sym typeface="Exo"/>
            </a:endParaRPr>
          </a:p>
        </p:txBody>
      </p:sp>
      <p:sp>
        <p:nvSpPr>
          <p:cNvPr id="117" name="Google Shape;117;p15"/>
          <p:cNvSpPr txBox="1"/>
          <p:nvPr/>
        </p:nvSpPr>
        <p:spPr>
          <a:xfrm>
            <a:off x="825975" y="3401025"/>
            <a:ext cx="1371900" cy="1214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Faecal-oral route [major route] :</a:t>
            </a:r>
            <a:endParaRPr b="1" sz="1200">
              <a:solidFill>
                <a:srgbClr val="CC0000"/>
              </a:solidFill>
              <a:latin typeface="Cabin"/>
              <a:ea typeface="Cabin"/>
              <a:cs typeface="Cabin"/>
              <a:sym typeface="Cabin"/>
            </a:endParaRPr>
          </a:p>
          <a:p>
            <a:pPr indent="0" lvl="0" marL="0" rtl="0" algn="ctr">
              <a:spcBef>
                <a:spcPts val="0"/>
              </a:spcBef>
              <a:spcAft>
                <a:spcPts val="0"/>
              </a:spcAft>
              <a:buNone/>
            </a:pPr>
            <a:r>
              <a:t/>
            </a:r>
            <a:endParaRPr b="1" sz="6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E.g. Contaminated food &amp; water</a:t>
            </a:r>
            <a:endParaRPr sz="1200">
              <a:solidFill>
                <a:srgbClr val="666666"/>
              </a:solidFill>
              <a:latin typeface="Cabin"/>
              <a:ea typeface="Cabin"/>
              <a:cs typeface="Cabin"/>
              <a:sym typeface="Cabin"/>
            </a:endParaRPr>
          </a:p>
        </p:txBody>
      </p:sp>
      <p:sp>
        <p:nvSpPr>
          <p:cNvPr id="118" name="Google Shape;118;p15"/>
          <p:cNvSpPr txBox="1"/>
          <p:nvPr/>
        </p:nvSpPr>
        <p:spPr>
          <a:xfrm>
            <a:off x="5415150" y="3401025"/>
            <a:ext cx="1371900" cy="1214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Blood transfusion (very rarely)</a:t>
            </a:r>
            <a:r>
              <a:rPr baseline="30000" lang="en-GB" sz="1300">
                <a:solidFill>
                  <a:schemeClr val="dk1"/>
                </a:solidFill>
                <a:latin typeface="Cabin"/>
                <a:ea typeface="Cabin"/>
                <a:cs typeface="Cabin"/>
                <a:sym typeface="Cabin"/>
              </a:rPr>
              <a:t>1</a:t>
            </a:r>
            <a:endParaRPr sz="1200">
              <a:solidFill>
                <a:schemeClr val="dk1"/>
              </a:solidFill>
              <a:latin typeface="Cabin"/>
              <a:ea typeface="Cabin"/>
              <a:cs typeface="Cabin"/>
              <a:sym typeface="Cabin"/>
            </a:endParaRPr>
          </a:p>
        </p:txBody>
      </p:sp>
      <p:cxnSp>
        <p:nvCxnSpPr>
          <p:cNvPr id="119" name="Google Shape;119;p15"/>
          <p:cNvCxnSpPr>
            <a:stCxn id="115" idx="2"/>
            <a:endCxn id="116" idx="0"/>
          </p:cNvCxnSpPr>
          <p:nvPr/>
        </p:nvCxnSpPr>
        <p:spPr>
          <a:xfrm flipH="1" rot="-5400000">
            <a:off x="3697212" y="3275928"/>
            <a:ext cx="249300" cy="6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120" name="Google Shape;120;p15"/>
          <p:cNvCxnSpPr>
            <a:stCxn id="115" idx="2"/>
            <a:endCxn id="117" idx="0"/>
          </p:cNvCxnSpPr>
          <p:nvPr/>
        </p:nvCxnSpPr>
        <p:spPr>
          <a:xfrm rot="5400000">
            <a:off x="2542062" y="2121378"/>
            <a:ext cx="249300" cy="23097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121" name="Google Shape;121;p15"/>
          <p:cNvCxnSpPr>
            <a:stCxn id="115" idx="2"/>
            <a:endCxn id="118" idx="0"/>
          </p:cNvCxnSpPr>
          <p:nvPr/>
        </p:nvCxnSpPr>
        <p:spPr>
          <a:xfrm flipH="1" rot="-5400000">
            <a:off x="4836612" y="2136528"/>
            <a:ext cx="249300" cy="2279400"/>
          </a:xfrm>
          <a:prstGeom prst="bentConnector3">
            <a:avLst>
              <a:gd fmla="val 50030" name="adj1"/>
            </a:avLst>
          </a:prstGeom>
          <a:noFill/>
          <a:ln cap="flat" cmpd="sng" w="9525">
            <a:solidFill>
              <a:srgbClr val="61753B"/>
            </a:solidFill>
            <a:prstDash val="solid"/>
            <a:round/>
            <a:headEnd len="sm" w="sm" type="none"/>
            <a:tailEnd len="sm" w="sm" type="none"/>
          </a:ln>
        </p:spPr>
      </p:cxnSp>
      <p:sp>
        <p:nvSpPr>
          <p:cNvPr id="122" name="Google Shape;122;p15"/>
          <p:cNvSpPr txBox="1"/>
          <p:nvPr/>
        </p:nvSpPr>
        <p:spPr>
          <a:xfrm>
            <a:off x="269400" y="785375"/>
            <a:ext cx="5618400" cy="2145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Distribution</a:t>
            </a:r>
            <a:r>
              <a:rPr lang="en-GB" sz="1300">
                <a:solidFill>
                  <a:schemeClr val="dk1"/>
                </a:solidFill>
                <a:latin typeface="Cabin"/>
                <a:ea typeface="Cabin"/>
                <a:cs typeface="Cabin"/>
                <a:sym typeface="Cabin"/>
              </a:rPr>
              <a:t>:</a:t>
            </a:r>
            <a:endParaRPr sz="6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600">
              <a:solidFill>
                <a:schemeClr val="dk1"/>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Worldwide, endemic in </a:t>
            </a:r>
            <a:r>
              <a:rPr b="1" lang="en-GB" sz="1300">
                <a:solidFill>
                  <a:schemeClr val="dk1"/>
                </a:solidFill>
                <a:latin typeface="Cabin"/>
                <a:ea typeface="Cabin"/>
                <a:cs typeface="Cabin"/>
                <a:sym typeface="Cabin"/>
              </a:rPr>
              <a:t>tropical countries</a:t>
            </a:r>
            <a:endParaRPr b="1" sz="600">
              <a:solidFill>
                <a:schemeClr val="dk1"/>
              </a:solidFill>
              <a:latin typeface="Cabin"/>
              <a:ea typeface="Cabin"/>
              <a:cs typeface="Cabin"/>
              <a:sym typeface="Cabin"/>
            </a:endParaRPr>
          </a:p>
          <a:p>
            <a:pPr indent="0" lvl="0" marL="914400" rtl="0" algn="l">
              <a:spcBef>
                <a:spcPts val="0"/>
              </a:spcBef>
              <a:spcAft>
                <a:spcPts val="0"/>
              </a:spcAft>
              <a:buClr>
                <a:schemeClr val="dk1"/>
              </a:buClr>
              <a:buSzPts val="1100"/>
              <a:buFont typeface="Arial"/>
              <a:buNone/>
            </a:pPr>
            <a:r>
              <a:t/>
            </a:r>
            <a:endParaRPr sz="600">
              <a:solidFill>
                <a:schemeClr val="dk1"/>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Age:</a:t>
            </a:r>
            <a:endParaRPr b="1" sz="6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t/>
            </a:r>
            <a:endParaRPr b="1" sz="600">
              <a:solidFill>
                <a:schemeClr val="dk1"/>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In </a:t>
            </a:r>
            <a:r>
              <a:rPr b="1" lang="en-GB" sz="1300">
                <a:solidFill>
                  <a:schemeClr val="dk1"/>
                </a:solidFill>
                <a:latin typeface="Cabin"/>
                <a:ea typeface="Cabin"/>
                <a:cs typeface="Cabin"/>
                <a:sym typeface="Cabin"/>
              </a:rPr>
              <a:t>developing</a:t>
            </a:r>
            <a:r>
              <a:rPr lang="en-GB" sz="1300">
                <a:solidFill>
                  <a:schemeClr val="dk1"/>
                </a:solidFill>
                <a:latin typeface="Cabin"/>
                <a:ea typeface="Cabin"/>
                <a:cs typeface="Cabin"/>
                <a:sym typeface="Cabin"/>
              </a:rPr>
              <a:t> countries; </a:t>
            </a:r>
            <a:r>
              <a:rPr b="1" lang="en-GB" sz="1300">
                <a:solidFill>
                  <a:schemeClr val="dk1"/>
                </a:solidFill>
                <a:latin typeface="Cabin"/>
                <a:ea typeface="Cabin"/>
                <a:cs typeface="Cabin"/>
                <a:sym typeface="Cabin"/>
              </a:rPr>
              <a:t>children</a:t>
            </a:r>
            <a:endParaRPr b="1" sz="1300">
              <a:solidFill>
                <a:schemeClr val="dk1"/>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In </a:t>
            </a:r>
            <a:r>
              <a:rPr b="1" lang="en-GB" sz="1300">
                <a:solidFill>
                  <a:schemeClr val="dk1"/>
                </a:solidFill>
                <a:latin typeface="Cabin"/>
                <a:ea typeface="Cabin"/>
                <a:cs typeface="Cabin"/>
                <a:sym typeface="Cabin"/>
              </a:rPr>
              <a:t>developed</a:t>
            </a:r>
            <a:r>
              <a:rPr lang="en-GB" sz="1300">
                <a:solidFill>
                  <a:schemeClr val="dk1"/>
                </a:solidFill>
                <a:latin typeface="Cabin"/>
                <a:ea typeface="Cabin"/>
                <a:cs typeface="Cabin"/>
                <a:sym typeface="Cabin"/>
              </a:rPr>
              <a:t> countries; young </a:t>
            </a:r>
            <a:r>
              <a:rPr b="1" lang="en-GB" sz="1300">
                <a:solidFill>
                  <a:schemeClr val="dk1"/>
                </a:solidFill>
                <a:latin typeface="Cabin"/>
                <a:ea typeface="Cabin"/>
                <a:cs typeface="Cabin"/>
                <a:sym typeface="Cabin"/>
              </a:rPr>
              <a:t>adults</a:t>
            </a:r>
            <a:endParaRPr b="1" sz="1300">
              <a:latin typeface="Cabin"/>
              <a:ea typeface="Cabin"/>
              <a:cs typeface="Cabin"/>
              <a:sym typeface="Cabin"/>
            </a:endParaRPr>
          </a:p>
        </p:txBody>
      </p:sp>
      <p:sp>
        <p:nvSpPr>
          <p:cNvPr id="123" name="Google Shape;123;p15"/>
          <p:cNvSpPr txBox="1"/>
          <p:nvPr/>
        </p:nvSpPr>
        <p:spPr>
          <a:xfrm>
            <a:off x="274800" y="7650550"/>
            <a:ext cx="7038300" cy="1998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Manifestations: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Incubation Period (IP):</a:t>
            </a:r>
            <a:r>
              <a:rPr b="1" lang="en-GB" sz="1300">
                <a:solidFill>
                  <a:srgbClr val="CC0000"/>
                </a:solidFill>
                <a:latin typeface="Cabin"/>
                <a:ea typeface="Cabin"/>
                <a:cs typeface="Cabin"/>
                <a:sym typeface="Cabin"/>
              </a:rPr>
              <a:t> 2-6 weeks.</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311150" lvl="0" marL="914400" rtl="0" algn="l">
              <a:spcBef>
                <a:spcPts val="0"/>
              </a:spcBef>
              <a:spcAft>
                <a:spcPts val="0"/>
              </a:spcAft>
              <a:buClr>
                <a:srgbClr val="000000"/>
              </a:buClr>
              <a:buSzPts val="1300"/>
              <a:buFont typeface="Cabin"/>
              <a:buChar char="●"/>
            </a:pPr>
            <a:r>
              <a:rPr b="1" lang="en-GB" sz="1300">
                <a:latin typeface="Cabin"/>
                <a:ea typeface="Cabin"/>
                <a:cs typeface="Cabin"/>
                <a:sym typeface="Cabin"/>
              </a:rPr>
              <a:t>Pre-icteric phase:</a:t>
            </a:r>
            <a:r>
              <a:rPr lang="en-GB" sz="1300">
                <a:latin typeface="Cabin"/>
                <a:ea typeface="Cabin"/>
                <a:cs typeface="Cabin"/>
                <a:sym typeface="Cabin"/>
              </a:rPr>
              <a:t> Fever, Fatigue, Nausea, Vomiting, &amp; Right upper quadrant pain (RUQP).</a:t>
            </a:r>
            <a:endParaRPr sz="1300">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latin typeface="Cabin"/>
                <a:ea typeface="Cabin"/>
                <a:cs typeface="Cabin"/>
                <a:sym typeface="Cabin"/>
              </a:rPr>
              <a:t>Icteric phase:</a:t>
            </a:r>
            <a:r>
              <a:rPr lang="en-GB" sz="1300">
                <a:latin typeface="Cabin"/>
                <a:ea typeface="Cabin"/>
                <a:cs typeface="Cabin"/>
                <a:sym typeface="Cabin"/>
              </a:rPr>
              <a:t> Da</a:t>
            </a:r>
            <a:r>
              <a:rPr lang="en-GB" sz="1300">
                <a:solidFill>
                  <a:schemeClr val="dk1"/>
                </a:solidFill>
                <a:latin typeface="Cabin"/>
                <a:ea typeface="Cabin"/>
                <a:cs typeface="Cabin"/>
                <a:sym typeface="Cabin"/>
              </a:rPr>
              <a:t>rk urine, Pale stool &amp; </a:t>
            </a:r>
            <a:r>
              <a:rPr b="1" lang="en-GB" sz="1300">
                <a:solidFill>
                  <a:schemeClr val="dk1"/>
                </a:solidFill>
                <a:latin typeface="Cabin"/>
                <a:ea typeface="Cabin"/>
                <a:cs typeface="Cabin"/>
                <a:sym typeface="Cabin"/>
              </a:rPr>
              <a:t>Jaundice</a:t>
            </a:r>
            <a:r>
              <a:rPr lang="en-GB" sz="1300">
                <a:solidFill>
                  <a:schemeClr val="dk1"/>
                </a:solidFill>
                <a:latin typeface="Cabin"/>
                <a:ea typeface="Cabin"/>
                <a:cs typeface="Cabin"/>
                <a:sym typeface="Cabin"/>
              </a:rPr>
              <a:t>.</a:t>
            </a:r>
            <a:endParaRPr sz="1300">
              <a:solidFill>
                <a:schemeClr val="dk1"/>
              </a:solidFill>
              <a:latin typeface="Cabin"/>
              <a:ea typeface="Cabin"/>
              <a:cs typeface="Cabin"/>
              <a:sym typeface="Cabin"/>
            </a:endParaRPr>
          </a:p>
          <a:p>
            <a:pPr indent="0" lvl="0" marL="1371600" rtl="0" algn="l">
              <a:spcBef>
                <a:spcPts val="0"/>
              </a:spcBef>
              <a:spcAft>
                <a:spcPts val="0"/>
              </a:spcAft>
              <a:buNone/>
            </a:pPr>
            <a:r>
              <a:t/>
            </a:r>
            <a:endParaRPr sz="1300">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latin typeface="Cabin"/>
                <a:ea typeface="Cabin"/>
                <a:cs typeface="Cabin"/>
                <a:sym typeface="Cabin"/>
              </a:rPr>
              <a:t>Asymptomatic &amp; </a:t>
            </a:r>
            <a:r>
              <a:rPr lang="en-GB" sz="1300">
                <a:solidFill>
                  <a:schemeClr val="dk1"/>
                </a:solidFill>
                <a:latin typeface="Cabin"/>
                <a:ea typeface="Cabin"/>
                <a:cs typeface="Cabin"/>
                <a:sym typeface="Cabin"/>
              </a:rPr>
              <a:t>Anicteric infection</a:t>
            </a:r>
            <a:r>
              <a:rPr baseline="30000" lang="en-GB" sz="1300">
                <a:solidFill>
                  <a:schemeClr val="dk1"/>
                </a:solidFill>
                <a:latin typeface="Cabin"/>
                <a:ea typeface="Cabin"/>
                <a:cs typeface="Cabin"/>
                <a:sym typeface="Cabin"/>
              </a:rPr>
              <a:t>4</a:t>
            </a:r>
            <a:r>
              <a:rPr lang="en-GB" sz="1300">
                <a:solidFill>
                  <a:schemeClr val="dk1"/>
                </a:solidFill>
                <a:latin typeface="Cabin"/>
                <a:ea typeface="Cabin"/>
                <a:cs typeface="Cabin"/>
                <a:sym typeface="Cabin"/>
              </a:rPr>
              <a:t>: Common </a:t>
            </a:r>
            <a:r>
              <a:rPr lang="en-GB" sz="1300">
                <a:solidFill>
                  <a:srgbClr val="6AA84F"/>
                </a:solidFill>
                <a:latin typeface="Cabin"/>
                <a:ea typeface="Cabin"/>
                <a:cs typeface="Cabin"/>
                <a:sym typeface="Cabin"/>
              </a:rPr>
              <a:t>(more in children)</a:t>
            </a:r>
            <a:endParaRPr sz="1300">
              <a:solidFill>
                <a:srgbClr val="6AA84F"/>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Symptomatic illness: Increases with age</a:t>
            </a:r>
            <a:r>
              <a:rPr lang="en-GB" sz="1300">
                <a:solidFill>
                  <a:srgbClr val="6AA84F"/>
                </a:solidFill>
                <a:latin typeface="Cabin"/>
                <a:ea typeface="Cabin"/>
                <a:cs typeface="Cabin"/>
                <a:sym typeface="Cabin"/>
              </a:rPr>
              <a:t> (more in adult) </a:t>
            </a:r>
            <a:endParaRPr sz="1300">
              <a:solidFill>
                <a:srgbClr val="6AA84F"/>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6"/>
          <p:cNvSpPr/>
          <p:nvPr/>
        </p:nvSpPr>
        <p:spPr>
          <a:xfrm rot="10800000">
            <a:off x="6650819" y="-7"/>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29" name="Google Shape;129;p16"/>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Hepatitis</a:t>
            </a:r>
            <a:r>
              <a:rPr b="1" lang="en-GB" sz="3500">
                <a:solidFill>
                  <a:srgbClr val="61753B"/>
                </a:solidFill>
                <a:latin typeface="Cabin"/>
                <a:ea typeface="Cabin"/>
                <a:cs typeface="Cabin"/>
                <a:sym typeface="Cabin"/>
              </a:rPr>
              <a:t> A</a:t>
            </a:r>
            <a:endParaRPr b="1" sz="3500">
              <a:solidFill>
                <a:srgbClr val="61753B"/>
              </a:solidFill>
              <a:latin typeface="Cabin"/>
              <a:ea typeface="Cabin"/>
              <a:cs typeface="Cabin"/>
              <a:sym typeface="Cabin"/>
            </a:endParaRPr>
          </a:p>
        </p:txBody>
      </p:sp>
      <p:cxnSp>
        <p:nvCxnSpPr>
          <p:cNvPr id="130" name="Google Shape;130;p16"/>
          <p:cNvCxnSpPr/>
          <p:nvPr/>
        </p:nvCxnSpPr>
        <p:spPr>
          <a:xfrm>
            <a:off x="274800" y="852875"/>
            <a:ext cx="7038300" cy="0"/>
          </a:xfrm>
          <a:prstGeom prst="straightConnector1">
            <a:avLst/>
          </a:prstGeom>
          <a:noFill/>
          <a:ln cap="flat" cmpd="sng" w="9525">
            <a:solidFill>
              <a:schemeClr val="dk2"/>
            </a:solidFill>
            <a:prstDash val="solid"/>
            <a:round/>
            <a:headEnd len="med" w="med" type="none"/>
            <a:tailEnd len="med" w="med" type="none"/>
          </a:ln>
        </p:spPr>
      </p:cxnSp>
      <p:cxnSp>
        <p:nvCxnSpPr>
          <p:cNvPr id="131" name="Google Shape;131;p16"/>
          <p:cNvCxnSpPr/>
          <p:nvPr/>
        </p:nvCxnSpPr>
        <p:spPr>
          <a:xfrm flipH="1" rot="10800000">
            <a:off x="-8661487" y="1643088"/>
            <a:ext cx="4800" cy="8943600"/>
          </a:xfrm>
          <a:prstGeom prst="straightConnector1">
            <a:avLst/>
          </a:prstGeom>
          <a:noFill/>
          <a:ln cap="flat" cmpd="sng" w="9525">
            <a:solidFill>
              <a:schemeClr val="dk2"/>
            </a:solidFill>
            <a:prstDash val="solid"/>
            <a:round/>
            <a:headEnd len="med" w="med" type="none"/>
            <a:tailEnd len="med" w="med" type="none"/>
          </a:ln>
        </p:spPr>
      </p:cxnSp>
      <p:pic>
        <p:nvPicPr>
          <p:cNvPr id="132" name="Google Shape;132;p16"/>
          <p:cNvPicPr preferRelativeResize="0"/>
          <p:nvPr/>
        </p:nvPicPr>
        <p:blipFill>
          <a:blip r:embed="rId3">
            <a:alphaModFix/>
          </a:blip>
          <a:stretch>
            <a:fillRect/>
          </a:stretch>
        </p:blipFill>
        <p:spPr>
          <a:xfrm>
            <a:off x="5223400" y="7264326"/>
            <a:ext cx="1847200" cy="1657925"/>
          </a:xfrm>
          <a:prstGeom prst="rect">
            <a:avLst/>
          </a:prstGeom>
          <a:noFill/>
          <a:ln cap="flat" cmpd="sng" w="19050">
            <a:solidFill>
              <a:srgbClr val="61753B"/>
            </a:solidFill>
            <a:prstDash val="solid"/>
            <a:round/>
            <a:headEnd len="sm" w="sm" type="none"/>
            <a:tailEnd len="sm" w="sm" type="none"/>
          </a:ln>
        </p:spPr>
      </p:pic>
      <p:cxnSp>
        <p:nvCxnSpPr>
          <p:cNvPr id="133" name="Google Shape;133;p16"/>
          <p:cNvCxnSpPr/>
          <p:nvPr/>
        </p:nvCxnSpPr>
        <p:spPr>
          <a:xfrm flipH="1" rot="10800000">
            <a:off x="778238" y="6507768"/>
            <a:ext cx="6035100" cy="7200"/>
          </a:xfrm>
          <a:prstGeom prst="straightConnector1">
            <a:avLst/>
          </a:prstGeom>
          <a:noFill/>
          <a:ln cap="flat" cmpd="sng" w="28575">
            <a:solidFill>
              <a:srgbClr val="61753B"/>
            </a:solidFill>
            <a:prstDash val="solid"/>
            <a:round/>
            <a:headEnd len="med" w="med" type="oval"/>
            <a:tailEnd len="med" w="med" type="oval"/>
          </a:ln>
        </p:spPr>
      </p:cxnSp>
      <p:sp>
        <p:nvSpPr>
          <p:cNvPr id="134" name="Google Shape;134;p16"/>
          <p:cNvSpPr txBox="1"/>
          <p:nvPr/>
        </p:nvSpPr>
        <p:spPr>
          <a:xfrm>
            <a:off x="1996700" y="6482239"/>
            <a:ext cx="3593700" cy="46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rgbClr val="61753B"/>
                </a:solidFill>
              </a:rPr>
              <a:t>Hep</a:t>
            </a:r>
            <a:r>
              <a:rPr b="1" lang="en-GB" sz="3000">
                <a:solidFill>
                  <a:srgbClr val="61753B"/>
                </a:solidFill>
              </a:rPr>
              <a:t>atitis </a:t>
            </a:r>
            <a:r>
              <a:rPr b="1" lang="en-GB" sz="3000" u="sng">
                <a:solidFill>
                  <a:srgbClr val="61753B"/>
                </a:solidFill>
              </a:rPr>
              <a:t>E</a:t>
            </a:r>
            <a:endParaRPr b="1" sz="3000" u="sng">
              <a:solidFill>
                <a:srgbClr val="61753B"/>
              </a:solidFill>
            </a:endParaRPr>
          </a:p>
        </p:txBody>
      </p:sp>
      <p:sp>
        <p:nvSpPr>
          <p:cNvPr id="135" name="Google Shape;135;p16"/>
          <p:cNvSpPr txBox="1"/>
          <p:nvPr/>
        </p:nvSpPr>
        <p:spPr>
          <a:xfrm>
            <a:off x="349875" y="11512220"/>
            <a:ext cx="6880200" cy="1087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lang="en-GB" sz="2000">
                <a:solidFill>
                  <a:srgbClr val="61753B"/>
                </a:solidFill>
                <a:latin typeface="Cabin"/>
                <a:ea typeface="Cabin"/>
                <a:cs typeface="Cabin"/>
                <a:sym typeface="Cabin"/>
              </a:rPr>
              <a:t>Epidemiology</a:t>
            </a:r>
            <a:endParaRPr sz="2000">
              <a:solidFill>
                <a:srgbClr val="61753B"/>
              </a:solidFill>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Outbreak of water-borne &amp; sporadic cases of viral hepatitis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Age; young adults</a:t>
            </a:r>
            <a:endParaRPr b="1" sz="1300">
              <a:latin typeface="Cabin"/>
              <a:ea typeface="Cabin"/>
              <a:cs typeface="Cabin"/>
              <a:sym typeface="Cabin"/>
            </a:endParaRPr>
          </a:p>
          <a:p>
            <a:pPr indent="0" lvl="0" marL="0" rtl="0" algn="l">
              <a:spcBef>
                <a:spcPts val="0"/>
              </a:spcBef>
              <a:spcAft>
                <a:spcPts val="0"/>
              </a:spcAft>
              <a:buNone/>
            </a:pPr>
            <a:r>
              <a:t/>
            </a:r>
            <a:endParaRPr/>
          </a:p>
        </p:txBody>
      </p:sp>
      <p:sp>
        <p:nvSpPr>
          <p:cNvPr id="136" name="Google Shape;136;p16"/>
          <p:cNvSpPr txBox="1"/>
          <p:nvPr/>
        </p:nvSpPr>
        <p:spPr>
          <a:xfrm>
            <a:off x="270825" y="5117526"/>
            <a:ext cx="7038300" cy="1348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Prognosis</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04800" lvl="0" marL="914400" rtl="0" algn="l">
              <a:lnSpc>
                <a:spcPct val="100000"/>
              </a:lnSpc>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Self-limited disease </a:t>
            </a:r>
            <a:endParaRPr b="1" sz="1200">
              <a:solidFill>
                <a:srgbClr val="CC0000"/>
              </a:solidFill>
              <a:latin typeface="Cabin"/>
              <a:ea typeface="Cabin"/>
              <a:cs typeface="Cabin"/>
              <a:sym typeface="Cabin"/>
            </a:endParaRPr>
          </a:p>
          <a:p>
            <a:pPr indent="-304800" lvl="0" marL="9144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Fulminant hepatitis</a:t>
            </a:r>
            <a:r>
              <a:rPr b="1" lang="en-GB" sz="1200">
                <a:solidFill>
                  <a:schemeClr val="dk1"/>
                </a:solidFill>
                <a:latin typeface="Cabin"/>
                <a:ea typeface="Cabin"/>
                <a:cs typeface="Cabin"/>
                <a:sym typeface="Cabin"/>
              </a:rPr>
              <a:t> rare</a:t>
            </a:r>
            <a:r>
              <a:rPr lang="en-GB" sz="1200">
                <a:solidFill>
                  <a:schemeClr val="dk1"/>
                </a:solidFill>
                <a:latin typeface="Cabin"/>
                <a:ea typeface="Cabin"/>
                <a:cs typeface="Cabin"/>
                <a:sym typeface="Cabin"/>
              </a:rPr>
              <a:t> (severe necrotic infection of liver lead to liver failure) </a:t>
            </a:r>
            <a:endParaRPr sz="1200">
              <a:solidFill>
                <a:schemeClr val="dk1"/>
              </a:solidFill>
              <a:latin typeface="Cabin"/>
              <a:ea typeface="Cabin"/>
              <a:cs typeface="Cabin"/>
              <a:sym typeface="Cabin"/>
            </a:endParaRPr>
          </a:p>
          <a:p>
            <a:pPr indent="-304800" lvl="0" marL="9144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Mortality rate ~ 0.1 - 0.3%</a:t>
            </a:r>
            <a:r>
              <a:rPr b="1" lang="en-GB" sz="1200">
                <a:solidFill>
                  <a:schemeClr val="dk1"/>
                </a:solidFill>
                <a:latin typeface="Cabin"/>
                <a:ea typeface="Cabin"/>
                <a:cs typeface="Cabin"/>
                <a:sym typeface="Cabin"/>
              </a:rPr>
              <a:t> </a:t>
            </a:r>
            <a:r>
              <a:rPr b="1" lang="en-GB" sz="1200">
                <a:solidFill>
                  <a:srgbClr val="6AA84F"/>
                </a:solidFill>
                <a:latin typeface="Cabin"/>
                <a:ea typeface="Cabin"/>
                <a:cs typeface="Cabin"/>
                <a:sym typeface="Cabin"/>
              </a:rPr>
              <a:t>(low)</a:t>
            </a:r>
            <a:endParaRPr b="1" sz="1200">
              <a:solidFill>
                <a:srgbClr val="6AA84F"/>
              </a:solidFill>
              <a:latin typeface="Cabin"/>
              <a:ea typeface="Cabin"/>
              <a:cs typeface="Cabin"/>
              <a:sym typeface="Cabin"/>
            </a:endParaRPr>
          </a:p>
          <a:p>
            <a:pPr indent="-304800" lvl="0" marL="914400" rtl="0" algn="l">
              <a:lnSpc>
                <a:spcPct val="100000"/>
              </a:lnSpc>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No chronicity or malignancy changes</a:t>
            </a:r>
            <a:endParaRPr b="1" sz="1200">
              <a:latin typeface="Cabin"/>
              <a:ea typeface="Cabin"/>
              <a:cs typeface="Cabin"/>
              <a:sym typeface="Cabin"/>
            </a:endParaRPr>
          </a:p>
        </p:txBody>
      </p:sp>
      <p:graphicFrame>
        <p:nvGraphicFramePr>
          <p:cNvPr id="137" name="Google Shape;137;p16"/>
          <p:cNvGraphicFramePr/>
          <p:nvPr/>
        </p:nvGraphicFramePr>
        <p:xfrm>
          <a:off x="287636" y="852863"/>
          <a:ext cx="3000000" cy="3000000"/>
        </p:xfrm>
        <a:graphic>
          <a:graphicData uri="http://schemas.openxmlformats.org/drawingml/2006/table">
            <a:tbl>
              <a:tblPr>
                <a:noFill/>
                <a:tableStyleId>{BDCD1FD1-1229-4AC2-9C63-6A2108FF67DD}</a:tableStyleId>
              </a:tblPr>
              <a:tblGrid>
                <a:gridCol w="1403475"/>
                <a:gridCol w="5634825"/>
              </a:tblGrid>
              <a:tr h="464725">
                <a:tc gridSpan="2">
                  <a:txBody>
                    <a:bodyPr/>
                    <a:lstStyle/>
                    <a:p>
                      <a:pPr indent="0" lvl="0" marL="0" marR="0" rtl="0" algn="ctr">
                        <a:lnSpc>
                          <a:spcPct val="100000"/>
                        </a:lnSpc>
                        <a:spcBef>
                          <a:spcPts val="0"/>
                        </a:spcBef>
                        <a:spcAft>
                          <a:spcPts val="0"/>
                        </a:spcAft>
                        <a:buClr>
                          <a:schemeClr val="dk1"/>
                        </a:buClr>
                        <a:buSzPts val="1100"/>
                        <a:buFont typeface="Arial"/>
                        <a:buNone/>
                      </a:pPr>
                      <a:r>
                        <a:rPr b="1" lang="en-GB" sz="2000">
                          <a:solidFill>
                            <a:srgbClr val="FFFFFF"/>
                          </a:solidFill>
                          <a:latin typeface="Cabin"/>
                          <a:ea typeface="Cabin"/>
                          <a:cs typeface="Cabin"/>
                          <a:sym typeface="Cabin"/>
                        </a:rPr>
                        <a:t>Diagnosis &amp; Management</a:t>
                      </a:r>
                      <a:endParaRPr b="1" sz="2000">
                        <a:solidFill>
                          <a:srgbClr val="FFFFFF"/>
                        </a:solidFill>
                        <a:latin typeface="Cabin"/>
                        <a:ea typeface="Cabin"/>
                        <a:cs typeface="Cabin"/>
                        <a:sym typeface="Cabin"/>
                      </a:endParaRPr>
                    </a:p>
                  </a:txBody>
                  <a:tcPr marT="91425" marB="91425" marR="91425" marL="91425" anchor="ctr">
                    <a:solidFill>
                      <a:srgbClr val="61753B"/>
                    </a:solidFill>
                  </a:tcPr>
                </a:tc>
                <a:tc hMerge="1"/>
              </a:tr>
              <a:tr h="1154575">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Lab Diagnosis</a:t>
                      </a:r>
                      <a:endParaRPr b="1">
                        <a:solidFill>
                          <a:srgbClr val="61753B"/>
                        </a:solidFill>
                        <a:latin typeface="Cabin"/>
                        <a:ea typeface="Cabin"/>
                        <a:cs typeface="Cabin"/>
                        <a:sym typeface="Cabin"/>
                      </a:endParaRPr>
                    </a:p>
                  </a:txBody>
                  <a:tcPr marT="91425" marB="91425" marR="91425" marL="91425" anchor="ctr">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b="1" lang="en-GB" sz="1100">
                          <a:latin typeface="Cabin"/>
                          <a:ea typeface="Cabin"/>
                          <a:cs typeface="Cabin"/>
                          <a:sym typeface="Cabin"/>
                        </a:rPr>
                        <a:t>Serology:</a:t>
                      </a:r>
                      <a:endParaRPr b="1" sz="1100">
                        <a:latin typeface="Cabin"/>
                        <a:ea typeface="Cabin"/>
                        <a:cs typeface="Cabin"/>
                        <a:sym typeface="Cabin"/>
                      </a:endParaRPr>
                    </a:p>
                    <a:p>
                      <a:pPr indent="-298450" lvl="0" marL="457200" rtl="0" algn="l">
                        <a:spcBef>
                          <a:spcPts val="0"/>
                        </a:spcBef>
                        <a:spcAft>
                          <a:spcPts val="0"/>
                        </a:spcAft>
                        <a:buSzPts val="1100"/>
                        <a:buFont typeface="Cabin"/>
                        <a:buChar char="●"/>
                      </a:pPr>
                      <a:r>
                        <a:rPr lang="en-GB" sz="1100">
                          <a:latin typeface="Cabin"/>
                          <a:ea typeface="Cabin"/>
                          <a:cs typeface="Cabin"/>
                          <a:sym typeface="Cabin"/>
                        </a:rPr>
                        <a:t>Detection of anti-HAV </a:t>
                      </a:r>
                      <a:r>
                        <a:rPr b="1" lang="en-GB" sz="1100">
                          <a:solidFill>
                            <a:srgbClr val="CC0000"/>
                          </a:solidFill>
                          <a:latin typeface="Cabin"/>
                          <a:ea typeface="Cabin"/>
                          <a:cs typeface="Cabin"/>
                          <a:sym typeface="Cabin"/>
                        </a:rPr>
                        <a:t>IgM</a:t>
                      </a:r>
                      <a:endParaRPr sz="1100">
                        <a:latin typeface="Cabin"/>
                        <a:ea typeface="Cabin"/>
                        <a:cs typeface="Cabin"/>
                        <a:sym typeface="Cabin"/>
                      </a:endParaRPr>
                    </a:p>
                    <a:p>
                      <a:pPr indent="-298450" lvl="1" marL="914400" rtl="0" algn="l">
                        <a:spcBef>
                          <a:spcPts val="0"/>
                        </a:spcBef>
                        <a:spcAft>
                          <a:spcPts val="0"/>
                        </a:spcAft>
                        <a:buSzPts val="1100"/>
                        <a:buFont typeface="Cabin"/>
                        <a:buChar char="○"/>
                      </a:pPr>
                      <a:r>
                        <a:rPr lang="en-GB" sz="1100">
                          <a:latin typeface="Cabin"/>
                          <a:ea typeface="Cabin"/>
                          <a:cs typeface="Cabin"/>
                          <a:sym typeface="Cabin"/>
                        </a:rPr>
                        <a:t>Indicates</a:t>
                      </a:r>
                      <a:r>
                        <a:rPr b="1" lang="en-GB" sz="1100">
                          <a:solidFill>
                            <a:srgbClr val="CC0000"/>
                          </a:solidFill>
                          <a:latin typeface="Cabin"/>
                          <a:ea typeface="Cabin"/>
                          <a:cs typeface="Cabin"/>
                          <a:sym typeface="Cabin"/>
                        </a:rPr>
                        <a:t> Current</a:t>
                      </a:r>
                      <a:r>
                        <a:rPr lang="en-GB" sz="1100">
                          <a:latin typeface="Cabin"/>
                          <a:ea typeface="Cabin"/>
                          <a:cs typeface="Cabin"/>
                          <a:sym typeface="Cabin"/>
                        </a:rPr>
                        <a:t> infection </a:t>
                      </a:r>
                      <a:endParaRPr sz="1100">
                        <a:latin typeface="Cabin"/>
                        <a:ea typeface="Cabin"/>
                        <a:cs typeface="Cabin"/>
                        <a:sym typeface="Cabin"/>
                      </a:endParaRPr>
                    </a:p>
                    <a:p>
                      <a:pPr indent="-298450" lvl="0" marL="457200" rtl="0" algn="l">
                        <a:spcBef>
                          <a:spcPts val="0"/>
                        </a:spcBef>
                        <a:spcAft>
                          <a:spcPts val="0"/>
                        </a:spcAft>
                        <a:buSzPts val="1100"/>
                        <a:buFont typeface="Cabin"/>
                        <a:buChar char="●"/>
                      </a:pPr>
                      <a:r>
                        <a:rPr lang="en-GB" sz="1100">
                          <a:latin typeface="Cabin"/>
                          <a:ea typeface="Cabin"/>
                          <a:cs typeface="Cabin"/>
                          <a:sym typeface="Cabin"/>
                        </a:rPr>
                        <a:t>Detection of Anti-HAV </a:t>
                      </a:r>
                      <a:r>
                        <a:rPr b="1" lang="en-GB" sz="1100">
                          <a:solidFill>
                            <a:srgbClr val="CC0000"/>
                          </a:solidFill>
                          <a:latin typeface="Cabin"/>
                          <a:ea typeface="Cabin"/>
                          <a:cs typeface="Cabin"/>
                          <a:sym typeface="Cabin"/>
                        </a:rPr>
                        <a:t>IgG</a:t>
                      </a:r>
                      <a:r>
                        <a:rPr lang="en-GB" sz="1100">
                          <a:latin typeface="Cabin"/>
                          <a:ea typeface="Cabin"/>
                          <a:cs typeface="Cabin"/>
                          <a:sym typeface="Cabin"/>
                        </a:rPr>
                        <a:t> </a:t>
                      </a:r>
                      <a:endParaRPr sz="1100">
                        <a:latin typeface="Cabin"/>
                        <a:ea typeface="Cabin"/>
                        <a:cs typeface="Cabin"/>
                        <a:sym typeface="Cabin"/>
                      </a:endParaRPr>
                    </a:p>
                    <a:p>
                      <a:pPr indent="-298450" lvl="1" marL="914400" rtl="0" algn="l">
                        <a:spcBef>
                          <a:spcPts val="0"/>
                        </a:spcBef>
                        <a:spcAft>
                          <a:spcPts val="0"/>
                        </a:spcAft>
                        <a:buSzPts val="1100"/>
                        <a:buFont typeface="Cabin"/>
                        <a:buChar char="○"/>
                      </a:pPr>
                      <a:r>
                        <a:rPr b="1" lang="en-GB" sz="1100">
                          <a:solidFill>
                            <a:srgbClr val="CC0000"/>
                          </a:solidFill>
                          <a:latin typeface="Cabin"/>
                          <a:ea typeface="Cabin"/>
                          <a:cs typeface="Cabin"/>
                          <a:sym typeface="Cabin"/>
                        </a:rPr>
                        <a:t>Previous</a:t>
                      </a:r>
                      <a:r>
                        <a:rPr lang="en-GB" sz="1100">
                          <a:latin typeface="Cabin"/>
                          <a:ea typeface="Cabin"/>
                          <a:cs typeface="Cabin"/>
                          <a:sym typeface="Cabin"/>
                        </a:rPr>
                        <a:t> infection </a:t>
                      </a:r>
                      <a:endParaRPr sz="1100">
                        <a:latin typeface="Cabin"/>
                        <a:ea typeface="Cabin"/>
                        <a:cs typeface="Cabin"/>
                        <a:sym typeface="Cabin"/>
                      </a:endParaRPr>
                    </a:p>
                    <a:p>
                      <a:pPr indent="-298450" lvl="1" marL="914400" rtl="0" algn="l">
                        <a:spcBef>
                          <a:spcPts val="0"/>
                        </a:spcBef>
                        <a:spcAft>
                          <a:spcPts val="0"/>
                        </a:spcAft>
                        <a:buSzPts val="1100"/>
                        <a:buFont typeface="Cabin"/>
                        <a:buChar char="○"/>
                      </a:pPr>
                      <a:r>
                        <a:rPr b="1" lang="en-GB" sz="1100">
                          <a:solidFill>
                            <a:srgbClr val="CC0000"/>
                          </a:solidFill>
                          <a:latin typeface="Cabin"/>
                          <a:ea typeface="Cabin"/>
                          <a:cs typeface="Cabin"/>
                          <a:sym typeface="Cabin"/>
                        </a:rPr>
                        <a:t>Immunity</a:t>
                      </a:r>
                      <a:r>
                        <a:rPr lang="en-GB" sz="1100">
                          <a:solidFill>
                            <a:srgbClr val="6AA84F"/>
                          </a:solidFill>
                          <a:latin typeface="Cabin"/>
                          <a:ea typeface="Cabin"/>
                          <a:cs typeface="Cabin"/>
                          <a:sym typeface="Cabin"/>
                        </a:rPr>
                        <a:t> (</a:t>
                      </a:r>
                      <a:r>
                        <a:rPr lang="en-GB" sz="1100">
                          <a:solidFill>
                            <a:srgbClr val="6AA84F"/>
                          </a:solidFill>
                          <a:latin typeface="Cabin"/>
                          <a:ea typeface="Cabin"/>
                          <a:cs typeface="Cabin"/>
                          <a:sym typeface="Cabin"/>
                        </a:rPr>
                        <a:t>Vaccinated patients</a:t>
                      </a:r>
                      <a:r>
                        <a:rPr lang="en-GB" sz="1100">
                          <a:solidFill>
                            <a:srgbClr val="6AA84F"/>
                          </a:solidFill>
                          <a:latin typeface="Cabin"/>
                          <a:ea typeface="Cabin"/>
                          <a:cs typeface="Cabin"/>
                          <a:sym typeface="Cabin"/>
                        </a:rPr>
                        <a:t> )</a:t>
                      </a:r>
                      <a:endParaRPr sz="1100">
                        <a:solidFill>
                          <a:srgbClr val="6AA84F"/>
                        </a:solidFill>
                        <a:latin typeface="Cabin"/>
                        <a:ea typeface="Cabin"/>
                        <a:cs typeface="Cabin"/>
                        <a:sym typeface="Cabin"/>
                      </a:endParaRPr>
                    </a:p>
                  </a:txBody>
                  <a:tcPr marT="91425" marB="91425" marR="91425" marL="91425" anchor="ctr"/>
                </a:tc>
              </a:tr>
              <a:tr h="392100">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Treatment</a:t>
                      </a:r>
                      <a:endParaRPr b="1">
                        <a:solidFill>
                          <a:srgbClr val="61753B"/>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Supportive therapy (self-limiting)</a:t>
                      </a:r>
                      <a:endParaRPr sz="1200">
                        <a:latin typeface="Cabin"/>
                        <a:ea typeface="Cabin"/>
                        <a:cs typeface="Cabin"/>
                        <a:sym typeface="Cabin"/>
                      </a:endParaRPr>
                    </a:p>
                  </a:txBody>
                  <a:tcPr marT="91425" marB="91425" marR="91425" marL="91425">
                    <a:lnB cap="flat" cmpd="sng" w="9525">
                      <a:solidFill>
                        <a:srgbClr val="9E9E9E"/>
                      </a:solidFill>
                      <a:prstDash val="solid"/>
                      <a:round/>
                      <a:headEnd len="sm" w="sm" type="none"/>
                      <a:tailEnd len="sm" w="sm" type="none"/>
                    </a:lnB>
                  </a:tcPr>
                </a:tc>
              </a:tr>
              <a:tr h="346725">
                <a:tc rowSpan="3">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Prevention</a:t>
                      </a:r>
                      <a:endParaRPr b="1">
                        <a:solidFill>
                          <a:srgbClr val="61753B"/>
                        </a:solidFill>
                        <a:latin typeface="Cabin"/>
                        <a:ea typeface="Cabin"/>
                        <a:cs typeface="Cabin"/>
                        <a:sym typeface="Cabi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Sanitation &amp; hygiene measures</a:t>
                      </a:r>
                      <a:endParaRPr sz="1200">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64400">
                <a:tc vMerge="1"/>
                <a:tc>
                  <a:txBody>
                    <a:bodyPr/>
                    <a:lstStyle/>
                    <a:p>
                      <a:pPr indent="0" lvl="0" marL="0" rtl="0" algn="l">
                        <a:spcBef>
                          <a:spcPts val="0"/>
                        </a:spcBef>
                        <a:spcAft>
                          <a:spcPts val="0"/>
                        </a:spcAft>
                        <a:buClr>
                          <a:schemeClr val="dk1"/>
                        </a:buClr>
                        <a:buSzPts val="1100"/>
                        <a:buFont typeface="Arial"/>
                        <a:buNone/>
                      </a:pPr>
                      <a:r>
                        <a:rPr b="1" lang="en-GB" sz="1100">
                          <a:solidFill>
                            <a:srgbClr val="CC0000"/>
                          </a:solidFill>
                          <a:latin typeface="Cabin"/>
                          <a:ea typeface="Cabin"/>
                          <a:cs typeface="Cabin"/>
                          <a:sym typeface="Cabin"/>
                        </a:rPr>
                        <a:t>Hig (human immunoglobulin):</a:t>
                      </a:r>
                      <a:r>
                        <a:rPr b="1" baseline="30000" lang="en-GB" sz="1100">
                          <a:solidFill>
                            <a:srgbClr val="CC0000"/>
                          </a:solidFill>
                          <a:latin typeface="Cabin"/>
                          <a:ea typeface="Cabin"/>
                          <a:cs typeface="Cabin"/>
                          <a:sym typeface="Cabin"/>
                        </a:rPr>
                        <a:t>1</a:t>
                      </a:r>
                      <a:endParaRPr b="1" baseline="30000" sz="11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00">
                          <a:latin typeface="Cabin"/>
                          <a:ea typeface="Cabin"/>
                          <a:cs typeface="Cabin"/>
                          <a:sym typeface="Cabin"/>
                        </a:rPr>
                        <a:t>Given </a:t>
                      </a:r>
                      <a:r>
                        <a:rPr b="1" lang="en-GB" sz="1100">
                          <a:latin typeface="Cabin"/>
                          <a:ea typeface="Cabin"/>
                          <a:cs typeface="Cabin"/>
                          <a:sym typeface="Cabin"/>
                        </a:rPr>
                        <a:t>before or within 2 Weeks of exposure </a:t>
                      </a:r>
                      <a:r>
                        <a:rPr lang="en-GB" sz="1100">
                          <a:latin typeface="Cabin"/>
                          <a:ea typeface="Cabin"/>
                          <a:cs typeface="Cabin"/>
                          <a:sym typeface="Cabin"/>
                        </a:rPr>
                        <a:t>(shorter immunity</a:t>
                      </a:r>
                      <a:r>
                        <a:rPr baseline="30000" lang="en-GB">
                          <a:latin typeface="Cabin"/>
                          <a:ea typeface="Cabin"/>
                          <a:cs typeface="Cabin"/>
                          <a:sym typeface="Cabin"/>
                        </a:rPr>
                        <a:t>2</a:t>
                      </a:r>
                      <a:r>
                        <a:rPr lang="en-GB" sz="1100">
                          <a:latin typeface="Cabin"/>
                          <a:ea typeface="Cabin"/>
                          <a:cs typeface="Cabin"/>
                          <a:sym typeface="Cabin"/>
                        </a:rPr>
                        <a:t>)</a:t>
                      </a:r>
                      <a:endParaRPr sz="1100">
                        <a:latin typeface="Cabin"/>
                        <a:ea typeface="Cabin"/>
                        <a:cs typeface="Cabin"/>
                        <a:sym typeface="Cabin"/>
                      </a:endParaRPr>
                    </a:p>
                    <a:p>
                      <a:pPr indent="0" lvl="0" marL="0" rtl="0" algn="l">
                        <a:spcBef>
                          <a:spcPts val="0"/>
                        </a:spcBef>
                        <a:spcAft>
                          <a:spcPts val="0"/>
                        </a:spcAft>
                        <a:buNone/>
                      </a:pPr>
                      <a:r>
                        <a:rPr b="1" lang="en-GB" sz="1100">
                          <a:latin typeface="Cabin"/>
                          <a:ea typeface="Cabin"/>
                          <a:cs typeface="Cabin"/>
                          <a:sym typeface="Cabin"/>
                        </a:rPr>
                        <a:t>Indication</a:t>
                      </a:r>
                      <a:r>
                        <a:rPr lang="en-GB" sz="1100">
                          <a:latin typeface="Cabin"/>
                          <a:ea typeface="Cabin"/>
                          <a:cs typeface="Cabin"/>
                          <a:sym typeface="Cabin"/>
                        </a:rPr>
                        <a:t>: </a:t>
                      </a:r>
                      <a:r>
                        <a:rPr b="1" lang="en-GB" sz="1100">
                          <a:solidFill>
                            <a:srgbClr val="CC0000"/>
                          </a:solidFill>
                          <a:latin typeface="Cabin"/>
                          <a:ea typeface="Cabin"/>
                          <a:cs typeface="Cabin"/>
                          <a:sym typeface="Cabin"/>
                        </a:rPr>
                        <a:t>travellers</a:t>
                      </a:r>
                      <a:r>
                        <a:rPr lang="en-GB" sz="1100">
                          <a:latin typeface="Cabin"/>
                          <a:ea typeface="Cabin"/>
                          <a:cs typeface="Cabin"/>
                          <a:sym typeface="Cabin"/>
                        </a:rPr>
                        <a:t>, unvaccinated, exposed patients.</a:t>
                      </a:r>
                      <a:endParaRPr sz="1100">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36575">
                <a:tc vMerge="1"/>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Vaccine:</a:t>
                      </a:r>
                      <a:r>
                        <a:rPr b="1" baseline="30000" lang="en-GB" sz="1100">
                          <a:latin typeface="Cabin"/>
                          <a:ea typeface="Cabin"/>
                          <a:cs typeface="Cabin"/>
                          <a:sym typeface="Cabin"/>
                        </a:rPr>
                        <a:t>1</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latin typeface="Cabin"/>
                          <a:ea typeface="Cabin"/>
                          <a:cs typeface="Cabin"/>
                          <a:sym typeface="Cabin"/>
                        </a:rPr>
                        <a:t>Inactivated </a:t>
                      </a:r>
                      <a:r>
                        <a:rPr lang="en-GB" sz="1200">
                          <a:solidFill>
                            <a:srgbClr val="3C78D8"/>
                          </a:solidFill>
                          <a:latin typeface="Cabin"/>
                          <a:ea typeface="Cabin"/>
                          <a:cs typeface="Cabin"/>
                          <a:sym typeface="Cabin"/>
                        </a:rPr>
                        <a:t>(killed)</a:t>
                      </a:r>
                      <a:r>
                        <a:rPr lang="en-GB" sz="1200">
                          <a:latin typeface="Cabin"/>
                          <a:ea typeface="Cabin"/>
                          <a:cs typeface="Cabin"/>
                          <a:sym typeface="Cabin"/>
                        </a:rPr>
                        <a:t>         |         - Given IM in two doses              |         - &gt;1 Y of age </a:t>
                      </a:r>
                      <a:endParaRPr sz="1200">
                        <a:latin typeface="Cabin"/>
                        <a:ea typeface="Cabin"/>
                        <a:cs typeface="Cabin"/>
                        <a:sym typeface="Cabin"/>
                      </a:endParaRPr>
                    </a:p>
                    <a:p>
                      <a:pPr indent="0" lvl="0" marL="0" rtl="0" algn="l">
                        <a:spcBef>
                          <a:spcPts val="0"/>
                        </a:spcBef>
                        <a:spcAft>
                          <a:spcPts val="0"/>
                        </a:spcAft>
                        <a:buNone/>
                      </a:pPr>
                      <a:r>
                        <a:rPr lang="en-GB" sz="1200">
                          <a:solidFill>
                            <a:srgbClr val="C27BA0"/>
                          </a:solidFill>
                          <a:latin typeface="Cabin"/>
                          <a:ea typeface="Cabin"/>
                          <a:cs typeface="Cabin"/>
                          <a:sym typeface="Cabin"/>
                        </a:rPr>
                        <a:t>- Side effects: mild local reaction</a:t>
                      </a:r>
                      <a:endParaRPr sz="1200">
                        <a:solidFill>
                          <a:srgbClr val="C27BA0"/>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Indication: Patients at high risk of infection and severe disease</a:t>
                      </a:r>
                      <a:r>
                        <a:rPr baseline="30000" lang="en-GB">
                          <a:latin typeface="Cabin"/>
                          <a:ea typeface="Cabin"/>
                          <a:cs typeface="Cabin"/>
                          <a:sym typeface="Cabin"/>
                        </a:rPr>
                        <a:t>3</a:t>
                      </a:r>
                      <a:endParaRPr sz="1200">
                        <a:latin typeface="Cabin"/>
                        <a:ea typeface="Cabin"/>
                        <a:cs typeface="Cabin"/>
                        <a:sym typeface="Cabin"/>
                      </a:endParaRPr>
                    </a:p>
                    <a:p>
                      <a:pPr indent="0" lvl="0" marL="0" rtl="0" algn="l">
                        <a:spcBef>
                          <a:spcPts val="0"/>
                        </a:spcBef>
                        <a:spcAft>
                          <a:spcPts val="0"/>
                        </a:spcAft>
                        <a:buNone/>
                      </a:pPr>
                      <a:r>
                        <a:rPr lang="en-GB" sz="1200">
                          <a:solidFill>
                            <a:srgbClr val="C27BA0"/>
                          </a:solidFill>
                          <a:latin typeface="Cabin"/>
                          <a:ea typeface="Cabin"/>
                          <a:cs typeface="Cabin"/>
                          <a:sym typeface="Cabin"/>
                        </a:rPr>
                        <a:t>- Combination vaccine (HAV &amp; HBV)</a:t>
                      </a:r>
                      <a:endParaRPr sz="1200">
                        <a:solidFill>
                          <a:srgbClr val="C27BA0"/>
                        </a:solidFill>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38" name="Google Shape;138;p16"/>
          <p:cNvSpPr txBox="1"/>
          <p:nvPr/>
        </p:nvSpPr>
        <p:spPr>
          <a:xfrm>
            <a:off x="270825" y="7006275"/>
            <a:ext cx="6681900" cy="266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Characteristics of HEV:</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lang="en-GB" sz="1300">
                <a:solidFill>
                  <a:srgbClr val="000000"/>
                </a:solidFill>
                <a:latin typeface="Cabin"/>
                <a:ea typeface="Cabin"/>
                <a:cs typeface="Cabin"/>
                <a:sym typeface="Cabin"/>
              </a:rPr>
              <a:t>Family</a:t>
            </a:r>
            <a:r>
              <a:rPr lang="en-GB" sz="1300">
                <a:latin typeface="Cabin"/>
                <a:ea typeface="Cabin"/>
                <a:cs typeface="Cabin"/>
                <a:sym typeface="Cabin"/>
              </a:rPr>
              <a:t>:</a:t>
            </a:r>
            <a:r>
              <a:rPr lang="en-GB" sz="1300">
                <a:solidFill>
                  <a:srgbClr val="CC0000"/>
                </a:solidFill>
                <a:latin typeface="Cabin"/>
                <a:ea typeface="Cabin"/>
                <a:cs typeface="Cabin"/>
                <a:sym typeface="Cabin"/>
              </a:rPr>
              <a:t> </a:t>
            </a:r>
            <a:r>
              <a:rPr b="1" lang="en-GB" sz="1300" u="sng">
                <a:solidFill>
                  <a:srgbClr val="CC0000"/>
                </a:solidFill>
                <a:latin typeface="Cabin"/>
                <a:ea typeface="Cabin"/>
                <a:cs typeface="Cabin"/>
                <a:sym typeface="Cabin"/>
              </a:rPr>
              <a:t>Hepe</a:t>
            </a:r>
            <a:r>
              <a:rPr b="1" lang="en-GB" sz="1300">
                <a:solidFill>
                  <a:srgbClr val="CC0000"/>
                </a:solidFill>
                <a:latin typeface="Cabin"/>
                <a:ea typeface="Cabin"/>
                <a:cs typeface="Cabin"/>
                <a:sym typeface="Cabin"/>
              </a:rPr>
              <a:t>viridae</a:t>
            </a:r>
            <a:r>
              <a:rPr b="1" lang="en-GB" sz="1300">
                <a:solidFill>
                  <a:srgbClr val="CC0000"/>
                </a:solidFill>
                <a:latin typeface="Cabin"/>
                <a:ea typeface="Cabin"/>
                <a:cs typeface="Cabin"/>
                <a:sym typeface="Cabin"/>
              </a:rPr>
              <a:t>.</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3C78D8"/>
              </a:buClr>
              <a:buSzPts val="1300"/>
              <a:buFont typeface="Cabin"/>
              <a:buChar char="●"/>
            </a:pPr>
            <a:r>
              <a:rPr lang="en-GB" sz="1300">
                <a:solidFill>
                  <a:srgbClr val="3C78D8"/>
                </a:solidFill>
                <a:latin typeface="Cabin"/>
                <a:ea typeface="Cabin"/>
                <a:cs typeface="Cabin"/>
                <a:sym typeface="Cabin"/>
              </a:rPr>
              <a:t>Genus: </a:t>
            </a:r>
            <a:r>
              <a:rPr b="1" lang="en-GB" sz="1300" u="sng">
                <a:solidFill>
                  <a:srgbClr val="3C78D8"/>
                </a:solidFill>
                <a:latin typeface="Cabin"/>
                <a:ea typeface="Cabin"/>
                <a:cs typeface="Cabin"/>
                <a:sym typeface="Cabin"/>
              </a:rPr>
              <a:t>Hepe</a:t>
            </a:r>
            <a:r>
              <a:rPr b="1" lang="en-GB" sz="1300">
                <a:solidFill>
                  <a:srgbClr val="3C78D8"/>
                </a:solidFill>
                <a:latin typeface="Cabin"/>
                <a:ea typeface="Cabin"/>
                <a:cs typeface="Cabin"/>
                <a:sym typeface="Cabin"/>
              </a:rPr>
              <a:t>virus</a:t>
            </a:r>
            <a:r>
              <a:rPr b="1" lang="en-GB" sz="1300">
                <a:solidFill>
                  <a:srgbClr val="3C78D8"/>
                </a:solidFill>
                <a:latin typeface="Cabin"/>
                <a:ea typeface="Cabin"/>
                <a:cs typeface="Cabin"/>
                <a:sym typeface="Cabin"/>
              </a:rPr>
              <a:t>.</a:t>
            </a:r>
            <a:endParaRPr b="1" sz="1300">
              <a:solidFill>
                <a:srgbClr val="3C78D8"/>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b="1" lang="en-GB" sz="1300">
                <a:solidFill>
                  <a:srgbClr val="CC0000"/>
                </a:solidFill>
                <a:latin typeface="Cabin"/>
                <a:ea typeface="Cabin"/>
                <a:cs typeface="Cabin"/>
                <a:sym typeface="Cabin"/>
              </a:rPr>
              <a:t>Non-enveloped </a:t>
            </a:r>
            <a:r>
              <a:rPr lang="en-GB" sz="1300">
                <a:latin typeface="Cabin"/>
                <a:ea typeface="Cabin"/>
                <a:cs typeface="Cabin"/>
                <a:sym typeface="Cabin"/>
              </a:rPr>
              <a:t>virion consisting of:</a:t>
            </a:r>
            <a:endParaRPr sz="1300">
              <a:latin typeface="Cabin"/>
              <a:ea typeface="Cabin"/>
              <a:cs typeface="Cabin"/>
              <a:sym typeface="Cabin"/>
            </a:endParaRPr>
          </a:p>
          <a:p>
            <a:pPr indent="457200" lvl="0" marL="457200" rtl="0" algn="l">
              <a:spcBef>
                <a:spcPts val="0"/>
              </a:spcBef>
              <a:spcAft>
                <a:spcPts val="0"/>
              </a:spcAft>
              <a:buNone/>
            </a:pPr>
            <a:r>
              <a:rPr b="1" lang="en-GB" sz="1300">
                <a:solidFill>
                  <a:srgbClr val="CC0000"/>
                </a:solidFill>
                <a:latin typeface="Cabin"/>
                <a:ea typeface="Cabin"/>
                <a:cs typeface="Cabin"/>
                <a:sym typeface="Cabin"/>
              </a:rPr>
              <a:t>• Icosahedral capsid.</a:t>
            </a:r>
            <a:endParaRPr b="1" sz="1300">
              <a:solidFill>
                <a:srgbClr val="CC0000"/>
              </a:solidFill>
              <a:latin typeface="Cabin"/>
              <a:ea typeface="Cabin"/>
              <a:cs typeface="Cabin"/>
              <a:sym typeface="Cabin"/>
            </a:endParaRPr>
          </a:p>
          <a:p>
            <a:pPr indent="457200" lvl="0" marL="457200" rtl="0" algn="l">
              <a:spcBef>
                <a:spcPts val="0"/>
              </a:spcBef>
              <a:spcAft>
                <a:spcPts val="0"/>
              </a:spcAft>
              <a:buNone/>
            </a:pPr>
            <a:r>
              <a:rPr b="1" lang="en-GB" sz="1300">
                <a:solidFill>
                  <a:srgbClr val="CC0000"/>
                </a:solidFill>
                <a:latin typeface="Cabin"/>
                <a:ea typeface="Cabin"/>
                <a:cs typeface="Cabin"/>
                <a:sym typeface="Cabin"/>
              </a:rPr>
              <a:t>• Positive sense ss-RNA.</a:t>
            </a:r>
            <a:endParaRPr b="1" sz="1300">
              <a:solidFill>
                <a:srgbClr val="CC0000"/>
              </a:solidFill>
              <a:latin typeface="Cabin"/>
              <a:ea typeface="Cabin"/>
              <a:cs typeface="Cabin"/>
              <a:sym typeface="Cabin"/>
            </a:endParaRPr>
          </a:p>
        </p:txBody>
      </p:sp>
      <p:sp>
        <p:nvSpPr>
          <p:cNvPr id="139" name="Google Shape;139;p16"/>
          <p:cNvSpPr txBox="1"/>
          <p:nvPr/>
        </p:nvSpPr>
        <p:spPr>
          <a:xfrm>
            <a:off x="258439" y="8774507"/>
            <a:ext cx="6880200" cy="1087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endParaRPr b="1" sz="2000">
              <a:solidFill>
                <a:srgbClr val="61753B"/>
              </a:solidFill>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b="1" lang="en-GB" sz="1300">
                <a:solidFill>
                  <a:srgbClr val="CC0000"/>
                </a:solidFill>
                <a:latin typeface="Cabin"/>
                <a:ea typeface="Cabin"/>
                <a:cs typeface="Cabin"/>
                <a:sym typeface="Cabin"/>
              </a:rPr>
              <a:t>Outbreak of water-borne</a:t>
            </a:r>
            <a:r>
              <a:rPr lang="en-GB" sz="1300">
                <a:latin typeface="Cabin"/>
                <a:ea typeface="Cabin"/>
                <a:cs typeface="Cabin"/>
                <a:sym typeface="Cabin"/>
              </a:rPr>
              <a:t> &amp; sporadic cases of viral hepatitis.</a:t>
            </a:r>
            <a:endParaRPr sz="1300">
              <a:latin typeface="Cabin"/>
              <a:ea typeface="Cabin"/>
              <a:cs typeface="Cabin"/>
              <a:sym typeface="Cabin"/>
            </a:endParaRPr>
          </a:p>
          <a:p>
            <a:pPr indent="-311150" lvl="0" marL="457200" rtl="0" algn="l">
              <a:lnSpc>
                <a:spcPct val="115000"/>
              </a:lnSpc>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Age; young adults.</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a:p>
        </p:txBody>
      </p:sp>
      <p:sp>
        <p:nvSpPr>
          <p:cNvPr id="140" name="Google Shape;140;p1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If someone is </a:t>
            </a:r>
            <a:r>
              <a:rPr lang="en-GB" sz="800">
                <a:solidFill>
                  <a:srgbClr val="6AA84F"/>
                </a:solidFill>
                <a:latin typeface="Cabin"/>
                <a:ea typeface="Cabin"/>
                <a:cs typeface="Cabin"/>
                <a:sym typeface="Cabin"/>
              </a:rPr>
              <a:t>living </a:t>
            </a:r>
            <a:r>
              <a:rPr lang="en-GB" sz="800">
                <a:solidFill>
                  <a:srgbClr val="6AA84F"/>
                </a:solidFill>
                <a:latin typeface="Cabin"/>
                <a:ea typeface="Cabin"/>
                <a:cs typeface="Cabin"/>
                <a:sym typeface="Cabin"/>
              </a:rPr>
              <a:t>with a person who has been diagnosed with </a:t>
            </a:r>
            <a:r>
              <a:rPr lang="en-GB" sz="800">
                <a:solidFill>
                  <a:srgbClr val="6AA84F"/>
                </a:solidFill>
                <a:latin typeface="Cabin"/>
                <a:ea typeface="Cabin"/>
                <a:cs typeface="Cabin"/>
                <a:sym typeface="Cabin"/>
              </a:rPr>
              <a:t>Hepatitis A,</a:t>
            </a:r>
            <a:r>
              <a:rPr lang="en-GB" sz="800">
                <a:solidFill>
                  <a:srgbClr val="6AA84F"/>
                </a:solidFill>
                <a:latin typeface="Cabin"/>
                <a:ea typeface="Cabin"/>
                <a:cs typeface="Cabin"/>
                <a:sym typeface="Cabin"/>
              </a:rPr>
              <a:t> </a:t>
            </a:r>
            <a:r>
              <a:rPr lang="en-GB" sz="800">
                <a:solidFill>
                  <a:srgbClr val="6AA84F"/>
                </a:solidFill>
                <a:latin typeface="Cabin"/>
                <a:ea typeface="Cabin"/>
                <a:cs typeface="Cabin"/>
                <a:sym typeface="Cabin"/>
              </a:rPr>
              <a:t>will you give him vaccine or Hig? </a:t>
            </a:r>
            <a:r>
              <a:rPr lang="en-GB" sz="800">
                <a:solidFill>
                  <a:srgbClr val="6AA84F"/>
                </a:solidFill>
                <a:latin typeface="Cabin"/>
                <a:ea typeface="Cabin"/>
                <a:cs typeface="Cabin"/>
                <a:sym typeface="Cabin"/>
              </a:rPr>
              <a:t>H</a:t>
            </a:r>
            <a:r>
              <a:rPr lang="en-GB" sz="800">
                <a:solidFill>
                  <a:srgbClr val="6AA84F"/>
                </a:solidFill>
                <a:latin typeface="Cabin"/>
                <a:ea typeface="Cabin"/>
                <a:cs typeface="Cabin"/>
                <a:sym typeface="Cabin"/>
              </a:rPr>
              <a:t>ig</a:t>
            </a:r>
            <a:r>
              <a:rPr lang="en-GB" sz="800">
                <a:solidFill>
                  <a:srgbClr val="6AA84F"/>
                </a:solidFill>
                <a:latin typeface="Cabin"/>
                <a:ea typeface="Cabin"/>
                <a:cs typeface="Cabin"/>
                <a:sym typeface="Cabin"/>
              </a:rPr>
              <a:t>, because it gives immunity against HAV faster than the vaccine, but only for a short-term. Unlike vaccines which will provide long-term </a:t>
            </a:r>
            <a:r>
              <a:rPr lang="en-GB" sz="800">
                <a:solidFill>
                  <a:srgbClr val="6AA84F"/>
                </a:solidFill>
                <a:latin typeface="Cabin"/>
                <a:ea typeface="Cabin"/>
                <a:cs typeface="Cabin"/>
                <a:sym typeface="Cabin"/>
              </a:rPr>
              <a:t>protection.</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3-6 months. </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E.g. Chronic liver diseases</a:t>
            </a:r>
            <a:endParaRPr sz="800">
              <a:solidFill>
                <a:srgbClr val="6AA84F"/>
              </a:solidFill>
              <a:latin typeface="Cabin"/>
              <a:ea typeface="Cabin"/>
              <a:cs typeface="Cabin"/>
              <a:sym typeface="Cabin"/>
            </a:endParaRPr>
          </a:p>
        </p:txBody>
      </p:sp>
      <p:pic>
        <p:nvPicPr>
          <p:cNvPr id="141" name="Google Shape;141;p16"/>
          <p:cNvPicPr preferRelativeResize="0"/>
          <p:nvPr/>
        </p:nvPicPr>
        <p:blipFill>
          <a:blip r:embed="rId4">
            <a:alphaModFix/>
          </a:blip>
          <a:stretch>
            <a:fillRect/>
          </a:stretch>
        </p:blipFill>
        <p:spPr>
          <a:xfrm>
            <a:off x="5237572" y="1364777"/>
            <a:ext cx="2045952" cy="1187300"/>
          </a:xfrm>
          <a:prstGeom prst="rect">
            <a:avLst/>
          </a:prstGeom>
          <a:noFill/>
          <a:ln cap="flat" cmpd="sng" w="9525">
            <a:solidFill>
              <a:srgbClr val="61753B"/>
            </a:solidFill>
            <a:prstDash val="solid"/>
            <a:round/>
            <a:headEnd len="sm" w="sm" type="none"/>
            <a:tailEnd len="sm" w="sm" type="none"/>
          </a:ln>
        </p:spPr>
      </p:pic>
      <p:sp>
        <p:nvSpPr>
          <p:cNvPr id="142" name="Google Shape;142;p16"/>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7"/>
          <p:cNvSpPr txBox="1"/>
          <p:nvPr/>
        </p:nvSpPr>
        <p:spPr>
          <a:xfrm flipH="1">
            <a:off x="3449868" y="8030512"/>
            <a:ext cx="435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50">
                <a:solidFill>
                  <a:srgbClr val="999999"/>
                </a:solidFill>
                <a:latin typeface="Cabin"/>
                <a:ea typeface="Cabin"/>
                <a:cs typeface="Cabin"/>
                <a:sym typeface="Cabin"/>
              </a:rPr>
              <a:t>→</a:t>
            </a:r>
            <a:endParaRPr>
              <a:solidFill>
                <a:srgbClr val="999999"/>
              </a:solidFill>
            </a:endParaRPr>
          </a:p>
        </p:txBody>
      </p:sp>
      <p:sp>
        <p:nvSpPr>
          <p:cNvPr id="148" name="Google Shape;148;p17"/>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49" name="Google Shape;149;p17"/>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 Unlike HAV, HEV can be </a:t>
            </a:r>
            <a:r>
              <a:rPr lang="en-GB" sz="800">
                <a:solidFill>
                  <a:srgbClr val="6AA84F"/>
                </a:solidFill>
                <a:latin typeface="Cabin"/>
                <a:ea typeface="Cabin"/>
                <a:cs typeface="Cabin"/>
                <a:sym typeface="Cabin"/>
              </a:rPr>
              <a:t>transmitted</a:t>
            </a:r>
            <a:r>
              <a:rPr lang="en-GB" sz="800">
                <a:solidFill>
                  <a:srgbClr val="6AA84F"/>
                </a:solidFill>
                <a:latin typeface="Cabin"/>
                <a:ea typeface="Cabin"/>
                <a:cs typeface="Cabin"/>
                <a:sym typeface="Cabin"/>
              </a:rPr>
              <a:t> </a:t>
            </a:r>
            <a:r>
              <a:rPr lang="en-GB" sz="800">
                <a:solidFill>
                  <a:srgbClr val="6AA84F"/>
                </a:solidFill>
                <a:latin typeface="Cabin"/>
                <a:ea typeface="Cabin"/>
                <a:cs typeface="Cabin"/>
                <a:sym typeface="Cabin"/>
              </a:rPr>
              <a:t>from</a:t>
            </a:r>
            <a:r>
              <a:rPr lang="en-GB" sz="800">
                <a:solidFill>
                  <a:srgbClr val="6AA84F"/>
                </a:solidFill>
                <a:latin typeface="Cabin"/>
                <a:ea typeface="Cabin"/>
                <a:cs typeface="Cabin"/>
                <a:sym typeface="Cabin"/>
              </a:rPr>
              <a:t> animal to human especially through un</a:t>
            </a:r>
            <a:r>
              <a:rPr lang="en-GB" sz="800">
                <a:solidFill>
                  <a:srgbClr val="6AA84F"/>
                </a:solidFill>
                <a:latin typeface="Cabin"/>
                <a:ea typeface="Cabin"/>
                <a:cs typeface="Cabin"/>
                <a:sym typeface="Cabin"/>
              </a:rPr>
              <a:t>cooked</a:t>
            </a:r>
            <a:r>
              <a:rPr lang="en-GB" sz="800">
                <a:solidFill>
                  <a:srgbClr val="6AA84F"/>
                </a:solidFill>
                <a:latin typeface="Cabin"/>
                <a:ea typeface="Cabin"/>
                <a:cs typeface="Cabin"/>
                <a:sym typeface="Cabin"/>
              </a:rPr>
              <a:t> pork or beef, </a:t>
            </a:r>
            <a:endParaRPr sz="800">
              <a:solidFill>
                <a:srgbClr val="999999"/>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MAY cause in </a:t>
            </a:r>
            <a:r>
              <a:rPr b="1" lang="en-GB" sz="800">
                <a:solidFill>
                  <a:srgbClr val="6AA84F"/>
                </a:solidFill>
                <a:latin typeface="Cabin"/>
                <a:ea typeface="Cabin"/>
                <a:cs typeface="Cabin"/>
                <a:sym typeface="Cabin"/>
              </a:rPr>
              <a:t>immunocompromised</a:t>
            </a:r>
            <a:r>
              <a:rPr lang="en-GB" sz="800">
                <a:solidFill>
                  <a:srgbClr val="6AA84F"/>
                </a:solidFill>
                <a:latin typeface="Cabin"/>
                <a:ea typeface="Cabin"/>
                <a:cs typeface="Cabin"/>
                <a:sym typeface="Cabin"/>
              </a:rPr>
              <a:t>. However, benign self limiting in immunocompetent. </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 Herpesviridae is family of 8 viruses that cause infections in humans and share some features. EBV &amp; CMV cause hepatitis as part of their systemic infections ,</a:t>
            </a:r>
            <a:r>
              <a:rPr lang="en-GB" sz="800">
                <a:solidFill>
                  <a:srgbClr val="999999"/>
                </a:solidFill>
                <a:latin typeface="Cabin"/>
                <a:ea typeface="Cabin"/>
                <a:cs typeface="Cabin"/>
                <a:sym typeface="Cabin"/>
              </a:rPr>
              <a:t>and they establish </a:t>
            </a:r>
            <a:r>
              <a:rPr b="1" lang="en-GB" sz="800">
                <a:solidFill>
                  <a:srgbClr val="999999"/>
                </a:solidFill>
                <a:latin typeface="Cabin"/>
                <a:ea typeface="Cabin"/>
                <a:cs typeface="Cabin"/>
                <a:sym typeface="Cabin"/>
              </a:rPr>
              <a:t>latency</a:t>
            </a:r>
            <a:r>
              <a:rPr lang="en-GB" sz="800">
                <a:solidFill>
                  <a:srgbClr val="999999"/>
                </a:solidFill>
                <a:latin typeface="Cabin"/>
                <a:ea typeface="Cabin"/>
                <a:cs typeface="Cabin"/>
                <a:sym typeface="Cabin"/>
              </a:rPr>
              <a:t> .</a:t>
            </a:r>
            <a:r>
              <a:rPr lang="en-GB" sz="800">
                <a:solidFill>
                  <a:srgbClr val="6AA84F"/>
                </a:solidFill>
                <a:latin typeface="Cabin"/>
                <a:ea typeface="Cabin"/>
                <a:cs typeface="Cabin"/>
                <a:sym typeface="Cabin"/>
              </a:rPr>
              <a:t> </a:t>
            </a:r>
            <a:endParaRPr sz="800">
              <a:solidFill>
                <a:srgbClr val="6AA84F"/>
              </a:solidFill>
              <a:latin typeface="Cabin"/>
              <a:ea typeface="Cabin"/>
              <a:cs typeface="Cabin"/>
              <a:sym typeface="Cabin"/>
            </a:endParaRPr>
          </a:p>
        </p:txBody>
      </p:sp>
      <p:sp>
        <p:nvSpPr>
          <p:cNvPr id="150" name="Google Shape;150;p17"/>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51" name="Google Shape;151;p17"/>
          <p:cNvSpPr txBox="1"/>
          <p:nvPr/>
        </p:nvSpPr>
        <p:spPr>
          <a:xfrm>
            <a:off x="579125" y="269975"/>
            <a:ext cx="6071700" cy="467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Hepatitis E</a:t>
            </a:r>
            <a:endParaRPr b="1" sz="3500">
              <a:solidFill>
                <a:srgbClr val="61753B"/>
              </a:solidFill>
              <a:latin typeface="Cabin"/>
              <a:ea typeface="Cabin"/>
              <a:cs typeface="Cabin"/>
              <a:sym typeface="Cabin"/>
            </a:endParaRPr>
          </a:p>
        </p:txBody>
      </p:sp>
      <p:sp>
        <p:nvSpPr>
          <p:cNvPr id="152" name="Google Shape;152;p17"/>
          <p:cNvSpPr txBox="1"/>
          <p:nvPr/>
        </p:nvSpPr>
        <p:spPr>
          <a:xfrm>
            <a:off x="-9386300" y="6444150"/>
            <a:ext cx="68802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chemeClr val="dk1"/>
                </a:solidFill>
                <a:latin typeface="Cabin"/>
                <a:ea typeface="Cabin"/>
                <a:cs typeface="Cabin"/>
                <a:sym typeface="Cabin"/>
              </a:rPr>
              <a:t>4 routes of transmission;</a:t>
            </a:r>
            <a:endParaRPr b="1" sz="1800">
              <a:latin typeface="Cabin"/>
              <a:ea typeface="Cabin"/>
              <a:cs typeface="Cabin"/>
              <a:sym typeface="Cabin"/>
            </a:endParaRPr>
          </a:p>
          <a:p>
            <a:pPr indent="0" lvl="0" marL="0" rtl="0" algn="l">
              <a:spcBef>
                <a:spcPts val="0"/>
              </a:spcBef>
              <a:spcAft>
                <a:spcPts val="0"/>
              </a:spcAft>
              <a:buNone/>
            </a:pPr>
            <a:r>
              <a:t/>
            </a:r>
            <a:endParaRPr/>
          </a:p>
        </p:txBody>
      </p:sp>
      <p:sp>
        <p:nvSpPr>
          <p:cNvPr id="153" name="Google Shape;153;p17"/>
          <p:cNvSpPr txBox="1"/>
          <p:nvPr/>
        </p:nvSpPr>
        <p:spPr>
          <a:xfrm>
            <a:off x="14068135" y="2972067"/>
            <a:ext cx="2282700" cy="2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abin"/>
                <a:ea typeface="Cabin"/>
                <a:cs typeface="Cabin"/>
                <a:sym typeface="Cabin"/>
              </a:rPr>
              <a:t>Chronic hepatitis, cirrhosis, but not HCC.</a:t>
            </a:r>
            <a:endParaRPr>
              <a:latin typeface="Cabin"/>
              <a:ea typeface="Cabin"/>
              <a:cs typeface="Cabin"/>
              <a:sym typeface="Cabin"/>
            </a:endParaRPr>
          </a:p>
        </p:txBody>
      </p:sp>
      <p:sp>
        <p:nvSpPr>
          <p:cNvPr id="154" name="Google Shape;154;p17"/>
          <p:cNvSpPr txBox="1"/>
          <p:nvPr/>
        </p:nvSpPr>
        <p:spPr>
          <a:xfrm>
            <a:off x="14343073" y="3671838"/>
            <a:ext cx="1485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Cabin"/>
                <a:ea typeface="Cabin"/>
                <a:cs typeface="Cabin"/>
                <a:sym typeface="Cabin"/>
              </a:rPr>
              <a:t>Fulminant disease</a:t>
            </a:r>
            <a:endParaRPr sz="1300">
              <a:latin typeface="Cabin"/>
              <a:ea typeface="Cabin"/>
              <a:cs typeface="Cabin"/>
              <a:sym typeface="Cabin"/>
            </a:endParaRPr>
          </a:p>
        </p:txBody>
      </p:sp>
      <p:sp>
        <p:nvSpPr>
          <p:cNvPr id="155" name="Google Shape;155;p17"/>
          <p:cNvSpPr txBox="1"/>
          <p:nvPr/>
        </p:nvSpPr>
        <p:spPr>
          <a:xfrm>
            <a:off x="579132" y="6551243"/>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Herpesviridae</a:t>
            </a:r>
            <a:r>
              <a:rPr b="1" baseline="30000" lang="en-GB" sz="3500">
                <a:solidFill>
                  <a:srgbClr val="61753B"/>
                </a:solidFill>
                <a:latin typeface="Cabin"/>
                <a:ea typeface="Cabin"/>
                <a:cs typeface="Cabin"/>
                <a:sym typeface="Cabin"/>
              </a:rPr>
              <a:t>3</a:t>
            </a:r>
            <a:endParaRPr b="1" baseline="30000" sz="3500">
              <a:solidFill>
                <a:srgbClr val="61753B"/>
              </a:solidFill>
              <a:latin typeface="Cabin"/>
              <a:ea typeface="Cabin"/>
              <a:cs typeface="Cabin"/>
              <a:sym typeface="Cabin"/>
            </a:endParaRPr>
          </a:p>
        </p:txBody>
      </p:sp>
      <p:cxnSp>
        <p:nvCxnSpPr>
          <p:cNvPr id="156" name="Google Shape;156;p17"/>
          <p:cNvCxnSpPr/>
          <p:nvPr/>
        </p:nvCxnSpPr>
        <p:spPr>
          <a:xfrm flipH="1" rot="10800000">
            <a:off x="778238" y="6475038"/>
            <a:ext cx="6035100" cy="7200"/>
          </a:xfrm>
          <a:prstGeom prst="straightConnector1">
            <a:avLst/>
          </a:prstGeom>
          <a:noFill/>
          <a:ln cap="flat" cmpd="sng" w="28575">
            <a:solidFill>
              <a:srgbClr val="61753B"/>
            </a:solidFill>
            <a:prstDash val="solid"/>
            <a:round/>
            <a:headEnd len="med" w="med" type="oval"/>
            <a:tailEnd len="med" w="med" type="oval"/>
          </a:ln>
        </p:spPr>
      </p:cxnSp>
      <p:sp>
        <p:nvSpPr>
          <p:cNvPr id="157" name="Google Shape;157;p17"/>
          <p:cNvSpPr txBox="1"/>
          <p:nvPr/>
        </p:nvSpPr>
        <p:spPr>
          <a:xfrm>
            <a:off x="1919575" y="767908"/>
            <a:ext cx="3545700" cy="5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61753B"/>
                </a:solidFill>
                <a:latin typeface="Cabin"/>
                <a:ea typeface="Cabin"/>
                <a:cs typeface="Cabin"/>
                <a:sym typeface="Cabin"/>
              </a:rPr>
              <a:t>Transmission</a:t>
            </a:r>
            <a:endParaRPr b="1" sz="2000">
              <a:solidFill>
                <a:srgbClr val="61753B"/>
              </a:solidFill>
              <a:latin typeface="Cabin"/>
              <a:ea typeface="Cabin"/>
              <a:cs typeface="Cabin"/>
              <a:sym typeface="Cabin"/>
            </a:endParaRPr>
          </a:p>
        </p:txBody>
      </p:sp>
      <p:sp>
        <p:nvSpPr>
          <p:cNvPr id="158" name="Google Shape;158;p17"/>
          <p:cNvSpPr txBox="1"/>
          <p:nvPr/>
        </p:nvSpPr>
        <p:spPr>
          <a:xfrm>
            <a:off x="2454466" y="1574130"/>
            <a:ext cx="1102200" cy="467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Zoonotic food-borne</a:t>
            </a:r>
            <a:r>
              <a:rPr b="1" baseline="30000" lang="en-GB" sz="1200">
                <a:solidFill>
                  <a:srgbClr val="CC0000"/>
                </a:solidFill>
                <a:latin typeface="Cabin"/>
                <a:ea typeface="Cabin"/>
                <a:cs typeface="Cabin"/>
                <a:sym typeface="Cabin"/>
              </a:rPr>
              <a:t>1</a:t>
            </a:r>
            <a:endParaRPr b="1" baseline="30000" sz="1200">
              <a:solidFill>
                <a:srgbClr val="CC0000"/>
              </a:solidFill>
              <a:latin typeface="Cabin"/>
              <a:ea typeface="Cabin"/>
              <a:cs typeface="Cabin"/>
              <a:sym typeface="Cabin"/>
            </a:endParaRPr>
          </a:p>
        </p:txBody>
      </p:sp>
      <p:sp>
        <p:nvSpPr>
          <p:cNvPr id="159" name="Google Shape;159;p17"/>
          <p:cNvSpPr txBox="1"/>
          <p:nvPr/>
        </p:nvSpPr>
        <p:spPr>
          <a:xfrm>
            <a:off x="1092077" y="1574130"/>
            <a:ext cx="1102200" cy="467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Water-borne</a:t>
            </a:r>
            <a:endParaRPr b="1" sz="1200">
              <a:solidFill>
                <a:srgbClr val="CC0000"/>
              </a:solidFill>
              <a:latin typeface="Cabin"/>
              <a:ea typeface="Cabin"/>
              <a:cs typeface="Cabin"/>
              <a:sym typeface="Cabin"/>
            </a:endParaRPr>
          </a:p>
        </p:txBody>
      </p:sp>
      <p:sp>
        <p:nvSpPr>
          <p:cNvPr id="160" name="Google Shape;160;p17"/>
          <p:cNvSpPr txBox="1"/>
          <p:nvPr/>
        </p:nvSpPr>
        <p:spPr>
          <a:xfrm>
            <a:off x="3816876" y="1574130"/>
            <a:ext cx="1102200" cy="467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Cabin"/>
                <a:ea typeface="Cabin"/>
                <a:cs typeface="Cabin"/>
                <a:sym typeface="Cabin"/>
              </a:rPr>
              <a:t>Perinatal</a:t>
            </a:r>
            <a:endParaRPr sz="1200">
              <a:latin typeface="Cabin"/>
              <a:ea typeface="Cabin"/>
              <a:cs typeface="Cabin"/>
              <a:sym typeface="Cabin"/>
            </a:endParaRPr>
          </a:p>
        </p:txBody>
      </p:sp>
      <p:cxnSp>
        <p:nvCxnSpPr>
          <p:cNvPr id="161" name="Google Shape;161;p17"/>
          <p:cNvCxnSpPr>
            <a:stCxn id="157" idx="2"/>
            <a:endCxn id="158" idx="0"/>
          </p:cNvCxnSpPr>
          <p:nvPr/>
        </p:nvCxnSpPr>
        <p:spPr>
          <a:xfrm rot="5400000">
            <a:off x="3208825" y="1090408"/>
            <a:ext cx="280200" cy="687000"/>
          </a:xfrm>
          <a:prstGeom prst="bentConnector3">
            <a:avLst>
              <a:gd fmla="val 50022" name="adj1"/>
            </a:avLst>
          </a:prstGeom>
          <a:noFill/>
          <a:ln cap="flat" cmpd="sng" w="9525">
            <a:solidFill>
              <a:srgbClr val="61753B"/>
            </a:solidFill>
            <a:prstDash val="solid"/>
            <a:round/>
            <a:headEnd len="sm" w="sm" type="none"/>
            <a:tailEnd len="sm" w="sm" type="none"/>
          </a:ln>
        </p:spPr>
      </p:cxnSp>
      <p:cxnSp>
        <p:nvCxnSpPr>
          <p:cNvPr id="162" name="Google Shape;162;p17"/>
          <p:cNvCxnSpPr>
            <a:stCxn id="157" idx="2"/>
            <a:endCxn id="159" idx="0"/>
          </p:cNvCxnSpPr>
          <p:nvPr/>
        </p:nvCxnSpPr>
        <p:spPr>
          <a:xfrm rot="5400000">
            <a:off x="2527675" y="409258"/>
            <a:ext cx="280200" cy="2049300"/>
          </a:xfrm>
          <a:prstGeom prst="bentConnector3">
            <a:avLst>
              <a:gd fmla="val 50022" name="adj1"/>
            </a:avLst>
          </a:prstGeom>
          <a:noFill/>
          <a:ln cap="flat" cmpd="sng" w="9525">
            <a:solidFill>
              <a:srgbClr val="61753B"/>
            </a:solidFill>
            <a:prstDash val="solid"/>
            <a:round/>
            <a:headEnd len="sm" w="sm" type="none"/>
            <a:tailEnd len="sm" w="sm" type="none"/>
          </a:ln>
        </p:spPr>
      </p:cxnSp>
      <p:cxnSp>
        <p:nvCxnSpPr>
          <p:cNvPr id="163" name="Google Shape;163;p17"/>
          <p:cNvCxnSpPr>
            <a:stCxn id="157" idx="2"/>
            <a:endCxn id="160" idx="0"/>
          </p:cNvCxnSpPr>
          <p:nvPr/>
        </p:nvCxnSpPr>
        <p:spPr>
          <a:xfrm flipH="1" rot="-5400000">
            <a:off x="3890125" y="1096108"/>
            <a:ext cx="280200" cy="675600"/>
          </a:xfrm>
          <a:prstGeom prst="bentConnector3">
            <a:avLst>
              <a:gd fmla="val 50022" name="adj1"/>
            </a:avLst>
          </a:prstGeom>
          <a:noFill/>
          <a:ln cap="flat" cmpd="sng" w="9525">
            <a:solidFill>
              <a:srgbClr val="61753B"/>
            </a:solidFill>
            <a:prstDash val="solid"/>
            <a:round/>
            <a:headEnd len="sm" w="sm" type="none"/>
            <a:tailEnd len="sm" w="sm" type="none"/>
          </a:ln>
        </p:spPr>
      </p:cxnSp>
      <p:sp>
        <p:nvSpPr>
          <p:cNvPr id="164" name="Google Shape;164;p17"/>
          <p:cNvSpPr txBox="1"/>
          <p:nvPr/>
        </p:nvSpPr>
        <p:spPr>
          <a:xfrm rot="-5400000">
            <a:off x="-7930425" y="650438"/>
            <a:ext cx="1799100" cy="435600"/>
          </a:xfrm>
          <a:prstGeom prst="rect">
            <a:avLst/>
          </a:prstGeom>
          <a:solidFill>
            <a:srgbClr val="C0C58F">
              <a:alpha val="53725"/>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61753B"/>
                </a:solidFill>
                <a:latin typeface="Cabin"/>
                <a:ea typeface="Cabin"/>
                <a:cs typeface="Cabin"/>
                <a:sym typeface="Cabin"/>
              </a:rPr>
              <a:t>routes of transmission</a:t>
            </a:r>
            <a:endParaRPr b="1">
              <a:solidFill>
                <a:srgbClr val="61753B"/>
              </a:solidFill>
              <a:latin typeface="Cabin"/>
              <a:ea typeface="Cabin"/>
              <a:cs typeface="Cabin"/>
              <a:sym typeface="Cabin"/>
            </a:endParaRPr>
          </a:p>
        </p:txBody>
      </p:sp>
      <p:sp>
        <p:nvSpPr>
          <p:cNvPr id="165" name="Google Shape;165;p17"/>
          <p:cNvSpPr txBox="1"/>
          <p:nvPr/>
        </p:nvSpPr>
        <p:spPr>
          <a:xfrm>
            <a:off x="5179275" y="1574130"/>
            <a:ext cx="1102200" cy="467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Cabin"/>
                <a:ea typeface="Cabin"/>
                <a:cs typeface="Cabin"/>
                <a:sym typeface="Cabin"/>
              </a:rPr>
              <a:t>Blood-borne</a:t>
            </a:r>
            <a:endParaRPr sz="1200">
              <a:latin typeface="Cabin"/>
              <a:ea typeface="Cabin"/>
              <a:cs typeface="Cabin"/>
              <a:sym typeface="Cabin"/>
            </a:endParaRPr>
          </a:p>
        </p:txBody>
      </p:sp>
      <p:cxnSp>
        <p:nvCxnSpPr>
          <p:cNvPr id="166" name="Google Shape;166;p17"/>
          <p:cNvCxnSpPr>
            <a:stCxn id="157" idx="2"/>
            <a:endCxn id="165" idx="0"/>
          </p:cNvCxnSpPr>
          <p:nvPr/>
        </p:nvCxnSpPr>
        <p:spPr>
          <a:xfrm flipH="1" rot="-5400000">
            <a:off x="4571275" y="414958"/>
            <a:ext cx="280200" cy="2037900"/>
          </a:xfrm>
          <a:prstGeom prst="bentConnector3">
            <a:avLst>
              <a:gd fmla="val 50022" name="adj1"/>
            </a:avLst>
          </a:prstGeom>
          <a:noFill/>
          <a:ln cap="flat" cmpd="sng" w="9525">
            <a:solidFill>
              <a:srgbClr val="61753B"/>
            </a:solidFill>
            <a:prstDash val="solid"/>
            <a:round/>
            <a:headEnd len="sm" w="sm" type="none"/>
            <a:tailEnd len="sm" w="sm" type="none"/>
          </a:ln>
        </p:spPr>
      </p:cxnSp>
      <p:graphicFrame>
        <p:nvGraphicFramePr>
          <p:cNvPr id="167" name="Google Shape;167;p17"/>
          <p:cNvGraphicFramePr/>
          <p:nvPr/>
        </p:nvGraphicFramePr>
        <p:xfrm>
          <a:off x="276661" y="4075938"/>
          <a:ext cx="3000000" cy="3000000"/>
        </p:xfrm>
        <a:graphic>
          <a:graphicData uri="http://schemas.openxmlformats.org/drawingml/2006/table">
            <a:tbl>
              <a:tblPr>
                <a:noFill/>
                <a:tableStyleId>{BDCD1FD1-1229-4AC2-9C63-6A2108FF67DD}</a:tableStyleId>
              </a:tblPr>
              <a:tblGrid>
                <a:gridCol w="1403475"/>
                <a:gridCol w="5634825"/>
              </a:tblGrid>
              <a:tr h="154100">
                <a:tc gridSpan="2">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Diagnosis &amp; Management</a:t>
                      </a:r>
                      <a:endParaRPr b="1" sz="2000">
                        <a:solidFill>
                          <a:srgbClr val="FFFFFF"/>
                        </a:solidFill>
                        <a:latin typeface="Cabin"/>
                        <a:ea typeface="Cabin"/>
                        <a:cs typeface="Cabin"/>
                        <a:sym typeface="Cabin"/>
                      </a:endParaRPr>
                    </a:p>
                  </a:txBody>
                  <a:tcPr marT="91425" marB="91425" marR="91425" marL="91425" anchor="ctr">
                    <a:solidFill>
                      <a:srgbClr val="61753B"/>
                    </a:solidFill>
                  </a:tcPr>
                </a:tc>
                <a:tc hMerge="1"/>
              </a:tr>
              <a:tr h="223525">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Lab Diagnosis</a:t>
                      </a:r>
                      <a:endParaRPr b="1">
                        <a:solidFill>
                          <a:srgbClr val="61753B"/>
                        </a:solidFill>
                        <a:latin typeface="Cabin"/>
                        <a:ea typeface="Cabin"/>
                        <a:cs typeface="Cabin"/>
                        <a:sym typeface="Cabin"/>
                      </a:endParaRPr>
                    </a:p>
                  </a:txBody>
                  <a:tcPr marT="91425" marB="91425" marR="91425" marL="91425" anchor="ctr">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Serology:</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Detection of </a:t>
                      </a:r>
                      <a:r>
                        <a:rPr b="1" lang="en-GB" sz="1200">
                          <a:solidFill>
                            <a:srgbClr val="CC0000"/>
                          </a:solidFill>
                          <a:latin typeface="Cabin"/>
                          <a:ea typeface="Cabin"/>
                          <a:cs typeface="Cabin"/>
                          <a:sym typeface="Cabin"/>
                        </a:rPr>
                        <a:t>anti-HEV IgM</a:t>
                      </a:r>
                      <a:r>
                        <a:rPr lang="en-GB" sz="1200">
                          <a:latin typeface="Cabin"/>
                          <a:ea typeface="Cabin"/>
                          <a:cs typeface="Cabin"/>
                          <a:sym typeface="Cabin"/>
                        </a:rPr>
                        <a:t> by ELISA</a:t>
                      </a:r>
                      <a:endParaRPr sz="1200">
                        <a:latin typeface="Cabin"/>
                        <a:ea typeface="Cabin"/>
                        <a:cs typeface="Cabin"/>
                        <a:sym typeface="Cabin"/>
                      </a:endParaRPr>
                    </a:p>
                  </a:txBody>
                  <a:tcPr marT="91425" marB="91425" marR="91425" marL="91425" anchor="ctr"/>
                </a:tc>
              </a:tr>
              <a:tr h="254200">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Treatment</a:t>
                      </a:r>
                      <a:endParaRPr b="1">
                        <a:solidFill>
                          <a:srgbClr val="61753B"/>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Not specific</a:t>
                      </a:r>
                      <a:endParaRPr sz="1200">
                        <a:latin typeface="Cabin"/>
                        <a:ea typeface="Cabin"/>
                        <a:cs typeface="Cabin"/>
                        <a:sym typeface="Cabin"/>
                      </a:endParaRPr>
                    </a:p>
                  </a:txBody>
                  <a:tcPr marT="91425" marB="91425" marR="91425" marL="91425">
                    <a:lnB cap="flat" cmpd="sng" w="9525">
                      <a:solidFill>
                        <a:srgbClr val="9E9E9E"/>
                      </a:solidFill>
                      <a:prstDash val="solid"/>
                      <a:round/>
                      <a:headEnd len="sm" w="sm" type="none"/>
                      <a:tailEnd len="sm" w="sm" type="none"/>
                    </a:lnB>
                  </a:tcPr>
                </a:tc>
              </a:tr>
              <a:tr h="43050">
                <a:tc rowSpan="3">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Prevention</a:t>
                      </a:r>
                      <a:endParaRPr b="1">
                        <a:solidFill>
                          <a:srgbClr val="61753B"/>
                        </a:solidFill>
                        <a:latin typeface="Cabin"/>
                        <a:ea typeface="Cabin"/>
                        <a:cs typeface="Cabin"/>
                        <a:sym typeface="Cabi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0C58F">
                        <a:alpha val="53630"/>
                      </a:srgbClr>
                    </a:solidFill>
                  </a:tcPr>
                </a:tc>
                <a:tc rowSpan="3">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Sanitation &amp; hygiene measures</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No Immunoglobulin</a:t>
                      </a:r>
                      <a:endParaRPr b="1"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No vaccine </a:t>
                      </a:r>
                      <a:r>
                        <a:rPr lang="en-GB" sz="1200">
                          <a:solidFill>
                            <a:srgbClr val="999999"/>
                          </a:solidFill>
                          <a:latin typeface="Cabin"/>
                          <a:ea typeface="Cabin"/>
                          <a:cs typeface="Cabin"/>
                          <a:sym typeface="Cabin"/>
                        </a:rPr>
                        <a:t>(remember HAV/HBV)</a:t>
                      </a:r>
                      <a:endParaRPr sz="1200">
                        <a:solidFill>
                          <a:srgbClr val="999999"/>
                        </a:solidFill>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5850">
                <a:tc vMerge="1"/>
                <a:tc vMerge="1"/>
              </a:tr>
              <a:tr h="168900">
                <a:tc vMerge="1"/>
                <a:tc vMerge="1"/>
              </a:tr>
            </a:tbl>
          </a:graphicData>
        </a:graphic>
      </p:graphicFrame>
      <p:sp>
        <p:nvSpPr>
          <p:cNvPr id="168" name="Google Shape;168;p17"/>
          <p:cNvSpPr txBox="1"/>
          <p:nvPr/>
        </p:nvSpPr>
        <p:spPr>
          <a:xfrm>
            <a:off x="270825" y="2117850"/>
            <a:ext cx="7038300" cy="1799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Clinical Features: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457200" lvl="0" marL="0" rtl="0" algn="l">
              <a:spcBef>
                <a:spcPts val="0"/>
              </a:spcBef>
              <a:spcAft>
                <a:spcPts val="0"/>
              </a:spcAft>
              <a:buNone/>
            </a:pPr>
            <a:r>
              <a:rPr b="1" lang="en-GB" sz="1300">
                <a:solidFill>
                  <a:schemeClr val="dk1"/>
                </a:solidFill>
                <a:latin typeface="Cabin"/>
                <a:ea typeface="Cabin"/>
                <a:cs typeface="Cabin"/>
                <a:sym typeface="Cabin"/>
              </a:rPr>
              <a:t>Similar to HAV infection with exceptions:</a:t>
            </a:r>
            <a:endParaRPr b="1" sz="1300">
              <a:solidFill>
                <a:schemeClr val="dk1"/>
              </a:solidFill>
              <a:latin typeface="Cabin"/>
              <a:ea typeface="Cabin"/>
              <a:cs typeface="Cabin"/>
              <a:sym typeface="Cabin"/>
            </a:endParaRPr>
          </a:p>
          <a:p>
            <a:pPr indent="-311150" lvl="0" marL="1371600" rtl="0" algn="l">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Longer</a:t>
            </a:r>
            <a:r>
              <a:rPr lang="en-GB" sz="1300">
                <a:solidFill>
                  <a:schemeClr val="dk1"/>
                </a:solidFill>
                <a:latin typeface="Cabin"/>
                <a:ea typeface="Cabin"/>
                <a:cs typeface="Cabin"/>
                <a:sym typeface="Cabin"/>
              </a:rPr>
              <a:t> IP =4-8 Ws</a:t>
            </a:r>
            <a:endParaRPr sz="1300">
              <a:solidFill>
                <a:schemeClr val="dk1"/>
              </a:solidFill>
              <a:latin typeface="Cabin"/>
              <a:ea typeface="Cabin"/>
              <a:cs typeface="Cabin"/>
              <a:sym typeface="Cabin"/>
            </a:endParaRPr>
          </a:p>
          <a:p>
            <a:pPr indent="-311150" lvl="0" marL="13716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Chronic hepatitis, cirrhosis, but not HC</a:t>
            </a:r>
            <a:r>
              <a:rPr b="1" lang="en-GB" sz="1300">
                <a:latin typeface="Cabin"/>
                <a:ea typeface="Cabin"/>
                <a:cs typeface="Cabin"/>
                <a:sym typeface="Cabin"/>
              </a:rPr>
              <a:t>C</a:t>
            </a:r>
            <a:r>
              <a:rPr b="1" baseline="30000" lang="en-GB" sz="1300">
                <a:latin typeface="Cabin"/>
                <a:ea typeface="Cabin"/>
                <a:cs typeface="Cabin"/>
                <a:sym typeface="Cabin"/>
              </a:rPr>
              <a:t>2</a:t>
            </a:r>
            <a:r>
              <a:rPr b="1" lang="en-GB" sz="1300">
                <a:latin typeface="Cabin"/>
                <a:ea typeface="Cabin"/>
                <a:cs typeface="Cabin"/>
                <a:sym typeface="Cabin"/>
              </a:rPr>
              <a:t>.</a:t>
            </a:r>
            <a:endParaRPr b="1" sz="1300">
              <a:latin typeface="Cabin"/>
              <a:ea typeface="Cabin"/>
              <a:cs typeface="Cabin"/>
              <a:sym typeface="Cabin"/>
            </a:endParaRPr>
          </a:p>
          <a:p>
            <a:pPr indent="-311150" lvl="0" marL="13716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Fulminant disease</a:t>
            </a:r>
            <a:endParaRPr b="1" sz="1300">
              <a:solidFill>
                <a:srgbClr val="6AA84F"/>
              </a:solidFill>
              <a:latin typeface="Cabin"/>
              <a:ea typeface="Cabin"/>
              <a:cs typeface="Cabin"/>
              <a:sym typeface="Cabin"/>
            </a:endParaRPr>
          </a:p>
          <a:p>
            <a:pPr indent="-311150" lvl="0"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Mortality rate ~10 times </a:t>
            </a:r>
            <a:r>
              <a:rPr b="1" lang="en-GB" sz="1300">
                <a:solidFill>
                  <a:schemeClr val="dk1"/>
                </a:solidFill>
                <a:latin typeface="Cabin"/>
                <a:ea typeface="Cabin"/>
                <a:cs typeface="Cabin"/>
                <a:sym typeface="Cabin"/>
              </a:rPr>
              <a:t>higher than HAV</a:t>
            </a:r>
            <a:endParaRPr b="1" sz="1300">
              <a:solidFill>
                <a:schemeClr val="dk1"/>
              </a:solidFill>
              <a:latin typeface="Cabin"/>
              <a:ea typeface="Cabin"/>
              <a:cs typeface="Cabin"/>
              <a:sym typeface="Cabin"/>
            </a:endParaRPr>
          </a:p>
          <a:p>
            <a:pPr indent="-311150" lvl="1" marL="18288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 1-3% </a:t>
            </a:r>
            <a:r>
              <a:rPr b="1" lang="en-GB" sz="1300">
                <a:solidFill>
                  <a:srgbClr val="CC0000"/>
                </a:solidFill>
                <a:latin typeface="Cabin"/>
                <a:ea typeface="Cabin"/>
                <a:cs typeface="Cabin"/>
                <a:sym typeface="Cabin"/>
              </a:rPr>
              <a:t>[20% in pregnancy]</a:t>
            </a:r>
            <a:endParaRPr b="1" sz="1300">
              <a:solidFill>
                <a:srgbClr val="CC0000"/>
              </a:solidFill>
              <a:latin typeface="Cabin"/>
              <a:ea typeface="Cabin"/>
              <a:cs typeface="Cabin"/>
              <a:sym typeface="Cabin"/>
            </a:endParaRPr>
          </a:p>
        </p:txBody>
      </p:sp>
      <p:sp>
        <p:nvSpPr>
          <p:cNvPr id="169" name="Google Shape;169;p17"/>
          <p:cNvSpPr txBox="1"/>
          <p:nvPr/>
        </p:nvSpPr>
        <p:spPr>
          <a:xfrm>
            <a:off x="276650" y="7134150"/>
            <a:ext cx="7102200" cy="672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General features</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a:solidFill>
                  <a:srgbClr val="CC0000"/>
                </a:solidFill>
                <a:latin typeface="Cabin"/>
                <a:ea typeface="Cabin"/>
                <a:cs typeface="Cabin"/>
                <a:sym typeface="Cabin"/>
              </a:rPr>
              <a:t>dsDNA , Icosahedral &amp; Enveloped Viruses:</a:t>
            </a:r>
            <a:endParaRPr b="1">
              <a:solidFill>
                <a:srgbClr val="CC0000"/>
              </a:solidFill>
              <a:latin typeface="Cabin"/>
              <a:ea typeface="Cabin"/>
              <a:cs typeface="Cabin"/>
              <a:sym typeface="Cabin"/>
            </a:endParaRPr>
          </a:p>
          <a:p>
            <a:pPr indent="0" lvl="0" marL="457200" rtl="0" algn="l">
              <a:spcBef>
                <a:spcPts val="0"/>
              </a:spcBef>
              <a:spcAft>
                <a:spcPts val="0"/>
              </a:spcAft>
              <a:buNone/>
            </a:pPr>
            <a:r>
              <a:t/>
            </a:r>
            <a:endParaRPr b="1" sz="600">
              <a:solidFill>
                <a:schemeClr val="dk1"/>
              </a:solidFill>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a:ea typeface="Cabin"/>
              <a:cs typeface="Cabin"/>
              <a:sym typeface="Cabin"/>
            </a:endParaRPr>
          </a:p>
        </p:txBody>
      </p:sp>
      <p:pic>
        <p:nvPicPr>
          <p:cNvPr id="170" name="Google Shape;170;p17"/>
          <p:cNvPicPr preferRelativeResize="0"/>
          <p:nvPr/>
        </p:nvPicPr>
        <p:blipFill>
          <a:blip r:embed="rId3">
            <a:alphaModFix/>
          </a:blip>
          <a:stretch>
            <a:fillRect/>
          </a:stretch>
        </p:blipFill>
        <p:spPr>
          <a:xfrm>
            <a:off x="6281479" y="8458041"/>
            <a:ext cx="1102201" cy="1126358"/>
          </a:xfrm>
          <a:prstGeom prst="rect">
            <a:avLst/>
          </a:prstGeom>
          <a:noFill/>
          <a:ln cap="flat" cmpd="sng" w="19050">
            <a:solidFill>
              <a:srgbClr val="61753B"/>
            </a:solidFill>
            <a:prstDash val="solid"/>
            <a:round/>
            <a:headEnd len="sm" w="sm" type="none"/>
            <a:tailEnd len="sm" w="sm" type="none"/>
          </a:ln>
        </p:spPr>
      </p:pic>
      <p:sp>
        <p:nvSpPr>
          <p:cNvPr id="171" name="Google Shape;171;p17"/>
          <p:cNvSpPr txBox="1"/>
          <p:nvPr/>
        </p:nvSpPr>
        <p:spPr>
          <a:xfrm>
            <a:off x="-230650" y="7821600"/>
            <a:ext cx="4598700" cy="3000000"/>
          </a:xfrm>
          <a:prstGeom prst="rect">
            <a:avLst/>
          </a:prstGeom>
          <a:noFill/>
          <a:ln>
            <a:noFill/>
          </a:ln>
        </p:spPr>
        <p:txBody>
          <a:bodyPr anchorCtr="0" anchor="t" bIns="91425" lIns="91425" spcFirstLastPara="1" rIns="91425" wrap="square" tIns="91425">
            <a:noAutofit/>
          </a:bodyPr>
          <a:lstStyle/>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1- Herpes simplex virus type-1 	HSV-1 </a:t>
            </a:r>
            <a:endParaRPr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2- Herpes simplex virus type-2  	HSV-2</a:t>
            </a:r>
            <a:endParaRPr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3- Varicella –Zoster virus 		VZV HSV</a:t>
            </a:r>
            <a:endParaRPr sz="1300">
              <a:solidFill>
                <a:schemeClr val="dk1"/>
              </a:solidFill>
              <a:latin typeface="Cabin"/>
              <a:ea typeface="Cabin"/>
              <a:cs typeface="Cabin"/>
              <a:sym typeface="Cabin"/>
            </a:endParaRPr>
          </a:p>
          <a:p>
            <a:pPr indent="-311150" lvl="1" marL="9144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4- Epstein-Barr virus  		EBV HSV </a:t>
            </a:r>
            <a:endParaRPr b="1" sz="1300">
              <a:solidFill>
                <a:srgbClr val="CC0000"/>
              </a:solidFill>
              <a:latin typeface="Cabin"/>
              <a:ea typeface="Cabin"/>
              <a:cs typeface="Cabin"/>
              <a:sym typeface="Cabin"/>
            </a:endParaRPr>
          </a:p>
          <a:p>
            <a:pPr indent="-311150" lvl="1" marL="9144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5- Cytomegalovirus 		CMV HSV</a:t>
            </a:r>
            <a:endParaRPr b="1" sz="1300">
              <a:solidFill>
                <a:srgbClr val="CC0000"/>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6- Human herpes virus type-6  	HHV-6 </a:t>
            </a:r>
            <a:endParaRPr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7- Human herpes virus type-7  	HHV-7</a:t>
            </a:r>
            <a:endParaRPr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8- Human herpes virus type-8 	HHV-8 </a:t>
            </a:r>
            <a:endParaRPr sz="1300">
              <a:solidFill>
                <a:schemeClr val="dk1"/>
              </a:solidFill>
              <a:latin typeface="Cabin"/>
              <a:ea typeface="Cabin"/>
              <a:cs typeface="Cabin"/>
              <a:sym typeface="Cabin"/>
            </a:endParaRPr>
          </a:p>
        </p:txBody>
      </p:sp>
      <p:sp>
        <p:nvSpPr>
          <p:cNvPr id="172" name="Google Shape;172;p17"/>
          <p:cNvSpPr txBox="1"/>
          <p:nvPr/>
        </p:nvSpPr>
        <p:spPr>
          <a:xfrm>
            <a:off x="3499375" y="7977749"/>
            <a:ext cx="386100" cy="219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1150">
                <a:solidFill>
                  <a:srgbClr val="999999"/>
                </a:solidFill>
                <a:latin typeface="Cabin"/>
                <a:ea typeface="Cabin"/>
                <a:cs typeface="Cabin"/>
                <a:sym typeface="Cabin"/>
              </a:rPr>
              <a:t>→</a:t>
            </a:r>
            <a:endParaRPr>
              <a:solidFill>
                <a:srgbClr val="999999"/>
              </a:solidFill>
            </a:endParaRPr>
          </a:p>
        </p:txBody>
      </p:sp>
      <p:sp>
        <p:nvSpPr>
          <p:cNvPr id="173" name="Google Shape;173;p17"/>
          <p:cNvSpPr txBox="1"/>
          <p:nvPr/>
        </p:nvSpPr>
        <p:spPr>
          <a:xfrm flipH="1">
            <a:off x="3609948" y="8230198"/>
            <a:ext cx="4356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50">
                <a:solidFill>
                  <a:srgbClr val="999999"/>
                </a:solidFill>
                <a:latin typeface="Cabin"/>
                <a:ea typeface="Cabin"/>
                <a:cs typeface="Cabin"/>
                <a:sym typeface="Cabin"/>
              </a:rPr>
              <a:t>→</a:t>
            </a:r>
            <a:endParaRPr>
              <a:solidFill>
                <a:srgbClr val="999999"/>
              </a:solidFill>
            </a:endParaRPr>
          </a:p>
        </p:txBody>
      </p:sp>
      <p:sp>
        <p:nvSpPr>
          <p:cNvPr id="174" name="Google Shape;174;p17"/>
          <p:cNvSpPr txBox="1"/>
          <p:nvPr/>
        </p:nvSpPr>
        <p:spPr>
          <a:xfrm rot="30778">
            <a:off x="3572159" y="8975547"/>
            <a:ext cx="435617" cy="41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50">
                <a:solidFill>
                  <a:srgbClr val="999999"/>
                </a:solidFill>
                <a:latin typeface="Cabin"/>
                <a:ea typeface="Cabin"/>
                <a:cs typeface="Cabin"/>
                <a:sym typeface="Cabin"/>
              </a:rPr>
              <a:t>→</a:t>
            </a:r>
            <a:endParaRPr>
              <a:solidFill>
                <a:srgbClr val="999999"/>
              </a:solidFill>
            </a:endParaRPr>
          </a:p>
        </p:txBody>
      </p:sp>
      <p:sp>
        <p:nvSpPr>
          <p:cNvPr id="175" name="Google Shape;175;p17"/>
          <p:cNvSpPr txBox="1"/>
          <p:nvPr/>
        </p:nvSpPr>
        <p:spPr>
          <a:xfrm flipH="1">
            <a:off x="3474618" y="9227042"/>
            <a:ext cx="435600" cy="2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50">
                <a:solidFill>
                  <a:srgbClr val="999999"/>
                </a:solidFill>
                <a:latin typeface="Cabin"/>
                <a:ea typeface="Cabin"/>
                <a:cs typeface="Cabin"/>
                <a:sym typeface="Cabin"/>
              </a:rPr>
              <a:t>→</a:t>
            </a:r>
            <a:endParaRPr>
              <a:solidFill>
                <a:srgbClr val="999999"/>
              </a:solidFill>
            </a:endParaRPr>
          </a:p>
        </p:txBody>
      </p:sp>
      <p:sp>
        <p:nvSpPr>
          <p:cNvPr id="176" name="Google Shape;176;p17"/>
          <p:cNvSpPr txBox="1"/>
          <p:nvPr/>
        </p:nvSpPr>
        <p:spPr>
          <a:xfrm>
            <a:off x="3692425" y="7839600"/>
            <a:ext cx="35457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Cabin"/>
                <a:ea typeface="Cabin"/>
                <a:cs typeface="Cabin"/>
                <a:sym typeface="Cabin"/>
              </a:rPr>
              <a:t>causes symptoms above the waist (e.g. meningitis) </a:t>
            </a:r>
            <a:endParaRPr sz="1100">
              <a:solidFill>
                <a:srgbClr val="999999"/>
              </a:solidFill>
              <a:latin typeface="Cabin"/>
              <a:ea typeface="Cabin"/>
              <a:cs typeface="Cabin"/>
              <a:sym typeface="Cabin"/>
            </a:endParaRPr>
          </a:p>
        </p:txBody>
      </p:sp>
      <p:sp>
        <p:nvSpPr>
          <p:cNvPr id="177" name="Google Shape;177;p17"/>
          <p:cNvSpPr txBox="1"/>
          <p:nvPr/>
        </p:nvSpPr>
        <p:spPr>
          <a:xfrm>
            <a:off x="3692425" y="8042501"/>
            <a:ext cx="30000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Cabin"/>
                <a:ea typeface="Cabin"/>
                <a:cs typeface="Cabin"/>
                <a:sym typeface="Cabin"/>
              </a:rPr>
              <a:t>causes symptoms below the waist </a:t>
            </a:r>
            <a:endParaRPr sz="1100">
              <a:solidFill>
                <a:srgbClr val="999999"/>
              </a:solidFill>
              <a:latin typeface="Cabin"/>
              <a:ea typeface="Cabin"/>
              <a:cs typeface="Cabin"/>
              <a:sym typeface="Cabin"/>
            </a:endParaRPr>
          </a:p>
        </p:txBody>
      </p:sp>
      <p:sp>
        <p:nvSpPr>
          <p:cNvPr id="178" name="Google Shape;178;p17"/>
          <p:cNvSpPr txBox="1"/>
          <p:nvPr/>
        </p:nvSpPr>
        <p:spPr>
          <a:xfrm>
            <a:off x="3848627" y="8230225"/>
            <a:ext cx="30000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Cabin"/>
                <a:ea typeface="Cabin"/>
                <a:cs typeface="Cabin"/>
                <a:sym typeface="Cabin"/>
              </a:rPr>
              <a:t>causes chicken pox </a:t>
            </a:r>
            <a:endParaRPr/>
          </a:p>
        </p:txBody>
      </p:sp>
      <p:sp>
        <p:nvSpPr>
          <p:cNvPr id="179" name="Google Shape;179;p17"/>
          <p:cNvSpPr txBox="1"/>
          <p:nvPr/>
        </p:nvSpPr>
        <p:spPr>
          <a:xfrm>
            <a:off x="3848621" y="8958798"/>
            <a:ext cx="30000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Cabin"/>
                <a:ea typeface="Cabin"/>
                <a:cs typeface="Cabin"/>
                <a:sym typeface="Cabin"/>
              </a:rPr>
              <a:t>cause mild skin rash </a:t>
            </a:r>
            <a:endParaRPr/>
          </a:p>
        </p:txBody>
      </p:sp>
      <p:sp>
        <p:nvSpPr>
          <p:cNvPr id="180" name="Google Shape;180;p17"/>
          <p:cNvSpPr txBox="1"/>
          <p:nvPr/>
        </p:nvSpPr>
        <p:spPr>
          <a:xfrm>
            <a:off x="3729625" y="9227050"/>
            <a:ext cx="29256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Cabin"/>
                <a:ea typeface="Cabin"/>
                <a:cs typeface="Cabin"/>
                <a:sym typeface="Cabin"/>
              </a:rPr>
              <a:t>can cause Kaposi sarcoma in patients </a:t>
            </a:r>
            <a:endParaRPr sz="1100">
              <a:solidFill>
                <a:srgbClr val="999999"/>
              </a:solidFill>
              <a:latin typeface="Cabin"/>
              <a:ea typeface="Cabin"/>
              <a:cs typeface="Cabin"/>
              <a:sym typeface="Cabin"/>
            </a:endParaRPr>
          </a:p>
          <a:p>
            <a:pPr indent="0" lvl="0" marL="0" rtl="0" algn="l">
              <a:spcBef>
                <a:spcPts val="0"/>
              </a:spcBef>
              <a:spcAft>
                <a:spcPts val="0"/>
              </a:spcAft>
              <a:buNone/>
            </a:pPr>
            <a:r>
              <a:rPr lang="en-GB" sz="1100">
                <a:solidFill>
                  <a:srgbClr val="999999"/>
                </a:solidFill>
                <a:latin typeface="Cabin"/>
                <a:ea typeface="Cabin"/>
                <a:cs typeface="Cabin"/>
                <a:sym typeface="Cabin"/>
              </a:rPr>
              <a:t>with AIDS</a:t>
            </a:r>
            <a:endParaRPr/>
          </a:p>
        </p:txBody>
      </p:sp>
      <p:cxnSp>
        <p:nvCxnSpPr>
          <p:cNvPr id="181" name="Google Shape;181;p17"/>
          <p:cNvCxnSpPr/>
          <p:nvPr/>
        </p:nvCxnSpPr>
        <p:spPr>
          <a:xfrm flipH="1" rot="-5400000">
            <a:off x="3560024" y="9097499"/>
            <a:ext cx="213600" cy="114000"/>
          </a:xfrm>
          <a:prstGeom prst="bentConnector3">
            <a:avLst>
              <a:gd fmla="val -2001" name="adj1"/>
            </a:avLst>
          </a:prstGeom>
          <a:noFill/>
          <a:ln cap="flat" cmpd="sng" w="9525">
            <a:solidFill>
              <a:srgbClr val="999999"/>
            </a:solidFill>
            <a:prstDash val="solid"/>
            <a:round/>
            <a:headEnd len="med" w="med" type="none"/>
            <a:tailEnd len="med" w="med" type="none"/>
          </a:ln>
        </p:spPr>
      </p:cxnSp>
      <p:cxnSp>
        <p:nvCxnSpPr>
          <p:cNvPr id="182" name="Google Shape;182;p17"/>
          <p:cNvCxnSpPr/>
          <p:nvPr/>
        </p:nvCxnSpPr>
        <p:spPr>
          <a:xfrm flipH="1" rot="10800000">
            <a:off x="3609168" y="9260925"/>
            <a:ext cx="115200" cy="150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8"/>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8" name="Google Shape;188;p18"/>
          <p:cNvSpPr/>
          <p:nvPr/>
        </p:nvSpPr>
        <p:spPr>
          <a:xfrm>
            <a:off x="75" y="9911350"/>
            <a:ext cx="7589400" cy="787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Attracted to lymph cells and become latent in the </a:t>
            </a:r>
            <a:r>
              <a:rPr b="1" lang="en-GB" sz="800">
                <a:solidFill>
                  <a:srgbClr val="6AA84F"/>
                </a:solidFill>
                <a:latin typeface="Cabin"/>
                <a:ea typeface="Cabin"/>
                <a:cs typeface="Cabin"/>
                <a:sym typeface="Cabin"/>
              </a:rPr>
              <a:t>B-lymphocytes</a:t>
            </a:r>
            <a:r>
              <a:rPr lang="en-GB" sz="800">
                <a:solidFill>
                  <a:srgbClr val="6AA84F"/>
                </a:solidFill>
                <a:latin typeface="Cabin"/>
                <a:ea typeface="Cabin"/>
                <a:cs typeface="Cabin"/>
                <a:sym typeface="Cabin"/>
              </a:rPr>
              <a:t>.</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Due to the enlargement of the cervical lymph nodes </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AutoNum type="arabicPeriod"/>
            </a:pPr>
            <a:r>
              <a:rPr b="1" lang="en-GB" sz="800">
                <a:solidFill>
                  <a:srgbClr val="CC0000"/>
                </a:solidFill>
                <a:latin typeface="Cabin"/>
                <a:ea typeface="Cabin"/>
                <a:cs typeface="Cabin"/>
                <a:sym typeface="Cabin"/>
              </a:rPr>
              <a:t>If the symptoms lasts for more than 6 months</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 </a:t>
            </a:r>
            <a:r>
              <a:rPr lang="en-GB" sz="800">
                <a:solidFill>
                  <a:srgbClr val="6AA84F"/>
                </a:solidFill>
                <a:highlight>
                  <a:srgbClr val="FFFFFF"/>
                </a:highlight>
                <a:latin typeface="Cabin"/>
                <a:ea typeface="Cabin"/>
                <a:cs typeface="Cabin"/>
                <a:sym typeface="Cabin"/>
              </a:rPr>
              <a:t>White patches on the tongue, The patches may look </a:t>
            </a:r>
            <a:r>
              <a:rPr lang="en-GB" sz="800">
                <a:solidFill>
                  <a:srgbClr val="6AA84F"/>
                </a:solidFill>
                <a:latin typeface="Cabin"/>
                <a:ea typeface="Cabin"/>
                <a:cs typeface="Cabin"/>
                <a:sym typeface="Cabin"/>
              </a:rPr>
              <a:t>hairy.</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AutoNum type="arabicPeriod"/>
            </a:pPr>
            <a:r>
              <a:rPr b="1" lang="en-GB" sz="800">
                <a:solidFill>
                  <a:srgbClr val="CC0000"/>
                </a:solidFill>
                <a:latin typeface="Cabin"/>
                <a:ea typeface="Cabin"/>
                <a:cs typeface="Cabin"/>
                <a:sym typeface="Cabin"/>
              </a:rPr>
              <a:t> Important feature to differentiate  EBV from CMV (Heterophile Abs -ve).</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Because the symptoms are not due to the viral replication, it’s due to the immunological Attack.</a:t>
            </a:r>
            <a:endParaRPr sz="800">
              <a:solidFill>
                <a:srgbClr val="6AA84F"/>
              </a:solidFill>
              <a:latin typeface="Cabin"/>
              <a:ea typeface="Cabin"/>
              <a:cs typeface="Cabin"/>
              <a:sym typeface="Cabin"/>
            </a:endParaRPr>
          </a:p>
        </p:txBody>
      </p:sp>
      <p:sp>
        <p:nvSpPr>
          <p:cNvPr id="189" name="Google Shape;189;p18"/>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190" name="Google Shape;190;p18"/>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u="sng">
                <a:solidFill>
                  <a:srgbClr val="61753B"/>
                </a:solidFill>
                <a:latin typeface="Cabin"/>
                <a:ea typeface="Cabin"/>
                <a:cs typeface="Cabin"/>
                <a:sym typeface="Cabin"/>
              </a:rPr>
              <a:t>E</a:t>
            </a:r>
            <a:r>
              <a:rPr b="1" lang="en-GB" sz="3500">
                <a:solidFill>
                  <a:srgbClr val="61753B"/>
                </a:solidFill>
                <a:latin typeface="Cabin"/>
                <a:ea typeface="Cabin"/>
                <a:cs typeface="Cabin"/>
                <a:sym typeface="Cabin"/>
              </a:rPr>
              <a:t>pstein – </a:t>
            </a:r>
            <a:r>
              <a:rPr b="1" lang="en-GB" sz="3500" u="sng">
                <a:solidFill>
                  <a:srgbClr val="61753B"/>
                </a:solidFill>
                <a:latin typeface="Cabin"/>
                <a:ea typeface="Cabin"/>
                <a:cs typeface="Cabin"/>
                <a:sym typeface="Cabin"/>
              </a:rPr>
              <a:t>B</a:t>
            </a:r>
            <a:r>
              <a:rPr b="1" lang="en-GB" sz="3500">
                <a:solidFill>
                  <a:srgbClr val="61753B"/>
                </a:solidFill>
                <a:latin typeface="Cabin"/>
                <a:ea typeface="Cabin"/>
                <a:cs typeface="Cabin"/>
                <a:sym typeface="Cabin"/>
              </a:rPr>
              <a:t>arr </a:t>
            </a:r>
            <a:r>
              <a:rPr b="1" lang="en-GB" sz="3500" u="sng">
                <a:solidFill>
                  <a:srgbClr val="61753B"/>
                </a:solidFill>
                <a:latin typeface="Cabin"/>
                <a:ea typeface="Cabin"/>
                <a:cs typeface="Cabin"/>
                <a:sym typeface="Cabin"/>
              </a:rPr>
              <a:t>V</a:t>
            </a:r>
            <a:r>
              <a:rPr b="1" lang="en-GB" sz="3500">
                <a:solidFill>
                  <a:srgbClr val="61753B"/>
                </a:solidFill>
                <a:latin typeface="Cabin"/>
                <a:ea typeface="Cabin"/>
                <a:cs typeface="Cabin"/>
                <a:sym typeface="Cabin"/>
              </a:rPr>
              <a:t>irus </a:t>
            </a:r>
            <a:r>
              <a:rPr b="1" lang="en-GB" sz="3500" u="sng">
                <a:solidFill>
                  <a:srgbClr val="61753B"/>
                </a:solidFill>
                <a:latin typeface="Cabin"/>
                <a:ea typeface="Cabin"/>
                <a:cs typeface="Cabin"/>
                <a:sym typeface="Cabin"/>
              </a:rPr>
              <a:t>EBV</a:t>
            </a:r>
            <a:r>
              <a:rPr b="1" lang="en-GB" sz="3500">
                <a:solidFill>
                  <a:srgbClr val="61753B"/>
                </a:solidFill>
                <a:latin typeface="Cabin"/>
                <a:ea typeface="Cabin"/>
                <a:cs typeface="Cabin"/>
                <a:sym typeface="Cabin"/>
              </a:rPr>
              <a:t> </a:t>
            </a:r>
            <a:endParaRPr b="1" sz="3500">
              <a:solidFill>
                <a:srgbClr val="61753B"/>
              </a:solidFill>
              <a:latin typeface="Cabin"/>
              <a:ea typeface="Cabin"/>
              <a:cs typeface="Cabin"/>
              <a:sym typeface="Cabin"/>
            </a:endParaRPr>
          </a:p>
        </p:txBody>
      </p:sp>
      <p:pic>
        <p:nvPicPr>
          <p:cNvPr id="191" name="Google Shape;191;p18">
            <a:hlinkClick r:id="rId3"/>
          </p:cNvPr>
          <p:cNvPicPr preferRelativeResize="0"/>
          <p:nvPr/>
        </p:nvPicPr>
        <p:blipFill>
          <a:blip r:embed="rId4">
            <a:alphaModFix/>
          </a:blip>
          <a:stretch>
            <a:fillRect/>
          </a:stretch>
        </p:blipFill>
        <p:spPr>
          <a:xfrm>
            <a:off x="6127805" y="269964"/>
            <a:ext cx="495300" cy="495300"/>
          </a:xfrm>
          <a:prstGeom prst="rect">
            <a:avLst/>
          </a:prstGeom>
          <a:noFill/>
          <a:ln>
            <a:noFill/>
          </a:ln>
        </p:spPr>
      </p:pic>
      <p:sp>
        <p:nvSpPr>
          <p:cNvPr id="192" name="Google Shape;192;p18"/>
          <p:cNvSpPr txBox="1"/>
          <p:nvPr/>
        </p:nvSpPr>
        <p:spPr>
          <a:xfrm>
            <a:off x="274025" y="826175"/>
            <a:ext cx="6681900" cy="1422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Characteristics:</a:t>
            </a:r>
            <a:endParaRPr b="1" sz="600">
              <a:solidFill>
                <a:srgbClr val="999999"/>
              </a:solidFill>
              <a:latin typeface="Cabin"/>
              <a:ea typeface="Cabin"/>
              <a:cs typeface="Cabin"/>
              <a:sym typeface="Cabin"/>
            </a:endParaRPr>
          </a:p>
          <a:p>
            <a:pPr indent="0" lvl="0" marL="457200" rtl="0" algn="l">
              <a:spcBef>
                <a:spcPts val="0"/>
              </a:spcBef>
              <a:spcAft>
                <a:spcPts val="0"/>
              </a:spcAft>
              <a:buNone/>
            </a:pPr>
            <a:r>
              <a:t/>
            </a:r>
            <a:endParaRPr b="1" sz="600">
              <a:solidFill>
                <a:srgbClr val="999999"/>
              </a:solidFill>
              <a:latin typeface="Cabin"/>
              <a:ea typeface="Cabin"/>
              <a:cs typeface="Cabin"/>
              <a:sym typeface="Cabin"/>
            </a:endParaRPr>
          </a:p>
          <a:p>
            <a:pPr indent="-190550" lvl="0" marL="673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It’s lymphotropic</a:t>
            </a:r>
            <a:r>
              <a:rPr b="1" lang="en-GB" sz="1300">
                <a:solidFill>
                  <a:srgbClr val="CC0000"/>
                </a:solidFill>
                <a:latin typeface="Cabin"/>
                <a:ea typeface="Cabin"/>
                <a:cs typeface="Cabin"/>
                <a:sym typeface="Cabin"/>
              </a:rPr>
              <a:t>.</a:t>
            </a:r>
            <a:r>
              <a:rPr baseline="30000" lang="en-GB" sz="1300">
                <a:solidFill>
                  <a:srgbClr val="CC0000"/>
                </a:solidFill>
                <a:latin typeface="Cabin"/>
                <a:ea typeface="Cabin"/>
                <a:cs typeface="Cabin"/>
                <a:sym typeface="Cabin"/>
              </a:rPr>
              <a:t>1</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190550" lvl="0" marL="673200" rtl="0" algn="l">
              <a:spcBef>
                <a:spcPts val="0"/>
              </a:spcBef>
              <a:spcAft>
                <a:spcPts val="0"/>
              </a:spcAft>
              <a:buClr>
                <a:srgbClr val="000000"/>
              </a:buClr>
              <a:buSzPts val="1300"/>
              <a:buFont typeface="Cabin"/>
              <a:buChar char="●"/>
            </a:pPr>
            <a:r>
              <a:rPr lang="en-GB" sz="1300">
                <a:solidFill>
                  <a:schemeClr val="dk1"/>
                </a:solidFill>
                <a:latin typeface="Cabin"/>
                <a:ea typeface="Cabin"/>
                <a:cs typeface="Cabin"/>
                <a:sym typeface="Cabin"/>
              </a:rPr>
              <a:t>it has </a:t>
            </a:r>
            <a:r>
              <a:rPr b="1" lang="en-GB" sz="1300">
                <a:solidFill>
                  <a:srgbClr val="CC0000"/>
                </a:solidFill>
                <a:latin typeface="Cabin"/>
                <a:ea typeface="Cabin"/>
                <a:cs typeface="Cabin"/>
                <a:sym typeface="Cabin"/>
              </a:rPr>
              <a:t>oncogenic properties</a:t>
            </a:r>
            <a:r>
              <a:rPr lang="en-GB" sz="1300">
                <a:solidFill>
                  <a:schemeClr val="dk1"/>
                </a:solidFill>
                <a:latin typeface="Cabin"/>
                <a:ea typeface="Cabin"/>
                <a:cs typeface="Cabin"/>
                <a:sym typeface="Cabin"/>
              </a:rPr>
              <a:t>: </a:t>
            </a:r>
            <a:r>
              <a:rPr lang="en-GB" sz="1300">
                <a:latin typeface="Cabin"/>
                <a:ea typeface="Cabin"/>
                <a:cs typeface="Cabin"/>
                <a:sym typeface="Cabin"/>
              </a:rPr>
              <a:t>:</a:t>
            </a:r>
            <a:endParaRPr sz="1300">
              <a:latin typeface="Cabin"/>
              <a:ea typeface="Cabin"/>
              <a:cs typeface="Cabin"/>
              <a:sym typeface="Cabin"/>
            </a:endParaRPr>
          </a:p>
          <a:p>
            <a:pPr indent="0" lvl="0" marL="457200" rtl="0" algn="l">
              <a:spcBef>
                <a:spcPts val="0"/>
              </a:spcBef>
              <a:spcAft>
                <a:spcPts val="0"/>
              </a:spcAft>
              <a:buNone/>
            </a:pPr>
            <a:r>
              <a:rPr lang="en-GB" sz="1300">
                <a:solidFill>
                  <a:schemeClr val="dk1"/>
                </a:solidFill>
                <a:latin typeface="Cabin"/>
                <a:ea typeface="Cabin"/>
                <a:cs typeface="Cabin"/>
                <a:sym typeface="Cabin"/>
              </a:rPr>
              <a:t>- </a:t>
            </a:r>
            <a:r>
              <a:rPr b="1" lang="en-GB" sz="1300">
                <a:solidFill>
                  <a:schemeClr val="dk1"/>
                </a:solidFill>
                <a:latin typeface="Cabin"/>
                <a:ea typeface="Cabin"/>
                <a:cs typeface="Cabin"/>
                <a:sym typeface="Cabin"/>
              </a:rPr>
              <a:t>Burkitt’s lymphoma</a:t>
            </a:r>
            <a:endParaRPr b="1" sz="13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300">
                <a:solidFill>
                  <a:schemeClr val="dk1"/>
                </a:solidFill>
                <a:latin typeface="Cabin"/>
                <a:ea typeface="Cabin"/>
                <a:cs typeface="Cabin"/>
                <a:sym typeface="Cabin"/>
              </a:rPr>
              <a:t>- Nasopharyngeal carcinoma</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b="1" sz="1300">
              <a:solidFill>
                <a:schemeClr val="dk1"/>
              </a:solidFill>
              <a:latin typeface="Cabin"/>
              <a:ea typeface="Cabin"/>
              <a:cs typeface="Cabin"/>
              <a:sym typeface="Cabin"/>
            </a:endParaRPr>
          </a:p>
        </p:txBody>
      </p:sp>
      <p:sp>
        <p:nvSpPr>
          <p:cNvPr id="193" name="Google Shape;193;p18"/>
          <p:cNvSpPr txBox="1"/>
          <p:nvPr/>
        </p:nvSpPr>
        <p:spPr>
          <a:xfrm>
            <a:off x="275634" y="2163238"/>
            <a:ext cx="5618400" cy="1897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Distribution</a:t>
            </a:r>
            <a:r>
              <a:rPr lang="en-GB" sz="1300">
                <a:solidFill>
                  <a:schemeClr val="dk1"/>
                </a:solidFill>
                <a:latin typeface="Cabin"/>
                <a:ea typeface="Cabin"/>
                <a:cs typeface="Cabin"/>
                <a:sym typeface="Cabin"/>
              </a:rPr>
              <a:t>:</a:t>
            </a:r>
            <a:r>
              <a:rPr lang="en-GB" sz="6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Worldwide</a:t>
            </a:r>
            <a:endParaRPr sz="600">
              <a:solidFill>
                <a:schemeClr val="dk1"/>
              </a:solidFill>
              <a:latin typeface="Cabin"/>
              <a:ea typeface="Cabin"/>
              <a:cs typeface="Cabin"/>
              <a:sym typeface="Cabin"/>
            </a:endParaRPr>
          </a:p>
          <a:p>
            <a:pPr indent="0" lvl="0" marL="914400" rtl="0" algn="l">
              <a:spcBef>
                <a:spcPts val="0"/>
              </a:spcBef>
              <a:spcAft>
                <a:spcPts val="0"/>
              </a:spcAft>
              <a:buNone/>
            </a:pPr>
            <a:r>
              <a:t/>
            </a:r>
            <a:endParaRPr sz="600">
              <a:solidFill>
                <a:schemeClr val="dk1"/>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Age:</a:t>
            </a:r>
            <a:r>
              <a:rPr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Depends on SE (Socio-Economic status)</a:t>
            </a:r>
            <a:endParaRPr sz="1300">
              <a:solidFill>
                <a:schemeClr val="dk1"/>
              </a:solidFill>
              <a:latin typeface="Cabin"/>
              <a:ea typeface="Cabin"/>
              <a:cs typeface="Cabin"/>
              <a:sym typeface="Cabin"/>
            </a:endParaRPr>
          </a:p>
          <a:p>
            <a:pPr indent="0" lvl="0" marL="1371600" rtl="0" algn="l">
              <a:spcBef>
                <a:spcPts val="0"/>
              </a:spcBef>
              <a:spcAft>
                <a:spcPts val="0"/>
              </a:spcAft>
              <a:buNone/>
            </a:pPr>
            <a:r>
              <a:rPr lang="en-GB" sz="1300">
                <a:solidFill>
                  <a:schemeClr val="dk1"/>
                </a:solidFill>
                <a:latin typeface="Cabin"/>
                <a:ea typeface="Cabin"/>
                <a:cs typeface="Cabin"/>
                <a:sym typeface="Cabin"/>
              </a:rPr>
              <a:t>1- Low SE : early childhood </a:t>
            </a:r>
            <a:r>
              <a:rPr lang="en-GB" sz="1300">
                <a:solidFill>
                  <a:srgbClr val="999999"/>
                </a:solidFill>
                <a:latin typeface="Cabin"/>
                <a:ea typeface="Cabin"/>
                <a:cs typeface="Cabin"/>
                <a:sym typeface="Cabin"/>
              </a:rPr>
              <a:t>(developing countries)</a:t>
            </a:r>
            <a:endParaRPr sz="1300">
              <a:solidFill>
                <a:srgbClr val="999999"/>
              </a:solidFill>
              <a:latin typeface="Cabin"/>
              <a:ea typeface="Cabin"/>
              <a:cs typeface="Cabin"/>
              <a:sym typeface="Cabin"/>
            </a:endParaRPr>
          </a:p>
          <a:p>
            <a:pPr indent="0" lvl="0" marL="1371600" rtl="0" algn="l">
              <a:spcBef>
                <a:spcPts val="0"/>
              </a:spcBef>
              <a:spcAft>
                <a:spcPts val="0"/>
              </a:spcAft>
              <a:buNone/>
            </a:pPr>
            <a:r>
              <a:rPr lang="en-GB" sz="1300">
                <a:solidFill>
                  <a:schemeClr val="dk1"/>
                </a:solidFill>
                <a:latin typeface="Cabin"/>
                <a:ea typeface="Cabin"/>
                <a:cs typeface="Cabin"/>
                <a:sym typeface="Cabin"/>
              </a:rPr>
              <a:t>2- High SE : adolescence </a:t>
            </a:r>
            <a:r>
              <a:rPr lang="en-GB" sz="1300">
                <a:solidFill>
                  <a:srgbClr val="999999"/>
                </a:solidFill>
                <a:latin typeface="Cabin"/>
                <a:ea typeface="Cabin"/>
                <a:cs typeface="Cabin"/>
                <a:sym typeface="Cabin"/>
              </a:rPr>
              <a:t>(developed countries)</a:t>
            </a:r>
            <a:endParaRPr sz="600">
              <a:solidFill>
                <a:srgbClr val="999999"/>
              </a:solidFill>
              <a:latin typeface="Cabin"/>
              <a:ea typeface="Cabin"/>
              <a:cs typeface="Cabin"/>
              <a:sym typeface="Cabin"/>
            </a:endParaRPr>
          </a:p>
          <a:p>
            <a:pPr indent="0" lvl="0" marL="1371600" rtl="0" algn="l">
              <a:spcBef>
                <a:spcPts val="0"/>
              </a:spcBef>
              <a:spcAft>
                <a:spcPts val="0"/>
              </a:spcAft>
              <a:buNone/>
            </a:pPr>
            <a:r>
              <a:t/>
            </a:r>
            <a:endParaRPr sz="600">
              <a:solidFill>
                <a:srgbClr val="999999"/>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Transmission:</a:t>
            </a:r>
            <a:endParaRPr b="1" sz="1300">
              <a:solidFill>
                <a:schemeClr val="dk1"/>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1- Saliva (kissing disease) </a:t>
            </a:r>
            <a:endParaRPr b="1" sz="1300">
              <a:solidFill>
                <a:srgbClr val="CC0000"/>
              </a:solidFill>
              <a:latin typeface="Cabin"/>
              <a:ea typeface="Cabin"/>
              <a:cs typeface="Cabin"/>
              <a:sym typeface="Cabin"/>
            </a:endParaRPr>
          </a:p>
          <a:p>
            <a:pPr indent="-311150" lvl="1" marL="13716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2-blood (rare)</a:t>
            </a:r>
            <a:endParaRPr sz="1300">
              <a:solidFill>
                <a:schemeClr val="dk1"/>
              </a:solidFill>
              <a:latin typeface="Cabin"/>
              <a:ea typeface="Cabin"/>
              <a:cs typeface="Cabin"/>
              <a:sym typeface="Cabin"/>
            </a:endParaRPr>
          </a:p>
        </p:txBody>
      </p:sp>
      <p:graphicFrame>
        <p:nvGraphicFramePr>
          <p:cNvPr id="194" name="Google Shape;194;p18"/>
          <p:cNvGraphicFramePr/>
          <p:nvPr/>
        </p:nvGraphicFramePr>
        <p:xfrm>
          <a:off x="275600" y="4330557"/>
          <a:ext cx="3000000" cy="3000000"/>
        </p:xfrm>
        <a:graphic>
          <a:graphicData uri="http://schemas.openxmlformats.org/drawingml/2006/table">
            <a:tbl>
              <a:tblPr>
                <a:noFill/>
                <a:tableStyleId>{BDCD1FD1-1229-4AC2-9C63-6A2108FF67DD}</a:tableStyleId>
              </a:tblPr>
              <a:tblGrid>
                <a:gridCol w="4057650"/>
                <a:gridCol w="2980650"/>
              </a:tblGrid>
              <a:tr h="238175">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Clinical Features</a:t>
                      </a:r>
                      <a:endParaRPr>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hMerge="1"/>
              </a:tr>
              <a:tr h="1028750">
                <a:tc>
                  <a:txBody>
                    <a:bodyPr/>
                    <a:lstStyle/>
                    <a:p>
                      <a:pPr indent="0" lvl="0" marL="0" rtl="0" algn="l">
                        <a:spcBef>
                          <a:spcPts val="0"/>
                        </a:spcBef>
                        <a:spcAft>
                          <a:spcPts val="0"/>
                        </a:spcAft>
                        <a:buNone/>
                      </a:pPr>
                      <a:r>
                        <a:rPr b="1" lang="en-GB" sz="1200">
                          <a:solidFill>
                            <a:srgbClr val="CC0000"/>
                          </a:solidFill>
                          <a:latin typeface="Cabin"/>
                          <a:ea typeface="Cabin"/>
                          <a:cs typeface="Cabin"/>
                          <a:sym typeface="Cabin"/>
                        </a:rPr>
                        <a:t>            1- Immunocompetent host:</a:t>
                      </a:r>
                      <a:endParaRPr b="1" sz="1200">
                        <a:solidFill>
                          <a:srgbClr val="CC0000"/>
                        </a:solidFill>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Asymptomatic (usually).</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b="1" lang="en-GB" sz="1200">
                          <a:solidFill>
                            <a:srgbClr val="CC0000"/>
                          </a:solidFill>
                          <a:latin typeface="Cabin"/>
                          <a:ea typeface="Cabin"/>
                          <a:cs typeface="Cabin"/>
                          <a:sym typeface="Cabin"/>
                        </a:rPr>
                        <a:t>Infectious mononucleosis</a:t>
                      </a:r>
                      <a:r>
                        <a:rPr lang="en-GB" sz="1200">
                          <a:latin typeface="Cabin"/>
                          <a:ea typeface="Cabin"/>
                          <a:cs typeface="Cabin"/>
                          <a:sym typeface="Cabin"/>
                        </a:rPr>
                        <a:t> (or glandular fever).               </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     </a:t>
                      </a: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Mainly in teenagers &amp; young adults </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    </a:t>
                      </a:r>
                      <a:r>
                        <a:rPr lang="en-GB" sz="1200">
                          <a:solidFill>
                            <a:schemeClr val="dk1"/>
                          </a:solidFill>
                          <a:latin typeface="Cabin"/>
                          <a:ea typeface="Cabin"/>
                          <a:cs typeface="Cabin"/>
                          <a:sym typeface="Cabin"/>
                        </a:rPr>
                        <a:t> </a:t>
                      </a: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IP= 4-7 weeks        </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   </a:t>
                      </a:r>
                      <a:r>
                        <a:rPr lang="en-GB" sz="1200">
                          <a:solidFill>
                            <a:srgbClr val="3C78D8"/>
                          </a:solidFill>
                          <a:latin typeface="Cabin"/>
                          <a:ea typeface="Cabin"/>
                          <a:cs typeface="Cabin"/>
                          <a:sym typeface="Cabin"/>
                        </a:rPr>
                        <a:t>  </a:t>
                      </a:r>
                      <a:r>
                        <a:rPr lang="en-GB" sz="600">
                          <a:solidFill>
                            <a:srgbClr val="3C78D8"/>
                          </a:solidFill>
                          <a:latin typeface="Cabin"/>
                          <a:ea typeface="Cabin"/>
                          <a:cs typeface="Cabin"/>
                          <a:sym typeface="Cabin"/>
                        </a:rPr>
                        <a:t>○</a:t>
                      </a:r>
                      <a:r>
                        <a:rPr lang="en-GB" sz="1200">
                          <a:solidFill>
                            <a:srgbClr val="3C78D8"/>
                          </a:solidFill>
                          <a:latin typeface="Cabin"/>
                          <a:ea typeface="Cabin"/>
                          <a:cs typeface="Cabin"/>
                          <a:sym typeface="Cabin"/>
                        </a:rPr>
                        <a:t> </a:t>
                      </a:r>
                      <a:r>
                        <a:rPr lang="en-GB" sz="1200">
                          <a:latin typeface="Cabin"/>
                          <a:ea typeface="Cabin"/>
                          <a:cs typeface="Cabin"/>
                          <a:sym typeface="Cabin"/>
                        </a:rPr>
                        <a:t>Fever, </a:t>
                      </a:r>
                      <a:r>
                        <a:rPr lang="en-GB" sz="1200">
                          <a:solidFill>
                            <a:srgbClr val="CC0000"/>
                          </a:solidFill>
                          <a:latin typeface="Cabin"/>
                          <a:ea typeface="Cabin"/>
                          <a:cs typeface="Cabin"/>
                          <a:sym typeface="Cabin"/>
                        </a:rPr>
                        <a:t>pharyngitis</a:t>
                      </a:r>
                      <a:r>
                        <a:rPr lang="en-GB" sz="1200">
                          <a:latin typeface="Cabin"/>
                          <a:ea typeface="Cabin"/>
                          <a:cs typeface="Cabin"/>
                          <a:sym typeface="Cabin"/>
                        </a:rPr>
                        <a:t>, malaise, lymphadenopathy </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hepatosplenomegaly</a:t>
                      </a:r>
                      <a:r>
                        <a:rPr lang="en-GB" sz="1200">
                          <a:latin typeface="Cabin"/>
                          <a:ea typeface="Cabin"/>
                          <a:cs typeface="Cabin"/>
                          <a:sym typeface="Cabin"/>
                        </a:rPr>
                        <a:t>, abnormal LFT &amp; hepatitis.</a:t>
                      </a:r>
                      <a:endParaRPr sz="1200">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a:t>
                      </a: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Complications (rare but serious):</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      acute airway obstruction</a:t>
                      </a:r>
                      <a:r>
                        <a:rPr baseline="30000" lang="en-GB" sz="1200">
                          <a:solidFill>
                            <a:schemeClr val="dk1"/>
                          </a:solidFill>
                          <a:latin typeface="Cabin"/>
                          <a:ea typeface="Cabin"/>
                          <a:cs typeface="Cabin"/>
                          <a:sym typeface="Cabin"/>
                        </a:rPr>
                        <a:t>2</a:t>
                      </a:r>
                      <a:r>
                        <a:rPr lang="en-GB" sz="1200">
                          <a:latin typeface="Cabin"/>
                          <a:ea typeface="Cabin"/>
                          <a:cs typeface="Cabin"/>
                          <a:sym typeface="Cabin"/>
                        </a:rPr>
                        <a:t>, splenic rupture, CNS  </a:t>
                      </a:r>
                      <a:r>
                        <a:rPr lang="en-GB" sz="1200">
                          <a:solidFill>
                            <a:srgbClr val="FFFFFF"/>
                          </a:solidFill>
                          <a:latin typeface="Cabin"/>
                          <a:ea typeface="Cabin"/>
                          <a:cs typeface="Cabin"/>
                          <a:sym typeface="Cabin"/>
                        </a:rPr>
                        <a:t>edd</a:t>
                      </a:r>
                      <a:r>
                        <a:rPr lang="en-GB" sz="1200">
                          <a:latin typeface="Cabin"/>
                          <a:ea typeface="Cabin"/>
                          <a:cs typeface="Cabin"/>
                          <a:sym typeface="Cabin"/>
                        </a:rPr>
                        <a:t>infection </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 Chronic EBV infection</a:t>
                      </a:r>
                      <a:r>
                        <a:rPr baseline="30000" lang="en-GB" sz="1200">
                          <a:solidFill>
                            <a:schemeClr val="dk1"/>
                          </a:solidFill>
                          <a:latin typeface="Cabin"/>
                          <a:ea typeface="Cabin"/>
                          <a:cs typeface="Cabin"/>
                          <a:sym typeface="Cabin"/>
                        </a:rPr>
                        <a:t>3</a:t>
                      </a:r>
                      <a:endParaRPr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2- Immunocompromised host:</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latin typeface="Cabin"/>
                        <a:ea typeface="Cabin"/>
                        <a:cs typeface="Cabin"/>
                        <a:sym typeface="Cabin"/>
                      </a:endParaRPr>
                    </a:p>
                    <a:p>
                      <a:pPr indent="-304800" lvl="0" marL="4572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Lymphoproliferative disease (LD)</a:t>
                      </a:r>
                      <a:endParaRPr b="1" sz="1200">
                        <a:solidFill>
                          <a:srgbClr val="CC0000"/>
                        </a:solidFill>
                        <a:latin typeface="Cabin"/>
                        <a:ea typeface="Cabin"/>
                        <a:cs typeface="Cabin"/>
                        <a:sym typeface="Cabin"/>
                      </a:endParaRPr>
                    </a:p>
                    <a:p>
                      <a:pPr indent="-304800" lvl="0" marL="457200" rtl="0" algn="l">
                        <a:spcBef>
                          <a:spcPts val="0"/>
                        </a:spcBef>
                        <a:spcAft>
                          <a:spcPts val="0"/>
                        </a:spcAft>
                        <a:buClr>
                          <a:srgbClr val="3C78D8"/>
                        </a:buClr>
                        <a:buSzPts val="1200"/>
                        <a:buFont typeface="Cabin"/>
                        <a:buChar char="●"/>
                      </a:pPr>
                      <a:r>
                        <a:rPr lang="en-GB" sz="1200">
                          <a:solidFill>
                            <a:srgbClr val="3C78D8"/>
                          </a:solidFill>
                          <a:latin typeface="Cabin"/>
                          <a:ea typeface="Cabin"/>
                          <a:cs typeface="Cabin"/>
                          <a:sym typeface="Cabin"/>
                        </a:rPr>
                        <a:t>Oral hairy leukoplakia (OHL)</a:t>
                      </a:r>
                      <a:r>
                        <a:rPr baseline="30000" lang="en-GB" sz="1200">
                          <a:solidFill>
                            <a:srgbClr val="3C78D8"/>
                          </a:solidFill>
                          <a:latin typeface="Cabin"/>
                          <a:ea typeface="Cabin"/>
                          <a:cs typeface="Cabin"/>
                          <a:sym typeface="Cabin"/>
                        </a:rPr>
                        <a:t>4</a:t>
                      </a:r>
                      <a:endParaRPr baseline="30000" sz="1200">
                        <a:solidFill>
                          <a:srgbClr val="3C78D8"/>
                        </a:solidFill>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r>
            </a:tbl>
          </a:graphicData>
        </a:graphic>
      </p:graphicFrame>
      <p:graphicFrame>
        <p:nvGraphicFramePr>
          <p:cNvPr id="195" name="Google Shape;195;p18"/>
          <p:cNvGraphicFramePr/>
          <p:nvPr/>
        </p:nvGraphicFramePr>
        <p:xfrm>
          <a:off x="275588" y="6896527"/>
          <a:ext cx="3000000" cy="3000000"/>
        </p:xfrm>
        <a:graphic>
          <a:graphicData uri="http://schemas.openxmlformats.org/drawingml/2006/table">
            <a:tbl>
              <a:tblPr>
                <a:noFill/>
                <a:tableStyleId>{BDCD1FD1-1229-4AC2-9C63-6A2108FF67DD}</a:tableStyleId>
              </a:tblPr>
              <a:tblGrid>
                <a:gridCol w="1759575"/>
                <a:gridCol w="1759575"/>
                <a:gridCol w="385075"/>
                <a:gridCol w="3134075"/>
              </a:tblGrid>
              <a:tr h="301475">
                <a:tc gridSpan="4">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hMerge="1"/>
                <a:tc hMerge="1"/>
                <a:tc hMerge="1"/>
              </a:tr>
              <a:tr h="1186950">
                <a:tc gridSpan="2">
                  <a:txBody>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Hematology: </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Increased WBC: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 </a:t>
                      </a:r>
                      <a:r>
                        <a:rPr lang="en-GB" sz="600">
                          <a:solidFill>
                            <a:srgbClr val="CC0000"/>
                          </a:solidFill>
                          <a:latin typeface="Cabin"/>
                          <a:ea typeface="Cabin"/>
                          <a:cs typeface="Cabin"/>
                          <a:sym typeface="Cabin"/>
                        </a:rPr>
                        <a:t>○</a:t>
                      </a:r>
                      <a:r>
                        <a:rPr lang="en-GB" sz="12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Lymphocytosis </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(atypical lymphocytes </a:t>
                      </a:r>
                      <a:r>
                        <a:rPr lang="en-GB" sz="1200">
                          <a:solidFill>
                            <a:srgbClr val="6AA84F"/>
                          </a:solidFill>
                          <a:latin typeface="Cabin"/>
                          <a:ea typeface="Cabin"/>
                          <a:cs typeface="Cabin"/>
                          <a:sym typeface="Cabin"/>
                        </a:rPr>
                        <a:t>20-30%)</a:t>
                      </a:r>
                      <a:endParaRPr b="1" sz="1200">
                        <a:solidFill>
                          <a:schemeClr val="dk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c gridSpan="2">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Serology:</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1. </a:t>
                      </a:r>
                      <a:r>
                        <a:rPr b="1" lang="en-GB" sz="1200">
                          <a:solidFill>
                            <a:schemeClr val="dk1"/>
                          </a:solidFill>
                          <a:latin typeface="Cabin"/>
                          <a:ea typeface="Cabin"/>
                          <a:cs typeface="Cabin"/>
                          <a:sym typeface="Cabin"/>
                        </a:rPr>
                        <a:t>Non-specific</a:t>
                      </a:r>
                      <a:r>
                        <a:rPr lang="en-GB" sz="1200">
                          <a:solidFill>
                            <a:schemeClr val="dk1"/>
                          </a:solidFill>
                          <a:latin typeface="Cabin"/>
                          <a:ea typeface="Cabin"/>
                          <a:cs typeface="Cabin"/>
                          <a:sym typeface="Cabin"/>
                        </a:rPr>
                        <a:t> AB test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via Paul-Bunnell or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Monospot test: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 </a:t>
                      </a:r>
                      <a:r>
                        <a:rPr b="1" lang="en-GB" sz="1200">
                          <a:solidFill>
                            <a:srgbClr val="CC0000"/>
                          </a:solidFill>
                          <a:latin typeface="Cabin"/>
                          <a:ea typeface="Cabin"/>
                          <a:cs typeface="Cabin"/>
                          <a:sym typeface="Cabin"/>
                        </a:rPr>
                        <a:t>Heterophile Abs +ve</a:t>
                      </a:r>
                      <a:r>
                        <a:rPr b="1" baseline="30000" lang="en-GB" sz="1200">
                          <a:solidFill>
                            <a:srgbClr val="CC0000"/>
                          </a:solidFill>
                          <a:latin typeface="Cabin"/>
                          <a:ea typeface="Cabin"/>
                          <a:cs typeface="Cabin"/>
                          <a:sym typeface="Cabin"/>
                        </a:rPr>
                        <a:t>5</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6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2. </a:t>
                      </a:r>
                      <a:r>
                        <a:rPr b="1" lang="en-GB" sz="1200">
                          <a:solidFill>
                            <a:schemeClr val="dk1"/>
                          </a:solidFill>
                          <a:latin typeface="Cabin"/>
                          <a:ea typeface="Cabin"/>
                          <a:cs typeface="Cabin"/>
                          <a:sym typeface="Cabin"/>
                        </a:rPr>
                        <a:t>EBV-specific AB test:</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IgM Abs to EBV capsid antigen</a:t>
                      </a:r>
                      <a:endParaRPr sz="1200">
                        <a:solidFill>
                          <a:schemeClr val="dk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000000">
                        <a:alpha val="0"/>
                      </a:srgbClr>
                    </a:solidFill>
                  </a:tcPr>
                </a:tc>
                <a:tc hMerge="1"/>
              </a:tr>
              <a:tr h="301475">
                <a:tc gridSpan="4">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Treatment and vaccines</a:t>
                      </a:r>
                      <a:endParaRPr b="1">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hMerge="1"/>
                <a:tc hMerge="1"/>
                <a:tc hMerge="1"/>
              </a:tr>
              <a:tr h="462475">
                <a:tc gridSpan="4">
                  <a:txBody>
                    <a:bodyPr/>
                    <a:lstStyle/>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Treatment : </a:t>
                      </a:r>
                      <a:r>
                        <a:rPr lang="en-GB" sz="1200">
                          <a:solidFill>
                            <a:schemeClr val="dk1"/>
                          </a:solidFill>
                          <a:latin typeface="Cabin"/>
                          <a:ea typeface="Cabin"/>
                          <a:cs typeface="Cabin"/>
                          <a:sym typeface="Cabin"/>
                        </a:rPr>
                        <a:t>Antiviral drug is not effective in Infectious mononucleosis</a:t>
                      </a:r>
                      <a:r>
                        <a:rPr baseline="30000" lang="en-GB" sz="1200">
                          <a:solidFill>
                            <a:schemeClr val="dk1"/>
                          </a:solidFill>
                          <a:latin typeface="Cabin"/>
                          <a:ea typeface="Cabin"/>
                          <a:cs typeface="Cabin"/>
                          <a:sym typeface="Cabin"/>
                        </a:rPr>
                        <a:t>6</a:t>
                      </a:r>
                      <a:endParaRPr baseline="30000" sz="1200">
                        <a:solidFill>
                          <a:schemeClr val="dk1"/>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No Vaccine</a:t>
                      </a:r>
                      <a:endParaRPr baseline="30000" sz="1200">
                        <a:solidFill>
                          <a:schemeClr val="dk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9"/>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1" name="Google Shape;201;p19"/>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In contrast to other herpes viruses</a:t>
            </a:r>
            <a:endParaRPr sz="800">
              <a:solidFill>
                <a:srgbClr val="6AA84F"/>
              </a:solidFill>
              <a:latin typeface="Cabin"/>
              <a:ea typeface="Cabin"/>
              <a:cs typeface="Cabin"/>
              <a:sym typeface="Cabin"/>
            </a:endParaRPr>
          </a:p>
          <a:p>
            <a:pPr indent="-279400" lvl="0" marL="457200" rtl="0" algn="l">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Found in all the body fluids → different ways of </a:t>
            </a:r>
            <a:r>
              <a:rPr lang="en-GB" sz="800">
                <a:solidFill>
                  <a:srgbClr val="6AA84F"/>
                </a:solidFill>
                <a:latin typeface="Cabin"/>
                <a:ea typeface="Cabin"/>
                <a:cs typeface="Cabin"/>
                <a:sym typeface="Cabin"/>
              </a:rPr>
              <a:t>transmission</a:t>
            </a:r>
            <a:r>
              <a:rPr lang="en-GB" sz="800">
                <a:solidFill>
                  <a:srgbClr val="6AA84F"/>
                </a:solidFill>
                <a:latin typeface="Cabin"/>
                <a:ea typeface="Cabin"/>
                <a:cs typeface="Cabin"/>
                <a:sym typeface="Cabin"/>
              </a:rPr>
              <a:t> ( but not </a:t>
            </a:r>
            <a:r>
              <a:rPr lang="en-GB" sz="800">
                <a:solidFill>
                  <a:srgbClr val="6AA84F"/>
                </a:solidFill>
                <a:latin typeface="Cabin"/>
                <a:ea typeface="Cabin"/>
                <a:cs typeface="Cabin"/>
                <a:sym typeface="Cabin"/>
              </a:rPr>
              <a:t>airborne )</a:t>
            </a:r>
            <a:endParaRPr sz="800">
              <a:solidFill>
                <a:srgbClr val="6AA84F"/>
              </a:solidFill>
              <a:latin typeface="Cabin"/>
              <a:ea typeface="Cabin"/>
              <a:cs typeface="Cabin"/>
              <a:sym typeface="Cabin"/>
            </a:endParaRPr>
          </a:p>
          <a:p>
            <a:pPr indent="0" lvl="0" marL="0" rtl="0" algn="l">
              <a:spcBef>
                <a:spcPts val="0"/>
              </a:spcBef>
              <a:spcAft>
                <a:spcPts val="0"/>
              </a:spcAft>
              <a:buNone/>
            </a:pPr>
            <a:r>
              <a:t/>
            </a:r>
            <a:endParaRPr sz="800">
              <a:solidFill>
                <a:srgbClr val="6AA84F"/>
              </a:solidFill>
              <a:latin typeface="Cabin"/>
              <a:ea typeface="Cabin"/>
              <a:cs typeface="Cabin"/>
              <a:sym typeface="Cabin"/>
            </a:endParaRPr>
          </a:p>
        </p:txBody>
      </p:sp>
      <p:sp>
        <p:nvSpPr>
          <p:cNvPr id="202" name="Google Shape;202;p19"/>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203" name="Google Shape;203;p19"/>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500">
                <a:solidFill>
                  <a:srgbClr val="61753B"/>
                </a:solidFill>
                <a:latin typeface="Cabin"/>
                <a:ea typeface="Cabin"/>
                <a:cs typeface="Cabin"/>
                <a:sym typeface="Cabin"/>
              </a:rPr>
              <a:t> Cytomegalovirus (CMV)</a:t>
            </a:r>
            <a:endParaRPr b="1" sz="3500">
              <a:solidFill>
                <a:srgbClr val="61753B"/>
              </a:solidFill>
              <a:latin typeface="Cabin"/>
              <a:ea typeface="Cabin"/>
              <a:cs typeface="Cabin"/>
              <a:sym typeface="Cabin"/>
            </a:endParaRPr>
          </a:p>
        </p:txBody>
      </p:sp>
      <p:sp>
        <p:nvSpPr>
          <p:cNvPr id="204" name="Google Shape;204;p19"/>
          <p:cNvSpPr txBox="1"/>
          <p:nvPr/>
        </p:nvSpPr>
        <p:spPr>
          <a:xfrm>
            <a:off x="274025" y="852876"/>
            <a:ext cx="7104900" cy="266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Special features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a:solidFill>
                  <a:schemeClr val="dk1"/>
                </a:solidFill>
                <a:latin typeface="Cabin"/>
                <a:ea typeface="Cabin"/>
                <a:cs typeface="Cabin"/>
                <a:sym typeface="Cabin"/>
              </a:rPr>
              <a:t>1</a:t>
            </a:r>
            <a:r>
              <a:rPr lang="en-GB" sz="1200">
                <a:solidFill>
                  <a:schemeClr val="dk1"/>
                </a:solidFill>
                <a:latin typeface="Cabin"/>
                <a:ea typeface="Cabin"/>
                <a:cs typeface="Cabin"/>
                <a:sym typeface="Cabin"/>
              </a:rPr>
              <a:t>- Its replication cycle is longer </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2-</a:t>
            </a:r>
            <a:r>
              <a:rPr b="1" lang="en-GB" sz="1200">
                <a:solidFill>
                  <a:srgbClr val="CC0000"/>
                </a:solidFill>
                <a:latin typeface="Cabin"/>
                <a:ea typeface="Cabin"/>
                <a:cs typeface="Cabin"/>
                <a:sym typeface="Cabin"/>
              </a:rPr>
              <a:t> Infected cell enlarged and multinucleated.</a:t>
            </a:r>
            <a:r>
              <a:rPr lang="en-GB" sz="1200">
                <a:solidFill>
                  <a:schemeClr val="dk1"/>
                </a:solidFill>
                <a:latin typeface="Cabin"/>
                <a:ea typeface="Cabin"/>
                <a:cs typeface="Cabin"/>
                <a:sym typeface="Cabin"/>
              </a:rPr>
              <a:t> [cyto=cell, megalo=big]</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3- </a:t>
            </a:r>
            <a:r>
              <a:rPr b="1" lang="en-GB" sz="1200">
                <a:solidFill>
                  <a:srgbClr val="CC0000"/>
                </a:solidFill>
                <a:latin typeface="Cabin"/>
                <a:ea typeface="Cabin"/>
                <a:cs typeface="Cabin"/>
                <a:sym typeface="Cabin"/>
              </a:rPr>
              <a:t>Resistant to acyclovir</a:t>
            </a:r>
            <a:r>
              <a:rPr baseline="30000" lang="en-GB" sz="1200">
                <a:solidFill>
                  <a:srgbClr val="CC0000"/>
                </a:solidFill>
                <a:latin typeface="Cabin"/>
                <a:ea typeface="Cabin"/>
                <a:cs typeface="Cabin"/>
                <a:sym typeface="Cabin"/>
              </a:rPr>
              <a:t>1</a:t>
            </a:r>
            <a:endParaRPr b="1" sz="1200">
              <a:solidFill>
                <a:srgbClr val="CC0000"/>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4- </a:t>
            </a:r>
            <a:r>
              <a:rPr b="1" lang="en-GB" sz="1200">
                <a:solidFill>
                  <a:srgbClr val="CC0000"/>
                </a:solidFill>
                <a:latin typeface="Cabin"/>
                <a:ea typeface="Cabin"/>
                <a:cs typeface="Cabin"/>
                <a:sym typeface="Cabin"/>
              </a:rPr>
              <a:t>Latent in monocyte</a:t>
            </a:r>
            <a:r>
              <a:rPr lang="en-GB" sz="800">
                <a:solidFill>
                  <a:srgbClr val="6AA84F"/>
                </a:solidFill>
                <a:latin typeface="Cabin"/>
                <a:ea typeface="Cabin"/>
                <a:cs typeface="Cabin"/>
                <a:sym typeface="Cabin"/>
              </a:rPr>
              <a:t>(Mostly)</a:t>
            </a:r>
            <a:r>
              <a:rPr b="1" lang="en-GB">
                <a:solidFill>
                  <a:schemeClr val="dk1"/>
                </a:solidFill>
                <a:latin typeface="Cabin"/>
                <a:ea typeface="Cabin"/>
                <a:cs typeface="Cabin"/>
                <a:sym typeface="Cabin"/>
              </a:rPr>
              <a:t>,</a:t>
            </a:r>
            <a:r>
              <a:rPr lang="en-GB" sz="1200">
                <a:solidFill>
                  <a:schemeClr val="dk1"/>
                </a:solidFill>
                <a:latin typeface="Cabin"/>
                <a:ea typeface="Cabin"/>
                <a:cs typeface="Cabin"/>
                <a:sym typeface="Cabin"/>
              </a:rPr>
              <a:t> lymphocyte &amp; other.</a:t>
            </a:r>
            <a:endParaRPr sz="1300">
              <a:latin typeface="Cabin"/>
              <a:ea typeface="Cabin"/>
              <a:cs typeface="Cabin"/>
              <a:sym typeface="Cabin"/>
            </a:endParaRPr>
          </a:p>
        </p:txBody>
      </p:sp>
      <p:sp>
        <p:nvSpPr>
          <p:cNvPr id="205" name="Google Shape;205;p19"/>
          <p:cNvSpPr txBox="1"/>
          <p:nvPr/>
        </p:nvSpPr>
        <p:spPr>
          <a:xfrm>
            <a:off x="270825" y="2196875"/>
            <a:ext cx="5618400" cy="97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endParaRPr b="1" sz="600">
              <a:solidFill>
                <a:srgbClr val="61753B"/>
              </a:solidFill>
              <a:latin typeface="Cabin"/>
              <a:ea typeface="Cabin"/>
              <a:cs typeface="Cabin"/>
              <a:sym typeface="Cabin"/>
            </a:endParaRPr>
          </a:p>
          <a:p>
            <a:pPr indent="0" lvl="0" marL="457200" rtl="0" algn="l">
              <a:spcBef>
                <a:spcPts val="0"/>
              </a:spcBef>
              <a:spcAft>
                <a:spcPts val="0"/>
              </a:spcAft>
              <a:buNone/>
            </a:pPr>
            <a:r>
              <a:t/>
            </a:r>
            <a:endParaRPr b="1" sz="6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a:solidFill>
                  <a:schemeClr val="dk1"/>
                </a:solidFill>
                <a:latin typeface="Cabin"/>
                <a:ea typeface="Cabin"/>
                <a:cs typeface="Cabin"/>
                <a:sym typeface="Cabin"/>
              </a:rPr>
              <a:t>Distribution</a:t>
            </a:r>
            <a:r>
              <a:rPr lang="en-GB" sz="1300">
                <a:solidFill>
                  <a:schemeClr val="dk1"/>
                </a:solidFill>
                <a:latin typeface="Cabin"/>
                <a:ea typeface="Cabin"/>
                <a:cs typeface="Cabin"/>
                <a:sym typeface="Cabin"/>
              </a:rPr>
              <a:t>:</a:t>
            </a:r>
            <a:r>
              <a:rPr lang="en-GB" sz="6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Worldwide</a:t>
            </a:r>
            <a:endParaRPr b="1">
              <a:solidFill>
                <a:srgbClr val="CC0000"/>
              </a:solidFill>
              <a:latin typeface="Cabin"/>
              <a:ea typeface="Cabin"/>
              <a:cs typeface="Cabin"/>
              <a:sym typeface="Cabin"/>
            </a:endParaRPr>
          </a:p>
        </p:txBody>
      </p:sp>
      <p:grpSp>
        <p:nvGrpSpPr>
          <p:cNvPr id="206" name="Google Shape;206;p19"/>
          <p:cNvGrpSpPr/>
          <p:nvPr/>
        </p:nvGrpSpPr>
        <p:grpSpPr>
          <a:xfrm>
            <a:off x="1218840" y="5364400"/>
            <a:ext cx="5367670" cy="1592225"/>
            <a:chOff x="1737356" y="2280911"/>
            <a:chExt cx="5980025" cy="1581785"/>
          </a:xfrm>
        </p:grpSpPr>
        <p:grpSp>
          <p:nvGrpSpPr>
            <p:cNvPr id="207" name="Google Shape;207;p19"/>
            <p:cNvGrpSpPr/>
            <p:nvPr/>
          </p:nvGrpSpPr>
          <p:grpSpPr>
            <a:xfrm>
              <a:off x="2642906" y="2280911"/>
              <a:ext cx="4168865" cy="1094885"/>
              <a:chOff x="2625791" y="2467732"/>
              <a:chExt cx="4168865" cy="1447878"/>
            </a:xfrm>
          </p:grpSpPr>
          <p:grpSp>
            <p:nvGrpSpPr>
              <p:cNvPr id="208" name="Google Shape;208;p19"/>
              <p:cNvGrpSpPr/>
              <p:nvPr/>
            </p:nvGrpSpPr>
            <p:grpSpPr>
              <a:xfrm>
                <a:off x="2625791" y="3233632"/>
                <a:ext cx="4168865" cy="681978"/>
                <a:chOff x="2625791" y="3233632"/>
                <a:chExt cx="4168865" cy="681978"/>
              </a:xfrm>
            </p:grpSpPr>
            <p:cxnSp>
              <p:nvCxnSpPr>
                <p:cNvPr id="209" name="Google Shape;209;p19"/>
                <p:cNvCxnSpPr>
                  <a:stCxn id="210" idx="2"/>
                  <a:endCxn id="211" idx="0"/>
                </p:cNvCxnSpPr>
                <p:nvPr/>
              </p:nvCxnSpPr>
              <p:spPr>
                <a:xfrm flipH="1" rot="-5400000">
                  <a:off x="5471806" y="2592682"/>
                  <a:ext cx="681900" cy="1963800"/>
                </a:xfrm>
                <a:prstGeom prst="bentConnector3">
                  <a:avLst>
                    <a:gd fmla="val 50006" name="adj1"/>
                  </a:avLst>
                </a:prstGeom>
                <a:noFill/>
                <a:ln cap="flat" cmpd="sng" w="9525">
                  <a:solidFill>
                    <a:srgbClr val="61753B"/>
                  </a:solidFill>
                  <a:prstDash val="solid"/>
                  <a:round/>
                  <a:headEnd len="med" w="med" type="diamond"/>
                  <a:tailEnd len="med" w="med" type="diamond"/>
                </a:ln>
              </p:spPr>
            </p:cxnSp>
            <p:cxnSp>
              <p:nvCxnSpPr>
                <p:cNvPr id="212" name="Google Shape;212;p19"/>
                <p:cNvCxnSpPr>
                  <a:stCxn id="213" idx="0"/>
                  <a:endCxn id="210" idx="2"/>
                </p:cNvCxnSpPr>
                <p:nvPr/>
              </p:nvCxnSpPr>
              <p:spPr>
                <a:xfrm rot="-5400000">
                  <a:off x="3387491" y="2472010"/>
                  <a:ext cx="681900" cy="2205300"/>
                </a:xfrm>
                <a:prstGeom prst="bentConnector3">
                  <a:avLst>
                    <a:gd fmla="val 50006" name="adj1"/>
                  </a:avLst>
                </a:prstGeom>
                <a:noFill/>
                <a:ln cap="flat" cmpd="sng" w="9525">
                  <a:solidFill>
                    <a:srgbClr val="61753B"/>
                  </a:solidFill>
                  <a:prstDash val="solid"/>
                  <a:round/>
                  <a:headEnd len="med" w="med" type="diamond"/>
                  <a:tailEnd len="med" w="med" type="diamond"/>
                </a:ln>
              </p:spPr>
            </p:cxnSp>
          </p:grpSp>
          <p:sp>
            <p:nvSpPr>
              <p:cNvPr id="210" name="Google Shape;210;p19"/>
              <p:cNvSpPr txBox="1"/>
              <p:nvPr/>
            </p:nvSpPr>
            <p:spPr>
              <a:xfrm>
                <a:off x="3486406" y="2467732"/>
                <a:ext cx="2688900" cy="765900"/>
              </a:xfrm>
              <a:prstGeom prst="rect">
                <a:avLst/>
              </a:prstGeom>
              <a:noFill/>
              <a:ln cap="flat" cmpd="sng" w="9525">
                <a:solidFill>
                  <a:srgbClr val="61753B"/>
                </a:solidFill>
                <a:prstDash val="solid"/>
                <a:round/>
                <a:headEnd len="sm" w="sm" type="none"/>
                <a:tailEnd len="sm" w="sm" type="none"/>
              </a:ln>
            </p:spPr>
            <p:txBody>
              <a:bodyPr anchorCtr="0" anchor="ctr" bIns="162625" lIns="162625" spcFirstLastPara="1" rIns="162625" wrap="square" tIns="162625">
                <a:noAutofit/>
              </a:bodyPr>
              <a:lstStyle/>
              <a:p>
                <a:pPr indent="0" lvl="0" marL="0" rtl="0" algn="ctr">
                  <a:spcBef>
                    <a:spcPts val="0"/>
                  </a:spcBef>
                  <a:spcAft>
                    <a:spcPts val="0"/>
                  </a:spcAft>
                  <a:buClr>
                    <a:schemeClr val="dk1"/>
                  </a:buClr>
                  <a:buSzPts val="1100"/>
                  <a:buFont typeface="Arial"/>
                  <a:buNone/>
                </a:pPr>
                <a:r>
                  <a:rPr b="1" lang="en-GB" sz="2000">
                    <a:solidFill>
                      <a:srgbClr val="61753B"/>
                    </a:solidFill>
                    <a:latin typeface="Cabin"/>
                    <a:ea typeface="Cabin"/>
                    <a:cs typeface="Cabin"/>
                    <a:sym typeface="Cabin"/>
                  </a:rPr>
                  <a:t>Clinical Features</a:t>
                </a:r>
                <a:endParaRPr sz="2000">
                  <a:solidFill>
                    <a:srgbClr val="61753B"/>
                  </a:solidFill>
                  <a:latin typeface="Exo"/>
                  <a:ea typeface="Exo"/>
                  <a:cs typeface="Exo"/>
                  <a:sym typeface="Exo"/>
                </a:endParaRPr>
              </a:p>
            </p:txBody>
          </p:sp>
        </p:grpSp>
        <p:grpSp>
          <p:nvGrpSpPr>
            <p:cNvPr id="214" name="Google Shape;214;p19"/>
            <p:cNvGrpSpPr/>
            <p:nvPr/>
          </p:nvGrpSpPr>
          <p:grpSpPr>
            <a:xfrm>
              <a:off x="1737356" y="3375796"/>
              <a:ext cx="5980025" cy="486900"/>
              <a:chOff x="1737356" y="3375796"/>
              <a:chExt cx="5980025" cy="486900"/>
            </a:xfrm>
          </p:grpSpPr>
          <p:sp>
            <p:nvSpPr>
              <p:cNvPr id="213" name="Google Shape;213;p19"/>
              <p:cNvSpPr txBox="1"/>
              <p:nvPr/>
            </p:nvSpPr>
            <p:spPr>
              <a:xfrm>
                <a:off x="1737356" y="3375797"/>
                <a:ext cx="1811100" cy="486900"/>
              </a:xfrm>
              <a:prstGeom prst="rect">
                <a:avLst/>
              </a:prstGeom>
              <a:noFill/>
              <a:ln cap="flat" cmpd="sng" w="9525">
                <a:solidFill>
                  <a:srgbClr val="61753B"/>
                </a:solidFill>
                <a:prstDash val="solid"/>
                <a:round/>
                <a:headEnd len="sm" w="sm" type="none"/>
                <a:tailEnd len="sm" w="sm" type="none"/>
              </a:ln>
            </p:spPr>
            <p:txBody>
              <a:bodyPr anchorCtr="0" anchor="ctr" bIns="162625" lIns="162625" spcFirstLastPara="1" rIns="162625" wrap="square" tIns="162625">
                <a:noAutofit/>
              </a:bodyPr>
              <a:lstStyle/>
              <a:p>
                <a:pPr indent="0" lvl="0" marL="0" rtl="0" algn="ctr">
                  <a:spcBef>
                    <a:spcPts val="0"/>
                  </a:spcBef>
                  <a:spcAft>
                    <a:spcPts val="0"/>
                  </a:spcAft>
                  <a:buClr>
                    <a:schemeClr val="dk1"/>
                  </a:buClr>
                  <a:buSzPts val="1100"/>
                  <a:buFont typeface="Arial"/>
                  <a:buNone/>
                </a:pPr>
                <a:r>
                  <a:rPr b="1" lang="en-GB" sz="1300">
                    <a:latin typeface="Cabin"/>
                    <a:ea typeface="Cabin"/>
                    <a:cs typeface="Cabin"/>
                    <a:sym typeface="Cabin"/>
                  </a:rPr>
                  <a:t>1- Acquired infections </a:t>
                </a:r>
                <a:endParaRPr sz="1700">
                  <a:latin typeface="Exo"/>
                  <a:ea typeface="Exo"/>
                  <a:cs typeface="Exo"/>
                  <a:sym typeface="Exo"/>
                </a:endParaRPr>
              </a:p>
            </p:txBody>
          </p:sp>
          <p:sp>
            <p:nvSpPr>
              <p:cNvPr id="211" name="Google Shape;211;p19"/>
              <p:cNvSpPr txBox="1"/>
              <p:nvPr/>
            </p:nvSpPr>
            <p:spPr>
              <a:xfrm>
                <a:off x="5906281" y="3375796"/>
                <a:ext cx="1811100" cy="486900"/>
              </a:xfrm>
              <a:prstGeom prst="rect">
                <a:avLst/>
              </a:prstGeom>
              <a:noFill/>
              <a:ln cap="flat" cmpd="sng" w="9525">
                <a:solidFill>
                  <a:srgbClr val="61753B"/>
                </a:solidFill>
                <a:prstDash val="solid"/>
                <a:round/>
                <a:headEnd len="sm" w="sm" type="none"/>
                <a:tailEnd len="sm" w="sm" type="none"/>
              </a:ln>
            </p:spPr>
            <p:txBody>
              <a:bodyPr anchorCtr="0" anchor="ctr" bIns="162625" lIns="162625" spcFirstLastPara="1" rIns="162625" wrap="square" tIns="162625">
                <a:noAutofit/>
              </a:bodyPr>
              <a:lstStyle/>
              <a:p>
                <a:pPr indent="0" lvl="0" marL="0" rtl="0" algn="ctr">
                  <a:spcBef>
                    <a:spcPts val="0"/>
                  </a:spcBef>
                  <a:spcAft>
                    <a:spcPts val="0"/>
                  </a:spcAft>
                  <a:buNone/>
                </a:pPr>
                <a:r>
                  <a:rPr b="1" lang="en-GB" sz="1300">
                    <a:latin typeface="Cabin"/>
                    <a:ea typeface="Cabin"/>
                    <a:cs typeface="Cabin"/>
                    <a:sym typeface="Cabin"/>
                  </a:rPr>
                  <a:t>2-Congenital infections </a:t>
                </a:r>
                <a:endParaRPr sz="1700">
                  <a:latin typeface="Exo"/>
                  <a:ea typeface="Exo"/>
                  <a:cs typeface="Exo"/>
                  <a:sym typeface="Exo"/>
                </a:endParaRPr>
              </a:p>
            </p:txBody>
          </p:sp>
        </p:grpSp>
      </p:grpSp>
      <p:cxnSp>
        <p:nvCxnSpPr>
          <p:cNvPr id="215" name="Google Shape;215;p19"/>
          <p:cNvCxnSpPr/>
          <p:nvPr/>
        </p:nvCxnSpPr>
        <p:spPr>
          <a:xfrm rot="-5400000">
            <a:off x="865775" y="7065825"/>
            <a:ext cx="1274700" cy="1056300"/>
          </a:xfrm>
          <a:prstGeom prst="bentConnector3">
            <a:avLst>
              <a:gd fmla="val 50000" name="adj1"/>
            </a:avLst>
          </a:prstGeom>
          <a:noFill/>
          <a:ln cap="flat" cmpd="sng" w="9525">
            <a:solidFill>
              <a:srgbClr val="61753B"/>
            </a:solidFill>
            <a:prstDash val="solid"/>
            <a:round/>
            <a:headEnd len="med" w="med" type="diamond"/>
            <a:tailEnd len="med" w="med" type="diamond"/>
          </a:ln>
        </p:spPr>
      </p:cxnSp>
      <p:cxnSp>
        <p:nvCxnSpPr>
          <p:cNvPr id="216" name="Google Shape;216;p19"/>
          <p:cNvCxnSpPr/>
          <p:nvPr/>
        </p:nvCxnSpPr>
        <p:spPr>
          <a:xfrm>
            <a:off x="974975" y="7592625"/>
            <a:ext cx="3732300" cy="7800"/>
          </a:xfrm>
          <a:prstGeom prst="straightConnector1">
            <a:avLst/>
          </a:prstGeom>
          <a:noFill/>
          <a:ln cap="flat" cmpd="sng" w="9525">
            <a:solidFill>
              <a:srgbClr val="61753B"/>
            </a:solidFill>
            <a:prstDash val="solid"/>
            <a:round/>
            <a:headEnd len="med" w="med" type="none"/>
            <a:tailEnd len="med" w="med" type="none"/>
          </a:ln>
        </p:spPr>
      </p:cxnSp>
      <p:cxnSp>
        <p:nvCxnSpPr>
          <p:cNvPr id="217" name="Google Shape;217;p19"/>
          <p:cNvCxnSpPr>
            <a:endCxn id="218" idx="0"/>
          </p:cNvCxnSpPr>
          <p:nvPr/>
        </p:nvCxnSpPr>
        <p:spPr>
          <a:xfrm>
            <a:off x="4707200" y="7600425"/>
            <a:ext cx="3000" cy="636000"/>
          </a:xfrm>
          <a:prstGeom prst="straightConnector1">
            <a:avLst/>
          </a:prstGeom>
          <a:noFill/>
          <a:ln cap="flat" cmpd="sng" w="9525">
            <a:solidFill>
              <a:srgbClr val="61753B"/>
            </a:solidFill>
            <a:prstDash val="solid"/>
            <a:round/>
            <a:headEnd len="med" w="med" type="none"/>
            <a:tailEnd len="med" w="med" type="diamond"/>
          </a:ln>
        </p:spPr>
      </p:cxnSp>
      <p:sp>
        <p:nvSpPr>
          <p:cNvPr id="219" name="Google Shape;219;p19"/>
          <p:cNvSpPr txBox="1"/>
          <p:nvPr/>
        </p:nvSpPr>
        <p:spPr>
          <a:xfrm>
            <a:off x="270825" y="8236400"/>
            <a:ext cx="2786700" cy="1364100"/>
          </a:xfrm>
          <a:prstGeom prst="rect">
            <a:avLst/>
          </a:prstGeom>
          <a:noFill/>
          <a:ln cap="flat" cmpd="sng" w="9525">
            <a:solidFill>
              <a:srgbClr val="61753B"/>
            </a:solidFill>
            <a:prstDash val="solid"/>
            <a:round/>
            <a:headEnd len="sm" w="sm" type="none"/>
            <a:tailEnd len="sm" w="sm" type="none"/>
          </a:ln>
        </p:spPr>
        <p:txBody>
          <a:bodyPr anchorCtr="0" anchor="ctr" bIns="162625" lIns="162625" spcFirstLastPara="1" rIns="162625" wrap="square" tIns="162625">
            <a:noAutofit/>
          </a:bodyPr>
          <a:lstStyle/>
          <a:p>
            <a:pPr indent="0" lvl="0" marL="0" rtl="0" algn="l">
              <a:spcBef>
                <a:spcPts val="0"/>
              </a:spcBef>
              <a:spcAft>
                <a:spcPts val="0"/>
              </a:spcAft>
              <a:buNone/>
            </a:pPr>
            <a:r>
              <a:rPr lang="en-GB" sz="12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    A- Immunocompetent host</a:t>
            </a:r>
            <a:r>
              <a:rPr lang="en-GB" sz="1200">
                <a:solidFill>
                  <a:srgbClr val="CC0000"/>
                </a:solidFill>
                <a:latin typeface="Cabin"/>
                <a:ea typeface="Cabin"/>
                <a:cs typeface="Cabin"/>
                <a:sym typeface="Cabin"/>
              </a:rPr>
              <a:t>:</a:t>
            </a:r>
            <a:endParaRPr sz="1200">
              <a:solidFill>
                <a:srgbClr val="CC0000"/>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Asymptomatic</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Self-limited illness</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1-Hepatitis</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2-Infectious mononucleosis- </a:t>
            </a:r>
            <a:r>
              <a:rPr b="1" lang="en-GB" sz="1200">
                <a:solidFill>
                  <a:srgbClr val="CC0000"/>
                </a:solidFill>
                <a:latin typeface="Cabin"/>
                <a:ea typeface="Cabin"/>
                <a:cs typeface="Cabin"/>
                <a:sym typeface="Cabin"/>
              </a:rPr>
              <a:t>like</a:t>
            </a:r>
            <a:r>
              <a:rPr lang="en-GB" sz="1200">
                <a:solidFill>
                  <a:schemeClr val="dk1"/>
                </a:solidFill>
                <a:latin typeface="Cabin"/>
                <a:ea typeface="Cabin"/>
                <a:cs typeface="Cabin"/>
                <a:sym typeface="Cabin"/>
              </a:rPr>
              <a:t> syndrome </a:t>
            </a:r>
            <a:endParaRPr sz="1200">
              <a:solidFill>
                <a:schemeClr val="dk1"/>
              </a:solidFill>
              <a:latin typeface="Cabin"/>
              <a:ea typeface="Cabin"/>
              <a:cs typeface="Cabin"/>
              <a:sym typeface="Cabin"/>
            </a:endParaRPr>
          </a:p>
          <a:p>
            <a:pPr indent="0" lvl="0" marL="457200" rtl="0" algn="l">
              <a:spcBef>
                <a:spcPts val="0"/>
              </a:spcBef>
              <a:spcAft>
                <a:spcPts val="0"/>
              </a:spcAft>
              <a:buNone/>
            </a:pPr>
            <a:r>
              <a:rPr b="1" lang="en-GB" sz="1300">
                <a:solidFill>
                  <a:srgbClr val="CC0000"/>
                </a:solidFill>
                <a:latin typeface="Cabin"/>
                <a:ea typeface="Cabin"/>
                <a:cs typeface="Cabin"/>
                <a:sym typeface="Cabin"/>
              </a:rPr>
              <a:t>[Heterophile AB is –ve]</a:t>
            </a:r>
            <a:endParaRPr sz="1700">
              <a:solidFill>
                <a:srgbClr val="666666"/>
              </a:solidFill>
              <a:latin typeface="Exo"/>
              <a:ea typeface="Exo"/>
              <a:cs typeface="Exo"/>
              <a:sym typeface="Exo"/>
            </a:endParaRPr>
          </a:p>
        </p:txBody>
      </p:sp>
      <p:sp>
        <p:nvSpPr>
          <p:cNvPr id="218" name="Google Shape;218;p19"/>
          <p:cNvSpPr txBox="1"/>
          <p:nvPr/>
        </p:nvSpPr>
        <p:spPr>
          <a:xfrm>
            <a:off x="3354950" y="8236425"/>
            <a:ext cx="2710500" cy="1364100"/>
          </a:xfrm>
          <a:prstGeom prst="rect">
            <a:avLst/>
          </a:prstGeom>
          <a:noFill/>
          <a:ln cap="flat" cmpd="sng" w="9525">
            <a:solidFill>
              <a:srgbClr val="61753B"/>
            </a:solidFill>
            <a:prstDash val="solid"/>
            <a:round/>
            <a:headEnd len="sm" w="sm" type="none"/>
            <a:tailEnd len="sm" w="sm" type="none"/>
          </a:ln>
        </p:spPr>
        <p:txBody>
          <a:bodyPr anchorCtr="0" anchor="t" bIns="162625" lIns="162625" spcFirstLastPara="1" rIns="162625" wrap="square" tIns="162625">
            <a:noAutofit/>
          </a:bodyPr>
          <a:lstStyle/>
          <a:p>
            <a:pPr indent="0" lvl="0" marL="0" rtl="0" algn="l">
              <a:spcBef>
                <a:spcPts val="0"/>
              </a:spcBef>
              <a:spcAft>
                <a:spcPts val="0"/>
              </a:spcAft>
              <a:buNone/>
            </a:pPr>
            <a:r>
              <a:rPr b="1" lang="en-GB" sz="1200">
                <a:solidFill>
                  <a:srgbClr val="CC0000"/>
                </a:solidFill>
                <a:latin typeface="Cabin"/>
                <a:ea typeface="Cabin"/>
                <a:cs typeface="Cabin"/>
                <a:sym typeface="Cabin"/>
              </a:rPr>
              <a:t>B- Immunocompromised host:</a:t>
            </a:r>
            <a:endParaRPr b="1" sz="1200">
              <a:solidFill>
                <a:srgbClr val="CC0000"/>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 </a:t>
            </a:r>
            <a:r>
              <a:rPr b="1" lang="en-GB" sz="1200">
                <a:solidFill>
                  <a:schemeClr val="dk1"/>
                </a:solidFill>
                <a:latin typeface="Cabin"/>
                <a:ea typeface="Cabin"/>
                <a:cs typeface="Cabin"/>
                <a:sym typeface="Cabin"/>
              </a:rPr>
              <a:t>Encephalitis</a:t>
            </a:r>
            <a:r>
              <a:rPr lang="en-GB" sz="1200">
                <a:solidFill>
                  <a:schemeClr val="dk1"/>
                </a:solidFill>
                <a:latin typeface="Cabin"/>
                <a:ea typeface="Cabin"/>
                <a:cs typeface="Cabin"/>
                <a:sym typeface="Cabin"/>
              </a:rPr>
              <a:t>            - Retinitis</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 Pneumonia             - Hepatitis</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 Esophagitis              - Colitis</a:t>
            </a:r>
            <a:endParaRPr sz="1200">
              <a:solidFill>
                <a:srgbClr val="CC0000"/>
              </a:solidFill>
              <a:latin typeface="Cabin"/>
              <a:ea typeface="Cabin"/>
              <a:cs typeface="Cabin"/>
              <a:sym typeface="Cabin"/>
            </a:endParaRPr>
          </a:p>
        </p:txBody>
      </p:sp>
      <p:sp>
        <p:nvSpPr>
          <p:cNvPr id="220" name="Google Shape;220;p19"/>
          <p:cNvSpPr txBox="1"/>
          <p:nvPr/>
        </p:nvSpPr>
        <p:spPr>
          <a:xfrm>
            <a:off x="679325" y="3981125"/>
            <a:ext cx="1647600" cy="810900"/>
          </a:xfrm>
          <a:prstGeom prst="rect">
            <a:avLst/>
          </a:prstGeom>
          <a:noFill/>
          <a:ln cap="flat" cmpd="sng" w="9525">
            <a:solidFill>
              <a:srgbClr val="61753B"/>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1- Transplacental</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None/>
            </a:pPr>
            <a:r>
              <a:rPr lang="en-GB" sz="1200">
                <a:solidFill>
                  <a:schemeClr val="dk1"/>
                </a:solidFill>
                <a:latin typeface="Cabin"/>
                <a:ea typeface="Cabin"/>
                <a:cs typeface="Cabin"/>
                <a:sym typeface="Cabin"/>
              </a:rPr>
              <a:t>2- Birth canal</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3- Breast milk</a:t>
            </a:r>
            <a:endParaRPr sz="1200">
              <a:latin typeface="Cabin"/>
              <a:ea typeface="Cabin"/>
              <a:cs typeface="Cabin"/>
              <a:sym typeface="Cabin"/>
            </a:endParaRPr>
          </a:p>
        </p:txBody>
      </p:sp>
      <p:sp>
        <p:nvSpPr>
          <p:cNvPr id="221" name="Google Shape;221;p19"/>
          <p:cNvSpPr/>
          <p:nvPr/>
        </p:nvSpPr>
        <p:spPr>
          <a:xfrm>
            <a:off x="776637" y="3704075"/>
            <a:ext cx="1452600" cy="327900"/>
          </a:xfrm>
          <a:prstGeom prst="rect">
            <a:avLst/>
          </a:prstGeom>
          <a:solidFill>
            <a:srgbClr val="C0C58F"/>
          </a:solid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b="1" lang="en-GB" sz="1200">
                <a:solidFill>
                  <a:srgbClr val="61753B"/>
                </a:solidFill>
                <a:latin typeface="Cabin"/>
                <a:ea typeface="Cabin"/>
                <a:cs typeface="Cabin"/>
                <a:sym typeface="Cabin"/>
              </a:rPr>
              <a:t>Early in life</a:t>
            </a:r>
            <a:endParaRPr>
              <a:solidFill>
                <a:srgbClr val="61753B"/>
              </a:solidFill>
              <a:latin typeface="Cabin"/>
              <a:ea typeface="Cabin"/>
              <a:cs typeface="Cabin"/>
              <a:sym typeface="Cabin"/>
            </a:endParaRPr>
          </a:p>
        </p:txBody>
      </p:sp>
      <p:sp>
        <p:nvSpPr>
          <p:cNvPr id="222" name="Google Shape;222;p19"/>
          <p:cNvSpPr txBox="1"/>
          <p:nvPr/>
        </p:nvSpPr>
        <p:spPr>
          <a:xfrm>
            <a:off x="2889125" y="3981125"/>
            <a:ext cx="1647600" cy="810900"/>
          </a:xfrm>
          <a:prstGeom prst="rect">
            <a:avLst/>
          </a:prstGeom>
          <a:noFill/>
          <a:ln cap="flat" cmpd="sng" w="9525">
            <a:solidFill>
              <a:srgbClr val="61753B"/>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Saliva</a:t>
            </a:r>
            <a:endParaRPr sz="1200">
              <a:latin typeface="Cabin"/>
              <a:ea typeface="Cabin"/>
              <a:cs typeface="Cabin"/>
              <a:sym typeface="Cabin"/>
            </a:endParaRPr>
          </a:p>
        </p:txBody>
      </p:sp>
      <p:sp>
        <p:nvSpPr>
          <p:cNvPr id="223" name="Google Shape;223;p19"/>
          <p:cNvSpPr/>
          <p:nvPr/>
        </p:nvSpPr>
        <p:spPr>
          <a:xfrm>
            <a:off x="2986437" y="3704075"/>
            <a:ext cx="1452600" cy="327900"/>
          </a:xfrm>
          <a:prstGeom prst="rect">
            <a:avLst/>
          </a:prstGeom>
          <a:solidFill>
            <a:srgbClr val="C0C58F"/>
          </a:solid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Young children:</a:t>
            </a:r>
            <a:endParaRPr>
              <a:solidFill>
                <a:srgbClr val="61753B"/>
              </a:solidFill>
              <a:latin typeface="Cabin"/>
              <a:ea typeface="Cabin"/>
              <a:cs typeface="Cabin"/>
              <a:sym typeface="Cabin"/>
            </a:endParaRPr>
          </a:p>
        </p:txBody>
      </p:sp>
      <p:sp>
        <p:nvSpPr>
          <p:cNvPr id="224" name="Google Shape;224;p19"/>
          <p:cNvSpPr txBox="1"/>
          <p:nvPr/>
        </p:nvSpPr>
        <p:spPr>
          <a:xfrm>
            <a:off x="5196625" y="3981125"/>
            <a:ext cx="1647600" cy="810900"/>
          </a:xfrm>
          <a:prstGeom prst="rect">
            <a:avLst/>
          </a:prstGeom>
          <a:noFill/>
          <a:ln cap="flat" cmpd="sng" w="9525">
            <a:solidFill>
              <a:srgbClr val="61753B"/>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lnSpc>
                <a:spcPct val="115000"/>
              </a:lnSpc>
              <a:spcBef>
                <a:spcPts val="0"/>
              </a:spcBef>
              <a:spcAft>
                <a:spcPts val="0"/>
              </a:spcAft>
              <a:buNone/>
            </a:pPr>
            <a:r>
              <a:rPr lang="en-GB" sz="1200">
                <a:solidFill>
                  <a:schemeClr val="dk1"/>
                </a:solidFill>
                <a:latin typeface="Cabin"/>
                <a:ea typeface="Cabin"/>
                <a:cs typeface="Cabin"/>
                <a:sym typeface="Cabin"/>
              </a:rPr>
              <a:t>1- Sexual contact  </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None/>
            </a:pPr>
            <a:r>
              <a:rPr lang="en-GB" sz="1200">
                <a:solidFill>
                  <a:schemeClr val="dk1"/>
                </a:solidFill>
                <a:latin typeface="Cabin"/>
                <a:ea typeface="Cabin"/>
                <a:cs typeface="Cabin"/>
                <a:sym typeface="Cabin"/>
              </a:rPr>
              <a:t>2- Blood transfusion</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None/>
            </a:pPr>
            <a:r>
              <a:rPr lang="en-GB" sz="1200">
                <a:solidFill>
                  <a:schemeClr val="dk1"/>
                </a:solidFill>
                <a:latin typeface="Cabin"/>
                <a:ea typeface="Cabin"/>
                <a:cs typeface="Cabin"/>
                <a:sym typeface="Cabin"/>
              </a:rPr>
              <a:t>3- Organ transplant</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None/>
            </a:pPr>
            <a:r>
              <a:t/>
            </a:r>
            <a:endParaRPr sz="1200">
              <a:solidFill>
                <a:schemeClr val="dk1"/>
              </a:solidFill>
              <a:latin typeface="Cabin"/>
              <a:ea typeface="Cabin"/>
              <a:cs typeface="Cabin"/>
              <a:sym typeface="Cabin"/>
            </a:endParaRPr>
          </a:p>
        </p:txBody>
      </p:sp>
      <p:sp>
        <p:nvSpPr>
          <p:cNvPr id="225" name="Google Shape;225;p19"/>
          <p:cNvSpPr/>
          <p:nvPr/>
        </p:nvSpPr>
        <p:spPr>
          <a:xfrm>
            <a:off x="5293937" y="3704075"/>
            <a:ext cx="1452600" cy="327900"/>
          </a:xfrm>
          <a:prstGeom prst="rect">
            <a:avLst/>
          </a:prstGeom>
          <a:solidFill>
            <a:srgbClr val="C0C58F"/>
          </a:solid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Later in life</a:t>
            </a:r>
            <a:endParaRPr>
              <a:solidFill>
                <a:srgbClr val="61753B"/>
              </a:solidFill>
              <a:latin typeface="Cabin"/>
              <a:ea typeface="Cabin"/>
              <a:cs typeface="Cabin"/>
              <a:sym typeface="Cabin"/>
            </a:endParaRPr>
          </a:p>
        </p:txBody>
      </p:sp>
      <p:sp>
        <p:nvSpPr>
          <p:cNvPr id="226" name="Google Shape;226;p19"/>
          <p:cNvSpPr txBox="1"/>
          <p:nvPr/>
        </p:nvSpPr>
        <p:spPr>
          <a:xfrm>
            <a:off x="274025" y="3051263"/>
            <a:ext cx="3000000" cy="46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Transmission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0"/>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6AA84F"/>
              </a:solidFill>
              <a:latin typeface="Cabin"/>
              <a:ea typeface="Cabin"/>
              <a:cs typeface="Cabin"/>
              <a:sym typeface="Cabin"/>
            </a:endParaRPr>
          </a:p>
          <a:p>
            <a:pPr indent="0" lvl="0" marL="0" rtl="0" algn="l">
              <a:spcBef>
                <a:spcPts val="0"/>
              </a:spcBef>
              <a:spcAft>
                <a:spcPts val="0"/>
              </a:spcAft>
              <a:buNone/>
            </a:pPr>
            <a:r>
              <a:t/>
            </a:r>
            <a:endParaRPr sz="800">
              <a:solidFill>
                <a:srgbClr val="6AA84F"/>
              </a:solidFill>
              <a:latin typeface="Cabin"/>
              <a:ea typeface="Cabin"/>
              <a:cs typeface="Cabin"/>
              <a:sym typeface="Cabin"/>
            </a:endParaRPr>
          </a:p>
        </p:txBody>
      </p:sp>
      <p:sp>
        <p:nvSpPr>
          <p:cNvPr id="232" name="Google Shape;232;p20"/>
          <p:cNvSpPr txBox="1"/>
          <p:nvPr/>
        </p:nvSpPr>
        <p:spPr>
          <a:xfrm>
            <a:off x="208125" y="4573275"/>
            <a:ext cx="70383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000">
                <a:solidFill>
                  <a:srgbClr val="61753B"/>
                </a:solidFill>
                <a:latin typeface="Cabin"/>
                <a:ea typeface="Cabin"/>
                <a:cs typeface="Cabin"/>
                <a:sym typeface="Cabin"/>
              </a:rPr>
              <a:t>Arthropod –borne Viruses (Arboviruses)</a:t>
            </a:r>
            <a:r>
              <a:rPr b="1" baseline="30000" lang="en-GB" sz="3000">
                <a:solidFill>
                  <a:srgbClr val="61753B"/>
                </a:solidFill>
                <a:latin typeface="Cabin"/>
                <a:ea typeface="Cabin"/>
                <a:cs typeface="Cabin"/>
                <a:sym typeface="Cabin"/>
              </a:rPr>
              <a:t>4</a:t>
            </a:r>
            <a:endParaRPr b="1" baseline="30000" sz="3000">
              <a:solidFill>
                <a:srgbClr val="61753B"/>
              </a:solidFill>
              <a:latin typeface="Cabin"/>
              <a:ea typeface="Cabin"/>
              <a:cs typeface="Cabin"/>
              <a:sym typeface="Cabin"/>
            </a:endParaRPr>
          </a:p>
        </p:txBody>
      </p:sp>
      <p:cxnSp>
        <p:nvCxnSpPr>
          <p:cNvPr id="233" name="Google Shape;233;p20"/>
          <p:cNvCxnSpPr/>
          <p:nvPr/>
        </p:nvCxnSpPr>
        <p:spPr>
          <a:xfrm>
            <a:off x="208113" y="9572025"/>
            <a:ext cx="7038300" cy="0"/>
          </a:xfrm>
          <a:prstGeom prst="straightConnector1">
            <a:avLst/>
          </a:prstGeom>
          <a:noFill/>
          <a:ln cap="flat" cmpd="sng" w="9525">
            <a:solidFill>
              <a:schemeClr val="dk2"/>
            </a:solidFill>
            <a:prstDash val="solid"/>
            <a:round/>
            <a:headEnd len="med" w="med" type="none"/>
            <a:tailEnd len="med" w="med" type="none"/>
          </a:ln>
        </p:spPr>
      </p:cxnSp>
      <p:graphicFrame>
        <p:nvGraphicFramePr>
          <p:cNvPr id="234" name="Google Shape;234;p20"/>
          <p:cNvGraphicFramePr/>
          <p:nvPr/>
        </p:nvGraphicFramePr>
        <p:xfrm>
          <a:off x="195663" y="8102763"/>
          <a:ext cx="3000000" cy="3000000"/>
        </p:xfrm>
        <a:graphic>
          <a:graphicData uri="http://schemas.openxmlformats.org/drawingml/2006/table">
            <a:tbl>
              <a:tblPr>
                <a:noFill/>
                <a:tableStyleId>{BDCD1FD1-1229-4AC2-9C63-6A2108FF67DD}</a:tableStyleId>
              </a:tblPr>
              <a:tblGrid>
                <a:gridCol w="3519150"/>
                <a:gridCol w="3519150"/>
              </a:tblGrid>
              <a:tr h="368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Jungle Yellow Fever:</a:t>
                      </a:r>
                      <a:endParaRPr b="1" sz="1300">
                        <a:solidFill>
                          <a:srgbClr val="FFFFFF"/>
                        </a:solidFill>
                        <a:latin typeface="Cabin"/>
                        <a:ea typeface="Cabin"/>
                        <a:cs typeface="Cabin"/>
                        <a:sym typeface="Cabin"/>
                      </a:endParaRPr>
                    </a:p>
                  </a:txBody>
                  <a:tcPr marT="91425" marB="91425" marR="91425" marL="91425">
                    <a:solidFill>
                      <a:srgbClr val="61753B"/>
                    </a:solidFill>
                  </a:tcPr>
                </a:tc>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Urban Yellow Fever</a:t>
                      </a:r>
                      <a:endParaRPr b="1" sz="1300">
                        <a:solidFill>
                          <a:srgbClr val="FFFFFF"/>
                        </a:solidFill>
                        <a:latin typeface="Cabin"/>
                        <a:ea typeface="Cabin"/>
                        <a:cs typeface="Cabin"/>
                        <a:sym typeface="Cabin"/>
                      </a:endParaRPr>
                    </a:p>
                  </a:txBody>
                  <a:tcPr marT="91425" marB="91425" marR="91425" marL="91425">
                    <a:solidFill>
                      <a:srgbClr val="61753B"/>
                    </a:solidFill>
                  </a:tcPr>
                </a:tc>
              </a:tr>
              <a:tr h="1086375">
                <a:tc>
                  <a:txBody>
                    <a:bodyPr/>
                    <a:lstStyle/>
                    <a:p>
                      <a:pPr indent="-317500" lvl="0" marL="457200" rtl="0" algn="l">
                        <a:spcBef>
                          <a:spcPts val="0"/>
                        </a:spcBef>
                        <a:spcAft>
                          <a:spcPts val="0"/>
                        </a:spcAft>
                        <a:buSzPts val="1400"/>
                        <a:buFont typeface="Cabin"/>
                        <a:buChar char="●"/>
                      </a:pPr>
                      <a:r>
                        <a:rPr b="1" lang="en-GB">
                          <a:latin typeface="Cabin"/>
                          <a:ea typeface="Cabin"/>
                          <a:cs typeface="Cabin"/>
                          <a:sym typeface="Cabin"/>
                        </a:rPr>
                        <a:t>Vector: </a:t>
                      </a:r>
                      <a:r>
                        <a:rPr b="1" lang="en-GB">
                          <a:solidFill>
                            <a:schemeClr val="dk1"/>
                          </a:solidFill>
                          <a:latin typeface="Cabin"/>
                          <a:ea typeface="Cabin"/>
                          <a:cs typeface="Cabin"/>
                          <a:sym typeface="Cabin"/>
                        </a:rPr>
                        <a:t>Aedes </a:t>
                      </a:r>
                      <a:r>
                        <a:rPr b="1" lang="en-GB">
                          <a:latin typeface="Cabin"/>
                          <a:ea typeface="Cabin"/>
                          <a:cs typeface="Cabin"/>
                          <a:sym typeface="Cabin"/>
                        </a:rPr>
                        <a:t>mosquito</a:t>
                      </a:r>
                      <a:r>
                        <a:rPr b="1" baseline="30000" lang="en-GB">
                          <a:latin typeface="Cabin"/>
                          <a:ea typeface="Cabin"/>
                          <a:cs typeface="Cabin"/>
                          <a:sym typeface="Cabin"/>
                        </a:rPr>
                        <a:t>5</a:t>
                      </a:r>
                      <a:endParaRPr b="1" baseline="30000">
                        <a:latin typeface="Cabin"/>
                        <a:ea typeface="Cabin"/>
                        <a:cs typeface="Cabin"/>
                        <a:sym typeface="Cabin"/>
                      </a:endParaRPr>
                    </a:p>
                    <a:p>
                      <a:pPr indent="-317500" lvl="0" marL="457200" rtl="0" algn="l">
                        <a:spcBef>
                          <a:spcPts val="0"/>
                        </a:spcBef>
                        <a:spcAft>
                          <a:spcPts val="0"/>
                        </a:spcAft>
                        <a:buClr>
                          <a:srgbClr val="CC0000"/>
                        </a:buClr>
                        <a:buSzPts val="1400"/>
                        <a:buFont typeface="Cabin"/>
                        <a:buChar char="●"/>
                      </a:pPr>
                      <a:r>
                        <a:rPr b="1" lang="en-GB">
                          <a:solidFill>
                            <a:srgbClr val="CC0000"/>
                          </a:solidFill>
                          <a:latin typeface="Cabin"/>
                          <a:ea typeface="Cabin"/>
                          <a:cs typeface="Cabin"/>
                          <a:sym typeface="Cabin"/>
                        </a:rPr>
                        <a:t>Reservoir: monkeys</a:t>
                      </a:r>
                      <a:endParaRPr b="1">
                        <a:solidFill>
                          <a:srgbClr val="CC0000"/>
                        </a:solidFill>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Accidental host: humans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It is a disease of monkeys</a:t>
                      </a:r>
                      <a:endParaRPr>
                        <a:latin typeface="Cabin"/>
                        <a:ea typeface="Cabin"/>
                        <a:cs typeface="Cabin"/>
                        <a:sym typeface="Cabin"/>
                      </a:endParaRPr>
                    </a:p>
                  </a:txBody>
                  <a:tcPr marT="91425" marB="91425" marR="91425" marL="91425"/>
                </a:tc>
                <a:tc>
                  <a:txBody>
                    <a:bodyPr/>
                    <a:lstStyle/>
                    <a:p>
                      <a:pPr indent="-317500" lvl="0" marL="457200" rtl="0" algn="l">
                        <a:spcBef>
                          <a:spcPts val="0"/>
                        </a:spcBef>
                        <a:spcAft>
                          <a:spcPts val="0"/>
                        </a:spcAft>
                        <a:buSzPts val="1400"/>
                        <a:buFont typeface="Cabin"/>
                        <a:buChar char="●"/>
                      </a:pPr>
                      <a:r>
                        <a:rPr b="1" lang="en-GB">
                          <a:latin typeface="Cabin"/>
                          <a:ea typeface="Cabin"/>
                          <a:cs typeface="Cabin"/>
                          <a:sym typeface="Cabin"/>
                        </a:rPr>
                        <a:t>Vector: </a:t>
                      </a:r>
                      <a:r>
                        <a:rPr b="1" lang="en-GB">
                          <a:solidFill>
                            <a:schemeClr val="dk1"/>
                          </a:solidFill>
                          <a:latin typeface="Cabin"/>
                          <a:ea typeface="Cabin"/>
                          <a:cs typeface="Cabin"/>
                          <a:sym typeface="Cabin"/>
                        </a:rPr>
                        <a:t>Aedes </a:t>
                      </a:r>
                      <a:r>
                        <a:rPr b="1" lang="en-GB">
                          <a:latin typeface="Cabin"/>
                          <a:ea typeface="Cabin"/>
                          <a:cs typeface="Cabin"/>
                          <a:sym typeface="Cabin"/>
                        </a:rPr>
                        <a:t>mosquito</a:t>
                      </a:r>
                      <a:r>
                        <a:rPr b="1" baseline="30000" lang="en-GB">
                          <a:solidFill>
                            <a:schemeClr val="dk1"/>
                          </a:solidFill>
                          <a:latin typeface="Cabin"/>
                          <a:ea typeface="Cabin"/>
                          <a:cs typeface="Cabin"/>
                          <a:sym typeface="Cabin"/>
                        </a:rPr>
                        <a:t>5</a:t>
                      </a:r>
                      <a:endParaRPr b="1">
                        <a:latin typeface="Cabin"/>
                        <a:ea typeface="Cabin"/>
                        <a:cs typeface="Cabin"/>
                        <a:sym typeface="Cabin"/>
                      </a:endParaRPr>
                    </a:p>
                    <a:p>
                      <a:pPr indent="-317500" lvl="0" marL="457200" rtl="0" algn="l">
                        <a:spcBef>
                          <a:spcPts val="0"/>
                        </a:spcBef>
                        <a:spcAft>
                          <a:spcPts val="0"/>
                        </a:spcAft>
                        <a:buClr>
                          <a:srgbClr val="CC0000"/>
                        </a:buClr>
                        <a:buSzPts val="1400"/>
                        <a:buFont typeface="Cabin"/>
                        <a:buChar char="●"/>
                      </a:pPr>
                      <a:r>
                        <a:rPr b="1" lang="en-GB">
                          <a:solidFill>
                            <a:srgbClr val="CC0000"/>
                          </a:solidFill>
                          <a:latin typeface="Cabin"/>
                          <a:ea typeface="Cabin"/>
                          <a:cs typeface="Cabin"/>
                          <a:sym typeface="Cabin"/>
                        </a:rPr>
                        <a:t>Reservoir: human</a:t>
                      </a:r>
                      <a:endParaRPr b="1">
                        <a:solidFill>
                          <a:srgbClr val="CC0000"/>
                        </a:solidFill>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It is a disease of humans</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txBody>
                  <a:tcPr marT="91425" marB="91425" marR="91425" marL="91425"/>
                </a:tc>
              </a:tr>
            </a:tbl>
          </a:graphicData>
        </a:graphic>
      </p:graphicFrame>
      <p:sp>
        <p:nvSpPr>
          <p:cNvPr id="235" name="Google Shape;235;p20"/>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500">
                <a:solidFill>
                  <a:srgbClr val="61753B"/>
                </a:solidFill>
                <a:latin typeface="Cabin"/>
                <a:ea typeface="Cabin"/>
                <a:cs typeface="Cabin"/>
                <a:sym typeface="Cabin"/>
              </a:rPr>
              <a:t> Cytomegalovirus (CMV) cont’</a:t>
            </a:r>
            <a:endParaRPr b="1" sz="3500">
              <a:solidFill>
                <a:srgbClr val="61753B"/>
              </a:solidFill>
              <a:latin typeface="Cabin"/>
              <a:ea typeface="Cabin"/>
              <a:cs typeface="Cabin"/>
              <a:sym typeface="Cabin"/>
            </a:endParaRPr>
          </a:p>
        </p:txBody>
      </p:sp>
      <p:graphicFrame>
        <p:nvGraphicFramePr>
          <p:cNvPr id="236" name="Google Shape;236;p20"/>
          <p:cNvGraphicFramePr/>
          <p:nvPr/>
        </p:nvGraphicFramePr>
        <p:xfrm>
          <a:off x="195711" y="975588"/>
          <a:ext cx="3000000" cy="3000000"/>
        </p:xfrm>
        <a:graphic>
          <a:graphicData uri="http://schemas.openxmlformats.org/drawingml/2006/table">
            <a:tbl>
              <a:tblPr>
                <a:noFill/>
                <a:tableStyleId>{BDCD1FD1-1229-4AC2-9C63-6A2108FF67DD}</a:tableStyleId>
              </a:tblPr>
              <a:tblGrid>
                <a:gridCol w="1080025"/>
                <a:gridCol w="1337150"/>
                <a:gridCol w="1546700"/>
                <a:gridCol w="2539950"/>
                <a:gridCol w="534400"/>
              </a:tblGrid>
              <a:tr h="372150">
                <a:tc gridSpan="5">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Diagnosis &amp; Management</a:t>
                      </a:r>
                      <a:endParaRPr b="1" sz="2000">
                        <a:solidFill>
                          <a:srgbClr val="FFFFFF"/>
                        </a:solidFill>
                        <a:latin typeface="Cabin"/>
                        <a:ea typeface="Cabin"/>
                        <a:cs typeface="Cabin"/>
                        <a:sym typeface="Cabin"/>
                      </a:endParaRPr>
                    </a:p>
                  </a:txBody>
                  <a:tcPr marT="91425" marB="91425" marR="91425" marL="91425" anchor="ctr">
                    <a:lnB cap="flat" cmpd="sng" w="9525">
                      <a:solidFill>
                        <a:srgbClr val="61753B"/>
                      </a:solidFill>
                      <a:prstDash val="solid"/>
                      <a:round/>
                      <a:headEnd len="sm" w="sm" type="none"/>
                      <a:tailEnd len="sm" w="sm" type="none"/>
                    </a:lnB>
                    <a:solidFill>
                      <a:srgbClr val="61753B"/>
                    </a:solidFill>
                  </a:tcPr>
                </a:tc>
                <a:tc hMerge="1"/>
                <a:tc hMerge="1"/>
                <a:tc hMerge="1"/>
                <a:tc hMerge="1"/>
              </a:tr>
              <a:tr h="704600">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Lab Diagnosis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b="1" lang="en-GB" sz="1200">
                          <a:latin typeface="Cabin"/>
                          <a:ea typeface="Cabin"/>
                          <a:cs typeface="Cabin"/>
                          <a:sym typeface="Cabin"/>
                        </a:rPr>
                        <a:t>Histology:</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Intranuclear inclusion bodies </a:t>
                      </a:r>
                      <a:r>
                        <a:rPr lang="en-GB" sz="1200">
                          <a:solidFill>
                            <a:srgbClr val="CC0000"/>
                          </a:solidFill>
                          <a:latin typeface="Cabin"/>
                          <a:ea typeface="Cabin"/>
                          <a:cs typeface="Cabin"/>
                          <a:sym typeface="Cabin"/>
                        </a:rPr>
                        <a:t>[</a:t>
                      </a:r>
                      <a:r>
                        <a:rPr b="1" lang="en-GB" sz="1200">
                          <a:solidFill>
                            <a:srgbClr val="CC0000"/>
                          </a:solidFill>
                          <a:latin typeface="Cabin"/>
                          <a:ea typeface="Cabin"/>
                          <a:cs typeface="Cabin"/>
                          <a:sym typeface="Cabin"/>
                        </a:rPr>
                        <a:t>Owl’s </a:t>
                      </a:r>
                      <a:r>
                        <a:rPr b="1" lang="en-GB" sz="1200" u="sng">
                          <a:solidFill>
                            <a:srgbClr val="CC0000"/>
                          </a:solidFill>
                          <a:latin typeface="Cabin"/>
                          <a:ea typeface="Cabin"/>
                          <a:cs typeface="Cabin"/>
                          <a:sym typeface="Cabin"/>
                        </a:rPr>
                        <a:t>eye</a:t>
                      </a:r>
                      <a:r>
                        <a:rPr lang="en-GB" sz="1200">
                          <a:solidFill>
                            <a:srgbClr val="CC0000"/>
                          </a:solidFill>
                          <a:latin typeface="Cabin"/>
                          <a:ea typeface="Cabin"/>
                          <a:cs typeface="Cabin"/>
                          <a:sym typeface="Cabin"/>
                        </a:rPr>
                        <a:t>]</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 </a:t>
                      </a:r>
                      <a:r>
                        <a:rPr lang="en-GB" sz="900" u="sng">
                          <a:solidFill>
                            <a:srgbClr val="999999"/>
                          </a:solidFill>
                          <a:latin typeface="Cabin"/>
                          <a:ea typeface="Cabin"/>
                          <a:cs typeface="Cabin"/>
                          <a:sym typeface="Cabin"/>
                        </a:rPr>
                        <a:t>sight</a:t>
                      </a:r>
                      <a:r>
                        <a:rPr lang="en-GB" sz="900">
                          <a:solidFill>
                            <a:srgbClr val="999999"/>
                          </a:solidFill>
                          <a:latin typeface="Cabin"/>
                          <a:ea typeface="Cabin"/>
                          <a:cs typeface="Cabin"/>
                          <a:sym typeface="Cabin"/>
                        </a:rPr>
                        <a:t>-o-megalo virus)</a:t>
                      </a:r>
                      <a:endParaRPr sz="900">
                        <a:solidFill>
                          <a:srgbClr val="999999"/>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t>
                      </a:r>
                      <a:r>
                        <a:rPr b="1" lang="en-GB" sz="1200">
                          <a:latin typeface="Cabin"/>
                          <a:ea typeface="Cabin"/>
                          <a:cs typeface="Cabin"/>
                          <a:sym typeface="Cabin"/>
                        </a:rPr>
                        <a:t>Culture:</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In human fibroblast 1-4 weeks: CPE</a:t>
                      </a:r>
                      <a:r>
                        <a:rPr baseline="30000" lang="en-GB" sz="1200">
                          <a:latin typeface="Cabin"/>
                          <a:ea typeface="Cabin"/>
                          <a:cs typeface="Cabin"/>
                          <a:sym typeface="Cabin"/>
                        </a:rPr>
                        <a:t>1</a:t>
                      </a:r>
                      <a:endParaRPr baseline="30000" sz="1200">
                        <a:latin typeface="Cabin"/>
                        <a:ea typeface="Cabin"/>
                        <a:cs typeface="Cabin"/>
                        <a:sym typeface="Cabin"/>
                      </a:endParaRPr>
                    </a:p>
                    <a:p>
                      <a:pPr indent="0" lvl="0" marL="0" rtl="0" algn="l">
                        <a:spcBef>
                          <a:spcPts val="0"/>
                        </a:spcBef>
                        <a:spcAft>
                          <a:spcPts val="0"/>
                        </a:spcAft>
                        <a:buNone/>
                      </a:pPr>
                      <a:r>
                        <a:t/>
                      </a:r>
                      <a:endParaRPr sz="4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Shell Vial Assay</a:t>
                      </a:r>
                      <a:r>
                        <a:rPr baseline="30000" lang="en-GB" sz="1300">
                          <a:solidFill>
                            <a:schemeClr val="dk1"/>
                          </a:solidFill>
                          <a:latin typeface="Cabin"/>
                          <a:ea typeface="Cabin"/>
                          <a:cs typeface="Cabin"/>
                          <a:sym typeface="Cabin"/>
                        </a:rPr>
                        <a:t>2</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1-3 days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b="1" lang="en-GB" sz="1200">
                          <a:latin typeface="Cabin"/>
                          <a:ea typeface="Cabin"/>
                          <a:cs typeface="Cabin"/>
                          <a:sym typeface="Cabin"/>
                        </a:rPr>
                        <a:t>Serology :</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 Antibodies:   </a:t>
                      </a:r>
                      <a:r>
                        <a:rPr b="1" lang="en-GB" sz="1150">
                          <a:solidFill>
                            <a:srgbClr val="CC0000"/>
                          </a:solidFill>
                          <a:latin typeface="Cabin"/>
                          <a:ea typeface="Cabin"/>
                          <a:cs typeface="Cabin"/>
                          <a:sym typeface="Cabin"/>
                        </a:rPr>
                        <a:t>IgM</a:t>
                      </a:r>
                      <a:r>
                        <a:rPr lang="en-GB" sz="1150">
                          <a:latin typeface="Cabin"/>
                          <a:ea typeface="Cabin"/>
                          <a:cs typeface="Cabin"/>
                          <a:sym typeface="Cabin"/>
                        </a:rPr>
                        <a:t>: </a:t>
                      </a:r>
                      <a:r>
                        <a:rPr b="1" lang="en-GB" sz="1150">
                          <a:latin typeface="Cabin"/>
                          <a:ea typeface="Cabin"/>
                          <a:cs typeface="Cabin"/>
                          <a:sym typeface="Cabin"/>
                        </a:rPr>
                        <a:t>current</a:t>
                      </a:r>
                      <a:r>
                        <a:rPr lang="en-GB" sz="1150">
                          <a:latin typeface="Cabin"/>
                          <a:ea typeface="Cabin"/>
                          <a:cs typeface="Cabin"/>
                          <a:sym typeface="Cabin"/>
                        </a:rPr>
                        <a:t> infection</a:t>
                      </a:r>
                      <a:r>
                        <a:rPr baseline="30000" lang="en-GB" sz="1300">
                          <a:solidFill>
                            <a:schemeClr val="dk1"/>
                          </a:solidFill>
                          <a:latin typeface="Cabin"/>
                          <a:ea typeface="Cabin"/>
                          <a:cs typeface="Cabin"/>
                          <a:sym typeface="Cabin"/>
                        </a:rPr>
                        <a:t>3</a:t>
                      </a:r>
                      <a:endParaRPr sz="1150">
                        <a:latin typeface="Cabin"/>
                        <a:ea typeface="Cabin"/>
                        <a:cs typeface="Cabin"/>
                        <a:sym typeface="Cabin"/>
                      </a:endParaRPr>
                    </a:p>
                    <a:p>
                      <a:pPr indent="0" lvl="0" marL="0" rtl="0" algn="l">
                        <a:spcBef>
                          <a:spcPts val="0"/>
                        </a:spcBef>
                        <a:spcAft>
                          <a:spcPts val="0"/>
                        </a:spcAft>
                        <a:buNone/>
                      </a:pPr>
                      <a:r>
                        <a:rPr lang="en-GB" sz="1150">
                          <a:latin typeface="Cabin"/>
                          <a:ea typeface="Cabin"/>
                          <a:cs typeface="Cabin"/>
                          <a:sym typeface="Cabin"/>
                        </a:rPr>
                        <a:t>                             </a:t>
                      </a:r>
                      <a:r>
                        <a:rPr lang="en-GB" sz="1150">
                          <a:solidFill>
                            <a:srgbClr val="CC0000"/>
                          </a:solidFill>
                          <a:latin typeface="Cabin"/>
                          <a:ea typeface="Cabin"/>
                          <a:cs typeface="Cabin"/>
                          <a:sym typeface="Cabin"/>
                        </a:rPr>
                        <a:t>IgG</a:t>
                      </a:r>
                      <a:r>
                        <a:rPr lang="en-GB" sz="1150">
                          <a:latin typeface="Cabin"/>
                          <a:ea typeface="Cabin"/>
                          <a:cs typeface="Cabin"/>
                          <a:sym typeface="Cabin"/>
                        </a:rPr>
                        <a:t>: </a:t>
                      </a:r>
                      <a:r>
                        <a:rPr b="1" lang="en-GB" sz="1150">
                          <a:latin typeface="Cabin"/>
                          <a:ea typeface="Cabin"/>
                          <a:cs typeface="Cabin"/>
                          <a:sym typeface="Cabin"/>
                        </a:rPr>
                        <a:t>previous</a:t>
                      </a:r>
                      <a:r>
                        <a:rPr lang="en-GB" sz="1150">
                          <a:latin typeface="Cabin"/>
                          <a:ea typeface="Cabin"/>
                          <a:cs typeface="Cabin"/>
                          <a:sym typeface="Cabin"/>
                        </a:rPr>
                        <a:t> exposure</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4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Antigen: </a:t>
                      </a:r>
                      <a:r>
                        <a:rPr b="1" lang="en-GB" sz="1200">
                          <a:solidFill>
                            <a:srgbClr val="CC0000"/>
                          </a:solidFill>
                          <a:latin typeface="Cabin"/>
                          <a:ea typeface="Cabin"/>
                          <a:cs typeface="Cabin"/>
                          <a:sym typeface="Cabin"/>
                        </a:rPr>
                        <a:t>CMV pp65 Ag</a:t>
                      </a:r>
                      <a:r>
                        <a:rPr lang="en-GB" sz="1200">
                          <a:latin typeface="Cabin"/>
                          <a:ea typeface="Cabin"/>
                          <a:cs typeface="Cabin"/>
                          <a:sym typeface="Cabin"/>
                        </a:rPr>
                        <a:t> by IFA</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b="1" lang="en-GB" sz="1200">
                          <a:latin typeface="Cabin"/>
                          <a:ea typeface="Cabin"/>
                          <a:cs typeface="Cabin"/>
                          <a:sym typeface="Cabin"/>
                        </a:rPr>
                        <a:t>PCR</a:t>
                      </a:r>
                      <a:endParaRPr b="1"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29800">
                <a:tc>
                  <a:txBody>
                    <a:bodyPr/>
                    <a:lstStyle/>
                    <a:p>
                      <a:pPr indent="0" lvl="0" marL="0" marR="0" rtl="0" algn="ctr">
                        <a:lnSpc>
                          <a:spcPct val="100000"/>
                        </a:lnSpc>
                        <a:spcBef>
                          <a:spcPts val="0"/>
                        </a:spcBef>
                        <a:spcAft>
                          <a:spcPts val="0"/>
                        </a:spcAft>
                        <a:buNone/>
                      </a:pPr>
                      <a:r>
                        <a:rPr b="1" lang="en-GB">
                          <a:solidFill>
                            <a:srgbClr val="61753B"/>
                          </a:solidFill>
                          <a:latin typeface="Cabin"/>
                          <a:ea typeface="Cabin"/>
                          <a:cs typeface="Cabin"/>
                          <a:sym typeface="Cabin"/>
                        </a:rPr>
                        <a:t>Treatment</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4">
                  <a:txBody>
                    <a:bodyPr/>
                    <a:lstStyle/>
                    <a:p>
                      <a:pPr indent="0" lvl="0" marL="0" rtl="0" algn="l">
                        <a:spcBef>
                          <a:spcPts val="0"/>
                        </a:spcBef>
                        <a:spcAft>
                          <a:spcPts val="0"/>
                        </a:spcAft>
                        <a:buNone/>
                      </a:pPr>
                      <a:r>
                        <a:rPr b="1" lang="en-GB" sz="1200">
                          <a:solidFill>
                            <a:srgbClr val="CC0000"/>
                          </a:solidFill>
                          <a:latin typeface="Cabin"/>
                          <a:ea typeface="Cabin"/>
                          <a:cs typeface="Cabin"/>
                          <a:sym typeface="Cabin"/>
                        </a:rPr>
                        <a:t>Ganciclovir</a:t>
                      </a:r>
                      <a:r>
                        <a:rPr lang="en-GB" sz="1200">
                          <a:solidFill>
                            <a:schemeClr val="dk1"/>
                          </a:solidFill>
                          <a:latin typeface="Cabin"/>
                          <a:ea typeface="Cabin"/>
                          <a:cs typeface="Cabin"/>
                          <a:sym typeface="Cabin"/>
                        </a:rPr>
                        <a:t>: effective in the treatment of </a:t>
                      </a:r>
                      <a:r>
                        <a:rPr b="1" lang="en-GB" sz="1200">
                          <a:solidFill>
                            <a:schemeClr val="dk1"/>
                          </a:solidFill>
                          <a:latin typeface="Cabin"/>
                          <a:ea typeface="Cabin"/>
                          <a:cs typeface="Cabin"/>
                          <a:sym typeface="Cabin"/>
                        </a:rPr>
                        <a:t>severe CMV infection</a:t>
                      </a:r>
                      <a:endParaRPr b="1"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Foscarnet: the </a:t>
                      </a:r>
                      <a:r>
                        <a:rPr b="1" lang="en-GB" sz="1200">
                          <a:solidFill>
                            <a:schemeClr val="dk1"/>
                          </a:solidFill>
                          <a:latin typeface="Cabin"/>
                          <a:ea typeface="Cabin"/>
                          <a:cs typeface="Cabin"/>
                          <a:sym typeface="Cabin"/>
                        </a:rPr>
                        <a:t>2nd drug of choice</a:t>
                      </a:r>
                      <a:endParaRPr b="1"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c hMerge="1"/>
                <a:tc hMerge="1"/>
              </a:tr>
              <a:tr h="19800">
                <a:tc rowSpan="3">
                  <a:txBody>
                    <a:bodyPr/>
                    <a:lstStyle/>
                    <a:p>
                      <a:pPr indent="0" lvl="0" marL="0" rtl="0" algn="ctr">
                        <a:lnSpc>
                          <a:spcPct val="115000"/>
                        </a:lnSpc>
                        <a:spcBef>
                          <a:spcPts val="0"/>
                        </a:spcBef>
                        <a:spcAft>
                          <a:spcPts val="0"/>
                        </a:spcAft>
                        <a:buNone/>
                      </a:pPr>
                      <a:r>
                        <a:rPr b="1" lang="en-GB">
                          <a:solidFill>
                            <a:srgbClr val="61753B"/>
                          </a:solidFill>
                          <a:latin typeface="Cabin"/>
                          <a:ea typeface="Cabin"/>
                          <a:cs typeface="Cabin"/>
                          <a:sym typeface="Cabin"/>
                        </a:rPr>
                        <a:t>Prevention</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4" rowSpan="3">
                  <a:txBody>
                    <a:bodyPr/>
                    <a:lstStyle/>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Screening: Organ donors, Organ recipients &amp; Blood donors.</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Leukocyte-depleted blood. </a:t>
                      </a:r>
                      <a:r>
                        <a:rPr lang="en-GB" sz="1200">
                          <a:solidFill>
                            <a:srgbClr val="6AA84F"/>
                          </a:solidFill>
                          <a:latin typeface="Cabin"/>
                          <a:ea typeface="Cabin"/>
                          <a:cs typeface="Cabin"/>
                          <a:sym typeface="Cabin"/>
                        </a:rPr>
                        <a:t>(CMV replicate in the leukocytes) </a:t>
                      </a:r>
                      <a:endParaRPr sz="1200">
                        <a:solidFill>
                          <a:srgbClr val="6AA84F"/>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Prophylaxis: Ganciclovir, CMV IG. </a:t>
                      </a:r>
                      <a:r>
                        <a:rPr lang="en-GB" sz="1200">
                          <a:solidFill>
                            <a:srgbClr val="6AA84F"/>
                          </a:solidFill>
                          <a:latin typeface="Cabin"/>
                          <a:ea typeface="Cabin"/>
                          <a:cs typeface="Cabin"/>
                          <a:sym typeface="Cabin"/>
                        </a:rPr>
                        <a:t>(for immunocompromised) </a:t>
                      </a:r>
                      <a:endParaRPr sz="1200">
                        <a:solidFill>
                          <a:srgbClr val="6AA84F"/>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No vaccine</a:t>
                      </a:r>
                      <a:endParaRPr sz="1200">
                        <a:solidFill>
                          <a:schemeClr val="dk1"/>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rowSpan="3" hMerge="1"/>
                <a:tc rowSpan="3" hMerge="1"/>
                <a:tc rowSpan="3" hMerge="1"/>
              </a:tr>
              <a:tr h="39500">
                <a:tc vMerge="1"/>
                <a:tc gridSpan="4" vMerge="1"/>
                <a:tc hMerge="1" vMerge="1"/>
                <a:tc hMerge="1" vMerge="1"/>
                <a:tc hMerge="1" vMerge="1"/>
              </a:tr>
              <a:tr h="558800">
                <a:tc vMerge="1"/>
                <a:tc gridSpan="4" vMerge="1"/>
                <a:tc hMerge="1" vMerge="1"/>
                <a:tc hMerge="1" vMerge="1"/>
                <a:tc hMerge="1" vMerge="1"/>
              </a:tr>
            </a:tbl>
          </a:graphicData>
        </a:graphic>
      </p:graphicFrame>
      <p:cxnSp>
        <p:nvCxnSpPr>
          <p:cNvPr id="237" name="Google Shape;237;p20"/>
          <p:cNvCxnSpPr/>
          <p:nvPr/>
        </p:nvCxnSpPr>
        <p:spPr>
          <a:xfrm flipH="1" rot="10800000">
            <a:off x="702038" y="4417638"/>
            <a:ext cx="6035100" cy="7200"/>
          </a:xfrm>
          <a:prstGeom prst="straightConnector1">
            <a:avLst/>
          </a:prstGeom>
          <a:noFill/>
          <a:ln cap="flat" cmpd="sng" w="28575">
            <a:solidFill>
              <a:srgbClr val="61753B"/>
            </a:solidFill>
            <a:prstDash val="solid"/>
            <a:round/>
            <a:headEnd len="med" w="med" type="oval"/>
            <a:tailEnd len="med" w="med" type="oval"/>
          </a:ln>
        </p:spPr>
      </p:cxnSp>
      <p:sp>
        <p:nvSpPr>
          <p:cNvPr id="238" name="Google Shape;238;p20"/>
          <p:cNvSpPr txBox="1"/>
          <p:nvPr/>
        </p:nvSpPr>
        <p:spPr>
          <a:xfrm>
            <a:off x="195675" y="5712850"/>
            <a:ext cx="6035100" cy="1221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Characteristics</a:t>
            </a:r>
            <a:endParaRPr b="1" sz="20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chemeClr val="dk1"/>
                </a:solidFill>
                <a:latin typeface="Cabin"/>
                <a:ea typeface="Cabin"/>
                <a:cs typeface="Cabin"/>
                <a:sym typeface="Cabin"/>
              </a:rPr>
              <a:t>• Family: Flaviviridae </a:t>
            </a:r>
            <a:r>
              <a:rPr lang="en-GB" sz="1300">
                <a:solidFill>
                  <a:srgbClr val="6AA84F"/>
                </a:solidFill>
                <a:latin typeface="Cabin"/>
                <a:ea typeface="Cabin"/>
                <a:cs typeface="Cabin"/>
                <a:sym typeface="Cabin"/>
              </a:rPr>
              <a:t>(enveloped, ss RNA +ve polarity, icosahedral) </a:t>
            </a:r>
            <a:endParaRPr sz="1300">
              <a:solidFill>
                <a:srgbClr val="6AA84F"/>
              </a:solidFill>
              <a:latin typeface="Cabin"/>
              <a:ea typeface="Cabin"/>
              <a:cs typeface="Cabin"/>
              <a:sym typeface="Cabin"/>
            </a:endParaRPr>
          </a:p>
          <a:p>
            <a:pPr indent="0" lvl="0" marL="457200" rtl="0" algn="l">
              <a:spcBef>
                <a:spcPts val="0"/>
              </a:spcBef>
              <a:spcAft>
                <a:spcPts val="0"/>
              </a:spcAft>
              <a:buNone/>
            </a:pPr>
            <a:r>
              <a:rPr lang="en-GB" sz="1300">
                <a:solidFill>
                  <a:schemeClr val="dk1"/>
                </a:solidFill>
                <a:latin typeface="Cabin"/>
                <a:ea typeface="Cabin"/>
                <a:cs typeface="Cabin"/>
                <a:sym typeface="Cabin"/>
              </a:rPr>
              <a:t>• </a:t>
            </a:r>
            <a:r>
              <a:rPr b="1" lang="en-GB" sz="1300">
                <a:solidFill>
                  <a:schemeClr val="dk1"/>
                </a:solidFill>
                <a:latin typeface="Cabin"/>
                <a:ea typeface="Cabin"/>
                <a:cs typeface="Cabin"/>
                <a:sym typeface="Cabin"/>
              </a:rPr>
              <a:t>Asymptomatic to </a:t>
            </a:r>
            <a:r>
              <a:rPr b="1" lang="en-GB" sz="1300">
                <a:latin typeface="Cabin"/>
                <a:ea typeface="Cabin"/>
                <a:cs typeface="Cabin"/>
                <a:sym typeface="Cabin"/>
              </a:rPr>
              <a:t>Jaundice (hepatitis) + Fever</a:t>
            </a:r>
            <a:r>
              <a:rPr b="1" lang="en-GB" sz="1300">
                <a:solidFill>
                  <a:srgbClr val="3C78D8"/>
                </a:solidFill>
                <a:latin typeface="Cabin"/>
                <a:ea typeface="Cabin"/>
                <a:cs typeface="Cabin"/>
                <a:sym typeface="Cabin"/>
              </a:rPr>
              <a:t> </a:t>
            </a:r>
            <a:r>
              <a:rPr b="1" lang="en-GB" sz="1300">
                <a:solidFill>
                  <a:schemeClr val="dk1"/>
                </a:solidFill>
                <a:latin typeface="Cabin"/>
                <a:ea typeface="Cabin"/>
                <a:cs typeface="Cabin"/>
                <a:sym typeface="Cabin"/>
              </a:rPr>
              <a:t>± hemorrhage ± renal failure</a:t>
            </a:r>
            <a:endParaRPr b="1" sz="1300">
              <a:solidFill>
                <a:schemeClr val="dk1"/>
              </a:solidFill>
              <a:latin typeface="Cabin"/>
              <a:ea typeface="Cabin"/>
              <a:cs typeface="Cabin"/>
              <a:sym typeface="Cabin"/>
            </a:endParaRPr>
          </a:p>
          <a:p>
            <a:pPr indent="0" lvl="0" marL="457200" rtl="0" algn="l">
              <a:spcBef>
                <a:spcPts val="0"/>
              </a:spcBef>
              <a:spcAft>
                <a:spcPts val="0"/>
              </a:spcAft>
              <a:buNone/>
            </a:pPr>
            <a:r>
              <a:t/>
            </a:r>
            <a:endParaRPr b="1" sz="2000">
              <a:solidFill>
                <a:srgbClr val="61753B"/>
              </a:solidFill>
              <a:latin typeface="Cabin"/>
              <a:ea typeface="Cabin"/>
              <a:cs typeface="Cabin"/>
              <a:sym typeface="Cabin"/>
            </a:endParaRPr>
          </a:p>
          <a:p>
            <a:pPr indent="0" lvl="0" marL="0" rtl="0" algn="l">
              <a:spcBef>
                <a:spcPts val="0"/>
              </a:spcBef>
              <a:spcAft>
                <a:spcPts val="0"/>
              </a:spcAft>
              <a:buNone/>
            </a:pPr>
            <a:r>
              <a:t/>
            </a:r>
            <a:endParaRPr/>
          </a:p>
        </p:txBody>
      </p:sp>
      <p:sp>
        <p:nvSpPr>
          <p:cNvPr id="239" name="Google Shape;239;p20"/>
          <p:cNvSpPr txBox="1"/>
          <p:nvPr/>
        </p:nvSpPr>
        <p:spPr>
          <a:xfrm>
            <a:off x="1942300" y="5207050"/>
            <a:ext cx="3545700" cy="4020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GB" sz="2500">
                <a:solidFill>
                  <a:srgbClr val="61753B"/>
                </a:solidFill>
                <a:latin typeface="Cabin"/>
                <a:ea typeface="Cabin"/>
                <a:cs typeface="Cabin"/>
                <a:sym typeface="Cabin"/>
              </a:rPr>
              <a:t>Yellow Fever virus</a:t>
            </a:r>
            <a:endParaRPr b="1" sz="2500">
              <a:solidFill>
                <a:srgbClr val="61753B"/>
              </a:solidFill>
              <a:latin typeface="Cabin"/>
              <a:ea typeface="Cabin"/>
              <a:cs typeface="Cabin"/>
              <a:sym typeface="Cabin"/>
            </a:endParaRPr>
          </a:p>
        </p:txBody>
      </p:sp>
      <p:cxnSp>
        <p:nvCxnSpPr>
          <p:cNvPr id="240" name="Google Shape;240;p20"/>
          <p:cNvCxnSpPr/>
          <p:nvPr/>
        </p:nvCxnSpPr>
        <p:spPr>
          <a:xfrm>
            <a:off x="1942300" y="5627223"/>
            <a:ext cx="3545700" cy="0"/>
          </a:xfrm>
          <a:prstGeom prst="straightConnector1">
            <a:avLst/>
          </a:prstGeom>
          <a:noFill/>
          <a:ln cap="flat" cmpd="sng" w="9525">
            <a:solidFill>
              <a:srgbClr val="61753B"/>
            </a:solidFill>
            <a:prstDash val="solid"/>
            <a:round/>
            <a:headEnd len="med" w="med" type="oval"/>
            <a:tailEnd len="med" w="med" type="oval"/>
          </a:ln>
        </p:spPr>
      </p:cxnSp>
      <p:pic>
        <p:nvPicPr>
          <p:cNvPr id="241" name="Google Shape;241;p20"/>
          <p:cNvPicPr preferRelativeResize="0"/>
          <p:nvPr/>
        </p:nvPicPr>
        <p:blipFill>
          <a:blip r:embed="rId3">
            <a:alphaModFix/>
          </a:blip>
          <a:stretch>
            <a:fillRect/>
          </a:stretch>
        </p:blipFill>
        <p:spPr>
          <a:xfrm>
            <a:off x="5037822" y="7379096"/>
            <a:ext cx="2109346" cy="582900"/>
          </a:xfrm>
          <a:prstGeom prst="rect">
            <a:avLst/>
          </a:prstGeom>
          <a:noFill/>
          <a:ln>
            <a:noFill/>
          </a:ln>
        </p:spPr>
      </p:pic>
      <p:sp>
        <p:nvSpPr>
          <p:cNvPr id="242" name="Google Shape;242;p20"/>
          <p:cNvSpPr txBox="1"/>
          <p:nvPr/>
        </p:nvSpPr>
        <p:spPr>
          <a:xfrm>
            <a:off x="270825" y="6768875"/>
            <a:ext cx="5618400" cy="352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000000"/>
              </a:solidFill>
              <a:latin typeface="Cabin"/>
              <a:ea typeface="Cabin"/>
              <a:cs typeface="Cabin"/>
              <a:sym typeface="Cabin"/>
            </a:endParaRPr>
          </a:p>
          <a:p>
            <a:pPr indent="-311150" lvl="0" marL="914400" rtl="0" algn="l">
              <a:spcBef>
                <a:spcPts val="0"/>
              </a:spcBef>
              <a:spcAft>
                <a:spcPts val="0"/>
              </a:spcAft>
              <a:buClr>
                <a:schemeClr val="dk1"/>
              </a:buClr>
              <a:buSzPts val="1300"/>
              <a:buFont typeface="Cabin"/>
              <a:buChar char="●"/>
            </a:pPr>
            <a:r>
              <a:rPr b="1" lang="en-GB">
                <a:solidFill>
                  <a:schemeClr val="dk1"/>
                </a:solidFill>
                <a:latin typeface="Cabin"/>
                <a:ea typeface="Cabin"/>
                <a:cs typeface="Cabin"/>
                <a:sym typeface="Cabin"/>
              </a:rPr>
              <a:t>Distribution</a:t>
            </a:r>
            <a:r>
              <a:rPr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Tropical Africa &amp; South America.</a:t>
            </a:r>
            <a:endParaRPr sz="1300">
              <a:solidFill>
                <a:schemeClr val="dk1"/>
              </a:solidFill>
              <a:latin typeface="Cabin"/>
              <a:ea typeface="Cabin"/>
              <a:cs typeface="Cabin"/>
              <a:sym typeface="Cabin"/>
            </a:endParaRPr>
          </a:p>
          <a:p>
            <a:pPr indent="0" lvl="0" marL="914400" rtl="0" algn="l">
              <a:spcBef>
                <a:spcPts val="0"/>
              </a:spcBef>
              <a:spcAft>
                <a:spcPts val="0"/>
              </a:spcAft>
              <a:buNone/>
            </a:pPr>
            <a:r>
              <a:rPr lang="en-GB" sz="1300">
                <a:solidFill>
                  <a:schemeClr val="dk1"/>
                </a:solidFill>
                <a:latin typeface="Cabin"/>
                <a:ea typeface="Cabin"/>
                <a:cs typeface="Cabin"/>
                <a:sym typeface="Cabin"/>
              </a:rPr>
              <a:t>1- jungle yellow fever</a:t>
            </a:r>
            <a:endParaRPr sz="1300">
              <a:solidFill>
                <a:schemeClr val="dk1"/>
              </a:solidFill>
              <a:latin typeface="Cabin"/>
              <a:ea typeface="Cabin"/>
              <a:cs typeface="Cabin"/>
              <a:sym typeface="Cabin"/>
            </a:endParaRPr>
          </a:p>
          <a:p>
            <a:pPr indent="0" lvl="0" marL="914400" rtl="0" algn="l">
              <a:spcBef>
                <a:spcPts val="0"/>
              </a:spcBef>
              <a:spcAft>
                <a:spcPts val="0"/>
              </a:spcAft>
              <a:buNone/>
            </a:pPr>
            <a:r>
              <a:rPr lang="en-GB" sz="1300">
                <a:solidFill>
                  <a:schemeClr val="dk1"/>
                </a:solidFill>
                <a:latin typeface="Cabin"/>
                <a:ea typeface="Cabin"/>
                <a:cs typeface="Cabin"/>
                <a:sym typeface="Cabin"/>
              </a:rPr>
              <a:t>2- Urban yellow fever</a:t>
            </a:r>
            <a:endParaRPr sz="1300">
              <a:solidFill>
                <a:schemeClr val="dk1"/>
              </a:solidFill>
              <a:latin typeface="Cabin"/>
              <a:ea typeface="Cabin"/>
              <a:cs typeface="Cabin"/>
              <a:sym typeface="Cabin"/>
            </a:endParaRPr>
          </a:p>
        </p:txBody>
      </p:sp>
      <p:sp>
        <p:nvSpPr>
          <p:cNvPr id="243" name="Google Shape;243;p20"/>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44" name="Google Shape;244;p20"/>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245" name="Google Shape;245;p20"/>
          <p:cNvSpPr txBox="1"/>
          <p:nvPr/>
        </p:nvSpPr>
        <p:spPr>
          <a:xfrm>
            <a:off x="0" y="10026600"/>
            <a:ext cx="7589400" cy="10959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99999"/>
              </a:buClr>
              <a:buSzPts val="700"/>
              <a:buFont typeface="Cabin"/>
              <a:buAutoNum type="arabicPeriod"/>
            </a:pPr>
            <a:r>
              <a:rPr lang="en-GB" sz="700">
                <a:solidFill>
                  <a:srgbClr val="999999"/>
                </a:solidFill>
                <a:latin typeface="Cabin"/>
                <a:ea typeface="Cabin"/>
                <a:cs typeface="Cabin"/>
                <a:sym typeface="Cabin"/>
              </a:rPr>
              <a:t>Cytopathic effect    </a:t>
            </a:r>
            <a:endParaRPr sz="700">
              <a:solidFill>
                <a:srgbClr val="999999"/>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AutoNum type="arabicPeriod"/>
            </a:pPr>
            <a:r>
              <a:rPr lang="en-GB" sz="700">
                <a:solidFill>
                  <a:srgbClr val="6AA84F"/>
                </a:solidFill>
                <a:latin typeface="Cabin"/>
                <a:ea typeface="Cabin"/>
                <a:cs typeface="Cabin"/>
                <a:sym typeface="Cabin"/>
              </a:rPr>
              <a:t>Modified cell culture </a:t>
            </a:r>
            <a:endParaRPr sz="700">
              <a:solidFill>
                <a:srgbClr val="6AA84F"/>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AutoNum type="arabicPeriod"/>
            </a:pPr>
            <a:r>
              <a:rPr lang="en-GB" sz="700">
                <a:solidFill>
                  <a:srgbClr val="6AA84F"/>
                </a:solidFill>
                <a:latin typeface="Cabin"/>
                <a:ea typeface="Cabin"/>
                <a:cs typeface="Cabin"/>
                <a:sym typeface="Cabin"/>
              </a:rPr>
              <a:t>Diagnosis in immunocompetent only, because immunocompromised may be unable to produce detectable Antibody. (thus detecting for the antigen is needed) </a:t>
            </a:r>
            <a:endParaRPr sz="700">
              <a:solidFill>
                <a:srgbClr val="6AA84F"/>
              </a:solidFill>
              <a:latin typeface="Cabin"/>
              <a:ea typeface="Cabin"/>
              <a:cs typeface="Cabin"/>
              <a:sym typeface="Cabin"/>
            </a:endParaRPr>
          </a:p>
          <a:p>
            <a:pPr indent="-273050" lvl="0" marL="457200" rtl="0" algn="l">
              <a:spcBef>
                <a:spcPts val="0"/>
              </a:spcBef>
              <a:spcAft>
                <a:spcPts val="0"/>
              </a:spcAft>
              <a:buClr>
                <a:srgbClr val="999999"/>
              </a:buClr>
              <a:buSzPts val="700"/>
              <a:buFont typeface="Cabin"/>
              <a:buAutoNum type="arabicPeriod"/>
            </a:pPr>
            <a:r>
              <a:rPr lang="en-GB" sz="700">
                <a:solidFill>
                  <a:srgbClr val="999999"/>
                </a:solidFill>
                <a:latin typeface="Cabin"/>
                <a:ea typeface="Cabin"/>
                <a:cs typeface="Cabin"/>
                <a:sym typeface="Cabin"/>
              </a:rPr>
              <a:t>arthropod-borne viruses (arboviruses) are transmitted between vertebrate hosts by hematophagous (blood-feeding) arthropod vectors, including mosquitoes and ticks</a:t>
            </a:r>
            <a:endParaRPr sz="700">
              <a:solidFill>
                <a:srgbClr val="999999"/>
              </a:solidFill>
              <a:latin typeface="Cabin"/>
              <a:ea typeface="Cabin"/>
              <a:cs typeface="Cabin"/>
              <a:sym typeface="Cabin"/>
            </a:endParaRPr>
          </a:p>
          <a:p>
            <a:pPr indent="-273050" lvl="0" marL="457200" rtl="0" algn="l">
              <a:spcBef>
                <a:spcPts val="0"/>
              </a:spcBef>
              <a:spcAft>
                <a:spcPts val="0"/>
              </a:spcAft>
              <a:buClr>
                <a:srgbClr val="6AA84F"/>
              </a:buClr>
              <a:buSzPts val="700"/>
              <a:buFont typeface="Cabin"/>
              <a:buAutoNum type="arabicPeriod"/>
            </a:pPr>
            <a:r>
              <a:rPr lang="en-GB" sz="700">
                <a:solidFill>
                  <a:srgbClr val="6AA84F"/>
                </a:solidFill>
                <a:latin typeface="Cabin"/>
                <a:ea typeface="Cabin"/>
                <a:cs typeface="Cabin"/>
                <a:sym typeface="Cabin"/>
              </a:rPr>
              <a:t>It’s  also vector for zika virus </a:t>
            </a:r>
            <a:endParaRPr sz="700">
              <a:solidFill>
                <a:srgbClr val="999999"/>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1"/>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Cabin"/>
                <a:ea typeface="Cabin"/>
                <a:cs typeface="Cabin"/>
                <a:sym typeface="Cabin"/>
              </a:rPr>
              <a:t>1- Live attenuated vaccine thus it’s contraindicated in immunocompromised and pregnancy</a:t>
            </a:r>
            <a:endParaRPr sz="800">
              <a:solidFill>
                <a:srgbClr val="6AA84F"/>
              </a:solidFill>
              <a:latin typeface="Cabin"/>
              <a:ea typeface="Cabin"/>
              <a:cs typeface="Cabin"/>
              <a:sym typeface="Cabin"/>
            </a:endParaRPr>
          </a:p>
        </p:txBody>
      </p:sp>
      <p:graphicFrame>
        <p:nvGraphicFramePr>
          <p:cNvPr id="251" name="Google Shape;251;p21"/>
          <p:cNvGraphicFramePr/>
          <p:nvPr/>
        </p:nvGraphicFramePr>
        <p:xfrm>
          <a:off x="196048" y="1767175"/>
          <a:ext cx="3000000" cy="3000000"/>
        </p:xfrm>
        <a:graphic>
          <a:graphicData uri="http://schemas.openxmlformats.org/drawingml/2006/table">
            <a:tbl>
              <a:tblPr>
                <a:noFill/>
                <a:tableStyleId>{BDCD1FD1-1229-4AC2-9C63-6A2108FF67DD}</a:tableStyleId>
              </a:tblPr>
              <a:tblGrid>
                <a:gridCol w="1223825"/>
                <a:gridCol w="1193350"/>
                <a:gridCol w="1765775"/>
                <a:gridCol w="2320875"/>
                <a:gridCol w="534400"/>
              </a:tblGrid>
              <a:tr h="100000">
                <a:tc gridSpan="5">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Diagnosis &amp; Prevention</a:t>
                      </a:r>
                      <a:endParaRPr b="1" sz="2000">
                        <a:solidFill>
                          <a:srgbClr val="FFFFFF"/>
                        </a:solidFill>
                        <a:latin typeface="Cabin"/>
                        <a:ea typeface="Cabin"/>
                        <a:cs typeface="Cabin"/>
                        <a:sym typeface="Cabin"/>
                      </a:endParaRPr>
                    </a:p>
                  </a:txBody>
                  <a:tcPr marT="91425" marB="91425" marR="91425" marL="91425" anchor="ctr">
                    <a:solidFill>
                      <a:srgbClr val="61753B"/>
                    </a:solidFill>
                  </a:tcPr>
                </a:tc>
                <a:tc hMerge="1"/>
                <a:tc hMerge="1"/>
                <a:tc hMerge="1"/>
                <a:tc hMerge="1"/>
              </a:tr>
              <a:tr h="279250">
                <a:tc>
                  <a:txBody>
                    <a:bodyPr/>
                    <a:lstStyle/>
                    <a:p>
                      <a:pPr indent="0" lvl="0" marL="0" marR="0" rtl="0" algn="ctr">
                        <a:lnSpc>
                          <a:spcPct val="100000"/>
                        </a:lnSpc>
                        <a:spcBef>
                          <a:spcPts val="0"/>
                        </a:spcBef>
                        <a:spcAft>
                          <a:spcPts val="0"/>
                        </a:spcAft>
                        <a:buNone/>
                      </a:pPr>
                      <a:r>
                        <a:rPr b="1" lang="en-GB" sz="1500">
                          <a:solidFill>
                            <a:srgbClr val="61753B"/>
                          </a:solidFill>
                          <a:latin typeface="Cabin"/>
                          <a:ea typeface="Cabin"/>
                          <a:cs typeface="Cabin"/>
                          <a:sym typeface="Cabin"/>
                        </a:rPr>
                        <a:t>Lab Diagnosis</a:t>
                      </a:r>
                      <a:endParaRPr b="1" sz="1500">
                        <a:solidFill>
                          <a:srgbClr val="61753B"/>
                        </a:solidFill>
                        <a:latin typeface="Cabin"/>
                        <a:ea typeface="Cabin"/>
                        <a:cs typeface="Cabin"/>
                        <a:sym typeface="Cabin"/>
                      </a:endParaRPr>
                    </a:p>
                  </a:txBody>
                  <a:tcPr marT="91425" marB="91425" marR="91425" marL="91425" anchor="ctr">
                    <a:solidFill>
                      <a:srgbClr val="C0C58F">
                        <a:alpha val="53630"/>
                      </a:srgbClr>
                    </a:solidFill>
                  </a:tcPr>
                </a:tc>
                <a:tc gridSpan="4">
                  <a:txBody>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bin"/>
                          <a:ea typeface="Cabin"/>
                          <a:cs typeface="Cabin"/>
                          <a:sym typeface="Cabin"/>
                        </a:rPr>
                        <a:t>A- Isolation </a:t>
                      </a:r>
                      <a:r>
                        <a:rPr b="1" lang="en-GB" sz="1300">
                          <a:solidFill>
                            <a:srgbClr val="3C78D8"/>
                          </a:solidFill>
                          <a:latin typeface="Cabin"/>
                          <a:ea typeface="Cabin"/>
                          <a:cs typeface="Cabin"/>
                          <a:sym typeface="Cabin"/>
                        </a:rPr>
                        <a:t>(Gold standard)</a:t>
                      </a:r>
                      <a:endParaRPr b="1" sz="1300">
                        <a:solidFill>
                          <a:srgbClr val="3C78D8"/>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300">
                          <a:solidFill>
                            <a:schemeClr val="dk1"/>
                          </a:solidFill>
                          <a:latin typeface="Cabin"/>
                          <a:ea typeface="Cabin"/>
                          <a:cs typeface="Cabin"/>
                          <a:sym typeface="Cabin"/>
                        </a:rPr>
                        <a:t>B - </a:t>
                      </a:r>
                      <a:r>
                        <a:rPr b="1" lang="en-GB" sz="1300">
                          <a:solidFill>
                            <a:srgbClr val="CC0000"/>
                          </a:solidFill>
                          <a:latin typeface="Cabin"/>
                          <a:ea typeface="Cabin"/>
                          <a:cs typeface="Cabin"/>
                          <a:sym typeface="Cabin"/>
                        </a:rPr>
                        <a:t>IgM-Ab</a:t>
                      </a:r>
                      <a:r>
                        <a:rPr lang="en-GB" sz="1300">
                          <a:solidFill>
                            <a:schemeClr val="dk1"/>
                          </a:solidFill>
                          <a:latin typeface="Cabin"/>
                          <a:ea typeface="Cabin"/>
                          <a:cs typeface="Cabin"/>
                          <a:sym typeface="Cabin"/>
                        </a:rPr>
                        <a:t> - ELISA, IF: </a:t>
                      </a:r>
                      <a:r>
                        <a:rPr b="1" lang="en-GB" sz="1300">
                          <a:solidFill>
                            <a:schemeClr val="dk1"/>
                          </a:solidFill>
                          <a:latin typeface="Cabin"/>
                          <a:ea typeface="Cabin"/>
                          <a:cs typeface="Cabin"/>
                          <a:sym typeface="Cabin"/>
                        </a:rPr>
                        <a:t>(most used)</a:t>
                      </a:r>
                      <a:endParaRPr b="1" sz="1300">
                        <a:solidFill>
                          <a:schemeClr val="dk1"/>
                        </a:solidFill>
                        <a:latin typeface="Cabin"/>
                        <a:ea typeface="Cabin"/>
                        <a:cs typeface="Cabin"/>
                        <a:sym typeface="Cabin"/>
                      </a:endParaRPr>
                    </a:p>
                    <a:p>
                      <a:pPr indent="0" lvl="0" marL="0" rtl="0" algn="l">
                        <a:spcBef>
                          <a:spcPts val="0"/>
                        </a:spcBef>
                        <a:spcAft>
                          <a:spcPts val="0"/>
                        </a:spcAft>
                        <a:buNone/>
                      </a:pPr>
                      <a:r>
                        <a:rPr lang="en-GB" sz="1300">
                          <a:solidFill>
                            <a:schemeClr val="dk1"/>
                          </a:solidFill>
                          <a:latin typeface="Cabin"/>
                          <a:ea typeface="Cabin"/>
                          <a:cs typeface="Cabin"/>
                          <a:sym typeface="Cabin"/>
                        </a:rPr>
                        <a:t>C - Arbovirus RNA by RT-PCR</a:t>
                      </a:r>
                      <a:endParaRPr/>
                    </a:p>
                  </a:txBody>
                  <a:tcPr marT="91425" marB="91425" marR="91425" marL="91425"/>
                </a:tc>
                <a:tc hMerge="1"/>
                <a:tc hMerge="1"/>
                <a:tc hMerge="1"/>
              </a:tr>
              <a:tr h="15350">
                <a:tc rowSpan="3">
                  <a:txBody>
                    <a:bodyPr/>
                    <a:lstStyle/>
                    <a:p>
                      <a:pPr indent="0" lvl="0" marL="0" rtl="0" algn="ctr">
                        <a:lnSpc>
                          <a:spcPct val="115000"/>
                        </a:lnSpc>
                        <a:spcBef>
                          <a:spcPts val="0"/>
                        </a:spcBef>
                        <a:spcAft>
                          <a:spcPts val="0"/>
                        </a:spcAft>
                        <a:buNone/>
                      </a:pPr>
                      <a:r>
                        <a:rPr b="1" lang="en-GB" sz="1500">
                          <a:solidFill>
                            <a:srgbClr val="61753B"/>
                          </a:solidFill>
                          <a:latin typeface="Cabin"/>
                          <a:ea typeface="Cabin"/>
                          <a:cs typeface="Cabin"/>
                          <a:sym typeface="Cabin"/>
                        </a:rPr>
                        <a:t>Prevention</a:t>
                      </a:r>
                      <a:endParaRPr b="1" sz="1500">
                        <a:solidFill>
                          <a:srgbClr val="61753B"/>
                        </a:solidFill>
                        <a:latin typeface="Cabin"/>
                        <a:ea typeface="Cabin"/>
                        <a:cs typeface="Cabin"/>
                        <a:sym typeface="Cabi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0C58F">
                        <a:alpha val="53630"/>
                      </a:srgbClr>
                    </a:solidFill>
                  </a:tcPr>
                </a:tc>
                <a:tc gridSpan="2" rowSpan="3">
                  <a:txBody>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1-Vector Control:</a:t>
                      </a:r>
                      <a:endParaRPr sz="1200">
                        <a:solidFill>
                          <a:schemeClr val="dk1"/>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Elimination of vector breeding sites</a:t>
                      </a:r>
                      <a:endParaRPr sz="1200">
                        <a:solidFill>
                          <a:schemeClr val="dk1"/>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Using insecticides</a:t>
                      </a:r>
                      <a:endParaRPr sz="1200">
                        <a:solidFill>
                          <a:schemeClr val="dk1"/>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Avoidance contact with vectors</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1200">
                          <a:solidFill>
                            <a:srgbClr val="C27BA0"/>
                          </a:solidFill>
                          <a:latin typeface="Cabin"/>
                          <a:ea typeface="Cabin"/>
                          <a:cs typeface="Cabin"/>
                          <a:sym typeface="Cabin"/>
                        </a:rPr>
                        <a:t>( repellants , net )</a:t>
                      </a:r>
                      <a:endParaRPr sz="1200">
                        <a:solidFill>
                          <a:schemeClr val="dk1"/>
                        </a:solidFill>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rowSpan="3" hMerge="1"/>
                <a:tc gridSpan="2" rowSpan="3">
                  <a:txBody>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2-Vaccine:</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Yellow Fever vaccine: </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(LAV</a:t>
                      </a:r>
                      <a:r>
                        <a:rPr baseline="30000" lang="en-GB" sz="1200">
                          <a:solidFill>
                            <a:schemeClr val="dk1"/>
                          </a:solidFill>
                          <a:latin typeface="Cabin"/>
                          <a:ea typeface="Cabin"/>
                          <a:cs typeface="Cabin"/>
                          <a:sym typeface="Cabin"/>
                        </a:rPr>
                        <a:t>1</a:t>
                      </a:r>
                      <a:r>
                        <a:rPr lang="en-GB" sz="1200">
                          <a:solidFill>
                            <a:schemeClr val="dk1"/>
                          </a:solidFill>
                          <a:latin typeface="Cabin"/>
                          <a:ea typeface="Cabin"/>
                          <a:cs typeface="Cabin"/>
                          <a:sym typeface="Cabin"/>
                        </a:rPr>
                        <a:t>, one dose /10 yrs)</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recommended for travelers.</a:t>
                      </a:r>
                      <a:endParaRPr sz="1200">
                        <a:solidFill>
                          <a:schemeClr val="dk1"/>
                        </a:solidFill>
                        <a:latin typeface="Cabin"/>
                        <a:ea typeface="Cabin"/>
                        <a:cs typeface="Cabin"/>
                        <a:sym typeface="Cabi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rowSpan="3" hMerge="1"/>
              </a:tr>
              <a:tr h="30625">
                <a:tc vMerge="1"/>
                <a:tc gridSpan="2" vMerge="1"/>
                <a:tc hMerge="1" vMerge="1"/>
                <a:tc gridSpan="2" vMerge="1"/>
                <a:tc hMerge="1" vMerge="1"/>
              </a:tr>
              <a:tr h="392625">
                <a:tc vMerge="1"/>
                <a:tc gridSpan="2" vMerge="1"/>
                <a:tc hMerge="1" vMerge="1"/>
                <a:tc gridSpan="2" vMerge="1"/>
                <a:tc hMerge="1" vMerge="1"/>
              </a:tr>
            </a:tbl>
          </a:graphicData>
        </a:graphic>
      </p:graphicFrame>
      <p:sp>
        <p:nvSpPr>
          <p:cNvPr id="252" name="Google Shape;252;p21"/>
          <p:cNvSpPr txBox="1"/>
          <p:nvPr/>
        </p:nvSpPr>
        <p:spPr>
          <a:xfrm>
            <a:off x="208125" y="229875"/>
            <a:ext cx="70383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000">
                <a:solidFill>
                  <a:srgbClr val="61753B"/>
                </a:solidFill>
                <a:latin typeface="Cabin"/>
                <a:ea typeface="Cabin"/>
                <a:cs typeface="Cabin"/>
                <a:sym typeface="Cabin"/>
              </a:rPr>
              <a:t>Arthropod - borne Viruses (Arboviruses)</a:t>
            </a:r>
            <a:endParaRPr b="1" sz="3000">
              <a:solidFill>
                <a:srgbClr val="61753B"/>
              </a:solidFill>
              <a:latin typeface="Cabin"/>
              <a:ea typeface="Cabin"/>
              <a:cs typeface="Cabin"/>
              <a:sym typeface="Cabin"/>
            </a:endParaRPr>
          </a:p>
        </p:txBody>
      </p:sp>
      <p:sp>
        <p:nvSpPr>
          <p:cNvPr id="253" name="Google Shape;253;p21"/>
          <p:cNvSpPr txBox="1"/>
          <p:nvPr/>
        </p:nvSpPr>
        <p:spPr>
          <a:xfrm>
            <a:off x="1942300" y="1016050"/>
            <a:ext cx="3545700" cy="4020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GB" sz="2500">
                <a:solidFill>
                  <a:srgbClr val="61753B"/>
                </a:solidFill>
                <a:latin typeface="Cabin"/>
                <a:ea typeface="Cabin"/>
                <a:cs typeface="Cabin"/>
                <a:sym typeface="Cabin"/>
              </a:rPr>
              <a:t>Yellow Fever virus</a:t>
            </a:r>
            <a:endParaRPr b="1" sz="2500">
              <a:solidFill>
                <a:srgbClr val="61753B"/>
              </a:solidFill>
              <a:latin typeface="Cabin"/>
              <a:ea typeface="Cabin"/>
              <a:cs typeface="Cabin"/>
              <a:sym typeface="Cabin"/>
            </a:endParaRPr>
          </a:p>
        </p:txBody>
      </p:sp>
      <p:cxnSp>
        <p:nvCxnSpPr>
          <p:cNvPr id="254" name="Google Shape;254;p21"/>
          <p:cNvCxnSpPr/>
          <p:nvPr/>
        </p:nvCxnSpPr>
        <p:spPr>
          <a:xfrm>
            <a:off x="1942300" y="1436223"/>
            <a:ext cx="3545700" cy="0"/>
          </a:xfrm>
          <a:prstGeom prst="straightConnector1">
            <a:avLst/>
          </a:prstGeom>
          <a:noFill/>
          <a:ln cap="flat" cmpd="sng" w="9525">
            <a:solidFill>
              <a:srgbClr val="61753B"/>
            </a:solidFill>
            <a:prstDash val="solid"/>
            <a:round/>
            <a:headEnd len="med" w="med" type="oval"/>
            <a:tailEnd len="med" w="med" type="oval"/>
          </a:ln>
        </p:spPr>
      </p:cxnSp>
      <p:sp>
        <p:nvSpPr>
          <p:cNvPr id="255" name="Google Shape;255;p21"/>
          <p:cNvSpPr txBox="1"/>
          <p:nvPr/>
        </p:nvSpPr>
        <p:spPr>
          <a:xfrm>
            <a:off x="1942300" y="4826050"/>
            <a:ext cx="3545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61753B"/>
                </a:solidFill>
                <a:latin typeface="Cabin"/>
                <a:ea typeface="Cabin"/>
                <a:cs typeface="Cabin"/>
                <a:sym typeface="Cabin"/>
              </a:rPr>
              <a:t>Summary</a:t>
            </a:r>
            <a:r>
              <a:rPr b="1" lang="en-GB" sz="800">
                <a:solidFill>
                  <a:srgbClr val="61753B"/>
                </a:solidFill>
                <a:latin typeface="Cabin"/>
                <a:ea typeface="Cabin"/>
                <a:cs typeface="Cabin"/>
                <a:sym typeface="Cabin"/>
              </a:rPr>
              <a:t>(with Hep B lecture)</a:t>
            </a:r>
            <a:endParaRPr b="1" sz="800">
              <a:solidFill>
                <a:srgbClr val="61753B"/>
              </a:solidFill>
              <a:latin typeface="Cabin"/>
              <a:ea typeface="Cabin"/>
              <a:cs typeface="Cabin"/>
              <a:sym typeface="Cabin"/>
            </a:endParaRPr>
          </a:p>
        </p:txBody>
      </p:sp>
      <p:cxnSp>
        <p:nvCxnSpPr>
          <p:cNvPr id="256" name="Google Shape;256;p21"/>
          <p:cNvCxnSpPr/>
          <p:nvPr/>
        </p:nvCxnSpPr>
        <p:spPr>
          <a:xfrm>
            <a:off x="1942300" y="5246223"/>
            <a:ext cx="3545700" cy="0"/>
          </a:xfrm>
          <a:prstGeom prst="straightConnector1">
            <a:avLst/>
          </a:prstGeom>
          <a:noFill/>
          <a:ln cap="flat" cmpd="sng" w="9525">
            <a:solidFill>
              <a:srgbClr val="61753B"/>
            </a:solidFill>
            <a:prstDash val="solid"/>
            <a:round/>
            <a:headEnd len="med" w="med" type="oval"/>
            <a:tailEnd len="med" w="med" type="oval"/>
          </a:ln>
        </p:spPr>
      </p:cxnSp>
      <p:cxnSp>
        <p:nvCxnSpPr>
          <p:cNvPr id="257" name="Google Shape;257;p21"/>
          <p:cNvCxnSpPr/>
          <p:nvPr/>
        </p:nvCxnSpPr>
        <p:spPr>
          <a:xfrm flipH="1" rot="10800000">
            <a:off x="778238" y="4646238"/>
            <a:ext cx="6035100" cy="7200"/>
          </a:xfrm>
          <a:prstGeom prst="straightConnector1">
            <a:avLst/>
          </a:prstGeom>
          <a:noFill/>
          <a:ln cap="flat" cmpd="sng" w="28575">
            <a:solidFill>
              <a:srgbClr val="61753B"/>
            </a:solidFill>
            <a:prstDash val="solid"/>
            <a:round/>
            <a:headEnd len="med" w="med" type="oval"/>
            <a:tailEnd len="med" w="med" type="oval"/>
          </a:ln>
        </p:spPr>
      </p:cxnSp>
      <p:sp>
        <p:nvSpPr>
          <p:cNvPr id="258" name="Google Shape;258;p21"/>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9" name="Google Shape;259;p21"/>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pic>
        <p:nvPicPr>
          <p:cNvPr id="260" name="Google Shape;260;p21"/>
          <p:cNvPicPr preferRelativeResize="0"/>
          <p:nvPr/>
        </p:nvPicPr>
        <p:blipFill rotWithShape="1">
          <a:blip r:embed="rId3">
            <a:alphaModFix/>
          </a:blip>
          <a:srcRect b="28974" l="32056" r="32832" t="30999"/>
          <a:stretch/>
        </p:blipFill>
        <p:spPr>
          <a:xfrm>
            <a:off x="1366875" y="5590100"/>
            <a:ext cx="4720800" cy="36528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