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10698475" cx="7589525"/>
  <p:notesSz cx="6858000" cy="9144000"/>
  <p:embeddedFontLst>
    <p:embeddedFont>
      <p:font typeface="Cabin SemiBold"/>
      <p:regular r:id="rId14"/>
      <p:bold r:id="rId15"/>
      <p:italic r:id="rId16"/>
      <p:boldItalic r:id="rId17"/>
    </p:embeddedFont>
    <p:embeddedFont>
      <p:font typeface="Cabin"/>
      <p:regular r:id="rId18"/>
      <p:bold r:id="rId19"/>
      <p:italic r:id="rId20"/>
      <p:boldItalic r:id="rId21"/>
    </p:embeddedFont>
    <p:embeddedFont>
      <p:font typeface="Ex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Cabin-italic.fntdata"/><Relationship Id="rId22" Type="http://schemas.openxmlformats.org/officeDocument/2006/relationships/font" Target="fonts/Exo-regular.fntdata"/><Relationship Id="rId21" Type="http://schemas.openxmlformats.org/officeDocument/2006/relationships/font" Target="fonts/Cabin-boldItalic.fntdata"/><Relationship Id="rId24" Type="http://schemas.openxmlformats.org/officeDocument/2006/relationships/font" Target="fonts/Exo-italic.fntdata"/><Relationship Id="rId23" Type="http://schemas.openxmlformats.org/officeDocument/2006/relationships/font" Target="fonts/Ex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Ex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CabinSemiBold-bold.fntdata"/><Relationship Id="rId14" Type="http://schemas.openxmlformats.org/officeDocument/2006/relationships/font" Target="fonts/CabinSemiBold-regular.fntdata"/><Relationship Id="rId17" Type="http://schemas.openxmlformats.org/officeDocument/2006/relationships/font" Target="fonts/CabinSemiBold-boldItalic.fntdata"/><Relationship Id="rId16" Type="http://schemas.openxmlformats.org/officeDocument/2006/relationships/font" Target="fonts/CabinSemiBold-italic.fntdata"/><Relationship Id="rId19" Type="http://schemas.openxmlformats.org/officeDocument/2006/relationships/font" Target="fonts/Cabin-bold.fntdata"/><Relationship Id="rId18" Type="http://schemas.openxmlformats.org/officeDocument/2006/relationships/font" Target="fonts/Cabin-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6d06661c4b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6d06661c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6d06661c4b_0_4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6d06661c4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6d06661c4b_0_108: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6d06661c4b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75d4415574_0_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75d441557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7625d7685c_0_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7625d7685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764134e9dd_2_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764134e9dd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75b0dd603a_1_58: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75b0dd603a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764162c914_0_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764162c91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1.png"/><Relationship Id="rId7" Type="http://schemas.openxmlformats.org/officeDocument/2006/relationships/hyperlink" Target="https://docs.google.com/presentation/d/1q7emMSn5NwGI41Y0cfy2jfMnyyBmTAoBcHL1iTKJQLI/edit#slide=id.p" TargetMode="External"/><Relationship Id="rId8"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youtube.com/watch?v=3pQLWYjPW-E" TargetMode="External"/><Relationship Id="rId4" Type="http://schemas.openxmlformats.org/officeDocument/2006/relationships/image" Target="../media/image3.jpg"/><Relationship Id="rId5" Type="http://schemas.openxmlformats.org/officeDocument/2006/relationships/image" Target="../media/image5.jpg"/><Relationship Id="rId6" Type="http://schemas.openxmlformats.org/officeDocument/2006/relationships/image" Target="../media/image22.png"/><Relationship Id="rId7"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0.gif"/><Relationship Id="rId10" Type="http://schemas.openxmlformats.org/officeDocument/2006/relationships/image" Target="../media/image16.png"/><Relationship Id="rId9" Type="http://schemas.openxmlformats.org/officeDocument/2006/relationships/image" Target="../media/image21.png"/><Relationship Id="rId5" Type="http://schemas.openxmlformats.org/officeDocument/2006/relationships/image" Target="../media/image11.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14.png"/><Relationship Id="rId5" Type="http://schemas.openxmlformats.org/officeDocument/2006/relationships/image" Target="../media/image35.png"/></Relationships>
</file>

<file path=ppt/slides/_rels/slide6.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27.png"/><Relationship Id="rId13" Type="http://schemas.openxmlformats.org/officeDocument/2006/relationships/image" Target="../media/image32.png"/><Relationship Id="rId12"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31.png"/><Relationship Id="rId9" Type="http://schemas.openxmlformats.org/officeDocument/2006/relationships/image" Target="../media/image20.png"/><Relationship Id="rId14" Type="http://schemas.openxmlformats.org/officeDocument/2006/relationships/hyperlink" Target="https://drive.google.com/file/d/1h7opzB85AKlUFR_09Mb4zJFVW__FFJDX/view?usp=drivesdk" TargetMode="External"/><Relationship Id="rId5" Type="http://schemas.openxmlformats.org/officeDocument/2006/relationships/image" Target="../media/image29.png"/><Relationship Id="rId6" Type="http://schemas.openxmlformats.org/officeDocument/2006/relationships/image" Target="../media/image25.png"/><Relationship Id="rId7" Type="http://schemas.openxmlformats.org/officeDocument/2006/relationships/image" Target="../media/image23.png"/><Relationship Id="rId8"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docs.google.com/presentation/d/16NkptcdyW8ZWgutO30rDDc4i7mr5YbFktuEeKqdpBfI/edit?usp=shar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0.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53" name="Shape 53"/>
        <p:cNvGrpSpPr/>
        <p:nvPr/>
      </p:nvGrpSpPr>
      <p:grpSpPr>
        <a:xfrm>
          <a:off x="0" y="0"/>
          <a:ext cx="0" cy="0"/>
          <a:chOff x="0" y="0"/>
          <a:chExt cx="0" cy="0"/>
        </a:xfrm>
      </p:grpSpPr>
      <p:sp>
        <p:nvSpPr>
          <p:cNvPr id="54" name="Google Shape;54;p13"/>
          <p:cNvSpPr/>
          <p:nvPr/>
        </p:nvSpPr>
        <p:spPr>
          <a:xfrm>
            <a:off x="394575" y="0"/>
            <a:ext cx="509100" cy="10698600"/>
          </a:xfrm>
          <a:prstGeom prst="rect">
            <a:avLst/>
          </a:prstGeom>
          <a:solidFill>
            <a:srgbClr val="EAF0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rot="-388141">
            <a:off x="-121059" y="-352184"/>
            <a:ext cx="1702388" cy="2145988"/>
          </a:xfrm>
          <a:prstGeom prst="rect">
            <a:avLst/>
          </a:prstGeom>
          <a:noFill/>
          <a:ln>
            <a:noFill/>
          </a:ln>
          <a:effectLst>
            <a:outerShdw blurRad="57150" rotWithShape="0" algn="bl" dir="5400000" dist="19050">
              <a:srgbClr val="999999">
                <a:alpha val="50000"/>
              </a:srgbClr>
            </a:outerShdw>
          </a:effectLst>
        </p:spPr>
      </p:pic>
      <p:pic>
        <p:nvPicPr>
          <p:cNvPr id="56" name="Google Shape;56;p13"/>
          <p:cNvPicPr preferRelativeResize="0"/>
          <p:nvPr/>
        </p:nvPicPr>
        <p:blipFill>
          <a:blip r:embed="rId4">
            <a:alphaModFix/>
          </a:blip>
          <a:stretch>
            <a:fillRect/>
          </a:stretch>
        </p:blipFill>
        <p:spPr>
          <a:xfrm rot="-388141">
            <a:off x="-139552" y="963309"/>
            <a:ext cx="1702388" cy="2145988"/>
          </a:xfrm>
          <a:prstGeom prst="rect">
            <a:avLst/>
          </a:prstGeom>
          <a:noFill/>
          <a:ln>
            <a:noFill/>
          </a:ln>
          <a:effectLst>
            <a:outerShdw blurRad="57150" rotWithShape="0" algn="bl" dir="5400000" dist="19050">
              <a:srgbClr val="999999">
                <a:alpha val="50000"/>
              </a:srgbClr>
            </a:outerShdw>
          </a:effectLst>
        </p:spPr>
      </p:pic>
      <p:pic>
        <p:nvPicPr>
          <p:cNvPr id="57" name="Google Shape;57;p13"/>
          <p:cNvPicPr preferRelativeResize="0"/>
          <p:nvPr/>
        </p:nvPicPr>
        <p:blipFill>
          <a:blip r:embed="rId4">
            <a:alphaModFix/>
          </a:blip>
          <a:stretch>
            <a:fillRect/>
          </a:stretch>
        </p:blipFill>
        <p:spPr>
          <a:xfrm rot="-388141">
            <a:off x="-156691" y="2294938"/>
            <a:ext cx="1702388" cy="2145988"/>
          </a:xfrm>
          <a:prstGeom prst="rect">
            <a:avLst/>
          </a:prstGeom>
          <a:noFill/>
          <a:ln>
            <a:noFill/>
          </a:ln>
          <a:effectLst>
            <a:outerShdw blurRad="57150" rotWithShape="0" algn="bl" dir="5400000" dist="19050">
              <a:srgbClr val="999999">
                <a:alpha val="50000"/>
              </a:srgbClr>
            </a:outerShdw>
          </a:effectLst>
        </p:spPr>
      </p:pic>
      <p:pic>
        <p:nvPicPr>
          <p:cNvPr id="58" name="Google Shape;58;p13"/>
          <p:cNvPicPr preferRelativeResize="0"/>
          <p:nvPr/>
        </p:nvPicPr>
        <p:blipFill>
          <a:blip r:embed="rId4">
            <a:alphaModFix/>
          </a:blip>
          <a:stretch>
            <a:fillRect/>
          </a:stretch>
        </p:blipFill>
        <p:spPr>
          <a:xfrm rot="-388141">
            <a:off x="-175184" y="3610431"/>
            <a:ext cx="1702388" cy="2145988"/>
          </a:xfrm>
          <a:prstGeom prst="rect">
            <a:avLst/>
          </a:prstGeom>
          <a:noFill/>
          <a:ln>
            <a:noFill/>
          </a:ln>
          <a:effectLst>
            <a:outerShdw blurRad="57150" rotWithShape="0" algn="bl" dir="5400000" dist="19050">
              <a:srgbClr val="999999">
                <a:alpha val="50000"/>
              </a:srgbClr>
            </a:outerShdw>
          </a:effectLst>
        </p:spPr>
      </p:pic>
      <p:pic>
        <p:nvPicPr>
          <p:cNvPr id="59" name="Google Shape;59;p13"/>
          <p:cNvPicPr preferRelativeResize="0"/>
          <p:nvPr/>
        </p:nvPicPr>
        <p:blipFill>
          <a:blip r:embed="rId4">
            <a:alphaModFix/>
          </a:blip>
          <a:stretch>
            <a:fillRect/>
          </a:stretch>
        </p:blipFill>
        <p:spPr>
          <a:xfrm rot="-388141">
            <a:off x="-189792" y="4941774"/>
            <a:ext cx="1702388" cy="2145988"/>
          </a:xfrm>
          <a:prstGeom prst="rect">
            <a:avLst/>
          </a:prstGeom>
          <a:noFill/>
          <a:ln>
            <a:noFill/>
          </a:ln>
          <a:effectLst>
            <a:outerShdw blurRad="57150" rotWithShape="0" algn="bl" dir="5400000" dist="19050">
              <a:srgbClr val="999999">
                <a:alpha val="50000"/>
              </a:srgbClr>
            </a:outerShdw>
          </a:effectLst>
        </p:spPr>
      </p:pic>
      <p:pic>
        <p:nvPicPr>
          <p:cNvPr id="60" name="Google Shape;60;p13"/>
          <p:cNvPicPr preferRelativeResize="0"/>
          <p:nvPr/>
        </p:nvPicPr>
        <p:blipFill>
          <a:blip r:embed="rId4">
            <a:alphaModFix/>
          </a:blip>
          <a:stretch>
            <a:fillRect/>
          </a:stretch>
        </p:blipFill>
        <p:spPr>
          <a:xfrm rot="-388141">
            <a:off x="-208285" y="6257266"/>
            <a:ext cx="1702388" cy="2145988"/>
          </a:xfrm>
          <a:prstGeom prst="rect">
            <a:avLst/>
          </a:prstGeom>
          <a:noFill/>
          <a:ln>
            <a:noFill/>
          </a:ln>
          <a:effectLst>
            <a:outerShdw blurRad="57150" rotWithShape="0" algn="bl" dir="5400000" dist="19050">
              <a:srgbClr val="999999">
                <a:alpha val="50000"/>
              </a:srgbClr>
            </a:outerShdw>
          </a:effectLst>
        </p:spPr>
      </p:pic>
      <p:pic>
        <p:nvPicPr>
          <p:cNvPr id="61" name="Google Shape;61;p13"/>
          <p:cNvPicPr preferRelativeResize="0"/>
          <p:nvPr/>
        </p:nvPicPr>
        <p:blipFill>
          <a:blip r:embed="rId4">
            <a:alphaModFix/>
          </a:blip>
          <a:stretch>
            <a:fillRect/>
          </a:stretch>
        </p:blipFill>
        <p:spPr>
          <a:xfrm rot="-388141">
            <a:off x="-227910" y="7589178"/>
            <a:ext cx="1702388" cy="2145988"/>
          </a:xfrm>
          <a:prstGeom prst="rect">
            <a:avLst/>
          </a:prstGeom>
          <a:noFill/>
          <a:ln>
            <a:noFill/>
          </a:ln>
          <a:effectLst>
            <a:outerShdw blurRad="57150" rotWithShape="0" algn="bl" dir="5400000" dist="19050">
              <a:srgbClr val="999999">
                <a:alpha val="50000"/>
              </a:srgbClr>
            </a:outerShdw>
          </a:effectLst>
        </p:spPr>
      </p:pic>
      <p:pic>
        <p:nvPicPr>
          <p:cNvPr id="62" name="Google Shape;62;p13"/>
          <p:cNvPicPr preferRelativeResize="0"/>
          <p:nvPr/>
        </p:nvPicPr>
        <p:blipFill>
          <a:blip r:embed="rId4">
            <a:alphaModFix/>
          </a:blip>
          <a:stretch>
            <a:fillRect/>
          </a:stretch>
        </p:blipFill>
        <p:spPr>
          <a:xfrm rot="-388141">
            <a:off x="-246403" y="8904671"/>
            <a:ext cx="1702388" cy="2145988"/>
          </a:xfrm>
          <a:prstGeom prst="rect">
            <a:avLst/>
          </a:prstGeom>
          <a:noFill/>
          <a:ln>
            <a:noFill/>
          </a:ln>
          <a:effectLst>
            <a:outerShdw blurRad="57150" rotWithShape="0" algn="bl" dir="5400000" dist="19050">
              <a:srgbClr val="999999">
                <a:alpha val="50000"/>
              </a:srgbClr>
            </a:outerShdw>
          </a:effectLst>
        </p:spPr>
      </p:pic>
      <p:sp>
        <p:nvSpPr>
          <p:cNvPr id="63" name="Google Shape;63;p13"/>
          <p:cNvSpPr txBox="1"/>
          <p:nvPr/>
        </p:nvSpPr>
        <p:spPr>
          <a:xfrm>
            <a:off x="1485575" y="3119525"/>
            <a:ext cx="5205600" cy="195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rgbClr val="61753B"/>
                </a:solidFill>
                <a:latin typeface="Calibri"/>
                <a:ea typeface="Calibri"/>
                <a:cs typeface="Calibri"/>
                <a:sym typeface="Calibri"/>
              </a:rPr>
              <a:t>Malaria</a:t>
            </a:r>
            <a:endParaRPr b="1" sz="4800">
              <a:solidFill>
                <a:srgbClr val="61753B"/>
              </a:solidFill>
              <a:latin typeface="Calibri"/>
              <a:ea typeface="Calibri"/>
              <a:cs typeface="Calibri"/>
              <a:sym typeface="Calibri"/>
            </a:endParaRPr>
          </a:p>
        </p:txBody>
      </p:sp>
      <p:pic>
        <p:nvPicPr>
          <p:cNvPr id="64" name="Google Shape;64;p13"/>
          <p:cNvPicPr preferRelativeResize="0"/>
          <p:nvPr/>
        </p:nvPicPr>
        <p:blipFill rotWithShape="1">
          <a:blip r:embed="rId5">
            <a:alphaModFix/>
          </a:blip>
          <a:srcRect b="8839" l="11500" r="19137" t="28687"/>
          <a:stretch/>
        </p:blipFill>
        <p:spPr>
          <a:xfrm>
            <a:off x="5301576" y="-12"/>
            <a:ext cx="1151943" cy="692100"/>
          </a:xfrm>
          <a:prstGeom prst="rect">
            <a:avLst/>
          </a:prstGeom>
          <a:noFill/>
          <a:ln>
            <a:noFill/>
          </a:ln>
        </p:spPr>
      </p:pic>
      <p:pic>
        <p:nvPicPr>
          <p:cNvPr id="65" name="Google Shape;65;p13"/>
          <p:cNvPicPr preferRelativeResize="0"/>
          <p:nvPr/>
        </p:nvPicPr>
        <p:blipFill>
          <a:blip r:embed="rId6">
            <a:alphaModFix/>
          </a:blip>
          <a:stretch>
            <a:fillRect/>
          </a:stretch>
        </p:blipFill>
        <p:spPr>
          <a:xfrm>
            <a:off x="6749825" y="0"/>
            <a:ext cx="839703" cy="1058450"/>
          </a:xfrm>
          <a:prstGeom prst="rect">
            <a:avLst/>
          </a:prstGeom>
          <a:noFill/>
          <a:ln>
            <a:noFill/>
          </a:ln>
        </p:spPr>
      </p:pic>
      <p:sp>
        <p:nvSpPr>
          <p:cNvPr id="66" name="Google Shape;66;p13"/>
          <p:cNvSpPr/>
          <p:nvPr/>
        </p:nvSpPr>
        <p:spPr>
          <a:xfrm>
            <a:off x="1561750" y="8623100"/>
            <a:ext cx="5504100" cy="1204200"/>
          </a:xfrm>
          <a:prstGeom prst="roundRect">
            <a:avLst>
              <a:gd fmla="val 16667" name="adj"/>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a:ea typeface="Exo"/>
              <a:cs typeface="Exo"/>
              <a:sym typeface="Exo"/>
            </a:endParaRPr>
          </a:p>
        </p:txBody>
      </p:sp>
      <p:sp>
        <p:nvSpPr>
          <p:cNvPr id="67" name="Google Shape;67;p13"/>
          <p:cNvSpPr/>
          <p:nvPr/>
        </p:nvSpPr>
        <p:spPr>
          <a:xfrm>
            <a:off x="1890497" y="9035592"/>
            <a:ext cx="168000" cy="160500"/>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a:off x="1890497" y="9270017"/>
            <a:ext cx="168000" cy="160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a:off x="1887434" y="9504442"/>
            <a:ext cx="168000" cy="1605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txBox="1"/>
          <p:nvPr/>
        </p:nvSpPr>
        <p:spPr>
          <a:xfrm>
            <a:off x="2160834" y="8973854"/>
            <a:ext cx="972600" cy="1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434343"/>
                </a:solidFill>
                <a:latin typeface="Cabin"/>
                <a:ea typeface="Cabin"/>
                <a:cs typeface="Cabin"/>
                <a:sym typeface="Cabin"/>
              </a:rPr>
              <a:t>Important</a:t>
            </a:r>
            <a:endParaRPr>
              <a:latin typeface="Cabin"/>
              <a:ea typeface="Cabin"/>
              <a:cs typeface="Cabin"/>
              <a:sym typeface="Cabin"/>
            </a:endParaRPr>
          </a:p>
        </p:txBody>
      </p:sp>
      <p:sp>
        <p:nvSpPr>
          <p:cNvPr id="71" name="Google Shape;71;p13"/>
          <p:cNvSpPr txBox="1"/>
          <p:nvPr/>
        </p:nvSpPr>
        <p:spPr>
          <a:xfrm>
            <a:off x="2160821" y="9229550"/>
            <a:ext cx="1579800" cy="1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434343"/>
                </a:solidFill>
                <a:latin typeface="Cabin"/>
                <a:ea typeface="Cabin"/>
                <a:cs typeface="Cabin"/>
                <a:sym typeface="Cabin"/>
              </a:rPr>
              <a:t>Doctors’ note</a:t>
            </a:r>
            <a:endParaRPr>
              <a:latin typeface="Cabin"/>
              <a:ea typeface="Cabin"/>
              <a:cs typeface="Cabin"/>
              <a:sym typeface="Cabin"/>
            </a:endParaRPr>
          </a:p>
        </p:txBody>
      </p:sp>
      <p:sp>
        <p:nvSpPr>
          <p:cNvPr id="72" name="Google Shape;72;p13"/>
          <p:cNvSpPr txBox="1"/>
          <p:nvPr/>
        </p:nvSpPr>
        <p:spPr>
          <a:xfrm>
            <a:off x="2234634" y="9485242"/>
            <a:ext cx="972600" cy="1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434343"/>
                </a:solidFill>
                <a:latin typeface="Cabin"/>
                <a:ea typeface="Cabin"/>
                <a:cs typeface="Cabin"/>
                <a:sym typeface="Cabin"/>
              </a:rPr>
              <a:t>Extra</a:t>
            </a:r>
            <a:endParaRPr>
              <a:latin typeface="Cabin"/>
              <a:ea typeface="Cabin"/>
              <a:cs typeface="Cabin"/>
              <a:sym typeface="Cabin"/>
            </a:endParaRPr>
          </a:p>
        </p:txBody>
      </p:sp>
      <p:sp>
        <p:nvSpPr>
          <p:cNvPr id="73" name="Google Shape;73;p13"/>
          <p:cNvSpPr/>
          <p:nvPr/>
        </p:nvSpPr>
        <p:spPr>
          <a:xfrm>
            <a:off x="4004384" y="9144942"/>
            <a:ext cx="168000" cy="160500"/>
          </a:xfrm>
          <a:prstGeom prst="ellipse">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27BA0"/>
              </a:solidFill>
            </a:endParaRPr>
          </a:p>
        </p:txBody>
      </p:sp>
      <p:sp>
        <p:nvSpPr>
          <p:cNvPr id="74" name="Google Shape;74;p13"/>
          <p:cNvSpPr/>
          <p:nvPr/>
        </p:nvSpPr>
        <p:spPr>
          <a:xfrm>
            <a:off x="4004384" y="9409654"/>
            <a:ext cx="168000" cy="1605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txBox="1"/>
          <p:nvPr/>
        </p:nvSpPr>
        <p:spPr>
          <a:xfrm>
            <a:off x="1719200" y="8623100"/>
            <a:ext cx="1152000" cy="2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000000"/>
                </a:solidFill>
                <a:latin typeface="Cabin"/>
                <a:ea typeface="Cabin"/>
                <a:cs typeface="Cabin"/>
                <a:sym typeface="Cabin"/>
              </a:rPr>
              <a:t>Color index:    </a:t>
            </a:r>
            <a:endParaRPr b="1">
              <a:solidFill>
                <a:srgbClr val="434343"/>
              </a:solidFill>
              <a:latin typeface="Cabin"/>
              <a:ea typeface="Cabin"/>
              <a:cs typeface="Cabin"/>
              <a:sym typeface="Cabin"/>
            </a:endParaRPr>
          </a:p>
        </p:txBody>
      </p:sp>
      <p:sp>
        <p:nvSpPr>
          <p:cNvPr id="76" name="Google Shape;76;p13"/>
          <p:cNvSpPr txBox="1"/>
          <p:nvPr/>
        </p:nvSpPr>
        <p:spPr>
          <a:xfrm>
            <a:off x="4066075" y="9024200"/>
            <a:ext cx="3000000" cy="40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000000"/>
                </a:solidFill>
                <a:latin typeface="Cabin"/>
                <a:ea typeface="Cabin"/>
                <a:cs typeface="Cabin"/>
                <a:sym typeface="Cabin"/>
              </a:rPr>
              <a:t>  </a:t>
            </a:r>
            <a:r>
              <a:rPr lang="en-GB">
                <a:solidFill>
                  <a:srgbClr val="C27BA0"/>
                </a:solidFill>
                <a:latin typeface="Cabin"/>
                <a:ea typeface="Cabin"/>
                <a:cs typeface="Cabin"/>
                <a:sym typeface="Cabin"/>
              </a:rPr>
              <a:t>Found in Girls’ slides</a:t>
            </a:r>
            <a:r>
              <a:rPr lang="en-GB">
                <a:solidFill>
                  <a:srgbClr val="000000"/>
                </a:solidFill>
                <a:latin typeface="Cabin"/>
                <a:ea typeface="Cabin"/>
                <a:cs typeface="Cabin"/>
                <a:sym typeface="Cabin"/>
              </a:rPr>
              <a:t> </a:t>
            </a:r>
            <a:endParaRPr>
              <a:solidFill>
                <a:srgbClr val="000000"/>
              </a:solidFill>
              <a:latin typeface="Cabin"/>
              <a:ea typeface="Cabin"/>
              <a:cs typeface="Cabin"/>
              <a:sym typeface="Cabin"/>
            </a:endParaRPr>
          </a:p>
        </p:txBody>
      </p:sp>
      <p:sp>
        <p:nvSpPr>
          <p:cNvPr id="77" name="Google Shape;77;p13"/>
          <p:cNvSpPr txBox="1"/>
          <p:nvPr/>
        </p:nvSpPr>
        <p:spPr>
          <a:xfrm>
            <a:off x="4170475" y="9288888"/>
            <a:ext cx="3000000" cy="40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3C78D8"/>
                </a:solidFill>
                <a:latin typeface="Cabin"/>
                <a:ea typeface="Cabin"/>
                <a:cs typeface="Cabin"/>
                <a:sym typeface="Cabin"/>
              </a:rPr>
              <a:t>Found in Boys’ slides</a:t>
            </a:r>
            <a:endParaRPr>
              <a:solidFill>
                <a:srgbClr val="3C78D8"/>
              </a:solidFill>
              <a:latin typeface="Cabin"/>
              <a:ea typeface="Cabin"/>
              <a:cs typeface="Cabin"/>
              <a:sym typeface="Cabin"/>
            </a:endParaRPr>
          </a:p>
        </p:txBody>
      </p:sp>
      <p:sp>
        <p:nvSpPr>
          <p:cNvPr id="78" name="Google Shape;78;p13"/>
          <p:cNvSpPr txBox="1"/>
          <p:nvPr/>
        </p:nvSpPr>
        <p:spPr>
          <a:xfrm>
            <a:off x="2355875" y="10090025"/>
            <a:ext cx="3077100" cy="40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CCCCCC"/>
                </a:solidFill>
                <a:uFill>
                  <a:noFill/>
                </a:uFill>
                <a:latin typeface="Cabin"/>
                <a:ea typeface="Cabin"/>
                <a:cs typeface="Cabin"/>
                <a:sym typeface="Cabin"/>
                <a:hlinkClick r:id="rId7"/>
              </a:rPr>
              <a:t>EDITING FILE</a:t>
            </a:r>
            <a:endParaRPr b="1" sz="1800">
              <a:solidFill>
                <a:srgbClr val="CCCCCC"/>
              </a:solidFill>
              <a:latin typeface="Cabin"/>
              <a:ea typeface="Cabin"/>
              <a:cs typeface="Cabin"/>
              <a:sym typeface="Cabin"/>
            </a:endParaRPr>
          </a:p>
        </p:txBody>
      </p:sp>
      <p:pic>
        <p:nvPicPr>
          <p:cNvPr id="79" name="Google Shape;79;p13"/>
          <p:cNvPicPr preferRelativeResize="0"/>
          <p:nvPr/>
        </p:nvPicPr>
        <p:blipFill>
          <a:blip r:embed="rId8">
            <a:alphaModFix/>
          </a:blip>
          <a:stretch>
            <a:fillRect/>
          </a:stretch>
        </p:blipFill>
        <p:spPr>
          <a:xfrm>
            <a:off x="4370453" y="-1"/>
            <a:ext cx="839700" cy="839660"/>
          </a:xfrm>
          <a:prstGeom prst="rect">
            <a:avLst/>
          </a:prstGeom>
          <a:noFill/>
          <a:ln>
            <a:noFill/>
          </a:ln>
        </p:spPr>
      </p:pic>
      <p:sp>
        <p:nvSpPr>
          <p:cNvPr id="80" name="Google Shape;80;p13"/>
          <p:cNvSpPr txBox="1"/>
          <p:nvPr/>
        </p:nvSpPr>
        <p:spPr>
          <a:xfrm>
            <a:off x="1561750" y="6096772"/>
            <a:ext cx="5504100" cy="2330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Know the 5 species of malaria that infect humans</a:t>
            </a:r>
            <a:endParaRPr/>
          </a:p>
          <a:p>
            <a:pPr indent="-317500" lvl="0" marL="457200" rtl="0" algn="l">
              <a:spcBef>
                <a:spcPts val="0"/>
              </a:spcBef>
              <a:spcAft>
                <a:spcPts val="0"/>
              </a:spcAft>
              <a:buSzPts val="1400"/>
              <a:buChar char="●"/>
            </a:pPr>
            <a:r>
              <a:rPr lang="en-GB"/>
              <a:t> Describe the life cycle of malaria, morphology and clinical picture</a:t>
            </a:r>
            <a:endParaRPr/>
          </a:p>
          <a:p>
            <a:pPr indent="-317500" lvl="0" marL="457200" rtl="0" algn="l">
              <a:spcBef>
                <a:spcPts val="0"/>
              </a:spcBef>
              <a:spcAft>
                <a:spcPts val="0"/>
              </a:spcAft>
              <a:buSzPts val="1400"/>
              <a:buChar char="●"/>
            </a:pPr>
            <a:r>
              <a:rPr lang="en-GB"/>
              <a:t> Compare pathogenesis of different malaria species</a:t>
            </a:r>
            <a:endParaRPr/>
          </a:p>
          <a:p>
            <a:pPr indent="-317500" lvl="0" marL="457200" rtl="0" algn="l">
              <a:spcBef>
                <a:spcPts val="0"/>
              </a:spcBef>
              <a:spcAft>
                <a:spcPts val="0"/>
              </a:spcAft>
              <a:buSzPts val="1400"/>
              <a:buChar char="●"/>
            </a:pPr>
            <a:r>
              <a:rPr lang="en-GB"/>
              <a:t> Know endemic countries of malaria species</a:t>
            </a:r>
            <a:endParaRPr/>
          </a:p>
          <a:p>
            <a:pPr indent="-317500" lvl="0" marL="457200" rtl="0" algn="l">
              <a:spcBef>
                <a:spcPts val="0"/>
              </a:spcBef>
              <a:spcAft>
                <a:spcPts val="0"/>
              </a:spcAft>
              <a:buSzPts val="1400"/>
              <a:buChar char="●"/>
            </a:pPr>
            <a:r>
              <a:rPr lang="en-GB"/>
              <a:t> Know malaria paroxysm</a:t>
            </a:r>
            <a:endParaRPr/>
          </a:p>
          <a:p>
            <a:pPr indent="-317500" lvl="0" marL="457200" rtl="0" algn="l">
              <a:spcBef>
                <a:spcPts val="0"/>
              </a:spcBef>
              <a:spcAft>
                <a:spcPts val="0"/>
              </a:spcAft>
              <a:buSzPts val="1400"/>
              <a:buChar char="●"/>
            </a:pPr>
            <a:r>
              <a:rPr lang="en-GB"/>
              <a:t> Know complications of malaria</a:t>
            </a:r>
            <a:endParaRPr/>
          </a:p>
          <a:p>
            <a:pPr indent="-317500" lvl="0" marL="457200" rtl="0" algn="l">
              <a:spcBef>
                <a:spcPts val="0"/>
              </a:spcBef>
              <a:spcAft>
                <a:spcPts val="0"/>
              </a:spcAft>
              <a:buSzPts val="1400"/>
              <a:buChar char="●"/>
            </a:pPr>
            <a:r>
              <a:rPr lang="en-GB"/>
              <a:t> Describe methods for laboratory diagnosis of malaria</a:t>
            </a:r>
            <a:endParaRPr/>
          </a:p>
          <a:p>
            <a:pPr indent="-317500" lvl="0" marL="457200" rtl="0" algn="l">
              <a:spcBef>
                <a:spcPts val="0"/>
              </a:spcBef>
              <a:spcAft>
                <a:spcPts val="0"/>
              </a:spcAft>
              <a:buSzPts val="1400"/>
              <a:buChar char="●"/>
            </a:pPr>
            <a:r>
              <a:rPr lang="en-GB"/>
              <a:t> Know action of anti malarial drugs in different life stages of malaria parasite</a:t>
            </a:r>
            <a:endParaRPr/>
          </a:p>
        </p:txBody>
      </p:sp>
      <p:sp>
        <p:nvSpPr>
          <p:cNvPr id="81" name="Google Shape;81;p13"/>
          <p:cNvSpPr/>
          <p:nvPr/>
        </p:nvSpPr>
        <p:spPr>
          <a:xfrm>
            <a:off x="1561750" y="5309825"/>
            <a:ext cx="5504100" cy="574800"/>
          </a:xfrm>
          <a:prstGeom prst="roundRect">
            <a:avLst>
              <a:gd fmla="val 16667" name="adj"/>
            </a:avLst>
          </a:prstGeom>
          <a:solidFill>
            <a:srgbClr val="C0C58F">
              <a:alpha val="53630"/>
            </a:srgbClr>
          </a:solidFill>
          <a:ln>
            <a:noFill/>
          </a:ln>
        </p:spPr>
        <p:txBody>
          <a:bodyPr anchorCtr="0" anchor="ctr" bIns="121950" lIns="121950" spcFirstLastPara="1" rIns="121950" wrap="square" tIns="121950">
            <a:noAutofit/>
          </a:bodyPr>
          <a:lstStyle/>
          <a:p>
            <a:pPr indent="0" lvl="0" marL="0" rtl="0" algn="l">
              <a:spcBef>
                <a:spcPts val="0"/>
              </a:spcBef>
              <a:spcAft>
                <a:spcPts val="0"/>
              </a:spcAft>
              <a:buNone/>
            </a:pPr>
            <a:r>
              <a:rPr b="1" lang="en-GB" sz="3100">
                <a:solidFill>
                  <a:srgbClr val="61753B"/>
                </a:solidFill>
                <a:latin typeface="Cabin"/>
                <a:ea typeface="Cabin"/>
                <a:cs typeface="Cabin"/>
                <a:sym typeface="Cabin"/>
              </a:rPr>
              <a:t>Lecture objectives:</a:t>
            </a:r>
            <a:endParaRPr sz="1900">
              <a:solidFill>
                <a:srgbClr val="61753B"/>
              </a:solidFill>
              <a:latin typeface="Cabin"/>
              <a:ea typeface="Cabin"/>
              <a:cs typeface="Cabin"/>
              <a:sym typeface="Cabin"/>
            </a:endParaRPr>
          </a:p>
        </p:txBody>
      </p:sp>
      <p:sp>
        <p:nvSpPr>
          <p:cNvPr id="82" name="Google Shape;82;p13"/>
          <p:cNvSpPr txBox="1"/>
          <p:nvPr/>
        </p:nvSpPr>
        <p:spPr>
          <a:xfrm>
            <a:off x="1561750" y="6064075"/>
            <a:ext cx="5504100" cy="2330400"/>
          </a:xfrm>
          <a:prstGeom prst="rect">
            <a:avLst/>
          </a:prstGeom>
          <a:noFill/>
          <a:ln cap="flat" cmpd="sng" w="9525">
            <a:solidFill>
              <a:srgbClr val="B4B982"/>
            </a:solidFill>
            <a:prstDash val="lgDash"/>
            <a:round/>
            <a:headEnd len="sm" w="sm" type="none"/>
            <a:tailEnd len="sm" w="sm" type="none"/>
          </a:ln>
        </p:spPr>
        <p:txBody>
          <a:bodyPr anchorCtr="0" anchor="t" bIns="121950" lIns="121950" spcFirstLastPara="1" rIns="121950" wrap="square" tIns="121950">
            <a:noAutofit/>
          </a:bodyPr>
          <a:lstStyle/>
          <a:p>
            <a:pPr indent="0" lvl="0" marL="0" rtl="0" algn="l">
              <a:lnSpc>
                <a:spcPct val="100000"/>
              </a:lnSpc>
              <a:spcBef>
                <a:spcPts val="0"/>
              </a:spcBef>
              <a:spcAft>
                <a:spcPts val="0"/>
              </a:spcAft>
              <a:buNone/>
            </a:pPr>
            <a:r>
              <a:rPr lang="en-GB" sz="1200">
                <a:solidFill>
                  <a:srgbClr val="274E13"/>
                </a:solidFill>
                <a:latin typeface="Cabin"/>
                <a:ea typeface="Cabin"/>
                <a:cs typeface="Cabin"/>
                <a:sym typeface="Cabin"/>
              </a:rPr>
              <a:t>              </a:t>
            </a:r>
            <a:endParaRPr sz="1200">
              <a:solidFill>
                <a:srgbClr val="274E13"/>
              </a:solidFill>
              <a:latin typeface="Cabin"/>
              <a:ea typeface="Cabin"/>
              <a:cs typeface="Cabin"/>
              <a:sym typeface="Cab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4"/>
          <p:cNvSpPr txBox="1"/>
          <p:nvPr/>
        </p:nvSpPr>
        <p:spPr>
          <a:xfrm>
            <a:off x="326950" y="5239025"/>
            <a:ext cx="3493800" cy="1972800"/>
          </a:xfrm>
          <a:prstGeom prst="rect">
            <a:avLst/>
          </a:prstGeom>
          <a:noFill/>
          <a:ln cap="flat" cmpd="sng" w="9525">
            <a:solidFill>
              <a:srgbClr val="61753B"/>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txBox="1"/>
          <p:nvPr/>
        </p:nvSpPr>
        <p:spPr>
          <a:xfrm>
            <a:off x="4073225" y="5239050"/>
            <a:ext cx="3240900" cy="1972800"/>
          </a:xfrm>
          <a:prstGeom prst="rect">
            <a:avLst/>
          </a:prstGeom>
          <a:noFill/>
          <a:ln cap="flat" cmpd="sng" w="9525">
            <a:solidFill>
              <a:srgbClr val="61753B"/>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90" name="Google Shape;90;p14"/>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285750" lvl="0" marL="457200" rtl="0" algn="l">
              <a:spcBef>
                <a:spcPts val="0"/>
              </a:spcBef>
              <a:spcAft>
                <a:spcPts val="0"/>
              </a:spcAft>
              <a:buClr>
                <a:srgbClr val="6AA84F"/>
              </a:buClr>
              <a:buSzPts val="900"/>
              <a:buFont typeface="Cabin"/>
              <a:buAutoNum type="arabicPeriod"/>
            </a:pPr>
            <a:r>
              <a:rPr lang="en-GB" sz="900">
                <a:solidFill>
                  <a:srgbClr val="6AA84F"/>
                </a:solidFill>
                <a:latin typeface="Cabin"/>
                <a:ea typeface="Cabin"/>
                <a:cs typeface="Cabin"/>
                <a:sym typeface="Cabin"/>
              </a:rPr>
              <a:t>The most dangerous species, causing severe </a:t>
            </a:r>
            <a:r>
              <a:rPr lang="en-GB" sz="900">
                <a:solidFill>
                  <a:srgbClr val="6AA84F"/>
                </a:solidFill>
                <a:latin typeface="Cabin"/>
                <a:ea typeface="Cabin"/>
                <a:cs typeface="Cabin"/>
                <a:sym typeface="Cabin"/>
              </a:rPr>
              <a:t>illness </a:t>
            </a:r>
            <a:endParaRPr sz="900">
              <a:solidFill>
                <a:srgbClr val="6AA84F"/>
              </a:solidFill>
              <a:highlight>
                <a:srgbClr val="FFFF00"/>
              </a:highlight>
              <a:latin typeface="Cabin"/>
              <a:ea typeface="Cabin"/>
              <a:cs typeface="Cabin"/>
              <a:sym typeface="Cabin"/>
            </a:endParaRPr>
          </a:p>
          <a:p>
            <a:pPr indent="-285750" lvl="0" marL="457200" rtl="0" algn="l">
              <a:spcBef>
                <a:spcPts val="0"/>
              </a:spcBef>
              <a:spcAft>
                <a:spcPts val="0"/>
              </a:spcAft>
              <a:buClr>
                <a:srgbClr val="6AA84F"/>
              </a:buClr>
              <a:buSzPts val="900"/>
              <a:buFont typeface="Cabin"/>
              <a:buAutoNum type="arabicPeriod"/>
            </a:pPr>
            <a:r>
              <a:rPr lang="en-GB" sz="900">
                <a:solidFill>
                  <a:srgbClr val="6AA84F"/>
                </a:solidFill>
                <a:latin typeface="Cabin"/>
                <a:ea typeface="Cabin"/>
                <a:cs typeface="Cabin"/>
                <a:sym typeface="Cabin"/>
              </a:rPr>
              <a:t>Inside the human body</a:t>
            </a:r>
            <a:endParaRPr sz="900">
              <a:solidFill>
                <a:srgbClr val="6AA84F"/>
              </a:solidFill>
              <a:latin typeface="Cabin"/>
              <a:ea typeface="Cabin"/>
              <a:cs typeface="Cabin"/>
              <a:sym typeface="Cabin"/>
            </a:endParaRPr>
          </a:p>
          <a:p>
            <a:pPr indent="-285750" lvl="0" marL="457200" rtl="0" algn="l">
              <a:spcBef>
                <a:spcPts val="0"/>
              </a:spcBef>
              <a:spcAft>
                <a:spcPts val="0"/>
              </a:spcAft>
              <a:buClr>
                <a:srgbClr val="6AA84F"/>
              </a:buClr>
              <a:buSzPts val="900"/>
              <a:buFont typeface="Cabin"/>
              <a:buAutoNum type="arabicPeriod"/>
            </a:pPr>
            <a:r>
              <a:rPr lang="en-GB" sz="900">
                <a:solidFill>
                  <a:srgbClr val="6AA84F"/>
                </a:solidFill>
                <a:latin typeface="Cabin"/>
                <a:ea typeface="Cabin"/>
                <a:cs typeface="Cabin"/>
                <a:sym typeface="Cabin"/>
              </a:rPr>
              <a:t>Inside the mosquito </a:t>
            </a:r>
            <a:endParaRPr sz="900">
              <a:solidFill>
                <a:srgbClr val="6AA84F"/>
              </a:solidFill>
              <a:latin typeface="Cabin"/>
              <a:ea typeface="Cabin"/>
              <a:cs typeface="Cabin"/>
              <a:sym typeface="Cabin"/>
            </a:endParaRPr>
          </a:p>
        </p:txBody>
      </p:sp>
      <p:sp>
        <p:nvSpPr>
          <p:cNvPr id="91" name="Google Shape;91;p14"/>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a:t>
            </a:r>
            <a:endParaRPr>
              <a:latin typeface="Cabin"/>
              <a:ea typeface="Cabin"/>
              <a:cs typeface="Cabin"/>
              <a:sym typeface="Cabin"/>
            </a:endParaRPr>
          </a:p>
        </p:txBody>
      </p:sp>
      <p:sp>
        <p:nvSpPr>
          <p:cNvPr id="92" name="Google Shape;92;p14"/>
          <p:cNvSpPr txBox="1"/>
          <p:nvPr/>
        </p:nvSpPr>
        <p:spPr>
          <a:xfrm>
            <a:off x="579132" y="269980"/>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4800">
                <a:solidFill>
                  <a:srgbClr val="61753B"/>
                </a:solidFill>
                <a:latin typeface="Calibri"/>
                <a:ea typeface="Calibri"/>
                <a:cs typeface="Calibri"/>
                <a:sym typeface="Calibri"/>
              </a:rPr>
              <a:t>Malaria</a:t>
            </a:r>
            <a:endParaRPr b="1" sz="3500">
              <a:solidFill>
                <a:srgbClr val="61753B"/>
              </a:solidFill>
              <a:latin typeface="Cabin"/>
              <a:ea typeface="Cabin"/>
              <a:cs typeface="Cabin"/>
              <a:sym typeface="Cabin"/>
            </a:endParaRPr>
          </a:p>
        </p:txBody>
      </p:sp>
      <p:sp>
        <p:nvSpPr>
          <p:cNvPr id="93" name="Google Shape;93;p14"/>
          <p:cNvSpPr txBox="1"/>
          <p:nvPr/>
        </p:nvSpPr>
        <p:spPr>
          <a:xfrm>
            <a:off x="270825" y="852925"/>
            <a:ext cx="54864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400">
              <a:solidFill>
                <a:srgbClr val="61753B"/>
              </a:solidFill>
            </a:endParaRPr>
          </a:p>
        </p:txBody>
      </p:sp>
      <p:sp>
        <p:nvSpPr>
          <p:cNvPr id="94" name="Google Shape;94;p14"/>
          <p:cNvSpPr txBox="1"/>
          <p:nvPr/>
        </p:nvSpPr>
        <p:spPr>
          <a:xfrm>
            <a:off x="275625" y="1320325"/>
            <a:ext cx="70383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txBox="1"/>
          <p:nvPr/>
        </p:nvSpPr>
        <p:spPr>
          <a:xfrm>
            <a:off x="275625" y="840000"/>
            <a:ext cx="6443400" cy="12972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Overview</a:t>
            </a:r>
            <a:endParaRPr sz="600">
              <a:solidFill>
                <a:srgbClr val="61753B"/>
              </a:solidFill>
              <a:latin typeface="Cabin"/>
              <a:ea typeface="Cabin"/>
              <a:cs typeface="Cabin"/>
              <a:sym typeface="Cabin"/>
            </a:endParaRPr>
          </a:p>
          <a:p>
            <a:pPr indent="0" lvl="0" marL="0" rtl="0" algn="l">
              <a:spcBef>
                <a:spcPts val="0"/>
              </a:spcBef>
              <a:spcAft>
                <a:spcPts val="0"/>
              </a:spcAft>
              <a:buNone/>
            </a:pPr>
            <a:r>
              <a:t/>
            </a:r>
            <a:endParaRPr sz="600">
              <a:solidFill>
                <a:srgbClr val="61753B"/>
              </a:solidFill>
              <a:latin typeface="Cabin"/>
              <a:ea typeface="Cabin"/>
              <a:cs typeface="Cabin"/>
              <a:sym typeface="Cabin"/>
            </a:endParaRPr>
          </a:p>
          <a:p>
            <a:pPr indent="-311150" lvl="0" marL="457200" rtl="0" algn="l">
              <a:lnSpc>
                <a:spcPct val="115000"/>
              </a:lnSpc>
              <a:spcBef>
                <a:spcPts val="0"/>
              </a:spcBef>
              <a:spcAft>
                <a:spcPts val="0"/>
              </a:spcAft>
              <a:buSzPts val="1300"/>
              <a:buFont typeface="Cabin"/>
              <a:buChar char="●"/>
            </a:pPr>
            <a:r>
              <a:rPr lang="en-GB" sz="1300">
                <a:latin typeface="Cabin"/>
                <a:ea typeface="Cabin"/>
                <a:cs typeface="Cabin"/>
                <a:sym typeface="Cabin"/>
              </a:rPr>
              <a:t>Malaria is the </a:t>
            </a:r>
            <a:r>
              <a:rPr b="1" lang="en-GB" sz="1300">
                <a:latin typeface="Cabin"/>
                <a:ea typeface="Cabin"/>
                <a:cs typeface="Cabin"/>
                <a:sym typeface="Cabin"/>
              </a:rPr>
              <a:t>most important</a:t>
            </a:r>
            <a:r>
              <a:rPr lang="en-GB" sz="1300">
                <a:latin typeface="Cabin"/>
                <a:ea typeface="Cabin"/>
                <a:cs typeface="Cabin"/>
                <a:sym typeface="Cabin"/>
              </a:rPr>
              <a:t> of all tropical parasitic disease ,causes death and debility and is endemic throughout the tropics and subtropics. </a:t>
            </a:r>
            <a:endParaRPr sz="1300">
              <a:latin typeface="Cabin"/>
              <a:ea typeface="Cabin"/>
              <a:cs typeface="Cabin"/>
              <a:sym typeface="Cabin"/>
            </a:endParaRPr>
          </a:p>
          <a:p>
            <a:pPr indent="-311150" lvl="0" marL="457200" rtl="0" algn="l">
              <a:lnSpc>
                <a:spcPct val="115000"/>
              </a:lnSpc>
              <a:spcBef>
                <a:spcPts val="0"/>
              </a:spcBef>
              <a:spcAft>
                <a:spcPts val="0"/>
              </a:spcAft>
              <a:buSzPts val="1300"/>
              <a:buFont typeface="Cabin"/>
              <a:buChar char="●"/>
            </a:pPr>
            <a:r>
              <a:rPr lang="en-GB" sz="1300">
                <a:latin typeface="Cabin"/>
                <a:ea typeface="Cabin"/>
                <a:cs typeface="Cabin"/>
                <a:sym typeface="Cabin"/>
              </a:rPr>
              <a:t>The main symptoms and signs are </a:t>
            </a:r>
            <a:r>
              <a:rPr b="1" lang="en-GB" sz="1300">
                <a:solidFill>
                  <a:srgbClr val="CC0000"/>
                </a:solidFill>
                <a:latin typeface="Cabin"/>
                <a:ea typeface="Cabin"/>
                <a:cs typeface="Cabin"/>
                <a:sym typeface="Cabin"/>
              </a:rPr>
              <a:t>periodic fever, headache ,anorexia and anemia.</a:t>
            </a:r>
            <a:endParaRPr b="1" sz="1300">
              <a:solidFill>
                <a:srgbClr val="CC0000"/>
              </a:solidFill>
              <a:latin typeface="Cabin"/>
              <a:ea typeface="Cabin"/>
              <a:cs typeface="Cabin"/>
              <a:sym typeface="Cabin"/>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6" name="Google Shape;96;p14"/>
          <p:cNvSpPr txBox="1"/>
          <p:nvPr/>
        </p:nvSpPr>
        <p:spPr>
          <a:xfrm>
            <a:off x="275625" y="4421288"/>
            <a:ext cx="6071700" cy="5976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Epidemiology</a:t>
            </a:r>
            <a:r>
              <a:rPr lang="en-GB" sz="2400">
                <a:solidFill>
                  <a:srgbClr val="999999"/>
                </a:solidFill>
                <a:latin typeface="Cabin"/>
                <a:ea typeface="Cabin"/>
                <a:cs typeface="Cabin"/>
                <a:sym typeface="Cabin"/>
              </a:rPr>
              <a:t> </a:t>
            </a:r>
            <a:r>
              <a:rPr lang="en-GB" sz="800">
                <a:solidFill>
                  <a:srgbClr val="999999"/>
                </a:solidFill>
                <a:latin typeface="Cabin"/>
                <a:ea typeface="Cabin"/>
                <a:cs typeface="Cabin"/>
                <a:sym typeface="Cabin"/>
              </a:rPr>
              <a:t>(explained better in the next slides)</a:t>
            </a:r>
            <a:endParaRPr sz="800">
              <a:solidFill>
                <a:srgbClr val="999999"/>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indent="0" lvl="0" marL="0" rtl="0" algn="l">
              <a:spcBef>
                <a:spcPts val="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indent="0" lvl="0" marL="0" rtl="0" algn="l">
              <a:spcBef>
                <a:spcPts val="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indent="0" lvl="0" marL="0" rtl="0" algn="l">
              <a:spcBef>
                <a:spcPts val="0"/>
              </a:spcBef>
              <a:spcAft>
                <a:spcPts val="0"/>
              </a:spcAft>
              <a:buNone/>
            </a:pPr>
            <a:r>
              <a:t/>
            </a:r>
            <a:endParaRPr/>
          </a:p>
        </p:txBody>
      </p:sp>
      <p:sp>
        <p:nvSpPr>
          <p:cNvPr id="97" name="Google Shape;97;p14"/>
          <p:cNvSpPr txBox="1"/>
          <p:nvPr/>
        </p:nvSpPr>
        <p:spPr>
          <a:xfrm>
            <a:off x="311050" y="5228669"/>
            <a:ext cx="3525600" cy="215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rgbClr val="C27BA0"/>
              </a:solidFill>
              <a:latin typeface="Cabin"/>
              <a:ea typeface="Cabin"/>
              <a:cs typeface="Cabin"/>
              <a:sym typeface="Cabin"/>
            </a:endParaRPr>
          </a:p>
          <a:p>
            <a:pPr indent="0" lvl="0" marL="0" rtl="0" algn="l">
              <a:spcBef>
                <a:spcPts val="0"/>
              </a:spcBef>
              <a:spcAft>
                <a:spcPts val="0"/>
              </a:spcAft>
              <a:buNone/>
            </a:pPr>
            <a:r>
              <a:rPr b="1" lang="en-GB" sz="1300">
                <a:solidFill>
                  <a:srgbClr val="CC0000"/>
                </a:solidFill>
                <a:latin typeface="Cabin"/>
                <a:ea typeface="Cabin"/>
                <a:cs typeface="Cabin"/>
                <a:sym typeface="Cabin"/>
              </a:rPr>
              <a:t>Sporozoites</a:t>
            </a:r>
            <a:r>
              <a:rPr lang="en-GB" sz="1300">
                <a:solidFill>
                  <a:srgbClr val="C27BA0"/>
                </a:solidFill>
                <a:latin typeface="Cabin"/>
                <a:ea typeface="Cabin"/>
                <a:cs typeface="Cabin"/>
                <a:sym typeface="Cabin"/>
              </a:rPr>
              <a:t> are injected by an infected </a:t>
            </a:r>
            <a:r>
              <a:rPr b="1" lang="en-GB" sz="1300">
                <a:solidFill>
                  <a:srgbClr val="CC0000"/>
                </a:solidFill>
                <a:latin typeface="Cabin"/>
                <a:ea typeface="Cabin"/>
                <a:cs typeface="Cabin"/>
                <a:sym typeface="Cabin"/>
              </a:rPr>
              <a:t>Anopheles Mosquito</a:t>
            </a:r>
            <a:r>
              <a:rPr lang="en-GB" sz="1300">
                <a:solidFill>
                  <a:srgbClr val="C27BA0"/>
                </a:solidFill>
                <a:latin typeface="Cabin"/>
                <a:ea typeface="Cabin"/>
                <a:cs typeface="Cabin"/>
                <a:sym typeface="Cabin"/>
              </a:rPr>
              <a:t> into the blood of human and enter</a:t>
            </a:r>
            <a:r>
              <a:rPr b="1" lang="en-GB" sz="1300">
                <a:solidFill>
                  <a:srgbClr val="CC0000"/>
                </a:solidFill>
                <a:latin typeface="Cabin"/>
                <a:ea typeface="Cabin"/>
                <a:cs typeface="Cabin"/>
                <a:sym typeface="Cabin"/>
              </a:rPr>
              <a:t> liver cells</a:t>
            </a:r>
            <a:r>
              <a:rPr lang="en-GB" sz="1300">
                <a:solidFill>
                  <a:srgbClr val="C27BA0"/>
                </a:solidFill>
                <a:latin typeface="Cabin"/>
                <a:ea typeface="Cabin"/>
                <a:cs typeface="Cabin"/>
                <a:sym typeface="Cabin"/>
              </a:rPr>
              <a:t> and will become </a:t>
            </a:r>
            <a:r>
              <a:rPr b="1" lang="en-GB" sz="1300">
                <a:solidFill>
                  <a:srgbClr val="CC0000"/>
                </a:solidFill>
                <a:latin typeface="Cabin"/>
                <a:ea typeface="Cabin"/>
                <a:cs typeface="Cabin"/>
                <a:sym typeface="Cabin"/>
              </a:rPr>
              <a:t>schizonts</a:t>
            </a:r>
            <a:r>
              <a:rPr lang="en-GB" sz="1300">
                <a:solidFill>
                  <a:srgbClr val="C27BA0"/>
                </a:solidFill>
                <a:latin typeface="Cabin"/>
                <a:ea typeface="Cabin"/>
                <a:cs typeface="Cabin"/>
                <a:sym typeface="Cabin"/>
              </a:rPr>
              <a:t> then become </a:t>
            </a:r>
            <a:r>
              <a:rPr b="1" lang="en-GB" sz="1300">
                <a:solidFill>
                  <a:srgbClr val="CC0000"/>
                </a:solidFill>
                <a:latin typeface="Cabin"/>
                <a:ea typeface="Cabin"/>
                <a:cs typeface="Cabin"/>
                <a:sym typeface="Cabin"/>
              </a:rPr>
              <a:t>Merozoites</a:t>
            </a:r>
            <a:r>
              <a:rPr lang="en-GB" sz="1300">
                <a:solidFill>
                  <a:srgbClr val="C27BA0"/>
                </a:solidFill>
                <a:latin typeface="Cabin"/>
                <a:ea typeface="Cabin"/>
                <a:cs typeface="Cabin"/>
                <a:sym typeface="Cabin"/>
              </a:rPr>
              <a:t> which are released in the </a:t>
            </a:r>
            <a:r>
              <a:rPr b="1" lang="en-GB" sz="1300">
                <a:solidFill>
                  <a:srgbClr val="CC0000"/>
                </a:solidFill>
                <a:latin typeface="Cabin"/>
                <a:ea typeface="Cabin"/>
                <a:cs typeface="Cabin"/>
                <a:sym typeface="Cabin"/>
              </a:rPr>
              <a:t>circulation</a:t>
            </a:r>
            <a:r>
              <a:rPr lang="en-GB" sz="1300">
                <a:solidFill>
                  <a:srgbClr val="C27BA0"/>
                </a:solidFill>
                <a:latin typeface="Cabin"/>
                <a:ea typeface="Cabin"/>
                <a:cs typeface="Cabin"/>
                <a:sym typeface="Cabin"/>
              </a:rPr>
              <a:t> and penetrate the </a:t>
            </a:r>
            <a:r>
              <a:rPr b="1" lang="en-GB" sz="1300">
                <a:solidFill>
                  <a:srgbClr val="CC0000"/>
                </a:solidFill>
                <a:latin typeface="Cabin"/>
                <a:ea typeface="Cabin"/>
                <a:cs typeface="Cabin"/>
                <a:sym typeface="Cabin"/>
              </a:rPr>
              <a:t>Red Blood Cell</a:t>
            </a:r>
            <a:r>
              <a:rPr lang="en-GB" sz="1300">
                <a:solidFill>
                  <a:srgbClr val="C27BA0"/>
                </a:solidFill>
                <a:latin typeface="Cabin"/>
                <a:ea typeface="Cabin"/>
                <a:cs typeface="Cabin"/>
                <a:sym typeface="Cabin"/>
              </a:rPr>
              <a:t> and cause the </a:t>
            </a:r>
            <a:r>
              <a:rPr b="1" lang="en-GB" sz="1300">
                <a:solidFill>
                  <a:srgbClr val="CC0000"/>
                </a:solidFill>
                <a:latin typeface="Cabin"/>
                <a:ea typeface="Cabin"/>
                <a:cs typeface="Cabin"/>
                <a:sym typeface="Cabin"/>
              </a:rPr>
              <a:t>main pathology</a:t>
            </a:r>
            <a:r>
              <a:rPr lang="en-GB" sz="1300">
                <a:solidFill>
                  <a:srgbClr val="C27BA0"/>
                </a:solidFill>
                <a:latin typeface="Cabin"/>
                <a:ea typeface="Cabin"/>
                <a:cs typeface="Cabin"/>
                <a:sym typeface="Cabin"/>
              </a:rPr>
              <a:t> of the disease </a:t>
            </a:r>
            <a:r>
              <a:rPr b="1" lang="en-GB" sz="1300">
                <a:solidFill>
                  <a:srgbClr val="CC0000"/>
                </a:solidFill>
                <a:latin typeface="Cabin"/>
                <a:ea typeface="Cabin"/>
                <a:cs typeface="Cabin"/>
                <a:sym typeface="Cabin"/>
              </a:rPr>
              <a:t>hemolysis and anemia </a:t>
            </a:r>
            <a:r>
              <a:rPr lang="en-GB" sz="1300">
                <a:solidFill>
                  <a:srgbClr val="C27BA0"/>
                </a:solidFill>
                <a:latin typeface="Cabin"/>
                <a:ea typeface="Cabin"/>
                <a:cs typeface="Cabin"/>
                <a:sym typeface="Cabin"/>
              </a:rPr>
              <a:t>. Some parasites develop into male and female </a:t>
            </a:r>
            <a:r>
              <a:rPr b="1" lang="en-GB" sz="1300">
                <a:solidFill>
                  <a:srgbClr val="CC0000"/>
                </a:solidFill>
                <a:latin typeface="Cabin"/>
                <a:ea typeface="Cabin"/>
                <a:cs typeface="Cabin"/>
                <a:sym typeface="Cabin"/>
              </a:rPr>
              <a:t>Gametocyte.</a:t>
            </a:r>
            <a:endParaRPr b="1" sz="1300">
              <a:solidFill>
                <a:srgbClr val="CC0000"/>
              </a:solidFill>
              <a:latin typeface="Cabin"/>
              <a:ea typeface="Cabin"/>
              <a:cs typeface="Cabin"/>
              <a:sym typeface="Cabin"/>
            </a:endParaRPr>
          </a:p>
        </p:txBody>
      </p:sp>
      <p:sp>
        <p:nvSpPr>
          <p:cNvPr id="98" name="Google Shape;98;p14"/>
          <p:cNvSpPr/>
          <p:nvPr/>
        </p:nvSpPr>
        <p:spPr>
          <a:xfrm>
            <a:off x="4671356" y="4990178"/>
            <a:ext cx="1978200" cy="348600"/>
          </a:xfrm>
          <a:prstGeom prst="rect">
            <a:avLst/>
          </a:prstGeom>
          <a:solidFill>
            <a:srgbClr val="6175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Cabin"/>
                <a:ea typeface="Cabin"/>
                <a:cs typeface="Cabin"/>
                <a:sym typeface="Cabin"/>
              </a:rPr>
              <a:t>Sexual stage</a:t>
            </a:r>
            <a:r>
              <a:rPr b="1" baseline="30000" lang="en-GB" sz="1200">
                <a:solidFill>
                  <a:srgbClr val="FFFFFF"/>
                </a:solidFill>
                <a:latin typeface="Cabin"/>
                <a:ea typeface="Cabin"/>
                <a:cs typeface="Cabin"/>
                <a:sym typeface="Cabin"/>
              </a:rPr>
              <a:t>3</a:t>
            </a:r>
            <a:endParaRPr b="1">
              <a:solidFill>
                <a:srgbClr val="FFFFFF"/>
              </a:solidFill>
              <a:latin typeface="Cabin"/>
              <a:ea typeface="Cabin"/>
              <a:cs typeface="Cabin"/>
              <a:sym typeface="Cabin"/>
            </a:endParaRPr>
          </a:p>
        </p:txBody>
      </p:sp>
      <p:sp>
        <p:nvSpPr>
          <p:cNvPr id="99" name="Google Shape;99;p14"/>
          <p:cNvSpPr txBox="1"/>
          <p:nvPr/>
        </p:nvSpPr>
        <p:spPr>
          <a:xfrm>
            <a:off x="4073225" y="5490175"/>
            <a:ext cx="3351000" cy="172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solidFill>
                  <a:srgbClr val="C27BA0"/>
                </a:solidFill>
                <a:latin typeface="Cabin"/>
                <a:ea typeface="Cabin"/>
                <a:cs typeface="Cabin"/>
                <a:sym typeface="Cabin"/>
              </a:rPr>
              <a:t>M</a:t>
            </a:r>
            <a:r>
              <a:rPr lang="en-GB" sz="1300">
                <a:solidFill>
                  <a:srgbClr val="C27BA0"/>
                </a:solidFill>
                <a:latin typeface="Cabin"/>
                <a:ea typeface="Cabin"/>
                <a:cs typeface="Cabin"/>
                <a:sym typeface="Cabin"/>
              </a:rPr>
              <a:t>ale and female </a:t>
            </a:r>
            <a:r>
              <a:rPr b="1" lang="en-GB" sz="1300">
                <a:solidFill>
                  <a:srgbClr val="CC0000"/>
                </a:solidFill>
                <a:latin typeface="Cabin"/>
                <a:ea typeface="Cabin"/>
                <a:cs typeface="Cabin"/>
                <a:sym typeface="Cabin"/>
              </a:rPr>
              <a:t>Gametocyte</a:t>
            </a:r>
            <a:r>
              <a:rPr lang="en-GB" sz="1300">
                <a:solidFill>
                  <a:srgbClr val="C27BA0"/>
                </a:solidFill>
                <a:latin typeface="Cabin"/>
                <a:ea typeface="Cabin"/>
                <a:cs typeface="Cabin"/>
                <a:sym typeface="Cabin"/>
              </a:rPr>
              <a:t> are taken up from the blood of an infected human by </a:t>
            </a:r>
            <a:r>
              <a:rPr b="1" lang="en-GB" sz="1300">
                <a:solidFill>
                  <a:srgbClr val="C27BA0"/>
                </a:solidFill>
                <a:latin typeface="Cabin"/>
                <a:ea typeface="Cabin"/>
                <a:cs typeface="Cabin"/>
                <a:sym typeface="Cabin"/>
              </a:rPr>
              <a:t>biting mosquito</a:t>
            </a:r>
            <a:r>
              <a:rPr lang="en-GB" sz="1300">
                <a:solidFill>
                  <a:srgbClr val="C27BA0"/>
                </a:solidFill>
                <a:latin typeface="Cabin"/>
                <a:ea typeface="Cabin"/>
                <a:cs typeface="Cabin"/>
                <a:sym typeface="Cabin"/>
              </a:rPr>
              <a:t>. Further sexual development takes place in the </a:t>
            </a:r>
            <a:r>
              <a:rPr b="1" lang="en-GB" sz="1300">
                <a:solidFill>
                  <a:srgbClr val="C27BA0"/>
                </a:solidFill>
                <a:latin typeface="Cabin"/>
                <a:ea typeface="Cabin"/>
                <a:cs typeface="Cabin"/>
                <a:sym typeface="Cabin"/>
              </a:rPr>
              <a:t>mosquito</a:t>
            </a:r>
            <a:r>
              <a:rPr lang="en-GB" sz="1300">
                <a:solidFill>
                  <a:srgbClr val="C27BA0"/>
                </a:solidFill>
                <a:latin typeface="Cabin"/>
                <a:ea typeface="Cabin"/>
                <a:cs typeface="Cabin"/>
                <a:sym typeface="Cabin"/>
              </a:rPr>
              <a:t> gut  to produce </a:t>
            </a:r>
            <a:r>
              <a:rPr b="1" lang="en-GB" sz="1300">
                <a:solidFill>
                  <a:srgbClr val="CC0000"/>
                </a:solidFill>
                <a:latin typeface="Cabin"/>
                <a:ea typeface="Cabin"/>
                <a:cs typeface="Cabin"/>
                <a:sym typeface="Cabin"/>
              </a:rPr>
              <a:t>SPOROZOITES.</a:t>
            </a:r>
            <a:endParaRPr b="1" sz="1300">
              <a:solidFill>
                <a:srgbClr val="CC0000"/>
              </a:solidFill>
              <a:latin typeface="Cabin"/>
              <a:ea typeface="Cabin"/>
              <a:cs typeface="Cabin"/>
              <a:sym typeface="Cabin"/>
            </a:endParaRPr>
          </a:p>
          <a:p>
            <a:pPr indent="0" lvl="0" marL="0" rtl="0" algn="l">
              <a:spcBef>
                <a:spcPts val="0"/>
              </a:spcBef>
              <a:spcAft>
                <a:spcPts val="0"/>
              </a:spcAft>
              <a:buNone/>
            </a:pPr>
            <a:r>
              <a:t/>
            </a:r>
            <a:endParaRPr sz="1300">
              <a:solidFill>
                <a:srgbClr val="C27BA0"/>
              </a:solidFill>
              <a:latin typeface="Cabin"/>
              <a:ea typeface="Cabin"/>
              <a:cs typeface="Cabin"/>
              <a:sym typeface="Cabin"/>
            </a:endParaRPr>
          </a:p>
        </p:txBody>
      </p:sp>
      <p:sp>
        <p:nvSpPr>
          <p:cNvPr id="100" name="Google Shape;100;p14"/>
          <p:cNvSpPr/>
          <p:nvPr/>
        </p:nvSpPr>
        <p:spPr>
          <a:xfrm>
            <a:off x="1460183" y="2646846"/>
            <a:ext cx="2247600" cy="471000"/>
          </a:xfrm>
          <a:prstGeom prst="rect">
            <a:avLst/>
          </a:prstGeom>
          <a:noFill/>
          <a:ln cap="flat" cmpd="sng" w="19050">
            <a:solidFill>
              <a:srgbClr val="61753B"/>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100">
              <a:solidFill>
                <a:srgbClr val="353744"/>
              </a:solidFill>
              <a:latin typeface="Exo"/>
              <a:ea typeface="Exo"/>
              <a:cs typeface="Exo"/>
              <a:sym typeface="Exo"/>
            </a:endParaRPr>
          </a:p>
        </p:txBody>
      </p:sp>
      <p:sp>
        <p:nvSpPr>
          <p:cNvPr id="101" name="Google Shape;101;p14"/>
          <p:cNvSpPr txBox="1"/>
          <p:nvPr/>
        </p:nvSpPr>
        <p:spPr>
          <a:xfrm>
            <a:off x="1400038" y="2584563"/>
            <a:ext cx="2247600" cy="47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200">
                <a:solidFill>
                  <a:srgbClr val="CC0000"/>
                </a:solidFill>
                <a:latin typeface="Cabin"/>
                <a:ea typeface="Cabin"/>
                <a:cs typeface="Cabin"/>
                <a:sym typeface="Cabin"/>
              </a:rPr>
              <a:t>Plasmodium falciparum</a:t>
            </a:r>
            <a:endParaRPr b="1" baseline="30000" sz="1200">
              <a:solidFill>
                <a:srgbClr val="CC0000"/>
              </a:solidFill>
              <a:latin typeface="Cabin"/>
              <a:ea typeface="Cabin"/>
              <a:cs typeface="Cabin"/>
              <a:sym typeface="Cabin"/>
            </a:endParaRPr>
          </a:p>
          <a:p>
            <a:pPr indent="0" lvl="0" marL="0" rtl="0" algn="ctr">
              <a:spcBef>
                <a:spcPts val="0"/>
              </a:spcBef>
              <a:spcAft>
                <a:spcPts val="0"/>
              </a:spcAft>
              <a:buClr>
                <a:schemeClr val="dk1"/>
              </a:buClr>
              <a:buSzPts val="1100"/>
              <a:buFont typeface="Arial"/>
              <a:buNone/>
            </a:pPr>
            <a:r>
              <a:rPr lang="en-GB" sz="1200">
                <a:solidFill>
                  <a:srgbClr val="FF0000"/>
                </a:solidFill>
                <a:latin typeface="Cabin"/>
                <a:ea typeface="Cabin"/>
                <a:cs typeface="Cabin"/>
                <a:sym typeface="Cabin"/>
              </a:rPr>
              <a:t> </a:t>
            </a:r>
            <a:r>
              <a:rPr lang="en-GB" sz="800">
                <a:solidFill>
                  <a:srgbClr val="999999"/>
                </a:solidFill>
                <a:latin typeface="Cabin"/>
                <a:ea typeface="Cabin"/>
                <a:cs typeface="Cabin"/>
                <a:sym typeface="Cabin"/>
              </a:rPr>
              <a:t>the most dangerous one</a:t>
            </a:r>
            <a:endParaRPr b="1" sz="1200">
              <a:latin typeface="Cabin"/>
              <a:ea typeface="Cabin"/>
              <a:cs typeface="Cabin"/>
              <a:sym typeface="Cabin"/>
            </a:endParaRPr>
          </a:p>
        </p:txBody>
      </p:sp>
      <p:sp>
        <p:nvSpPr>
          <p:cNvPr id="102" name="Google Shape;102;p14"/>
          <p:cNvSpPr/>
          <p:nvPr/>
        </p:nvSpPr>
        <p:spPr>
          <a:xfrm>
            <a:off x="240026" y="3379476"/>
            <a:ext cx="2187300" cy="377700"/>
          </a:xfrm>
          <a:prstGeom prst="rect">
            <a:avLst/>
          </a:prstGeom>
          <a:noFill/>
          <a:ln cap="flat" cmpd="sng" w="19050">
            <a:solidFill>
              <a:srgbClr val="61753B"/>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100">
              <a:solidFill>
                <a:srgbClr val="353744"/>
              </a:solidFill>
              <a:latin typeface="Exo"/>
              <a:ea typeface="Exo"/>
              <a:cs typeface="Exo"/>
              <a:sym typeface="Exo"/>
            </a:endParaRPr>
          </a:p>
        </p:txBody>
      </p:sp>
      <p:sp>
        <p:nvSpPr>
          <p:cNvPr id="103" name="Google Shape;103;p14"/>
          <p:cNvSpPr txBox="1"/>
          <p:nvPr/>
        </p:nvSpPr>
        <p:spPr>
          <a:xfrm>
            <a:off x="240040" y="3379461"/>
            <a:ext cx="2187300" cy="377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Plasmodium oval</a:t>
            </a:r>
            <a:r>
              <a:rPr lang="en-GB" sz="1200">
                <a:latin typeface="Cabin"/>
                <a:ea typeface="Cabin"/>
                <a:cs typeface="Cabin"/>
                <a:sym typeface="Cabin"/>
              </a:rPr>
              <a:t>e</a:t>
            </a:r>
            <a:endParaRPr b="1" sz="1200">
              <a:latin typeface="Cabin"/>
              <a:ea typeface="Cabin"/>
              <a:cs typeface="Cabin"/>
              <a:sym typeface="Cabin"/>
            </a:endParaRPr>
          </a:p>
        </p:txBody>
      </p:sp>
      <p:sp>
        <p:nvSpPr>
          <p:cNvPr id="104" name="Google Shape;104;p14"/>
          <p:cNvSpPr txBox="1"/>
          <p:nvPr/>
        </p:nvSpPr>
        <p:spPr>
          <a:xfrm flipH="1">
            <a:off x="2498858" y="3953288"/>
            <a:ext cx="2663400" cy="3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4"/>
          <p:cNvSpPr/>
          <p:nvPr/>
        </p:nvSpPr>
        <p:spPr>
          <a:xfrm flipH="1">
            <a:off x="4073226" y="2646880"/>
            <a:ext cx="2247600" cy="471000"/>
          </a:xfrm>
          <a:prstGeom prst="rect">
            <a:avLst/>
          </a:prstGeom>
          <a:noFill/>
          <a:ln cap="flat" cmpd="sng" w="19050">
            <a:solidFill>
              <a:srgbClr val="61753B"/>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100">
              <a:solidFill>
                <a:srgbClr val="353744"/>
              </a:solidFill>
              <a:latin typeface="Exo"/>
              <a:ea typeface="Exo"/>
              <a:cs typeface="Exo"/>
              <a:sym typeface="Exo"/>
            </a:endParaRPr>
          </a:p>
        </p:txBody>
      </p:sp>
      <p:sp>
        <p:nvSpPr>
          <p:cNvPr id="106" name="Google Shape;106;p14"/>
          <p:cNvSpPr txBox="1"/>
          <p:nvPr/>
        </p:nvSpPr>
        <p:spPr>
          <a:xfrm flipH="1">
            <a:off x="4073223" y="2693530"/>
            <a:ext cx="2247600" cy="377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Plasmodium vivax</a:t>
            </a:r>
            <a:endParaRPr b="1" sz="1200">
              <a:solidFill>
                <a:schemeClr val="dk1"/>
              </a:solidFill>
              <a:latin typeface="Cabin"/>
              <a:ea typeface="Cabin"/>
              <a:cs typeface="Cabin"/>
              <a:sym typeface="Cabin"/>
            </a:endParaRPr>
          </a:p>
          <a:p>
            <a:pPr indent="0" lvl="0" marL="0" rtl="0" algn="ctr">
              <a:spcBef>
                <a:spcPts val="0"/>
              </a:spcBef>
              <a:spcAft>
                <a:spcPts val="0"/>
              </a:spcAft>
              <a:buClr>
                <a:srgbClr val="000000"/>
              </a:buClr>
              <a:buSzPts val="1100"/>
              <a:buFont typeface="Arial"/>
              <a:buNone/>
            </a:pPr>
            <a:r>
              <a:t/>
            </a:r>
            <a:endParaRPr b="1" sz="1200">
              <a:latin typeface="Cabin"/>
              <a:ea typeface="Cabin"/>
              <a:cs typeface="Cabin"/>
              <a:sym typeface="Cabin"/>
            </a:endParaRPr>
          </a:p>
        </p:txBody>
      </p:sp>
      <p:sp>
        <p:nvSpPr>
          <p:cNvPr id="107" name="Google Shape;107;p14"/>
          <p:cNvSpPr txBox="1"/>
          <p:nvPr/>
        </p:nvSpPr>
        <p:spPr>
          <a:xfrm flipH="1">
            <a:off x="5160154" y="3379473"/>
            <a:ext cx="2187300" cy="377700"/>
          </a:xfrm>
          <a:prstGeom prst="rect">
            <a:avLst/>
          </a:prstGeom>
          <a:noFill/>
          <a:ln cap="flat" cmpd="sng" w="19050">
            <a:solidFill>
              <a:srgbClr val="61753B"/>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Cabin"/>
              <a:ea typeface="Cabin"/>
              <a:cs typeface="Cabin"/>
              <a:sym typeface="Cabin"/>
            </a:endParaRPr>
          </a:p>
        </p:txBody>
      </p:sp>
      <p:sp>
        <p:nvSpPr>
          <p:cNvPr id="108" name="Google Shape;108;p14"/>
          <p:cNvSpPr/>
          <p:nvPr/>
        </p:nvSpPr>
        <p:spPr>
          <a:xfrm flipH="1">
            <a:off x="2498826" y="3953276"/>
            <a:ext cx="2663400" cy="377700"/>
          </a:xfrm>
          <a:prstGeom prst="rect">
            <a:avLst/>
          </a:prstGeom>
          <a:noFill/>
          <a:ln cap="flat" cmpd="sng" w="19050">
            <a:solidFill>
              <a:srgbClr val="61753B"/>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100">
              <a:solidFill>
                <a:srgbClr val="353744"/>
              </a:solidFill>
              <a:latin typeface="Exo"/>
              <a:ea typeface="Exo"/>
              <a:cs typeface="Exo"/>
              <a:sym typeface="Exo"/>
            </a:endParaRPr>
          </a:p>
        </p:txBody>
      </p:sp>
      <p:sp>
        <p:nvSpPr>
          <p:cNvPr id="109" name="Google Shape;109;p14"/>
          <p:cNvSpPr txBox="1"/>
          <p:nvPr/>
        </p:nvSpPr>
        <p:spPr>
          <a:xfrm flipH="1">
            <a:off x="2485243" y="3953292"/>
            <a:ext cx="2663400" cy="377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200">
                <a:solidFill>
                  <a:srgbClr val="3C78D8"/>
                </a:solidFill>
                <a:latin typeface="Cabin"/>
                <a:ea typeface="Cabin"/>
                <a:cs typeface="Cabin"/>
                <a:sym typeface="Cabin"/>
              </a:rPr>
              <a:t>Plasmodium knowlesi</a:t>
            </a:r>
            <a:r>
              <a:rPr lang="en-GB" sz="1200">
                <a:solidFill>
                  <a:schemeClr val="dk1"/>
                </a:solidFill>
                <a:latin typeface="Cabin"/>
                <a:ea typeface="Cabin"/>
                <a:cs typeface="Cabin"/>
                <a:sym typeface="Cabin"/>
              </a:rPr>
              <a:t> </a:t>
            </a:r>
            <a:endParaRPr sz="1200">
              <a:latin typeface="Cabin"/>
              <a:ea typeface="Cabin"/>
              <a:cs typeface="Cabin"/>
              <a:sym typeface="Cabin"/>
            </a:endParaRPr>
          </a:p>
        </p:txBody>
      </p:sp>
      <p:sp>
        <p:nvSpPr>
          <p:cNvPr id="110" name="Google Shape;110;p14"/>
          <p:cNvSpPr txBox="1"/>
          <p:nvPr/>
        </p:nvSpPr>
        <p:spPr>
          <a:xfrm>
            <a:off x="5162220" y="3379469"/>
            <a:ext cx="2187300" cy="377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Plasmodium malaria</a:t>
            </a:r>
            <a:endParaRPr b="1" sz="1200">
              <a:solidFill>
                <a:schemeClr val="dk1"/>
              </a:solidFill>
              <a:latin typeface="Cabin"/>
              <a:ea typeface="Cabin"/>
              <a:cs typeface="Cabin"/>
              <a:sym typeface="Cabin"/>
            </a:endParaRPr>
          </a:p>
          <a:p>
            <a:pPr indent="0" lvl="0" marL="0" rtl="0" algn="ctr">
              <a:spcBef>
                <a:spcPts val="0"/>
              </a:spcBef>
              <a:spcAft>
                <a:spcPts val="0"/>
              </a:spcAft>
              <a:buClr>
                <a:srgbClr val="000000"/>
              </a:buClr>
              <a:buSzPts val="1100"/>
              <a:buFont typeface="Arial"/>
              <a:buNone/>
            </a:pPr>
            <a:r>
              <a:t/>
            </a:r>
            <a:endParaRPr b="1" sz="1200">
              <a:latin typeface="Cabin"/>
              <a:ea typeface="Cabin"/>
              <a:cs typeface="Cabin"/>
              <a:sym typeface="Cabin"/>
            </a:endParaRPr>
          </a:p>
        </p:txBody>
      </p:sp>
      <p:sp>
        <p:nvSpPr>
          <p:cNvPr id="111" name="Google Shape;111;p14"/>
          <p:cNvSpPr/>
          <p:nvPr/>
        </p:nvSpPr>
        <p:spPr>
          <a:xfrm>
            <a:off x="2558794" y="3244137"/>
            <a:ext cx="2469900" cy="582900"/>
          </a:xfrm>
          <a:prstGeom prst="roundRect">
            <a:avLst>
              <a:gd fmla="val 20716" name="adj"/>
            </a:avLst>
          </a:prstGeom>
          <a:solidFill>
            <a:srgbClr val="61753B">
              <a:alpha val="84310"/>
            </a:srgbClr>
          </a:solidFill>
          <a:ln>
            <a:noFill/>
          </a:ln>
          <a:effectLst>
            <a:outerShdw blurRad="57150" rotWithShape="0" algn="bl" dir="5400000" dist="19050">
              <a:srgbClr val="61753B">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p:cNvSpPr txBox="1"/>
          <p:nvPr/>
        </p:nvSpPr>
        <p:spPr>
          <a:xfrm>
            <a:off x="2559831" y="3244279"/>
            <a:ext cx="2469900" cy="58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GB" sz="1700">
                <a:solidFill>
                  <a:srgbClr val="FFFFFF"/>
                </a:solidFill>
                <a:latin typeface="Cabin"/>
                <a:ea typeface="Cabin"/>
                <a:cs typeface="Cabin"/>
                <a:sym typeface="Cabin"/>
              </a:rPr>
              <a:t>Five species of malaria infect humans</a:t>
            </a:r>
            <a:endParaRPr b="1" sz="2000">
              <a:solidFill>
                <a:srgbClr val="FFFFFF"/>
              </a:solidFill>
              <a:latin typeface="Cabin"/>
              <a:ea typeface="Cabin"/>
              <a:cs typeface="Cabin"/>
              <a:sym typeface="Cabin"/>
            </a:endParaRPr>
          </a:p>
        </p:txBody>
      </p:sp>
      <p:pic>
        <p:nvPicPr>
          <p:cNvPr id="113" name="Google Shape;113;p14"/>
          <p:cNvPicPr preferRelativeResize="0"/>
          <p:nvPr/>
        </p:nvPicPr>
        <p:blipFill>
          <a:blip r:embed="rId3">
            <a:alphaModFix/>
          </a:blip>
          <a:stretch>
            <a:fillRect/>
          </a:stretch>
        </p:blipFill>
        <p:spPr>
          <a:xfrm>
            <a:off x="3207043" y="8119873"/>
            <a:ext cx="1139679" cy="1246057"/>
          </a:xfrm>
          <a:prstGeom prst="rect">
            <a:avLst/>
          </a:prstGeom>
          <a:noFill/>
          <a:ln cap="flat" cmpd="sng" w="9525">
            <a:solidFill>
              <a:srgbClr val="61753B"/>
            </a:solidFill>
            <a:prstDash val="solid"/>
            <a:round/>
            <a:headEnd len="sm" w="sm" type="none"/>
            <a:tailEnd len="sm" w="sm" type="none"/>
          </a:ln>
        </p:spPr>
      </p:pic>
      <p:pic>
        <p:nvPicPr>
          <p:cNvPr id="114" name="Google Shape;114;p14"/>
          <p:cNvPicPr preferRelativeResize="0"/>
          <p:nvPr/>
        </p:nvPicPr>
        <p:blipFill rotWithShape="1">
          <a:blip r:embed="rId4">
            <a:alphaModFix/>
          </a:blip>
          <a:srcRect b="980" l="0" r="0" t="0"/>
          <a:stretch/>
        </p:blipFill>
        <p:spPr>
          <a:xfrm>
            <a:off x="821175" y="8119883"/>
            <a:ext cx="2389205" cy="1246051"/>
          </a:xfrm>
          <a:prstGeom prst="rect">
            <a:avLst/>
          </a:prstGeom>
          <a:noFill/>
          <a:ln cap="flat" cmpd="sng" w="9525">
            <a:solidFill>
              <a:srgbClr val="61753B"/>
            </a:solidFill>
            <a:prstDash val="solid"/>
            <a:round/>
            <a:headEnd len="sm" w="sm" type="none"/>
            <a:tailEnd len="sm" w="sm" type="none"/>
          </a:ln>
        </p:spPr>
      </p:pic>
      <p:sp>
        <p:nvSpPr>
          <p:cNvPr id="115" name="Google Shape;115;p14"/>
          <p:cNvSpPr txBox="1"/>
          <p:nvPr/>
        </p:nvSpPr>
        <p:spPr>
          <a:xfrm>
            <a:off x="821175" y="9353283"/>
            <a:ext cx="3525600" cy="225000"/>
          </a:xfrm>
          <a:prstGeom prst="rect">
            <a:avLst/>
          </a:prstGeom>
          <a:noFill/>
          <a:ln cap="flat" cmpd="sng" w="9525">
            <a:solidFill>
              <a:srgbClr val="61753B"/>
            </a:solidFill>
            <a:prstDash val="dash"/>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800">
                <a:solidFill>
                  <a:schemeClr val="dk1"/>
                </a:solidFill>
                <a:latin typeface="Cabin"/>
                <a:ea typeface="Cabin"/>
                <a:cs typeface="Cabin"/>
                <a:sym typeface="Cabin"/>
              </a:rPr>
              <a:t>Malaria –Endemic Countries</a:t>
            </a:r>
            <a:endParaRPr b="1" sz="800">
              <a:solidFill>
                <a:schemeClr val="dk1"/>
              </a:solidFill>
              <a:latin typeface="Cabin"/>
              <a:ea typeface="Cabin"/>
              <a:cs typeface="Cabin"/>
              <a:sym typeface="Cabin"/>
            </a:endParaRPr>
          </a:p>
        </p:txBody>
      </p:sp>
      <p:sp>
        <p:nvSpPr>
          <p:cNvPr id="116" name="Google Shape;116;p14"/>
          <p:cNvSpPr txBox="1"/>
          <p:nvPr/>
        </p:nvSpPr>
        <p:spPr>
          <a:xfrm>
            <a:off x="5328950" y="9075888"/>
            <a:ext cx="1320600" cy="348000"/>
          </a:xfrm>
          <a:prstGeom prst="rect">
            <a:avLst/>
          </a:prstGeom>
          <a:noFill/>
          <a:ln cap="flat" cmpd="sng" w="9525">
            <a:solidFill>
              <a:srgbClr val="61753B"/>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800"/>
              <a:t>Anopheles Mosquito</a:t>
            </a:r>
            <a:endParaRPr sz="800"/>
          </a:p>
          <a:p>
            <a:pPr indent="0" lvl="0" marL="0" rtl="0" algn="ctr">
              <a:spcBef>
                <a:spcPts val="0"/>
              </a:spcBef>
              <a:spcAft>
                <a:spcPts val="0"/>
              </a:spcAft>
              <a:buNone/>
            </a:pPr>
            <a:r>
              <a:rPr lang="en-GB" sz="800">
                <a:solidFill>
                  <a:srgbClr val="B7B7B7"/>
                </a:solidFill>
              </a:rPr>
              <a:t>The devil itself</a:t>
            </a:r>
            <a:endParaRPr sz="800">
              <a:solidFill>
                <a:srgbClr val="B7B7B7"/>
              </a:solidFill>
            </a:endParaRPr>
          </a:p>
        </p:txBody>
      </p:sp>
      <p:pic>
        <p:nvPicPr>
          <p:cNvPr descr="صورة ذات صلة" id="117" name="Google Shape;117;p14"/>
          <p:cNvPicPr preferRelativeResize="0"/>
          <p:nvPr/>
        </p:nvPicPr>
        <p:blipFill>
          <a:blip r:embed="rId5">
            <a:alphaModFix/>
          </a:blip>
          <a:stretch>
            <a:fillRect/>
          </a:stretch>
        </p:blipFill>
        <p:spPr>
          <a:xfrm>
            <a:off x="5328900" y="8256723"/>
            <a:ext cx="1320676" cy="877515"/>
          </a:xfrm>
          <a:prstGeom prst="rect">
            <a:avLst/>
          </a:prstGeom>
          <a:noFill/>
          <a:ln cap="flat" cmpd="sng" w="9525">
            <a:solidFill>
              <a:srgbClr val="61753B"/>
            </a:solidFill>
            <a:prstDash val="solid"/>
            <a:round/>
            <a:headEnd len="sm" w="sm" type="none"/>
            <a:tailEnd len="sm" w="sm" type="none"/>
          </a:ln>
        </p:spPr>
      </p:pic>
      <p:sp>
        <p:nvSpPr>
          <p:cNvPr id="118" name="Google Shape;118;p14"/>
          <p:cNvSpPr txBox="1"/>
          <p:nvPr/>
        </p:nvSpPr>
        <p:spPr>
          <a:xfrm>
            <a:off x="297000" y="7211075"/>
            <a:ext cx="64434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CC0000"/>
                </a:solidFill>
              </a:rPr>
              <a:t>∘</a:t>
            </a:r>
            <a:r>
              <a:rPr lang="en-GB"/>
              <a:t> </a:t>
            </a:r>
            <a:r>
              <a:rPr lang="en-GB" sz="1300">
                <a:solidFill>
                  <a:srgbClr val="CC0000"/>
                </a:solidFill>
                <a:latin typeface="Cabin"/>
                <a:ea typeface="Cabin"/>
                <a:cs typeface="Cabin"/>
                <a:sym typeface="Cabin"/>
              </a:rPr>
              <a:t>Human to human transmission can occur by blood transfusion or vertical transmission across the placenta.</a:t>
            </a:r>
            <a:endParaRPr sz="1300">
              <a:solidFill>
                <a:srgbClr val="CC0000"/>
              </a:solidFill>
              <a:latin typeface="Cabin"/>
              <a:ea typeface="Cabin"/>
              <a:cs typeface="Cabin"/>
              <a:sym typeface="Cabin"/>
            </a:endParaRPr>
          </a:p>
          <a:p>
            <a:pPr indent="0" lvl="0" marL="0" rtl="0" algn="l">
              <a:spcBef>
                <a:spcPts val="0"/>
              </a:spcBef>
              <a:spcAft>
                <a:spcPts val="0"/>
              </a:spcAft>
              <a:buNone/>
            </a:pPr>
            <a:r>
              <a:t/>
            </a:r>
            <a:endParaRPr sz="1300">
              <a:solidFill>
                <a:srgbClr val="CC0000"/>
              </a:solidFill>
              <a:latin typeface="Cabin"/>
              <a:ea typeface="Cabin"/>
              <a:cs typeface="Cabin"/>
              <a:sym typeface="Cabin"/>
            </a:endParaRPr>
          </a:p>
        </p:txBody>
      </p:sp>
      <p:sp>
        <p:nvSpPr>
          <p:cNvPr id="119" name="Google Shape;119;p14"/>
          <p:cNvSpPr/>
          <p:nvPr/>
        </p:nvSpPr>
        <p:spPr>
          <a:xfrm>
            <a:off x="1026665" y="4999461"/>
            <a:ext cx="1978200" cy="348600"/>
          </a:xfrm>
          <a:prstGeom prst="rect">
            <a:avLst/>
          </a:prstGeom>
          <a:solidFill>
            <a:srgbClr val="6175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Cabin"/>
                <a:ea typeface="Cabin"/>
                <a:cs typeface="Cabin"/>
                <a:sym typeface="Cabin"/>
              </a:rPr>
              <a:t>Asexul stage</a:t>
            </a:r>
            <a:r>
              <a:rPr b="1" baseline="30000" lang="en-GB" sz="1200">
                <a:solidFill>
                  <a:srgbClr val="FFFFFF"/>
                </a:solidFill>
                <a:latin typeface="Cabin"/>
                <a:ea typeface="Cabin"/>
                <a:cs typeface="Cabin"/>
                <a:sym typeface="Cabin"/>
              </a:rPr>
              <a:t>2</a:t>
            </a:r>
            <a:endParaRPr b="1">
              <a:solidFill>
                <a:srgbClr val="FFFFFF"/>
              </a:solidFill>
              <a:latin typeface="Cabin"/>
              <a:ea typeface="Cabin"/>
              <a:cs typeface="Cabin"/>
              <a:sym typeface="Cab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15"/>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25" name="Google Shape;125;p15"/>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292100" lvl="0" marL="457200" rtl="0" algn="l">
              <a:spcBef>
                <a:spcPts val="0"/>
              </a:spcBef>
              <a:spcAft>
                <a:spcPts val="0"/>
              </a:spcAft>
              <a:buClr>
                <a:srgbClr val="6AA84F"/>
              </a:buClr>
              <a:buSzPts val="1000"/>
              <a:buFont typeface="Cabin"/>
              <a:buAutoNum type="arabicPeriod"/>
            </a:pPr>
            <a:r>
              <a:rPr lang="en-GB" sz="1000">
                <a:solidFill>
                  <a:srgbClr val="6AA84F"/>
                </a:solidFill>
                <a:latin typeface="Cabin"/>
                <a:ea typeface="Cabin"/>
                <a:cs typeface="Cabin"/>
                <a:sym typeface="Cabin"/>
              </a:rPr>
              <a:t>Can stay latent in the </a:t>
            </a:r>
            <a:r>
              <a:rPr lang="en-GB" sz="1000">
                <a:solidFill>
                  <a:srgbClr val="6AA84F"/>
                </a:solidFill>
                <a:latin typeface="Cabin"/>
                <a:ea typeface="Cabin"/>
                <a:cs typeface="Cabin"/>
                <a:sym typeface="Cabin"/>
              </a:rPr>
              <a:t>hepatocytes (</a:t>
            </a:r>
            <a:r>
              <a:rPr lang="en-GB" sz="1000">
                <a:solidFill>
                  <a:srgbClr val="B7B7B7"/>
                </a:solidFill>
                <a:latin typeface="Cabin"/>
                <a:ea typeface="Cabin"/>
                <a:cs typeface="Cabin"/>
                <a:sym typeface="Cabin"/>
              </a:rPr>
              <a:t>Hypnozoites</a:t>
            </a:r>
            <a:r>
              <a:rPr lang="en-GB" sz="1000">
                <a:solidFill>
                  <a:srgbClr val="6AA84F"/>
                </a:solidFill>
                <a:latin typeface="Cabin"/>
                <a:ea typeface="Cabin"/>
                <a:cs typeface="Cabin"/>
                <a:sym typeface="Cabin"/>
              </a:rPr>
              <a:t>) thereby c</a:t>
            </a:r>
            <a:r>
              <a:rPr lang="en-GB" sz="1000">
                <a:solidFill>
                  <a:srgbClr val="6AA84F"/>
                </a:solidFill>
                <a:latin typeface="Cabin"/>
                <a:ea typeface="Cabin"/>
                <a:cs typeface="Cabin"/>
                <a:sym typeface="Cabin"/>
              </a:rPr>
              <a:t>ausing chronic/</a:t>
            </a:r>
            <a:r>
              <a:rPr lang="en-GB" sz="1000">
                <a:solidFill>
                  <a:srgbClr val="6AA84F"/>
                </a:solidFill>
                <a:latin typeface="Cabin"/>
                <a:ea typeface="Cabin"/>
                <a:cs typeface="Cabin"/>
                <a:sym typeface="Cabin"/>
              </a:rPr>
              <a:t>recurrening infection. </a:t>
            </a:r>
            <a:r>
              <a:rPr lang="en-GB" sz="1000">
                <a:solidFill>
                  <a:srgbClr val="6AA84F"/>
                </a:solidFill>
                <a:latin typeface="Cabin"/>
                <a:ea typeface="Cabin"/>
                <a:cs typeface="Cabin"/>
                <a:sym typeface="Cabin"/>
              </a:rPr>
              <a:t> </a:t>
            </a:r>
            <a:endParaRPr sz="1000">
              <a:solidFill>
                <a:srgbClr val="6AA84F"/>
              </a:solidFill>
              <a:latin typeface="Cabin"/>
              <a:ea typeface="Cabin"/>
              <a:cs typeface="Cabin"/>
              <a:sym typeface="Cabin"/>
            </a:endParaRPr>
          </a:p>
        </p:txBody>
      </p:sp>
      <p:sp>
        <p:nvSpPr>
          <p:cNvPr id="126" name="Google Shape;126;p15"/>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2</a:t>
            </a:r>
            <a:endParaRPr>
              <a:latin typeface="Cabin"/>
              <a:ea typeface="Cabin"/>
              <a:cs typeface="Cabin"/>
              <a:sym typeface="Cabin"/>
            </a:endParaRPr>
          </a:p>
        </p:txBody>
      </p:sp>
      <p:sp>
        <p:nvSpPr>
          <p:cNvPr id="127" name="Google Shape;127;p15"/>
          <p:cNvSpPr txBox="1"/>
          <p:nvPr/>
        </p:nvSpPr>
        <p:spPr>
          <a:xfrm>
            <a:off x="579132" y="269980"/>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4800">
                <a:solidFill>
                  <a:srgbClr val="61753B"/>
                </a:solidFill>
                <a:latin typeface="Calibri"/>
                <a:ea typeface="Calibri"/>
                <a:cs typeface="Calibri"/>
                <a:sym typeface="Calibri"/>
              </a:rPr>
              <a:t>Malaria</a:t>
            </a:r>
            <a:endParaRPr b="1" sz="3500">
              <a:solidFill>
                <a:srgbClr val="61753B"/>
              </a:solidFill>
              <a:latin typeface="Cabin"/>
              <a:ea typeface="Cabin"/>
              <a:cs typeface="Cabin"/>
              <a:sym typeface="Cabin"/>
            </a:endParaRPr>
          </a:p>
        </p:txBody>
      </p:sp>
      <p:sp>
        <p:nvSpPr>
          <p:cNvPr id="128" name="Google Shape;128;p15"/>
          <p:cNvSpPr txBox="1"/>
          <p:nvPr/>
        </p:nvSpPr>
        <p:spPr>
          <a:xfrm>
            <a:off x="270825" y="852925"/>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rgbClr val="61753B"/>
              </a:solidFill>
            </a:endParaRPr>
          </a:p>
        </p:txBody>
      </p:sp>
      <p:sp>
        <p:nvSpPr>
          <p:cNvPr id="129" name="Google Shape;129;p15"/>
          <p:cNvSpPr txBox="1"/>
          <p:nvPr/>
        </p:nvSpPr>
        <p:spPr>
          <a:xfrm>
            <a:off x="228600" y="939325"/>
            <a:ext cx="4784700" cy="467400"/>
          </a:xfrm>
          <a:prstGeom prst="rect">
            <a:avLst/>
          </a:prstGeom>
          <a:noFill/>
          <a:ln>
            <a:noFill/>
          </a:ln>
        </p:spPr>
        <p:txBody>
          <a:bodyPr anchorCtr="0" anchor="t" bIns="91425" lIns="91425" spcFirstLastPara="1" rIns="91425" wrap="square" tIns="91425">
            <a:noAutofit/>
          </a:bodyPr>
          <a:lstStyle/>
          <a:p>
            <a:pPr indent="-352425" lvl="0" marL="457200" marR="0" rtl="0" algn="l">
              <a:lnSpc>
                <a:spcPct val="100000"/>
              </a:lnSpc>
              <a:spcBef>
                <a:spcPts val="0"/>
              </a:spcBef>
              <a:spcAft>
                <a:spcPts val="0"/>
              </a:spcAft>
              <a:buClr>
                <a:srgbClr val="61753B"/>
              </a:buClr>
              <a:buSzPts val="1950"/>
              <a:buFont typeface="Cabin"/>
              <a:buChar char="●"/>
            </a:pPr>
            <a:r>
              <a:rPr b="1" lang="en-GB" sz="1950">
                <a:solidFill>
                  <a:srgbClr val="61753B"/>
                </a:solidFill>
                <a:latin typeface="Cabin"/>
                <a:ea typeface="Cabin"/>
                <a:cs typeface="Cabin"/>
                <a:sym typeface="Cabin"/>
              </a:rPr>
              <a:t>Life Cycle of Malaria</a:t>
            </a:r>
            <a:endParaRPr b="1" sz="1950">
              <a:solidFill>
                <a:srgbClr val="61753B"/>
              </a:solidFill>
              <a:latin typeface="Cabin"/>
              <a:ea typeface="Cabin"/>
              <a:cs typeface="Cabin"/>
              <a:sym typeface="Cabin"/>
            </a:endParaRPr>
          </a:p>
          <a:p>
            <a:pPr indent="0" lvl="0" marL="457200" marR="0" rtl="0" algn="l">
              <a:lnSpc>
                <a:spcPct val="100000"/>
              </a:lnSpc>
              <a:spcBef>
                <a:spcPts val="0"/>
              </a:spcBef>
              <a:spcAft>
                <a:spcPts val="0"/>
              </a:spcAft>
              <a:buNone/>
            </a:pPr>
            <a:r>
              <a:t/>
            </a:r>
            <a:endParaRPr b="1" sz="2000">
              <a:solidFill>
                <a:srgbClr val="61753B"/>
              </a:solidFill>
              <a:latin typeface="Cabin"/>
              <a:ea typeface="Cabin"/>
              <a:cs typeface="Cabin"/>
              <a:sym typeface="Cabin"/>
            </a:endParaRPr>
          </a:p>
        </p:txBody>
      </p:sp>
      <p:sp>
        <p:nvSpPr>
          <p:cNvPr id="130" name="Google Shape;130;p15"/>
          <p:cNvSpPr txBox="1"/>
          <p:nvPr/>
        </p:nvSpPr>
        <p:spPr>
          <a:xfrm>
            <a:off x="255125" y="6171141"/>
            <a:ext cx="8051700" cy="110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Cabin"/>
                <a:ea typeface="Cabin"/>
                <a:cs typeface="Cabin"/>
                <a:sym typeface="Cabin"/>
              </a:rPr>
              <a:t> 	 	 		</a:t>
            </a:r>
            <a:endParaRPr sz="1200">
              <a:solidFill>
                <a:schemeClr val="dk1"/>
              </a:solidFill>
              <a:latin typeface="Cabin"/>
              <a:ea typeface="Cabin"/>
              <a:cs typeface="Cabin"/>
              <a:sym typeface="Cabin"/>
            </a:endParaRPr>
          </a:p>
          <a:p>
            <a:pPr indent="0" lvl="0" marL="0" rtl="0" algn="l">
              <a:spcBef>
                <a:spcPts val="0"/>
              </a:spcBef>
              <a:spcAft>
                <a:spcPts val="0"/>
              </a:spcAft>
              <a:buNone/>
            </a:pPr>
            <a:r>
              <a:rPr lang="en-GB" sz="1800">
                <a:solidFill>
                  <a:srgbClr val="3C78D8"/>
                </a:solidFill>
              </a:rPr>
              <a:t> </a:t>
            </a:r>
            <a:endParaRPr sz="1200">
              <a:solidFill>
                <a:srgbClr val="3C78D8"/>
              </a:solidFill>
              <a:highlight>
                <a:srgbClr val="FFE599"/>
              </a:highlight>
              <a:latin typeface="Cabin"/>
              <a:ea typeface="Cabin"/>
              <a:cs typeface="Cabin"/>
              <a:sym typeface="Cabin"/>
            </a:endParaRPr>
          </a:p>
          <a:p>
            <a:pPr indent="0" lvl="0" marL="0" rtl="0" algn="l">
              <a:spcBef>
                <a:spcPts val="0"/>
              </a:spcBef>
              <a:spcAft>
                <a:spcPts val="0"/>
              </a:spcAft>
              <a:buNone/>
            </a:pPr>
            <a:r>
              <a:rPr b="1" lang="en-GB">
                <a:solidFill>
                  <a:srgbClr val="61753B"/>
                </a:solidFill>
                <a:latin typeface="Cabin"/>
                <a:ea typeface="Cabin"/>
                <a:cs typeface="Cabin"/>
                <a:sym typeface="Cabin"/>
              </a:rPr>
              <a:t>The pattern of fever in different species of malaria:</a:t>
            </a:r>
            <a:endParaRPr b="1">
              <a:solidFill>
                <a:srgbClr val="61753B"/>
              </a:solidFill>
              <a:latin typeface="Cabin"/>
              <a:ea typeface="Cabin"/>
              <a:cs typeface="Cabin"/>
              <a:sym typeface="Cabin"/>
            </a:endParaRPr>
          </a:p>
        </p:txBody>
      </p:sp>
      <p:pic>
        <p:nvPicPr>
          <p:cNvPr descr="نتيجة بحث الصور عن ‪tv clipart‬‏" id="131" name="Google Shape;131;p15">
            <a:hlinkClick r:id="rId3"/>
          </p:cNvPr>
          <p:cNvPicPr preferRelativeResize="0"/>
          <p:nvPr/>
        </p:nvPicPr>
        <p:blipFill>
          <a:blip r:embed="rId4">
            <a:alphaModFix/>
          </a:blip>
          <a:stretch>
            <a:fillRect/>
          </a:stretch>
        </p:blipFill>
        <p:spPr>
          <a:xfrm>
            <a:off x="2999783" y="948306"/>
            <a:ext cx="323538" cy="348000"/>
          </a:xfrm>
          <a:prstGeom prst="rect">
            <a:avLst/>
          </a:prstGeom>
          <a:noFill/>
          <a:ln>
            <a:noFill/>
          </a:ln>
        </p:spPr>
      </p:pic>
      <p:pic>
        <p:nvPicPr>
          <p:cNvPr descr="نتيجة بحث الصور عن ‪malaria life cycle‬‏" id="132" name="Google Shape;132;p15"/>
          <p:cNvPicPr preferRelativeResize="0"/>
          <p:nvPr/>
        </p:nvPicPr>
        <p:blipFill>
          <a:blip r:embed="rId5">
            <a:alphaModFix/>
          </a:blip>
          <a:stretch>
            <a:fillRect/>
          </a:stretch>
        </p:blipFill>
        <p:spPr>
          <a:xfrm>
            <a:off x="3419691" y="1003713"/>
            <a:ext cx="3839163" cy="2502769"/>
          </a:xfrm>
          <a:prstGeom prst="rect">
            <a:avLst/>
          </a:prstGeom>
          <a:noFill/>
          <a:ln cap="flat" cmpd="sng" w="9525">
            <a:solidFill>
              <a:srgbClr val="61753B"/>
            </a:solidFill>
            <a:prstDash val="solid"/>
            <a:round/>
            <a:headEnd len="sm" w="sm" type="none"/>
            <a:tailEnd len="sm" w="sm" type="none"/>
          </a:ln>
        </p:spPr>
      </p:pic>
      <p:sp>
        <p:nvSpPr>
          <p:cNvPr id="133" name="Google Shape;133;p15"/>
          <p:cNvSpPr txBox="1"/>
          <p:nvPr/>
        </p:nvSpPr>
        <p:spPr>
          <a:xfrm>
            <a:off x="359400" y="3665325"/>
            <a:ext cx="6870600" cy="2676300"/>
          </a:xfrm>
          <a:prstGeom prst="rect">
            <a:avLst/>
          </a:prstGeom>
          <a:noFill/>
          <a:ln cap="flat" cmpd="sng" w="9525">
            <a:solidFill>
              <a:srgbClr val="61753B"/>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999999"/>
                </a:solidFill>
                <a:highlight>
                  <a:srgbClr val="EFEFEF"/>
                </a:highlight>
                <a:latin typeface="Cabin"/>
                <a:ea typeface="Cabin"/>
                <a:cs typeface="Cabin"/>
                <a:sym typeface="Cabin"/>
              </a:rPr>
              <a:t>Explanation for the picture:</a:t>
            </a:r>
            <a:endParaRPr b="1" sz="1200">
              <a:solidFill>
                <a:srgbClr val="999999"/>
              </a:solidFill>
              <a:highlight>
                <a:srgbClr val="EFEFEF"/>
              </a:highlight>
              <a:latin typeface="Cabin"/>
              <a:ea typeface="Cabin"/>
              <a:cs typeface="Cabin"/>
              <a:sym typeface="Cabin"/>
            </a:endParaRPr>
          </a:p>
          <a:p>
            <a:pPr indent="-292100" lvl="0" marL="457200" rtl="0" algn="l">
              <a:spcBef>
                <a:spcPts val="0"/>
              </a:spcBef>
              <a:spcAft>
                <a:spcPts val="0"/>
              </a:spcAft>
              <a:buClr>
                <a:srgbClr val="999999"/>
              </a:buClr>
              <a:buSzPts val="1000"/>
              <a:buFont typeface="Cabin"/>
              <a:buAutoNum type="arabicPeriod"/>
            </a:pPr>
            <a:r>
              <a:rPr lang="en-GB" sz="1000">
                <a:solidFill>
                  <a:srgbClr val="999999"/>
                </a:solidFill>
                <a:latin typeface="Cabin"/>
                <a:ea typeface="Cabin"/>
                <a:cs typeface="Cabin"/>
                <a:sym typeface="Cabin"/>
              </a:rPr>
              <a:t>Malaria is mainly carried by</a:t>
            </a:r>
            <a:r>
              <a:rPr b="1" lang="en-GB" sz="1000">
                <a:solidFill>
                  <a:srgbClr val="999999"/>
                </a:solidFill>
                <a:latin typeface="Cabin"/>
                <a:ea typeface="Cabin"/>
                <a:cs typeface="Cabin"/>
                <a:sym typeface="Cabin"/>
              </a:rPr>
              <a:t> </a:t>
            </a:r>
            <a:r>
              <a:rPr b="1" lang="en-GB" sz="1000">
                <a:solidFill>
                  <a:srgbClr val="CC0000"/>
                </a:solidFill>
                <a:latin typeface="Cabin"/>
                <a:ea typeface="Cabin"/>
                <a:cs typeface="Cabin"/>
                <a:sym typeface="Cabin"/>
              </a:rPr>
              <a:t>female anopheles</a:t>
            </a:r>
            <a:r>
              <a:rPr b="1" lang="en-GB" sz="1000">
                <a:solidFill>
                  <a:srgbClr val="FF0000"/>
                </a:solidFill>
                <a:latin typeface="Cabin"/>
                <a:ea typeface="Cabin"/>
                <a:cs typeface="Cabin"/>
                <a:sym typeface="Cabin"/>
              </a:rPr>
              <a:t> </a:t>
            </a:r>
            <a:r>
              <a:rPr lang="en-GB" sz="1000">
                <a:solidFill>
                  <a:srgbClr val="999999"/>
                </a:solidFill>
                <a:latin typeface="Cabin"/>
                <a:ea typeface="Cabin"/>
                <a:cs typeface="Cabin"/>
                <a:sym typeface="Cabin"/>
              </a:rPr>
              <a:t>mosquito.</a:t>
            </a:r>
            <a:endParaRPr sz="1000">
              <a:solidFill>
                <a:srgbClr val="999999"/>
              </a:solidFill>
              <a:latin typeface="Cabin"/>
              <a:ea typeface="Cabin"/>
              <a:cs typeface="Cabin"/>
              <a:sym typeface="Cabin"/>
            </a:endParaRPr>
          </a:p>
          <a:p>
            <a:pPr indent="-292100" lvl="0" marL="457200" rtl="0" algn="l">
              <a:spcBef>
                <a:spcPts val="0"/>
              </a:spcBef>
              <a:spcAft>
                <a:spcPts val="0"/>
              </a:spcAft>
              <a:buClr>
                <a:srgbClr val="999999"/>
              </a:buClr>
              <a:buSzPts val="1000"/>
              <a:buFont typeface="Cabin"/>
              <a:buAutoNum type="arabicPeriod"/>
            </a:pPr>
            <a:r>
              <a:rPr lang="en-GB" sz="1000">
                <a:solidFill>
                  <a:srgbClr val="999999"/>
                </a:solidFill>
                <a:latin typeface="Cabin"/>
                <a:ea typeface="Cabin"/>
                <a:cs typeface="Cabin"/>
                <a:sym typeface="Cabin"/>
              </a:rPr>
              <a:t>T</a:t>
            </a:r>
            <a:r>
              <a:rPr lang="en-GB" sz="1000">
                <a:solidFill>
                  <a:srgbClr val="999999"/>
                </a:solidFill>
                <a:latin typeface="Cabin"/>
                <a:ea typeface="Cabin"/>
                <a:cs typeface="Cabin"/>
                <a:sym typeface="Cabin"/>
              </a:rPr>
              <a:t>he infected mosquito will </a:t>
            </a:r>
            <a:r>
              <a:rPr b="1" lang="en-GB" sz="1000">
                <a:solidFill>
                  <a:srgbClr val="CC0000"/>
                </a:solidFill>
                <a:latin typeface="Cabin"/>
                <a:ea typeface="Cabin"/>
                <a:cs typeface="Cabin"/>
                <a:sym typeface="Cabin"/>
              </a:rPr>
              <a:t>bite and inject </a:t>
            </a:r>
            <a:r>
              <a:rPr b="1" lang="en-GB" sz="1000">
                <a:solidFill>
                  <a:srgbClr val="CC0000"/>
                </a:solidFill>
                <a:latin typeface="Cabin"/>
                <a:ea typeface="Cabin"/>
                <a:cs typeface="Cabin"/>
                <a:sym typeface="Cabin"/>
              </a:rPr>
              <a:t>sporozoites</a:t>
            </a:r>
            <a:r>
              <a:rPr b="1" lang="en-GB" sz="1000">
                <a:solidFill>
                  <a:srgbClr val="FF0000"/>
                </a:solidFill>
                <a:latin typeface="Cabin"/>
                <a:ea typeface="Cabin"/>
                <a:cs typeface="Cabin"/>
                <a:sym typeface="Cabin"/>
              </a:rPr>
              <a:t> </a:t>
            </a:r>
            <a:r>
              <a:rPr lang="en-GB" sz="1000">
                <a:solidFill>
                  <a:srgbClr val="999999"/>
                </a:solidFill>
                <a:latin typeface="Cabin"/>
                <a:ea typeface="Cabin"/>
                <a:cs typeface="Cabin"/>
                <a:sym typeface="Cabin"/>
              </a:rPr>
              <a:t>from it salivary gland into the bloodstream of human.</a:t>
            </a:r>
            <a:endParaRPr sz="1000">
              <a:solidFill>
                <a:srgbClr val="999999"/>
              </a:solidFill>
              <a:latin typeface="Cabin"/>
              <a:ea typeface="Cabin"/>
              <a:cs typeface="Cabin"/>
              <a:sym typeface="Cabin"/>
            </a:endParaRPr>
          </a:p>
          <a:p>
            <a:pPr indent="-292100" lvl="0" marL="457200" rtl="0" algn="l">
              <a:spcBef>
                <a:spcPts val="0"/>
              </a:spcBef>
              <a:spcAft>
                <a:spcPts val="0"/>
              </a:spcAft>
              <a:buClr>
                <a:srgbClr val="999999"/>
              </a:buClr>
              <a:buSzPts val="1000"/>
              <a:buFont typeface="Cabin"/>
              <a:buAutoNum type="arabicPeriod"/>
            </a:pPr>
            <a:r>
              <a:rPr lang="en-GB" sz="1000">
                <a:solidFill>
                  <a:srgbClr val="999999"/>
                </a:solidFill>
                <a:latin typeface="Cabin"/>
                <a:ea typeface="Cabin"/>
                <a:cs typeface="Cabin"/>
                <a:sym typeface="Cabin"/>
              </a:rPr>
              <a:t>Which then will travel through </a:t>
            </a:r>
            <a:r>
              <a:rPr lang="en-GB" sz="1000">
                <a:solidFill>
                  <a:srgbClr val="999999"/>
                </a:solidFill>
                <a:latin typeface="Cabin"/>
                <a:ea typeface="Cabin"/>
                <a:cs typeface="Cabin"/>
                <a:sym typeface="Cabin"/>
              </a:rPr>
              <a:t>blood until it reaches the liver and enter the hepatocytes where it will multiply asexually to form </a:t>
            </a:r>
            <a:r>
              <a:rPr b="1" lang="en-GB" sz="1000">
                <a:solidFill>
                  <a:srgbClr val="CC0000"/>
                </a:solidFill>
                <a:latin typeface="Cabin"/>
                <a:ea typeface="Cabin"/>
                <a:cs typeface="Cabin"/>
                <a:sym typeface="Cabin"/>
              </a:rPr>
              <a:t>merozoites inside the schizont (Exoerythrocytic schizont).</a:t>
            </a:r>
            <a:endParaRPr b="1" sz="1000">
              <a:solidFill>
                <a:srgbClr val="CC0000"/>
              </a:solidFill>
              <a:latin typeface="Cabin"/>
              <a:ea typeface="Cabin"/>
              <a:cs typeface="Cabin"/>
              <a:sym typeface="Cabin"/>
            </a:endParaRPr>
          </a:p>
          <a:p>
            <a:pPr indent="-292100" lvl="0" marL="457200" rtl="0" algn="l">
              <a:spcBef>
                <a:spcPts val="0"/>
              </a:spcBef>
              <a:spcAft>
                <a:spcPts val="0"/>
              </a:spcAft>
              <a:buClr>
                <a:srgbClr val="999999"/>
              </a:buClr>
              <a:buSzPts val="1000"/>
              <a:buFont typeface="Cabin"/>
              <a:buAutoNum type="arabicPeriod"/>
            </a:pPr>
            <a:r>
              <a:rPr lang="en-GB" sz="1000">
                <a:solidFill>
                  <a:srgbClr val="999999"/>
                </a:solidFill>
                <a:latin typeface="Cabin"/>
                <a:ea typeface="Cabin"/>
                <a:cs typeface="Cabin"/>
                <a:sym typeface="Cabin"/>
              </a:rPr>
              <a:t>When the</a:t>
            </a:r>
            <a:r>
              <a:rPr lang="en-GB" sz="1000">
                <a:solidFill>
                  <a:srgbClr val="CC0000"/>
                </a:solidFill>
                <a:latin typeface="Cabin"/>
                <a:ea typeface="Cabin"/>
                <a:cs typeface="Cabin"/>
                <a:sym typeface="Cabin"/>
              </a:rPr>
              <a:t> </a:t>
            </a:r>
            <a:r>
              <a:rPr b="1" lang="en-GB" sz="1000">
                <a:solidFill>
                  <a:srgbClr val="CC0000"/>
                </a:solidFill>
                <a:latin typeface="Cabin"/>
                <a:ea typeface="Cabin"/>
                <a:cs typeface="Cabin"/>
                <a:sym typeface="Cabin"/>
              </a:rPr>
              <a:t>hepatic schizont rupture</a:t>
            </a:r>
            <a:r>
              <a:rPr b="1" lang="en-GB" sz="1000">
                <a:solidFill>
                  <a:srgbClr val="FF0000"/>
                </a:solidFill>
                <a:latin typeface="Cabin"/>
                <a:ea typeface="Cabin"/>
                <a:cs typeface="Cabin"/>
                <a:sym typeface="Cabin"/>
              </a:rPr>
              <a:t> </a:t>
            </a:r>
            <a:r>
              <a:rPr lang="en-GB" sz="1000">
                <a:solidFill>
                  <a:srgbClr val="999999"/>
                </a:solidFill>
                <a:latin typeface="Cabin"/>
                <a:ea typeface="Cabin"/>
                <a:cs typeface="Cabin"/>
                <a:sym typeface="Cabin"/>
              </a:rPr>
              <a:t>the merozoites will be released into blood, then it will enter the erythrocytes forming </a:t>
            </a:r>
            <a:r>
              <a:rPr b="1" lang="en-GB" sz="1000">
                <a:solidFill>
                  <a:srgbClr val="CC0000"/>
                </a:solidFill>
                <a:latin typeface="Cabin"/>
                <a:ea typeface="Cabin"/>
                <a:cs typeface="Cabin"/>
                <a:sym typeface="Cabin"/>
              </a:rPr>
              <a:t>immature trophozoites (ring stage)</a:t>
            </a:r>
            <a:r>
              <a:rPr lang="en-GB" sz="1000">
                <a:solidFill>
                  <a:srgbClr val="FF0000"/>
                </a:solidFill>
                <a:latin typeface="Cabin"/>
                <a:ea typeface="Cabin"/>
                <a:cs typeface="Cabin"/>
                <a:sym typeface="Cabin"/>
              </a:rPr>
              <a:t> </a:t>
            </a:r>
            <a:r>
              <a:rPr lang="en-GB" sz="1000">
                <a:solidFill>
                  <a:srgbClr val="999999"/>
                </a:solidFill>
                <a:latin typeface="Cabin"/>
                <a:ea typeface="Cabin"/>
                <a:cs typeface="Cabin"/>
                <a:sym typeface="Cabin"/>
              </a:rPr>
              <a:t> which will have</a:t>
            </a:r>
            <a:r>
              <a:rPr b="1" lang="en-GB" sz="1000">
                <a:solidFill>
                  <a:srgbClr val="999999"/>
                </a:solidFill>
                <a:latin typeface="Cabin"/>
                <a:ea typeface="Cabin"/>
                <a:cs typeface="Cabin"/>
                <a:sym typeface="Cabin"/>
              </a:rPr>
              <a:t> 2 pathways:</a:t>
            </a:r>
            <a:endParaRPr b="1" sz="1000">
              <a:solidFill>
                <a:srgbClr val="999999"/>
              </a:solidFill>
              <a:latin typeface="Cabin"/>
              <a:ea typeface="Cabin"/>
              <a:cs typeface="Cabin"/>
              <a:sym typeface="Cabin"/>
            </a:endParaRPr>
          </a:p>
          <a:p>
            <a:pPr indent="-292100" lvl="1" marL="914400" rtl="0" algn="l">
              <a:spcBef>
                <a:spcPts val="0"/>
              </a:spcBef>
              <a:spcAft>
                <a:spcPts val="0"/>
              </a:spcAft>
              <a:buClr>
                <a:srgbClr val="999999"/>
              </a:buClr>
              <a:buSzPts val="1000"/>
              <a:buFont typeface="Cabin"/>
              <a:buAutoNum type="alphaLcPeriod"/>
            </a:pPr>
            <a:r>
              <a:rPr b="1" lang="en-GB" sz="1000">
                <a:solidFill>
                  <a:srgbClr val="CC0000"/>
                </a:solidFill>
                <a:latin typeface="Cabin"/>
                <a:ea typeface="Cabin"/>
                <a:cs typeface="Cabin"/>
                <a:sym typeface="Cabin"/>
              </a:rPr>
              <a:t>First pathway:</a:t>
            </a:r>
            <a:r>
              <a:rPr lang="en-GB" sz="1000">
                <a:solidFill>
                  <a:srgbClr val="CC0000"/>
                </a:solidFill>
                <a:latin typeface="Cabin"/>
                <a:ea typeface="Cabin"/>
                <a:cs typeface="Cabin"/>
                <a:sym typeface="Cabin"/>
              </a:rPr>
              <a:t> </a:t>
            </a:r>
            <a:r>
              <a:rPr lang="en-GB" sz="1000">
                <a:solidFill>
                  <a:srgbClr val="999999"/>
                </a:solidFill>
                <a:latin typeface="Cabin"/>
                <a:ea typeface="Cabin"/>
                <a:cs typeface="Cabin"/>
                <a:sym typeface="Cabin"/>
              </a:rPr>
              <a:t>It goes through the </a:t>
            </a:r>
            <a:r>
              <a:rPr b="1" lang="en-GB" sz="1000">
                <a:solidFill>
                  <a:srgbClr val="CC0000"/>
                </a:solidFill>
                <a:latin typeface="Cabin"/>
                <a:ea typeface="Cabin"/>
                <a:cs typeface="Cabin"/>
                <a:sym typeface="Cabin"/>
              </a:rPr>
              <a:t>erythrocytic cycle</a:t>
            </a:r>
            <a:r>
              <a:rPr b="1" lang="en-GB" sz="1000">
                <a:solidFill>
                  <a:srgbClr val="FF0000"/>
                </a:solidFill>
                <a:latin typeface="Cabin"/>
                <a:ea typeface="Cabin"/>
                <a:cs typeface="Cabin"/>
                <a:sym typeface="Cabin"/>
              </a:rPr>
              <a:t> </a:t>
            </a:r>
            <a:r>
              <a:rPr lang="en-GB" sz="1000">
                <a:solidFill>
                  <a:srgbClr val="999999"/>
                </a:solidFill>
                <a:latin typeface="Cabin"/>
                <a:ea typeface="Cabin"/>
                <a:cs typeface="Cabin"/>
                <a:sym typeface="Cabin"/>
              </a:rPr>
              <a:t>starting from ring stage then into Mature trophozoites, then the merozoites will multiply inside the RBCs forming </a:t>
            </a:r>
            <a:r>
              <a:rPr b="1" lang="en-GB" sz="1000">
                <a:solidFill>
                  <a:srgbClr val="CC0000"/>
                </a:solidFill>
                <a:latin typeface="Cabin"/>
                <a:ea typeface="Cabin"/>
                <a:cs typeface="Cabin"/>
                <a:sym typeface="Cabin"/>
              </a:rPr>
              <a:t>schizont (Erythrocytic schizont)</a:t>
            </a:r>
            <a:r>
              <a:rPr lang="en-GB" sz="1000">
                <a:solidFill>
                  <a:srgbClr val="999999"/>
                </a:solidFill>
                <a:latin typeface="Cabin"/>
                <a:ea typeface="Cabin"/>
                <a:cs typeface="Cabin"/>
                <a:sym typeface="Cabin"/>
              </a:rPr>
              <a:t>, which will rupture (hemolysis) and release the merozoites into the bloodstream (Clinical attack of malaria is due to this stage) and the cycle will repeat over and over again.</a:t>
            </a:r>
            <a:endParaRPr sz="1000">
              <a:solidFill>
                <a:srgbClr val="999999"/>
              </a:solidFill>
              <a:latin typeface="Cabin"/>
              <a:ea typeface="Cabin"/>
              <a:cs typeface="Cabin"/>
              <a:sym typeface="Cabin"/>
            </a:endParaRPr>
          </a:p>
          <a:p>
            <a:pPr indent="-292100" lvl="1" marL="914400" rtl="0" algn="l">
              <a:spcBef>
                <a:spcPts val="0"/>
              </a:spcBef>
              <a:spcAft>
                <a:spcPts val="0"/>
              </a:spcAft>
              <a:buClr>
                <a:srgbClr val="999999"/>
              </a:buClr>
              <a:buSzPts val="1000"/>
              <a:buFont typeface="Cabin"/>
              <a:buAutoNum type="alphaLcPeriod"/>
            </a:pPr>
            <a:r>
              <a:rPr b="1" lang="en-GB" sz="1000">
                <a:solidFill>
                  <a:srgbClr val="CC0000"/>
                </a:solidFill>
                <a:latin typeface="Cabin"/>
                <a:ea typeface="Cabin"/>
                <a:cs typeface="Cabin"/>
                <a:sym typeface="Cabin"/>
              </a:rPr>
              <a:t>Second pathway:</a:t>
            </a:r>
            <a:r>
              <a:rPr lang="en-GB" sz="1000">
                <a:solidFill>
                  <a:srgbClr val="999999"/>
                </a:solidFill>
                <a:latin typeface="Cabin"/>
                <a:ea typeface="Cabin"/>
                <a:cs typeface="Cabin"/>
                <a:sym typeface="Cabin"/>
              </a:rPr>
              <a:t> Some immature trophozoites will become</a:t>
            </a:r>
            <a:r>
              <a:rPr b="1" lang="en-GB" sz="1000">
                <a:solidFill>
                  <a:srgbClr val="999999"/>
                </a:solidFill>
                <a:latin typeface="Cabin"/>
                <a:ea typeface="Cabin"/>
                <a:cs typeface="Cabin"/>
                <a:sym typeface="Cabin"/>
              </a:rPr>
              <a:t> </a:t>
            </a:r>
            <a:r>
              <a:rPr b="1" lang="en-GB" sz="1000">
                <a:solidFill>
                  <a:srgbClr val="CC0000"/>
                </a:solidFill>
                <a:latin typeface="Cabin"/>
                <a:ea typeface="Cabin"/>
                <a:cs typeface="Cabin"/>
                <a:sym typeface="Cabin"/>
              </a:rPr>
              <a:t>gametocytes (male and female)</a:t>
            </a:r>
            <a:r>
              <a:rPr b="1" lang="en-GB" sz="1000">
                <a:solidFill>
                  <a:srgbClr val="FF0000"/>
                </a:solidFill>
                <a:latin typeface="Cabin"/>
                <a:ea typeface="Cabin"/>
                <a:cs typeface="Cabin"/>
                <a:sym typeface="Cabin"/>
              </a:rPr>
              <a:t> </a:t>
            </a:r>
            <a:r>
              <a:rPr lang="en-GB" sz="1000">
                <a:solidFill>
                  <a:srgbClr val="999999"/>
                </a:solidFill>
                <a:latin typeface="Cabin"/>
                <a:ea typeface="Cabin"/>
                <a:cs typeface="Cabin"/>
                <a:sym typeface="Cabin"/>
              </a:rPr>
              <a:t>those gametocytes will be ingested by another mosquito; in the mosquito:</a:t>
            </a:r>
            <a:endParaRPr sz="1000">
              <a:solidFill>
                <a:srgbClr val="999999"/>
              </a:solidFill>
              <a:latin typeface="Cabin"/>
              <a:ea typeface="Cabin"/>
              <a:cs typeface="Cabin"/>
              <a:sym typeface="Cabin"/>
            </a:endParaRPr>
          </a:p>
          <a:p>
            <a:pPr indent="-292100" lvl="2" marL="1371600" rtl="0" algn="l">
              <a:spcBef>
                <a:spcPts val="0"/>
              </a:spcBef>
              <a:spcAft>
                <a:spcPts val="0"/>
              </a:spcAft>
              <a:buClr>
                <a:srgbClr val="999999"/>
              </a:buClr>
              <a:buSzPts val="1000"/>
              <a:buFont typeface="Cabin"/>
              <a:buAutoNum type="romanLcPeriod"/>
            </a:pPr>
            <a:r>
              <a:rPr lang="en-GB" sz="1000">
                <a:solidFill>
                  <a:srgbClr val="999999"/>
                </a:solidFill>
                <a:latin typeface="Cabin"/>
                <a:ea typeface="Cabin"/>
                <a:cs typeface="Cabin"/>
                <a:sym typeface="Cabin"/>
              </a:rPr>
              <a:t>There are Micro(Male) and Macro(Female) gametocytes, the microgametocytes  will enter into the  macrogametocytes in which they will form Ookinete then it will develop into Oocyst which will rupture releasing </a:t>
            </a:r>
            <a:r>
              <a:rPr b="1" lang="en-GB" sz="1000">
                <a:solidFill>
                  <a:srgbClr val="CC0000"/>
                </a:solidFill>
                <a:latin typeface="Cabin"/>
                <a:ea typeface="Cabin"/>
                <a:cs typeface="Cabin"/>
                <a:sym typeface="Cabin"/>
              </a:rPr>
              <a:t>sporozoites</a:t>
            </a:r>
            <a:r>
              <a:rPr lang="en-GB" sz="1000">
                <a:solidFill>
                  <a:srgbClr val="CC0000"/>
                </a:solidFill>
                <a:latin typeface="Cabin"/>
                <a:ea typeface="Cabin"/>
                <a:cs typeface="Cabin"/>
                <a:sym typeface="Cabin"/>
              </a:rPr>
              <a:t> </a:t>
            </a:r>
            <a:r>
              <a:rPr lang="en-GB" sz="1000">
                <a:solidFill>
                  <a:srgbClr val="999999"/>
                </a:solidFill>
                <a:latin typeface="Cabin"/>
                <a:ea typeface="Cabin"/>
                <a:cs typeface="Cabin"/>
                <a:sym typeface="Cabin"/>
              </a:rPr>
              <a:t>in mosquito, then the cycle will go over and over again.</a:t>
            </a:r>
            <a:endParaRPr sz="1000">
              <a:solidFill>
                <a:srgbClr val="999999"/>
              </a:solidFill>
              <a:latin typeface="Cabin"/>
              <a:ea typeface="Cabin"/>
              <a:cs typeface="Cabin"/>
              <a:sym typeface="Cabin"/>
            </a:endParaRPr>
          </a:p>
        </p:txBody>
      </p:sp>
      <p:cxnSp>
        <p:nvCxnSpPr>
          <p:cNvPr id="134" name="Google Shape;134;p15"/>
          <p:cNvCxnSpPr>
            <a:stCxn id="135" idx="2"/>
            <a:endCxn id="136" idx="1"/>
          </p:cNvCxnSpPr>
          <p:nvPr/>
        </p:nvCxnSpPr>
        <p:spPr>
          <a:xfrm>
            <a:off x="839325" y="8498775"/>
            <a:ext cx="660600" cy="768300"/>
          </a:xfrm>
          <a:prstGeom prst="bentConnector3">
            <a:avLst>
              <a:gd fmla="val 50004" name="adj1"/>
            </a:avLst>
          </a:prstGeom>
          <a:noFill/>
          <a:ln cap="flat" cmpd="sng" w="9525">
            <a:solidFill>
              <a:srgbClr val="61753B"/>
            </a:solidFill>
            <a:prstDash val="solid"/>
            <a:round/>
            <a:headEnd len="sm" w="sm" type="none"/>
            <a:tailEnd len="sm" w="sm" type="none"/>
          </a:ln>
        </p:spPr>
      </p:cxnSp>
      <p:cxnSp>
        <p:nvCxnSpPr>
          <p:cNvPr id="137" name="Google Shape;137;p15"/>
          <p:cNvCxnSpPr>
            <a:stCxn id="135" idx="2"/>
            <a:endCxn id="138" idx="1"/>
          </p:cNvCxnSpPr>
          <p:nvPr/>
        </p:nvCxnSpPr>
        <p:spPr>
          <a:xfrm flipH="1" rot="10800000">
            <a:off x="839325" y="7592475"/>
            <a:ext cx="660600" cy="906300"/>
          </a:xfrm>
          <a:prstGeom prst="bentConnector3">
            <a:avLst>
              <a:gd fmla="val 50004" name="adj1"/>
            </a:avLst>
          </a:prstGeom>
          <a:noFill/>
          <a:ln cap="flat" cmpd="sng" w="9525">
            <a:solidFill>
              <a:srgbClr val="61753B"/>
            </a:solidFill>
            <a:prstDash val="solid"/>
            <a:round/>
            <a:headEnd len="sm" w="sm" type="none"/>
            <a:tailEnd len="sm" w="sm" type="none"/>
          </a:ln>
        </p:spPr>
      </p:cxnSp>
      <p:sp>
        <p:nvSpPr>
          <p:cNvPr id="135" name="Google Shape;135;p15"/>
          <p:cNvSpPr/>
          <p:nvPr/>
        </p:nvSpPr>
        <p:spPr>
          <a:xfrm rot="-5400000">
            <a:off x="-370275" y="8278125"/>
            <a:ext cx="1977900" cy="441300"/>
          </a:xfrm>
          <a:prstGeom prst="roundRect">
            <a:avLst>
              <a:gd fmla="val 16667" name="adj"/>
            </a:avLst>
          </a:prstGeom>
          <a:solidFill>
            <a:srgbClr val="61753B"/>
          </a:solid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GB">
                <a:solidFill>
                  <a:srgbClr val="FFFFFF"/>
                </a:solidFill>
                <a:latin typeface="Cabin"/>
                <a:ea typeface="Cabin"/>
                <a:cs typeface="Cabin"/>
                <a:sym typeface="Cabin"/>
              </a:rPr>
              <a:t>Time to rupture  </a:t>
            </a:r>
            <a:endParaRPr b="1">
              <a:solidFill>
                <a:srgbClr val="FFFFFF"/>
              </a:solidFill>
              <a:latin typeface="Cabin"/>
              <a:ea typeface="Cabin"/>
              <a:cs typeface="Cabin"/>
              <a:sym typeface="Cabin"/>
            </a:endParaRPr>
          </a:p>
        </p:txBody>
      </p:sp>
      <p:sp>
        <p:nvSpPr>
          <p:cNvPr id="138" name="Google Shape;138;p15"/>
          <p:cNvSpPr/>
          <p:nvPr/>
        </p:nvSpPr>
        <p:spPr>
          <a:xfrm>
            <a:off x="1499975" y="7395900"/>
            <a:ext cx="1490100" cy="393000"/>
          </a:xfrm>
          <a:prstGeom prst="roundRect">
            <a:avLst>
              <a:gd fmla="val 16667" name="adj"/>
            </a:avLst>
          </a:prstGeom>
          <a:noFill/>
          <a:ln cap="flat" cmpd="sng" w="19050">
            <a:solidFill>
              <a:srgbClr val="61753B"/>
            </a:solidFill>
            <a:prstDash val="dash"/>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GB" sz="1200">
                <a:solidFill>
                  <a:srgbClr val="CC0000"/>
                </a:solidFill>
                <a:latin typeface="Cabin"/>
                <a:ea typeface="Cabin"/>
                <a:cs typeface="Cabin"/>
                <a:sym typeface="Cabin"/>
              </a:rPr>
              <a:t>Occurs every </a:t>
            </a:r>
            <a:endParaRPr b="1" sz="1200">
              <a:solidFill>
                <a:srgbClr val="CC0000"/>
              </a:solidFill>
              <a:latin typeface="Cabin"/>
              <a:ea typeface="Cabin"/>
              <a:cs typeface="Cabin"/>
              <a:sym typeface="Cabin"/>
            </a:endParaRPr>
          </a:p>
          <a:p>
            <a:pPr indent="0" lvl="0" marL="0" rtl="0" algn="ctr">
              <a:spcBef>
                <a:spcPts val="0"/>
              </a:spcBef>
              <a:spcAft>
                <a:spcPts val="0"/>
              </a:spcAft>
              <a:buNone/>
            </a:pPr>
            <a:r>
              <a:rPr b="1" lang="en-GB" sz="1200">
                <a:solidFill>
                  <a:srgbClr val="CC0000"/>
                </a:solidFill>
                <a:latin typeface="Cabin"/>
                <a:ea typeface="Cabin"/>
                <a:cs typeface="Cabin"/>
                <a:sym typeface="Cabin"/>
              </a:rPr>
              <a:t>48hrs - tertian</a:t>
            </a:r>
            <a:endParaRPr b="1" sz="1200">
              <a:solidFill>
                <a:srgbClr val="CC0000"/>
              </a:solidFill>
              <a:latin typeface="Cabin"/>
              <a:ea typeface="Cabin"/>
              <a:cs typeface="Cabin"/>
              <a:sym typeface="Cabin"/>
            </a:endParaRPr>
          </a:p>
        </p:txBody>
      </p:sp>
      <p:sp>
        <p:nvSpPr>
          <p:cNvPr id="136" name="Google Shape;136;p15"/>
          <p:cNvSpPr/>
          <p:nvPr/>
        </p:nvSpPr>
        <p:spPr>
          <a:xfrm>
            <a:off x="1499982" y="9047725"/>
            <a:ext cx="1561800" cy="438600"/>
          </a:xfrm>
          <a:prstGeom prst="roundRect">
            <a:avLst>
              <a:gd fmla="val 16667" name="adj"/>
            </a:avLst>
          </a:prstGeom>
          <a:noFill/>
          <a:ln cap="flat" cmpd="sng" w="19050">
            <a:solidFill>
              <a:srgbClr val="61753B"/>
            </a:solidFill>
            <a:prstDash val="dash"/>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Clr>
                <a:schemeClr val="dk1"/>
              </a:buClr>
              <a:buSzPts val="1100"/>
              <a:buFont typeface="Arial"/>
              <a:buNone/>
            </a:pPr>
            <a:r>
              <a:rPr b="1" lang="en-GB" sz="1200">
                <a:solidFill>
                  <a:srgbClr val="CC0000"/>
                </a:solidFill>
                <a:latin typeface="Cabin"/>
                <a:ea typeface="Cabin"/>
                <a:cs typeface="Cabin"/>
                <a:sym typeface="Cabin"/>
              </a:rPr>
              <a:t>Occurs every </a:t>
            </a:r>
            <a:endParaRPr b="1" sz="1200">
              <a:solidFill>
                <a:srgbClr val="CC0000"/>
              </a:solidFill>
              <a:latin typeface="Cabin"/>
              <a:ea typeface="Cabin"/>
              <a:cs typeface="Cabin"/>
              <a:sym typeface="Cabin"/>
            </a:endParaRPr>
          </a:p>
          <a:p>
            <a:pPr indent="0" lvl="0" marL="0" rtl="0" algn="ctr">
              <a:spcBef>
                <a:spcPts val="0"/>
              </a:spcBef>
              <a:spcAft>
                <a:spcPts val="0"/>
              </a:spcAft>
              <a:buClr>
                <a:schemeClr val="dk1"/>
              </a:buClr>
              <a:buSzPts val="1100"/>
              <a:buFont typeface="Arial"/>
              <a:buNone/>
            </a:pPr>
            <a:r>
              <a:rPr b="1" lang="en-GB" sz="1200">
                <a:solidFill>
                  <a:srgbClr val="CC0000"/>
                </a:solidFill>
                <a:latin typeface="Cabin"/>
                <a:ea typeface="Cabin"/>
                <a:cs typeface="Cabin"/>
                <a:sym typeface="Cabin"/>
              </a:rPr>
              <a:t>72hrs - quartan</a:t>
            </a:r>
            <a:endParaRPr b="1" sz="1200">
              <a:solidFill>
                <a:srgbClr val="CC0000"/>
              </a:solidFill>
              <a:latin typeface="Cabin"/>
              <a:ea typeface="Cabin"/>
              <a:cs typeface="Cabin"/>
              <a:sym typeface="Cabin"/>
            </a:endParaRPr>
          </a:p>
        </p:txBody>
      </p:sp>
      <p:cxnSp>
        <p:nvCxnSpPr>
          <p:cNvPr id="139" name="Google Shape;139;p15"/>
          <p:cNvCxnSpPr>
            <a:stCxn id="138" idx="3"/>
          </p:cNvCxnSpPr>
          <p:nvPr/>
        </p:nvCxnSpPr>
        <p:spPr>
          <a:xfrm flipH="1" rot="10800000">
            <a:off x="2990075" y="7313400"/>
            <a:ext cx="429900" cy="279000"/>
          </a:xfrm>
          <a:prstGeom prst="bentConnector3">
            <a:avLst>
              <a:gd fmla="val 50000" name="adj1"/>
            </a:avLst>
          </a:prstGeom>
          <a:noFill/>
          <a:ln cap="flat" cmpd="sng" w="9525">
            <a:solidFill>
              <a:srgbClr val="61753B"/>
            </a:solidFill>
            <a:prstDash val="solid"/>
            <a:round/>
            <a:headEnd len="med" w="med" type="none"/>
            <a:tailEnd len="med" w="med" type="none"/>
          </a:ln>
        </p:spPr>
      </p:cxnSp>
      <p:cxnSp>
        <p:nvCxnSpPr>
          <p:cNvPr id="140" name="Google Shape;140;p15"/>
          <p:cNvCxnSpPr>
            <a:stCxn id="138" idx="3"/>
          </p:cNvCxnSpPr>
          <p:nvPr/>
        </p:nvCxnSpPr>
        <p:spPr>
          <a:xfrm>
            <a:off x="2990075" y="7592400"/>
            <a:ext cx="429900" cy="267600"/>
          </a:xfrm>
          <a:prstGeom prst="bentConnector3">
            <a:avLst>
              <a:gd fmla="val 50000" name="adj1"/>
            </a:avLst>
          </a:prstGeom>
          <a:noFill/>
          <a:ln cap="flat" cmpd="sng" w="9525">
            <a:solidFill>
              <a:srgbClr val="61753B"/>
            </a:solidFill>
            <a:prstDash val="solid"/>
            <a:round/>
            <a:headEnd len="med" w="med" type="none"/>
            <a:tailEnd len="med" w="med" type="none"/>
          </a:ln>
        </p:spPr>
      </p:cxnSp>
      <p:cxnSp>
        <p:nvCxnSpPr>
          <p:cNvPr id="141" name="Google Shape;141;p15"/>
          <p:cNvCxnSpPr>
            <a:stCxn id="136" idx="3"/>
            <a:endCxn id="142" idx="1"/>
          </p:cNvCxnSpPr>
          <p:nvPr/>
        </p:nvCxnSpPr>
        <p:spPr>
          <a:xfrm>
            <a:off x="3061782" y="9267025"/>
            <a:ext cx="212100" cy="0"/>
          </a:xfrm>
          <a:prstGeom prst="straightConnector1">
            <a:avLst/>
          </a:prstGeom>
          <a:noFill/>
          <a:ln cap="flat" cmpd="sng" w="9525">
            <a:solidFill>
              <a:srgbClr val="61753B"/>
            </a:solidFill>
            <a:prstDash val="solid"/>
            <a:round/>
            <a:headEnd len="med" w="med" type="none"/>
            <a:tailEnd len="med" w="med" type="none"/>
          </a:ln>
        </p:spPr>
      </p:cxnSp>
      <p:sp>
        <p:nvSpPr>
          <p:cNvPr id="143" name="Google Shape;143;p15"/>
          <p:cNvSpPr/>
          <p:nvPr/>
        </p:nvSpPr>
        <p:spPr>
          <a:xfrm>
            <a:off x="1530424" y="8285226"/>
            <a:ext cx="1561800" cy="438600"/>
          </a:xfrm>
          <a:prstGeom prst="roundRect">
            <a:avLst>
              <a:gd fmla="val 16667" name="adj"/>
            </a:avLst>
          </a:prstGeom>
          <a:noFill/>
          <a:ln cap="flat" cmpd="sng" w="19050">
            <a:solidFill>
              <a:srgbClr val="61753B"/>
            </a:solidFill>
            <a:prstDash val="dash"/>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GB" sz="1200">
                <a:solidFill>
                  <a:srgbClr val="CC0000"/>
                </a:solidFill>
                <a:latin typeface="Cabin"/>
                <a:ea typeface="Cabin"/>
                <a:cs typeface="Cabin"/>
                <a:sym typeface="Cabin"/>
              </a:rPr>
              <a:t>quotidian, tertian,  </a:t>
            </a:r>
            <a:r>
              <a:rPr b="1" lang="en-GB" sz="1200" u="sng">
                <a:solidFill>
                  <a:srgbClr val="CC0000"/>
                </a:solidFill>
                <a:latin typeface="Cabin"/>
                <a:ea typeface="Cabin"/>
                <a:cs typeface="Cabin"/>
                <a:sym typeface="Cabin"/>
              </a:rPr>
              <a:t>irregular </a:t>
            </a:r>
            <a:endParaRPr b="1" sz="1200" u="sng">
              <a:solidFill>
                <a:srgbClr val="CC0000"/>
              </a:solidFill>
              <a:latin typeface="Cabin"/>
              <a:ea typeface="Cabin"/>
              <a:cs typeface="Cabin"/>
              <a:sym typeface="Cabin"/>
            </a:endParaRPr>
          </a:p>
        </p:txBody>
      </p:sp>
      <p:cxnSp>
        <p:nvCxnSpPr>
          <p:cNvPr id="144" name="Google Shape;144;p15"/>
          <p:cNvCxnSpPr>
            <a:stCxn id="143" idx="1"/>
            <a:endCxn id="135" idx="2"/>
          </p:cNvCxnSpPr>
          <p:nvPr/>
        </p:nvCxnSpPr>
        <p:spPr>
          <a:xfrm rot="10800000">
            <a:off x="839224" y="8498826"/>
            <a:ext cx="691200" cy="5700"/>
          </a:xfrm>
          <a:prstGeom prst="straightConnector1">
            <a:avLst/>
          </a:prstGeom>
          <a:noFill/>
          <a:ln cap="flat" cmpd="sng" w="9525">
            <a:solidFill>
              <a:srgbClr val="61753B"/>
            </a:solidFill>
            <a:prstDash val="solid"/>
            <a:round/>
            <a:headEnd len="med" w="med" type="none"/>
            <a:tailEnd len="med" w="med" type="none"/>
          </a:ln>
        </p:spPr>
      </p:cxnSp>
      <p:sp>
        <p:nvSpPr>
          <p:cNvPr id="145" name="Google Shape;145;p15"/>
          <p:cNvSpPr txBox="1"/>
          <p:nvPr/>
        </p:nvSpPr>
        <p:spPr>
          <a:xfrm>
            <a:off x="3236721" y="8321200"/>
            <a:ext cx="2833200" cy="2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rgbClr val="CC0000"/>
                </a:solidFill>
                <a:latin typeface="Cabin"/>
                <a:ea typeface="Cabin"/>
                <a:cs typeface="Cabin"/>
                <a:sym typeface="Cabin"/>
              </a:rPr>
              <a:t>Plasmodium Falciparum</a:t>
            </a:r>
            <a:endParaRPr b="1" sz="1200">
              <a:solidFill>
                <a:srgbClr val="CC0000"/>
              </a:solidFill>
              <a:latin typeface="Cabin"/>
              <a:ea typeface="Cabin"/>
              <a:cs typeface="Cabin"/>
              <a:sym typeface="Cabin"/>
            </a:endParaRPr>
          </a:p>
        </p:txBody>
      </p:sp>
      <p:pic>
        <p:nvPicPr>
          <p:cNvPr id="146" name="Google Shape;146;p15"/>
          <p:cNvPicPr preferRelativeResize="0"/>
          <p:nvPr/>
        </p:nvPicPr>
        <p:blipFill rotWithShape="1">
          <a:blip r:embed="rId6">
            <a:alphaModFix/>
          </a:blip>
          <a:srcRect b="0" l="2889" r="3600" t="0"/>
          <a:stretch/>
        </p:blipFill>
        <p:spPr>
          <a:xfrm>
            <a:off x="358974" y="1636050"/>
            <a:ext cx="2993425" cy="1878340"/>
          </a:xfrm>
          <a:prstGeom prst="rect">
            <a:avLst/>
          </a:prstGeom>
          <a:noFill/>
          <a:ln cap="flat" cmpd="sng" w="9525">
            <a:solidFill>
              <a:srgbClr val="61753B"/>
            </a:solidFill>
            <a:prstDash val="solid"/>
            <a:round/>
            <a:headEnd len="sm" w="sm" type="none"/>
            <a:tailEnd len="sm" w="sm" type="none"/>
          </a:ln>
        </p:spPr>
      </p:pic>
      <p:pic>
        <p:nvPicPr>
          <p:cNvPr id="147" name="Google Shape;147;p15"/>
          <p:cNvPicPr preferRelativeResize="0"/>
          <p:nvPr/>
        </p:nvPicPr>
        <p:blipFill>
          <a:blip r:embed="rId7">
            <a:alphaModFix/>
          </a:blip>
          <a:stretch>
            <a:fillRect/>
          </a:stretch>
        </p:blipFill>
        <p:spPr>
          <a:xfrm>
            <a:off x="5235000" y="6855163"/>
            <a:ext cx="2023849" cy="2542326"/>
          </a:xfrm>
          <a:prstGeom prst="rect">
            <a:avLst/>
          </a:prstGeom>
          <a:noFill/>
          <a:ln>
            <a:noFill/>
          </a:ln>
        </p:spPr>
      </p:pic>
      <p:sp>
        <p:nvSpPr>
          <p:cNvPr id="148" name="Google Shape;148;p15"/>
          <p:cNvSpPr txBox="1"/>
          <p:nvPr/>
        </p:nvSpPr>
        <p:spPr>
          <a:xfrm>
            <a:off x="3352397" y="7123387"/>
            <a:ext cx="1961100" cy="3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rgbClr val="CC0000"/>
                </a:solidFill>
                <a:latin typeface="Cabin"/>
                <a:ea typeface="Cabin"/>
                <a:cs typeface="Cabin"/>
                <a:sym typeface="Cabin"/>
              </a:rPr>
              <a:t>plasmodium Vivax</a:t>
            </a:r>
            <a:r>
              <a:rPr b="1" baseline="30000" lang="en-GB" sz="1200">
                <a:solidFill>
                  <a:srgbClr val="CC0000"/>
                </a:solidFill>
                <a:latin typeface="Cabin"/>
                <a:ea typeface="Cabin"/>
                <a:cs typeface="Cabin"/>
                <a:sym typeface="Cabin"/>
              </a:rPr>
              <a:t>1</a:t>
            </a:r>
            <a:endParaRPr b="1" sz="1200">
              <a:solidFill>
                <a:srgbClr val="CC0000"/>
              </a:solidFill>
              <a:latin typeface="Cabin"/>
              <a:ea typeface="Cabin"/>
              <a:cs typeface="Cabin"/>
              <a:sym typeface="Cabin"/>
            </a:endParaRPr>
          </a:p>
        </p:txBody>
      </p:sp>
      <p:sp>
        <p:nvSpPr>
          <p:cNvPr id="149" name="Google Shape;149;p15"/>
          <p:cNvSpPr txBox="1"/>
          <p:nvPr/>
        </p:nvSpPr>
        <p:spPr>
          <a:xfrm>
            <a:off x="3352411" y="7642625"/>
            <a:ext cx="1961100" cy="3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rgbClr val="CC0000"/>
                </a:solidFill>
                <a:latin typeface="Cabin"/>
                <a:ea typeface="Cabin"/>
                <a:cs typeface="Cabin"/>
                <a:sym typeface="Cabin"/>
              </a:rPr>
              <a:t>plasmodium Ovale</a:t>
            </a:r>
            <a:r>
              <a:rPr b="1" baseline="30000" lang="en-GB" sz="1200">
                <a:solidFill>
                  <a:srgbClr val="CC0000"/>
                </a:solidFill>
                <a:latin typeface="Cabin"/>
                <a:ea typeface="Cabin"/>
                <a:cs typeface="Cabin"/>
                <a:sym typeface="Cabin"/>
              </a:rPr>
              <a:t>1</a:t>
            </a:r>
            <a:endParaRPr b="1" sz="1200">
              <a:solidFill>
                <a:srgbClr val="CC0000"/>
              </a:solidFill>
              <a:latin typeface="Cabin"/>
              <a:ea typeface="Cabin"/>
              <a:cs typeface="Cabin"/>
              <a:sym typeface="Cabin"/>
            </a:endParaRPr>
          </a:p>
        </p:txBody>
      </p:sp>
      <p:sp>
        <p:nvSpPr>
          <p:cNvPr id="150" name="Google Shape;150;p15"/>
          <p:cNvSpPr txBox="1"/>
          <p:nvPr/>
        </p:nvSpPr>
        <p:spPr>
          <a:xfrm>
            <a:off x="3236725" y="9094200"/>
            <a:ext cx="1961100" cy="3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rgbClr val="CC0000"/>
                </a:solidFill>
                <a:latin typeface="Cabin"/>
                <a:ea typeface="Cabin"/>
                <a:cs typeface="Cabin"/>
                <a:sym typeface="Cabin"/>
              </a:rPr>
              <a:t>Plasmodium Malariae</a:t>
            </a:r>
            <a:endParaRPr b="1" sz="1200">
              <a:solidFill>
                <a:srgbClr val="CC0000"/>
              </a:solidFill>
              <a:latin typeface="Cabin"/>
              <a:ea typeface="Cabin"/>
              <a:cs typeface="Cabin"/>
              <a:sym typeface="Cabin"/>
            </a:endParaRPr>
          </a:p>
        </p:txBody>
      </p:sp>
      <p:cxnSp>
        <p:nvCxnSpPr>
          <p:cNvPr id="151" name="Google Shape;151;p15"/>
          <p:cNvCxnSpPr/>
          <p:nvPr/>
        </p:nvCxnSpPr>
        <p:spPr>
          <a:xfrm>
            <a:off x="3092232" y="8504525"/>
            <a:ext cx="212100" cy="0"/>
          </a:xfrm>
          <a:prstGeom prst="straightConnector1">
            <a:avLst/>
          </a:prstGeom>
          <a:noFill/>
          <a:ln cap="flat" cmpd="sng" w="9525">
            <a:solidFill>
              <a:srgbClr val="61753B"/>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16"/>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57" name="Google Shape;157;p16"/>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6"/>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3</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p:txBody>
      </p:sp>
      <p:sp>
        <p:nvSpPr>
          <p:cNvPr id="159" name="Google Shape;159;p16"/>
          <p:cNvSpPr txBox="1"/>
          <p:nvPr/>
        </p:nvSpPr>
        <p:spPr>
          <a:xfrm>
            <a:off x="579132" y="269980"/>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4800">
                <a:solidFill>
                  <a:srgbClr val="61753B"/>
                </a:solidFill>
                <a:latin typeface="Calibri"/>
                <a:ea typeface="Calibri"/>
                <a:cs typeface="Calibri"/>
                <a:sym typeface="Calibri"/>
              </a:rPr>
              <a:t>Malaria</a:t>
            </a:r>
            <a:endParaRPr b="1" sz="3500">
              <a:solidFill>
                <a:srgbClr val="61753B"/>
              </a:solidFill>
              <a:latin typeface="Cabin"/>
              <a:ea typeface="Cabin"/>
              <a:cs typeface="Cabin"/>
              <a:sym typeface="Cabin"/>
            </a:endParaRPr>
          </a:p>
        </p:txBody>
      </p:sp>
      <p:sp>
        <p:nvSpPr>
          <p:cNvPr id="160" name="Google Shape;160;p16"/>
          <p:cNvSpPr txBox="1"/>
          <p:nvPr/>
        </p:nvSpPr>
        <p:spPr>
          <a:xfrm>
            <a:off x="270825" y="917813"/>
            <a:ext cx="5486400" cy="467400"/>
          </a:xfrm>
          <a:prstGeom prst="rect">
            <a:avLst/>
          </a:prstGeom>
          <a:noFill/>
          <a:ln>
            <a:noFill/>
          </a:ln>
        </p:spPr>
        <p:txBody>
          <a:bodyPr anchorCtr="0" anchor="t" bIns="91425" lIns="91425" spcFirstLastPara="1" rIns="91425" wrap="square" tIns="91425">
            <a:noAutofit/>
          </a:bodyPr>
          <a:lstStyle/>
          <a:p>
            <a:pPr indent="-352425" lvl="0" marL="457200" marR="0" rtl="0" algn="l">
              <a:lnSpc>
                <a:spcPct val="100000"/>
              </a:lnSpc>
              <a:spcBef>
                <a:spcPts val="0"/>
              </a:spcBef>
              <a:spcAft>
                <a:spcPts val="0"/>
              </a:spcAft>
              <a:buClr>
                <a:srgbClr val="61753B"/>
              </a:buClr>
              <a:buSzPts val="1950"/>
              <a:buFont typeface="Cabin"/>
              <a:buChar char="●"/>
            </a:pPr>
            <a:r>
              <a:rPr b="1" lang="en-GB" sz="1950">
                <a:solidFill>
                  <a:srgbClr val="61753B"/>
                </a:solidFill>
                <a:latin typeface="Cabin"/>
                <a:ea typeface="Cabin"/>
                <a:cs typeface="Cabin"/>
                <a:sym typeface="Cabin"/>
              </a:rPr>
              <a:t>Malarial Paroxysm</a:t>
            </a:r>
            <a:endParaRPr b="1" sz="1950">
              <a:solidFill>
                <a:srgbClr val="61753B"/>
              </a:solidFill>
              <a:latin typeface="Cabin"/>
              <a:ea typeface="Cabin"/>
              <a:cs typeface="Cabin"/>
              <a:sym typeface="Cabin"/>
            </a:endParaRPr>
          </a:p>
        </p:txBody>
      </p:sp>
      <p:sp>
        <p:nvSpPr>
          <p:cNvPr id="161" name="Google Shape;161;p16"/>
          <p:cNvSpPr txBox="1"/>
          <p:nvPr/>
        </p:nvSpPr>
        <p:spPr>
          <a:xfrm>
            <a:off x="431375" y="1378029"/>
            <a:ext cx="3067200" cy="426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latin typeface="Cabin"/>
                <a:ea typeface="Cabin"/>
                <a:cs typeface="Cabin"/>
                <a:sym typeface="Cabin"/>
              </a:rPr>
              <a:t>Cold stage:</a:t>
            </a:r>
            <a:endParaRPr>
              <a:latin typeface="Cabin"/>
              <a:ea typeface="Cabin"/>
              <a:cs typeface="Cabin"/>
              <a:sym typeface="Cabin"/>
            </a:endParaRPr>
          </a:p>
          <a:p>
            <a:pPr indent="-311150" lvl="0" marL="457200" rtl="0" algn="l">
              <a:lnSpc>
                <a:spcPct val="115000"/>
              </a:lnSpc>
              <a:spcBef>
                <a:spcPts val="0"/>
              </a:spcBef>
              <a:spcAft>
                <a:spcPts val="0"/>
              </a:spcAft>
              <a:buSzPts val="1300"/>
              <a:buFont typeface="Cabin"/>
              <a:buChar char="●"/>
            </a:pPr>
            <a:r>
              <a:rPr lang="en-GB" sz="1300">
                <a:latin typeface="Cabin"/>
                <a:ea typeface="Cabin"/>
                <a:cs typeface="Cabin"/>
                <a:sym typeface="Cabin"/>
              </a:rPr>
              <a:t>feeling of intense cold</a:t>
            </a:r>
            <a:endParaRPr sz="1300">
              <a:latin typeface="Cabin"/>
              <a:ea typeface="Cabin"/>
              <a:cs typeface="Cabin"/>
              <a:sym typeface="Cabin"/>
            </a:endParaRPr>
          </a:p>
          <a:p>
            <a:pPr indent="-311150" lvl="0" marL="457200" rtl="0" algn="l">
              <a:lnSpc>
                <a:spcPct val="115000"/>
              </a:lnSpc>
              <a:spcBef>
                <a:spcPts val="0"/>
              </a:spcBef>
              <a:spcAft>
                <a:spcPts val="0"/>
              </a:spcAft>
              <a:buSzPts val="1300"/>
              <a:buFont typeface="Cabin"/>
              <a:buChar char="●"/>
            </a:pPr>
            <a:r>
              <a:rPr lang="en-GB" sz="1300">
                <a:latin typeface="Cabin"/>
                <a:ea typeface="Cabin"/>
                <a:cs typeface="Cabin"/>
                <a:sym typeface="Cabin"/>
              </a:rPr>
              <a:t>vigorous shivering</a:t>
            </a:r>
            <a:endParaRPr sz="1300">
              <a:latin typeface="Cabin"/>
              <a:ea typeface="Cabin"/>
              <a:cs typeface="Cabin"/>
              <a:sym typeface="Cabin"/>
            </a:endParaRPr>
          </a:p>
          <a:p>
            <a:pPr indent="-311150" lvl="0" marL="457200" rtl="0" algn="l">
              <a:lnSpc>
                <a:spcPct val="115000"/>
              </a:lnSpc>
              <a:spcBef>
                <a:spcPts val="0"/>
              </a:spcBef>
              <a:spcAft>
                <a:spcPts val="0"/>
              </a:spcAft>
              <a:buSzPts val="1300"/>
              <a:buFont typeface="Cabin"/>
              <a:buChar char="●"/>
            </a:pPr>
            <a:r>
              <a:rPr lang="en-GB" sz="1300">
                <a:latin typeface="Cabin"/>
                <a:ea typeface="Cabin"/>
                <a:cs typeface="Cabin"/>
                <a:sym typeface="Cabin"/>
              </a:rPr>
              <a:t>lasts 15-60 minutes</a:t>
            </a:r>
            <a:endParaRPr sz="1300">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t/>
            </a:r>
            <a:endParaRPr sz="1300">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b="1" lang="en-GB">
                <a:solidFill>
                  <a:schemeClr val="dk1"/>
                </a:solidFill>
                <a:latin typeface="Cabin"/>
                <a:ea typeface="Cabin"/>
                <a:cs typeface="Cabin"/>
                <a:sym typeface="Cabin"/>
              </a:rPr>
              <a:t>Hot stage:</a:t>
            </a:r>
            <a:endParaRPr b="1">
              <a:solidFill>
                <a:schemeClr val="dk1"/>
              </a:solidFill>
              <a:latin typeface="Cabin"/>
              <a:ea typeface="Cabin"/>
              <a:cs typeface="Cabin"/>
              <a:sym typeface="Cabin"/>
            </a:endParaRPr>
          </a:p>
          <a:p>
            <a:pPr indent="-311150" lvl="0" marL="457200" rtl="0" algn="l">
              <a:lnSpc>
                <a:spcPct val="115000"/>
              </a:lnSpc>
              <a:spcBef>
                <a:spcPts val="0"/>
              </a:spcBef>
              <a:spcAft>
                <a:spcPts val="0"/>
              </a:spcAft>
              <a:buClr>
                <a:srgbClr val="C27BA0"/>
              </a:buClr>
              <a:buSzPts val="1300"/>
              <a:buFont typeface="Cabin"/>
              <a:buChar char="●"/>
            </a:pPr>
            <a:r>
              <a:rPr b="1" lang="en-GB" sz="1300">
                <a:solidFill>
                  <a:srgbClr val="C27BA0"/>
                </a:solidFill>
                <a:latin typeface="Cabin"/>
                <a:ea typeface="Cabin"/>
                <a:cs typeface="Cabin"/>
                <a:sym typeface="Cabin"/>
              </a:rPr>
              <a:t>due to rupture blood schizonts.</a:t>
            </a:r>
            <a:endParaRPr b="1" sz="1300">
              <a:solidFill>
                <a:schemeClr val="dk1"/>
              </a:solidFill>
              <a:latin typeface="Cabin"/>
              <a:ea typeface="Cabin"/>
              <a:cs typeface="Cabin"/>
              <a:sym typeface="Cabin"/>
            </a:endParaRPr>
          </a:p>
          <a:p>
            <a:pPr indent="-311150" lvl="0" marL="457200" rtl="0" algn="l">
              <a:lnSpc>
                <a:spcPct val="115000"/>
              </a:lnSpc>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intense heat</a:t>
            </a:r>
            <a:endParaRPr sz="1300">
              <a:solidFill>
                <a:schemeClr val="dk1"/>
              </a:solidFill>
              <a:latin typeface="Cabin"/>
              <a:ea typeface="Cabin"/>
              <a:cs typeface="Cabin"/>
              <a:sym typeface="Cabin"/>
            </a:endParaRPr>
          </a:p>
          <a:p>
            <a:pPr indent="-311150" lvl="0" marL="457200" rtl="0" algn="l">
              <a:lnSpc>
                <a:spcPct val="115000"/>
              </a:lnSpc>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dry burning skin</a:t>
            </a:r>
            <a:endParaRPr sz="1300">
              <a:solidFill>
                <a:schemeClr val="dk1"/>
              </a:solidFill>
              <a:latin typeface="Cabin"/>
              <a:ea typeface="Cabin"/>
              <a:cs typeface="Cabin"/>
              <a:sym typeface="Cabin"/>
            </a:endParaRPr>
          </a:p>
          <a:p>
            <a:pPr indent="-311150" lvl="0" marL="457200" rtl="0" algn="l">
              <a:lnSpc>
                <a:spcPct val="115000"/>
              </a:lnSpc>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throbbing headache</a:t>
            </a:r>
            <a:endParaRPr sz="1300">
              <a:solidFill>
                <a:schemeClr val="dk1"/>
              </a:solidFill>
              <a:latin typeface="Cabin"/>
              <a:ea typeface="Cabin"/>
              <a:cs typeface="Cabin"/>
              <a:sym typeface="Cabin"/>
            </a:endParaRPr>
          </a:p>
          <a:p>
            <a:pPr indent="-311150" lvl="0" marL="457200" rtl="0" algn="l">
              <a:lnSpc>
                <a:spcPct val="115000"/>
              </a:lnSpc>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lasts 2-6 hours</a:t>
            </a:r>
            <a:endParaRPr sz="1300">
              <a:solidFill>
                <a:schemeClr val="dk1"/>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b="1" lang="en-GB">
                <a:solidFill>
                  <a:schemeClr val="dk1"/>
                </a:solidFill>
                <a:latin typeface="Cabin"/>
                <a:ea typeface="Cabin"/>
                <a:cs typeface="Cabin"/>
                <a:sym typeface="Cabin"/>
              </a:rPr>
              <a:t>sweating stage:</a:t>
            </a:r>
            <a:endParaRPr b="1">
              <a:solidFill>
                <a:schemeClr val="dk1"/>
              </a:solidFill>
              <a:latin typeface="Cabin"/>
              <a:ea typeface="Cabin"/>
              <a:cs typeface="Cabin"/>
              <a:sym typeface="Cabin"/>
            </a:endParaRPr>
          </a:p>
          <a:p>
            <a:pPr indent="-311150" lvl="0" marL="457200" rtl="0" algn="l">
              <a:lnSpc>
                <a:spcPct val="115000"/>
              </a:lnSpc>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profuse sweating</a:t>
            </a:r>
            <a:endParaRPr sz="1300">
              <a:solidFill>
                <a:schemeClr val="dk1"/>
              </a:solidFill>
              <a:latin typeface="Cabin"/>
              <a:ea typeface="Cabin"/>
              <a:cs typeface="Cabin"/>
              <a:sym typeface="Cabin"/>
            </a:endParaRPr>
          </a:p>
          <a:p>
            <a:pPr indent="-311150" lvl="0" marL="457200" rtl="0" algn="l">
              <a:lnSpc>
                <a:spcPct val="115000"/>
              </a:lnSpc>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declining temperature</a:t>
            </a:r>
            <a:endParaRPr sz="1300">
              <a:solidFill>
                <a:schemeClr val="dk1"/>
              </a:solidFill>
              <a:latin typeface="Cabin"/>
              <a:ea typeface="Cabin"/>
              <a:cs typeface="Cabin"/>
              <a:sym typeface="Cabin"/>
            </a:endParaRPr>
          </a:p>
          <a:p>
            <a:pPr indent="-311150" lvl="0" marL="457200" rtl="0" algn="l">
              <a:lnSpc>
                <a:spcPct val="115000"/>
              </a:lnSpc>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exhausted and weak → sleep</a:t>
            </a:r>
            <a:endParaRPr sz="1300">
              <a:solidFill>
                <a:schemeClr val="dk1"/>
              </a:solidFill>
              <a:latin typeface="Cabin"/>
              <a:ea typeface="Cabin"/>
              <a:cs typeface="Cabin"/>
              <a:sym typeface="Cabin"/>
            </a:endParaRPr>
          </a:p>
          <a:p>
            <a:pPr indent="-311150" lvl="0" marL="457200" rtl="0" algn="l">
              <a:lnSpc>
                <a:spcPct val="115000"/>
              </a:lnSpc>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lasts 2-4 hours</a:t>
            </a:r>
            <a:endParaRPr sz="1300">
              <a:solidFill>
                <a:schemeClr val="dk1"/>
              </a:solidFill>
              <a:latin typeface="Cabin"/>
              <a:ea typeface="Cabin"/>
              <a:cs typeface="Cabin"/>
              <a:sym typeface="Cabin"/>
            </a:endParaRPr>
          </a:p>
          <a:p>
            <a:pPr indent="0" lvl="0" marL="0" rtl="0" algn="l">
              <a:lnSpc>
                <a:spcPct val="115000"/>
              </a:lnSpc>
              <a:spcBef>
                <a:spcPts val="0"/>
              </a:spcBef>
              <a:spcAft>
                <a:spcPts val="0"/>
              </a:spcAft>
              <a:buNone/>
            </a:pPr>
            <a:r>
              <a:t/>
            </a:r>
            <a:endParaRPr sz="1300">
              <a:solidFill>
                <a:schemeClr val="dk1"/>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lang="en-GB" sz="1300">
                <a:solidFill>
                  <a:srgbClr val="CC0000"/>
                </a:solidFill>
                <a:latin typeface="Cabin"/>
                <a:ea typeface="Cabin"/>
                <a:cs typeface="Cabin"/>
                <a:sym typeface="Cabin"/>
              </a:rPr>
              <a:t>Then the cycle starts again </a:t>
            </a:r>
            <a:endParaRPr sz="1300">
              <a:solidFill>
                <a:srgbClr val="CC0000"/>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3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300">
              <a:solidFill>
                <a:schemeClr val="dk1"/>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t/>
            </a:r>
            <a:endParaRPr sz="1300">
              <a:latin typeface="Cabin"/>
              <a:ea typeface="Cabin"/>
              <a:cs typeface="Cabin"/>
              <a:sym typeface="Cabin"/>
            </a:endParaRPr>
          </a:p>
        </p:txBody>
      </p:sp>
      <p:sp>
        <p:nvSpPr>
          <p:cNvPr id="162" name="Google Shape;162;p16"/>
          <p:cNvSpPr txBox="1"/>
          <p:nvPr/>
        </p:nvSpPr>
        <p:spPr>
          <a:xfrm>
            <a:off x="270825" y="6554952"/>
            <a:ext cx="3456900" cy="274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rgbClr val="C27BA0"/>
              </a:solidFill>
              <a:latin typeface="Cabin"/>
              <a:ea typeface="Cabin"/>
              <a:cs typeface="Cabin"/>
              <a:sym typeface="Cabin"/>
            </a:endParaRPr>
          </a:p>
          <a:p>
            <a:pPr indent="0" lvl="0" marL="0" rtl="0" algn="l">
              <a:spcBef>
                <a:spcPts val="0"/>
              </a:spcBef>
              <a:spcAft>
                <a:spcPts val="0"/>
              </a:spcAft>
              <a:buNone/>
            </a:pPr>
            <a:r>
              <a:rPr lang="en-GB" sz="1800">
                <a:solidFill>
                  <a:srgbClr val="CC0000"/>
                </a:solidFill>
              </a:rPr>
              <a:t>∘ </a:t>
            </a:r>
            <a:r>
              <a:rPr b="1" lang="en-GB" sz="1300">
                <a:solidFill>
                  <a:srgbClr val="CC0000"/>
                </a:solidFill>
                <a:latin typeface="Cabin"/>
                <a:ea typeface="Cabin"/>
                <a:cs typeface="Cabin"/>
                <a:sym typeface="Cabin"/>
              </a:rPr>
              <a:t>Symptoms are due to:</a:t>
            </a:r>
            <a:endParaRPr b="1" sz="1300">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b="1" sz="1300">
              <a:solidFill>
                <a:srgbClr val="C27BA0"/>
              </a:solidFill>
              <a:latin typeface="Cabin"/>
              <a:ea typeface="Cabin"/>
              <a:cs typeface="Cabin"/>
              <a:sym typeface="Cabin"/>
            </a:endParaRPr>
          </a:p>
          <a:p>
            <a:pPr indent="-311150" lvl="0" marL="457200" rtl="0" algn="l">
              <a:spcBef>
                <a:spcPts val="0"/>
              </a:spcBef>
              <a:spcAft>
                <a:spcPts val="0"/>
              </a:spcAft>
              <a:buClr>
                <a:srgbClr val="CC0000"/>
              </a:buClr>
              <a:buSzPts val="1300"/>
              <a:buFont typeface="Cabin"/>
              <a:buAutoNum type="arabicPeriod"/>
            </a:pPr>
            <a:r>
              <a:rPr b="1" lang="en-GB" sz="1300">
                <a:solidFill>
                  <a:srgbClr val="CC0000"/>
                </a:solidFill>
                <a:latin typeface="Cabin"/>
                <a:ea typeface="Cabin"/>
                <a:cs typeface="Cabin"/>
                <a:sym typeface="Cabin"/>
              </a:rPr>
              <a:t>Hemolysis of Red Blood Cells :</a:t>
            </a:r>
            <a:endParaRPr b="1" sz="1300">
              <a:solidFill>
                <a:srgbClr val="CC0000"/>
              </a:solidFill>
              <a:latin typeface="Cabin"/>
              <a:ea typeface="Cabin"/>
              <a:cs typeface="Cabin"/>
              <a:sym typeface="Cabin"/>
            </a:endParaRPr>
          </a:p>
          <a:p>
            <a:pPr indent="0" lvl="0" marL="457200" rtl="0" algn="l">
              <a:spcBef>
                <a:spcPts val="0"/>
              </a:spcBef>
              <a:spcAft>
                <a:spcPts val="0"/>
              </a:spcAft>
              <a:buNone/>
            </a:pPr>
            <a:r>
              <a:rPr lang="en-GB" sz="1300">
                <a:solidFill>
                  <a:srgbClr val="C27BA0"/>
                </a:solidFill>
                <a:latin typeface="Cabin"/>
                <a:ea typeface="Cabin"/>
                <a:cs typeface="Cabin"/>
                <a:sym typeface="Cabin"/>
              </a:rPr>
              <a:t> with release of metabolites and pigments from Malaria parasite.</a:t>
            </a:r>
            <a:endParaRPr sz="1300">
              <a:solidFill>
                <a:srgbClr val="C27BA0"/>
              </a:solidFill>
              <a:latin typeface="Cabin"/>
              <a:ea typeface="Cabin"/>
              <a:cs typeface="Cabin"/>
              <a:sym typeface="Cabin"/>
            </a:endParaRPr>
          </a:p>
          <a:p>
            <a:pPr indent="0" lvl="0" marL="457200" rtl="0" algn="l">
              <a:spcBef>
                <a:spcPts val="0"/>
              </a:spcBef>
              <a:spcAft>
                <a:spcPts val="0"/>
              </a:spcAft>
              <a:buNone/>
            </a:pPr>
            <a:r>
              <a:t/>
            </a:r>
            <a:endParaRPr sz="1300">
              <a:solidFill>
                <a:srgbClr val="C27BA0"/>
              </a:solidFill>
              <a:latin typeface="Cabin"/>
              <a:ea typeface="Cabin"/>
              <a:cs typeface="Cabin"/>
              <a:sym typeface="Cabin"/>
            </a:endParaRPr>
          </a:p>
          <a:p>
            <a:pPr indent="-311150" lvl="0" marL="457200" rtl="0" algn="l">
              <a:spcBef>
                <a:spcPts val="0"/>
              </a:spcBef>
              <a:spcAft>
                <a:spcPts val="0"/>
              </a:spcAft>
              <a:buClr>
                <a:srgbClr val="CC0000"/>
              </a:buClr>
              <a:buSzPts val="1300"/>
              <a:buFont typeface="Cabin"/>
              <a:buAutoNum type="arabicPeriod"/>
            </a:pPr>
            <a:r>
              <a:rPr b="1" lang="en-GB" sz="1300">
                <a:solidFill>
                  <a:srgbClr val="CC0000"/>
                </a:solidFill>
                <a:latin typeface="Cabin"/>
                <a:ea typeface="Cabin"/>
                <a:cs typeface="Cabin"/>
                <a:sym typeface="Cabin"/>
              </a:rPr>
              <a:t>Plugging of capillaries by parasitized </a:t>
            </a:r>
            <a:r>
              <a:rPr b="1" lang="en-GB" sz="1300">
                <a:solidFill>
                  <a:srgbClr val="CC0000"/>
                </a:solidFill>
                <a:latin typeface="Cabin"/>
                <a:ea typeface="Cabin"/>
                <a:cs typeface="Cabin"/>
                <a:sym typeface="Cabin"/>
              </a:rPr>
              <a:t>e</a:t>
            </a:r>
            <a:r>
              <a:rPr b="1" lang="en-GB" sz="1300">
                <a:solidFill>
                  <a:srgbClr val="CC0000"/>
                </a:solidFill>
                <a:latin typeface="Cabin"/>
                <a:ea typeface="Cabin"/>
                <a:cs typeface="Cabin"/>
                <a:sym typeface="Cabin"/>
              </a:rPr>
              <a:t>rythrocytes:</a:t>
            </a:r>
            <a:endParaRPr b="1" sz="1300">
              <a:solidFill>
                <a:srgbClr val="CC0000"/>
              </a:solidFill>
              <a:latin typeface="Cabin"/>
              <a:ea typeface="Cabin"/>
              <a:cs typeface="Cabin"/>
              <a:sym typeface="Cabin"/>
            </a:endParaRPr>
          </a:p>
          <a:p>
            <a:pPr indent="0" lvl="0" marL="457200" rtl="0" algn="l">
              <a:spcBef>
                <a:spcPts val="0"/>
              </a:spcBef>
              <a:spcAft>
                <a:spcPts val="0"/>
              </a:spcAft>
              <a:buNone/>
            </a:pPr>
            <a:r>
              <a:rPr lang="en-GB" sz="1300">
                <a:solidFill>
                  <a:srgbClr val="C27BA0"/>
                </a:solidFill>
                <a:latin typeface="Cabin"/>
                <a:ea typeface="Cabin"/>
                <a:cs typeface="Cabin"/>
                <a:sym typeface="Cabin"/>
              </a:rPr>
              <a:t> In cerebral malaria there is sequestration of parasites in central nervous system capillaries </a:t>
            </a:r>
            <a:r>
              <a:rPr lang="en-GB" sz="1300">
                <a:solidFill>
                  <a:srgbClr val="999999"/>
                </a:solidFill>
                <a:latin typeface="Cabin"/>
                <a:ea typeface="Cabin"/>
                <a:cs typeface="Cabin"/>
                <a:sym typeface="Cabin"/>
              </a:rPr>
              <a:t>caused by</a:t>
            </a:r>
            <a:r>
              <a:rPr lang="en-GB" sz="1300">
                <a:solidFill>
                  <a:srgbClr val="C27BA0"/>
                </a:solidFill>
                <a:latin typeface="Cabin"/>
                <a:ea typeface="Cabin"/>
                <a:cs typeface="Cabin"/>
                <a:sym typeface="Cabin"/>
              </a:rPr>
              <a:t> </a:t>
            </a:r>
            <a:r>
              <a:rPr b="1" lang="en-GB" sz="1300">
                <a:solidFill>
                  <a:srgbClr val="CC0000"/>
                </a:solidFill>
                <a:latin typeface="Cabin"/>
                <a:ea typeface="Cabin"/>
                <a:cs typeface="Cabin"/>
                <a:sym typeface="Cabin"/>
              </a:rPr>
              <a:t>Plasmodium Falciparum.</a:t>
            </a:r>
            <a:endParaRPr b="1" sz="1300">
              <a:solidFill>
                <a:srgbClr val="CC0000"/>
              </a:solidFill>
              <a:latin typeface="Cabin"/>
              <a:ea typeface="Cabin"/>
              <a:cs typeface="Cabin"/>
              <a:sym typeface="Cabin"/>
            </a:endParaRPr>
          </a:p>
        </p:txBody>
      </p:sp>
      <p:grpSp>
        <p:nvGrpSpPr>
          <p:cNvPr id="163" name="Google Shape;163;p16"/>
          <p:cNvGrpSpPr/>
          <p:nvPr/>
        </p:nvGrpSpPr>
        <p:grpSpPr>
          <a:xfrm>
            <a:off x="3830529" y="6834164"/>
            <a:ext cx="3428363" cy="2840566"/>
            <a:chOff x="3632425" y="7735875"/>
            <a:chExt cx="3299675" cy="2197050"/>
          </a:xfrm>
        </p:grpSpPr>
        <p:pic>
          <p:nvPicPr>
            <p:cNvPr id="164" name="Google Shape;164;p16"/>
            <p:cNvPicPr preferRelativeResize="0"/>
            <p:nvPr/>
          </p:nvPicPr>
          <p:blipFill rotWithShape="1">
            <a:blip r:embed="rId3">
              <a:alphaModFix/>
            </a:blip>
            <a:srcRect b="11925" l="2997" r="0" t="0"/>
            <a:stretch/>
          </p:blipFill>
          <p:spPr>
            <a:xfrm>
              <a:off x="3632425" y="7735875"/>
              <a:ext cx="3299675" cy="2197050"/>
            </a:xfrm>
            <a:prstGeom prst="rect">
              <a:avLst/>
            </a:prstGeom>
            <a:noFill/>
            <a:ln cap="flat" cmpd="sng" w="19050">
              <a:solidFill>
                <a:srgbClr val="3C78D8"/>
              </a:solidFill>
              <a:prstDash val="solid"/>
              <a:round/>
              <a:headEnd len="sm" w="sm" type="none"/>
              <a:tailEnd len="sm" w="sm" type="none"/>
            </a:ln>
          </p:spPr>
        </p:pic>
        <p:sp>
          <p:nvSpPr>
            <p:cNvPr id="165" name="Google Shape;165;p16"/>
            <p:cNvSpPr/>
            <p:nvPr/>
          </p:nvSpPr>
          <p:spPr>
            <a:xfrm>
              <a:off x="3638300" y="9061000"/>
              <a:ext cx="573900" cy="316800"/>
            </a:xfrm>
            <a:prstGeom prst="ellipse">
              <a:avLst/>
            </a:prstGeom>
            <a:noFill/>
            <a:ln cap="flat" cmpd="sng" w="19050">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6"/>
            <p:cNvSpPr/>
            <p:nvPr/>
          </p:nvSpPr>
          <p:spPr>
            <a:xfrm>
              <a:off x="4400300" y="9289600"/>
              <a:ext cx="495300" cy="233100"/>
            </a:xfrm>
            <a:prstGeom prst="ellipse">
              <a:avLst/>
            </a:prstGeom>
            <a:noFill/>
            <a:ln cap="flat" cmpd="sng" w="19050">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6"/>
            <p:cNvSpPr/>
            <p:nvPr/>
          </p:nvSpPr>
          <p:spPr>
            <a:xfrm>
              <a:off x="4857500" y="9061000"/>
              <a:ext cx="495300" cy="233100"/>
            </a:xfrm>
            <a:prstGeom prst="ellipse">
              <a:avLst/>
            </a:prstGeom>
            <a:noFill/>
            <a:ln cap="flat" cmpd="sng" w="19050">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 name="Google Shape;168;p16"/>
          <p:cNvSpPr txBox="1"/>
          <p:nvPr/>
        </p:nvSpPr>
        <p:spPr>
          <a:xfrm>
            <a:off x="270825" y="6257875"/>
            <a:ext cx="3428400" cy="4674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Pathogenesis</a:t>
            </a:r>
            <a:r>
              <a:rPr b="1" lang="en-GB" sz="2000">
                <a:solidFill>
                  <a:srgbClr val="61753B"/>
                </a:solidFill>
                <a:latin typeface="Cabin"/>
                <a:ea typeface="Cabin"/>
                <a:cs typeface="Cabin"/>
                <a:sym typeface="Cabin"/>
              </a:rPr>
              <a:t> of malaria</a:t>
            </a:r>
            <a:endParaRPr b="1" sz="2000">
              <a:solidFill>
                <a:srgbClr val="61753B"/>
              </a:solidFill>
              <a:latin typeface="Cabin"/>
              <a:ea typeface="Cabin"/>
              <a:cs typeface="Cabin"/>
              <a:sym typeface="Cabin"/>
            </a:endParaRPr>
          </a:p>
        </p:txBody>
      </p:sp>
      <p:grpSp>
        <p:nvGrpSpPr>
          <p:cNvPr id="169" name="Google Shape;169;p16"/>
          <p:cNvGrpSpPr/>
          <p:nvPr/>
        </p:nvGrpSpPr>
        <p:grpSpPr>
          <a:xfrm>
            <a:off x="4732454" y="2972874"/>
            <a:ext cx="893656" cy="809961"/>
            <a:chOff x="3102348" y="2111114"/>
            <a:chExt cx="578007" cy="523874"/>
          </a:xfrm>
        </p:grpSpPr>
        <p:sp>
          <p:nvSpPr>
            <p:cNvPr id="170" name="Google Shape;170;p16"/>
            <p:cNvSpPr/>
            <p:nvPr/>
          </p:nvSpPr>
          <p:spPr>
            <a:xfrm>
              <a:off x="3102348" y="2111114"/>
              <a:ext cx="277174" cy="291676"/>
            </a:xfrm>
            <a:custGeom>
              <a:rect b="b" l="l" r="r" t="t"/>
              <a:pathLst>
                <a:path extrusionOk="0" h="13395" w="12729">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6"/>
            <p:cNvSpPr/>
            <p:nvPr/>
          </p:nvSpPr>
          <p:spPr>
            <a:xfrm>
              <a:off x="3479894" y="2111353"/>
              <a:ext cx="200461" cy="302934"/>
            </a:xfrm>
            <a:custGeom>
              <a:rect b="b" l="l" r="r" t="t"/>
              <a:pathLst>
                <a:path extrusionOk="0" h="13912" w="9206">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solidFill>
              <a:srgbClr val="9FA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6"/>
            <p:cNvSpPr/>
            <p:nvPr/>
          </p:nvSpPr>
          <p:spPr>
            <a:xfrm>
              <a:off x="3233645" y="2477163"/>
              <a:ext cx="344393" cy="157825"/>
            </a:xfrm>
            <a:custGeom>
              <a:rect b="b" l="l" r="r" t="t"/>
              <a:pathLst>
                <a:path extrusionOk="0" h="7248" w="15816">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solidFill>
              <a:srgbClr val="E2E7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3" name="Google Shape;173;p16"/>
          <p:cNvSpPr txBox="1"/>
          <p:nvPr/>
        </p:nvSpPr>
        <p:spPr>
          <a:xfrm>
            <a:off x="3550498" y="2976133"/>
            <a:ext cx="1269600" cy="349800"/>
          </a:xfrm>
          <a:prstGeom prst="rect">
            <a:avLst/>
          </a:prstGeom>
          <a:noFill/>
          <a:ln cap="flat" cmpd="sng" w="9525">
            <a:solidFill>
              <a:srgbClr val="61753B"/>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CC0000"/>
                </a:solidFill>
                <a:latin typeface="Cabin"/>
                <a:ea typeface="Cabin"/>
                <a:cs typeface="Cabin"/>
                <a:sym typeface="Cabin"/>
              </a:rPr>
              <a:t>Chills</a:t>
            </a:r>
            <a:endParaRPr b="1" sz="1200">
              <a:solidFill>
                <a:srgbClr val="CC0000"/>
              </a:solidFill>
              <a:latin typeface="Cabin"/>
              <a:ea typeface="Cabin"/>
              <a:cs typeface="Cabin"/>
              <a:sym typeface="Cabin"/>
            </a:endParaRPr>
          </a:p>
        </p:txBody>
      </p:sp>
      <p:sp>
        <p:nvSpPr>
          <p:cNvPr id="174" name="Google Shape;174;p16"/>
          <p:cNvSpPr txBox="1"/>
          <p:nvPr/>
        </p:nvSpPr>
        <p:spPr>
          <a:xfrm>
            <a:off x="4592984" y="4762550"/>
            <a:ext cx="1269600" cy="349800"/>
          </a:xfrm>
          <a:prstGeom prst="rect">
            <a:avLst/>
          </a:prstGeom>
          <a:noFill/>
          <a:ln cap="flat" cmpd="sng" w="9525">
            <a:solidFill>
              <a:srgbClr val="E2E7AF"/>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CC0000"/>
                </a:solidFill>
                <a:latin typeface="Cabin"/>
                <a:ea typeface="Cabin"/>
                <a:cs typeface="Cabin"/>
                <a:sym typeface="Cabin"/>
              </a:rPr>
              <a:t>Sweating</a:t>
            </a:r>
            <a:endParaRPr b="1" sz="1200">
              <a:solidFill>
                <a:srgbClr val="CC0000"/>
              </a:solidFill>
              <a:latin typeface="Cabin"/>
              <a:ea typeface="Cabin"/>
              <a:cs typeface="Cabin"/>
              <a:sym typeface="Cabin"/>
            </a:endParaRPr>
          </a:p>
        </p:txBody>
      </p:sp>
      <p:sp>
        <p:nvSpPr>
          <p:cNvPr id="175" name="Google Shape;175;p16"/>
          <p:cNvSpPr txBox="1"/>
          <p:nvPr/>
        </p:nvSpPr>
        <p:spPr>
          <a:xfrm>
            <a:off x="5594408" y="2976133"/>
            <a:ext cx="1348500" cy="349800"/>
          </a:xfrm>
          <a:prstGeom prst="rect">
            <a:avLst/>
          </a:prstGeom>
          <a:noFill/>
          <a:ln cap="flat" cmpd="sng" w="9525">
            <a:solidFill>
              <a:srgbClr val="9FA567"/>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CC0000"/>
                </a:solidFill>
                <a:latin typeface="Cabin"/>
                <a:ea typeface="Cabin"/>
                <a:cs typeface="Cabin"/>
                <a:sym typeface="Cabin"/>
              </a:rPr>
              <a:t>Fever</a:t>
            </a:r>
            <a:endParaRPr b="1" sz="1200">
              <a:solidFill>
                <a:srgbClr val="CC0000"/>
              </a:solidFill>
              <a:latin typeface="Cabin"/>
              <a:ea typeface="Cabin"/>
              <a:cs typeface="Cabin"/>
              <a:sym typeface="Cabin"/>
            </a:endParaRPr>
          </a:p>
        </p:txBody>
      </p:sp>
      <p:pic>
        <p:nvPicPr>
          <p:cNvPr descr="صورة ذات صلة" id="176" name="Google Shape;176;p16"/>
          <p:cNvPicPr preferRelativeResize="0"/>
          <p:nvPr/>
        </p:nvPicPr>
        <p:blipFill rotWithShape="1">
          <a:blip r:embed="rId4">
            <a:alphaModFix/>
          </a:blip>
          <a:srcRect b="0" l="3546" r="2131" t="0"/>
          <a:stretch/>
        </p:blipFill>
        <p:spPr>
          <a:xfrm>
            <a:off x="3551448" y="2102912"/>
            <a:ext cx="1269916" cy="967281"/>
          </a:xfrm>
          <a:prstGeom prst="rect">
            <a:avLst/>
          </a:prstGeom>
          <a:noFill/>
          <a:ln cap="flat" cmpd="sng" w="9525">
            <a:solidFill>
              <a:srgbClr val="61753B"/>
            </a:solidFill>
            <a:prstDash val="solid"/>
            <a:round/>
            <a:headEnd len="sm" w="sm" type="none"/>
            <a:tailEnd len="sm" w="sm" type="none"/>
          </a:ln>
        </p:spPr>
      </p:pic>
      <p:pic>
        <p:nvPicPr>
          <p:cNvPr descr="صورة ذات صلة" id="177" name="Google Shape;177;p16"/>
          <p:cNvPicPr preferRelativeResize="0"/>
          <p:nvPr/>
        </p:nvPicPr>
        <p:blipFill>
          <a:blip r:embed="rId5">
            <a:alphaModFix/>
          </a:blip>
          <a:stretch>
            <a:fillRect/>
          </a:stretch>
        </p:blipFill>
        <p:spPr>
          <a:xfrm>
            <a:off x="5604433" y="2100963"/>
            <a:ext cx="1348592" cy="967280"/>
          </a:xfrm>
          <a:prstGeom prst="rect">
            <a:avLst/>
          </a:prstGeom>
          <a:noFill/>
          <a:ln cap="flat" cmpd="sng" w="9525">
            <a:solidFill>
              <a:srgbClr val="9FA567"/>
            </a:solidFill>
            <a:prstDash val="solid"/>
            <a:round/>
            <a:headEnd len="sm" w="sm" type="none"/>
            <a:tailEnd len="sm" w="sm" type="none"/>
          </a:ln>
        </p:spPr>
      </p:pic>
      <p:pic>
        <p:nvPicPr>
          <p:cNvPr id="178" name="Google Shape;178;p16"/>
          <p:cNvPicPr preferRelativeResize="0"/>
          <p:nvPr/>
        </p:nvPicPr>
        <p:blipFill rotWithShape="1">
          <a:blip r:embed="rId6">
            <a:alphaModFix/>
          </a:blip>
          <a:srcRect b="0" l="0" r="8975" t="0"/>
          <a:stretch/>
        </p:blipFill>
        <p:spPr>
          <a:xfrm>
            <a:off x="4593934" y="3793699"/>
            <a:ext cx="1269948" cy="1021195"/>
          </a:xfrm>
          <a:prstGeom prst="rect">
            <a:avLst/>
          </a:prstGeom>
          <a:noFill/>
          <a:ln cap="flat" cmpd="sng" w="9525">
            <a:solidFill>
              <a:srgbClr val="E2E7AF"/>
            </a:solidFill>
            <a:prstDash val="solid"/>
            <a:round/>
            <a:headEnd len="sm" w="sm" type="none"/>
            <a:tailEnd len="sm" w="sm" type="none"/>
          </a:ln>
        </p:spPr>
      </p:pic>
      <p:pic>
        <p:nvPicPr>
          <p:cNvPr id="179" name="Google Shape;179;p16"/>
          <p:cNvPicPr preferRelativeResize="0"/>
          <p:nvPr/>
        </p:nvPicPr>
        <p:blipFill>
          <a:blip r:embed="rId7">
            <a:alphaModFix/>
          </a:blip>
          <a:stretch>
            <a:fillRect/>
          </a:stretch>
        </p:blipFill>
        <p:spPr>
          <a:xfrm>
            <a:off x="235950" y="2685887"/>
            <a:ext cx="265375" cy="265375"/>
          </a:xfrm>
          <a:prstGeom prst="rect">
            <a:avLst/>
          </a:prstGeom>
          <a:noFill/>
          <a:ln>
            <a:noFill/>
          </a:ln>
        </p:spPr>
      </p:pic>
      <p:pic>
        <p:nvPicPr>
          <p:cNvPr id="180" name="Google Shape;180;p16"/>
          <p:cNvPicPr preferRelativeResize="0"/>
          <p:nvPr/>
        </p:nvPicPr>
        <p:blipFill>
          <a:blip r:embed="rId8">
            <a:alphaModFix/>
          </a:blip>
          <a:stretch>
            <a:fillRect/>
          </a:stretch>
        </p:blipFill>
        <p:spPr>
          <a:xfrm>
            <a:off x="270825" y="4251902"/>
            <a:ext cx="225676" cy="225676"/>
          </a:xfrm>
          <a:prstGeom prst="rect">
            <a:avLst/>
          </a:prstGeom>
          <a:noFill/>
          <a:ln>
            <a:noFill/>
          </a:ln>
        </p:spPr>
      </p:pic>
      <p:pic>
        <p:nvPicPr>
          <p:cNvPr id="181" name="Google Shape;181;p16"/>
          <p:cNvPicPr preferRelativeResize="0"/>
          <p:nvPr/>
        </p:nvPicPr>
        <p:blipFill>
          <a:blip r:embed="rId9">
            <a:alphaModFix/>
          </a:blip>
          <a:stretch>
            <a:fillRect/>
          </a:stretch>
        </p:blipFill>
        <p:spPr>
          <a:xfrm>
            <a:off x="235951" y="1432703"/>
            <a:ext cx="265375" cy="265375"/>
          </a:xfrm>
          <a:prstGeom prst="rect">
            <a:avLst/>
          </a:prstGeom>
          <a:noFill/>
          <a:ln>
            <a:noFill/>
          </a:ln>
        </p:spPr>
      </p:pic>
      <p:pic>
        <p:nvPicPr>
          <p:cNvPr id="182" name="Google Shape;182;p16"/>
          <p:cNvPicPr preferRelativeResize="0"/>
          <p:nvPr/>
        </p:nvPicPr>
        <p:blipFill>
          <a:blip r:embed="rId10">
            <a:alphaModFix/>
          </a:blip>
          <a:stretch>
            <a:fillRect/>
          </a:stretch>
        </p:blipFill>
        <p:spPr>
          <a:xfrm>
            <a:off x="298326" y="5658535"/>
            <a:ext cx="170675" cy="170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17"/>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88" name="Google Shape;188;p17"/>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292100" lvl="0" marL="457200" rtl="0" algn="l">
              <a:spcBef>
                <a:spcPts val="0"/>
              </a:spcBef>
              <a:spcAft>
                <a:spcPts val="0"/>
              </a:spcAft>
              <a:buClr>
                <a:srgbClr val="6AA84F"/>
              </a:buClr>
              <a:buSzPts val="1000"/>
              <a:buFont typeface="Cabin"/>
              <a:buAutoNum type="arabicPeriod"/>
            </a:pPr>
            <a:r>
              <a:rPr lang="en-GB" sz="1000">
                <a:solidFill>
                  <a:srgbClr val="6AA84F"/>
                </a:solidFill>
                <a:latin typeface="Cabin"/>
                <a:ea typeface="Cabin"/>
                <a:cs typeface="Cabin"/>
                <a:sym typeface="Cabin"/>
              </a:rPr>
              <a:t>Infection during pregnancy is seen in HEV ( high mortality rate 20%) and malaria. </a:t>
            </a:r>
            <a:endParaRPr sz="1000">
              <a:solidFill>
                <a:srgbClr val="6AA84F"/>
              </a:solidFill>
              <a:latin typeface="Cabin"/>
              <a:ea typeface="Cabin"/>
              <a:cs typeface="Cabin"/>
              <a:sym typeface="Cabin"/>
            </a:endParaRPr>
          </a:p>
          <a:p>
            <a:pPr indent="-292100" lvl="0" marL="457200" rtl="0" algn="l">
              <a:spcBef>
                <a:spcPts val="0"/>
              </a:spcBef>
              <a:spcAft>
                <a:spcPts val="0"/>
              </a:spcAft>
              <a:buClr>
                <a:srgbClr val="B7B7B7"/>
              </a:buClr>
              <a:buSzPts val="1000"/>
              <a:buFont typeface="Cabin"/>
              <a:buAutoNum type="arabicPeriod"/>
            </a:pPr>
            <a:r>
              <a:rPr lang="en-GB" sz="1000">
                <a:solidFill>
                  <a:srgbClr val="B7B7B7"/>
                </a:solidFill>
                <a:latin typeface="Cabin"/>
                <a:ea typeface="Cabin"/>
                <a:cs typeface="Cabin"/>
                <a:sym typeface="Cabin"/>
              </a:rPr>
              <a:t>The only strain of plasmodium that has cerebral involvement.</a:t>
            </a:r>
            <a:endParaRPr sz="1000">
              <a:solidFill>
                <a:srgbClr val="B7B7B7"/>
              </a:solidFill>
              <a:latin typeface="Cabin"/>
              <a:ea typeface="Cabin"/>
              <a:cs typeface="Cabin"/>
              <a:sym typeface="Cabin"/>
            </a:endParaRPr>
          </a:p>
        </p:txBody>
      </p:sp>
      <p:sp>
        <p:nvSpPr>
          <p:cNvPr id="189" name="Google Shape;189;p17"/>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4</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p:txBody>
      </p:sp>
      <p:sp>
        <p:nvSpPr>
          <p:cNvPr id="190" name="Google Shape;190;p17"/>
          <p:cNvSpPr txBox="1"/>
          <p:nvPr/>
        </p:nvSpPr>
        <p:spPr>
          <a:xfrm>
            <a:off x="579132" y="269980"/>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4800">
                <a:solidFill>
                  <a:srgbClr val="61753B"/>
                </a:solidFill>
                <a:latin typeface="Calibri"/>
                <a:ea typeface="Calibri"/>
                <a:cs typeface="Calibri"/>
                <a:sym typeface="Calibri"/>
              </a:rPr>
              <a:t>Malaria</a:t>
            </a:r>
            <a:endParaRPr b="1" sz="3500">
              <a:solidFill>
                <a:srgbClr val="61753B"/>
              </a:solidFill>
              <a:latin typeface="Cabin"/>
              <a:ea typeface="Cabin"/>
              <a:cs typeface="Cabin"/>
              <a:sym typeface="Cabin"/>
            </a:endParaRPr>
          </a:p>
        </p:txBody>
      </p:sp>
      <p:sp>
        <p:nvSpPr>
          <p:cNvPr id="191" name="Google Shape;191;p17"/>
          <p:cNvSpPr txBox="1"/>
          <p:nvPr/>
        </p:nvSpPr>
        <p:spPr>
          <a:xfrm>
            <a:off x="270825" y="4519400"/>
            <a:ext cx="6558900" cy="1058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Complication of </a:t>
            </a:r>
            <a:r>
              <a:rPr b="1" lang="en-GB" sz="2000">
                <a:solidFill>
                  <a:srgbClr val="61753B"/>
                </a:solidFill>
                <a:latin typeface="Cabin"/>
                <a:ea typeface="Cabin"/>
                <a:cs typeface="Cabin"/>
                <a:sym typeface="Cabin"/>
              </a:rPr>
              <a:t>severe</a:t>
            </a:r>
            <a:r>
              <a:rPr b="1" lang="en-GB" sz="2000">
                <a:solidFill>
                  <a:srgbClr val="61753B"/>
                </a:solidFill>
                <a:latin typeface="Cabin"/>
                <a:ea typeface="Cabin"/>
                <a:cs typeface="Cabin"/>
                <a:sym typeface="Cabin"/>
              </a:rPr>
              <a:t> Malaria:</a:t>
            </a:r>
            <a:endParaRPr b="1" sz="2000">
              <a:solidFill>
                <a:srgbClr val="61753B"/>
              </a:solidFill>
              <a:latin typeface="Cabin"/>
              <a:ea typeface="Cabin"/>
              <a:cs typeface="Cabin"/>
              <a:sym typeface="Cabin"/>
            </a:endParaRPr>
          </a:p>
          <a:p>
            <a:pPr indent="0" lvl="0" marL="457200" rtl="0" algn="l">
              <a:spcBef>
                <a:spcPts val="0"/>
              </a:spcBef>
              <a:spcAft>
                <a:spcPts val="0"/>
              </a:spcAft>
              <a:buNone/>
            </a:pPr>
            <a:r>
              <a:t/>
            </a:r>
            <a:endParaRPr sz="600">
              <a:solidFill>
                <a:srgbClr val="61753B"/>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b="1" lang="en-GB" sz="1300">
                <a:solidFill>
                  <a:srgbClr val="CC0000"/>
                </a:solidFill>
                <a:latin typeface="Cabin"/>
                <a:ea typeface="Cabin"/>
                <a:cs typeface="Cabin"/>
                <a:sym typeface="Cabin"/>
              </a:rPr>
              <a:t>Severe</a:t>
            </a:r>
            <a:r>
              <a:rPr lang="en-GB" sz="1300">
                <a:solidFill>
                  <a:schemeClr val="dk1"/>
                </a:solidFill>
                <a:latin typeface="Cabin"/>
                <a:ea typeface="Cabin"/>
                <a:cs typeface="Cabin"/>
                <a:sym typeface="Cabin"/>
              </a:rPr>
              <a:t> malaria is defined as: symptomatic malaria in a patient with</a:t>
            </a:r>
            <a:r>
              <a:rPr b="1" lang="en-GB" sz="1300">
                <a:solidFill>
                  <a:schemeClr val="dk1"/>
                </a:solidFill>
                <a:latin typeface="Cabin"/>
                <a:ea typeface="Cabin"/>
                <a:cs typeface="Cabin"/>
                <a:sym typeface="Cabin"/>
              </a:rPr>
              <a:t> </a:t>
            </a:r>
            <a:r>
              <a:rPr b="1" lang="en-GB" sz="1300">
                <a:solidFill>
                  <a:srgbClr val="CC0000"/>
                </a:solidFill>
                <a:latin typeface="Cabin"/>
                <a:ea typeface="Cabin"/>
                <a:cs typeface="Cabin"/>
                <a:sym typeface="Cabin"/>
              </a:rPr>
              <a:t>P. falciparum</a:t>
            </a:r>
            <a:r>
              <a:rPr baseline="30000" lang="en-GB" sz="1300">
                <a:solidFill>
                  <a:srgbClr val="CC0000"/>
                </a:solidFill>
                <a:latin typeface="Cabin"/>
                <a:ea typeface="Cabin"/>
                <a:cs typeface="Cabin"/>
                <a:sym typeface="Cabin"/>
              </a:rPr>
              <a:t>1</a:t>
            </a:r>
            <a:r>
              <a:rPr lang="en-GB" sz="1300">
                <a:solidFill>
                  <a:schemeClr val="dk1"/>
                </a:solidFill>
                <a:latin typeface="Cabin"/>
                <a:ea typeface="Cabin"/>
                <a:cs typeface="Cabin"/>
                <a:sym typeface="Cabin"/>
              </a:rPr>
              <a:t> with one or more of the following complications:</a:t>
            </a:r>
            <a:endParaRPr sz="1300">
              <a:solidFill>
                <a:schemeClr val="dk1"/>
              </a:solidFill>
              <a:latin typeface="Cabin"/>
              <a:ea typeface="Cabin"/>
              <a:cs typeface="Cabin"/>
              <a:sym typeface="Cabin"/>
            </a:endParaRPr>
          </a:p>
          <a:p>
            <a:pPr indent="0" lvl="0" marL="0" rtl="0" algn="l">
              <a:spcBef>
                <a:spcPts val="0"/>
              </a:spcBef>
              <a:spcAft>
                <a:spcPts val="0"/>
              </a:spcAft>
              <a:buNone/>
            </a:pPr>
            <a:r>
              <a:t/>
            </a:r>
            <a:endParaRPr sz="1300">
              <a:solidFill>
                <a:srgbClr val="61753B"/>
              </a:solidFill>
              <a:latin typeface="Cabin"/>
              <a:ea typeface="Cabin"/>
              <a:cs typeface="Cabin"/>
              <a:sym typeface="Cabin"/>
            </a:endParaRPr>
          </a:p>
        </p:txBody>
      </p:sp>
      <p:sp>
        <p:nvSpPr>
          <p:cNvPr id="192" name="Google Shape;192;p17"/>
          <p:cNvSpPr txBox="1"/>
          <p:nvPr/>
        </p:nvSpPr>
        <p:spPr>
          <a:xfrm>
            <a:off x="404125" y="5452888"/>
            <a:ext cx="7074900" cy="410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200">
                <a:solidFill>
                  <a:srgbClr val="CC0000"/>
                </a:solidFill>
                <a:latin typeface="Cabin"/>
                <a:ea typeface="Cabin"/>
                <a:cs typeface="Cabin"/>
                <a:sym typeface="Cabin"/>
              </a:rPr>
              <a:t>1-Cerebral malaria</a:t>
            </a:r>
            <a:r>
              <a:rPr b="1" lang="en-GB" sz="1200">
                <a:latin typeface="Cabin"/>
                <a:ea typeface="Cabin"/>
                <a:cs typeface="Cabin"/>
                <a:sym typeface="Cabin"/>
              </a:rPr>
              <a:t> </a:t>
            </a:r>
            <a:r>
              <a:rPr b="1" lang="en-GB" sz="1200">
                <a:solidFill>
                  <a:srgbClr val="3C78D8"/>
                </a:solidFill>
                <a:latin typeface="Cabin"/>
                <a:ea typeface="Cabin"/>
                <a:cs typeface="Cabin"/>
                <a:sym typeface="Cabin"/>
              </a:rPr>
              <a:t>(unrousable coma not attributable to other causes).</a:t>
            </a:r>
            <a:endParaRPr b="1" sz="1200">
              <a:solidFill>
                <a:srgbClr val="3C78D8"/>
              </a:solidFill>
              <a:latin typeface="Cabin"/>
              <a:ea typeface="Cabin"/>
              <a:cs typeface="Cabin"/>
              <a:sym typeface="Cabin"/>
            </a:endParaRPr>
          </a:p>
          <a:p>
            <a:pPr indent="0" lvl="0" marL="0" rtl="0" algn="l">
              <a:lnSpc>
                <a:spcPct val="115000"/>
              </a:lnSpc>
              <a:spcBef>
                <a:spcPts val="0"/>
              </a:spcBef>
              <a:spcAft>
                <a:spcPts val="0"/>
              </a:spcAft>
              <a:buNone/>
            </a:pPr>
            <a:r>
              <a:rPr lang="en-GB" sz="1200">
                <a:latin typeface="Cabin"/>
                <a:ea typeface="Cabin"/>
                <a:cs typeface="Cabin"/>
                <a:sym typeface="Cabin"/>
              </a:rPr>
              <a:t>2-Generalized convulsions (&gt; 2 episodes within 24 hours).</a:t>
            </a:r>
            <a:endParaRPr sz="1200">
              <a:latin typeface="Cabin"/>
              <a:ea typeface="Cabin"/>
              <a:cs typeface="Cabin"/>
              <a:sym typeface="Cabin"/>
            </a:endParaRPr>
          </a:p>
          <a:p>
            <a:pPr indent="0" lvl="0" marL="0" rtl="0" algn="l">
              <a:lnSpc>
                <a:spcPct val="115000"/>
              </a:lnSpc>
              <a:spcBef>
                <a:spcPts val="0"/>
              </a:spcBef>
              <a:spcAft>
                <a:spcPts val="0"/>
              </a:spcAft>
              <a:buNone/>
            </a:pPr>
            <a:r>
              <a:rPr lang="en-GB" sz="1200">
                <a:latin typeface="Cabin"/>
                <a:ea typeface="Cabin"/>
                <a:cs typeface="Cabin"/>
                <a:sym typeface="Cabin"/>
              </a:rPr>
              <a:t>3-Severe normocytic anaemia (Ht&lt;15% or Hb &lt; 5 g/dl).</a:t>
            </a:r>
            <a:endParaRPr sz="1200">
              <a:latin typeface="Cabin"/>
              <a:ea typeface="Cabin"/>
              <a:cs typeface="Cabin"/>
              <a:sym typeface="Cabin"/>
            </a:endParaRPr>
          </a:p>
          <a:p>
            <a:pPr indent="0" lvl="0" marL="0" rtl="0" algn="l">
              <a:lnSpc>
                <a:spcPct val="115000"/>
              </a:lnSpc>
              <a:spcBef>
                <a:spcPts val="0"/>
              </a:spcBef>
              <a:spcAft>
                <a:spcPts val="0"/>
              </a:spcAft>
              <a:buNone/>
            </a:pPr>
            <a:r>
              <a:rPr b="1" lang="en-GB" sz="1200">
                <a:solidFill>
                  <a:srgbClr val="CC0000"/>
                </a:solidFill>
                <a:latin typeface="Cabin"/>
                <a:ea typeface="Cabin"/>
                <a:cs typeface="Cabin"/>
                <a:sym typeface="Cabin"/>
              </a:rPr>
              <a:t>4-Hypoglycemia </a:t>
            </a:r>
            <a:r>
              <a:rPr b="1" lang="en-GB" sz="1200">
                <a:solidFill>
                  <a:srgbClr val="3C78D8"/>
                </a:solidFill>
                <a:latin typeface="Cabin"/>
                <a:ea typeface="Cabin"/>
                <a:cs typeface="Cabin"/>
                <a:sym typeface="Cabin"/>
              </a:rPr>
              <a:t>(blood glucose &lt; 2.2 mmol/l or 40 mg/dl)</a:t>
            </a:r>
            <a:r>
              <a:rPr b="1" lang="en-GB" sz="1200">
                <a:solidFill>
                  <a:srgbClr val="CC0000"/>
                </a:solidFill>
                <a:latin typeface="Cabin"/>
                <a:ea typeface="Cabin"/>
                <a:cs typeface="Cabin"/>
                <a:sym typeface="Cabin"/>
              </a:rPr>
              <a:t> and pulmonary </a:t>
            </a:r>
            <a:r>
              <a:rPr b="1" lang="en-GB" sz="1200">
                <a:solidFill>
                  <a:srgbClr val="CC0000"/>
                </a:solidFill>
                <a:latin typeface="Cabin"/>
                <a:ea typeface="Cabin"/>
                <a:cs typeface="Cabin"/>
                <a:sym typeface="Cabin"/>
              </a:rPr>
              <a:t>edema in pregnancy can</a:t>
            </a:r>
            <a:endParaRPr b="1" sz="1200">
              <a:solidFill>
                <a:srgbClr val="CC0000"/>
              </a:solidFill>
              <a:latin typeface="Cabin"/>
              <a:ea typeface="Cabin"/>
              <a:cs typeface="Cabin"/>
              <a:sym typeface="Cabin"/>
            </a:endParaRPr>
          </a:p>
          <a:p>
            <a:pPr indent="0" lvl="0" marL="0" rtl="0" algn="l">
              <a:lnSpc>
                <a:spcPct val="115000"/>
              </a:lnSpc>
              <a:spcBef>
                <a:spcPts val="0"/>
              </a:spcBef>
              <a:spcAft>
                <a:spcPts val="0"/>
              </a:spcAft>
              <a:buNone/>
            </a:pPr>
            <a:r>
              <a:rPr b="1" lang="en-GB" sz="1200">
                <a:solidFill>
                  <a:srgbClr val="CC0000"/>
                </a:solidFill>
                <a:latin typeface="Cabin"/>
                <a:ea typeface="Cabin"/>
                <a:cs typeface="Cabin"/>
                <a:sym typeface="Cabin"/>
              </a:rPr>
              <a:t> lead to abortion and </a:t>
            </a:r>
            <a:r>
              <a:rPr b="1" lang="en-GB" sz="1200">
                <a:solidFill>
                  <a:srgbClr val="CC0000"/>
                </a:solidFill>
                <a:latin typeface="Cabin"/>
                <a:ea typeface="Cabin"/>
                <a:cs typeface="Cabin"/>
                <a:sym typeface="Cabin"/>
              </a:rPr>
              <a:t>stillbirth,seen in Tropical contrary.</a:t>
            </a:r>
            <a:endParaRPr b="1" sz="1200">
              <a:solidFill>
                <a:srgbClr val="CC0000"/>
              </a:solidFill>
              <a:latin typeface="Cabin"/>
              <a:ea typeface="Cabin"/>
              <a:cs typeface="Cabin"/>
              <a:sym typeface="Cabin"/>
            </a:endParaRPr>
          </a:p>
          <a:p>
            <a:pPr indent="0" lvl="0" marL="0" rtl="0" algn="l">
              <a:lnSpc>
                <a:spcPct val="115000"/>
              </a:lnSpc>
              <a:spcBef>
                <a:spcPts val="0"/>
              </a:spcBef>
              <a:spcAft>
                <a:spcPts val="0"/>
              </a:spcAft>
              <a:buNone/>
            </a:pPr>
            <a:r>
              <a:rPr lang="en-GB" sz="1200">
                <a:latin typeface="Cabin"/>
                <a:ea typeface="Cabin"/>
                <a:cs typeface="Cabin"/>
                <a:sym typeface="Cabin"/>
              </a:rPr>
              <a:t>5-Metabolic acidosis with respiratory distress (arterial pH &lt; 7.35 or bicarbonate &lt; 15 mmol/l)h</a:t>
            </a:r>
            <a:endParaRPr sz="1200">
              <a:latin typeface="Cabin"/>
              <a:ea typeface="Cabin"/>
              <a:cs typeface="Cabin"/>
              <a:sym typeface="Cabin"/>
            </a:endParaRPr>
          </a:p>
          <a:p>
            <a:pPr indent="0" lvl="0" marL="0" rtl="0" algn="l">
              <a:lnSpc>
                <a:spcPct val="115000"/>
              </a:lnSpc>
              <a:spcBef>
                <a:spcPts val="0"/>
              </a:spcBef>
              <a:spcAft>
                <a:spcPts val="0"/>
              </a:spcAft>
              <a:buNone/>
            </a:pPr>
            <a:r>
              <a:rPr lang="en-GB" sz="1200">
                <a:latin typeface="Cabin"/>
                <a:ea typeface="Cabin"/>
                <a:cs typeface="Cabin"/>
                <a:sym typeface="Cabin"/>
              </a:rPr>
              <a:t>6-Fluid and electrolyte disturbances</a:t>
            </a:r>
            <a:endParaRPr sz="1200">
              <a:latin typeface="Cabin"/>
              <a:ea typeface="Cabin"/>
              <a:cs typeface="Cabin"/>
              <a:sym typeface="Cabin"/>
            </a:endParaRPr>
          </a:p>
          <a:p>
            <a:pPr indent="0" lvl="0" marL="0" rtl="0" algn="l">
              <a:lnSpc>
                <a:spcPct val="115000"/>
              </a:lnSpc>
              <a:spcBef>
                <a:spcPts val="0"/>
              </a:spcBef>
              <a:spcAft>
                <a:spcPts val="0"/>
              </a:spcAft>
              <a:buNone/>
            </a:pPr>
            <a:r>
              <a:rPr b="1" lang="en-GB" sz="1200">
                <a:solidFill>
                  <a:srgbClr val="CC0000"/>
                </a:solidFill>
                <a:latin typeface="Cabin"/>
                <a:ea typeface="Cabin"/>
                <a:cs typeface="Cabin"/>
                <a:sym typeface="Cabin"/>
              </a:rPr>
              <a:t>7-Acute renal failure</a:t>
            </a:r>
            <a:r>
              <a:rPr b="1" lang="en-GB" sz="1200">
                <a:latin typeface="Cabin"/>
                <a:ea typeface="Cabin"/>
                <a:cs typeface="Cabin"/>
                <a:sym typeface="Cabin"/>
              </a:rPr>
              <a:t> </a:t>
            </a:r>
            <a:r>
              <a:rPr b="1" lang="en-GB" sz="1200">
                <a:solidFill>
                  <a:srgbClr val="3C78D8"/>
                </a:solidFill>
                <a:latin typeface="Cabin"/>
                <a:ea typeface="Cabin"/>
                <a:cs typeface="Cabin"/>
                <a:sym typeface="Cabin"/>
              </a:rPr>
              <a:t>(urine &lt;400 ml/24 h in adults; 12 ml/kg/24 h in children)</a:t>
            </a:r>
            <a:r>
              <a:rPr b="1" lang="en-GB" sz="1200">
                <a:latin typeface="Cabin"/>
                <a:ea typeface="Cabin"/>
                <a:cs typeface="Cabin"/>
                <a:sym typeface="Cabin"/>
              </a:rPr>
              <a:t> </a:t>
            </a:r>
            <a:r>
              <a:rPr b="1" lang="en-GB" sz="1200">
                <a:solidFill>
                  <a:srgbClr val="CC0000"/>
                </a:solidFill>
                <a:latin typeface="Cabin"/>
                <a:ea typeface="Cabin"/>
                <a:cs typeface="Cabin"/>
                <a:sym typeface="Cabin"/>
              </a:rPr>
              <a:t>(blackwater fever )</a:t>
            </a:r>
            <a:endParaRPr b="1" sz="1200">
              <a:latin typeface="Cabin"/>
              <a:ea typeface="Cabin"/>
              <a:cs typeface="Cabin"/>
              <a:sym typeface="Cabin"/>
            </a:endParaRPr>
          </a:p>
          <a:p>
            <a:pPr indent="0" lvl="0" marL="0" rtl="0" algn="l">
              <a:lnSpc>
                <a:spcPct val="115000"/>
              </a:lnSpc>
              <a:spcBef>
                <a:spcPts val="0"/>
              </a:spcBef>
              <a:spcAft>
                <a:spcPts val="0"/>
              </a:spcAft>
              <a:buNone/>
            </a:pPr>
            <a:r>
              <a:rPr lang="en-GB" sz="1200">
                <a:latin typeface="Cabin"/>
                <a:ea typeface="Cabin"/>
                <a:cs typeface="Cabin"/>
                <a:sym typeface="Cabin"/>
              </a:rPr>
              <a:t>8-Acute pulmonary edema and adult respiratory distress syndrome</a:t>
            </a:r>
            <a:endParaRPr sz="1200">
              <a:latin typeface="Cabin"/>
              <a:ea typeface="Cabin"/>
              <a:cs typeface="Cabin"/>
              <a:sym typeface="Cabin"/>
            </a:endParaRPr>
          </a:p>
          <a:p>
            <a:pPr indent="0" lvl="0" marL="0" rtl="0" algn="l">
              <a:lnSpc>
                <a:spcPct val="115000"/>
              </a:lnSpc>
              <a:spcBef>
                <a:spcPts val="0"/>
              </a:spcBef>
              <a:spcAft>
                <a:spcPts val="0"/>
              </a:spcAft>
              <a:buNone/>
            </a:pPr>
            <a:r>
              <a:rPr lang="en-GB" sz="1200">
                <a:latin typeface="Cabin"/>
                <a:ea typeface="Cabin"/>
                <a:cs typeface="Cabin"/>
                <a:sym typeface="Cabin"/>
              </a:rPr>
              <a:t>9-Abnormal bleeding</a:t>
            </a:r>
            <a:endParaRPr sz="1200">
              <a:latin typeface="Cabin"/>
              <a:ea typeface="Cabin"/>
              <a:cs typeface="Cabin"/>
              <a:sym typeface="Cabin"/>
            </a:endParaRPr>
          </a:p>
          <a:p>
            <a:pPr indent="0" lvl="0" marL="0" rtl="0" algn="l">
              <a:lnSpc>
                <a:spcPct val="115000"/>
              </a:lnSpc>
              <a:spcBef>
                <a:spcPts val="0"/>
              </a:spcBef>
              <a:spcAft>
                <a:spcPts val="0"/>
              </a:spcAft>
              <a:buNone/>
            </a:pPr>
            <a:r>
              <a:rPr lang="en-GB" sz="1200">
                <a:latin typeface="Cabin"/>
                <a:ea typeface="Cabin"/>
                <a:cs typeface="Cabin"/>
                <a:sym typeface="Cabin"/>
              </a:rPr>
              <a:t>10-Jaundice</a:t>
            </a:r>
            <a:endParaRPr sz="1200">
              <a:latin typeface="Cabin"/>
              <a:ea typeface="Cabin"/>
              <a:cs typeface="Cabin"/>
              <a:sym typeface="Cabin"/>
            </a:endParaRPr>
          </a:p>
          <a:p>
            <a:pPr indent="0" lvl="0" marL="0" rtl="0" algn="l">
              <a:lnSpc>
                <a:spcPct val="115000"/>
              </a:lnSpc>
              <a:spcBef>
                <a:spcPts val="0"/>
              </a:spcBef>
              <a:spcAft>
                <a:spcPts val="0"/>
              </a:spcAft>
              <a:buNone/>
            </a:pPr>
            <a:r>
              <a:rPr b="1" lang="en-GB" sz="1200">
                <a:solidFill>
                  <a:srgbClr val="CC0000"/>
                </a:solidFill>
                <a:latin typeface="Cabin"/>
                <a:ea typeface="Cabin"/>
                <a:cs typeface="Cabin"/>
                <a:sym typeface="Cabin"/>
              </a:rPr>
              <a:t>11- Hemoglobinuria associated with malaria (blackwater fever):  </a:t>
            </a:r>
            <a:endParaRPr b="1" sz="1200">
              <a:solidFill>
                <a:srgbClr val="CC0000"/>
              </a:solidFill>
              <a:latin typeface="Cabin"/>
              <a:ea typeface="Cabin"/>
              <a:cs typeface="Cabin"/>
              <a:sym typeface="Cabin"/>
            </a:endParaRPr>
          </a:p>
          <a:p>
            <a:pPr indent="0" lvl="0" marL="0" rtl="0" algn="l">
              <a:lnSpc>
                <a:spcPct val="115000"/>
              </a:lnSpc>
              <a:spcBef>
                <a:spcPts val="0"/>
              </a:spcBef>
              <a:spcAft>
                <a:spcPts val="0"/>
              </a:spcAft>
              <a:buNone/>
            </a:pPr>
            <a:r>
              <a:rPr b="1" lang="en-GB" sz="1200">
                <a:latin typeface="Cabin"/>
                <a:ea typeface="Cabin"/>
                <a:cs typeface="Cabin"/>
                <a:sym typeface="Cabin"/>
              </a:rPr>
              <a:t>Uncommon and usually presents in adults as severe disease with anemia and renal failure.</a:t>
            </a:r>
            <a:endParaRPr b="1" sz="1200">
              <a:latin typeface="Cabin"/>
              <a:ea typeface="Cabin"/>
              <a:cs typeface="Cabin"/>
              <a:sym typeface="Cabin"/>
            </a:endParaRPr>
          </a:p>
          <a:p>
            <a:pPr indent="0" lvl="0" marL="0" rtl="0" algn="l">
              <a:lnSpc>
                <a:spcPct val="115000"/>
              </a:lnSpc>
              <a:spcBef>
                <a:spcPts val="0"/>
              </a:spcBef>
              <a:spcAft>
                <a:spcPts val="0"/>
              </a:spcAft>
              <a:buNone/>
            </a:pPr>
            <a:r>
              <a:rPr lang="en-GB" sz="1200">
                <a:latin typeface="Cabin"/>
                <a:ea typeface="Cabin"/>
                <a:cs typeface="Cabin"/>
                <a:sym typeface="Cabin"/>
              </a:rPr>
              <a:t>1</a:t>
            </a:r>
            <a:r>
              <a:rPr lang="en-GB" sz="1200">
                <a:latin typeface="Cabin"/>
                <a:ea typeface="Cabin"/>
                <a:cs typeface="Cabin"/>
                <a:sym typeface="Cabin"/>
              </a:rPr>
              <a:t>2</a:t>
            </a:r>
            <a:r>
              <a:rPr lang="en-GB" sz="1200">
                <a:latin typeface="Cabin"/>
                <a:ea typeface="Cabin"/>
                <a:cs typeface="Cabin"/>
                <a:sym typeface="Cabin"/>
              </a:rPr>
              <a:t>-Circulatory collapse, shock, </a:t>
            </a:r>
            <a:r>
              <a:rPr lang="en-GB" sz="1200">
                <a:latin typeface="Cabin"/>
                <a:ea typeface="Cabin"/>
                <a:cs typeface="Cabin"/>
                <a:sym typeface="Cabin"/>
              </a:rPr>
              <a:t>septicaemia</a:t>
            </a:r>
            <a:r>
              <a:rPr lang="en-GB" sz="1200">
                <a:latin typeface="Cabin"/>
                <a:ea typeface="Cabin"/>
                <a:cs typeface="Cabin"/>
                <a:sym typeface="Cabin"/>
              </a:rPr>
              <a:t> (algid malaria)</a:t>
            </a:r>
            <a:endParaRPr sz="1200">
              <a:latin typeface="Cabin"/>
              <a:ea typeface="Cabin"/>
              <a:cs typeface="Cabin"/>
              <a:sym typeface="Cabin"/>
            </a:endParaRPr>
          </a:p>
          <a:p>
            <a:pPr indent="0" lvl="0" marL="0" rtl="0" algn="l">
              <a:lnSpc>
                <a:spcPct val="115000"/>
              </a:lnSpc>
              <a:spcBef>
                <a:spcPts val="0"/>
              </a:spcBef>
              <a:spcAft>
                <a:spcPts val="0"/>
              </a:spcAft>
              <a:buNone/>
            </a:pPr>
            <a:r>
              <a:rPr lang="en-GB" sz="1200">
                <a:latin typeface="Cabin"/>
                <a:ea typeface="Cabin"/>
                <a:cs typeface="Cabin"/>
                <a:sym typeface="Cabin"/>
              </a:rPr>
              <a:t>13-Hyperparasitaemia (&gt;10% in non-immune; &gt;20% in semi-immune)</a:t>
            </a:r>
            <a:endParaRPr sz="1200">
              <a:latin typeface="Cabin"/>
              <a:ea typeface="Cabin"/>
              <a:cs typeface="Cabin"/>
              <a:sym typeface="Cabin"/>
            </a:endParaRPr>
          </a:p>
          <a:p>
            <a:pPr indent="0" lvl="0" marL="0" rtl="0" algn="l">
              <a:lnSpc>
                <a:spcPct val="115000"/>
              </a:lnSpc>
              <a:spcBef>
                <a:spcPts val="0"/>
              </a:spcBef>
              <a:spcAft>
                <a:spcPts val="0"/>
              </a:spcAft>
              <a:buNone/>
            </a:pPr>
            <a:r>
              <a:rPr b="1" lang="en-GB" sz="1200">
                <a:solidFill>
                  <a:srgbClr val="C27BA0"/>
                </a:solidFill>
                <a:latin typeface="Cabin"/>
                <a:ea typeface="Cabin"/>
                <a:cs typeface="Cabin"/>
                <a:sym typeface="Cabin"/>
              </a:rPr>
              <a:t>14-Tropical </a:t>
            </a:r>
            <a:r>
              <a:rPr b="1" lang="en-GB" sz="1200">
                <a:solidFill>
                  <a:srgbClr val="C27BA0"/>
                </a:solidFill>
                <a:latin typeface="Cabin"/>
                <a:ea typeface="Cabin"/>
                <a:cs typeface="Cabin"/>
                <a:sym typeface="Cabin"/>
              </a:rPr>
              <a:t>splenomegaly</a:t>
            </a:r>
            <a:endParaRPr b="1" sz="1200">
              <a:solidFill>
                <a:srgbClr val="C27BA0"/>
              </a:solidFill>
              <a:latin typeface="Cabin"/>
              <a:ea typeface="Cabin"/>
              <a:cs typeface="Cabin"/>
              <a:sym typeface="Cabin"/>
            </a:endParaRPr>
          </a:p>
          <a:p>
            <a:pPr indent="0" lvl="0" marL="0" rtl="0" algn="l">
              <a:lnSpc>
                <a:spcPct val="115000"/>
              </a:lnSpc>
              <a:spcBef>
                <a:spcPts val="0"/>
              </a:spcBef>
              <a:spcAft>
                <a:spcPts val="0"/>
              </a:spcAft>
              <a:buNone/>
            </a:pPr>
            <a:r>
              <a:t/>
            </a:r>
            <a:endParaRPr sz="1200"/>
          </a:p>
        </p:txBody>
      </p:sp>
      <p:pic>
        <p:nvPicPr>
          <p:cNvPr id="193" name="Google Shape;193;p17"/>
          <p:cNvPicPr preferRelativeResize="0"/>
          <p:nvPr/>
        </p:nvPicPr>
        <p:blipFill>
          <a:blip r:embed="rId3">
            <a:alphaModFix/>
          </a:blip>
          <a:stretch>
            <a:fillRect/>
          </a:stretch>
        </p:blipFill>
        <p:spPr>
          <a:xfrm>
            <a:off x="6303575" y="7462375"/>
            <a:ext cx="938699" cy="509844"/>
          </a:xfrm>
          <a:prstGeom prst="rect">
            <a:avLst/>
          </a:prstGeom>
          <a:noFill/>
          <a:ln cap="flat" cmpd="sng" w="9525">
            <a:solidFill>
              <a:srgbClr val="61753B"/>
            </a:solidFill>
            <a:prstDash val="solid"/>
            <a:round/>
            <a:headEnd len="sm" w="sm" type="none"/>
            <a:tailEnd len="sm" w="sm" type="none"/>
          </a:ln>
        </p:spPr>
      </p:pic>
      <p:sp>
        <p:nvSpPr>
          <p:cNvPr id="194" name="Google Shape;194;p17"/>
          <p:cNvSpPr/>
          <p:nvPr/>
        </p:nvSpPr>
        <p:spPr>
          <a:xfrm>
            <a:off x="2926088" y="2015850"/>
            <a:ext cx="2031037" cy="558982"/>
          </a:xfrm>
          <a:prstGeom prst="flowChartOffpageConnector">
            <a:avLst/>
          </a:prstGeom>
          <a:noFill/>
          <a:ln cap="flat" cmpd="sng" w="19050">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1200">
                <a:latin typeface="Cabin"/>
                <a:ea typeface="Cabin"/>
                <a:cs typeface="Cabin"/>
                <a:sym typeface="Cabin"/>
              </a:rPr>
              <a:t>Chronic Asymptomatic Infection</a:t>
            </a:r>
            <a:endParaRPr sz="1200">
              <a:latin typeface="Cabin"/>
              <a:ea typeface="Cabin"/>
              <a:cs typeface="Cabin"/>
              <a:sym typeface="Cabin"/>
            </a:endParaRPr>
          </a:p>
        </p:txBody>
      </p:sp>
      <p:sp>
        <p:nvSpPr>
          <p:cNvPr id="195" name="Google Shape;195;p17"/>
          <p:cNvSpPr/>
          <p:nvPr/>
        </p:nvSpPr>
        <p:spPr>
          <a:xfrm>
            <a:off x="2926075" y="2606639"/>
            <a:ext cx="2031037" cy="573052"/>
          </a:xfrm>
          <a:prstGeom prst="flowChartOffpageConnector">
            <a:avLst/>
          </a:prstGeom>
          <a:noFill/>
          <a:ln cap="flat" cmpd="sng" w="19050">
            <a:solidFill>
              <a:srgbClr val="B0B67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1200">
                <a:latin typeface="Cabin"/>
                <a:ea typeface="Cabin"/>
                <a:cs typeface="Cabin"/>
                <a:sym typeface="Cabin"/>
              </a:rPr>
              <a:t>Anemia</a:t>
            </a:r>
            <a:endParaRPr sz="1200">
              <a:latin typeface="Cabin"/>
              <a:ea typeface="Cabin"/>
              <a:cs typeface="Cabin"/>
              <a:sym typeface="Cabin"/>
            </a:endParaRPr>
          </a:p>
        </p:txBody>
      </p:sp>
      <p:sp>
        <p:nvSpPr>
          <p:cNvPr id="196" name="Google Shape;196;p17"/>
          <p:cNvSpPr/>
          <p:nvPr/>
        </p:nvSpPr>
        <p:spPr>
          <a:xfrm>
            <a:off x="2926088" y="3222965"/>
            <a:ext cx="2031000" cy="573300"/>
          </a:xfrm>
          <a:prstGeom prst="rect">
            <a:avLst/>
          </a:prstGeom>
          <a:noFill/>
          <a:ln cap="flat" cmpd="sng" w="19050">
            <a:solidFill>
              <a:srgbClr val="D1D6A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sz="1200">
                <a:latin typeface="Cabin"/>
                <a:ea typeface="Cabin"/>
                <a:cs typeface="Cabin"/>
                <a:sym typeface="Cabin"/>
              </a:rPr>
              <a:t>Developmental</a:t>
            </a:r>
            <a:r>
              <a:rPr lang="en-GB" sz="1200">
                <a:solidFill>
                  <a:schemeClr val="dk1"/>
                </a:solidFill>
                <a:latin typeface="Cabin"/>
                <a:ea typeface="Cabin"/>
                <a:cs typeface="Cabin"/>
                <a:sym typeface="Cabin"/>
              </a:rPr>
              <a:t> Disorders, </a:t>
            </a:r>
            <a:endParaRPr sz="1200">
              <a:solidFill>
                <a:schemeClr val="dk1"/>
              </a:solidFill>
              <a:latin typeface="Cabin"/>
              <a:ea typeface="Cabin"/>
              <a:cs typeface="Cabin"/>
              <a:sym typeface="Cabin"/>
            </a:endParaRPr>
          </a:p>
          <a:p>
            <a:pPr indent="0" lvl="0" marL="0" rtl="0" algn="ctr">
              <a:lnSpc>
                <a:spcPct val="115000"/>
              </a:lnSpc>
              <a:spcBef>
                <a:spcPts val="0"/>
              </a:spcBef>
              <a:spcAft>
                <a:spcPts val="0"/>
              </a:spcAft>
              <a:buNone/>
            </a:pPr>
            <a:r>
              <a:rPr lang="en-GB" sz="1200">
                <a:latin typeface="Cabin"/>
                <a:ea typeface="Cabin"/>
                <a:cs typeface="Cabin"/>
                <a:sym typeface="Cabin"/>
              </a:rPr>
              <a:t>Transfusions &amp; Death.</a:t>
            </a:r>
            <a:endParaRPr sz="1200">
              <a:latin typeface="Cabin"/>
              <a:ea typeface="Cabin"/>
              <a:cs typeface="Cabin"/>
              <a:sym typeface="Cabin"/>
            </a:endParaRPr>
          </a:p>
        </p:txBody>
      </p:sp>
      <p:sp>
        <p:nvSpPr>
          <p:cNvPr id="197" name="Google Shape;197;p17"/>
          <p:cNvSpPr/>
          <p:nvPr/>
        </p:nvSpPr>
        <p:spPr>
          <a:xfrm>
            <a:off x="5127375" y="2015839"/>
            <a:ext cx="1939200" cy="558981"/>
          </a:xfrm>
          <a:prstGeom prst="flowChartOffpageConnector">
            <a:avLst/>
          </a:prstGeom>
          <a:noFill/>
          <a:ln cap="flat" cmpd="sng" w="19050">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1200">
                <a:latin typeface="Cabin"/>
                <a:ea typeface="Cabin"/>
                <a:cs typeface="Cabin"/>
                <a:sym typeface="Cabin"/>
              </a:rPr>
              <a:t>Infection During Pregnancy</a:t>
            </a:r>
            <a:endParaRPr sz="1200">
              <a:latin typeface="Cabin"/>
              <a:ea typeface="Cabin"/>
              <a:cs typeface="Cabin"/>
              <a:sym typeface="Cabin"/>
            </a:endParaRPr>
          </a:p>
        </p:txBody>
      </p:sp>
      <p:sp>
        <p:nvSpPr>
          <p:cNvPr id="198" name="Google Shape;198;p17"/>
          <p:cNvSpPr/>
          <p:nvPr/>
        </p:nvSpPr>
        <p:spPr>
          <a:xfrm>
            <a:off x="5127378" y="2597791"/>
            <a:ext cx="1950622" cy="558981"/>
          </a:xfrm>
          <a:prstGeom prst="flowChartOffpageConnector">
            <a:avLst/>
          </a:prstGeom>
          <a:noFill/>
          <a:ln cap="flat" cmpd="sng" w="19050">
            <a:solidFill>
              <a:srgbClr val="B0B67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1200">
                <a:latin typeface="Cabin"/>
                <a:ea typeface="Cabin"/>
                <a:cs typeface="Cabin"/>
                <a:sym typeface="Cabin"/>
              </a:rPr>
              <a:t>Placental Malaria</a:t>
            </a:r>
            <a:endParaRPr sz="1200">
              <a:latin typeface="Cabin"/>
              <a:ea typeface="Cabin"/>
              <a:cs typeface="Cabin"/>
              <a:sym typeface="Cabin"/>
            </a:endParaRPr>
          </a:p>
        </p:txBody>
      </p:sp>
      <p:sp>
        <p:nvSpPr>
          <p:cNvPr id="199" name="Google Shape;199;p17"/>
          <p:cNvSpPr/>
          <p:nvPr/>
        </p:nvSpPr>
        <p:spPr>
          <a:xfrm>
            <a:off x="5127375" y="3230002"/>
            <a:ext cx="1950622" cy="558981"/>
          </a:xfrm>
          <a:prstGeom prst="flowChartOffpageConnector">
            <a:avLst/>
          </a:prstGeom>
          <a:noFill/>
          <a:ln cap="flat" cmpd="sng" w="19050">
            <a:solidFill>
              <a:srgbClr val="D1D6A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1200">
                <a:latin typeface="Cabin"/>
                <a:ea typeface="Cabin"/>
                <a:cs typeface="Cabin"/>
                <a:sym typeface="Cabin"/>
              </a:rPr>
              <a:t>Low Birth weight</a:t>
            </a:r>
            <a:endParaRPr sz="1200">
              <a:latin typeface="Cabin"/>
              <a:ea typeface="Cabin"/>
              <a:cs typeface="Cabin"/>
              <a:sym typeface="Cabin"/>
            </a:endParaRPr>
          </a:p>
        </p:txBody>
      </p:sp>
      <p:sp>
        <p:nvSpPr>
          <p:cNvPr id="200" name="Google Shape;200;p17"/>
          <p:cNvSpPr/>
          <p:nvPr/>
        </p:nvSpPr>
        <p:spPr>
          <a:xfrm>
            <a:off x="5127375" y="3852636"/>
            <a:ext cx="1950600" cy="558900"/>
          </a:xfrm>
          <a:prstGeom prst="rect">
            <a:avLst/>
          </a:prstGeom>
          <a:noFill/>
          <a:ln cap="flat" cmpd="sng" w="19050">
            <a:solidFill>
              <a:srgbClr val="E5EAB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1200">
                <a:latin typeface="Cabin"/>
                <a:ea typeface="Cabin"/>
                <a:cs typeface="Cabin"/>
                <a:sym typeface="Cabin"/>
              </a:rPr>
              <a:t>Increased Infant Mortality</a:t>
            </a:r>
            <a:endParaRPr sz="1200">
              <a:latin typeface="Cabin"/>
              <a:ea typeface="Cabin"/>
              <a:cs typeface="Cabin"/>
              <a:sym typeface="Cabin"/>
            </a:endParaRPr>
          </a:p>
        </p:txBody>
      </p:sp>
      <p:sp>
        <p:nvSpPr>
          <p:cNvPr id="201" name="Google Shape;201;p17"/>
          <p:cNvSpPr/>
          <p:nvPr/>
        </p:nvSpPr>
        <p:spPr>
          <a:xfrm>
            <a:off x="510500" y="1456150"/>
            <a:ext cx="2104500" cy="410700"/>
          </a:xfrm>
          <a:prstGeom prst="roundRect">
            <a:avLst>
              <a:gd fmla="val 16667" name="adj"/>
            </a:avLst>
          </a:prstGeom>
          <a:solidFill>
            <a:srgbClr val="61753B"/>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b="1" lang="en-GB" sz="1600">
                <a:solidFill>
                  <a:srgbClr val="FFFFFF"/>
                </a:solidFill>
                <a:latin typeface="Cabin"/>
                <a:ea typeface="Cabin"/>
                <a:cs typeface="Cabin"/>
                <a:sym typeface="Cabin"/>
              </a:rPr>
              <a:t>Acute</a:t>
            </a:r>
            <a:endParaRPr b="1" sz="1600">
              <a:solidFill>
                <a:srgbClr val="FFFFFF"/>
              </a:solidFill>
              <a:latin typeface="Cabin"/>
              <a:ea typeface="Cabin"/>
              <a:cs typeface="Cabin"/>
              <a:sym typeface="Cabin"/>
            </a:endParaRPr>
          </a:p>
        </p:txBody>
      </p:sp>
      <p:sp>
        <p:nvSpPr>
          <p:cNvPr id="202" name="Google Shape;202;p17"/>
          <p:cNvSpPr/>
          <p:nvPr/>
        </p:nvSpPr>
        <p:spPr>
          <a:xfrm>
            <a:off x="2926100" y="1460675"/>
            <a:ext cx="4140600" cy="410700"/>
          </a:xfrm>
          <a:prstGeom prst="roundRect">
            <a:avLst>
              <a:gd fmla="val 16667" name="adj"/>
            </a:avLst>
          </a:prstGeom>
          <a:solidFill>
            <a:srgbClr val="61753B"/>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b="1" lang="en-GB" sz="1600">
                <a:solidFill>
                  <a:srgbClr val="FFFFFF"/>
                </a:solidFill>
                <a:latin typeface="Cabin"/>
                <a:ea typeface="Cabin"/>
                <a:cs typeface="Cabin"/>
                <a:sym typeface="Cabin"/>
              </a:rPr>
              <a:t>Chronic </a:t>
            </a:r>
            <a:endParaRPr b="1" sz="1600">
              <a:solidFill>
                <a:srgbClr val="FFFFFF"/>
              </a:solidFill>
              <a:latin typeface="Cabin"/>
              <a:ea typeface="Cabin"/>
              <a:cs typeface="Cabin"/>
              <a:sym typeface="Cabin"/>
            </a:endParaRPr>
          </a:p>
        </p:txBody>
      </p:sp>
      <p:sp>
        <p:nvSpPr>
          <p:cNvPr id="203" name="Google Shape;203;p17"/>
          <p:cNvSpPr/>
          <p:nvPr/>
        </p:nvSpPr>
        <p:spPr>
          <a:xfrm>
            <a:off x="510550" y="1998475"/>
            <a:ext cx="2104489" cy="620547"/>
          </a:xfrm>
          <a:prstGeom prst="flowChartOffpageConnector">
            <a:avLst/>
          </a:prstGeom>
          <a:noFill/>
          <a:ln cap="flat" cmpd="sng" w="19050">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SzPts val="1100"/>
              <a:buNone/>
            </a:pPr>
            <a:r>
              <a:rPr lang="en-GB" sz="1200">
                <a:latin typeface="Cabin"/>
                <a:ea typeface="Cabin"/>
                <a:cs typeface="Cabin"/>
                <a:sym typeface="Cabin"/>
              </a:rPr>
              <a:t>Non-severe Acute Febrile disease</a:t>
            </a:r>
            <a:endParaRPr b="1" sz="1200">
              <a:latin typeface="Cabin"/>
              <a:ea typeface="Cabin"/>
              <a:cs typeface="Cabin"/>
              <a:sym typeface="Cabin"/>
            </a:endParaRPr>
          </a:p>
        </p:txBody>
      </p:sp>
      <p:sp>
        <p:nvSpPr>
          <p:cNvPr id="204" name="Google Shape;204;p17"/>
          <p:cNvSpPr/>
          <p:nvPr/>
        </p:nvSpPr>
        <p:spPr>
          <a:xfrm>
            <a:off x="510550" y="2652816"/>
            <a:ext cx="2104489" cy="620547"/>
          </a:xfrm>
          <a:prstGeom prst="flowChartOffpageConnector">
            <a:avLst/>
          </a:prstGeom>
          <a:noFill/>
          <a:ln cap="flat" cmpd="sng" w="19050">
            <a:solidFill>
              <a:srgbClr val="B0B67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SzPts val="1100"/>
              <a:buNone/>
            </a:pPr>
            <a:r>
              <a:rPr lang="en-GB" sz="1200">
                <a:latin typeface="Cabin"/>
                <a:ea typeface="Cabin"/>
                <a:cs typeface="Cabin"/>
                <a:sym typeface="Cabin"/>
              </a:rPr>
              <a:t>Severe malaria </a:t>
            </a:r>
            <a:endParaRPr sz="1200">
              <a:latin typeface="Cabin"/>
              <a:ea typeface="Cabin"/>
              <a:cs typeface="Cabin"/>
              <a:sym typeface="Cabin"/>
            </a:endParaRPr>
          </a:p>
          <a:p>
            <a:pPr indent="0" lvl="0" marL="0" rtl="0" algn="ctr">
              <a:spcBef>
                <a:spcPts val="0"/>
              </a:spcBef>
              <a:spcAft>
                <a:spcPts val="0"/>
              </a:spcAft>
              <a:buSzPts val="1100"/>
              <a:buNone/>
            </a:pPr>
            <a:r>
              <a:rPr lang="en-GB" sz="1200">
                <a:latin typeface="Cabin"/>
                <a:ea typeface="Cabin"/>
                <a:cs typeface="Cabin"/>
                <a:sym typeface="Cabin"/>
              </a:rPr>
              <a:t>e.g.Cerebral Malaria</a:t>
            </a:r>
            <a:endParaRPr sz="1200">
              <a:latin typeface="Cabin"/>
              <a:ea typeface="Cabin"/>
              <a:cs typeface="Cabin"/>
              <a:sym typeface="Cabin"/>
            </a:endParaRPr>
          </a:p>
        </p:txBody>
      </p:sp>
      <p:sp>
        <p:nvSpPr>
          <p:cNvPr id="205" name="Google Shape;205;p17"/>
          <p:cNvSpPr/>
          <p:nvPr/>
        </p:nvSpPr>
        <p:spPr>
          <a:xfrm>
            <a:off x="510556" y="3301972"/>
            <a:ext cx="2104500" cy="487200"/>
          </a:xfrm>
          <a:prstGeom prst="rect">
            <a:avLst/>
          </a:prstGeom>
          <a:noFill/>
          <a:ln cap="flat" cmpd="sng" w="19050">
            <a:solidFill>
              <a:srgbClr val="D1D6A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SzPts val="1100"/>
              <a:buNone/>
            </a:pPr>
            <a:r>
              <a:rPr lang="en-GB" sz="1200">
                <a:latin typeface="Cabin"/>
                <a:ea typeface="Cabin"/>
                <a:cs typeface="Cabin"/>
                <a:sym typeface="Cabin"/>
              </a:rPr>
              <a:t>Death</a:t>
            </a:r>
            <a:endParaRPr sz="1200">
              <a:latin typeface="Cabin"/>
              <a:ea typeface="Cabin"/>
              <a:cs typeface="Cabin"/>
              <a:sym typeface="Cabin"/>
            </a:endParaRPr>
          </a:p>
        </p:txBody>
      </p:sp>
      <p:sp>
        <p:nvSpPr>
          <p:cNvPr id="206" name="Google Shape;206;p17"/>
          <p:cNvSpPr txBox="1"/>
          <p:nvPr/>
        </p:nvSpPr>
        <p:spPr>
          <a:xfrm>
            <a:off x="270825" y="852913"/>
            <a:ext cx="5486400" cy="467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CC0000"/>
              </a:buClr>
              <a:buSzPts val="2000"/>
              <a:buFont typeface="Cabin"/>
              <a:buChar char="●"/>
            </a:pPr>
            <a:r>
              <a:rPr b="1" lang="en-GB" sz="2000">
                <a:solidFill>
                  <a:srgbClr val="CC0000"/>
                </a:solidFill>
                <a:latin typeface="Cabin"/>
                <a:ea typeface="Cabin"/>
                <a:cs typeface="Cabin"/>
                <a:sym typeface="Cabin"/>
              </a:rPr>
              <a:t>Clinical </a:t>
            </a:r>
            <a:r>
              <a:rPr b="1" lang="en-GB" sz="2000">
                <a:solidFill>
                  <a:srgbClr val="CC0000"/>
                </a:solidFill>
                <a:latin typeface="Cabin"/>
                <a:ea typeface="Cabin"/>
                <a:cs typeface="Cabin"/>
                <a:sym typeface="Cabin"/>
              </a:rPr>
              <a:t>picture</a:t>
            </a:r>
            <a:r>
              <a:rPr b="1" lang="en-GB" sz="2000">
                <a:solidFill>
                  <a:srgbClr val="CC0000"/>
                </a:solidFill>
                <a:latin typeface="Cabin"/>
                <a:ea typeface="Cabin"/>
                <a:cs typeface="Cabin"/>
                <a:sym typeface="Cabin"/>
              </a:rPr>
              <a:t> </a:t>
            </a:r>
            <a:endParaRPr sz="600">
              <a:solidFill>
                <a:srgbClr val="CC0000"/>
              </a:solidFill>
              <a:latin typeface="Cabin"/>
              <a:ea typeface="Cabin"/>
              <a:cs typeface="Cabin"/>
              <a:sym typeface="Cabin"/>
            </a:endParaRPr>
          </a:p>
        </p:txBody>
      </p:sp>
      <p:sp>
        <p:nvSpPr>
          <p:cNvPr id="207" name="Google Shape;207;p17"/>
          <p:cNvSpPr txBox="1"/>
          <p:nvPr/>
        </p:nvSpPr>
        <p:spPr>
          <a:xfrm>
            <a:off x="275625" y="8870800"/>
            <a:ext cx="5907000" cy="6402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600">
              <a:solidFill>
                <a:srgbClr val="61753B"/>
              </a:solidFill>
              <a:latin typeface="Cabin"/>
              <a:ea typeface="Cabin"/>
              <a:cs typeface="Cabin"/>
              <a:sym typeface="Cabin"/>
            </a:endParaRPr>
          </a:p>
          <a:p>
            <a:pPr indent="-311150" lvl="0" marL="457200" rtl="0" algn="l">
              <a:spcBef>
                <a:spcPts val="0"/>
              </a:spcBef>
              <a:spcAft>
                <a:spcPts val="0"/>
              </a:spcAft>
              <a:buClr>
                <a:srgbClr val="3C78D8"/>
              </a:buClr>
              <a:buSzPts val="1300"/>
              <a:buFont typeface="Cabin"/>
              <a:buChar char="●"/>
            </a:pPr>
            <a:r>
              <a:rPr b="1" lang="en-GB" sz="1200">
                <a:solidFill>
                  <a:srgbClr val="3C78D8"/>
                </a:solidFill>
                <a:latin typeface="Cabin"/>
                <a:ea typeface="Cabin"/>
                <a:cs typeface="Cabin"/>
                <a:sym typeface="Cabin"/>
              </a:rPr>
              <a:t>Uncomplicated</a:t>
            </a:r>
            <a:r>
              <a:rPr lang="en-GB" sz="1200">
                <a:solidFill>
                  <a:srgbClr val="3C78D8"/>
                </a:solidFill>
                <a:latin typeface="Cabin"/>
                <a:ea typeface="Cabin"/>
                <a:cs typeface="Cabin"/>
                <a:sym typeface="Cabin"/>
              </a:rPr>
              <a:t> malaria is defined as: Symptomatic infection with malaria parasitemia without signs of severity and/or evidence of vital organ dysfunction. </a:t>
            </a:r>
            <a:endParaRPr sz="1200">
              <a:solidFill>
                <a:srgbClr val="3C78D8"/>
              </a:solidFill>
              <a:latin typeface="Cabin"/>
              <a:ea typeface="Cabin"/>
              <a:cs typeface="Cabin"/>
              <a:sym typeface="Cabin"/>
            </a:endParaRPr>
          </a:p>
        </p:txBody>
      </p:sp>
      <p:pic>
        <p:nvPicPr>
          <p:cNvPr id="208" name="Google Shape;208;p17"/>
          <p:cNvPicPr preferRelativeResize="0"/>
          <p:nvPr/>
        </p:nvPicPr>
        <p:blipFill>
          <a:blip r:embed="rId4">
            <a:alphaModFix/>
          </a:blip>
          <a:stretch>
            <a:fillRect/>
          </a:stretch>
        </p:blipFill>
        <p:spPr>
          <a:xfrm>
            <a:off x="-7313900" y="4832344"/>
            <a:ext cx="3917145" cy="620550"/>
          </a:xfrm>
          <a:prstGeom prst="rect">
            <a:avLst/>
          </a:prstGeom>
          <a:noFill/>
          <a:ln>
            <a:noFill/>
          </a:ln>
        </p:spPr>
      </p:pic>
      <p:sp>
        <p:nvSpPr>
          <p:cNvPr id="209" name="Google Shape;209;p17"/>
          <p:cNvSpPr txBox="1"/>
          <p:nvPr/>
        </p:nvSpPr>
        <p:spPr>
          <a:xfrm>
            <a:off x="-7563125" y="5648400"/>
            <a:ext cx="4044900" cy="4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Opisthotonos </a:t>
            </a:r>
            <a:endParaRPr/>
          </a:p>
        </p:txBody>
      </p:sp>
      <p:pic>
        <p:nvPicPr>
          <p:cNvPr id="210" name="Google Shape;210;p17"/>
          <p:cNvPicPr preferRelativeResize="0"/>
          <p:nvPr/>
        </p:nvPicPr>
        <p:blipFill>
          <a:blip r:embed="rId5">
            <a:alphaModFix/>
          </a:blip>
          <a:stretch>
            <a:fillRect/>
          </a:stretch>
        </p:blipFill>
        <p:spPr>
          <a:xfrm>
            <a:off x="6337270" y="5405030"/>
            <a:ext cx="871315" cy="640200"/>
          </a:xfrm>
          <a:prstGeom prst="rect">
            <a:avLst/>
          </a:prstGeom>
          <a:noFill/>
          <a:ln cap="flat" cmpd="sng" w="9525">
            <a:solidFill>
              <a:srgbClr val="61753B"/>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18"/>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16" name="Google Shape;216;p18"/>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279400" lvl="0" marL="457200" rtl="0" algn="l">
              <a:lnSpc>
                <a:spcPct val="115000"/>
              </a:lnSpc>
              <a:spcBef>
                <a:spcPts val="400"/>
              </a:spcBef>
              <a:spcAft>
                <a:spcPts val="0"/>
              </a:spcAft>
              <a:buClr>
                <a:srgbClr val="6AA84F"/>
              </a:buClr>
              <a:buSzPts val="800"/>
              <a:buFont typeface="Cabin"/>
              <a:buAutoNum type="arabicPeriod"/>
            </a:pPr>
            <a:r>
              <a:rPr lang="en-GB" sz="800">
                <a:solidFill>
                  <a:srgbClr val="6AA84F"/>
                </a:solidFill>
                <a:latin typeface="Cabin"/>
                <a:ea typeface="Cabin"/>
                <a:cs typeface="Cabin"/>
                <a:sym typeface="Cabin"/>
              </a:rPr>
              <a:t>Thin film:  is a drop of blood that is spread across a large area of the slide. Useful in discovering what species of malaria is causing the infection.</a:t>
            </a:r>
            <a:endParaRPr sz="800">
              <a:solidFill>
                <a:srgbClr val="6AA84F"/>
              </a:solidFill>
              <a:latin typeface="Cabin"/>
              <a:ea typeface="Cabin"/>
              <a:cs typeface="Cabin"/>
              <a:sym typeface="Cabin"/>
            </a:endParaRPr>
          </a:p>
          <a:p>
            <a:pPr indent="-279400" lvl="0" marL="457200" rtl="0" algn="l">
              <a:lnSpc>
                <a:spcPct val="115000"/>
              </a:lnSpc>
              <a:spcBef>
                <a:spcPts val="0"/>
              </a:spcBef>
              <a:spcAft>
                <a:spcPts val="0"/>
              </a:spcAft>
              <a:buClr>
                <a:srgbClr val="6AA84F"/>
              </a:buClr>
              <a:buSzPts val="800"/>
              <a:buFont typeface="Cabin"/>
              <a:buAutoNum type="arabicPeriod"/>
            </a:pPr>
            <a:r>
              <a:rPr lang="en-GB" sz="800">
                <a:solidFill>
                  <a:srgbClr val="6AA84F"/>
                </a:solidFill>
                <a:latin typeface="Cabin"/>
                <a:ea typeface="Cabin"/>
                <a:cs typeface="Cabin"/>
                <a:sym typeface="Cabin"/>
              </a:rPr>
              <a:t>Thick film: is a drop of blood. Thick blood smears are useful for detecting the presence of parasites, because they examine a larger sample of blood.</a:t>
            </a:r>
            <a:endParaRPr sz="800">
              <a:solidFill>
                <a:srgbClr val="6AA84F"/>
              </a:solidFill>
              <a:latin typeface="Cabin"/>
              <a:ea typeface="Cabin"/>
              <a:cs typeface="Cabin"/>
              <a:sym typeface="Cabin"/>
            </a:endParaRPr>
          </a:p>
          <a:p>
            <a:pPr indent="-279400" lvl="0" marL="457200" rtl="0" algn="l">
              <a:lnSpc>
                <a:spcPct val="115000"/>
              </a:lnSpc>
              <a:spcBef>
                <a:spcPts val="0"/>
              </a:spcBef>
              <a:spcAft>
                <a:spcPts val="0"/>
              </a:spcAft>
              <a:buClr>
                <a:srgbClr val="6AA84F"/>
              </a:buClr>
              <a:buSzPts val="800"/>
              <a:buFont typeface="Cabin"/>
              <a:buAutoNum type="arabicPeriod"/>
            </a:pPr>
            <a:r>
              <a:rPr lang="en-GB" sz="800">
                <a:solidFill>
                  <a:srgbClr val="6AA84F"/>
                </a:solidFill>
                <a:latin typeface="Cabin"/>
                <a:ea typeface="Cabin"/>
                <a:cs typeface="Cabin"/>
                <a:sym typeface="Cabin"/>
              </a:rPr>
              <a:t>Banana like shape </a:t>
            </a:r>
            <a:endParaRPr sz="800">
              <a:solidFill>
                <a:srgbClr val="6AA84F"/>
              </a:solidFill>
              <a:latin typeface="Cabin"/>
              <a:ea typeface="Cabin"/>
              <a:cs typeface="Cabin"/>
              <a:sym typeface="Cabin"/>
            </a:endParaRPr>
          </a:p>
        </p:txBody>
      </p:sp>
      <p:sp>
        <p:nvSpPr>
          <p:cNvPr id="217" name="Google Shape;217;p18"/>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5</a:t>
            </a:r>
            <a:endParaRPr>
              <a:latin typeface="Cabin"/>
              <a:ea typeface="Cabin"/>
              <a:cs typeface="Cabin"/>
              <a:sym typeface="Cabin"/>
            </a:endParaRPr>
          </a:p>
        </p:txBody>
      </p:sp>
      <p:sp>
        <p:nvSpPr>
          <p:cNvPr id="218" name="Google Shape;218;p18"/>
          <p:cNvSpPr txBox="1"/>
          <p:nvPr/>
        </p:nvSpPr>
        <p:spPr>
          <a:xfrm>
            <a:off x="579132" y="269980"/>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4800">
                <a:solidFill>
                  <a:srgbClr val="61753B"/>
                </a:solidFill>
                <a:latin typeface="Calibri"/>
                <a:ea typeface="Calibri"/>
                <a:cs typeface="Calibri"/>
                <a:sym typeface="Calibri"/>
              </a:rPr>
              <a:t>Malaria</a:t>
            </a:r>
            <a:endParaRPr b="1" sz="3500">
              <a:solidFill>
                <a:srgbClr val="61753B"/>
              </a:solidFill>
              <a:latin typeface="Cabin"/>
              <a:ea typeface="Cabin"/>
              <a:cs typeface="Cabin"/>
              <a:sym typeface="Cabin"/>
            </a:endParaRPr>
          </a:p>
        </p:txBody>
      </p:sp>
      <p:sp>
        <p:nvSpPr>
          <p:cNvPr id="219" name="Google Shape;219;p18"/>
          <p:cNvSpPr txBox="1"/>
          <p:nvPr/>
        </p:nvSpPr>
        <p:spPr>
          <a:xfrm>
            <a:off x="270825" y="852925"/>
            <a:ext cx="5486400" cy="6402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Diagnosis</a:t>
            </a:r>
            <a:endParaRPr sz="2000">
              <a:solidFill>
                <a:srgbClr val="61753B"/>
              </a:solidFill>
              <a:latin typeface="Cabin"/>
              <a:ea typeface="Cabin"/>
              <a:cs typeface="Cabin"/>
              <a:sym typeface="Cabin"/>
            </a:endParaRPr>
          </a:p>
        </p:txBody>
      </p:sp>
      <p:sp>
        <p:nvSpPr>
          <p:cNvPr id="220" name="Google Shape;220;p18"/>
          <p:cNvSpPr txBox="1"/>
          <p:nvPr/>
        </p:nvSpPr>
        <p:spPr>
          <a:xfrm>
            <a:off x="270825" y="1314450"/>
            <a:ext cx="7038300" cy="81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CC0000"/>
                </a:solidFill>
                <a:latin typeface="Cabin"/>
                <a:ea typeface="Cabin"/>
                <a:cs typeface="Cabin"/>
                <a:sym typeface="Cabin"/>
              </a:rPr>
              <a:t>1-Light microscopy; The gold standard</a:t>
            </a:r>
            <a:endParaRPr b="1">
              <a:solidFill>
                <a:srgbClr val="CC0000"/>
              </a:solidFill>
              <a:latin typeface="Cabin"/>
              <a:ea typeface="Cabin"/>
              <a:cs typeface="Cabin"/>
              <a:sym typeface="Cabin"/>
            </a:endParaRPr>
          </a:p>
          <a:p>
            <a:pPr indent="0" lvl="0" marL="0" rtl="0" algn="l">
              <a:spcBef>
                <a:spcPts val="0"/>
              </a:spcBef>
              <a:spcAft>
                <a:spcPts val="0"/>
              </a:spcAft>
              <a:buNone/>
            </a:pPr>
            <a:r>
              <a:t/>
            </a:r>
            <a:endParaRPr b="1" sz="600">
              <a:solidFill>
                <a:srgbClr val="CC0000"/>
              </a:solidFill>
              <a:latin typeface="Cabin"/>
              <a:ea typeface="Cabin"/>
              <a:cs typeface="Cabin"/>
              <a:sym typeface="Cabin"/>
            </a:endParaRPr>
          </a:p>
          <a:p>
            <a:pPr indent="-311150" lvl="0" marL="457200" rtl="0" algn="l">
              <a:lnSpc>
                <a:spcPct val="115000"/>
              </a:lnSpc>
              <a:spcBef>
                <a:spcPts val="0"/>
              </a:spcBef>
              <a:spcAft>
                <a:spcPts val="0"/>
              </a:spcAft>
              <a:buClr>
                <a:srgbClr val="CC0000"/>
              </a:buClr>
              <a:buSzPts val="1300"/>
              <a:buFont typeface="Cabin"/>
              <a:buChar char="●"/>
            </a:pPr>
            <a:r>
              <a:rPr b="1" lang="en-GB" sz="1300">
                <a:solidFill>
                  <a:srgbClr val="CC0000"/>
                </a:solidFill>
                <a:latin typeface="Cabin"/>
                <a:ea typeface="Cabin"/>
                <a:cs typeface="Cabin"/>
                <a:sym typeface="Cabin"/>
              </a:rPr>
              <a:t>Thin</a:t>
            </a:r>
            <a:r>
              <a:rPr b="1" baseline="30000" lang="en-GB" sz="1300">
                <a:solidFill>
                  <a:srgbClr val="CC0000"/>
                </a:solidFill>
                <a:latin typeface="Cabin"/>
                <a:ea typeface="Cabin"/>
                <a:cs typeface="Cabin"/>
                <a:sym typeface="Cabin"/>
              </a:rPr>
              <a:t>1</a:t>
            </a:r>
            <a:r>
              <a:rPr b="1" lang="en-GB" sz="1300">
                <a:solidFill>
                  <a:srgbClr val="CC0000"/>
                </a:solidFill>
                <a:latin typeface="Cabin"/>
                <a:ea typeface="Cabin"/>
                <a:cs typeface="Cabin"/>
                <a:sym typeface="Cabin"/>
              </a:rPr>
              <a:t> film &amp; thick</a:t>
            </a:r>
            <a:r>
              <a:rPr b="1" baseline="30000" lang="en-GB" sz="1300">
                <a:solidFill>
                  <a:srgbClr val="CC0000"/>
                </a:solidFill>
                <a:latin typeface="Cabin"/>
                <a:ea typeface="Cabin"/>
                <a:cs typeface="Cabin"/>
                <a:sym typeface="Cabin"/>
              </a:rPr>
              <a:t>2</a:t>
            </a:r>
            <a:r>
              <a:rPr b="1" lang="en-GB" sz="1300">
                <a:solidFill>
                  <a:srgbClr val="CC0000"/>
                </a:solidFill>
                <a:latin typeface="Cabin"/>
                <a:ea typeface="Cabin"/>
                <a:cs typeface="Cabin"/>
                <a:sym typeface="Cabin"/>
              </a:rPr>
              <a:t> film</a:t>
            </a:r>
            <a:endParaRPr b="1" sz="1300">
              <a:solidFill>
                <a:srgbClr val="CC0000"/>
              </a:solidFill>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 can be used to look for parasite density,species diagnosis and monitoring response to treatment </a:t>
            </a:r>
            <a:endParaRPr sz="1300">
              <a:latin typeface="Cabin"/>
              <a:ea typeface="Cabin"/>
              <a:cs typeface="Cabin"/>
              <a:sym typeface="Cabin"/>
            </a:endParaRPr>
          </a:p>
          <a:p>
            <a:pPr indent="0" lvl="0" marL="0" rtl="0" algn="l">
              <a:spcBef>
                <a:spcPts val="0"/>
              </a:spcBef>
              <a:spcAft>
                <a:spcPts val="0"/>
              </a:spcAft>
              <a:buNone/>
            </a:pPr>
            <a:r>
              <a:rPr lang="en-GB">
                <a:latin typeface="Cabin"/>
                <a:ea typeface="Cabin"/>
                <a:cs typeface="Cabin"/>
                <a:sym typeface="Cabin"/>
              </a:rPr>
              <a:t> </a:t>
            </a:r>
            <a:endParaRPr>
              <a:latin typeface="Cabin"/>
              <a:ea typeface="Cabin"/>
              <a:cs typeface="Cabin"/>
              <a:sym typeface="Cabin"/>
            </a:endParaRPr>
          </a:p>
        </p:txBody>
      </p:sp>
      <p:grpSp>
        <p:nvGrpSpPr>
          <p:cNvPr id="221" name="Google Shape;221;p18"/>
          <p:cNvGrpSpPr/>
          <p:nvPr/>
        </p:nvGrpSpPr>
        <p:grpSpPr>
          <a:xfrm>
            <a:off x="295235" y="2885768"/>
            <a:ext cx="751091" cy="991797"/>
            <a:chOff x="2391948" y="1635646"/>
            <a:chExt cx="805546" cy="1584088"/>
          </a:xfrm>
        </p:grpSpPr>
        <p:sp>
          <p:nvSpPr>
            <p:cNvPr id="222" name="Google Shape;222;p18"/>
            <p:cNvSpPr/>
            <p:nvPr/>
          </p:nvSpPr>
          <p:spPr>
            <a:xfrm>
              <a:off x="2391994" y="1635646"/>
              <a:ext cx="805500" cy="792000"/>
            </a:xfrm>
            <a:prstGeom prst="rect">
              <a:avLst/>
            </a:prstGeom>
            <a:solidFill>
              <a:srgbClr val="9FA5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23" name="Google Shape;223;p18"/>
            <p:cNvSpPr/>
            <p:nvPr/>
          </p:nvSpPr>
          <p:spPr>
            <a:xfrm rot="10800000">
              <a:off x="2391948" y="2427734"/>
              <a:ext cx="805500" cy="792000"/>
            </a:xfrm>
            <a:prstGeom prst="triangle">
              <a:avLst>
                <a:gd fmla="val 0" name="adj"/>
              </a:avLst>
            </a:prstGeom>
            <a:solidFill>
              <a:srgbClr val="9FA5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224" name="Google Shape;224;p18"/>
          <p:cNvSpPr txBox="1"/>
          <p:nvPr/>
        </p:nvSpPr>
        <p:spPr>
          <a:xfrm>
            <a:off x="1118840" y="2856022"/>
            <a:ext cx="2315700" cy="256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a:solidFill>
                  <a:srgbClr val="C27BA0"/>
                </a:solidFill>
                <a:latin typeface="Cabin"/>
                <a:ea typeface="Cabin"/>
                <a:cs typeface="Cabin"/>
                <a:sym typeface="Cabin"/>
              </a:rPr>
              <a:t>Trophozoite</a:t>
            </a:r>
            <a:endParaRPr b="1">
              <a:solidFill>
                <a:srgbClr val="C27BA0"/>
              </a:solidFill>
              <a:latin typeface="Cabin"/>
              <a:ea typeface="Cabin"/>
              <a:cs typeface="Cabin"/>
              <a:sym typeface="Cabin"/>
            </a:endParaRPr>
          </a:p>
        </p:txBody>
      </p:sp>
      <p:sp>
        <p:nvSpPr>
          <p:cNvPr id="225" name="Google Shape;225;p18"/>
          <p:cNvSpPr txBox="1"/>
          <p:nvPr/>
        </p:nvSpPr>
        <p:spPr>
          <a:xfrm>
            <a:off x="362663" y="2921428"/>
            <a:ext cx="616500" cy="539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2300">
                <a:solidFill>
                  <a:srgbClr val="FFFFFF"/>
                </a:solidFill>
                <a:latin typeface="Exo"/>
                <a:ea typeface="Exo"/>
                <a:cs typeface="Exo"/>
                <a:sym typeface="Exo"/>
              </a:rPr>
              <a:t>01</a:t>
            </a:r>
            <a:endParaRPr b="1" sz="2300">
              <a:solidFill>
                <a:srgbClr val="FFFFFF"/>
              </a:solidFill>
              <a:latin typeface="Exo"/>
              <a:ea typeface="Exo"/>
              <a:cs typeface="Exo"/>
              <a:sym typeface="Exo"/>
            </a:endParaRPr>
          </a:p>
        </p:txBody>
      </p:sp>
      <p:grpSp>
        <p:nvGrpSpPr>
          <p:cNvPr id="226" name="Google Shape;226;p18"/>
          <p:cNvGrpSpPr/>
          <p:nvPr/>
        </p:nvGrpSpPr>
        <p:grpSpPr>
          <a:xfrm>
            <a:off x="5245772" y="2900641"/>
            <a:ext cx="751091" cy="991797"/>
            <a:chOff x="2391948" y="1635646"/>
            <a:chExt cx="805546" cy="1584088"/>
          </a:xfrm>
        </p:grpSpPr>
        <p:sp>
          <p:nvSpPr>
            <p:cNvPr id="227" name="Google Shape;227;p18"/>
            <p:cNvSpPr/>
            <p:nvPr/>
          </p:nvSpPr>
          <p:spPr>
            <a:xfrm>
              <a:off x="2391994" y="1635646"/>
              <a:ext cx="805500" cy="792000"/>
            </a:xfrm>
            <a:prstGeom prst="rect">
              <a:avLst/>
            </a:prstGeom>
            <a:solidFill>
              <a:srgbClr val="CDD3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28" name="Google Shape;228;p18"/>
            <p:cNvSpPr/>
            <p:nvPr/>
          </p:nvSpPr>
          <p:spPr>
            <a:xfrm rot="10800000">
              <a:off x="2391948" y="2427734"/>
              <a:ext cx="805500" cy="792000"/>
            </a:xfrm>
            <a:prstGeom prst="triangle">
              <a:avLst>
                <a:gd fmla="val 0" name="adj"/>
              </a:avLst>
            </a:prstGeom>
            <a:solidFill>
              <a:srgbClr val="CDD3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sp>
        <p:nvSpPr>
          <p:cNvPr id="229" name="Google Shape;229;p18"/>
          <p:cNvSpPr txBox="1"/>
          <p:nvPr/>
        </p:nvSpPr>
        <p:spPr>
          <a:xfrm>
            <a:off x="5313204" y="2936303"/>
            <a:ext cx="616500" cy="539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2200">
                <a:solidFill>
                  <a:srgbClr val="FFFFFF"/>
                </a:solidFill>
                <a:latin typeface="Exo"/>
                <a:ea typeface="Exo"/>
                <a:cs typeface="Exo"/>
                <a:sym typeface="Exo"/>
              </a:rPr>
              <a:t>03</a:t>
            </a:r>
            <a:endParaRPr b="1" sz="2200">
              <a:solidFill>
                <a:srgbClr val="FFFFFF"/>
              </a:solidFill>
              <a:latin typeface="Exo"/>
              <a:ea typeface="Exo"/>
              <a:cs typeface="Exo"/>
              <a:sym typeface="Exo"/>
            </a:endParaRPr>
          </a:p>
        </p:txBody>
      </p:sp>
      <p:grpSp>
        <p:nvGrpSpPr>
          <p:cNvPr id="230" name="Google Shape;230;p18"/>
          <p:cNvGrpSpPr/>
          <p:nvPr/>
        </p:nvGrpSpPr>
        <p:grpSpPr>
          <a:xfrm>
            <a:off x="2908801" y="2917016"/>
            <a:ext cx="751091" cy="991797"/>
            <a:chOff x="2391948" y="1635646"/>
            <a:chExt cx="805546" cy="1584088"/>
          </a:xfrm>
        </p:grpSpPr>
        <p:sp>
          <p:nvSpPr>
            <p:cNvPr id="231" name="Google Shape;231;p18"/>
            <p:cNvSpPr/>
            <p:nvPr/>
          </p:nvSpPr>
          <p:spPr>
            <a:xfrm>
              <a:off x="2391994" y="1635646"/>
              <a:ext cx="805500" cy="792000"/>
            </a:xfrm>
            <a:prstGeom prst="rect">
              <a:avLst/>
            </a:prstGeom>
            <a:solidFill>
              <a:srgbClr val="B4B9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32" name="Google Shape;232;p18"/>
            <p:cNvSpPr/>
            <p:nvPr/>
          </p:nvSpPr>
          <p:spPr>
            <a:xfrm rot="10800000">
              <a:off x="2391948" y="2427734"/>
              <a:ext cx="805500" cy="792000"/>
            </a:xfrm>
            <a:prstGeom prst="triangle">
              <a:avLst>
                <a:gd fmla="val 0" name="adj"/>
              </a:avLst>
            </a:prstGeom>
            <a:solidFill>
              <a:srgbClr val="B4B9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sp>
        <p:nvSpPr>
          <p:cNvPr id="233" name="Google Shape;233;p18"/>
          <p:cNvSpPr txBox="1"/>
          <p:nvPr/>
        </p:nvSpPr>
        <p:spPr>
          <a:xfrm>
            <a:off x="3753674" y="2884275"/>
            <a:ext cx="998100" cy="256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a:solidFill>
                  <a:srgbClr val="C27BA0"/>
                </a:solidFill>
                <a:latin typeface="Cabin"/>
                <a:ea typeface="Cabin"/>
                <a:cs typeface="Cabin"/>
                <a:sym typeface="Cabin"/>
              </a:rPr>
              <a:t>schizont</a:t>
            </a:r>
            <a:endParaRPr b="1">
              <a:solidFill>
                <a:srgbClr val="C27BA0"/>
              </a:solidFill>
              <a:latin typeface="Cabin"/>
              <a:ea typeface="Cabin"/>
              <a:cs typeface="Cabin"/>
              <a:sym typeface="Cabin"/>
            </a:endParaRPr>
          </a:p>
        </p:txBody>
      </p:sp>
      <p:sp>
        <p:nvSpPr>
          <p:cNvPr id="234" name="Google Shape;234;p18"/>
          <p:cNvSpPr txBox="1"/>
          <p:nvPr/>
        </p:nvSpPr>
        <p:spPr>
          <a:xfrm>
            <a:off x="2976233" y="2952678"/>
            <a:ext cx="616500" cy="539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2200">
                <a:solidFill>
                  <a:srgbClr val="FFFFFF"/>
                </a:solidFill>
                <a:latin typeface="Exo"/>
                <a:ea typeface="Exo"/>
                <a:cs typeface="Exo"/>
                <a:sym typeface="Exo"/>
              </a:rPr>
              <a:t>02</a:t>
            </a:r>
            <a:endParaRPr b="1" sz="2200">
              <a:solidFill>
                <a:srgbClr val="FFFFFF"/>
              </a:solidFill>
              <a:latin typeface="Exo"/>
              <a:ea typeface="Exo"/>
              <a:cs typeface="Exo"/>
              <a:sym typeface="Exo"/>
            </a:endParaRPr>
          </a:p>
        </p:txBody>
      </p:sp>
      <p:pic>
        <p:nvPicPr>
          <p:cNvPr id="235" name="Google Shape;235;p18"/>
          <p:cNvPicPr preferRelativeResize="0"/>
          <p:nvPr/>
        </p:nvPicPr>
        <p:blipFill>
          <a:blip r:embed="rId3">
            <a:alphaModFix/>
          </a:blip>
          <a:stretch>
            <a:fillRect/>
          </a:stretch>
        </p:blipFill>
        <p:spPr>
          <a:xfrm>
            <a:off x="3927283" y="3315568"/>
            <a:ext cx="524300" cy="569884"/>
          </a:xfrm>
          <a:prstGeom prst="rect">
            <a:avLst/>
          </a:prstGeom>
          <a:noFill/>
          <a:ln>
            <a:noFill/>
          </a:ln>
        </p:spPr>
      </p:pic>
      <p:pic>
        <p:nvPicPr>
          <p:cNvPr id="236" name="Google Shape;236;p18"/>
          <p:cNvPicPr preferRelativeResize="0"/>
          <p:nvPr/>
        </p:nvPicPr>
        <p:blipFill>
          <a:blip r:embed="rId4">
            <a:alphaModFix/>
          </a:blip>
          <a:stretch>
            <a:fillRect/>
          </a:stretch>
        </p:blipFill>
        <p:spPr>
          <a:xfrm>
            <a:off x="6295284" y="3366801"/>
            <a:ext cx="524301" cy="467400"/>
          </a:xfrm>
          <a:prstGeom prst="rect">
            <a:avLst/>
          </a:prstGeom>
          <a:noFill/>
          <a:ln>
            <a:noFill/>
          </a:ln>
        </p:spPr>
      </p:pic>
      <p:pic>
        <p:nvPicPr>
          <p:cNvPr id="237" name="Google Shape;237;p18"/>
          <p:cNvPicPr preferRelativeResize="0"/>
          <p:nvPr/>
        </p:nvPicPr>
        <p:blipFill>
          <a:blip r:embed="rId5">
            <a:alphaModFix/>
          </a:blip>
          <a:stretch>
            <a:fillRect/>
          </a:stretch>
        </p:blipFill>
        <p:spPr>
          <a:xfrm>
            <a:off x="1383796" y="3315583"/>
            <a:ext cx="436446" cy="467400"/>
          </a:xfrm>
          <a:prstGeom prst="rect">
            <a:avLst/>
          </a:prstGeom>
          <a:noFill/>
          <a:ln>
            <a:noFill/>
          </a:ln>
        </p:spPr>
      </p:pic>
      <p:sp>
        <p:nvSpPr>
          <p:cNvPr id="238" name="Google Shape;238;p18"/>
          <p:cNvSpPr txBox="1"/>
          <p:nvPr/>
        </p:nvSpPr>
        <p:spPr>
          <a:xfrm>
            <a:off x="270825" y="5104025"/>
            <a:ext cx="3834600" cy="71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61753B"/>
                </a:solidFill>
                <a:latin typeface="Cabin"/>
                <a:ea typeface="Cabin"/>
                <a:cs typeface="Cabin"/>
                <a:sym typeface="Cabin"/>
              </a:rPr>
              <a:t>2-Rapid diagnostic tests (RDTs):</a:t>
            </a:r>
            <a:endParaRPr b="1">
              <a:solidFill>
                <a:srgbClr val="61753B"/>
              </a:solidFill>
              <a:latin typeface="Cabin"/>
              <a:ea typeface="Cabin"/>
              <a:cs typeface="Cabin"/>
              <a:sym typeface="Cabin"/>
            </a:endParaRPr>
          </a:p>
          <a:p>
            <a:pPr indent="0" lvl="0" marL="0" rtl="0" algn="l">
              <a:spcBef>
                <a:spcPts val="0"/>
              </a:spcBef>
              <a:spcAft>
                <a:spcPts val="0"/>
              </a:spcAft>
              <a:buNone/>
            </a:pPr>
            <a:r>
              <a:t/>
            </a:r>
            <a:endParaRPr b="1" sz="600">
              <a:solidFill>
                <a:srgbClr val="61753B"/>
              </a:solidFill>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detect malaria antigens</a:t>
            </a:r>
            <a:endParaRPr sz="1300">
              <a:latin typeface="Cabin"/>
              <a:ea typeface="Cabin"/>
              <a:cs typeface="Cabin"/>
              <a:sym typeface="Cabin"/>
            </a:endParaRPr>
          </a:p>
        </p:txBody>
      </p:sp>
      <p:sp>
        <p:nvSpPr>
          <p:cNvPr id="239" name="Google Shape;239;p18"/>
          <p:cNvSpPr txBox="1"/>
          <p:nvPr/>
        </p:nvSpPr>
        <p:spPr>
          <a:xfrm>
            <a:off x="437300" y="5681625"/>
            <a:ext cx="3771900" cy="12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latin typeface="Cabin"/>
                <a:ea typeface="Cabin"/>
                <a:cs typeface="Cabin"/>
                <a:sym typeface="Cabin"/>
              </a:rPr>
              <a:t>The product comes in a number of formats:</a:t>
            </a:r>
            <a:endParaRPr sz="1300">
              <a:latin typeface="Cabin"/>
              <a:ea typeface="Cabin"/>
              <a:cs typeface="Cabin"/>
              <a:sym typeface="Cabin"/>
            </a:endParaRPr>
          </a:p>
          <a:p>
            <a:pPr indent="0" lvl="0" marL="0" rtl="0" algn="l">
              <a:spcBef>
                <a:spcPts val="0"/>
              </a:spcBef>
              <a:spcAft>
                <a:spcPts val="0"/>
              </a:spcAft>
              <a:buNone/>
            </a:pPr>
            <a:r>
              <a:rPr lang="en-GB" sz="1300">
                <a:latin typeface="Cabin"/>
                <a:ea typeface="Cabin"/>
                <a:cs typeface="Cabin"/>
                <a:sym typeface="Cabin"/>
              </a:rPr>
              <a:t>1-Plastic Cassette </a:t>
            </a:r>
            <a:endParaRPr sz="1300">
              <a:latin typeface="Cabin"/>
              <a:ea typeface="Cabin"/>
              <a:cs typeface="Cabin"/>
              <a:sym typeface="Cabin"/>
            </a:endParaRPr>
          </a:p>
          <a:p>
            <a:pPr indent="0" lvl="0" marL="0" rtl="0" algn="l">
              <a:spcBef>
                <a:spcPts val="0"/>
              </a:spcBef>
              <a:spcAft>
                <a:spcPts val="0"/>
              </a:spcAft>
              <a:buNone/>
            </a:pPr>
            <a:r>
              <a:rPr lang="en-GB" sz="1300">
                <a:latin typeface="Cabin"/>
                <a:ea typeface="Cabin"/>
                <a:cs typeface="Cabin"/>
                <a:sym typeface="Cabin"/>
              </a:rPr>
              <a:t>2-Card</a:t>
            </a:r>
            <a:endParaRPr sz="1300">
              <a:latin typeface="Cabin"/>
              <a:ea typeface="Cabin"/>
              <a:cs typeface="Cabin"/>
              <a:sym typeface="Cabin"/>
            </a:endParaRPr>
          </a:p>
          <a:p>
            <a:pPr indent="0" lvl="0" marL="0" rtl="0" algn="l">
              <a:spcBef>
                <a:spcPts val="0"/>
              </a:spcBef>
              <a:spcAft>
                <a:spcPts val="0"/>
              </a:spcAft>
              <a:buNone/>
            </a:pPr>
            <a:r>
              <a:rPr lang="en-GB" sz="1300">
                <a:latin typeface="Cabin"/>
                <a:ea typeface="Cabin"/>
                <a:cs typeface="Cabin"/>
                <a:sym typeface="Cabin"/>
              </a:rPr>
              <a:t>3-Dipstick</a:t>
            </a:r>
            <a:endParaRPr sz="1300">
              <a:latin typeface="Cabin"/>
              <a:ea typeface="Cabin"/>
              <a:cs typeface="Cabin"/>
              <a:sym typeface="Cabin"/>
            </a:endParaRPr>
          </a:p>
          <a:p>
            <a:pPr indent="0" lvl="0" marL="0" rtl="0" algn="l">
              <a:spcBef>
                <a:spcPts val="0"/>
              </a:spcBef>
              <a:spcAft>
                <a:spcPts val="0"/>
              </a:spcAft>
              <a:buNone/>
            </a:pPr>
            <a:r>
              <a:rPr lang="en-GB" sz="1300">
                <a:latin typeface="Cabin"/>
                <a:ea typeface="Cabin"/>
                <a:cs typeface="Cabin"/>
                <a:sym typeface="Cabin"/>
              </a:rPr>
              <a:t>4-Hybrid Cassette-dipsticks</a:t>
            </a:r>
            <a:endParaRPr sz="1300">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p:txBody>
      </p:sp>
      <p:pic>
        <p:nvPicPr>
          <p:cNvPr id="240" name="Google Shape;240;p18"/>
          <p:cNvPicPr preferRelativeResize="0"/>
          <p:nvPr/>
        </p:nvPicPr>
        <p:blipFill rotWithShape="1">
          <a:blip r:embed="rId6">
            <a:alphaModFix/>
          </a:blip>
          <a:srcRect b="0" l="9395" r="0" t="0"/>
          <a:stretch/>
        </p:blipFill>
        <p:spPr>
          <a:xfrm>
            <a:off x="3689612" y="4114838"/>
            <a:ext cx="1084801" cy="660825"/>
          </a:xfrm>
          <a:prstGeom prst="rect">
            <a:avLst/>
          </a:prstGeom>
          <a:noFill/>
          <a:ln>
            <a:noFill/>
          </a:ln>
        </p:spPr>
      </p:pic>
      <p:pic>
        <p:nvPicPr>
          <p:cNvPr id="241" name="Google Shape;241;p18"/>
          <p:cNvPicPr preferRelativeResize="0"/>
          <p:nvPr/>
        </p:nvPicPr>
        <p:blipFill rotWithShape="1">
          <a:blip r:embed="rId7">
            <a:alphaModFix/>
          </a:blip>
          <a:srcRect b="0" l="7398" r="0" t="0"/>
          <a:stretch/>
        </p:blipFill>
        <p:spPr>
          <a:xfrm>
            <a:off x="1279037" y="4122126"/>
            <a:ext cx="1084825" cy="646248"/>
          </a:xfrm>
          <a:prstGeom prst="rect">
            <a:avLst/>
          </a:prstGeom>
          <a:noFill/>
          <a:ln>
            <a:noFill/>
          </a:ln>
        </p:spPr>
      </p:pic>
      <p:pic>
        <p:nvPicPr>
          <p:cNvPr id="242" name="Google Shape;242;p18"/>
          <p:cNvPicPr preferRelativeResize="0"/>
          <p:nvPr/>
        </p:nvPicPr>
        <p:blipFill rotWithShape="1">
          <a:blip r:embed="rId8">
            <a:alphaModFix/>
          </a:blip>
          <a:srcRect b="0" l="7097" r="0" t="0"/>
          <a:stretch/>
        </p:blipFill>
        <p:spPr>
          <a:xfrm>
            <a:off x="2502913" y="4123200"/>
            <a:ext cx="1084825" cy="644107"/>
          </a:xfrm>
          <a:prstGeom prst="rect">
            <a:avLst/>
          </a:prstGeom>
          <a:noFill/>
          <a:ln>
            <a:noFill/>
          </a:ln>
        </p:spPr>
      </p:pic>
      <p:pic>
        <p:nvPicPr>
          <p:cNvPr id="243" name="Google Shape;243;p18"/>
          <p:cNvPicPr preferRelativeResize="0"/>
          <p:nvPr/>
        </p:nvPicPr>
        <p:blipFill>
          <a:blip r:embed="rId9">
            <a:alphaModFix/>
          </a:blip>
          <a:stretch>
            <a:fillRect/>
          </a:stretch>
        </p:blipFill>
        <p:spPr>
          <a:xfrm>
            <a:off x="4876300" y="4121325"/>
            <a:ext cx="1074624" cy="647825"/>
          </a:xfrm>
          <a:prstGeom prst="rect">
            <a:avLst/>
          </a:prstGeom>
          <a:noFill/>
          <a:ln>
            <a:noFill/>
          </a:ln>
        </p:spPr>
      </p:pic>
      <p:sp>
        <p:nvSpPr>
          <p:cNvPr id="244" name="Google Shape;244;p18"/>
          <p:cNvSpPr txBox="1"/>
          <p:nvPr/>
        </p:nvSpPr>
        <p:spPr>
          <a:xfrm>
            <a:off x="362675" y="2400200"/>
            <a:ext cx="5050800" cy="38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C27BA0"/>
                </a:solidFill>
              </a:rPr>
              <a:t>∘</a:t>
            </a:r>
            <a:r>
              <a:rPr lang="en-GB" sz="1200">
                <a:solidFill>
                  <a:srgbClr val="CC0000"/>
                </a:solidFill>
              </a:rPr>
              <a:t> </a:t>
            </a:r>
            <a:r>
              <a:rPr b="1" lang="en-GB" sz="1300">
                <a:solidFill>
                  <a:srgbClr val="C27BA0"/>
                </a:solidFill>
                <a:latin typeface="Cabin"/>
                <a:ea typeface="Cabin"/>
                <a:cs typeface="Cabin"/>
                <a:sym typeface="Cabin"/>
              </a:rPr>
              <a:t>Three developmental stages seen in blood:</a:t>
            </a:r>
            <a:endParaRPr b="1" sz="1300">
              <a:solidFill>
                <a:srgbClr val="C27BA0"/>
              </a:solidFill>
              <a:latin typeface="Cabin"/>
              <a:ea typeface="Cabin"/>
              <a:cs typeface="Cabin"/>
              <a:sym typeface="Cabin"/>
            </a:endParaRPr>
          </a:p>
        </p:txBody>
      </p:sp>
      <p:pic>
        <p:nvPicPr>
          <p:cNvPr id="245" name="Google Shape;245;p18"/>
          <p:cNvPicPr preferRelativeResize="0"/>
          <p:nvPr/>
        </p:nvPicPr>
        <p:blipFill rotWithShape="1">
          <a:blip r:embed="rId10">
            <a:alphaModFix/>
          </a:blip>
          <a:srcRect b="8285" l="3885" r="7210" t="10081"/>
          <a:stretch/>
        </p:blipFill>
        <p:spPr>
          <a:xfrm>
            <a:off x="5016125" y="1198350"/>
            <a:ext cx="1647150" cy="539400"/>
          </a:xfrm>
          <a:prstGeom prst="rect">
            <a:avLst/>
          </a:prstGeom>
          <a:noFill/>
          <a:ln>
            <a:noFill/>
          </a:ln>
        </p:spPr>
      </p:pic>
      <p:pic>
        <p:nvPicPr>
          <p:cNvPr id="246" name="Google Shape;246;p18"/>
          <p:cNvPicPr preferRelativeResize="0"/>
          <p:nvPr/>
        </p:nvPicPr>
        <p:blipFill>
          <a:blip r:embed="rId11">
            <a:alphaModFix/>
          </a:blip>
          <a:stretch>
            <a:fillRect/>
          </a:stretch>
        </p:blipFill>
        <p:spPr>
          <a:xfrm>
            <a:off x="5928760" y="5564350"/>
            <a:ext cx="1144465" cy="1093525"/>
          </a:xfrm>
          <a:prstGeom prst="rect">
            <a:avLst/>
          </a:prstGeom>
          <a:noFill/>
          <a:ln cap="flat" cmpd="sng" w="19050">
            <a:solidFill>
              <a:schemeClr val="dk2"/>
            </a:solidFill>
            <a:prstDash val="solid"/>
            <a:round/>
            <a:headEnd len="sm" w="sm" type="none"/>
            <a:tailEnd len="sm" w="sm" type="none"/>
          </a:ln>
        </p:spPr>
      </p:pic>
      <p:pic>
        <p:nvPicPr>
          <p:cNvPr id="247" name="Google Shape;247;p18"/>
          <p:cNvPicPr preferRelativeResize="0"/>
          <p:nvPr/>
        </p:nvPicPr>
        <p:blipFill>
          <a:blip r:embed="rId12">
            <a:alphaModFix/>
          </a:blip>
          <a:stretch>
            <a:fillRect/>
          </a:stretch>
        </p:blipFill>
        <p:spPr>
          <a:xfrm>
            <a:off x="4451575" y="5509775"/>
            <a:ext cx="1386350" cy="539400"/>
          </a:xfrm>
          <a:prstGeom prst="rect">
            <a:avLst/>
          </a:prstGeom>
          <a:noFill/>
          <a:ln>
            <a:noFill/>
          </a:ln>
        </p:spPr>
      </p:pic>
      <p:pic>
        <p:nvPicPr>
          <p:cNvPr id="248" name="Google Shape;248;p18"/>
          <p:cNvPicPr preferRelativeResize="0"/>
          <p:nvPr/>
        </p:nvPicPr>
        <p:blipFill>
          <a:blip r:embed="rId13">
            <a:alphaModFix/>
          </a:blip>
          <a:stretch>
            <a:fillRect/>
          </a:stretch>
        </p:blipFill>
        <p:spPr>
          <a:xfrm>
            <a:off x="4451575" y="6125050"/>
            <a:ext cx="1386350" cy="605975"/>
          </a:xfrm>
          <a:prstGeom prst="rect">
            <a:avLst/>
          </a:prstGeom>
          <a:noFill/>
          <a:ln>
            <a:noFill/>
          </a:ln>
        </p:spPr>
      </p:pic>
      <p:sp>
        <p:nvSpPr>
          <p:cNvPr id="249" name="Google Shape;249;p18"/>
          <p:cNvSpPr txBox="1"/>
          <p:nvPr/>
        </p:nvSpPr>
        <p:spPr>
          <a:xfrm>
            <a:off x="4263950" y="6698950"/>
            <a:ext cx="1761600" cy="25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latin typeface="Cabin"/>
                <a:ea typeface="Cabin"/>
                <a:cs typeface="Cabin"/>
                <a:sym typeface="Cabin"/>
              </a:rPr>
              <a:t>Plastic cassette format of RDT</a:t>
            </a:r>
            <a:endParaRPr sz="800">
              <a:latin typeface="Cabin"/>
              <a:ea typeface="Cabin"/>
              <a:cs typeface="Cabin"/>
              <a:sym typeface="Cabin"/>
            </a:endParaRPr>
          </a:p>
        </p:txBody>
      </p:sp>
      <p:sp>
        <p:nvSpPr>
          <p:cNvPr id="250" name="Google Shape;250;p18"/>
          <p:cNvSpPr txBox="1"/>
          <p:nvPr/>
        </p:nvSpPr>
        <p:spPr>
          <a:xfrm>
            <a:off x="2044512" y="7015328"/>
            <a:ext cx="3545700" cy="52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000">
                <a:solidFill>
                  <a:srgbClr val="61753B"/>
                </a:solidFill>
                <a:latin typeface="Cabin"/>
                <a:ea typeface="Cabin"/>
                <a:cs typeface="Cabin"/>
                <a:sym typeface="Cabin"/>
              </a:rPr>
              <a:t>Treatment</a:t>
            </a:r>
            <a:r>
              <a:rPr lang="en-GB" sz="2000">
                <a:solidFill>
                  <a:srgbClr val="61753B"/>
                </a:solidFill>
                <a:latin typeface="Cabin"/>
                <a:ea typeface="Cabin"/>
                <a:cs typeface="Cabin"/>
                <a:sym typeface="Cabin"/>
              </a:rPr>
              <a:t> </a:t>
            </a:r>
            <a:r>
              <a:rPr b="1" lang="en-GB" sz="2400">
                <a:solidFill>
                  <a:srgbClr val="9FC5E8"/>
                </a:solidFill>
                <a:latin typeface="Exo"/>
                <a:ea typeface="Exo"/>
                <a:cs typeface="Exo"/>
                <a:sym typeface="Exo"/>
              </a:rPr>
              <a:t> </a:t>
            </a:r>
            <a:endParaRPr b="1" sz="2400">
              <a:solidFill>
                <a:srgbClr val="9FC5E8"/>
              </a:solidFill>
              <a:latin typeface="Exo"/>
              <a:ea typeface="Exo"/>
              <a:cs typeface="Exo"/>
              <a:sym typeface="Exo"/>
            </a:endParaRPr>
          </a:p>
        </p:txBody>
      </p:sp>
      <p:sp>
        <p:nvSpPr>
          <p:cNvPr id="251" name="Google Shape;251;p18"/>
          <p:cNvSpPr txBox="1"/>
          <p:nvPr/>
        </p:nvSpPr>
        <p:spPr>
          <a:xfrm>
            <a:off x="3209175" y="7790675"/>
            <a:ext cx="1337400" cy="1559700"/>
          </a:xfrm>
          <a:prstGeom prst="rect">
            <a:avLst/>
          </a:prstGeom>
          <a:noFill/>
          <a:ln cap="flat" cmpd="sng" w="9525">
            <a:solidFill>
              <a:srgbClr val="61753B"/>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t/>
            </a:r>
            <a:endParaRPr>
              <a:solidFill>
                <a:srgbClr val="666666"/>
              </a:solidFill>
              <a:latin typeface="Exo"/>
              <a:ea typeface="Exo"/>
              <a:cs typeface="Exo"/>
              <a:sym typeface="Exo"/>
            </a:endParaRPr>
          </a:p>
        </p:txBody>
      </p:sp>
      <p:sp>
        <p:nvSpPr>
          <p:cNvPr id="252" name="Google Shape;252;p18"/>
          <p:cNvSpPr txBox="1"/>
          <p:nvPr/>
        </p:nvSpPr>
        <p:spPr>
          <a:xfrm>
            <a:off x="1764675" y="7790675"/>
            <a:ext cx="1337400" cy="1559700"/>
          </a:xfrm>
          <a:prstGeom prst="rect">
            <a:avLst/>
          </a:prstGeom>
          <a:noFill/>
          <a:ln cap="flat" cmpd="sng" w="9525">
            <a:solidFill>
              <a:srgbClr val="61753B"/>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t/>
            </a:r>
            <a:endParaRPr>
              <a:solidFill>
                <a:srgbClr val="666666"/>
              </a:solidFill>
              <a:latin typeface="Exo"/>
              <a:ea typeface="Exo"/>
              <a:cs typeface="Exo"/>
              <a:sym typeface="Exo"/>
            </a:endParaRPr>
          </a:p>
        </p:txBody>
      </p:sp>
      <p:sp>
        <p:nvSpPr>
          <p:cNvPr id="253" name="Google Shape;253;p18"/>
          <p:cNvSpPr txBox="1"/>
          <p:nvPr/>
        </p:nvSpPr>
        <p:spPr>
          <a:xfrm>
            <a:off x="364725" y="7790675"/>
            <a:ext cx="1292700" cy="1559700"/>
          </a:xfrm>
          <a:prstGeom prst="rect">
            <a:avLst/>
          </a:prstGeom>
          <a:noFill/>
          <a:ln cap="flat" cmpd="sng" w="9525">
            <a:solidFill>
              <a:srgbClr val="61753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61753B"/>
                </a:solidFill>
                <a:latin typeface="Cabin"/>
                <a:ea typeface="Cabin"/>
                <a:cs typeface="Cabin"/>
                <a:sym typeface="Cabin"/>
              </a:rPr>
              <a:t>Sporontocides</a:t>
            </a:r>
            <a:endParaRPr b="1" sz="1200">
              <a:solidFill>
                <a:srgbClr val="61753B"/>
              </a:solidFill>
              <a:latin typeface="Cabin"/>
              <a:ea typeface="Cabin"/>
              <a:cs typeface="Cabin"/>
              <a:sym typeface="Cabin"/>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Cabin"/>
              <a:ea typeface="Cabin"/>
              <a:cs typeface="Cabin"/>
              <a:sym typeface="Cabin"/>
            </a:endParaRPr>
          </a:p>
          <a:p>
            <a:pPr indent="0" lvl="0" marL="0" rtl="0" algn="l">
              <a:spcBef>
                <a:spcPts val="0"/>
              </a:spcBef>
              <a:spcAft>
                <a:spcPts val="0"/>
              </a:spcAft>
              <a:buNone/>
            </a:pPr>
            <a:r>
              <a:t/>
            </a:r>
            <a:endParaRPr/>
          </a:p>
          <a:p>
            <a:pPr indent="0" lvl="0" marL="0" rtl="0" algn="l">
              <a:spcBef>
                <a:spcPts val="1300"/>
              </a:spcBef>
              <a:spcAft>
                <a:spcPts val="1300"/>
              </a:spcAft>
              <a:buNone/>
            </a:pPr>
            <a:r>
              <a:t/>
            </a:r>
            <a:endParaRPr b="1" sz="1300">
              <a:solidFill>
                <a:srgbClr val="61753B"/>
              </a:solidFill>
              <a:latin typeface="Cabin"/>
              <a:ea typeface="Cabin"/>
              <a:cs typeface="Cabin"/>
              <a:sym typeface="Cabin"/>
            </a:endParaRPr>
          </a:p>
        </p:txBody>
      </p:sp>
      <p:sp>
        <p:nvSpPr>
          <p:cNvPr id="254" name="Google Shape;254;p18"/>
          <p:cNvSpPr txBox="1"/>
          <p:nvPr/>
        </p:nvSpPr>
        <p:spPr>
          <a:xfrm>
            <a:off x="4654950" y="7790675"/>
            <a:ext cx="1213500" cy="1559700"/>
          </a:xfrm>
          <a:prstGeom prst="rect">
            <a:avLst/>
          </a:prstGeom>
          <a:noFill/>
          <a:ln cap="flat" cmpd="sng" w="9525">
            <a:solidFill>
              <a:srgbClr val="61753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61753B"/>
                </a:solidFill>
                <a:latin typeface="Cabin"/>
                <a:ea typeface="Cabin"/>
                <a:cs typeface="Cabin"/>
                <a:sym typeface="Cabin"/>
              </a:rPr>
              <a:t>Gametocyide</a:t>
            </a:r>
            <a:endParaRPr b="1" sz="1200">
              <a:solidFill>
                <a:srgbClr val="61753B"/>
              </a:solidFill>
              <a:latin typeface="Cabin"/>
              <a:ea typeface="Cabin"/>
              <a:cs typeface="Cabin"/>
              <a:sym typeface="Cabin"/>
            </a:endParaRPr>
          </a:p>
          <a:p>
            <a:pPr indent="0" lvl="0" marL="0" rtl="0" algn="ctr">
              <a:spcBef>
                <a:spcPts val="0"/>
              </a:spcBef>
              <a:spcAft>
                <a:spcPts val="0"/>
              </a:spcAft>
              <a:buNone/>
            </a:pPr>
            <a:r>
              <a:t/>
            </a:r>
            <a:endParaRPr b="1" sz="1200">
              <a:solidFill>
                <a:srgbClr val="61753B"/>
              </a:solidFill>
              <a:latin typeface="Cabin"/>
              <a:ea typeface="Cabin"/>
              <a:cs typeface="Cabin"/>
              <a:sym typeface="Cabin"/>
            </a:endParaRPr>
          </a:p>
          <a:p>
            <a:pPr indent="0" lvl="0" marL="0" rtl="0" algn="ctr">
              <a:spcBef>
                <a:spcPts val="0"/>
              </a:spcBef>
              <a:spcAft>
                <a:spcPts val="0"/>
              </a:spcAft>
              <a:buClr>
                <a:schemeClr val="dk1"/>
              </a:buClr>
              <a:buSzPts val="1100"/>
              <a:buFont typeface="Arial"/>
              <a:buNone/>
            </a:pPr>
            <a:r>
              <a:t/>
            </a:r>
            <a:endParaRPr b="1" sz="1200">
              <a:solidFill>
                <a:srgbClr val="61753B"/>
              </a:solidFill>
              <a:latin typeface="Cabin"/>
              <a:ea typeface="Cabin"/>
              <a:cs typeface="Cabin"/>
              <a:sym typeface="Cabin"/>
            </a:endParaRPr>
          </a:p>
          <a:p>
            <a:pPr indent="0" lvl="0" marL="0" rtl="0" algn="l">
              <a:spcBef>
                <a:spcPts val="0"/>
              </a:spcBef>
              <a:spcAft>
                <a:spcPts val="1300"/>
              </a:spcAft>
              <a:buNone/>
            </a:pPr>
            <a:r>
              <a:rPr lang="en-GB" sz="1200">
                <a:solidFill>
                  <a:schemeClr val="dk1"/>
                </a:solidFill>
                <a:latin typeface="Cabin"/>
                <a:ea typeface="Cabin"/>
                <a:cs typeface="Cabin"/>
                <a:sym typeface="Cabin"/>
              </a:rPr>
              <a:t>- Primaquine</a:t>
            </a:r>
            <a:endParaRPr>
              <a:solidFill>
                <a:srgbClr val="666666"/>
              </a:solidFill>
              <a:latin typeface="Exo"/>
              <a:ea typeface="Exo"/>
              <a:cs typeface="Exo"/>
              <a:sym typeface="Exo"/>
            </a:endParaRPr>
          </a:p>
        </p:txBody>
      </p:sp>
      <p:sp>
        <p:nvSpPr>
          <p:cNvPr id="255" name="Google Shape;255;p18"/>
          <p:cNvSpPr txBox="1"/>
          <p:nvPr/>
        </p:nvSpPr>
        <p:spPr>
          <a:xfrm>
            <a:off x="6011300" y="7790672"/>
            <a:ext cx="1213500" cy="1559700"/>
          </a:xfrm>
          <a:prstGeom prst="rect">
            <a:avLst/>
          </a:prstGeom>
          <a:noFill/>
          <a:ln cap="flat" cmpd="sng" w="9525">
            <a:solidFill>
              <a:srgbClr val="61753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61753B"/>
                </a:solidFill>
                <a:latin typeface="Cabin"/>
                <a:ea typeface="Cabin"/>
                <a:cs typeface="Cabin"/>
                <a:sym typeface="Cabin"/>
              </a:rPr>
              <a:t>Anti-relapse (P.vivax)</a:t>
            </a:r>
            <a:endParaRPr b="1" sz="1200">
              <a:solidFill>
                <a:srgbClr val="61753B"/>
              </a:solidFill>
              <a:latin typeface="Cabin"/>
              <a:ea typeface="Cabin"/>
              <a:cs typeface="Cabin"/>
              <a:sym typeface="Cabin"/>
            </a:endParaRPr>
          </a:p>
          <a:p>
            <a:pPr indent="0" lvl="0" marL="0" rtl="0" algn="ctr">
              <a:spcBef>
                <a:spcPts val="0"/>
              </a:spcBef>
              <a:spcAft>
                <a:spcPts val="0"/>
              </a:spcAft>
              <a:buClr>
                <a:schemeClr val="dk1"/>
              </a:buClr>
              <a:buSzPts val="1100"/>
              <a:buFont typeface="Arial"/>
              <a:buNone/>
            </a:pPr>
            <a:r>
              <a:t/>
            </a:r>
            <a:endParaRPr b="1" sz="1200">
              <a:solidFill>
                <a:srgbClr val="61753B"/>
              </a:solidFill>
              <a:latin typeface="Cabin"/>
              <a:ea typeface="Cabin"/>
              <a:cs typeface="Cabin"/>
              <a:sym typeface="Cabin"/>
            </a:endParaRPr>
          </a:p>
          <a:p>
            <a:pPr indent="0" lvl="0" marL="0" rtl="0" algn="l">
              <a:spcBef>
                <a:spcPts val="0"/>
              </a:spcBef>
              <a:spcAft>
                <a:spcPts val="0"/>
              </a:spcAft>
              <a:buNone/>
            </a:pPr>
            <a:r>
              <a:rPr lang="en-GB" sz="1200">
                <a:solidFill>
                  <a:schemeClr val="dk1"/>
                </a:solidFill>
                <a:latin typeface="Cabin"/>
                <a:ea typeface="Cabin"/>
                <a:cs typeface="Cabin"/>
                <a:sym typeface="Cabin"/>
              </a:rPr>
              <a:t>- Primaquine</a:t>
            </a:r>
            <a:endParaRPr sz="1200">
              <a:solidFill>
                <a:schemeClr val="dk1"/>
              </a:solidFill>
              <a:latin typeface="Cabin"/>
              <a:ea typeface="Cabin"/>
              <a:cs typeface="Cabin"/>
              <a:sym typeface="Cabin"/>
            </a:endParaRPr>
          </a:p>
          <a:p>
            <a:pPr indent="0" lvl="0" marL="0" marR="0" rtl="0" algn="ctr">
              <a:lnSpc>
                <a:spcPct val="100000"/>
              </a:lnSpc>
              <a:spcBef>
                <a:spcPts val="1300"/>
              </a:spcBef>
              <a:spcAft>
                <a:spcPts val="0"/>
              </a:spcAft>
              <a:buNone/>
            </a:pPr>
            <a:r>
              <a:t/>
            </a:r>
            <a:endParaRPr>
              <a:solidFill>
                <a:srgbClr val="666666"/>
              </a:solidFill>
              <a:latin typeface="Exo"/>
              <a:ea typeface="Exo"/>
              <a:cs typeface="Exo"/>
              <a:sym typeface="Exo"/>
            </a:endParaRPr>
          </a:p>
        </p:txBody>
      </p:sp>
      <p:cxnSp>
        <p:nvCxnSpPr>
          <p:cNvPr id="256" name="Google Shape;256;p18"/>
          <p:cNvCxnSpPr>
            <a:stCxn id="250" idx="2"/>
            <a:endCxn id="251" idx="0"/>
          </p:cNvCxnSpPr>
          <p:nvPr/>
        </p:nvCxnSpPr>
        <p:spPr>
          <a:xfrm flipH="1" rot="-5400000">
            <a:off x="3723012" y="7635578"/>
            <a:ext cx="249300" cy="60600"/>
          </a:xfrm>
          <a:prstGeom prst="bentConnector3">
            <a:avLst>
              <a:gd fmla="val 50030" name="adj1"/>
            </a:avLst>
          </a:prstGeom>
          <a:noFill/>
          <a:ln cap="flat" cmpd="sng" w="9525">
            <a:solidFill>
              <a:srgbClr val="61753B"/>
            </a:solidFill>
            <a:prstDash val="solid"/>
            <a:round/>
            <a:headEnd len="sm" w="sm" type="none"/>
            <a:tailEnd len="sm" w="sm" type="none"/>
          </a:ln>
        </p:spPr>
      </p:cxnSp>
      <p:cxnSp>
        <p:nvCxnSpPr>
          <p:cNvPr id="257" name="Google Shape;257;p18"/>
          <p:cNvCxnSpPr>
            <a:stCxn id="250" idx="2"/>
            <a:endCxn id="252" idx="0"/>
          </p:cNvCxnSpPr>
          <p:nvPr/>
        </p:nvCxnSpPr>
        <p:spPr>
          <a:xfrm rot="5400000">
            <a:off x="3000762" y="6973928"/>
            <a:ext cx="249300" cy="1383900"/>
          </a:xfrm>
          <a:prstGeom prst="bentConnector3">
            <a:avLst>
              <a:gd fmla="val 50030" name="adj1"/>
            </a:avLst>
          </a:prstGeom>
          <a:noFill/>
          <a:ln cap="flat" cmpd="sng" w="9525">
            <a:solidFill>
              <a:srgbClr val="61753B"/>
            </a:solidFill>
            <a:prstDash val="solid"/>
            <a:round/>
            <a:headEnd len="sm" w="sm" type="none"/>
            <a:tailEnd len="sm" w="sm" type="none"/>
          </a:ln>
        </p:spPr>
      </p:cxnSp>
      <p:cxnSp>
        <p:nvCxnSpPr>
          <p:cNvPr id="258" name="Google Shape;258;p18"/>
          <p:cNvCxnSpPr>
            <a:stCxn id="250" idx="2"/>
            <a:endCxn id="254" idx="0"/>
          </p:cNvCxnSpPr>
          <p:nvPr/>
        </p:nvCxnSpPr>
        <p:spPr>
          <a:xfrm flipH="1" rot="-5400000">
            <a:off x="4414812" y="6943778"/>
            <a:ext cx="249300" cy="1444200"/>
          </a:xfrm>
          <a:prstGeom prst="bentConnector3">
            <a:avLst>
              <a:gd fmla="val 50030" name="adj1"/>
            </a:avLst>
          </a:prstGeom>
          <a:noFill/>
          <a:ln cap="flat" cmpd="sng" w="9525">
            <a:solidFill>
              <a:srgbClr val="61753B"/>
            </a:solidFill>
            <a:prstDash val="solid"/>
            <a:round/>
            <a:headEnd len="sm" w="sm" type="none"/>
            <a:tailEnd len="sm" w="sm" type="none"/>
          </a:ln>
        </p:spPr>
      </p:cxnSp>
      <p:cxnSp>
        <p:nvCxnSpPr>
          <p:cNvPr id="259" name="Google Shape;259;p18"/>
          <p:cNvCxnSpPr>
            <a:stCxn id="250" idx="2"/>
            <a:endCxn id="253" idx="0"/>
          </p:cNvCxnSpPr>
          <p:nvPr/>
        </p:nvCxnSpPr>
        <p:spPr>
          <a:xfrm rot="5400000">
            <a:off x="2289612" y="6262778"/>
            <a:ext cx="249300" cy="2806200"/>
          </a:xfrm>
          <a:prstGeom prst="bentConnector3">
            <a:avLst>
              <a:gd fmla="val 50030" name="adj1"/>
            </a:avLst>
          </a:prstGeom>
          <a:noFill/>
          <a:ln cap="flat" cmpd="sng" w="9525">
            <a:solidFill>
              <a:srgbClr val="61753B"/>
            </a:solidFill>
            <a:prstDash val="solid"/>
            <a:round/>
            <a:headEnd len="sm" w="sm" type="none"/>
            <a:tailEnd len="sm" w="sm" type="none"/>
          </a:ln>
        </p:spPr>
      </p:cxnSp>
      <p:cxnSp>
        <p:nvCxnSpPr>
          <p:cNvPr id="260" name="Google Shape;260;p18"/>
          <p:cNvCxnSpPr>
            <a:stCxn id="250" idx="2"/>
            <a:endCxn id="255" idx="0"/>
          </p:cNvCxnSpPr>
          <p:nvPr/>
        </p:nvCxnSpPr>
        <p:spPr>
          <a:xfrm flipH="1" rot="-5400000">
            <a:off x="5093112" y="6265478"/>
            <a:ext cx="249300" cy="2800800"/>
          </a:xfrm>
          <a:prstGeom prst="bentConnector3">
            <a:avLst>
              <a:gd fmla="val 50029" name="adj1"/>
            </a:avLst>
          </a:prstGeom>
          <a:noFill/>
          <a:ln cap="flat" cmpd="sng" w="9525">
            <a:solidFill>
              <a:srgbClr val="61753B"/>
            </a:solidFill>
            <a:prstDash val="solid"/>
            <a:round/>
            <a:headEnd len="sm" w="sm" type="none"/>
            <a:tailEnd len="sm" w="sm" type="none"/>
          </a:ln>
        </p:spPr>
      </p:cxnSp>
      <p:grpSp>
        <p:nvGrpSpPr>
          <p:cNvPr id="261" name="Google Shape;261;p18"/>
          <p:cNvGrpSpPr/>
          <p:nvPr/>
        </p:nvGrpSpPr>
        <p:grpSpPr>
          <a:xfrm>
            <a:off x="1705535" y="7835829"/>
            <a:ext cx="1436383" cy="1258736"/>
            <a:chOff x="819833" y="3646109"/>
            <a:chExt cx="1942107" cy="1622919"/>
          </a:xfrm>
        </p:grpSpPr>
        <p:sp>
          <p:nvSpPr>
            <p:cNvPr id="262" name="Google Shape;262;p18"/>
            <p:cNvSpPr txBox="1"/>
            <p:nvPr/>
          </p:nvSpPr>
          <p:spPr>
            <a:xfrm>
              <a:off x="819833" y="3646109"/>
              <a:ext cx="1906800" cy="276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200">
                  <a:solidFill>
                    <a:srgbClr val="61753B"/>
                  </a:solidFill>
                  <a:latin typeface="Cabin"/>
                  <a:ea typeface="Cabin"/>
                  <a:cs typeface="Cabin"/>
                  <a:sym typeface="Cabin"/>
                </a:rPr>
                <a:t>Tissue Schizontocides</a:t>
              </a:r>
              <a:endParaRPr b="1" sz="1200">
                <a:solidFill>
                  <a:srgbClr val="61753B"/>
                </a:solidFill>
                <a:latin typeface="Cabin"/>
                <a:ea typeface="Cabin"/>
                <a:cs typeface="Cabin"/>
                <a:sym typeface="Cabin"/>
              </a:endParaRPr>
            </a:p>
          </p:txBody>
        </p:sp>
        <p:sp>
          <p:nvSpPr>
            <p:cNvPr id="263" name="Google Shape;263;p18"/>
            <p:cNvSpPr txBox="1"/>
            <p:nvPr/>
          </p:nvSpPr>
          <p:spPr>
            <a:xfrm>
              <a:off x="953541" y="4211827"/>
              <a:ext cx="1808400" cy="10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latin typeface="Cabin"/>
                  <a:ea typeface="Cabin"/>
                  <a:cs typeface="Cabin"/>
                  <a:sym typeface="Cabin"/>
                </a:rPr>
                <a:t>- </a:t>
              </a:r>
              <a:r>
                <a:rPr lang="en-GB" sz="1200">
                  <a:latin typeface="Cabin"/>
                  <a:ea typeface="Cabin"/>
                  <a:cs typeface="Cabin"/>
                  <a:sym typeface="Cabin"/>
                </a:rPr>
                <a:t>Primaquine</a:t>
              </a:r>
              <a:endParaRPr sz="1200">
                <a:latin typeface="Cabin"/>
                <a:ea typeface="Cabin"/>
                <a:cs typeface="Cabin"/>
                <a:sym typeface="Cabin"/>
              </a:endParaRPr>
            </a:p>
            <a:p>
              <a:pPr indent="0" lvl="0" marL="0" marR="0" rtl="0" algn="l">
                <a:spcBef>
                  <a:spcPts val="0"/>
                </a:spcBef>
                <a:spcAft>
                  <a:spcPts val="0"/>
                </a:spcAft>
                <a:buNone/>
              </a:pPr>
              <a:r>
                <a:rPr lang="en-GB" sz="1200">
                  <a:latin typeface="Cabin"/>
                  <a:ea typeface="Cabin"/>
                  <a:cs typeface="Cabin"/>
                  <a:sym typeface="Cabin"/>
                </a:rPr>
                <a:t>- Pyrimethamine</a:t>
              </a:r>
              <a:endParaRPr sz="1200">
                <a:latin typeface="Cabin"/>
                <a:ea typeface="Cabin"/>
                <a:cs typeface="Cabin"/>
                <a:sym typeface="Cabin"/>
              </a:endParaRPr>
            </a:p>
            <a:p>
              <a:pPr indent="0" lvl="0" marL="0" marR="0" rtl="0" algn="l">
                <a:spcBef>
                  <a:spcPts val="0"/>
                </a:spcBef>
                <a:spcAft>
                  <a:spcPts val="0"/>
                </a:spcAft>
                <a:buNone/>
              </a:pPr>
              <a:r>
                <a:rPr lang="en-GB" sz="1200">
                  <a:latin typeface="Cabin"/>
                  <a:ea typeface="Cabin"/>
                  <a:cs typeface="Cabin"/>
                  <a:sym typeface="Cabin"/>
                </a:rPr>
                <a:t>- Tetracycline</a:t>
              </a:r>
              <a:endParaRPr sz="1200">
                <a:latin typeface="Cabin"/>
                <a:ea typeface="Cabin"/>
                <a:cs typeface="Cabin"/>
                <a:sym typeface="Cabin"/>
              </a:endParaRPr>
            </a:p>
            <a:p>
              <a:pPr indent="0" lvl="0" marL="0" marR="0" rtl="0" algn="l">
                <a:spcBef>
                  <a:spcPts val="0"/>
                </a:spcBef>
                <a:spcAft>
                  <a:spcPts val="0"/>
                </a:spcAft>
                <a:buNone/>
              </a:pPr>
              <a:r>
                <a:rPr lang="en-GB" sz="1200">
                  <a:latin typeface="Cabin"/>
                  <a:ea typeface="Cabin"/>
                  <a:cs typeface="Cabin"/>
                  <a:sym typeface="Cabin"/>
                </a:rPr>
                <a:t>- Proguanil</a:t>
              </a:r>
              <a:endParaRPr sz="1200">
                <a:latin typeface="Cabin"/>
                <a:ea typeface="Cabin"/>
                <a:cs typeface="Cabin"/>
                <a:sym typeface="Cabin"/>
              </a:endParaRPr>
            </a:p>
          </p:txBody>
        </p:sp>
      </p:grpSp>
      <p:sp>
        <p:nvSpPr>
          <p:cNvPr id="264" name="Google Shape;264;p18"/>
          <p:cNvSpPr txBox="1"/>
          <p:nvPr/>
        </p:nvSpPr>
        <p:spPr>
          <a:xfrm>
            <a:off x="3233650" y="7740500"/>
            <a:ext cx="1213500" cy="93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61753B"/>
                </a:solidFill>
                <a:latin typeface="Cabin"/>
                <a:ea typeface="Cabin"/>
                <a:cs typeface="Cabin"/>
                <a:sym typeface="Cabin"/>
              </a:rPr>
              <a:t>Blood Schizontocides</a:t>
            </a:r>
            <a:endParaRPr b="1" sz="1200">
              <a:solidFill>
                <a:srgbClr val="61753B"/>
              </a:solidFill>
              <a:latin typeface="Cabin"/>
              <a:ea typeface="Cabin"/>
              <a:cs typeface="Cabin"/>
              <a:sym typeface="Cabin"/>
            </a:endParaRPr>
          </a:p>
          <a:p>
            <a:pPr indent="0" lvl="0" marL="0" rtl="0" algn="ctr">
              <a:spcBef>
                <a:spcPts val="0"/>
              </a:spcBef>
              <a:spcAft>
                <a:spcPts val="0"/>
              </a:spcAft>
              <a:buNone/>
            </a:pPr>
            <a:r>
              <a:t/>
            </a:r>
            <a:endParaRPr b="1" sz="600">
              <a:solidFill>
                <a:srgbClr val="61753B"/>
              </a:solidFill>
              <a:latin typeface="Cabin"/>
              <a:ea typeface="Cabin"/>
              <a:cs typeface="Cabin"/>
              <a:sym typeface="Cabin"/>
            </a:endParaRPr>
          </a:p>
          <a:p>
            <a:pPr indent="0" lvl="0" marL="0" rtl="0" algn="l">
              <a:spcBef>
                <a:spcPts val="0"/>
              </a:spcBef>
              <a:spcAft>
                <a:spcPts val="0"/>
              </a:spcAft>
              <a:buNone/>
            </a:pPr>
            <a:r>
              <a:rPr lang="en-GB" sz="1200">
                <a:solidFill>
                  <a:schemeClr val="dk1"/>
                </a:solidFill>
                <a:latin typeface="Cabin"/>
                <a:ea typeface="Cabin"/>
                <a:cs typeface="Cabin"/>
                <a:sym typeface="Cabin"/>
              </a:rPr>
              <a:t> - </a:t>
            </a:r>
            <a:r>
              <a:rPr b="1" lang="en-GB" sz="1200">
                <a:solidFill>
                  <a:schemeClr val="dk1"/>
                </a:solidFill>
                <a:latin typeface="Cabin"/>
                <a:ea typeface="Cabin"/>
                <a:cs typeface="Cabin"/>
                <a:sym typeface="Cabin"/>
              </a:rPr>
              <a:t>Chloroquine</a:t>
            </a:r>
            <a:endParaRPr sz="1200">
              <a:solidFill>
                <a:schemeClr val="dk1"/>
              </a:solidFill>
              <a:latin typeface="Cabin"/>
              <a:ea typeface="Cabin"/>
              <a:cs typeface="Cabin"/>
              <a:sym typeface="Cabin"/>
            </a:endParaRPr>
          </a:p>
          <a:p>
            <a:pPr indent="0" lvl="0" marL="0" rtl="0" algn="l">
              <a:spcBef>
                <a:spcPts val="0"/>
              </a:spcBef>
              <a:spcAft>
                <a:spcPts val="0"/>
              </a:spcAft>
              <a:buNone/>
            </a:pPr>
            <a:r>
              <a:rPr lang="en-GB" sz="1200">
                <a:solidFill>
                  <a:schemeClr val="dk1"/>
                </a:solidFill>
                <a:latin typeface="Cabin"/>
                <a:ea typeface="Cabin"/>
                <a:cs typeface="Cabin"/>
                <a:sym typeface="Cabin"/>
              </a:rPr>
              <a:t>-Sulfadoxine/</a:t>
            </a:r>
            <a:endParaRPr sz="1200">
              <a:solidFill>
                <a:schemeClr val="dk1"/>
              </a:solidFill>
              <a:latin typeface="Cabin"/>
              <a:ea typeface="Cabin"/>
              <a:cs typeface="Cabin"/>
              <a:sym typeface="Cabin"/>
            </a:endParaRPr>
          </a:p>
          <a:p>
            <a:pPr indent="0" lvl="0" marL="0" rtl="0" algn="l">
              <a:spcBef>
                <a:spcPts val="0"/>
              </a:spcBef>
              <a:spcAft>
                <a:spcPts val="0"/>
              </a:spcAft>
              <a:buNone/>
            </a:pPr>
            <a:r>
              <a:rPr lang="en-GB" sz="1200">
                <a:solidFill>
                  <a:schemeClr val="dk1"/>
                </a:solidFill>
                <a:latin typeface="Cabin"/>
                <a:ea typeface="Cabin"/>
                <a:cs typeface="Cabin"/>
                <a:sym typeface="Cabin"/>
              </a:rPr>
              <a:t>Pyrimethamine</a:t>
            </a:r>
            <a:endParaRPr sz="1200">
              <a:solidFill>
                <a:schemeClr val="dk1"/>
              </a:solidFill>
              <a:latin typeface="Cabin"/>
              <a:ea typeface="Cabin"/>
              <a:cs typeface="Cabin"/>
              <a:sym typeface="Cabin"/>
            </a:endParaRPr>
          </a:p>
          <a:p>
            <a:pPr indent="0" lvl="0" marL="0" rtl="0" algn="l">
              <a:spcBef>
                <a:spcPts val="0"/>
              </a:spcBef>
              <a:spcAft>
                <a:spcPts val="0"/>
              </a:spcAft>
              <a:buNone/>
            </a:pPr>
            <a:r>
              <a:rPr lang="en-GB" sz="1200">
                <a:solidFill>
                  <a:schemeClr val="dk1"/>
                </a:solidFill>
                <a:latin typeface="Cabin"/>
                <a:ea typeface="Cabin"/>
                <a:cs typeface="Cabin"/>
                <a:sym typeface="Cabin"/>
              </a:rPr>
              <a:t>- Quinine</a:t>
            </a:r>
            <a:endParaRPr sz="1200">
              <a:solidFill>
                <a:schemeClr val="dk1"/>
              </a:solidFill>
              <a:latin typeface="Cabin"/>
              <a:ea typeface="Cabin"/>
              <a:cs typeface="Cabin"/>
              <a:sym typeface="Cabin"/>
            </a:endParaRPr>
          </a:p>
          <a:p>
            <a:pPr indent="0" lvl="0" marL="0" rtl="0" algn="l">
              <a:spcBef>
                <a:spcPts val="0"/>
              </a:spcBef>
              <a:spcAft>
                <a:spcPts val="0"/>
              </a:spcAft>
              <a:buNone/>
            </a:pPr>
            <a:r>
              <a:rPr lang="en-GB" sz="1200">
                <a:solidFill>
                  <a:schemeClr val="dk1"/>
                </a:solidFill>
                <a:latin typeface="Cabin"/>
                <a:ea typeface="Cabin"/>
                <a:cs typeface="Cabin"/>
                <a:sym typeface="Cabin"/>
              </a:rPr>
              <a:t>- Artemisinins</a:t>
            </a:r>
            <a:endParaRPr sz="1200">
              <a:solidFill>
                <a:schemeClr val="dk1"/>
              </a:solidFill>
              <a:latin typeface="Cabin"/>
              <a:ea typeface="Cabin"/>
              <a:cs typeface="Cabin"/>
              <a:sym typeface="Cabin"/>
            </a:endParaRPr>
          </a:p>
          <a:p>
            <a:pPr indent="0" lvl="0" marL="0" rtl="0" algn="ctr">
              <a:spcBef>
                <a:spcPts val="0"/>
              </a:spcBef>
              <a:spcAft>
                <a:spcPts val="0"/>
              </a:spcAft>
              <a:buNone/>
            </a:pPr>
            <a:r>
              <a:t/>
            </a:r>
            <a:endParaRPr b="1" sz="1200">
              <a:solidFill>
                <a:srgbClr val="61753B"/>
              </a:solidFill>
              <a:latin typeface="Cabin"/>
              <a:ea typeface="Cabin"/>
              <a:cs typeface="Cabin"/>
              <a:sym typeface="Cabin"/>
            </a:endParaRPr>
          </a:p>
        </p:txBody>
      </p:sp>
      <p:sp>
        <p:nvSpPr>
          <p:cNvPr id="265" name="Google Shape;265;p18"/>
          <p:cNvSpPr txBox="1"/>
          <p:nvPr/>
        </p:nvSpPr>
        <p:spPr>
          <a:xfrm>
            <a:off x="364725" y="8209513"/>
            <a:ext cx="1581600" cy="9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 Primaquine</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-Pyrimethamine</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 Proguanil</a:t>
            </a:r>
            <a:endParaRPr/>
          </a:p>
        </p:txBody>
      </p:sp>
      <p:sp>
        <p:nvSpPr>
          <p:cNvPr id="266" name="Google Shape;266;p18"/>
          <p:cNvSpPr txBox="1"/>
          <p:nvPr/>
        </p:nvSpPr>
        <p:spPr>
          <a:xfrm>
            <a:off x="6027125" y="2674525"/>
            <a:ext cx="1647300" cy="467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400"/>
              </a:spcBef>
              <a:spcAft>
                <a:spcPts val="0"/>
              </a:spcAft>
              <a:buNone/>
            </a:pPr>
            <a:r>
              <a:rPr b="1" lang="en-GB">
                <a:solidFill>
                  <a:srgbClr val="C27BA0"/>
                </a:solidFill>
                <a:latin typeface="Cabin"/>
                <a:ea typeface="Cabin"/>
                <a:cs typeface="Cabin"/>
                <a:sym typeface="Cabin"/>
              </a:rPr>
              <a:t>Gametocyte</a:t>
            </a:r>
            <a:r>
              <a:rPr b="1" baseline="30000" lang="en-GB" sz="1300">
                <a:solidFill>
                  <a:srgbClr val="C27BA0"/>
                </a:solidFill>
                <a:latin typeface="Cabin"/>
                <a:ea typeface="Cabin"/>
                <a:cs typeface="Cabin"/>
                <a:sym typeface="Cabin"/>
              </a:rPr>
              <a:t>3</a:t>
            </a:r>
            <a:endParaRPr b="1">
              <a:solidFill>
                <a:srgbClr val="C27BA0"/>
              </a:solidFill>
              <a:latin typeface="Cabin"/>
              <a:ea typeface="Cabin"/>
              <a:cs typeface="Cabin"/>
              <a:sym typeface="Cabin"/>
            </a:endParaRPr>
          </a:p>
        </p:txBody>
      </p:sp>
      <p:sp>
        <p:nvSpPr>
          <p:cNvPr id="267" name="Google Shape;267;p18"/>
          <p:cNvSpPr txBox="1"/>
          <p:nvPr/>
        </p:nvSpPr>
        <p:spPr>
          <a:xfrm>
            <a:off x="159222" y="9390017"/>
            <a:ext cx="6071700" cy="3870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Cabin"/>
              <a:buChar char="●"/>
            </a:pPr>
            <a:r>
              <a:rPr lang="en-GB" sz="1300">
                <a:latin typeface="Cabin"/>
                <a:ea typeface="Cabin"/>
                <a:cs typeface="Cabin"/>
                <a:sym typeface="Cabin"/>
              </a:rPr>
              <a:t>Click </a:t>
            </a:r>
            <a:r>
              <a:rPr lang="en-GB" sz="1300" u="sng">
                <a:solidFill>
                  <a:schemeClr val="hlink"/>
                </a:solidFill>
                <a:latin typeface="Cabin"/>
                <a:ea typeface="Cabin"/>
                <a:cs typeface="Cabin"/>
                <a:sym typeface="Cabin"/>
                <a:hlinkClick r:id="rId14"/>
              </a:rPr>
              <a:t>here</a:t>
            </a:r>
            <a:r>
              <a:rPr lang="en-GB" sz="1300">
                <a:latin typeface="Cabin"/>
                <a:ea typeface="Cabin"/>
                <a:cs typeface="Cabin"/>
                <a:sym typeface="Cabin"/>
              </a:rPr>
              <a:t> for a </a:t>
            </a:r>
            <a:r>
              <a:rPr lang="en-GB" sz="1300">
                <a:latin typeface="Cabin"/>
                <a:ea typeface="Cabin"/>
                <a:cs typeface="Cabin"/>
                <a:sym typeface="Cabin"/>
              </a:rPr>
              <a:t>summary from Kaplan</a:t>
            </a:r>
            <a:endParaRPr sz="1300">
              <a:latin typeface="Cabin"/>
              <a:ea typeface="Cabin"/>
              <a:cs typeface="Cabin"/>
              <a:sym typeface="Cab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19"/>
          <p:cNvSpPr txBox="1"/>
          <p:nvPr/>
        </p:nvSpPr>
        <p:spPr>
          <a:xfrm>
            <a:off x="190500" y="990600"/>
            <a:ext cx="7122600" cy="8646300"/>
          </a:xfrm>
          <a:prstGeom prst="rect">
            <a:avLst/>
          </a:prstGeom>
          <a:noFill/>
          <a:ln cap="flat" cmpd="sng" w="9525">
            <a:solidFill>
              <a:srgbClr val="B4B98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9"/>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74" name="Google Shape;274;p19"/>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6</a:t>
            </a:r>
            <a:endParaRPr>
              <a:latin typeface="Cabin"/>
              <a:ea typeface="Cabin"/>
              <a:cs typeface="Cabin"/>
              <a:sym typeface="Cabin"/>
            </a:endParaRPr>
          </a:p>
        </p:txBody>
      </p:sp>
      <p:sp>
        <p:nvSpPr>
          <p:cNvPr id="275" name="Google Shape;275;p19"/>
          <p:cNvSpPr txBox="1"/>
          <p:nvPr/>
        </p:nvSpPr>
        <p:spPr>
          <a:xfrm>
            <a:off x="579132" y="269980"/>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000">
                <a:solidFill>
                  <a:srgbClr val="CC0000"/>
                </a:solidFill>
                <a:latin typeface="Cabin"/>
                <a:ea typeface="Cabin"/>
                <a:cs typeface="Cabin"/>
                <a:sym typeface="Cabin"/>
              </a:rPr>
              <a:t>Dr.Mona’s Notes </a:t>
            </a:r>
            <a:endParaRPr b="1" sz="3000">
              <a:solidFill>
                <a:srgbClr val="61753B"/>
              </a:solidFill>
              <a:latin typeface="Cabin"/>
              <a:ea typeface="Cabin"/>
              <a:cs typeface="Cabin"/>
              <a:sym typeface="Cabin"/>
            </a:endParaRPr>
          </a:p>
        </p:txBody>
      </p:sp>
      <p:sp>
        <p:nvSpPr>
          <p:cNvPr id="276" name="Google Shape;276;p19"/>
          <p:cNvSpPr txBox="1"/>
          <p:nvPr/>
        </p:nvSpPr>
        <p:spPr>
          <a:xfrm>
            <a:off x="274800" y="1115575"/>
            <a:ext cx="7038300" cy="89109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rgbClr val="61753B"/>
              </a:buClr>
              <a:buSzPts val="1300"/>
              <a:buFont typeface="Cabin"/>
              <a:buChar char="●"/>
            </a:pPr>
            <a:r>
              <a:rPr b="1" lang="en-GB" sz="1300">
                <a:solidFill>
                  <a:srgbClr val="61753B"/>
                </a:solidFill>
                <a:latin typeface="Cabin"/>
                <a:ea typeface="Cabin"/>
                <a:cs typeface="Cabin"/>
                <a:sym typeface="Cabin"/>
              </a:rPr>
              <a:t>Main symptoms: </a:t>
            </a:r>
            <a:r>
              <a:rPr lang="en-GB" sz="1300">
                <a:solidFill>
                  <a:srgbClr val="61753B"/>
                </a:solidFill>
                <a:latin typeface="Cabin"/>
                <a:ea typeface="Cabin"/>
                <a:cs typeface="Cabin"/>
                <a:sym typeface="Cabin"/>
              </a:rPr>
              <a:t>periodic fever, headache, anorexia, and anemia.</a:t>
            </a:r>
            <a:endParaRPr sz="1300">
              <a:solidFill>
                <a:srgbClr val="61753B"/>
              </a:solidFill>
              <a:latin typeface="Cabin"/>
              <a:ea typeface="Cabin"/>
              <a:cs typeface="Cabin"/>
              <a:sym typeface="Cabin"/>
            </a:endParaRPr>
          </a:p>
          <a:p>
            <a:pPr indent="0" lvl="0" marL="457200" rtl="0" algn="l">
              <a:spcBef>
                <a:spcPts val="0"/>
              </a:spcBef>
              <a:spcAft>
                <a:spcPts val="0"/>
              </a:spcAft>
              <a:buNone/>
            </a:pPr>
            <a:r>
              <a:t/>
            </a:r>
            <a:endParaRPr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b="1" lang="en-GB" sz="1300">
                <a:solidFill>
                  <a:srgbClr val="61753B"/>
                </a:solidFill>
                <a:latin typeface="Cabin"/>
                <a:ea typeface="Cabin"/>
                <a:cs typeface="Cabin"/>
                <a:sym typeface="Cabin"/>
              </a:rPr>
              <a:t>Species of malaria:</a:t>
            </a:r>
            <a:endParaRPr b="1"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lang="en-GB" sz="1300">
                <a:solidFill>
                  <a:srgbClr val="61753B"/>
                </a:solidFill>
                <a:latin typeface="Cabin"/>
                <a:ea typeface="Cabin"/>
                <a:cs typeface="Cabin"/>
                <a:sym typeface="Cabin"/>
              </a:rPr>
              <a:t>Plasmodium falciparum (</a:t>
            </a:r>
            <a:r>
              <a:rPr lang="en-GB" sz="1300">
                <a:solidFill>
                  <a:srgbClr val="61753B"/>
                </a:solidFill>
                <a:latin typeface="Cabin"/>
                <a:ea typeface="Cabin"/>
                <a:cs typeface="Cabin"/>
                <a:sym typeface="Cabin"/>
              </a:rPr>
              <a:t>irregular tertian </a:t>
            </a:r>
            <a:r>
              <a:rPr lang="en-GB" sz="1300">
                <a:solidFill>
                  <a:srgbClr val="61753B"/>
                </a:solidFill>
                <a:latin typeface="Cabin"/>
                <a:ea typeface="Cabin"/>
                <a:cs typeface="Cabin"/>
                <a:sym typeface="Cabin"/>
              </a:rPr>
              <a:t>fever) </a:t>
            </a:r>
            <a:endParaRPr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lang="en-GB" sz="1300">
                <a:solidFill>
                  <a:srgbClr val="61753B"/>
                </a:solidFill>
                <a:latin typeface="Cabin"/>
                <a:ea typeface="Cabin"/>
                <a:cs typeface="Cabin"/>
                <a:sym typeface="Cabin"/>
              </a:rPr>
              <a:t>Plasmodium vivax  (tertian fever) </a:t>
            </a:r>
            <a:endParaRPr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lang="en-GB" sz="1300">
                <a:solidFill>
                  <a:srgbClr val="61753B"/>
                </a:solidFill>
                <a:latin typeface="Cabin"/>
                <a:ea typeface="Cabin"/>
                <a:cs typeface="Cabin"/>
                <a:sym typeface="Cabin"/>
              </a:rPr>
              <a:t>Plasmodium ovale </a:t>
            </a:r>
            <a:r>
              <a:rPr lang="en-GB" sz="1300">
                <a:solidFill>
                  <a:srgbClr val="61753B"/>
                </a:solidFill>
                <a:latin typeface="Cabin"/>
                <a:ea typeface="Cabin"/>
                <a:cs typeface="Cabin"/>
                <a:sym typeface="Cabin"/>
              </a:rPr>
              <a:t>(</a:t>
            </a:r>
            <a:r>
              <a:rPr lang="en-GB" sz="1300">
                <a:solidFill>
                  <a:srgbClr val="61753B"/>
                </a:solidFill>
                <a:latin typeface="Cabin"/>
                <a:ea typeface="Cabin"/>
                <a:cs typeface="Cabin"/>
                <a:sym typeface="Cabin"/>
              </a:rPr>
              <a:t>tertian </a:t>
            </a:r>
            <a:r>
              <a:rPr lang="en-GB" sz="1300">
                <a:solidFill>
                  <a:srgbClr val="61753B"/>
                </a:solidFill>
                <a:latin typeface="Cabin"/>
                <a:ea typeface="Cabin"/>
                <a:cs typeface="Cabin"/>
                <a:sym typeface="Cabin"/>
              </a:rPr>
              <a:t>fever) </a:t>
            </a:r>
            <a:endParaRPr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lang="en-GB" sz="1300">
                <a:solidFill>
                  <a:srgbClr val="61753B"/>
                </a:solidFill>
                <a:latin typeface="Cabin"/>
                <a:ea typeface="Cabin"/>
                <a:cs typeface="Cabin"/>
                <a:sym typeface="Cabin"/>
              </a:rPr>
              <a:t>Plasmodium malariae (quartan fever)</a:t>
            </a:r>
            <a:endParaRPr sz="1300">
              <a:solidFill>
                <a:srgbClr val="61753B"/>
              </a:solidFill>
              <a:latin typeface="Cabin"/>
              <a:ea typeface="Cabin"/>
              <a:cs typeface="Cabin"/>
              <a:sym typeface="Cabin"/>
            </a:endParaRPr>
          </a:p>
          <a:p>
            <a:pPr indent="0" lvl="0" marL="457200" rtl="0" algn="l">
              <a:spcBef>
                <a:spcPts val="0"/>
              </a:spcBef>
              <a:spcAft>
                <a:spcPts val="0"/>
              </a:spcAft>
              <a:buNone/>
            </a:pPr>
            <a:r>
              <a:t/>
            </a:r>
            <a:endParaRPr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b="1" lang="en-GB" sz="1300">
                <a:solidFill>
                  <a:srgbClr val="61753B"/>
                </a:solidFill>
                <a:latin typeface="Cabin"/>
                <a:ea typeface="Cabin"/>
                <a:cs typeface="Cabin"/>
                <a:sym typeface="Cabin"/>
              </a:rPr>
              <a:t>Life Cycle:</a:t>
            </a:r>
            <a:endParaRPr b="1"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b="1" lang="en-GB" sz="1300">
                <a:solidFill>
                  <a:srgbClr val="61753B"/>
                </a:solidFill>
                <a:latin typeface="Cabin"/>
                <a:ea typeface="Cabin"/>
                <a:cs typeface="Cabin"/>
                <a:sym typeface="Cabin"/>
              </a:rPr>
              <a:t>Asexual stage: </a:t>
            </a:r>
            <a:r>
              <a:rPr lang="en-GB" sz="1300">
                <a:solidFill>
                  <a:srgbClr val="CC0000"/>
                </a:solidFill>
                <a:latin typeface="Cabin"/>
                <a:ea typeface="Cabin"/>
                <a:cs typeface="Cabin"/>
                <a:sym typeface="Cabin"/>
              </a:rPr>
              <a:t>sporozoites</a:t>
            </a:r>
            <a:r>
              <a:rPr lang="en-GB" sz="1300">
                <a:solidFill>
                  <a:srgbClr val="61753B"/>
                </a:solidFill>
                <a:latin typeface="Cabin"/>
                <a:ea typeface="Cabin"/>
                <a:cs typeface="Cabin"/>
                <a:sym typeface="Cabin"/>
              </a:rPr>
              <a:t> are injected by an infected </a:t>
            </a:r>
            <a:r>
              <a:rPr lang="en-GB" sz="1300">
                <a:solidFill>
                  <a:srgbClr val="CC0000"/>
                </a:solidFill>
                <a:latin typeface="Cabin"/>
                <a:ea typeface="Cabin"/>
                <a:cs typeface="Cabin"/>
                <a:sym typeface="Cabin"/>
              </a:rPr>
              <a:t>Anopheles Mosquito</a:t>
            </a:r>
            <a:r>
              <a:rPr lang="en-GB" sz="1300">
                <a:solidFill>
                  <a:srgbClr val="61753B"/>
                </a:solidFill>
                <a:latin typeface="Cabin"/>
                <a:ea typeface="Cabin"/>
                <a:cs typeface="Cabin"/>
                <a:sym typeface="Cabin"/>
              </a:rPr>
              <a:t> into the blood of human → hepatocytes → </a:t>
            </a:r>
            <a:r>
              <a:rPr lang="en-GB" sz="1300">
                <a:solidFill>
                  <a:srgbClr val="CC0000"/>
                </a:solidFill>
                <a:latin typeface="Cabin"/>
                <a:ea typeface="Cabin"/>
                <a:cs typeface="Cabin"/>
                <a:sym typeface="Cabin"/>
              </a:rPr>
              <a:t>schizonts</a:t>
            </a:r>
            <a:r>
              <a:rPr lang="en-GB" sz="1300">
                <a:solidFill>
                  <a:srgbClr val="61753B"/>
                </a:solidFill>
                <a:latin typeface="Cabin"/>
                <a:ea typeface="Cabin"/>
                <a:cs typeface="Cabin"/>
                <a:sym typeface="Cabin"/>
              </a:rPr>
              <a:t> →  </a:t>
            </a:r>
            <a:r>
              <a:rPr lang="en-GB" sz="1300">
                <a:solidFill>
                  <a:srgbClr val="CC0000"/>
                </a:solidFill>
                <a:latin typeface="Cabin"/>
                <a:ea typeface="Cabin"/>
                <a:cs typeface="Cabin"/>
                <a:sym typeface="Cabin"/>
              </a:rPr>
              <a:t>Merozoites </a:t>
            </a:r>
            <a:r>
              <a:rPr lang="en-GB" sz="1300">
                <a:solidFill>
                  <a:srgbClr val="61753B"/>
                </a:solidFill>
                <a:latin typeface="Cabin"/>
                <a:ea typeface="Cabin"/>
                <a:cs typeface="Cabin"/>
                <a:sym typeface="Cabin"/>
              </a:rPr>
              <a:t>→ released in the circulation → penetrate the </a:t>
            </a:r>
            <a:r>
              <a:rPr lang="en-GB" sz="1300">
                <a:solidFill>
                  <a:srgbClr val="CC0000"/>
                </a:solidFill>
                <a:latin typeface="Cabin"/>
                <a:ea typeface="Cabin"/>
                <a:cs typeface="Cabin"/>
                <a:sym typeface="Cabin"/>
              </a:rPr>
              <a:t>red blood cells. </a:t>
            </a:r>
            <a:endParaRPr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b="1" lang="en-GB" sz="1300">
                <a:solidFill>
                  <a:srgbClr val="61753B"/>
                </a:solidFill>
                <a:latin typeface="Cabin"/>
                <a:ea typeface="Cabin"/>
                <a:cs typeface="Cabin"/>
                <a:sym typeface="Cabin"/>
              </a:rPr>
              <a:t>Sexual stage: </a:t>
            </a:r>
            <a:r>
              <a:rPr lang="en-GB" sz="1300">
                <a:solidFill>
                  <a:srgbClr val="CC0000"/>
                </a:solidFill>
                <a:latin typeface="Cabin"/>
                <a:ea typeface="Cabin"/>
                <a:cs typeface="Cabin"/>
                <a:sym typeface="Cabin"/>
              </a:rPr>
              <a:t>male and female gametocyte </a:t>
            </a:r>
            <a:r>
              <a:rPr lang="en-GB" sz="1300">
                <a:solidFill>
                  <a:srgbClr val="61753B"/>
                </a:solidFill>
                <a:latin typeface="Cabin"/>
                <a:ea typeface="Cabin"/>
                <a:cs typeface="Cabin"/>
                <a:sym typeface="Cabin"/>
              </a:rPr>
              <a:t>are taken up from the blood of an infected human by biting mosquito → sexual development takes place in the mosquito gut to produce </a:t>
            </a:r>
            <a:r>
              <a:rPr lang="en-GB" sz="1300">
                <a:solidFill>
                  <a:srgbClr val="CC0000"/>
                </a:solidFill>
                <a:latin typeface="Cabin"/>
                <a:ea typeface="Cabin"/>
                <a:cs typeface="Cabin"/>
                <a:sym typeface="Cabin"/>
              </a:rPr>
              <a:t>sporozoites.</a:t>
            </a:r>
            <a:endParaRPr sz="1300">
              <a:solidFill>
                <a:srgbClr val="CC0000"/>
              </a:solidFill>
              <a:latin typeface="Cabin"/>
              <a:ea typeface="Cabin"/>
              <a:cs typeface="Cabin"/>
              <a:sym typeface="Cabin"/>
            </a:endParaRPr>
          </a:p>
          <a:p>
            <a:pPr indent="0" lvl="0" marL="457200" rtl="0" algn="l">
              <a:spcBef>
                <a:spcPts val="0"/>
              </a:spcBef>
              <a:spcAft>
                <a:spcPts val="0"/>
              </a:spcAft>
              <a:buNone/>
            </a:pPr>
            <a:r>
              <a:t/>
            </a:r>
            <a:endParaRPr sz="1300">
              <a:solidFill>
                <a:srgbClr val="CC0000"/>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b="1" lang="en-GB" sz="1300">
                <a:solidFill>
                  <a:srgbClr val="61753B"/>
                </a:solidFill>
                <a:latin typeface="Cabin"/>
                <a:ea typeface="Cabin"/>
                <a:cs typeface="Cabin"/>
                <a:sym typeface="Cabin"/>
              </a:rPr>
              <a:t>Pathogenesis: </a:t>
            </a:r>
            <a:endParaRPr b="1"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lang="en-GB" sz="1300">
                <a:solidFill>
                  <a:srgbClr val="61753B"/>
                </a:solidFill>
                <a:latin typeface="Cabin"/>
                <a:ea typeface="Cabin"/>
                <a:cs typeface="Cabin"/>
                <a:sym typeface="Cabin"/>
              </a:rPr>
              <a:t>Hemolysis of Red Blood Cells</a:t>
            </a:r>
            <a:endParaRPr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lang="en-GB" sz="1300">
                <a:solidFill>
                  <a:srgbClr val="61753B"/>
                </a:solidFill>
                <a:latin typeface="Cabin"/>
                <a:ea typeface="Cabin"/>
                <a:cs typeface="Cabin"/>
                <a:sym typeface="Cabin"/>
              </a:rPr>
              <a:t>Plugging of capillaries by parasitized erythrocytes (P.falciparum) </a:t>
            </a:r>
            <a:endParaRPr sz="1300">
              <a:solidFill>
                <a:srgbClr val="61753B"/>
              </a:solidFill>
              <a:latin typeface="Cabin"/>
              <a:ea typeface="Cabin"/>
              <a:cs typeface="Cabin"/>
              <a:sym typeface="Cabin"/>
            </a:endParaRPr>
          </a:p>
          <a:p>
            <a:pPr indent="0" lvl="0" marL="457200" rtl="0" algn="l">
              <a:spcBef>
                <a:spcPts val="0"/>
              </a:spcBef>
              <a:spcAft>
                <a:spcPts val="0"/>
              </a:spcAft>
              <a:buNone/>
            </a:pPr>
            <a:r>
              <a:t/>
            </a:r>
            <a:endParaRPr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b="1" lang="en-GB" sz="1300">
                <a:solidFill>
                  <a:srgbClr val="61753B"/>
                </a:solidFill>
                <a:latin typeface="Cabin"/>
                <a:ea typeface="Cabin"/>
                <a:cs typeface="Cabin"/>
                <a:sym typeface="Cabin"/>
              </a:rPr>
              <a:t>Complications of Severe malaria </a:t>
            </a:r>
            <a:r>
              <a:rPr b="1" lang="en-GB" sz="1300" u="sng">
                <a:solidFill>
                  <a:srgbClr val="61753B"/>
                </a:solidFill>
                <a:latin typeface="Cabin"/>
                <a:ea typeface="Cabin"/>
                <a:cs typeface="Cabin"/>
                <a:sym typeface="Cabin"/>
              </a:rPr>
              <a:t>by P.</a:t>
            </a:r>
            <a:r>
              <a:rPr b="1" lang="en-GB" sz="1300" u="sng">
                <a:solidFill>
                  <a:srgbClr val="61753B"/>
                </a:solidFill>
                <a:latin typeface="Cabin"/>
                <a:ea typeface="Cabin"/>
                <a:cs typeface="Cabin"/>
                <a:sym typeface="Cabin"/>
              </a:rPr>
              <a:t>falciparum</a:t>
            </a:r>
            <a:r>
              <a:rPr b="1" lang="en-GB" sz="1300">
                <a:solidFill>
                  <a:srgbClr val="61753B"/>
                </a:solidFill>
                <a:latin typeface="Cabin"/>
                <a:ea typeface="Cabin"/>
                <a:cs typeface="Cabin"/>
                <a:sym typeface="Cabin"/>
              </a:rPr>
              <a:t>: </a:t>
            </a:r>
            <a:endParaRPr b="1"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lang="en-GB" sz="1300">
                <a:solidFill>
                  <a:srgbClr val="61753B"/>
                </a:solidFill>
                <a:latin typeface="Cabin"/>
                <a:ea typeface="Cabin"/>
                <a:cs typeface="Cabin"/>
                <a:sym typeface="Cabin"/>
              </a:rPr>
              <a:t>Cerebral malaria</a:t>
            </a:r>
            <a:endParaRPr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lang="en-GB" sz="1300">
                <a:solidFill>
                  <a:srgbClr val="61753B"/>
                </a:solidFill>
                <a:latin typeface="Cabin"/>
                <a:ea typeface="Cabin"/>
                <a:cs typeface="Cabin"/>
                <a:sym typeface="Cabin"/>
              </a:rPr>
              <a:t>Hypoglycemia and pulmonary edema in pregnancy → abortion</a:t>
            </a:r>
            <a:endParaRPr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lang="en-GB" sz="1300">
                <a:solidFill>
                  <a:srgbClr val="61753B"/>
                </a:solidFill>
                <a:latin typeface="Cabin"/>
                <a:ea typeface="Cabin"/>
                <a:cs typeface="Cabin"/>
                <a:sym typeface="Cabin"/>
              </a:rPr>
              <a:t>Acute Renal failure (Blackwater fever)</a:t>
            </a:r>
            <a:endParaRPr sz="1300">
              <a:solidFill>
                <a:srgbClr val="61753B"/>
              </a:solidFill>
              <a:latin typeface="Cabin"/>
              <a:ea typeface="Cabin"/>
              <a:cs typeface="Cabin"/>
              <a:sym typeface="Cabin"/>
            </a:endParaRPr>
          </a:p>
          <a:p>
            <a:pPr indent="0" lvl="0" marL="457200" rtl="0" algn="l">
              <a:spcBef>
                <a:spcPts val="0"/>
              </a:spcBef>
              <a:spcAft>
                <a:spcPts val="0"/>
              </a:spcAft>
              <a:buNone/>
            </a:pPr>
            <a:r>
              <a:t/>
            </a:r>
            <a:endParaRPr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b="1" lang="en-GB" sz="1300">
                <a:solidFill>
                  <a:srgbClr val="61753B"/>
                </a:solidFill>
                <a:latin typeface="Cabin"/>
                <a:ea typeface="Cabin"/>
                <a:cs typeface="Cabin"/>
                <a:sym typeface="Cabin"/>
              </a:rPr>
              <a:t>Diagnosis: </a:t>
            </a:r>
            <a:endParaRPr b="1"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lang="en-GB" sz="1300">
                <a:solidFill>
                  <a:srgbClr val="61753B"/>
                </a:solidFill>
                <a:latin typeface="Cabin"/>
                <a:ea typeface="Cabin"/>
                <a:cs typeface="Cabin"/>
                <a:sym typeface="Cabin"/>
              </a:rPr>
              <a:t>Light microscopy</a:t>
            </a:r>
            <a:r>
              <a:rPr i="1" lang="en-GB" sz="1300">
                <a:solidFill>
                  <a:srgbClr val="61753B"/>
                </a:solidFill>
                <a:latin typeface="Cabin"/>
                <a:ea typeface="Cabin"/>
                <a:cs typeface="Cabin"/>
                <a:sym typeface="Cabin"/>
              </a:rPr>
              <a:t> (gold standard)</a:t>
            </a:r>
            <a:r>
              <a:rPr lang="en-GB" sz="1300">
                <a:solidFill>
                  <a:srgbClr val="61753B"/>
                </a:solidFill>
                <a:latin typeface="Cabin"/>
                <a:ea typeface="Cabin"/>
                <a:cs typeface="Cabin"/>
                <a:sym typeface="Cabin"/>
              </a:rPr>
              <a:t>: thick and thin film</a:t>
            </a:r>
            <a:endParaRPr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lang="en-GB" sz="1300">
                <a:solidFill>
                  <a:srgbClr val="61753B"/>
                </a:solidFill>
                <a:latin typeface="Cabin"/>
                <a:ea typeface="Cabin"/>
                <a:cs typeface="Cabin"/>
                <a:sym typeface="Cabin"/>
              </a:rPr>
              <a:t>Rapid diagnostic test </a:t>
            </a:r>
            <a:endParaRPr sz="1300">
              <a:solidFill>
                <a:srgbClr val="61753B"/>
              </a:solidFill>
              <a:latin typeface="Cabin"/>
              <a:ea typeface="Cabin"/>
              <a:cs typeface="Cabin"/>
              <a:sym typeface="Cabin"/>
            </a:endParaRPr>
          </a:p>
          <a:p>
            <a:pPr indent="0" lvl="0" marL="0" rtl="0" algn="l">
              <a:spcBef>
                <a:spcPts val="0"/>
              </a:spcBef>
              <a:spcAft>
                <a:spcPts val="0"/>
              </a:spcAft>
              <a:buNone/>
            </a:pPr>
            <a:r>
              <a:t/>
            </a:r>
            <a:endParaRPr sz="1300">
              <a:solidFill>
                <a:srgbClr val="61753B"/>
              </a:solidFill>
              <a:latin typeface="Cabin"/>
              <a:ea typeface="Cabin"/>
              <a:cs typeface="Cabin"/>
              <a:sym typeface="Cabin"/>
            </a:endParaRPr>
          </a:p>
          <a:p>
            <a:pPr indent="-342900" lvl="0" marL="457200" rtl="0" algn="l">
              <a:spcBef>
                <a:spcPts val="0"/>
              </a:spcBef>
              <a:spcAft>
                <a:spcPts val="0"/>
              </a:spcAft>
              <a:buClr>
                <a:srgbClr val="61753B"/>
              </a:buClr>
              <a:buSzPts val="1800"/>
              <a:buFont typeface="Cabin"/>
              <a:buChar char="➔"/>
            </a:pPr>
            <a:r>
              <a:rPr b="1" lang="en-GB" sz="1800">
                <a:solidFill>
                  <a:srgbClr val="61753B"/>
                </a:solidFill>
                <a:latin typeface="Cabin"/>
                <a:ea typeface="Cabin"/>
                <a:cs typeface="Cabin"/>
                <a:sym typeface="Cabin"/>
              </a:rPr>
              <a:t>Doctor’s Questions: </a:t>
            </a:r>
            <a:endParaRPr b="1" sz="1800">
              <a:solidFill>
                <a:srgbClr val="61753B"/>
              </a:solidFill>
              <a:latin typeface="Cabin"/>
              <a:ea typeface="Cabin"/>
              <a:cs typeface="Cabin"/>
              <a:sym typeface="Cabin"/>
            </a:endParaRPr>
          </a:p>
          <a:p>
            <a:pPr indent="0" lvl="0" marL="0" rtl="0" algn="l">
              <a:spcBef>
                <a:spcPts val="0"/>
              </a:spcBef>
              <a:spcAft>
                <a:spcPts val="0"/>
              </a:spcAft>
              <a:buNone/>
            </a:pPr>
            <a:r>
              <a:rPr b="1" lang="en-GB" sz="1300">
                <a:solidFill>
                  <a:srgbClr val="61753B"/>
                </a:solidFill>
                <a:latin typeface="Cabin"/>
                <a:ea typeface="Cabin"/>
                <a:cs typeface="Cabin"/>
                <a:sym typeface="Cabin"/>
              </a:rPr>
              <a:t>Q1: What causes tertian fever ? </a:t>
            </a:r>
            <a:r>
              <a:rPr lang="en-GB" sz="1300">
                <a:solidFill>
                  <a:srgbClr val="C0C58F"/>
                </a:solidFill>
                <a:latin typeface="Cabin"/>
                <a:ea typeface="Cabin"/>
                <a:cs typeface="Cabin"/>
                <a:sym typeface="Cabin"/>
              </a:rPr>
              <a:t>Plasmodium vivax &amp; ovale</a:t>
            </a:r>
            <a:endParaRPr sz="1300">
              <a:solidFill>
                <a:srgbClr val="C0C58F"/>
              </a:solidFill>
              <a:latin typeface="Cabin"/>
              <a:ea typeface="Cabin"/>
              <a:cs typeface="Cabin"/>
              <a:sym typeface="Cabin"/>
            </a:endParaRPr>
          </a:p>
          <a:p>
            <a:pPr indent="0" lvl="0" marL="0" rtl="0" algn="l">
              <a:spcBef>
                <a:spcPts val="0"/>
              </a:spcBef>
              <a:spcAft>
                <a:spcPts val="0"/>
              </a:spcAft>
              <a:buNone/>
            </a:pPr>
            <a:r>
              <a:t/>
            </a:r>
            <a:endParaRPr b="1" sz="1300">
              <a:solidFill>
                <a:srgbClr val="61753B"/>
              </a:solidFill>
              <a:latin typeface="Cabin"/>
              <a:ea typeface="Cabin"/>
              <a:cs typeface="Cabin"/>
              <a:sym typeface="Cabin"/>
            </a:endParaRPr>
          </a:p>
          <a:p>
            <a:pPr indent="0" lvl="0" marL="0" rtl="0" algn="l">
              <a:spcBef>
                <a:spcPts val="0"/>
              </a:spcBef>
              <a:spcAft>
                <a:spcPts val="0"/>
              </a:spcAft>
              <a:buNone/>
            </a:pPr>
            <a:r>
              <a:rPr b="1" lang="en-GB" sz="1300">
                <a:solidFill>
                  <a:srgbClr val="61753B"/>
                </a:solidFill>
                <a:latin typeface="Cabin"/>
                <a:ea typeface="Cabin"/>
                <a:cs typeface="Cabin"/>
                <a:sym typeface="Cabin"/>
              </a:rPr>
              <a:t>Q2: What causes irregular tertian fever and severe illness ? </a:t>
            </a:r>
            <a:r>
              <a:rPr lang="en-GB" sz="1300">
                <a:solidFill>
                  <a:srgbClr val="C0C58F"/>
                </a:solidFill>
                <a:latin typeface="Cabin"/>
                <a:ea typeface="Cabin"/>
                <a:cs typeface="Cabin"/>
                <a:sym typeface="Cabin"/>
              </a:rPr>
              <a:t>Plasmodium falciparum</a:t>
            </a:r>
            <a:endParaRPr sz="1300">
              <a:solidFill>
                <a:srgbClr val="C0C58F"/>
              </a:solidFill>
              <a:latin typeface="Cabin"/>
              <a:ea typeface="Cabin"/>
              <a:cs typeface="Cabin"/>
              <a:sym typeface="Cabin"/>
            </a:endParaRPr>
          </a:p>
          <a:p>
            <a:pPr indent="0" lvl="0" marL="0" rtl="0" algn="l">
              <a:spcBef>
                <a:spcPts val="0"/>
              </a:spcBef>
              <a:spcAft>
                <a:spcPts val="0"/>
              </a:spcAft>
              <a:buNone/>
            </a:pPr>
            <a:r>
              <a:t/>
            </a:r>
            <a:endParaRPr b="1" sz="1300">
              <a:solidFill>
                <a:srgbClr val="61753B"/>
              </a:solidFill>
              <a:latin typeface="Cabin"/>
              <a:ea typeface="Cabin"/>
              <a:cs typeface="Cabin"/>
              <a:sym typeface="Cabin"/>
            </a:endParaRPr>
          </a:p>
          <a:p>
            <a:pPr indent="0" lvl="0" marL="0" rtl="0" algn="l">
              <a:spcBef>
                <a:spcPts val="0"/>
              </a:spcBef>
              <a:spcAft>
                <a:spcPts val="0"/>
              </a:spcAft>
              <a:buNone/>
            </a:pPr>
            <a:r>
              <a:rPr b="1" lang="en-GB" sz="1300">
                <a:solidFill>
                  <a:srgbClr val="61753B"/>
                </a:solidFill>
                <a:latin typeface="Cabin"/>
                <a:ea typeface="Cabin"/>
                <a:cs typeface="Cabin"/>
                <a:sym typeface="Cabin"/>
              </a:rPr>
              <a:t>Q3: A patient with malaria, presented with plugging of capillaries and ischemia. What is the most likely causative species ? </a:t>
            </a:r>
            <a:r>
              <a:rPr lang="en-GB" sz="1300">
                <a:solidFill>
                  <a:srgbClr val="C0C58F"/>
                </a:solidFill>
                <a:latin typeface="Cabin"/>
                <a:ea typeface="Cabin"/>
                <a:cs typeface="Cabin"/>
                <a:sym typeface="Cabin"/>
              </a:rPr>
              <a:t>Plasmodium falciparum</a:t>
            </a:r>
            <a:endParaRPr sz="1300">
              <a:solidFill>
                <a:srgbClr val="C0C58F"/>
              </a:solidFill>
              <a:latin typeface="Cabin"/>
              <a:ea typeface="Cabin"/>
              <a:cs typeface="Cabin"/>
              <a:sym typeface="Cabin"/>
            </a:endParaRPr>
          </a:p>
          <a:p>
            <a:pPr indent="0" lvl="0" marL="0" rtl="0" algn="l">
              <a:spcBef>
                <a:spcPts val="0"/>
              </a:spcBef>
              <a:spcAft>
                <a:spcPts val="0"/>
              </a:spcAft>
              <a:buNone/>
            </a:pPr>
            <a:r>
              <a:t/>
            </a:r>
            <a:endParaRPr b="1" sz="1300">
              <a:solidFill>
                <a:srgbClr val="61753B"/>
              </a:solidFill>
              <a:latin typeface="Cabin"/>
              <a:ea typeface="Cabin"/>
              <a:cs typeface="Cabin"/>
              <a:sym typeface="Cabin"/>
            </a:endParaRPr>
          </a:p>
          <a:p>
            <a:pPr indent="0" lvl="0" marL="0" rtl="0" algn="l">
              <a:spcBef>
                <a:spcPts val="0"/>
              </a:spcBef>
              <a:spcAft>
                <a:spcPts val="0"/>
              </a:spcAft>
              <a:buNone/>
            </a:pPr>
            <a:r>
              <a:rPr b="1" lang="en-GB" sz="1300">
                <a:solidFill>
                  <a:srgbClr val="61753B"/>
                </a:solidFill>
                <a:latin typeface="Cabin"/>
                <a:ea typeface="Cabin"/>
                <a:cs typeface="Cabin"/>
                <a:sym typeface="Cabin"/>
              </a:rPr>
              <a:t>Q4:  A patient with malaria, presented with hemolytic anemia. What is the most likely causative species ? </a:t>
            </a:r>
            <a:r>
              <a:rPr lang="en-GB" sz="1300">
                <a:solidFill>
                  <a:srgbClr val="C0C58F"/>
                </a:solidFill>
                <a:latin typeface="Cabin"/>
                <a:ea typeface="Cabin"/>
                <a:cs typeface="Cabin"/>
                <a:sym typeface="Cabin"/>
              </a:rPr>
              <a:t>All the species </a:t>
            </a:r>
            <a:endParaRPr sz="1300">
              <a:solidFill>
                <a:srgbClr val="C0C58F"/>
              </a:solidFill>
              <a:latin typeface="Cabin"/>
              <a:ea typeface="Cabin"/>
              <a:cs typeface="Cabin"/>
              <a:sym typeface="Cab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20"/>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82" name="Google Shape;282;p20"/>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7</a:t>
            </a:r>
            <a:endParaRPr>
              <a:latin typeface="Cabin"/>
              <a:ea typeface="Cabin"/>
              <a:cs typeface="Cabin"/>
              <a:sym typeface="Cabin"/>
            </a:endParaRPr>
          </a:p>
        </p:txBody>
      </p:sp>
      <p:sp>
        <p:nvSpPr>
          <p:cNvPr id="283" name="Google Shape;283;p20"/>
          <p:cNvSpPr txBox="1"/>
          <p:nvPr/>
        </p:nvSpPr>
        <p:spPr>
          <a:xfrm>
            <a:off x="71900" y="-53050"/>
            <a:ext cx="1306200" cy="5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rgbClr val="61753B"/>
                </a:solidFill>
                <a:latin typeface="Calibri"/>
                <a:ea typeface="Calibri"/>
                <a:cs typeface="Calibri"/>
                <a:sym typeface="Calibri"/>
              </a:rPr>
              <a:t>Quiz:</a:t>
            </a:r>
            <a:endParaRPr b="1" sz="3600">
              <a:solidFill>
                <a:srgbClr val="61753B"/>
              </a:solidFill>
              <a:latin typeface="Calibri"/>
              <a:ea typeface="Calibri"/>
              <a:cs typeface="Calibri"/>
              <a:sym typeface="Calibri"/>
            </a:endParaRPr>
          </a:p>
        </p:txBody>
      </p:sp>
      <p:sp>
        <p:nvSpPr>
          <p:cNvPr id="284" name="Google Shape;284;p20"/>
          <p:cNvSpPr txBox="1"/>
          <p:nvPr/>
        </p:nvSpPr>
        <p:spPr>
          <a:xfrm>
            <a:off x="141450" y="630475"/>
            <a:ext cx="6384600" cy="72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61753B"/>
                </a:solidFill>
                <a:latin typeface="Calibri"/>
                <a:ea typeface="Calibri"/>
                <a:cs typeface="Calibri"/>
                <a:sym typeface="Calibri"/>
              </a:rPr>
              <a:t>MCQ:</a:t>
            </a:r>
            <a:endParaRPr b="1" sz="2400">
              <a:solidFill>
                <a:srgbClr val="61753B"/>
              </a:solidFill>
              <a:latin typeface="Calibri"/>
              <a:ea typeface="Calibri"/>
              <a:cs typeface="Calibri"/>
              <a:sym typeface="Calibri"/>
            </a:endParaRPr>
          </a:p>
        </p:txBody>
      </p:sp>
      <p:sp>
        <p:nvSpPr>
          <p:cNvPr id="285" name="Google Shape;285;p20"/>
          <p:cNvSpPr/>
          <p:nvPr/>
        </p:nvSpPr>
        <p:spPr>
          <a:xfrm>
            <a:off x="259900" y="6618600"/>
            <a:ext cx="7041000" cy="38682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rgbClr val="61753B"/>
                </a:solidFill>
                <a:latin typeface="Cabin"/>
                <a:ea typeface="Cabin"/>
                <a:cs typeface="Cabin"/>
                <a:sym typeface="Cabin"/>
              </a:rPr>
              <a:t>CASE: While doing a rotation in Ghana, a medical student encounters a patient who has been having nearly continuous high-grade fevers with occasional chills and sweats. Physical examination reveals a palpable spleen. A drop of the patient’s blood placed in a copper sulfate solution reveals anemia. Over the next few days, while waiting for medication to arrive, the patient’s level of consciousness waxes and wanes, and he is somnolent at times.</a:t>
            </a:r>
            <a:endParaRPr b="1">
              <a:solidFill>
                <a:srgbClr val="61753B"/>
              </a:solidFill>
              <a:latin typeface="Cabin"/>
              <a:ea typeface="Cabin"/>
              <a:cs typeface="Cabin"/>
              <a:sym typeface="Cabin"/>
            </a:endParaRPr>
          </a:p>
          <a:p>
            <a:pPr indent="0" lvl="0" marL="0" rtl="0" algn="l">
              <a:spcBef>
                <a:spcPts val="0"/>
              </a:spcBef>
              <a:spcAft>
                <a:spcPts val="0"/>
              </a:spcAft>
              <a:buNone/>
            </a:pPr>
            <a:r>
              <a:t/>
            </a:r>
            <a:endParaRPr sz="1200">
              <a:solidFill>
                <a:srgbClr val="61753B"/>
              </a:solidFill>
              <a:latin typeface="Cabin"/>
              <a:ea typeface="Cabin"/>
              <a:cs typeface="Cabin"/>
              <a:sym typeface="Cabin"/>
            </a:endParaRPr>
          </a:p>
          <a:p>
            <a:pPr indent="0" lvl="0" marL="0" rtl="0" algn="l">
              <a:spcBef>
                <a:spcPts val="0"/>
              </a:spcBef>
              <a:spcAft>
                <a:spcPts val="0"/>
              </a:spcAft>
              <a:buNone/>
            </a:pPr>
            <a:r>
              <a:rPr b="1" lang="en-GB">
                <a:solidFill>
                  <a:srgbClr val="61753B"/>
                </a:solidFill>
                <a:latin typeface="Cabin"/>
                <a:ea typeface="Cabin"/>
                <a:cs typeface="Cabin"/>
                <a:sym typeface="Cabin"/>
              </a:rPr>
              <a:t>Q1: What’s the most likely diagnosis?</a:t>
            </a:r>
            <a:endParaRPr b="1">
              <a:solidFill>
                <a:srgbClr val="61753B"/>
              </a:solidFill>
              <a:latin typeface="Cabin"/>
              <a:ea typeface="Cabin"/>
              <a:cs typeface="Cabin"/>
              <a:sym typeface="Cabin"/>
            </a:endParaRPr>
          </a:p>
          <a:p>
            <a:pPr indent="0" lvl="0" marL="0" rtl="0" algn="l">
              <a:spcBef>
                <a:spcPts val="0"/>
              </a:spcBef>
              <a:spcAft>
                <a:spcPts val="0"/>
              </a:spcAft>
              <a:buNone/>
            </a:pPr>
            <a:r>
              <a:rPr lang="en-GB" sz="900">
                <a:solidFill>
                  <a:srgbClr val="D9D9D9"/>
                </a:solidFill>
                <a:latin typeface="Cabin"/>
                <a:ea typeface="Cabin"/>
                <a:cs typeface="Cabin"/>
                <a:sym typeface="Cabin"/>
              </a:rPr>
              <a:t>Malaria</a:t>
            </a:r>
            <a:endParaRPr sz="900">
              <a:solidFill>
                <a:srgbClr val="D9D9D9"/>
              </a:solidFill>
              <a:latin typeface="Cabin"/>
              <a:ea typeface="Cabin"/>
              <a:cs typeface="Cabin"/>
              <a:sym typeface="Cabin"/>
            </a:endParaRPr>
          </a:p>
          <a:p>
            <a:pPr indent="0" lvl="0" marL="0" rtl="0" algn="l">
              <a:spcBef>
                <a:spcPts val="0"/>
              </a:spcBef>
              <a:spcAft>
                <a:spcPts val="0"/>
              </a:spcAft>
              <a:buNone/>
            </a:pPr>
            <a:r>
              <a:t/>
            </a:r>
            <a:endParaRPr sz="1200">
              <a:solidFill>
                <a:srgbClr val="61753B"/>
              </a:solidFill>
              <a:latin typeface="Cabin"/>
              <a:ea typeface="Cabin"/>
              <a:cs typeface="Cabin"/>
              <a:sym typeface="Cabin"/>
            </a:endParaRPr>
          </a:p>
          <a:p>
            <a:pPr indent="0" lvl="0" marL="0" rtl="0" algn="l">
              <a:spcBef>
                <a:spcPts val="0"/>
              </a:spcBef>
              <a:spcAft>
                <a:spcPts val="0"/>
              </a:spcAft>
              <a:buNone/>
            </a:pPr>
            <a:r>
              <a:rPr b="1" lang="en-GB">
                <a:solidFill>
                  <a:srgbClr val="61753B"/>
                </a:solidFill>
                <a:latin typeface="Cabin"/>
                <a:ea typeface="Cabin"/>
                <a:cs typeface="Cabin"/>
                <a:sym typeface="Cabin"/>
              </a:rPr>
              <a:t>Q2: What’s the most likely organism?</a:t>
            </a:r>
            <a:endParaRPr b="1">
              <a:solidFill>
                <a:srgbClr val="61753B"/>
              </a:solidFill>
              <a:latin typeface="Cabin"/>
              <a:ea typeface="Cabin"/>
              <a:cs typeface="Cabin"/>
              <a:sym typeface="Cabin"/>
            </a:endParaRPr>
          </a:p>
          <a:p>
            <a:pPr indent="0" lvl="0" marL="0" rtl="0" algn="l">
              <a:spcBef>
                <a:spcPts val="0"/>
              </a:spcBef>
              <a:spcAft>
                <a:spcPts val="0"/>
              </a:spcAft>
              <a:buNone/>
            </a:pPr>
            <a:r>
              <a:rPr lang="en-GB" sz="900">
                <a:solidFill>
                  <a:srgbClr val="D9D9D9"/>
                </a:solidFill>
                <a:latin typeface="Cabin"/>
                <a:ea typeface="Cabin"/>
                <a:cs typeface="Cabin"/>
                <a:sym typeface="Cabin"/>
              </a:rPr>
              <a:t> Plasmodium falciparum. Explanation: The patient’s altered mental status (level of consciousness waxes and wanes) is consistent with a diagnosis of P.falciparum malaria, since this is the only strain that commonly has cerebral involvement.</a:t>
            </a:r>
            <a:endParaRPr sz="900">
              <a:solidFill>
                <a:srgbClr val="D9D9D9"/>
              </a:solidFill>
              <a:latin typeface="Cabin"/>
              <a:ea typeface="Cabin"/>
              <a:cs typeface="Cabin"/>
              <a:sym typeface="Cabin"/>
            </a:endParaRPr>
          </a:p>
          <a:p>
            <a:pPr indent="0" lvl="0" marL="0" rtl="0" algn="l">
              <a:spcBef>
                <a:spcPts val="0"/>
              </a:spcBef>
              <a:spcAft>
                <a:spcPts val="0"/>
              </a:spcAft>
              <a:buNone/>
            </a:pPr>
            <a:r>
              <a:t/>
            </a:r>
            <a:endParaRPr sz="1200">
              <a:solidFill>
                <a:srgbClr val="61753B"/>
              </a:solidFill>
              <a:latin typeface="Cabin"/>
              <a:ea typeface="Cabin"/>
              <a:cs typeface="Cabin"/>
              <a:sym typeface="Cabin"/>
            </a:endParaRPr>
          </a:p>
          <a:p>
            <a:pPr indent="0" lvl="0" marL="0" rtl="0" algn="l">
              <a:spcBef>
                <a:spcPts val="0"/>
              </a:spcBef>
              <a:spcAft>
                <a:spcPts val="0"/>
              </a:spcAft>
              <a:buNone/>
            </a:pPr>
            <a:r>
              <a:rPr b="1" lang="en-GB">
                <a:solidFill>
                  <a:srgbClr val="61753B"/>
                </a:solidFill>
                <a:latin typeface="Cabin"/>
                <a:ea typeface="Cabin"/>
                <a:cs typeface="Cabin"/>
                <a:sym typeface="Cabin"/>
              </a:rPr>
              <a:t>Q3: Mention 3 complications for this disease.</a:t>
            </a:r>
            <a:endParaRPr b="1">
              <a:solidFill>
                <a:srgbClr val="61753B"/>
              </a:solidFill>
              <a:latin typeface="Cabin"/>
              <a:ea typeface="Cabin"/>
              <a:cs typeface="Cabin"/>
              <a:sym typeface="Cabin"/>
            </a:endParaRPr>
          </a:p>
          <a:p>
            <a:pPr indent="0" lvl="0" marL="0" rtl="0" algn="l">
              <a:spcBef>
                <a:spcPts val="0"/>
              </a:spcBef>
              <a:spcAft>
                <a:spcPts val="0"/>
              </a:spcAft>
              <a:buNone/>
            </a:pPr>
            <a:r>
              <a:rPr lang="en-GB" sz="900">
                <a:solidFill>
                  <a:srgbClr val="D9D9D9"/>
                </a:solidFill>
                <a:latin typeface="Cabin"/>
                <a:ea typeface="Cabin"/>
                <a:cs typeface="Cabin"/>
                <a:sym typeface="Cabin"/>
              </a:rPr>
              <a:t>Cerebral malaria, Severe normocytic anemia, Hypoglycemia</a:t>
            </a:r>
            <a:endParaRPr sz="1200">
              <a:solidFill>
                <a:srgbClr val="61753B"/>
              </a:solidFill>
              <a:latin typeface="Cabin"/>
              <a:ea typeface="Cabin"/>
              <a:cs typeface="Cabin"/>
              <a:sym typeface="Cabin"/>
            </a:endParaRPr>
          </a:p>
          <a:p>
            <a:pPr indent="0" lvl="0" marL="0" rtl="0" algn="l">
              <a:spcBef>
                <a:spcPts val="0"/>
              </a:spcBef>
              <a:spcAft>
                <a:spcPts val="0"/>
              </a:spcAft>
              <a:buNone/>
            </a:pPr>
            <a:r>
              <a:t/>
            </a:r>
            <a:endParaRPr b="1">
              <a:solidFill>
                <a:srgbClr val="61753B"/>
              </a:solidFill>
              <a:latin typeface="Cabin"/>
              <a:ea typeface="Cabin"/>
              <a:cs typeface="Cabin"/>
              <a:sym typeface="Cabin"/>
            </a:endParaRPr>
          </a:p>
          <a:p>
            <a:pPr indent="0" lvl="0" marL="0" rtl="0" algn="l">
              <a:spcBef>
                <a:spcPts val="0"/>
              </a:spcBef>
              <a:spcAft>
                <a:spcPts val="0"/>
              </a:spcAft>
              <a:buNone/>
            </a:pPr>
            <a:r>
              <a:rPr b="1" lang="en-GB">
                <a:solidFill>
                  <a:srgbClr val="61753B"/>
                </a:solidFill>
                <a:latin typeface="Cabin"/>
                <a:ea typeface="Cabin"/>
                <a:cs typeface="Cabin"/>
                <a:sym typeface="Cabin"/>
              </a:rPr>
              <a:t>Q4: What are the common methods for diagnosis of this disease?</a:t>
            </a:r>
            <a:endParaRPr b="1">
              <a:solidFill>
                <a:srgbClr val="61753B"/>
              </a:solidFill>
              <a:latin typeface="Cabin"/>
              <a:ea typeface="Cabin"/>
              <a:cs typeface="Cabin"/>
              <a:sym typeface="Cabin"/>
            </a:endParaRPr>
          </a:p>
          <a:p>
            <a:pPr indent="0" lvl="0" marL="0" rtl="0" algn="l">
              <a:spcBef>
                <a:spcPts val="0"/>
              </a:spcBef>
              <a:spcAft>
                <a:spcPts val="0"/>
              </a:spcAft>
              <a:buNone/>
            </a:pPr>
            <a:r>
              <a:rPr lang="en-GB" sz="900">
                <a:solidFill>
                  <a:srgbClr val="D9D9D9"/>
                </a:solidFill>
                <a:latin typeface="Cabin"/>
                <a:ea typeface="Cabin"/>
                <a:cs typeface="Cabin"/>
                <a:sym typeface="Cabin"/>
              </a:rPr>
              <a:t>Light microscopy, Rapid diagnostic tests</a:t>
            </a:r>
            <a:endParaRPr sz="120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200">
              <a:solidFill>
                <a:srgbClr val="61753B"/>
              </a:solidFill>
              <a:latin typeface="Cabin"/>
              <a:ea typeface="Cabin"/>
              <a:cs typeface="Cabin"/>
              <a:sym typeface="Cabin"/>
            </a:endParaRPr>
          </a:p>
        </p:txBody>
      </p:sp>
      <p:sp>
        <p:nvSpPr>
          <p:cNvPr id="286" name="Google Shape;286;p20"/>
          <p:cNvSpPr txBox="1"/>
          <p:nvPr/>
        </p:nvSpPr>
        <p:spPr>
          <a:xfrm>
            <a:off x="242075" y="6120863"/>
            <a:ext cx="63846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61753B"/>
                </a:solidFill>
                <a:latin typeface="Calibri"/>
                <a:ea typeface="Calibri"/>
                <a:cs typeface="Calibri"/>
                <a:sym typeface="Calibri"/>
              </a:rPr>
              <a:t>SAQ:</a:t>
            </a:r>
            <a:endParaRPr b="1" sz="2400">
              <a:solidFill>
                <a:srgbClr val="61753B"/>
              </a:solidFill>
              <a:latin typeface="Calibri"/>
              <a:ea typeface="Calibri"/>
              <a:cs typeface="Calibri"/>
              <a:sym typeface="Calibri"/>
            </a:endParaRPr>
          </a:p>
        </p:txBody>
      </p:sp>
      <p:sp>
        <p:nvSpPr>
          <p:cNvPr id="287" name="Google Shape;287;p20"/>
          <p:cNvSpPr/>
          <p:nvPr/>
        </p:nvSpPr>
        <p:spPr>
          <a:xfrm>
            <a:off x="242075" y="1154325"/>
            <a:ext cx="7041000" cy="49362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100">
                <a:solidFill>
                  <a:srgbClr val="61753B"/>
                </a:solidFill>
                <a:latin typeface="Cabin"/>
                <a:ea typeface="Cabin"/>
                <a:cs typeface="Cabin"/>
                <a:sym typeface="Cabin"/>
              </a:rPr>
              <a:t>Q1: A woman, recently returned from Africa, complains of having paroxysmal attacks of chills, fever, and sweating; these attacks last a day or two at a time and recur every 36 to 48 h. Examination of a stained blood specimen reveals ringlike and crescent-like forms within red blood cells. The infecting organism most likely is:</a:t>
            </a:r>
            <a:endParaRPr b="1" sz="1100">
              <a:solidFill>
                <a:srgbClr val="61753B"/>
              </a:solidFill>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A- Plasmodium falciparum</a:t>
            </a:r>
            <a:endParaRPr sz="11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B- Trypanosoma gambiense</a:t>
            </a:r>
            <a:endParaRPr sz="11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C- Wuchereria bancrofti</a:t>
            </a:r>
            <a:endParaRPr sz="11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D- Schistosoma mansoni</a:t>
            </a:r>
            <a:endParaRPr sz="1100">
              <a:latin typeface="Cabin"/>
              <a:ea typeface="Cabin"/>
              <a:cs typeface="Cabin"/>
              <a:sym typeface="Cabin"/>
            </a:endParaRPr>
          </a:p>
          <a:p>
            <a:pPr indent="0" lvl="0" marL="0" rtl="0" algn="l">
              <a:spcBef>
                <a:spcPts val="0"/>
              </a:spcBef>
              <a:spcAft>
                <a:spcPts val="0"/>
              </a:spcAft>
              <a:buNone/>
            </a:pPr>
            <a:r>
              <a:t/>
            </a:r>
            <a:endParaRPr sz="1100">
              <a:solidFill>
                <a:srgbClr val="61753B"/>
              </a:solidFill>
              <a:latin typeface="Cabin"/>
              <a:ea typeface="Cabin"/>
              <a:cs typeface="Cabin"/>
              <a:sym typeface="Cabin"/>
            </a:endParaRPr>
          </a:p>
          <a:p>
            <a:pPr indent="0" lvl="0" marL="0" rtl="0" algn="l">
              <a:spcBef>
                <a:spcPts val="0"/>
              </a:spcBef>
              <a:spcAft>
                <a:spcPts val="0"/>
              </a:spcAft>
              <a:buNone/>
            </a:pPr>
            <a:r>
              <a:rPr b="1" lang="en-GB" sz="1100">
                <a:solidFill>
                  <a:srgbClr val="61753B"/>
                </a:solidFill>
                <a:latin typeface="Cabin"/>
                <a:ea typeface="Cabin"/>
                <a:cs typeface="Cabin"/>
                <a:sym typeface="Cabin"/>
              </a:rPr>
              <a:t>Q2: </a:t>
            </a:r>
            <a:r>
              <a:rPr b="1" lang="en-GB" sz="1100">
                <a:solidFill>
                  <a:srgbClr val="61753B"/>
                </a:solidFill>
                <a:latin typeface="Cabin"/>
                <a:ea typeface="Cabin"/>
                <a:cs typeface="Cabin"/>
                <a:sym typeface="Cabin"/>
              </a:rPr>
              <a:t>A 38-year-old man comes to the emergency department complaining of cyclic fevers and headaches. The fevers began about one week ago; two weeks ago the patient returned from a trip to Africa. Physical examination reveals hepatosplenomegaly. Imaging of the brain shows signs of significant </a:t>
            </a:r>
            <a:r>
              <a:rPr b="1" lang="en-GB" sz="1100" u="sng">
                <a:solidFill>
                  <a:srgbClr val="61753B"/>
                </a:solidFill>
                <a:latin typeface="Cabin"/>
                <a:ea typeface="Cabin"/>
                <a:cs typeface="Cabin"/>
                <a:sym typeface="Cabin"/>
              </a:rPr>
              <a:t>cerebral involvement.</a:t>
            </a:r>
            <a:r>
              <a:rPr b="1" lang="en-GB" sz="1100">
                <a:solidFill>
                  <a:srgbClr val="61753B"/>
                </a:solidFill>
                <a:latin typeface="Cabin"/>
                <a:ea typeface="Cabin"/>
                <a:cs typeface="Cabin"/>
                <a:sym typeface="Cabin"/>
              </a:rPr>
              <a:t> Which of the following parasites most likely caused this patient’s symptoms?</a:t>
            </a:r>
            <a:endParaRPr b="1" sz="1100">
              <a:solidFill>
                <a:srgbClr val="61753B"/>
              </a:solidFill>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A- Plasmodium falciparum</a:t>
            </a:r>
            <a:endParaRPr sz="11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B- Plasmodium malariae</a:t>
            </a:r>
            <a:endParaRPr sz="11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C- Plasmodium ovale</a:t>
            </a:r>
            <a:endParaRPr sz="11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D- Plasmodium vivax</a:t>
            </a:r>
            <a:endParaRPr sz="1100">
              <a:latin typeface="Cabin"/>
              <a:ea typeface="Cabin"/>
              <a:cs typeface="Cabin"/>
              <a:sym typeface="Cabin"/>
            </a:endParaRPr>
          </a:p>
          <a:p>
            <a:pPr indent="0" lvl="0" marL="0" rtl="0" algn="l">
              <a:spcBef>
                <a:spcPts val="0"/>
              </a:spcBef>
              <a:spcAft>
                <a:spcPts val="0"/>
              </a:spcAft>
              <a:buNone/>
            </a:pPr>
            <a:r>
              <a:t/>
            </a:r>
            <a:endParaRPr sz="1100">
              <a:solidFill>
                <a:srgbClr val="61753B"/>
              </a:solidFill>
              <a:latin typeface="Cabin"/>
              <a:ea typeface="Cabin"/>
              <a:cs typeface="Cabin"/>
              <a:sym typeface="Cabin"/>
            </a:endParaRPr>
          </a:p>
          <a:p>
            <a:pPr indent="0" lvl="0" marL="0" rtl="0" algn="l">
              <a:spcBef>
                <a:spcPts val="0"/>
              </a:spcBef>
              <a:spcAft>
                <a:spcPts val="0"/>
              </a:spcAft>
              <a:buNone/>
            </a:pPr>
            <a:r>
              <a:rPr b="1" lang="en-GB" sz="1100">
                <a:solidFill>
                  <a:srgbClr val="61753B"/>
                </a:solidFill>
                <a:latin typeface="Cabin"/>
                <a:ea typeface="Cabin"/>
                <a:cs typeface="Cabin"/>
                <a:sym typeface="Cabin"/>
              </a:rPr>
              <a:t>Q3: </a:t>
            </a:r>
            <a:r>
              <a:rPr b="1" lang="en-GB" sz="1100">
                <a:solidFill>
                  <a:srgbClr val="61753B"/>
                </a:solidFill>
                <a:latin typeface="Cabin"/>
                <a:ea typeface="Cabin"/>
                <a:cs typeface="Cabin"/>
                <a:sym typeface="Cabin"/>
              </a:rPr>
              <a:t>A 44-year-old woman returns home to New York after a 2-week camera safari to East Africa. She started </a:t>
            </a:r>
            <a:r>
              <a:rPr b="1" lang="en-GB" sz="1100" u="sng">
                <a:solidFill>
                  <a:srgbClr val="61753B"/>
                </a:solidFill>
                <a:latin typeface="Cabin"/>
                <a:ea typeface="Cabin"/>
                <a:cs typeface="Cabin"/>
                <a:sym typeface="Cabin"/>
              </a:rPr>
              <a:t>chloroquine</a:t>
            </a:r>
            <a:r>
              <a:rPr b="1" lang="en-GB" sz="1100">
                <a:solidFill>
                  <a:srgbClr val="61753B"/>
                </a:solidFill>
                <a:latin typeface="Cabin"/>
                <a:ea typeface="Cabin"/>
                <a:cs typeface="Cabin"/>
                <a:sym typeface="Cabin"/>
              </a:rPr>
              <a:t> antimalarial prophylaxis 2 weeks prior to her departure for Kenya and continued throughout her foreign travel. She stopped taking the pills on her arrival home because they made her nauseated. Two weeks after her return, she develops paroxysmal fever and diaphoresis and is quickly hospitalized with febrile convulsions, jaundice, and anemia. Blood smears reveal red blood cells multiply infected with delicate ring-like trophozoites and rare sausage-shaped gametocytes.The stage of the parasite life cycle that is responsible for the appearance of the parasites 2 weeks after departure from the malarious area is the:</a:t>
            </a:r>
            <a:endParaRPr b="1" sz="1100">
              <a:solidFill>
                <a:srgbClr val="61753B"/>
              </a:solidFill>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A- Hypnozoite</a:t>
            </a:r>
            <a:endParaRPr sz="11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B- Sporozoite</a:t>
            </a:r>
            <a:endParaRPr sz="11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C- Exoerythrocytic schizont</a:t>
            </a:r>
            <a:endParaRPr sz="11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D- Erythrocytic schizont</a:t>
            </a:r>
            <a:endParaRPr sz="1100">
              <a:latin typeface="Cabin"/>
              <a:ea typeface="Cabin"/>
              <a:cs typeface="Cabin"/>
              <a:sym typeface="Cabin"/>
            </a:endParaRPr>
          </a:p>
        </p:txBody>
      </p:sp>
      <p:sp>
        <p:nvSpPr>
          <p:cNvPr id="288" name="Google Shape;288;p20"/>
          <p:cNvSpPr/>
          <p:nvPr/>
        </p:nvSpPr>
        <p:spPr>
          <a:xfrm>
            <a:off x="3945125" y="506613"/>
            <a:ext cx="3149100" cy="379500"/>
          </a:xfrm>
          <a:prstGeom prst="rect">
            <a:avLst/>
          </a:prstGeom>
          <a:noFill/>
          <a:ln cap="flat" cmpd="sng" w="9525">
            <a:solidFill>
              <a:srgbClr val="B4B98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D9D9D9"/>
                </a:solidFill>
              </a:rPr>
              <a:t>Q1: A, Q2: A, Q3: C</a:t>
            </a:r>
            <a:endParaRPr sz="900">
              <a:solidFill>
                <a:srgbClr val="D9D9D9"/>
              </a:solidFill>
            </a:endParaRPr>
          </a:p>
        </p:txBody>
      </p:sp>
      <p:sp>
        <p:nvSpPr>
          <p:cNvPr id="289" name="Google Shape;289;p20"/>
          <p:cNvSpPr txBox="1"/>
          <p:nvPr/>
        </p:nvSpPr>
        <p:spPr>
          <a:xfrm>
            <a:off x="4496900" y="803275"/>
            <a:ext cx="3014700" cy="37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solidFill>
                  <a:srgbClr val="CCCCCC"/>
                </a:solidFill>
                <a:latin typeface="Cabin"/>
                <a:ea typeface="Cabin"/>
                <a:cs typeface="Cabin"/>
                <a:sym typeface="Cabin"/>
              </a:rPr>
              <a:t>For Q3 explanation </a:t>
            </a:r>
            <a:r>
              <a:rPr lang="en-GB" sz="1200" u="sng">
                <a:solidFill>
                  <a:schemeClr val="hlink"/>
                </a:solidFill>
                <a:latin typeface="Cabin"/>
                <a:ea typeface="Cabin"/>
                <a:cs typeface="Cabin"/>
                <a:sym typeface="Cabin"/>
                <a:hlinkClick r:id="rId3"/>
              </a:rPr>
              <a:t>CLICK HERE</a:t>
            </a:r>
            <a:endParaRPr sz="1200">
              <a:solidFill>
                <a:srgbClr val="CCCCCC"/>
              </a:solidFill>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293" name="Shape 293"/>
        <p:cNvGrpSpPr/>
        <p:nvPr/>
      </p:nvGrpSpPr>
      <p:grpSpPr>
        <a:xfrm>
          <a:off x="0" y="0"/>
          <a:ext cx="0" cy="0"/>
          <a:chOff x="0" y="0"/>
          <a:chExt cx="0" cy="0"/>
        </a:xfrm>
      </p:grpSpPr>
      <p:sp>
        <p:nvSpPr>
          <p:cNvPr id="294" name="Google Shape;294;p21"/>
          <p:cNvSpPr txBox="1"/>
          <p:nvPr/>
        </p:nvSpPr>
        <p:spPr>
          <a:xfrm>
            <a:off x="241550" y="247050"/>
            <a:ext cx="6384600" cy="5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rgbClr val="61753B"/>
                </a:solidFill>
                <a:latin typeface="Calibri"/>
                <a:ea typeface="Calibri"/>
                <a:cs typeface="Calibri"/>
                <a:sym typeface="Calibri"/>
              </a:rPr>
              <a:t>Members board:</a:t>
            </a:r>
            <a:endParaRPr b="1" sz="3600">
              <a:solidFill>
                <a:srgbClr val="61753B"/>
              </a:solidFill>
              <a:latin typeface="Calibri"/>
              <a:ea typeface="Calibri"/>
              <a:cs typeface="Calibri"/>
              <a:sym typeface="Calibri"/>
            </a:endParaRPr>
          </a:p>
        </p:txBody>
      </p:sp>
      <p:sp>
        <p:nvSpPr>
          <p:cNvPr id="295" name="Google Shape;295;p21"/>
          <p:cNvSpPr/>
          <p:nvPr/>
        </p:nvSpPr>
        <p:spPr>
          <a:xfrm rot="5400000">
            <a:off x="3554200" y="6223225"/>
            <a:ext cx="509100" cy="7578900"/>
          </a:xfrm>
          <a:prstGeom prst="rect">
            <a:avLst/>
          </a:prstGeom>
          <a:solidFill>
            <a:srgbClr val="EAF0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6" name="Google Shape;296;p21"/>
          <p:cNvPicPr preferRelativeResize="0"/>
          <p:nvPr/>
        </p:nvPicPr>
        <p:blipFill>
          <a:blip r:embed="rId3">
            <a:alphaModFix/>
          </a:blip>
          <a:stretch>
            <a:fillRect/>
          </a:stretch>
        </p:blipFill>
        <p:spPr>
          <a:xfrm rot="5011859">
            <a:off x="6026196" y="9020690"/>
            <a:ext cx="1702388" cy="2145988"/>
          </a:xfrm>
          <a:prstGeom prst="rect">
            <a:avLst/>
          </a:prstGeom>
          <a:noFill/>
          <a:ln>
            <a:noFill/>
          </a:ln>
          <a:effectLst>
            <a:outerShdw blurRad="57150" rotWithShape="0" algn="bl" dir="5400000" dist="19050">
              <a:srgbClr val="999999">
                <a:alpha val="50000"/>
              </a:srgbClr>
            </a:outerShdw>
          </a:effectLst>
        </p:spPr>
      </p:pic>
      <p:pic>
        <p:nvPicPr>
          <p:cNvPr id="297" name="Google Shape;297;p21"/>
          <p:cNvPicPr preferRelativeResize="0"/>
          <p:nvPr/>
        </p:nvPicPr>
        <p:blipFill>
          <a:blip r:embed="rId4">
            <a:alphaModFix/>
          </a:blip>
          <a:stretch>
            <a:fillRect/>
          </a:stretch>
        </p:blipFill>
        <p:spPr>
          <a:xfrm rot="5011859">
            <a:off x="4710703" y="9002197"/>
            <a:ext cx="1702388" cy="2145988"/>
          </a:xfrm>
          <a:prstGeom prst="rect">
            <a:avLst/>
          </a:prstGeom>
          <a:noFill/>
          <a:ln>
            <a:noFill/>
          </a:ln>
          <a:effectLst>
            <a:outerShdw blurRad="57150" rotWithShape="0" algn="bl" dir="5400000" dist="19050">
              <a:srgbClr val="999999">
                <a:alpha val="50000"/>
              </a:srgbClr>
            </a:outerShdw>
          </a:effectLst>
        </p:spPr>
      </p:pic>
      <p:pic>
        <p:nvPicPr>
          <p:cNvPr id="298" name="Google Shape;298;p21"/>
          <p:cNvPicPr preferRelativeResize="0"/>
          <p:nvPr/>
        </p:nvPicPr>
        <p:blipFill>
          <a:blip r:embed="rId4">
            <a:alphaModFix/>
          </a:blip>
          <a:stretch>
            <a:fillRect/>
          </a:stretch>
        </p:blipFill>
        <p:spPr>
          <a:xfrm rot="5011859">
            <a:off x="3379074" y="8985059"/>
            <a:ext cx="1702388" cy="2145988"/>
          </a:xfrm>
          <a:prstGeom prst="rect">
            <a:avLst/>
          </a:prstGeom>
          <a:noFill/>
          <a:ln>
            <a:noFill/>
          </a:ln>
          <a:effectLst>
            <a:outerShdw blurRad="57150" rotWithShape="0" algn="bl" dir="5400000" dist="19050">
              <a:srgbClr val="999999">
                <a:alpha val="50000"/>
              </a:srgbClr>
            </a:outerShdw>
          </a:effectLst>
        </p:spPr>
      </p:pic>
      <p:pic>
        <p:nvPicPr>
          <p:cNvPr id="299" name="Google Shape;299;p21"/>
          <p:cNvPicPr preferRelativeResize="0"/>
          <p:nvPr/>
        </p:nvPicPr>
        <p:blipFill>
          <a:blip r:embed="rId4">
            <a:alphaModFix/>
          </a:blip>
          <a:stretch>
            <a:fillRect/>
          </a:stretch>
        </p:blipFill>
        <p:spPr>
          <a:xfrm rot="5011859">
            <a:off x="2063581" y="8966565"/>
            <a:ext cx="1702388" cy="2145988"/>
          </a:xfrm>
          <a:prstGeom prst="rect">
            <a:avLst/>
          </a:prstGeom>
          <a:noFill/>
          <a:ln>
            <a:noFill/>
          </a:ln>
          <a:effectLst>
            <a:outerShdw blurRad="57150" rotWithShape="0" algn="bl" dir="5400000" dist="19050">
              <a:srgbClr val="999999">
                <a:alpha val="50000"/>
              </a:srgbClr>
            </a:outerShdw>
          </a:effectLst>
        </p:spPr>
      </p:pic>
      <p:pic>
        <p:nvPicPr>
          <p:cNvPr id="300" name="Google Shape;300;p21"/>
          <p:cNvPicPr preferRelativeResize="0"/>
          <p:nvPr/>
        </p:nvPicPr>
        <p:blipFill>
          <a:blip r:embed="rId4">
            <a:alphaModFix/>
          </a:blip>
          <a:stretch>
            <a:fillRect/>
          </a:stretch>
        </p:blipFill>
        <p:spPr>
          <a:xfrm rot="5011859">
            <a:off x="732238" y="8951957"/>
            <a:ext cx="1702388" cy="2145988"/>
          </a:xfrm>
          <a:prstGeom prst="rect">
            <a:avLst/>
          </a:prstGeom>
          <a:noFill/>
          <a:ln>
            <a:noFill/>
          </a:ln>
          <a:effectLst>
            <a:outerShdw blurRad="57150" rotWithShape="0" algn="bl" dir="5400000" dist="19050">
              <a:srgbClr val="999999">
                <a:alpha val="50000"/>
              </a:srgbClr>
            </a:outerShdw>
          </a:effectLst>
        </p:spPr>
      </p:pic>
      <p:pic>
        <p:nvPicPr>
          <p:cNvPr id="301" name="Google Shape;301;p21"/>
          <p:cNvPicPr preferRelativeResize="0"/>
          <p:nvPr/>
        </p:nvPicPr>
        <p:blipFill rotWithShape="1">
          <a:blip r:embed="rId4">
            <a:alphaModFix/>
          </a:blip>
          <a:srcRect b="39265" l="0" r="0" t="0"/>
          <a:stretch/>
        </p:blipFill>
        <p:spPr>
          <a:xfrm rot="5011860">
            <a:off x="-163415" y="9319542"/>
            <a:ext cx="1702381" cy="1303367"/>
          </a:xfrm>
          <a:prstGeom prst="rect">
            <a:avLst/>
          </a:prstGeom>
          <a:noFill/>
          <a:ln>
            <a:noFill/>
          </a:ln>
          <a:effectLst>
            <a:outerShdw blurRad="57150" rotWithShape="0" algn="bl" dir="5400000" dist="19050">
              <a:srgbClr val="999999">
                <a:alpha val="50000"/>
              </a:srgbClr>
            </a:outerShdw>
          </a:effectLst>
        </p:spPr>
      </p:pic>
      <p:sp>
        <p:nvSpPr>
          <p:cNvPr id="302" name="Google Shape;302;p21"/>
          <p:cNvSpPr txBox="1"/>
          <p:nvPr/>
        </p:nvSpPr>
        <p:spPr>
          <a:xfrm>
            <a:off x="298900" y="1243725"/>
            <a:ext cx="7019700" cy="16851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61753B"/>
              </a:buClr>
              <a:buSzPts val="2400"/>
              <a:buFont typeface="Calibri"/>
              <a:buChar char="●"/>
            </a:pPr>
            <a:r>
              <a:rPr b="1" lang="en-GB" sz="2400">
                <a:solidFill>
                  <a:srgbClr val="61753B"/>
                </a:solidFill>
                <a:latin typeface="Calibri"/>
                <a:ea typeface="Calibri"/>
                <a:cs typeface="Calibri"/>
                <a:sym typeface="Calibri"/>
              </a:rPr>
              <a:t>Team Leaders:</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000">
                <a:latin typeface="Calibri"/>
                <a:ea typeface="Calibri"/>
                <a:cs typeface="Calibri"/>
                <a:sym typeface="Calibri"/>
              </a:rPr>
              <a:t>        </a:t>
            </a:r>
            <a:r>
              <a:rPr b="1" lang="en-GB" sz="2000">
                <a:latin typeface="Cabin"/>
                <a:ea typeface="Cabin"/>
                <a:cs typeface="Cabin"/>
                <a:sym typeface="Cabin"/>
              </a:rPr>
              <a:t>Abdulaziz Alshomar                        Ghada Alsadhan</a:t>
            </a:r>
            <a:endParaRPr b="1" sz="2000">
              <a:latin typeface="Cabin"/>
              <a:ea typeface="Cabin"/>
              <a:cs typeface="Cabin"/>
              <a:sym typeface="Cabin"/>
            </a:endParaRPr>
          </a:p>
        </p:txBody>
      </p:sp>
      <p:sp>
        <p:nvSpPr>
          <p:cNvPr id="303" name="Google Shape;303;p21"/>
          <p:cNvSpPr txBox="1"/>
          <p:nvPr/>
        </p:nvSpPr>
        <p:spPr>
          <a:xfrm>
            <a:off x="298900" y="4710250"/>
            <a:ext cx="4989600" cy="6039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61753B"/>
              </a:buClr>
              <a:buSzPts val="2400"/>
              <a:buFont typeface="Calibri"/>
              <a:buChar char="●"/>
            </a:pPr>
            <a:r>
              <a:rPr b="1" lang="en-GB" sz="2400">
                <a:solidFill>
                  <a:srgbClr val="61753B"/>
                </a:solidFill>
                <a:latin typeface="Calibri"/>
                <a:ea typeface="Calibri"/>
                <a:cs typeface="Calibri"/>
                <a:sym typeface="Calibri"/>
              </a:rPr>
              <a:t>This lecture was done by:</a:t>
            </a:r>
            <a:endParaRPr b="1" sz="2400">
              <a:solidFill>
                <a:srgbClr val="61753B"/>
              </a:solidFill>
              <a:latin typeface="Calibri"/>
              <a:ea typeface="Calibri"/>
              <a:cs typeface="Calibri"/>
              <a:sym typeface="Calibri"/>
            </a:endParaRPr>
          </a:p>
        </p:txBody>
      </p:sp>
      <p:sp>
        <p:nvSpPr>
          <p:cNvPr id="304" name="Google Shape;304;p21"/>
          <p:cNvSpPr txBox="1"/>
          <p:nvPr/>
        </p:nvSpPr>
        <p:spPr>
          <a:xfrm>
            <a:off x="298906" y="2845525"/>
            <a:ext cx="6470700" cy="1556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61753B"/>
              </a:buClr>
              <a:buSzPts val="2400"/>
              <a:buFont typeface="Calibri"/>
              <a:buChar char="●"/>
            </a:pPr>
            <a:r>
              <a:rPr b="1" lang="en-GB" sz="2400">
                <a:solidFill>
                  <a:srgbClr val="61753B"/>
                </a:solidFill>
                <a:latin typeface="Calibri"/>
                <a:ea typeface="Calibri"/>
                <a:cs typeface="Calibri"/>
                <a:sym typeface="Calibri"/>
              </a:rPr>
              <a:t>Team sub-leader:</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400">
                <a:solidFill>
                  <a:srgbClr val="61753B"/>
                </a:solidFill>
                <a:latin typeface="Calibri"/>
                <a:ea typeface="Calibri"/>
                <a:cs typeface="Calibri"/>
                <a:sym typeface="Calibri"/>
              </a:rPr>
              <a:t>       </a:t>
            </a:r>
            <a:r>
              <a:rPr b="1" lang="en-GB" sz="2000">
                <a:solidFill>
                  <a:schemeClr val="dk1"/>
                </a:solidFill>
                <a:latin typeface="Cabin"/>
                <a:ea typeface="Cabin"/>
                <a:cs typeface="Cabin"/>
                <a:sym typeface="Cabin"/>
              </a:rPr>
              <a:t>Mohammed Alhumud</a:t>
            </a:r>
            <a:endParaRPr b="1" sz="2000">
              <a:solidFill>
                <a:schemeClr val="dk1"/>
              </a:solidFill>
              <a:latin typeface="Cabin"/>
              <a:ea typeface="Cabin"/>
              <a:cs typeface="Cabin"/>
              <a:sym typeface="Cabin"/>
            </a:endParaRPr>
          </a:p>
        </p:txBody>
      </p:sp>
      <p:sp>
        <p:nvSpPr>
          <p:cNvPr id="305" name="Google Shape;305;p21"/>
          <p:cNvSpPr txBox="1"/>
          <p:nvPr/>
        </p:nvSpPr>
        <p:spPr>
          <a:xfrm>
            <a:off x="797975" y="5428425"/>
            <a:ext cx="3282000" cy="83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Cabin"/>
                <a:ea typeface="Cabin"/>
                <a:cs typeface="Cabin"/>
                <a:sym typeface="Cabin"/>
              </a:rPr>
              <a:t>Tariq Aloqail</a:t>
            </a:r>
            <a:endParaRPr b="1" sz="2000">
              <a:latin typeface="Cabin"/>
              <a:ea typeface="Cabin"/>
              <a:cs typeface="Cabin"/>
              <a:sym typeface="Cabin"/>
            </a:endParaRPr>
          </a:p>
          <a:p>
            <a:pPr indent="0" lvl="0" marL="0" rtl="0" algn="l">
              <a:spcBef>
                <a:spcPts val="0"/>
              </a:spcBef>
              <a:spcAft>
                <a:spcPts val="0"/>
              </a:spcAft>
              <a:buNone/>
            </a:pPr>
            <a:r>
              <a:rPr b="1" lang="en-GB" sz="2000">
                <a:latin typeface="Cabin"/>
                <a:ea typeface="Cabin"/>
                <a:cs typeface="Cabin"/>
                <a:sym typeface="Cabin"/>
              </a:rPr>
              <a:t>Abdulrahman Alsayed</a:t>
            </a:r>
            <a:endParaRPr b="1" sz="2000">
              <a:latin typeface="Cabin"/>
              <a:ea typeface="Cabin"/>
              <a:cs typeface="Cabin"/>
              <a:sym typeface="Cabin"/>
            </a:endParaRPr>
          </a:p>
          <a:p>
            <a:pPr indent="0" lvl="0" marL="0" rtl="0" algn="l">
              <a:spcBef>
                <a:spcPts val="0"/>
              </a:spcBef>
              <a:spcAft>
                <a:spcPts val="0"/>
              </a:spcAft>
              <a:buNone/>
            </a:pPr>
            <a:r>
              <a:t/>
            </a:r>
            <a:endParaRPr b="1" sz="2000">
              <a:latin typeface="Cabin"/>
              <a:ea typeface="Cabin"/>
              <a:cs typeface="Cabin"/>
              <a:sym typeface="Cabin"/>
            </a:endParaRPr>
          </a:p>
        </p:txBody>
      </p:sp>
      <p:grpSp>
        <p:nvGrpSpPr>
          <p:cNvPr id="306" name="Google Shape;306;p21"/>
          <p:cNvGrpSpPr/>
          <p:nvPr/>
        </p:nvGrpSpPr>
        <p:grpSpPr>
          <a:xfrm>
            <a:off x="488008" y="6639480"/>
            <a:ext cx="309959" cy="328695"/>
            <a:chOff x="-6690625" y="3631325"/>
            <a:chExt cx="307225" cy="292225"/>
          </a:xfrm>
        </p:grpSpPr>
        <p:sp>
          <p:nvSpPr>
            <p:cNvPr id="307" name="Google Shape;307;p21"/>
            <p:cNvSpPr/>
            <p:nvPr/>
          </p:nvSpPr>
          <p:spPr>
            <a:xfrm>
              <a:off x="-6690625" y="3631325"/>
              <a:ext cx="222925" cy="292225"/>
            </a:xfrm>
            <a:custGeom>
              <a:rect b="b" l="l" r="r" t="t"/>
              <a:pathLst>
                <a:path extrusionOk="0" h="11689" w="8917">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1"/>
            <p:cNvSpPr/>
            <p:nvPr/>
          </p:nvSpPr>
          <p:spPr>
            <a:xfrm>
              <a:off x="-6604350" y="3832175"/>
              <a:ext cx="58675" cy="56550"/>
            </a:xfrm>
            <a:custGeom>
              <a:rect b="b" l="l" r="r" t="t"/>
              <a:pathLst>
                <a:path extrusionOk="0" h="2262" w="2347">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1"/>
            <p:cNvSpPr/>
            <p:nvPr/>
          </p:nvSpPr>
          <p:spPr>
            <a:xfrm>
              <a:off x="-6470875" y="3684775"/>
              <a:ext cx="87475" cy="71800"/>
            </a:xfrm>
            <a:custGeom>
              <a:rect b="b" l="l" r="r" t="t"/>
              <a:pathLst>
                <a:path extrusionOk="0" h="2872" w="3499">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1"/>
            <p:cNvSpPr/>
            <p:nvPr/>
          </p:nvSpPr>
          <p:spPr>
            <a:xfrm>
              <a:off x="-6578775" y="3721900"/>
              <a:ext cx="143375" cy="143375"/>
            </a:xfrm>
            <a:custGeom>
              <a:rect b="b" l="l" r="r" t="t"/>
              <a:pathLst>
                <a:path extrusionOk="0" h="5735" w="5735">
                  <a:moveTo>
                    <a:pt x="3813" y="1"/>
                  </a:moveTo>
                  <a:lnTo>
                    <a:pt x="1" y="3813"/>
                  </a:lnTo>
                  <a:lnTo>
                    <a:pt x="1922" y="5734"/>
                  </a:lnTo>
                  <a:lnTo>
                    <a:pt x="4474" y="3183"/>
                  </a:lnTo>
                  <a:lnTo>
                    <a:pt x="5734" y="1922"/>
                  </a:lnTo>
                  <a:lnTo>
                    <a:pt x="3813" y="1"/>
                  </a:ln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1"/>
            <p:cNvSpPr/>
            <p:nvPr/>
          </p:nvSpPr>
          <p:spPr>
            <a:xfrm>
              <a:off x="-6685100" y="3636850"/>
              <a:ext cx="47275" cy="46475"/>
            </a:xfrm>
            <a:custGeom>
              <a:rect b="b" l="l" r="r" t="t"/>
              <a:pathLst>
                <a:path extrusionOk="0" h="1859" w="1891">
                  <a:moveTo>
                    <a:pt x="1891" y="0"/>
                  </a:moveTo>
                  <a:lnTo>
                    <a:pt x="0" y="1859"/>
                  </a:lnTo>
                  <a:lnTo>
                    <a:pt x="1891" y="1859"/>
                  </a:lnTo>
                  <a:lnTo>
                    <a:pt x="1891" y="0"/>
                  </a:ln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 name="Google Shape;312;p21"/>
          <p:cNvGrpSpPr/>
          <p:nvPr/>
        </p:nvGrpSpPr>
        <p:grpSpPr>
          <a:xfrm>
            <a:off x="477531" y="2016501"/>
            <a:ext cx="330928" cy="336226"/>
            <a:chOff x="-56407800" y="1902600"/>
            <a:chExt cx="326875" cy="318125"/>
          </a:xfrm>
        </p:grpSpPr>
        <p:sp>
          <p:nvSpPr>
            <p:cNvPr id="313" name="Google Shape;313;p21"/>
            <p:cNvSpPr/>
            <p:nvPr/>
          </p:nvSpPr>
          <p:spPr>
            <a:xfrm>
              <a:off x="-56289650" y="2072625"/>
              <a:ext cx="17325" cy="17350"/>
            </a:xfrm>
            <a:custGeom>
              <a:rect b="b" l="l" r="r" t="t"/>
              <a:pathLst>
                <a:path extrusionOk="0" h="694" w="693">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1"/>
            <p:cNvSpPr/>
            <p:nvPr/>
          </p:nvSpPr>
          <p:spPr>
            <a:xfrm>
              <a:off x="-56215625" y="2072625"/>
              <a:ext cx="17350" cy="17350"/>
            </a:xfrm>
            <a:custGeom>
              <a:rect b="b" l="l" r="r" t="t"/>
              <a:pathLst>
                <a:path extrusionOk="0" h="694" w="694">
                  <a:moveTo>
                    <a:pt x="347" y="0"/>
                  </a:moveTo>
                  <a:cubicBezTo>
                    <a:pt x="158" y="0"/>
                    <a:pt x="1" y="158"/>
                    <a:pt x="1" y="347"/>
                  </a:cubicBezTo>
                  <a:cubicBezTo>
                    <a:pt x="1" y="536"/>
                    <a:pt x="158" y="694"/>
                    <a:pt x="347" y="694"/>
                  </a:cubicBezTo>
                  <a:cubicBezTo>
                    <a:pt x="536" y="694"/>
                    <a:pt x="694" y="536"/>
                    <a:pt x="694" y="347"/>
                  </a:cubicBezTo>
                  <a:cubicBezTo>
                    <a:pt x="694" y="158"/>
                    <a:pt x="536" y="0"/>
                    <a:pt x="347"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1"/>
            <p:cNvSpPr/>
            <p:nvPr/>
          </p:nvSpPr>
          <p:spPr>
            <a:xfrm>
              <a:off x="-56407800" y="1902600"/>
              <a:ext cx="326875" cy="318125"/>
            </a:xfrm>
            <a:custGeom>
              <a:rect b="b" l="l" r="r" t="t"/>
              <a:pathLst>
                <a:path extrusionOk="0" h="12725" w="13075">
                  <a:moveTo>
                    <a:pt x="8371" y="824"/>
                  </a:moveTo>
                  <a:cubicBezTo>
                    <a:pt x="8854" y="824"/>
                    <a:pt x="9303" y="1142"/>
                    <a:pt x="9420" y="1635"/>
                  </a:cubicBezTo>
                  <a:lnTo>
                    <a:pt x="9924" y="3714"/>
                  </a:lnTo>
                  <a:cubicBezTo>
                    <a:pt x="9641" y="3777"/>
                    <a:pt x="9420" y="3809"/>
                    <a:pt x="9137" y="3809"/>
                  </a:cubicBezTo>
                  <a:lnTo>
                    <a:pt x="3907" y="3809"/>
                  </a:lnTo>
                  <a:cubicBezTo>
                    <a:pt x="3623" y="3809"/>
                    <a:pt x="3340" y="3777"/>
                    <a:pt x="3119" y="3714"/>
                  </a:cubicBezTo>
                  <a:lnTo>
                    <a:pt x="3655" y="1635"/>
                  </a:lnTo>
                  <a:cubicBezTo>
                    <a:pt x="3772" y="1142"/>
                    <a:pt x="4239" y="824"/>
                    <a:pt x="4717" y="824"/>
                  </a:cubicBezTo>
                  <a:cubicBezTo>
                    <a:pt x="4881" y="824"/>
                    <a:pt x="5046" y="861"/>
                    <a:pt x="5199" y="942"/>
                  </a:cubicBezTo>
                  <a:lnTo>
                    <a:pt x="6364" y="1509"/>
                  </a:lnTo>
                  <a:cubicBezTo>
                    <a:pt x="6427" y="1540"/>
                    <a:pt x="6490" y="1556"/>
                    <a:pt x="6545" y="1556"/>
                  </a:cubicBezTo>
                  <a:cubicBezTo>
                    <a:pt x="6601" y="1556"/>
                    <a:pt x="6648" y="1540"/>
                    <a:pt x="6679" y="1509"/>
                  </a:cubicBezTo>
                  <a:lnTo>
                    <a:pt x="7877" y="942"/>
                  </a:lnTo>
                  <a:cubicBezTo>
                    <a:pt x="8037" y="861"/>
                    <a:pt x="8206" y="824"/>
                    <a:pt x="8371" y="824"/>
                  </a:cubicBezTo>
                  <a:close/>
                  <a:moveTo>
                    <a:pt x="1299" y="3783"/>
                  </a:moveTo>
                  <a:cubicBezTo>
                    <a:pt x="1359" y="3783"/>
                    <a:pt x="1422" y="3800"/>
                    <a:pt x="1481" y="3840"/>
                  </a:cubicBezTo>
                  <a:lnTo>
                    <a:pt x="2017" y="4092"/>
                  </a:lnTo>
                  <a:cubicBezTo>
                    <a:pt x="2584" y="4344"/>
                    <a:pt x="3308" y="4565"/>
                    <a:pt x="3970" y="4565"/>
                  </a:cubicBezTo>
                  <a:lnTo>
                    <a:pt x="9200" y="4565"/>
                  </a:lnTo>
                  <a:cubicBezTo>
                    <a:pt x="9893" y="4565"/>
                    <a:pt x="10586" y="4376"/>
                    <a:pt x="11185" y="4092"/>
                  </a:cubicBezTo>
                  <a:lnTo>
                    <a:pt x="11689" y="3840"/>
                  </a:lnTo>
                  <a:cubicBezTo>
                    <a:pt x="11737" y="3824"/>
                    <a:pt x="11788" y="3816"/>
                    <a:pt x="11839" y="3816"/>
                  </a:cubicBezTo>
                  <a:cubicBezTo>
                    <a:pt x="11983" y="3816"/>
                    <a:pt x="12123" y="3881"/>
                    <a:pt x="12193" y="3998"/>
                  </a:cubicBezTo>
                  <a:cubicBezTo>
                    <a:pt x="12256" y="4187"/>
                    <a:pt x="12161" y="4439"/>
                    <a:pt x="11972" y="4502"/>
                  </a:cubicBezTo>
                  <a:lnTo>
                    <a:pt x="11468" y="4754"/>
                  </a:lnTo>
                  <a:cubicBezTo>
                    <a:pt x="10743" y="5100"/>
                    <a:pt x="9924" y="5289"/>
                    <a:pt x="9168" y="5289"/>
                  </a:cubicBezTo>
                  <a:lnTo>
                    <a:pt x="3938" y="5289"/>
                  </a:lnTo>
                  <a:cubicBezTo>
                    <a:pt x="3182" y="5289"/>
                    <a:pt x="2363" y="5100"/>
                    <a:pt x="1639" y="4754"/>
                  </a:cubicBezTo>
                  <a:lnTo>
                    <a:pt x="1134" y="4502"/>
                  </a:lnTo>
                  <a:cubicBezTo>
                    <a:pt x="945" y="4439"/>
                    <a:pt x="851" y="4187"/>
                    <a:pt x="977" y="3998"/>
                  </a:cubicBezTo>
                  <a:cubicBezTo>
                    <a:pt x="1042" y="3868"/>
                    <a:pt x="1166" y="3783"/>
                    <a:pt x="1299" y="3783"/>
                  </a:cubicBezTo>
                  <a:close/>
                  <a:moveTo>
                    <a:pt x="2426" y="6801"/>
                  </a:moveTo>
                  <a:lnTo>
                    <a:pt x="2426" y="8282"/>
                  </a:lnTo>
                  <a:cubicBezTo>
                    <a:pt x="2048" y="8282"/>
                    <a:pt x="1702" y="7936"/>
                    <a:pt x="1702" y="7558"/>
                  </a:cubicBezTo>
                  <a:cubicBezTo>
                    <a:pt x="1702" y="7148"/>
                    <a:pt x="2017" y="6801"/>
                    <a:pt x="2426" y="6801"/>
                  </a:cubicBezTo>
                  <a:close/>
                  <a:moveTo>
                    <a:pt x="10680" y="6801"/>
                  </a:moveTo>
                  <a:cubicBezTo>
                    <a:pt x="11059" y="6801"/>
                    <a:pt x="11405" y="7117"/>
                    <a:pt x="11405" y="7558"/>
                  </a:cubicBezTo>
                  <a:cubicBezTo>
                    <a:pt x="11405" y="7936"/>
                    <a:pt x="11059" y="8282"/>
                    <a:pt x="10680" y="8282"/>
                  </a:cubicBezTo>
                  <a:lnTo>
                    <a:pt x="10680" y="6801"/>
                  </a:lnTo>
                  <a:close/>
                  <a:moveTo>
                    <a:pt x="3214" y="5982"/>
                  </a:moveTo>
                  <a:cubicBezTo>
                    <a:pt x="3466" y="6014"/>
                    <a:pt x="3686" y="6014"/>
                    <a:pt x="3970" y="6014"/>
                  </a:cubicBezTo>
                  <a:lnTo>
                    <a:pt x="9200" y="6014"/>
                  </a:lnTo>
                  <a:cubicBezTo>
                    <a:pt x="9452" y="6014"/>
                    <a:pt x="9672" y="6014"/>
                    <a:pt x="9956" y="5982"/>
                  </a:cubicBezTo>
                  <a:lnTo>
                    <a:pt x="9956" y="5982"/>
                  </a:lnTo>
                  <a:cubicBezTo>
                    <a:pt x="9924" y="6297"/>
                    <a:pt x="9924" y="8219"/>
                    <a:pt x="9924" y="8503"/>
                  </a:cubicBezTo>
                  <a:lnTo>
                    <a:pt x="9924" y="8849"/>
                  </a:lnTo>
                  <a:lnTo>
                    <a:pt x="6742" y="7558"/>
                  </a:lnTo>
                  <a:cubicBezTo>
                    <a:pt x="6695" y="7526"/>
                    <a:pt x="6640" y="7510"/>
                    <a:pt x="6589" y="7510"/>
                  </a:cubicBezTo>
                  <a:cubicBezTo>
                    <a:pt x="6538" y="7510"/>
                    <a:pt x="6490" y="7526"/>
                    <a:pt x="6459" y="7558"/>
                  </a:cubicBezTo>
                  <a:lnTo>
                    <a:pt x="3214" y="8849"/>
                  </a:lnTo>
                  <a:lnTo>
                    <a:pt x="3214" y="8660"/>
                  </a:lnTo>
                  <a:lnTo>
                    <a:pt x="3214" y="5982"/>
                  </a:lnTo>
                  <a:close/>
                  <a:moveTo>
                    <a:pt x="6585" y="8282"/>
                  </a:moveTo>
                  <a:lnTo>
                    <a:pt x="9767" y="9542"/>
                  </a:lnTo>
                  <a:cubicBezTo>
                    <a:pt x="9262" y="11157"/>
                    <a:pt x="7905" y="12034"/>
                    <a:pt x="6522" y="12034"/>
                  </a:cubicBezTo>
                  <a:cubicBezTo>
                    <a:pt x="5746" y="12034"/>
                    <a:pt x="4962" y="11758"/>
                    <a:pt x="4316" y="11181"/>
                  </a:cubicBezTo>
                  <a:cubicBezTo>
                    <a:pt x="3844" y="10740"/>
                    <a:pt x="3529" y="10172"/>
                    <a:pt x="3340" y="9605"/>
                  </a:cubicBezTo>
                  <a:lnTo>
                    <a:pt x="6585" y="8282"/>
                  </a:lnTo>
                  <a:close/>
                  <a:moveTo>
                    <a:pt x="8390" y="1"/>
                  </a:moveTo>
                  <a:cubicBezTo>
                    <a:pt x="8109" y="1"/>
                    <a:pt x="7824" y="69"/>
                    <a:pt x="7561" y="217"/>
                  </a:cubicBezTo>
                  <a:lnTo>
                    <a:pt x="6522" y="721"/>
                  </a:lnTo>
                  <a:lnTo>
                    <a:pt x="5514" y="217"/>
                  </a:lnTo>
                  <a:cubicBezTo>
                    <a:pt x="5240" y="88"/>
                    <a:pt x="4955" y="27"/>
                    <a:pt x="4676" y="27"/>
                  </a:cubicBezTo>
                  <a:cubicBezTo>
                    <a:pt x="3863" y="27"/>
                    <a:pt x="3110" y="546"/>
                    <a:pt x="2899" y="1414"/>
                  </a:cubicBezTo>
                  <a:lnTo>
                    <a:pt x="2395" y="3462"/>
                  </a:lnTo>
                  <a:lnTo>
                    <a:pt x="1765" y="3147"/>
                  </a:lnTo>
                  <a:cubicBezTo>
                    <a:pt x="1607" y="3063"/>
                    <a:pt x="1435" y="3024"/>
                    <a:pt x="1265" y="3024"/>
                  </a:cubicBezTo>
                  <a:cubicBezTo>
                    <a:pt x="859" y="3024"/>
                    <a:pt x="462" y="3251"/>
                    <a:pt x="284" y="3651"/>
                  </a:cubicBezTo>
                  <a:cubicBezTo>
                    <a:pt x="0" y="4187"/>
                    <a:pt x="221" y="4880"/>
                    <a:pt x="788" y="5132"/>
                  </a:cubicBezTo>
                  <a:lnTo>
                    <a:pt x="1292" y="5384"/>
                  </a:lnTo>
                  <a:cubicBezTo>
                    <a:pt x="1639" y="5573"/>
                    <a:pt x="2048" y="5699"/>
                    <a:pt x="2426" y="5793"/>
                  </a:cubicBezTo>
                  <a:lnTo>
                    <a:pt x="2426" y="6014"/>
                  </a:lnTo>
                  <a:cubicBezTo>
                    <a:pt x="1607" y="6014"/>
                    <a:pt x="945" y="6675"/>
                    <a:pt x="945" y="7495"/>
                  </a:cubicBezTo>
                  <a:cubicBezTo>
                    <a:pt x="945" y="8282"/>
                    <a:pt x="1576" y="9007"/>
                    <a:pt x="2426" y="9007"/>
                  </a:cubicBezTo>
                  <a:cubicBezTo>
                    <a:pt x="2521" y="10015"/>
                    <a:pt x="3025" y="10992"/>
                    <a:pt x="3781" y="11685"/>
                  </a:cubicBezTo>
                  <a:cubicBezTo>
                    <a:pt x="4537" y="12378"/>
                    <a:pt x="5514" y="12724"/>
                    <a:pt x="6522" y="12724"/>
                  </a:cubicBezTo>
                  <a:cubicBezTo>
                    <a:pt x="8696" y="12724"/>
                    <a:pt x="10365" y="11055"/>
                    <a:pt x="10586" y="9007"/>
                  </a:cubicBezTo>
                  <a:cubicBezTo>
                    <a:pt x="11500" y="9007"/>
                    <a:pt x="12130" y="8282"/>
                    <a:pt x="12130" y="7495"/>
                  </a:cubicBezTo>
                  <a:cubicBezTo>
                    <a:pt x="12130" y="6675"/>
                    <a:pt x="11468" y="6014"/>
                    <a:pt x="10617" y="6014"/>
                  </a:cubicBezTo>
                  <a:lnTo>
                    <a:pt x="10617" y="5793"/>
                  </a:lnTo>
                  <a:cubicBezTo>
                    <a:pt x="11027" y="5699"/>
                    <a:pt x="11405" y="5573"/>
                    <a:pt x="11783" y="5384"/>
                  </a:cubicBezTo>
                  <a:lnTo>
                    <a:pt x="12287" y="5132"/>
                  </a:lnTo>
                  <a:cubicBezTo>
                    <a:pt x="12886" y="4911"/>
                    <a:pt x="13075" y="4250"/>
                    <a:pt x="12791" y="3682"/>
                  </a:cubicBezTo>
                  <a:cubicBezTo>
                    <a:pt x="12588" y="3299"/>
                    <a:pt x="12191" y="3061"/>
                    <a:pt x="11785" y="3061"/>
                  </a:cubicBezTo>
                  <a:cubicBezTo>
                    <a:pt x="11625" y="3061"/>
                    <a:pt x="11462" y="3098"/>
                    <a:pt x="11311" y="3178"/>
                  </a:cubicBezTo>
                  <a:lnTo>
                    <a:pt x="10775" y="3399"/>
                  </a:lnTo>
                  <a:cubicBezTo>
                    <a:pt x="10743" y="3399"/>
                    <a:pt x="10712" y="3462"/>
                    <a:pt x="10680" y="3462"/>
                  </a:cubicBezTo>
                  <a:lnTo>
                    <a:pt x="10145" y="1414"/>
                  </a:lnTo>
                  <a:cubicBezTo>
                    <a:pt x="9959" y="552"/>
                    <a:pt x="9187" y="1"/>
                    <a:pt x="8390"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 name="Google Shape;316;p21"/>
          <p:cNvGrpSpPr/>
          <p:nvPr/>
        </p:nvGrpSpPr>
        <p:grpSpPr>
          <a:xfrm>
            <a:off x="4015410" y="2017289"/>
            <a:ext cx="322171" cy="334667"/>
            <a:chOff x="-55225575" y="1903275"/>
            <a:chExt cx="318225" cy="316650"/>
          </a:xfrm>
        </p:grpSpPr>
        <p:sp>
          <p:nvSpPr>
            <p:cNvPr id="317" name="Google Shape;317;p21"/>
            <p:cNvSpPr/>
            <p:nvPr/>
          </p:nvSpPr>
          <p:spPr>
            <a:xfrm>
              <a:off x="-55104275" y="2116925"/>
              <a:ext cx="72475" cy="29750"/>
            </a:xfrm>
            <a:custGeom>
              <a:rect b="b" l="l" r="r" t="t"/>
              <a:pathLst>
                <a:path extrusionOk="0" h="1190" w="2899">
                  <a:moveTo>
                    <a:pt x="398" y="1"/>
                  </a:moveTo>
                  <a:cubicBezTo>
                    <a:pt x="307" y="1"/>
                    <a:pt x="221" y="40"/>
                    <a:pt x="158" y="119"/>
                  </a:cubicBezTo>
                  <a:cubicBezTo>
                    <a:pt x="0" y="276"/>
                    <a:pt x="0" y="497"/>
                    <a:pt x="158" y="623"/>
                  </a:cubicBezTo>
                  <a:cubicBezTo>
                    <a:pt x="504" y="969"/>
                    <a:pt x="977" y="1190"/>
                    <a:pt x="1449" y="1190"/>
                  </a:cubicBezTo>
                  <a:cubicBezTo>
                    <a:pt x="1953" y="1190"/>
                    <a:pt x="2426" y="969"/>
                    <a:pt x="2741" y="623"/>
                  </a:cubicBezTo>
                  <a:cubicBezTo>
                    <a:pt x="2898" y="465"/>
                    <a:pt x="2898" y="245"/>
                    <a:pt x="2741" y="119"/>
                  </a:cubicBezTo>
                  <a:cubicBezTo>
                    <a:pt x="2694" y="56"/>
                    <a:pt x="2607" y="24"/>
                    <a:pt x="2513" y="24"/>
                  </a:cubicBezTo>
                  <a:cubicBezTo>
                    <a:pt x="2418" y="24"/>
                    <a:pt x="2316" y="56"/>
                    <a:pt x="2237" y="119"/>
                  </a:cubicBezTo>
                  <a:cubicBezTo>
                    <a:pt x="2048" y="308"/>
                    <a:pt x="1733" y="434"/>
                    <a:pt x="1449" y="434"/>
                  </a:cubicBezTo>
                  <a:cubicBezTo>
                    <a:pt x="1134" y="434"/>
                    <a:pt x="851" y="308"/>
                    <a:pt x="662" y="119"/>
                  </a:cubicBezTo>
                  <a:cubicBezTo>
                    <a:pt x="583" y="40"/>
                    <a:pt x="488" y="1"/>
                    <a:pt x="398"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1"/>
            <p:cNvSpPr/>
            <p:nvPr/>
          </p:nvSpPr>
          <p:spPr>
            <a:xfrm>
              <a:off x="-55113750" y="2053725"/>
              <a:ext cx="17350" cy="18125"/>
            </a:xfrm>
            <a:custGeom>
              <a:rect b="b" l="l" r="r" t="t"/>
              <a:pathLst>
                <a:path extrusionOk="0" h="725" w="694">
                  <a:moveTo>
                    <a:pt x="348" y="0"/>
                  </a:moveTo>
                  <a:cubicBezTo>
                    <a:pt x="158" y="0"/>
                    <a:pt x="1" y="158"/>
                    <a:pt x="1" y="347"/>
                  </a:cubicBezTo>
                  <a:cubicBezTo>
                    <a:pt x="1" y="536"/>
                    <a:pt x="158" y="725"/>
                    <a:pt x="348" y="725"/>
                  </a:cubicBezTo>
                  <a:cubicBezTo>
                    <a:pt x="537" y="725"/>
                    <a:pt x="694" y="536"/>
                    <a:pt x="694" y="347"/>
                  </a:cubicBezTo>
                  <a:cubicBezTo>
                    <a:pt x="694" y="158"/>
                    <a:pt x="537" y="0"/>
                    <a:pt x="348"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1"/>
            <p:cNvSpPr/>
            <p:nvPr/>
          </p:nvSpPr>
          <p:spPr>
            <a:xfrm>
              <a:off x="-55039700" y="2053725"/>
              <a:ext cx="18125" cy="18125"/>
            </a:xfrm>
            <a:custGeom>
              <a:rect b="b" l="l" r="r" t="t"/>
              <a:pathLst>
                <a:path extrusionOk="0" h="725" w="725">
                  <a:moveTo>
                    <a:pt x="378" y="0"/>
                  </a:moveTo>
                  <a:cubicBezTo>
                    <a:pt x="189" y="0"/>
                    <a:pt x="0" y="158"/>
                    <a:pt x="0" y="347"/>
                  </a:cubicBezTo>
                  <a:cubicBezTo>
                    <a:pt x="0" y="536"/>
                    <a:pt x="189" y="725"/>
                    <a:pt x="378" y="725"/>
                  </a:cubicBezTo>
                  <a:cubicBezTo>
                    <a:pt x="568" y="725"/>
                    <a:pt x="725" y="536"/>
                    <a:pt x="725" y="347"/>
                  </a:cubicBezTo>
                  <a:cubicBezTo>
                    <a:pt x="725" y="158"/>
                    <a:pt x="568" y="0"/>
                    <a:pt x="378"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1"/>
            <p:cNvSpPr/>
            <p:nvPr/>
          </p:nvSpPr>
          <p:spPr>
            <a:xfrm>
              <a:off x="-55225575" y="1903275"/>
              <a:ext cx="318225" cy="316650"/>
            </a:xfrm>
            <a:custGeom>
              <a:rect b="b" l="l" r="r" t="t"/>
              <a:pathLst>
                <a:path extrusionOk="0" h="12666" w="12729">
                  <a:moveTo>
                    <a:pt x="6333" y="757"/>
                  </a:moveTo>
                  <a:cubicBezTo>
                    <a:pt x="8790" y="757"/>
                    <a:pt x="10932" y="2679"/>
                    <a:pt x="11185" y="5105"/>
                  </a:cubicBezTo>
                  <a:cubicBezTo>
                    <a:pt x="11185" y="5231"/>
                    <a:pt x="11279" y="5357"/>
                    <a:pt x="11374" y="5388"/>
                  </a:cubicBezTo>
                  <a:cubicBezTo>
                    <a:pt x="11752" y="5577"/>
                    <a:pt x="11972" y="5987"/>
                    <a:pt x="11972" y="6365"/>
                  </a:cubicBezTo>
                  <a:cubicBezTo>
                    <a:pt x="11972" y="6680"/>
                    <a:pt x="11815" y="7058"/>
                    <a:pt x="11594" y="7247"/>
                  </a:cubicBezTo>
                  <a:cubicBezTo>
                    <a:pt x="11342" y="7373"/>
                    <a:pt x="11342" y="7625"/>
                    <a:pt x="11531" y="7783"/>
                  </a:cubicBezTo>
                  <a:cubicBezTo>
                    <a:pt x="11783" y="8035"/>
                    <a:pt x="11941" y="8318"/>
                    <a:pt x="11941" y="8633"/>
                  </a:cubicBezTo>
                  <a:cubicBezTo>
                    <a:pt x="11941" y="8948"/>
                    <a:pt x="11815" y="9263"/>
                    <a:pt x="11531" y="9452"/>
                  </a:cubicBezTo>
                  <a:cubicBezTo>
                    <a:pt x="11374" y="9610"/>
                    <a:pt x="11374" y="9830"/>
                    <a:pt x="11531" y="9988"/>
                  </a:cubicBezTo>
                  <a:cubicBezTo>
                    <a:pt x="11783" y="10240"/>
                    <a:pt x="11941" y="10524"/>
                    <a:pt x="11941" y="10839"/>
                  </a:cubicBezTo>
                  <a:cubicBezTo>
                    <a:pt x="11941" y="11437"/>
                    <a:pt x="11437" y="11941"/>
                    <a:pt x="10838" y="11941"/>
                  </a:cubicBezTo>
                  <a:lnTo>
                    <a:pt x="1828" y="11941"/>
                  </a:lnTo>
                  <a:cubicBezTo>
                    <a:pt x="1197" y="11941"/>
                    <a:pt x="725" y="11406"/>
                    <a:pt x="725" y="10839"/>
                  </a:cubicBezTo>
                  <a:cubicBezTo>
                    <a:pt x="725" y="10492"/>
                    <a:pt x="819" y="10208"/>
                    <a:pt x="1103" y="9988"/>
                  </a:cubicBezTo>
                  <a:cubicBezTo>
                    <a:pt x="1260" y="9830"/>
                    <a:pt x="1260" y="9610"/>
                    <a:pt x="1103" y="9452"/>
                  </a:cubicBezTo>
                  <a:cubicBezTo>
                    <a:pt x="882" y="9200"/>
                    <a:pt x="725" y="8917"/>
                    <a:pt x="725" y="8633"/>
                  </a:cubicBezTo>
                  <a:cubicBezTo>
                    <a:pt x="725" y="8318"/>
                    <a:pt x="819" y="8003"/>
                    <a:pt x="1103" y="7783"/>
                  </a:cubicBezTo>
                  <a:cubicBezTo>
                    <a:pt x="1260" y="7625"/>
                    <a:pt x="1260" y="7405"/>
                    <a:pt x="1103" y="7247"/>
                  </a:cubicBezTo>
                  <a:cubicBezTo>
                    <a:pt x="882" y="7058"/>
                    <a:pt x="725" y="6680"/>
                    <a:pt x="725" y="6365"/>
                  </a:cubicBezTo>
                  <a:cubicBezTo>
                    <a:pt x="725" y="5987"/>
                    <a:pt x="945" y="5577"/>
                    <a:pt x="1292" y="5388"/>
                  </a:cubicBezTo>
                  <a:cubicBezTo>
                    <a:pt x="1418" y="5357"/>
                    <a:pt x="1512" y="5231"/>
                    <a:pt x="1512" y="5105"/>
                  </a:cubicBezTo>
                  <a:cubicBezTo>
                    <a:pt x="1765" y="2679"/>
                    <a:pt x="3907" y="757"/>
                    <a:pt x="6333" y="757"/>
                  </a:cubicBezTo>
                  <a:close/>
                  <a:moveTo>
                    <a:pt x="6333" y="1"/>
                  </a:moveTo>
                  <a:cubicBezTo>
                    <a:pt x="3497" y="1"/>
                    <a:pt x="1134" y="2112"/>
                    <a:pt x="788" y="4853"/>
                  </a:cubicBezTo>
                  <a:cubicBezTo>
                    <a:pt x="284" y="5199"/>
                    <a:pt x="0" y="5735"/>
                    <a:pt x="0" y="6365"/>
                  </a:cubicBezTo>
                  <a:cubicBezTo>
                    <a:pt x="0" y="6774"/>
                    <a:pt x="158" y="7216"/>
                    <a:pt x="410" y="7531"/>
                  </a:cubicBezTo>
                  <a:cubicBezTo>
                    <a:pt x="158" y="7846"/>
                    <a:pt x="0" y="8224"/>
                    <a:pt x="0" y="8633"/>
                  </a:cubicBezTo>
                  <a:cubicBezTo>
                    <a:pt x="0" y="9011"/>
                    <a:pt x="126" y="9421"/>
                    <a:pt x="410" y="9736"/>
                  </a:cubicBezTo>
                  <a:cubicBezTo>
                    <a:pt x="158" y="10051"/>
                    <a:pt x="0" y="10429"/>
                    <a:pt x="0" y="10839"/>
                  </a:cubicBezTo>
                  <a:cubicBezTo>
                    <a:pt x="0" y="11847"/>
                    <a:pt x="819" y="12666"/>
                    <a:pt x="1859" y="12666"/>
                  </a:cubicBezTo>
                  <a:lnTo>
                    <a:pt x="10869" y="12666"/>
                  </a:lnTo>
                  <a:cubicBezTo>
                    <a:pt x="11909" y="12666"/>
                    <a:pt x="12728" y="11847"/>
                    <a:pt x="12728" y="10839"/>
                  </a:cubicBezTo>
                  <a:cubicBezTo>
                    <a:pt x="12728" y="10429"/>
                    <a:pt x="12602" y="10051"/>
                    <a:pt x="12319" y="9736"/>
                  </a:cubicBezTo>
                  <a:cubicBezTo>
                    <a:pt x="12571" y="9421"/>
                    <a:pt x="12728" y="9011"/>
                    <a:pt x="12728" y="8633"/>
                  </a:cubicBezTo>
                  <a:cubicBezTo>
                    <a:pt x="12634" y="8224"/>
                    <a:pt x="12539" y="7846"/>
                    <a:pt x="12287" y="7531"/>
                  </a:cubicBezTo>
                  <a:cubicBezTo>
                    <a:pt x="12539" y="7216"/>
                    <a:pt x="12697" y="6774"/>
                    <a:pt x="12697" y="6365"/>
                  </a:cubicBezTo>
                  <a:cubicBezTo>
                    <a:pt x="12697" y="5798"/>
                    <a:pt x="12382" y="5199"/>
                    <a:pt x="11909" y="4853"/>
                  </a:cubicBezTo>
                  <a:cubicBezTo>
                    <a:pt x="11500" y="2112"/>
                    <a:pt x="9137" y="1"/>
                    <a:pt x="6333"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1"/>
            <p:cNvSpPr/>
            <p:nvPr/>
          </p:nvSpPr>
          <p:spPr>
            <a:xfrm>
              <a:off x="-55170450" y="1959200"/>
              <a:ext cx="204800" cy="225300"/>
            </a:xfrm>
            <a:custGeom>
              <a:rect b="b" l="l" r="r" t="t"/>
              <a:pathLst>
                <a:path extrusionOk="0" h="9012" w="8192">
                  <a:moveTo>
                    <a:pt x="4128" y="1450"/>
                  </a:moveTo>
                  <a:cubicBezTo>
                    <a:pt x="4411" y="2017"/>
                    <a:pt x="4821" y="2490"/>
                    <a:pt x="5293" y="2836"/>
                  </a:cubicBezTo>
                  <a:cubicBezTo>
                    <a:pt x="5924" y="3340"/>
                    <a:pt x="6711" y="3624"/>
                    <a:pt x="7499" y="3687"/>
                  </a:cubicBezTo>
                  <a:cubicBezTo>
                    <a:pt x="7499" y="3813"/>
                    <a:pt x="7530" y="3970"/>
                    <a:pt x="7530" y="4096"/>
                  </a:cubicBezTo>
                  <a:lnTo>
                    <a:pt x="7530" y="5640"/>
                  </a:lnTo>
                  <a:lnTo>
                    <a:pt x="7436" y="5640"/>
                  </a:lnTo>
                  <a:cubicBezTo>
                    <a:pt x="7436" y="7089"/>
                    <a:pt x="6270" y="8224"/>
                    <a:pt x="4852" y="8224"/>
                  </a:cubicBezTo>
                  <a:lnTo>
                    <a:pt x="3340" y="8224"/>
                  </a:lnTo>
                  <a:cubicBezTo>
                    <a:pt x="1891" y="8224"/>
                    <a:pt x="757" y="7058"/>
                    <a:pt x="757" y="5640"/>
                  </a:cubicBezTo>
                  <a:lnTo>
                    <a:pt x="757" y="4096"/>
                  </a:lnTo>
                  <a:cubicBezTo>
                    <a:pt x="757" y="3970"/>
                    <a:pt x="757" y="3813"/>
                    <a:pt x="788" y="3687"/>
                  </a:cubicBezTo>
                  <a:cubicBezTo>
                    <a:pt x="1576" y="3624"/>
                    <a:pt x="2363" y="3340"/>
                    <a:pt x="2994" y="2836"/>
                  </a:cubicBezTo>
                  <a:cubicBezTo>
                    <a:pt x="3466" y="2427"/>
                    <a:pt x="3876" y="1954"/>
                    <a:pt x="4128" y="1450"/>
                  </a:cubicBezTo>
                  <a:close/>
                  <a:moveTo>
                    <a:pt x="4096" y="1"/>
                  </a:moveTo>
                  <a:cubicBezTo>
                    <a:pt x="3939" y="1"/>
                    <a:pt x="3781" y="127"/>
                    <a:pt x="3750" y="284"/>
                  </a:cubicBezTo>
                  <a:lnTo>
                    <a:pt x="3718" y="442"/>
                  </a:lnTo>
                  <a:cubicBezTo>
                    <a:pt x="3309" y="1923"/>
                    <a:pt x="1985" y="2994"/>
                    <a:pt x="442" y="2994"/>
                  </a:cubicBezTo>
                  <a:cubicBezTo>
                    <a:pt x="253" y="2994"/>
                    <a:pt x="127" y="3120"/>
                    <a:pt x="95" y="3309"/>
                  </a:cubicBezTo>
                  <a:cubicBezTo>
                    <a:pt x="32" y="3592"/>
                    <a:pt x="1" y="3876"/>
                    <a:pt x="1" y="4128"/>
                  </a:cubicBezTo>
                  <a:lnTo>
                    <a:pt x="1" y="5672"/>
                  </a:lnTo>
                  <a:cubicBezTo>
                    <a:pt x="1" y="7530"/>
                    <a:pt x="1513" y="9011"/>
                    <a:pt x="3340" y="9011"/>
                  </a:cubicBezTo>
                  <a:lnTo>
                    <a:pt x="4852" y="9011"/>
                  </a:lnTo>
                  <a:cubicBezTo>
                    <a:pt x="6711" y="9011"/>
                    <a:pt x="8192" y="7530"/>
                    <a:pt x="8192" y="5672"/>
                  </a:cubicBezTo>
                  <a:lnTo>
                    <a:pt x="8192" y="4128"/>
                  </a:lnTo>
                  <a:cubicBezTo>
                    <a:pt x="8192" y="3844"/>
                    <a:pt x="8160" y="3592"/>
                    <a:pt x="8129" y="3309"/>
                  </a:cubicBezTo>
                  <a:cubicBezTo>
                    <a:pt x="8066" y="3120"/>
                    <a:pt x="7908" y="2994"/>
                    <a:pt x="7751" y="2994"/>
                  </a:cubicBezTo>
                  <a:cubicBezTo>
                    <a:pt x="6239" y="2994"/>
                    <a:pt x="4884" y="1923"/>
                    <a:pt x="4506" y="442"/>
                  </a:cubicBezTo>
                  <a:lnTo>
                    <a:pt x="4443" y="284"/>
                  </a:lnTo>
                  <a:cubicBezTo>
                    <a:pt x="4411" y="127"/>
                    <a:pt x="4254" y="1"/>
                    <a:pt x="4096"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 name="Google Shape;322;p21"/>
          <p:cNvGrpSpPr/>
          <p:nvPr/>
        </p:nvGrpSpPr>
        <p:grpSpPr>
          <a:xfrm>
            <a:off x="481483" y="3660028"/>
            <a:ext cx="322998" cy="346532"/>
            <a:chOff x="-64406125" y="3362225"/>
            <a:chExt cx="318225" cy="314800"/>
          </a:xfrm>
        </p:grpSpPr>
        <p:sp>
          <p:nvSpPr>
            <p:cNvPr id="323" name="Google Shape;323;p21"/>
            <p:cNvSpPr/>
            <p:nvPr/>
          </p:nvSpPr>
          <p:spPr>
            <a:xfrm>
              <a:off x="-64332100" y="3362225"/>
              <a:ext cx="170150" cy="199025"/>
            </a:xfrm>
            <a:custGeom>
              <a:rect b="b" l="l" r="r" t="t"/>
              <a:pathLst>
                <a:path extrusionOk="0" h="7961" w="6806">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1"/>
            <p:cNvSpPr/>
            <p:nvPr/>
          </p:nvSpPr>
          <p:spPr>
            <a:xfrm>
              <a:off x="-64406125" y="3559050"/>
              <a:ext cx="318225" cy="117975"/>
            </a:xfrm>
            <a:custGeom>
              <a:rect b="b" l="l" r="r" t="t"/>
              <a:pathLst>
                <a:path extrusionOk="0" h="4719" w="12729">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5" name="Google Shape;325;p21"/>
          <p:cNvSpPr/>
          <p:nvPr/>
        </p:nvSpPr>
        <p:spPr>
          <a:xfrm>
            <a:off x="525660" y="5545977"/>
            <a:ext cx="234624" cy="217806"/>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26" name="Google Shape;326;p21"/>
          <p:cNvSpPr txBox="1"/>
          <p:nvPr/>
        </p:nvSpPr>
        <p:spPr>
          <a:xfrm>
            <a:off x="819100" y="6568650"/>
            <a:ext cx="6822300" cy="23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Cabin"/>
                <a:ea typeface="Cabin"/>
                <a:cs typeface="Cabin"/>
                <a:sym typeface="Cabin"/>
              </a:rPr>
              <a:t>Note takers:</a:t>
            </a:r>
            <a:endParaRPr b="1" sz="2000">
              <a:latin typeface="Cabin"/>
              <a:ea typeface="Cabin"/>
              <a:cs typeface="Cabin"/>
              <a:sym typeface="Cabin"/>
            </a:endParaRPr>
          </a:p>
          <a:p>
            <a:pPr indent="0" lvl="0" marL="0" rtl="0" algn="l">
              <a:spcBef>
                <a:spcPts val="0"/>
              </a:spcBef>
              <a:spcAft>
                <a:spcPts val="0"/>
              </a:spcAft>
              <a:buNone/>
            </a:pPr>
            <a:r>
              <a:t/>
            </a:r>
            <a:endParaRPr>
              <a:solidFill>
                <a:schemeClr val="dk1"/>
              </a:solidFill>
              <a:latin typeface="Cabin SemiBold"/>
              <a:ea typeface="Cabin SemiBold"/>
              <a:cs typeface="Cabin SemiBold"/>
              <a:sym typeface="Cabin SemiBold"/>
            </a:endParaRPr>
          </a:p>
          <a:p>
            <a:pPr indent="-355600" lvl="0" marL="457200" rtl="0" algn="l">
              <a:spcBef>
                <a:spcPts val="0"/>
              </a:spcBef>
              <a:spcAft>
                <a:spcPts val="0"/>
              </a:spcAft>
              <a:buClr>
                <a:schemeClr val="dk1"/>
              </a:buClr>
              <a:buSzPts val="2000"/>
              <a:buFont typeface="Cabin SemiBold"/>
              <a:buChar char="-"/>
            </a:pPr>
            <a:r>
              <a:rPr lang="en-GB" sz="2000">
                <a:solidFill>
                  <a:schemeClr val="dk1"/>
                </a:solidFill>
                <a:latin typeface="Cabin SemiBold"/>
                <a:ea typeface="Cabin SemiBold"/>
                <a:cs typeface="Cabin SemiBold"/>
                <a:sym typeface="Cabin SemiBold"/>
              </a:rPr>
              <a:t>Mashal Abaalkhail</a:t>
            </a:r>
            <a:endParaRPr sz="2000">
              <a:solidFill>
                <a:schemeClr val="dk1"/>
              </a:solidFill>
              <a:latin typeface="Cabin SemiBold"/>
              <a:ea typeface="Cabin SemiBold"/>
              <a:cs typeface="Cabin SemiBold"/>
              <a:sym typeface="Cabin SemiBold"/>
            </a:endParaRPr>
          </a:p>
          <a:p>
            <a:pPr indent="-355600" lvl="0" marL="457200" rtl="0" algn="l">
              <a:spcBef>
                <a:spcPts val="0"/>
              </a:spcBef>
              <a:spcAft>
                <a:spcPts val="0"/>
              </a:spcAft>
              <a:buClr>
                <a:schemeClr val="dk1"/>
              </a:buClr>
              <a:buSzPts val="2000"/>
              <a:buFont typeface="Cabin SemiBold"/>
              <a:buChar char="-"/>
            </a:pPr>
            <a:r>
              <a:rPr lang="en-GB" sz="2000">
                <a:latin typeface="Cabin SemiBold"/>
                <a:ea typeface="Cabin SemiBold"/>
                <a:cs typeface="Cabin SemiBold"/>
                <a:sym typeface="Cabin SemiBold"/>
              </a:rPr>
              <a:t>Razan Alrabah</a:t>
            </a:r>
            <a:endParaRPr sz="2000">
              <a:latin typeface="Cabin SemiBold"/>
              <a:ea typeface="Cabin SemiBold"/>
              <a:cs typeface="Cabin SemiBold"/>
              <a:sym typeface="Cabin SemiBold"/>
            </a:endParaRPr>
          </a:p>
        </p:txBody>
      </p:sp>
      <p:sp>
        <p:nvSpPr>
          <p:cNvPr id="327" name="Google Shape;327;p21"/>
          <p:cNvSpPr/>
          <p:nvPr/>
        </p:nvSpPr>
        <p:spPr>
          <a:xfrm>
            <a:off x="532380" y="5861906"/>
            <a:ext cx="234624" cy="217806"/>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