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688400" cx="7920000"/>
  <p:notesSz cx="6858000" cy="9144000"/>
  <p:embeddedFontLst>
    <p:embeddedFont>
      <p:font typeface="Lora"/>
      <p:regular r:id="rId23"/>
      <p:bold r:id="rId24"/>
      <p:italic r:id="rId25"/>
      <p:boldItalic r:id="rId26"/>
    </p:embeddedFont>
    <p:embeddedFont>
      <p:font typeface="CG Time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224BA85-B3DB-4AF9-BC95-140C48E6BB3C}">
  <a:tblStyle styleId="{B224BA85-B3DB-4AF9-BC95-140C48E6BB3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4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Lora-bold.fntdata"/><Relationship Id="rId23" Type="http://schemas.openxmlformats.org/officeDocument/2006/relationships/font" Target="fonts/Lora-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ora-boldItalic.fntdata"/><Relationship Id="rId25" Type="http://schemas.openxmlformats.org/officeDocument/2006/relationships/font" Target="fonts/Lora-italic.fntdata"/><Relationship Id="rId28" Type="http://schemas.openxmlformats.org/officeDocument/2006/relationships/font" Target="fonts/CGTimes-bold.fntdata"/><Relationship Id="rId27" Type="http://schemas.openxmlformats.org/officeDocument/2006/relationships/font" Target="fonts/CGTime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GTimes-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CGTimes-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p: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6c76e94ec8_5_6: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6c76e94ec8_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5f4c45f27_1_15: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5f4c45f27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6c76e94ec8_5_5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c76e94ec8_5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75f92441fc_0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5f92441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5f92441fc_0_43: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5f92441f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6c94854ee2_5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6c94854ee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6c94854ee2_3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6c94854ee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5a9eda0bd_0_75: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5a9eda0b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1db738b918ba851c_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db738b918ba851c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bca745f4c_0_2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bca745f4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5a9eda0bd_0_81: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5a9eda0b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bca745f4c_0_54: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bca745f4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75a9eda0bd_0_8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75a9eda0bd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bca745f4c_0_75: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bca745f4c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5f4c45f27_1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5f4c45f2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9984" y="1547257"/>
            <a:ext cx="7380000" cy="426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2"/>
          <p:cNvSpPr/>
          <p:nvPr/>
        </p:nvSpPr>
        <p:spPr>
          <a:xfrm>
            <a:off x="269975" y="1775850"/>
            <a:ext cx="1029900" cy="894900"/>
          </a:xfrm>
          <a:prstGeom prst="halfFrame">
            <a:avLst>
              <a:gd fmla="val 24527" name="adj1"/>
              <a:gd fmla="val 26416"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10800000">
            <a:off x="6620075" y="4668150"/>
            <a:ext cx="1029900" cy="894900"/>
          </a:xfrm>
          <a:prstGeom prst="halfFrame">
            <a:avLst>
              <a:gd fmla="val 24527" name="adj1"/>
              <a:gd fmla="val 26416"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 name="Google Shape;14;p2"/>
          <p:cNvCxnSpPr/>
          <p:nvPr/>
        </p:nvCxnSpPr>
        <p:spPr>
          <a:xfrm flipH="1">
            <a:off x="252975" y="6467562"/>
            <a:ext cx="3443400" cy="15900"/>
          </a:xfrm>
          <a:prstGeom prst="straightConnector1">
            <a:avLst/>
          </a:prstGeom>
          <a:noFill/>
          <a:ln cap="flat" cmpd="sng" w="28575">
            <a:solidFill>
              <a:srgbClr val="0B5394"/>
            </a:solidFill>
            <a:prstDash val="solid"/>
            <a:round/>
            <a:headEnd len="med" w="med" type="none"/>
            <a:tailEnd len="med" w="med" type="none"/>
          </a:ln>
        </p:spPr>
      </p:cxnSp>
      <p:cxnSp>
        <p:nvCxnSpPr>
          <p:cNvPr id="15" name="Google Shape;15;p2"/>
          <p:cNvCxnSpPr/>
          <p:nvPr/>
        </p:nvCxnSpPr>
        <p:spPr>
          <a:xfrm flipH="1">
            <a:off x="357762" y="9773165"/>
            <a:ext cx="2148000" cy="15900"/>
          </a:xfrm>
          <a:prstGeom prst="straightConnector1">
            <a:avLst/>
          </a:prstGeom>
          <a:noFill/>
          <a:ln cap="flat" cmpd="sng" w="19050">
            <a:solidFill>
              <a:srgbClr val="0B5394"/>
            </a:solidFill>
            <a:prstDash val="solid"/>
            <a:round/>
            <a:headEnd len="med" w="med" type="none"/>
            <a:tailEnd len="med" w="med" type="none"/>
          </a:ln>
        </p:spPr>
      </p:cxnSp>
      <p:sp>
        <p:nvSpPr>
          <p:cNvPr id="16" name="Google Shape;16;p2"/>
          <p:cNvSpPr txBox="1"/>
          <p:nvPr/>
        </p:nvSpPr>
        <p:spPr>
          <a:xfrm flipH="1">
            <a:off x="252912" y="9773165"/>
            <a:ext cx="4505700" cy="726300"/>
          </a:xfrm>
          <a:prstGeom prst="rect">
            <a:avLst/>
          </a:prstGeom>
          <a:noFill/>
          <a:ln>
            <a:noFill/>
          </a:ln>
        </p:spPr>
        <p:txBody>
          <a:bodyPr anchorCtr="0" anchor="ctr" bIns="103300" lIns="103300" spcFirstLastPara="1" rIns="103300" wrap="square" tIns="103300">
            <a:noAutofit/>
          </a:bodyPr>
          <a:lstStyle/>
          <a:p>
            <a:pPr indent="0" lvl="0" marL="0" rtl="0" algn="l">
              <a:spcBef>
                <a:spcPts val="0"/>
              </a:spcBef>
              <a:spcAft>
                <a:spcPts val="0"/>
              </a:spcAft>
              <a:buNone/>
            </a:pPr>
            <a:r>
              <a:rPr b="1" lang="en-GB" sz="1000">
                <a:latin typeface="Lora"/>
                <a:ea typeface="Lora"/>
                <a:cs typeface="Lora"/>
                <a:sym typeface="Lora"/>
              </a:rPr>
              <a:t>Black: original content</a:t>
            </a:r>
            <a:r>
              <a:rPr b="1" lang="en-GB" sz="1000">
                <a:solidFill>
                  <a:srgbClr val="38761D"/>
                </a:solidFill>
                <a:latin typeface="Lora"/>
                <a:ea typeface="Lora"/>
                <a:cs typeface="Lora"/>
                <a:sym typeface="Lora"/>
              </a:rPr>
              <a:t>     </a:t>
            </a:r>
            <a:r>
              <a:rPr b="1" lang="en-GB" sz="1000">
                <a:solidFill>
                  <a:srgbClr val="8E7CC3"/>
                </a:solidFill>
                <a:latin typeface="Lora"/>
                <a:ea typeface="Lora"/>
                <a:cs typeface="Lora"/>
                <a:sym typeface="Lora"/>
              </a:rPr>
              <a:t>   </a:t>
            </a:r>
            <a:endParaRPr b="1" sz="1000">
              <a:latin typeface="Lora"/>
              <a:ea typeface="Lora"/>
              <a:cs typeface="Lora"/>
              <a:sym typeface="Lora"/>
            </a:endParaRPr>
          </a:p>
          <a:p>
            <a:pPr indent="0" lvl="0" marL="0" rtl="0" algn="l">
              <a:spcBef>
                <a:spcPts val="0"/>
              </a:spcBef>
              <a:spcAft>
                <a:spcPts val="0"/>
              </a:spcAft>
              <a:buNone/>
            </a:pPr>
            <a:r>
              <a:rPr b="1" lang="en-GB" sz="1000">
                <a:solidFill>
                  <a:srgbClr val="FF0000"/>
                </a:solidFill>
                <a:latin typeface="Lora"/>
                <a:ea typeface="Lora"/>
                <a:cs typeface="Lora"/>
                <a:sym typeface="Lora"/>
              </a:rPr>
              <a:t>Red: Important</a:t>
            </a:r>
            <a:r>
              <a:rPr b="1" lang="en-GB" sz="1000">
                <a:solidFill>
                  <a:srgbClr val="B45F06"/>
                </a:solidFill>
                <a:latin typeface="Lora"/>
                <a:ea typeface="Lora"/>
                <a:cs typeface="Lora"/>
                <a:sym typeface="Lora"/>
              </a:rPr>
              <a:t>   </a:t>
            </a:r>
            <a:r>
              <a:rPr b="1" lang="en-GB" sz="1000">
                <a:solidFill>
                  <a:srgbClr val="8E7CC3"/>
                </a:solidFill>
                <a:latin typeface="Lora"/>
                <a:ea typeface="Lora"/>
                <a:cs typeface="Lora"/>
                <a:sym typeface="Lora"/>
              </a:rPr>
              <a:t>                      </a:t>
            </a:r>
            <a:endParaRPr b="1" sz="1000">
              <a:solidFill>
                <a:srgbClr val="666666"/>
              </a:solidFill>
              <a:latin typeface="Lora"/>
              <a:ea typeface="Lora"/>
              <a:cs typeface="Lora"/>
              <a:sym typeface="Lora"/>
            </a:endParaRPr>
          </a:p>
          <a:p>
            <a:pPr indent="0" lvl="0" marL="0" rtl="0" algn="l">
              <a:spcBef>
                <a:spcPts val="0"/>
              </a:spcBef>
              <a:spcAft>
                <a:spcPts val="0"/>
              </a:spcAft>
              <a:buClr>
                <a:srgbClr val="000000"/>
              </a:buClr>
              <a:buSzPts val="1200"/>
              <a:buFont typeface="Arial"/>
              <a:buNone/>
            </a:pPr>
            <a:r>
              <a:rPr b="1" lang="en-GB" sz="1000">
                <a:solidFill>
                  <a:srgbClr val="38761D"/>
                </a:solidFill>
                <a:latin typeface="Lora"/>
                <a:ea typeface="Lora"/>
                <a:cs typeface="Lora"/>
                <a:sym typeface="Lora"/>
              </a:rPr>
              <a:t>Green: only found in males slides</a:t>
            </a:r>
            <a:endParaRPr b="1" sz="1000">
              <a:solidFill>
                <a:srgbClr val="38761D"/>
              </a:solidFill>
              <a:latin typeface="Lora"/>
              <a:ea typeface="Lora"/>
              <a:cs typeface="Lora"/>
              <a:sym typeface="Lora"/>
            </a:endParaRPr>
          </a:p>
        </p:txBody>
      </p:sp>
      <p:sp>
        <p:nvSpPr>
          <p:cNvPr id="17" name="Google Shape;17;p2"/>
          <p:cNvSpPr txBox="1"/>
          <p:nvPr/>
        </p:nvSpPr>
        <p:spPr>
          <a:xfrm>
            <a:off x="2395864" y="9788874"/>
            <a:ext cx="2556600" cy="694800"/>
          </a:xfrm>
          <a:prstGeom prst="rect">
            <a:avLst/>
          </a:prstGeom>
          <a:noFill/>
          <a:ln>
            <a:noFill/>
          </a:ln>
        </p:spPr>
        <p:txBody>
          <a:bodyPr anchorCtr="0" anchor="t" bIns="103300" lIns="103300" spcFirstLastPara="1" rIns="103300" wrap="square" tIns="103300">
            <a:noAutofit/>
          </a:bodyPr>
          <a:lstStyle/>
          <a:p>
            <a:pPr indent="0" lvl="0" marL="0" rtl="0" algn="l">
              <a:spcBef>
                <a:spcPts val="0"/>
              </a:spcBef>
              <a:spcAft>
                <a:spcPts val="0"/>
              </a:spcAft>
              <a:buClr>
                <a:srgbClr val="000000"/>
              </a:buClr>
              <a:buSzPts val="1100"/>
              <a:buFont typeface="Arial"/>
              <a:buNone/>
            </a:pPr>
            <a:r>
              <a:rPr b="1" lang="en-GB" sz="1000">
                <a:solidFill>
                  <a:srgbClr val="B45F06"/>
                </a:solidFill>
                <a:latin typeface="Lora"/>
                <a:ea typeface="Lora"/>
                <a:cs typeface="Lora"/>
                <a:sym typeface="Lora"/>
              </a:rPr>
              <a:t>Orange: Doctor notes</a:t>
            </a:r>
            <a:endParaRPr b="1" sz="1000">
              <a:solidFill>
                <a:srgbClr val="B45F06"/>
              </a:solidFill>
              <a:latin typeface="Lora"/>
              <a:ea typeface="Lora"/>
              <a:cs typeface="Lora"/>
              <a:sym typeface="Lora"/>
            </a:endParaRPr>
          </a:p>
          <a:p>
            <a:pPr indent="0" lvl="0" marL="0" rtl="0" algn="l">
              <a:spcBef>
                <a:spcPts val="0"/>
              </a:spcBef>
              <a:spcAft>
                <a:spcPts val="0"/>
              </a:spcAft>
              <a:buNone/>
            </a:pPr>
            <a:r>
              <a:rPr b="1" lang="en-GB" sz="1000">
                <a:solidFill>
                  <a:srgbClr val="999999"/>
                </a:solidFill>
                <a:latin typeface="Lora"/>
                <a:ea typeface="Lora"/>
                <a:cs typeface="Lora"/>
                <a:sym typeface="Lora"/>
              </a:rPr>
              <a:t>Grey: Extra/Robbins </a:t>
            </a:r>
            <a:endParaRPr b="1" sz="1000">
              <a:solidFill>
                <a:srgbClr val="38761D"/>
              </a:solidFill>
              <a:latin typeface="Lora"/>
              <a:ea typeface="Lora"/>
              <a:cs typeface="Lora"/>
              <a:sym typeface="Lora"/>
            </a:endParaRPr>
          </a:p>
          <a:p>
            <a:pPr indent="0" lvl="0" marL="0" rtl="0" algn="l">
              <a:spcBef>
                <a:spcPts val="0"/>
              </a:spcBef>
              <a:spcAft>
                <a:spcPts val="0"/>
              </a:spcAft>
              <a:buNone/>
            </a:pPr>
            <a:r>
              <a:rPr b="1" lang="en-GB" sz="1000">
                <a:solidFill>
                  <a:srgbClr val="8E7CC3"/>
                </a:solidFill>
                <a:latin typeface="Lora"/>
                <a:ea typeface="Lora"/>
                <a:cs typeface="Lora"/>
                <a:sym typeface="Lora"/>
              </a:rPr>
              <a:t>Purple: Only found in females slides  </a:t>
            </a:r>
            <a:r>
              <a:rPr b="1" lang="en-GB" sz="1000">
                <a:solidFill>
                  <a:srgbClr val="8E7CC3"/>
                </a:solidFill>
                <a:latin typeface="CG Times"/>
                <a:ea typeface="CG Times"/>
                <a:cs typeface="CG Times"/>
                <a:sym typeface="CG Times"/>
              </a:rPr>
              <a:t>                        </a:t>
            </a:r>
            <a:endParaRPr b="1" sz="1000">
              <a:solidFill>
                <a:srgbClr val="8E7CC3"/>
              </a:solidFill>
              <a:latin typeface="CG Times"/>
              <a:ea typeface="CG Times"/>
              <a:cs typeface="CG Times"/>
              <a:sym typeface="CG 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269976" y="2298572"/>
            <a:ext cx="73800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 type="body"/>
          </p:nvPr>
        </p:nvSpPr>
        <p:spPr>
          <a:xfrm>
            <a:off x="269976" y="6550450"/>
            <a:ext cx="73800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7" name="Google Shape;57;p11"/>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12"/>
          <p:cNvSpPr/>
          <p:nvPr/>
        </p:nvSpPr>
        <p:spPr>
          <a:xfrm>
            <a:off x="0" y="10485168"/>
            <a:ext cx="7920000" cy="203100"/>
          </a:xfrm>
          <a:prstGeom prst="rect">
            <a:avLst/>
          </a:prstGeom>
          <a:solidFill>
            <a:srgbClr val="0B5394"/>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61" name="Google Shape;61;p12"/>
          <p:cNvCxnSpPr/>
          <p:nvPr/>
        </p:nvCxnSpPr>
        <p:spPr>
          <a:xfrm flipH="1" rot="10800000">
            <a:off x="1267189" y="909445"/>
            <a:ext cx="5385600" cy="3900"/>
          </a:xfrm>
          <a:prstGeom prst="straightConnector1">
            <a:avLst/>
          </a:prstGeom>
          <a:noFill/>
          <a:ln cap="flat" cmpd="sng" w="28575">
            <a:solidFill>
              <a:srgbClr val="0B5394"/>
            </a:solidFill>
            <a:prstDash val="solid"/>
            <a:round/>
            <a:headEnd len="med" w="med" type="diamond"/>
            <a:tailEnd len="med" w="med" type="diamon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spTree>
      <p:nvGrpSpPr>
        <p:cNvPr id="62" name="Shape 62"/>
        <p:cNvGrpSpPr/>
        <p:nvPr/>
      </p:nvGrpSpPr>
      <p:grpSpPr>
        <a:xfrm>
          <a:off x="0" y="0"/>
          <a:ext cx="0" cy="0"/>
          <a:chOff x="0" y="0"/>
          <a:chExt cx="0" cy="0"/>
        </a:xfrm>
      </p:grpSpPr>
      <p:sp>
        <p:nvSpPr>
          <p:cNvPr id="63" name="Google Shape;63;p13"/>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3"/>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2">
    <p:spTree>
      <p:nvGrpSpPr>
        <p:cNvPr id="66" name="Shape 66"/>
        <p:cNvGrpSpPr/>
        <p:nvPr/>
      </p:nvGrpSpPr>
      <p:grpSpPr>
        <a:xfrm>
          <a:off x="0" y="0"/>
          <a:ext cx="0" cy="0"/>
          <a:chOff x="0" y="0"/>
          <a:chExt cx="0" cy="0"/>
        </a:xfrm>
      </p:grpSpPr>
      <p:sp>
        <p:nvSpPr>
          <p:cNvPr id="67" name="Google Shape;67;p14"/>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8" name="Google Shape;68;p14"/>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1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3">
  <p:cSld name="TITLE_3">
    <p:spTree>
      <p:nvGrpSpPr>
        <p:cNvPr id="70" name="Shape 70"/>
        <p:cNvGrpSpPr/>
        <p:nvPr/>
      </p:nvGrpSpPr>
      <p:grpSpPr>
        <a:xfrm>
          <a:off x="0" y="0"/>
          <a:ext cx="0" cy="0"/>
          <a:chOff x="0" y="0"/>
          <a:chExt cx="0" cy="0"/>
        </a:xfrm>
      </p:grpSpPr>
      <p:sp>
        <p:nvSpPr>
          <p:cNvPr id="71" name="Google Shape;71;p15"/>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2" name="Google Shape;72;p15"/>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3" name="Google Shape;73;p1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1">
  <p:cSld name="CAPTION_ONLY_1">
    <p:spTree>
      <p:nvGrpSpPr>
        <p:cNvPr id="74" name="Shape 74"/>
        <p:cNvGrpSpPr/>
        <p:nvPr/>
      </p:nvGrpSpPr>
      <p:grpSpPr>
        <a:xfrm>
          <a:off x="0" y="0"/>
          <a:ext cx="0" cy="0"/>
          <a:chOff x="0" y="0"/>
          <a:chExt cx="0" cy="0"/>
        </a:xfrm>
      </p:grpSpPr>
      <p:sp>
        <p:nvSpPr>
          <p:cNvPr id="75" name="Google Shape;75;p1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
        <p:nvSpPr>
          <p:cNvPr id="76" name="Google Shape;76;p16"/>
          <p:cNvSpPr/>
          <p:nvPr/>
        </p:nvSpPr>
        <p:spPr>
          <a:xfrm>
            <a:off x="-50" y="0"/>
            <a:ext cx="7920000" cy="10688400"/>
          </a:xfrm>
          <a:prstGeom prst="halfFrame">
            <a:avLst>
              <a:gd fmla="val 14710" name="adj1"/>
              <a:gd fmla="val 13218" name="adj2"/>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p:nvPr/>
        </p:nvSpPr>
        <p:spPr>
          <a:xfrm rot="10800000">
            <a:off x="15975" y="0"/>
            <a:ext cx="7920000" cy="10688400"/>
          </a:xfrm>
          <a:prstGeom prst="halfFrame">
            <a:avLst>
              <a:gd fmla="val 17268" name="adj1"/>
              <a:gd fmla="val 11084" name="adj2"/>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269976" y="4469553"/>
            <a:ext cx="73800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p:nvPr/>
        </p:nvSpPr>
        <p:spPr>
          <a:xfrm>
            <a:off x="0" y="10485168"/>
            <a:ext cx="7920000" cy="203100"/>
          </a:xfrm>
          <a:prstGeom prst="rect">
            <a:avLst/>
          </a:prstGeom>
          <a:solidFill>
            <a:srgbClr val="0B5394"/>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sp>
        <p:nvSpPr>
          <p:cNvPr id="22" name="Google Shape;22;p3"/>
          <p:cNvSpPr txBox="1"/>
          <p:nvPr/>
        </p:nvSpPr>
        <p:spPr>
          <a:xfrm>
            <a:off x="269976" y="4469553"/>
            <a:ext cx="7380000" cy="17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000000"/>
              </a:solidFill>
            </a:endParaRPr>
          </a:p>
        </p:txBody>
      </p:sp>
      <p:sp>
        <p:nvSpPr>
          <p:cNvPr id="23" name="Google Shape;23;p3"/>
          <p:cNvSpPr txBox="1"/>
          <p:nvPr/>
        </p:nvSpPr>
        <p:spPr>
          <a:xfrm>
            <a:off x="269976" y="4469553"/>
            <a:ext cx="7380000" cy="17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000000"/>
              </a:solidFill>
            </a:endParaRPr>
          </a:p>
        </p:txBody>
      </p:sp>
      <p:cxnSp>
        <p:nvCxnSpPr>
          <p:cNvPr id="24" name="Google Shape;24;p3"/>
          <p:cNvCxnSpPr/>
          <p:nvPr/>
        </p:nvCxnSpPr>
        <p:spPr>
          <a:xfrm flipH="1" rot="10800000">
            <a:off x="1267189" y="985645"/>
            <a:ext cx="5385600" cy="3900"/>
          </a:xfrm>
          <a:prstGeom prst="straightConnector1">
            <a:avLst/>
          </a:prstGeom>
          <a:noFill/>
          <a:ln cap="flat" cmpd="sng" w="28575">
            <a:solidFill>
              <a:srgbClr val="0B5394"/>
            </a:solidFill>
            <a:prstDash val="solid"/>
            <a:round/>
            <a:headEnd len="med" w="med" type="diamond"/>
            <a:tailEnd len="med" w="med" type="diamond"/>
          </a:ln>
        </p:spPr>
      </p:cxnSp>
      <p:cxnSp>
        <p:nvCxnSpPr>
          <p:cNvPr id="25" name="Google Shape;25;p3"/>
          <p:cNvCxnSpPr/>
          <p:nvPr/>
        </p:nvCxnSpPr>
        <p:spPr>
          <a:xfrm flipH="1">
            <a:off x="357762" y="9773165"/>
            <a:ext cx="2148000" cy="159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4"/>
          <p:cNvSpPr txBox="1"/>
          <p:nvPr>
            <p:ph idx="1" type="body"/>
          </p:nvPr>
        </p:nvSpPr>
        <p:spPr>
          <a:xfrm>
            <a:off x="269976" y="2394889"/>
            <a:ext cx="73800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5"/>
          <p:cNvSpPr txBox="1"/>
          <p:nvPr>
            <p:ph idx="1" type="body"/>
          </p:nvPr>
        </p:nvSpPr>
        <p:spPr>
          <a:xfrm>
            <a:off x="269976"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185543"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269976" y="1154559"/>
            <a:ext cx="24321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69976" y="2887645"/>
            <a:ext cx="24321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24626" y="935430"/>
            <a:ext cx="55155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8"/>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3960000" y="-260"/>
            <a:ext cx="396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229961" y="2562587"/>
            <a:ext cx="35037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idx="1" type="subTitle"/>
          </p:nvPr>
        </p:nvSpPr>
        <p:spPr>
          <a:xfrm>
            <a:off x="229961" y="5824903"/>
            <a:ext cx="35037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idx="2" type="body"/>
          </p:nvPr>
        </p:nvSpPr>
        <p:spPr>
          <a:xfrm>
            <a:off x="4278307" y="1504657"/>
            <a:ext cx="33234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0" name="Google Shape;50;p9"/>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269976" y="8791305"/>
            <a:ext cx="51957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3" name="Google Shape;53;p10"/>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9976" y="924780"/>
            <a:ext cx="73800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9976" y="2394889"/>
            <a:ext cx="73800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2.png"/><Relationship Id="rId4" Type="http://schemas.openxmlformats.org/officeDocument/2006/relationships/image" Target="../media/image9.png"/><Relationship Id="rId5" Type="http://schemas.openxmlformats.org/officeDocument/2006/relationships/image" Target="../media/image3.png"/><Relationship Id="rId6"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7"/>
          <p:cNvSpPr txBox="1"/>
          <p:nvPr>
            <p:ph type="ctrTitle"/>
          </p:nvPr>
        </p:nvSpPr>
        <p:spPr>
          <a:xfrm>
            <a:off x="269984" y="1547257"/>
            <a:ext cx="7380000" cy="426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073763"/>
                </a:solidFill>
                <a:latin typeface="Lora"/>
                <a:ea typeface="Lora"/>
                <a:cs typeface="Lora"/>
                <a:sym typeface="Lora"/>
              </a:rPr>
              <a:t>GNT Pathology Cases</a:t>
            </a:r>
            <a:endParaRPr/>
          </a:p>
        </p:txBody>
      </p:sp>
      <p:pic>
        <p:nvPicPr>
          <p:cNvPr id="83" name="Google Shape;83;p17"/>
          <p:cNvPicPr preferRelativeResize="0"/>
          <p:nvPr/>
        </p:nvPicPr>
        <p:blipFill>
          <a:blip r:embed="rId3">
            <a:alphaModFix/>
          </a:blip>
          <a:stretch>
            <a:fillRect/>
          </a:stretch>
        </p:blipFill>
        <p:spPr>
          <a:xfrm>
            <a:off x="6571474" y="152399"/>
            <a:ext cx="1272324" cy="854125"/>
          </a:xfrm>
          <a:prstGeom prst="rect">
            <a:avLst/>
          </a:prstGeom>
          <a:noFill/>
          <a:ln>
            <a:noFill/>
          </a:ln>
        </p:spPr>
      </p:pic>
      <p:pic>
        <p:nvPicPr>
          <p:cNvPr id="84" name="Google Shape;84;p17"/>
          <p:cNvPicPr preferRelativeResize="0"/>
          <p:nvPr/>
        </p:nvPicPr>
        <p:blipFill rotWithShape="1">
          <a:blip r:embed="rId4">
            <a:alphaModFix/>
          </a:blip>
          <a:srcRect b="0" l="3965" r="4029" t="0"/>
          <a:stretch/>
        </p:blipFill>
        <p:spPr>
          <a:xfrm>
            <a:off x="0" y="0"/>
            <a:ext cx="1768975" cy="854125"/>
          </a:xfrm>
          <a:prstGeom prst="rect">
            <a:avLst/>
          </a:prstGeom>
          <a:noFill/>
          <a:ln>
            <a:noFill/>
          </a:ln>
        </p:spPr>
      </p:pic>
      <p:sp>
        <p:nvSpPr>
          <p:cNvPr id="85" name="Google Shape;85;p17"/>
          <p:cNvSpPr txBox="1"/>
          <p:nvPr/>
        </p:nvSpPr>
        <p:spPr>
          <a:xfrm>
            <a:off x="291950" y="6503875"/>
            <a:ext cx="7136400" cy="274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ora"/>
              <a:ea typeface="Lora"/>
              <a:cs typeface="Lora"/>
              <a:sym typeface="Lora"/>
            </a:endParaRPr>
          </a:p>
        </p:txBody>
      </p:sp>
      <p:sp>
        <p:nvSpPr>
          <p:cNvPr id="86" name="Google Shape;86;p17"/>
          <p:cNvSpPr txBox="1"/>
          <p:nvPr/>
        </p:nvSpPr>
        <p:spPr>
          <a:xfrm>
            <a:off x="343200" y="6505775"/>
            <a:ext cx="7233600" cy="27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073763"/>
                </a:solidFill>
                <a:latin typeface="Lora"/>
                <a:ea typeface="Lora"/>
                <a:cs typeface="Lora"/>
                <a:sym typeface="Lora"/>
              </a:rPr>
              <a:t>Sources: </a:t>
            </a:r>
            <a:endParaRPr b="1" sz="2400">
              <a:solidFill>
                <a:srgbClr val="073763"/>
              </a:solidFill>
              <a:latin typeface="Lora"/>
              <a:ea typeface="Lora"/>
              <a:cs typeface="Lora"/>
              <a:sym typeface="Lora"/>
            </a:endParaRPr>
          </a:p>
          <a:p>
            <a:pPr indent="0" lvl="0" marL="0" rtl="0" algn="ctr">
              <a:spcBef>
                <a:spcPts val="0"/>
              </a:spcBef>
              <a:spcAft>
                <a:spcPts val="0"/>
              </a:spcAft>
              <a:buNone/>
            </a:pPr>
            <a:r>
              <a:rPr b="1" lang="en-GB" sz="2400">
                <a:solidFill>
                  <a:srgbClr val="073763"/>
                </a:solidFill>
                <a:latin typeface="Lora"/>
                <a:ea typeface="Lora"/>
                <a:cs typeface="Lora"/>
                <a:sym typeface="Lora"/>
              </a:rPr>
              <a:t>1- Males doctor revision files.</a:t>
            </a:r>
            <a:endParaRPr b="1" sz="2400">
              <a:solidFill>
                <a:srgbClr val="073763"/>
              </a:solidFill>
              <a:latin typeface="Lora"/>
              <a:ea typeface="Lora"/>
              <a:cs typeface="Lora"/>
              <a:sym typeface="Lora"/>
            </a:endParaRPr>
          </a:p>
          <a:p>
            <a:pPr indent="0" lvl="0" marL="0" rtl="0" algn="ctr">
              <a:spcBef>
                <a:spcPts val="0"/>
              </a:spcBef>
              <a:spcAft>
                <a:spcPts val="0"/>
              </a:spcAft>
              <a:buNone/>
            </a:pPr>
            <a:r>
              <a:rPr b="1" lang="en-GB" sz="2400">
                <a:solidFill>
                  <a:srgbClr val="073763"/>
                </a:solidFill>
                <a:latin typeface="Lora"/>
                <a:ea typeface="Lora"/>
                <a:cs typeface="Lora"/>
                <a:sym typeface="Lora"/>
              </a:rPr>
              <a:t>2- Females slides.</a:t>
            </a:r>
            <a:endParaRPr b="1" sz="2400">
              <a:solidFill>
                <a:srgbClr val="073763"/>
              </a:solidFill>
              <a:latin typeface="Lora"/>
              <a:ea typeface="Lora"/>
              <a:cs typeface="Lora"/>
              <a:sym typeface="Lora"/>
            </a:endParaRPr>
          </a:p>
          <a:p>
            <a:pPr indent="0" lvl="0" marL="0" rtl="0" algn="ctr">
              <a:spcBef>
                <a:spcPts val="0"/>
              </a:spcBef>
              <a:spcAft>
                <a:spcPts val="0"/>
              </a:spcAft>
              <a:buNone/>
            </a:pPr>
            <a:r>
              <a:t/>
            </a:r>
            <a:endParaRPr b="1" sz="2400">
              <a:solidFill>
                <a:srgbClr val="073763"/>
              </a:solidFill>
              <a:latin typeface="Lora"/>
              <a:ea typeface="Lora"/>
              <a:cs typeface="Lora"/>
              <a:sym typeface="Lora"/>
            </a:endParaRPr>
          </a:p>
          <a:p>
            <a:pPr indent="0" lvl="0" marL="0" rtl="0" algn="ctr">
              <a:spcBef>
                <a:spcPts val="0"/>
              </a:spcBef>
              <a:spcAft>
                <a:spcPts val="0"/>
              </a:spcAft>
              <a:buNone/>
            </a:pPr>
            <a:r>
              <a:rPr b="1" lang="en-GB" sz="2400">
                <a:solidFill>
                  <a:srgbClr val="073763"/>
                </a:solidFill>
                <a:latin typeface="Lora"/>
                <a:ea typeface="Lora"/>
                <a:cs typeface="Lora"/>
                <a:sym typeface="Lora"/>
              </a:rPr>
              <a:t>This file was done by: </a:t>
            </a:r>
            <a:endParaRPr b="1" sz="2400">
              <a:solidFill>
                <a:srgbClr val="073763"/>
              </a:solidFill>
              <a:latin typeface="Lora"/>
              <a:ea typeface="Lora"/>
              <a:cs typeface="Lora"/>
              <a:sym typeface="Lora"/>
            </a:endParaRPr>
          </a:p>
          <a:p>
            <a:pPr indent="0" lvl="0" marL="0" rtl="0" algn="ctr">
              <a:spcBef>
                <a:spcPts val="0"/>
              </a:spcBef>
              <a:spcAft>
                <a:spcPts val="0"/>
              </a:spcAft>
              <a:buNone/>
            </a:pPr>
            <a:r>
              <a:rPr b="1" lang="en-GB" sz="2400">
                <a:solidFill>
                  <a:srgbClr val="073763"/>
                </a:solidFill>
                <a:latin typeface="Lora"/>
                <a:ea typeface="Lora"/>
                <a:cs typeface="Lora"/>
                <a:sym typeface="Lora"/>
              </a:rPr>
              <a:t>Lama Alzamil &amp; Khalid Alkhani</a:t>
            </a:r>
            <a:endParaRPr b="1" sz="2400">
              <a:solidFill>
                <a:srgbClr val="073763"/>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nvSpPr>
        <p:spPr>
          <a:xfrm>
            <a:off x="-86625" y="247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MCQ</a:t>
            </a:r>
            <a:endParaRPr b="1" sz="1800">
              <a:solidFill>
                <a:srgbClr val="0000FF"/>
              </a:solidFill>
              <a:latin typeface="Lora"/>
              <a:ea typeface="Lora"/>
              <a:cs typeface="Lora"/>
              <a:sym typeface="Lora"/>
            </a:endParaRPr>
          </a:p>
        </p:txBody>
      </p:sp>
      <p:sp>
        <p:nvSpPr>
          <p:cNvPr id="185" name="Google Shape;185;p26"/>
          <p:cNvSpPr txBox="1"/>
          <p:nvPr/>
        </p:nvSpPr>
        <p:spPr>
          <a:xfrm>
            <a:off x="0" y="414300"/>
            <a:ext cx="7920000" cy="9708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73763"/>
                </a:solidFill>
                <a:latin typeface="Lora"/>
                <a:ea typeface="Lora"/>
                <a:cs typeface="Lora"/>
                <a:sym typeface="Lora"/>
              </a:rPr>
              <a:t>A patient has had years of intermittent diarrhea and abdominal pain, but has never consulted a physician. Eventually, he begins to pass fecal material in his urine and he seeks medical attention. Which of the following diseases is most likely to cause this complication?</a:t>
            </a:r>
            <a:endParaRPr b="1">
              <a:solidFill>
                <a:srgbClr val="073763"/>
              </a:solidFill>
              <a:latin typeface="Lora"/>
              <a:ea typeface="Lora"/>
              <a:cs typeface="Lora"/>
              <a:sym typeface="Lora"/>
            </a:endParaRPr>
          </a:p>
        </p:txBody>
      </p:sp>
      <p:sp>
        <p:nvSpPr>
          <p:cNvPr id="186" name="Google Shape;186;p26"/>
          <p:cNvSpPr txBox="1"/>
          <p:nvPr/>
        </p:nvSpPr>
        <p:spPr>
          <a:xfrm>
            <a:off x="0" y="1385100"/>
            <a:ext cx="7315500" cy="14136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Lora"/>
              <a:buAutoNum type="alphaUcPeriod"/>
            </a:pPr>
            <a:r>
              <a:rPr lang="en-GB">
                <a:solidFill>
                  <a:schemeClr val="dk1"/>
                </a:solidFill>
                <a:latin typeface="Lora"/>
                <a:ea typeface="Lora"/>
                <a:cs typeface="Lora"/>
                <a:sym typeface="Lora"/>
              </a:rPr>
              <a:t>Celiac disease</a:t>
            </a:r>
            <a:endParaRPr>
              <a:solidFill>
                <a:schemeClr val="dk1"/>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AutoNum type="alphaUcPeriod"/>
            </a:pPr>
            <a:r>
              <a:rPr lang="en-GB" u="sng">
                <a:solidFill>
                  <a:schemeClr val="dk1"/>
                </a:solidFill>
                <a:latin typeface="Lora"/>
                <a:ea typeface="Lora"/>
                <a:cs typeface="Lora"/>
                <a:sym typeface="Lora"/>
              </a:rPr>
              <a:t>Crohn's disease</a:t>
            </a:r>
            <a:endParaRPr u="sng">
              <a:solidFill>
                <a:schemeClr val="dk1"/>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AutoNum type="alphaUcPeriod"/>
            </a:pPr>
            <a:r>
              <a:rPr lang="en-GB">
                <a:solidFill>
                  <a:schemeClr val="dk1"/>
                </a:solidFill>
                <a:latin typeface="Lora"/>
                <a:ea typeface="Lora"/>
                <a:cs typeface="Lora"/>
                <a:sym typeface="Lora"/>
              </a:rPr>
              <a:t>Diverticulitis</a:t>
            </a:r>
            <a:endParaRPr>
              <a:solidFill>
                <a:schemeClr val="dk1"/>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AutoNum type="alphaUcPeriod"/>
            </a:pPr>
            <a:r>
              <a:rPr lang="en-GB">
                <a:solidFill>
                  <a:schemeClr val="dk1"/>
                </a:solidFill>
                <a:latin typeface="Lora"/>
                <a:ea typeface="Lora"/>
                <a:cs typeface="Lora"/>
                <a:sym typeface="Lora"/>
              </a:rPr>
              <a:t>Ulcerative colitis</a:t>
            </a:r>
            <a:endParaRPr>
              <a:solidFill>
                <a:schemeClr val="dk1"/>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AutoNum type="alphaUcPeriod"/>
            </a:pPr>
            <a:r>
              <a:rPr lang="en-GB">
                <a:solidFill>
                  <a:schemeClr val="dk1"/>
                </a:solidFill>
                <a:latin typeface="Lora"/>
                <a:ea typeface="Lora"/>
                <a:cs typeface="Lora"/>
                <a:sym typeface="Lora"/>
              </a:rPr>
              <a:t>Whipple's disease</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187" name="Google Shape;187;p26"/>
          <p:cNvSpPr txBox="1"/>
          <p:nvPr/>
        </p:nvSpPr>
        <p:spPr>
          <a:xfrm>
            <a:off x="-28875" y="260552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Senario 2</a:t>
            </a:r>
            <a:endParaRPr b="1" sz="1800">
              <a:solidFill>
                <a:srgbClr val="0000FF"/>
              </a:solidFill>
              <a:latin typeface="Lora"/>
              <a:ea typeface="Lora"/>
              <a:cs typeface="Lora"/>
              <a:sym typeface="Lora"/>
            </a:endParaRPr>
          </a:p>
        </p:txBody>
      </p:sp>
      <p:sp>
        <p:nvSpPr>
          <p:cNvPr id="188" name="Google Shape;188;p26"/>
          <p:cNvSpPr txBox="1"/>
          <p:nvPr/>
        </p:nvSpPr>
        <p:spPr>
          <a:xfrm>
            <a:off x="28875" y="2982850"/>
            <a:ext cx="7920000" cy="11940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73763"/>
                </a:solidFill>
                <a:latin typeface="Lora"/>
                <a:ea typeface="Lora"/>
                <a:cs typeface="Lora"/>
                <a:sym typeface="Lora"/>
              </a:rPr>
              <a:t>35 y/o male, known case of inflammatory bowel disease, presented in ER with severe colicky abdominal pain. Barium enema study show features of intestinal obstruction</a:t>
            </a:r>
            <a:endParaRPr b="1">
              <a:solidFill>
                <a:srgbClr val="073763"/>
              </a:solidFill>
              <a:latin typeface="Lora"/>
              <a:ea typeface="Lora"/>
              <a:cs typeface="Lora"/>
              <a:sym typeface="Lora"/>
            </a:endParaRPr>
          </a:p>
          <a:p>
            <a:pPr indent="-196900" lvl="0" marL="378000" rtl="0" algn="l">
              <a:lnSpc>
                <a:spcPct val="100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He was taken to OR, and Excision of terminal ileum and proximal colon was performed.</a:t>
            </a:r>
            <a:endParaRPr b="1">
              <a:solidFill>
                <a:srgbClr val="073763"/>
              </a:solidFill>
              <a:latin typeface="Lora"/>
              <a:ea typeface="Lora"/>
              <a:cs typeface="Lora"/>
              <a:sym typeface="Lora"/>
            </a:endParaRPr>
          </a:p>
        </p:txBody>
      </p:sp>
      <p:sp>
        <p:nvSpPr>
          <p:cNvPr id="189" name="Google Shape;189;p26"/>
          <p:cNvSpPr txBox="1"/>
          <p:nvPr/>
        </p:nvSpPr>
        <p:spPr>
          <a:xfrm>
            <a:off x="-28875" y="5774600"/>
            <a:ext cx="7156500" cy="3701400"/>
          </a:xfrm>
          <a:prstGeom prst="rect">
            <a:avLst/>
          </a:prstGeom>
          <a:noFill/>
          <a:ln>
            <a:noFill/>
          </a:ln>
        </p:spPr>
        <p:txBody>
          <a:bodyPr anchorCtr="0" anchor="t" bIns="91425" lIns="91425" spcFirstLastPara="1" rIns="91425" wrap="square" tIns="91425">
            <a:noAutofit/>
          </a:bodyPr>
          <a:lstStyle/>
          <a:p>
            <a:pPr indent="-196900" lvl="0" marL="3780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The specimen is a section of normal ileum, thickened ileum, and right colon. </a:t>
            </a:r>
            <a:endParaRPr>
              <a:solidFill>
                <a:schemeClr val="dk1"/>
              </a:solidFill>
              <a:latin typeface="Lora"/>
              <a:ea typeface="Lora"/>
              <a:cs typeface="Lora"/>
              <a:sym typeface="Lora"/>
            </a:endParaRPr>
          </a:p>
          <a:p>
            <a:pPr indent="-196900" lvl="0" marL="3780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The intestinal wall is thick, the result of </a:t>
            </a:r>
            <a:endParaRPr>
              <a:solidFill>
                <a:schemeClr val="dk1"/>
              </a:solidFill>
              <a:latin typeface="Lora"/>
              <a:ea typeface="Lora"/>
              <a:cs typeface="Lora"/>
              <a:sym typeface="Lora"/>
            </a:endParaRPr>
          </a:p>
          <a:p>
            <a:pPr indent="-317500" lvl="1" marL="9144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edema, </a:t>
            </a:r>
            <a:endParaRPr>
              <a:solidFill>
                <a:schemeClr val="dk1"/>
              </a:solidFill>
              <a:latin typeface="Lora"/>
              <a:ea typeface="Lora"/>
              <a:cs typeface="Lora"/>
              <a:sym typeface="Lora"/>
            </a:endParaRPr>
          </a:p>
          <a:p>
            <a:pPr indent="-317500" lvl="1" marL="9144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inflammation</a:t>
            </a:r>
            <a:endParaRPr>
              <a:solidFill>
                <a:schemeClr val="dk1"/>
              </a:solidFill>
              <a:latin typeface="Lora"/>
              <a:ea typeface="Lora"/>
              <a:cs typeface="Lora"/>
              <a:sym typeface="Lora"/>
            </a:endParaRPr>
          </a:p>
          <a:p>
            <a:pPr indent="-317500" lvl="1" marL="9144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fibrosis</a:t>
            </a:r>
            <a:endParaRPr>
              <a:solidFill>
                <a:schemeClr val="dk1"/>
              </a:solidFill>
              <a:latin typeface="Lora"/>
              <a:ea typeface="Lora"/>
              <a:cs typeface="Lora"/>
              <a:sym typeface="Lora"/>
            </a:endParaRPr>
          </a:p>
          <a:p>
            <a:pPr indent="-317500" lvl="1" marL="9144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hypertrophy of the muscularis propria.</a:t>
            </a:r>
            <a:endParaRPr>
              <a:solidFill>
                <a:schemeClr val="dk1"/>
              </a:solidFill>
              <a:latin typeface="Lora"/>
              <a:ea typeface="Lora"/>
              <a:cs typeface="Lora"/>
              <a:sym typeface="Lora"/>
            </a:endParaRPr>
          </a:p>
          <a:p>
            <a:pPr indent="-196900" lvl="1" marL="3780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Linear ulcers are typically present in the diseased segment of bowel. In diseased bowel segments, the serosa is thickened and fibrotic, and often the mesenteric fat wraps around the bowel surface (creeping fat)</a:t>
            </a:r>
            <a:endParaRPr>
              <a:latin typeface="Lora"/>
              <a:ea typeface="Lora"/>
              <a:cs typeface="Lora"/>
              <a:sym typeface="Lora"/>
            </a:endParaRPr>
          </a:p>
          <a:p>
            <a:pPr indent="0" lvl="0" marL="0" rtl="0" algn="l">
              <a:lnSpc>
                <a:spcPct val="100000"/>
              </a:lnSpc>
              <a:spcBef>
                <a:spcPts val="0"/>
              </a:spcBef>
              <a:spcAft>
                <a:spcPts val="0"/>
              </a:spcAft>
              <a:buNone/>
            </a:pPr>
            <a:r>
              <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What are the complications of Crohn disease?</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Fissures in the mucosa can extend through the wall and form sinus tracts, resulting in fistula formation to other loops of </a:t>
            </a:r>
            <a:r>
              <a:rPr b="1" lang="en-GB">
                <a:solidFill>
                  <a:schemeClr val="dk1"/>
                </a:solidFill>
                <a:latin typeface="Lora"/>
                <a:ea typeface="Lora"/>
                <a:cs typeface="Lora"/>
                <a:sym typeface="Lora"/>
              </a:rPr>
              <a:t>bowel</a:t>
            </a:r>
            <a:r>
              <a:rPr lang="en-GB">
                <a:solidFill>
                  <a:schemeClr val="dk1"/>
                </a:solidFill>
                <a:latin typeface="Lora"/>
                <a:ea typeface="Lora"/>
                <a:cs typeface="Lora"/>
                <a:sym typeface="Lora"/>
              </a:rPr>
              <a:t>, </a:t>
            </a:r>
            <a:r>
              <a:rPr b="1" lang="en-GB">
                <a:solidFill>
                  <a:schemeClr val="dk1"/>
                </a:solidFill>
                <a:latin typeface="Lora"/>
                <a:ea typeface="Lora"/>
                <a:cs typeface="Lora"/>
                <a:sym typeface="Lora"/>
              </a:rPr>
              <a:t>urinary bladder</a:t>
            </a:r>
            <a:r>
              <a:rPr lang="en-GB">
                <a:solidFill>
                  <a:schemeClr val="dk1"/>
                </a:solidFill>
                <a:latin typeface="Lora"/>
                <a:ea typeface="Lora"/>
                <a:cs typeface="Lora"/>
                <a:sym typeface="Lora"/>
              </a:rPr>
              <a:t> or </a:t>
            </a:r>
            <a:r>
              <a:rPr b="1" lang="en-GB">
                <a:solidFill>
                  <a:schemeClr val="dk1"/>
                </a:solidFill>
                <a:latin typeface="Lora"/>
                <a:ea typeface="Lora"/>
                <a:cs typeface="Lora"/>
                <a:sym typeface="Lora"/>
              </a:rPr>
              <a:t>vagina</a:t>
            </a:r>
            <a:r>
              <a:rPr lang="en-GB">
                <a:solidFill>
                  <a:schemeClr val="dk1"/>
                </a:solidFill>
                <a:latin typeface="Lora"/>
                <a:ea typeface="Lora"/>
                <a:cs typeface="Lora"/>
                <a:sym typeface="Lora"/>
              </a:rPr>
              <a:t>; there may be localized peritonitis and abdominal abscesses;</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Fibrosis of the gut wall may lead to strictures and obstruction.</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Extensive involvement of the small bowel may cause marked loss of albumin (protein-losing enteropathy) or malabsorption.</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B5394"/>
              </a:solidFill>
              <a:latin typeface="Lora"/>
              <a:ea typeface="Lora"/>
              <a:cs typeface="Lora"/>
              <a:sym typeface="Lora"/>
            </a:endParaRPr>
          </a:p>
        </p:txBody>
      </p:sp>
      <p:pic>
        <p:nvPicPr>
          <p:cNvPr id="190" name="Google Shape;190;p26"/>
          <p:cNvPicPr preferRelativeResize="0"/>
          <p:nvPr/>
        </p:nvPicPr>
        <p:blipFill>
          <a:blip r:embed="rId3">
            <a:alphaModFix/>
          </a:blip>
          <a:stretch>
            <a:fillRect/>
          </a:stretch>
        </p:blipFill>
        <p:spPr>
          <a:xfrm>
            <a:off x="259587" y="4203600"/>
            <a:ext cx="2244962" cy="1571924"/>
          </a:xfrm>
          <a:prstGeom prst="rect">
            <a:avLst/>
          </a:prstGeom>
          <a:noFill/>
          <a:ln>
            <a:noFill/>
          </a:ln>
        </p:spPr>
      </p:pic>
      <p:pic>
        <p:nvPicPr>
          <p:cNvPr id="191" name="Google Shape;191;p26"/>
          <p:cNvPicPr preferRelativeResize="0"/>
          <p:nvPr/>
        </p:nvPicPr>
        <p:blipFill>
          <a:blip r:embed="rId4">
            <a:alphaModFix/>
          </a:blip>
          <a:stretch>
            <a:fillRect/>
          </a:stretch>
        </p:blipFill>
        <p:spPr>
          <a:xfrm>
            <a:off x="3284375" y="4222763"/>
            <a:ext cx="4398100" cy="1505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7"/>
          <p:cNvSpPr txBox="1"/>
          <p:nvPr/>
        </p:nvSpPr>
        <p:spPr>
          <a:xfrm>
            <a:off x="-28875" y="56400"/>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Senario 2</a:t>
            </a:r>
            <a:endParaRPr b="1" sz="1800">
              <a:solidFill>
                <a:srgbClr val="0000FF"/>
              </a:solidFill>
              <a:latin typeface="Lora"/>
              <a:ea typeface="Lora"/>
              <a:cs typeface="Lora"/>
              <a:sym typeface="Lora"/>
            </a:endParaRPr>
          </a:p>
        </p:txBody>
      </p:sp>
      <p:sp>
        <p:nvSpPr>
          <p:cNvPr id="197" name="Google Shape;197;p27"/>
          <p:cNvSpPr txBox="1"/>
          <p:nvPr/>
        </p:nvSpPr>
        <p:spPr>
          <a:xfrm>
            <a:off x="28875" y="433725"/>
            <a:ext cx="7920000" cy="18663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73763"/>
                </a:solidFill>
                <a:latin typeface="Lora"/>
                <a:ea typeface="Lora"/>
                <a:cs typeface="Lora"/>
                <a:sym typeface="Lora"/>
              </a:rPr>
              <a:t>A 39-year-old male presents with bloody diarrhea. Multiple stool examinations fail to reveal any ova or parasites. A colonoscopy reveals the rectum and sigmoid portions of the colon to be unremarkable. A biopsy from the terminal ileum reveals numerous acute and chronic inflammatory cells within the lamina propria. Worsening of the patient’s symptoms results in emergency resection of the distal small intestines. Gross examination of this resected bowel reveals deep, long mucosal fissures extending deep into the muscle wall. Several transmural fistulas are also found. What is the best diagnosis for this patient?</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p:txBody>
      </p:sp>
      <p:sp>
        <p:nvSpPr>
          <p:cNvPr id="198" name="Google Shape;198;p27"/>
          <p:cNvSpPr txBox="1"/>
          <p:nvPr/>
        </p:nvSpPr>
        <p:spPr>
          <a:xfrm>
            <a:off x="-28875" y="2300025"/>
            <a:ext cx="7156500" cy="133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chemeClr val="dk1"/>
                </a:solidFill>
                <a:latin typeface="Lora"/>
                <a:ea typeface="Lora"/>
                <a:cs typeface="Lora"/>
                <a:sym typeface="Lora"/>
              </a:rPr>
              <a:t>a. Ulcerative colitis</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b. Lymphocytic colitis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c. Infectious colitis</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d. Eosinophilic colitis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u="sng">
                <a:solidFill>
                  <a:schemeClr val="dk1"/>
                </a:solidFill>
                <a:latin typeface="Lora"/>
                <a:ea typeface="Lora"/>
                <a:cs typeface="Lora"/>
                <a:sym typeface="Lora"/>
              </a:rPr>
              <a:t>e. Crohn’s disease</a:t>
            </a:r>
            <a:endParaRPr u="sng">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B5394"/>
              </a:solidFill>
              <a:latin typeface="Lora"/>
              <a:ea typeface="Lora"/>
              <a:cs typeface="Lora"/>
              <a:sym typeface="Lora"/>
            </a:endParaRPr>
          </a:p>
        </p:txBody>
      </p:sp>
      <p:sp>
        <p:nvSpPr>
          <p:cNvPr id="199" name="Google Shape;199;p27"/>
          <p:cNvSpPr txBox="1"/>
          <p:nvPr/>
        </p:nvSpPr>
        <p:spPr>
          <a:xfrm>
            <a:off x="0" y="3548925"/>
            <a:ext cx="7920000" cy="1646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73763"/>
                </a:solidFill>
                <a:latin typeface="Lora"/>
                <a:ea typeface="Lora"/>
                <a:cs typeface="Lora"/>
                <a:sym typeface="Lora"/>
              </a:rPr>
              <a:t>A 22-year-old woman has had recurrent episodes of diarrhea, crampy abdominal pain, and slight fever over the last 2 years. Other symptoms have included mild joint pain and sometimes red skin lesions. On at least one occasion, her stool has been iron-positive, indicating the presence of occult blood. Colonoscopy reveals several sharply delineated areas with thickening of the bowel wall and mucosal ulceration. Areas adjacent to these lesions appear normal. Biopsies of the affected areas show full- thickness inflammation of the bowel wall and several noncaseating granulomas.</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p:txBody>
      </p:sp>
      <p:sp>
        <p:nvSpPr>
          <p:cNvPr id="200" name="Google Shape;200;p27"/>
          <p:cNvSpPr txBox="1"/>
          <p:nvPr/>
        </p:nvSpPr>
        <p:spPr>
          <a:xfrm>
            <a:off x="0" y="5195625"/>
            <a:ext cx="7920000" cy="359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What is the most likely diagnosis?</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Crohn’s disease</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What are the common complications of this disease?</a:t>
            </a:r>
            <a:endParaRPr b="1">
              <a:solidFill>
                <a:srgbClr val="0B5394"/>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Malabsorption &amp; malnutrition</a:t>
            </a:r>
            <a:endParaRPr>
              <a:solidFill>
                <a:schemeClr val="dk1"/>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Fibrous </a:t>
            </a:r>
            <a:r>
              <a:rPr b="1" lang="en-GB">
                <a:solidFill>
                  <a:schemeClr val="dk1"/>
                </a:solidFill>
                <a:latin typeface="Lora"/>
                <a:ea typeface="Lora"/>
                <a:cs typeface="Lora"/>
                <a:sym typeface="Lora"/>
              </a:rPr>
              <a:t>stricture</a:t>
            </a:r>
            <a:r>
              <a:rPr lang="en-GB">
                <a:solidFill>
                  <a:schemeClr val="dk1"/>
                </a:solidFill>
                <a:latin typeface="Lora"/>
                <a:ea typeface="Lora"/>
                <a:cs typeface="Lora"/>
                <a:sym typeface="Lora"/>
              </a:rPr>
              <a:t> within intestine</a:t>
            </a:r>
            <a:endParaRPr>
              <a:solidFill>
                <a:schemeClr val="dk1"/>
              </a:solidFill>
              <a:latin typeface="Lora"/>
              <a:ea typeface="Lora"/>
              <a:cs typeface="Lora"/>
              <a:sym typeface="Lora"/>
            </a:endParaRPr>
          </a:p>
          <a:p>
            <a:pPr indent="-317500" lvl="0" marL="457200" rtl="0" algn="l">
              <a:lnSpc>
                <a:spcPct val="100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Fistula to other organs (bowel to skin, bowel to bladder)</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B5394"/>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8"/>
          <p:cNvSpPr txBox="1"/>
          <p:nvPr/>
        </p:nvSpPr>
        <p:spPr>
          <a:xfrm>
            <a:off x="0" y="1197775"/>
            <a:ext cx="7920000" cy="1646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73763"/>
                </a:solidFill>
                <a:latin typeface="Lora"/>
                <a:ea typeface="Lora"/>
                <a:cs typeface="Lora"/>
                <a:sym typeface="Lora"/>
              </a:rPr>
              <a:t>A 68-year-old woman presents with intermittent constipation, weight loss, and a swollen abdomen. She has had two previous polypectomies: one showed a tubular adenoma and the other was a tubulovillous adenoma. Double-contrast barium enema shows an irregular stricture 4 cm long in the ascending colon. A tumor is diagnosed and surgery is advised. The tumor is resected and is found to have invaded through the thickness of the bowel wall, but is completely excised. Three of 15 lymph nodes identified contained metastatic tumor.</a:t>
            </a:r>
            <a:endParaRPr b="1">
              <a:solidFill>
                <a:srgbClr val="073763"/>
              </a:solidFill>
              <a:latin typeface="Lora"/>
              <a:ea typeface="Lora"/>
              <a:cs typeface="Lora"/>
              <a:sym typeface="Lora"/>
            </a:endParaRPr>
          </a:p>
        </p:txBody>
      </p:sp>
      <p:sp>
        <p:nvSpPr>
          <p:cNvPr id="206" name="Google Shape;206;p28"/>
          <p:cNvSpPr txBox="1"/>
          <p:nvPr/>
        </p:nvSpPr>
        <p:spPr>
          <a:xfrm>
            <a:off x="0" y="2844475"/>
            <a:ext cx="7920000" cy="3594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What is the most likely diagnosis with this presentation?</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The most likely diagnosis is colorectal adenocarcinoma</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What stage is this tumor and what is the prognosis?</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This is a Dukes’ C carcinoma (T3, N1, MX)</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What is the association between adenoma and carcinoma?</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lang="en-GB">
                <a:latin typeface="Lora"/>
                <a:ea typeface="Lora"/>
                <a:cs typeface="Lora"/>
                <a:sym typeface="Lora"/>
              </a:rPr>
              <a:t>th</a:t>
            </a:r>
            <a:r>
              <a:rPr lang="en-GB">
                <a:solidFill>
                  <a:schemeClr val="dk1"/>
                </a:solidFill>
                <a:latin typeface="Lora"/>
                <a:ea typeface="Lora"/>
                <a:cs typeface="Lora"/>
                <a:sym typeface="Lora"/>
              </a:rPr>
              <a:t>ere is much evidence to suggest that most carcinomas of the colon arise in pre-existing adenomas (adenoma → carcinoma sequence). Patients with familial adenomatous polyposis (FAP) have a very high risk of developing colorectal carcinomas.</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Where is the metastatic spread most likely?</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Colorectal carcinomas metastasize mainly to regional lymph nodes and liver, less commonly developing other systemic metastases such as brain, bone and lung.</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B5394"/>
              </a:solidFill>
              <a:latin typeface="Lora"/>
              <a:ea typeface="Lora"/>
              <a:cs typeface="Lora"/>
              <a:sym typeface="Lora"/>
            </a:endParaRPr>
          </a:p>
        </p:txBody>
      </p:sp>
      <p:sp>
        <p:nvSpPr>
          <p:cNvPr id="207" name="Google Shape;207;p28"/>
          <p:cNvSpPr txBox="1"/>
          <p:nvPr/>
        </p:nvSpPr>
        <p:spPr>
          <a:xfrm>
            <a:off x="1021800" y="0"/>
            <a:ext cx="58764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Colonic Polyps and tumors</a:t>
            </a:r>
            <a:endParaRPr b="1" sz="3000">
              <a:solidFill>
                <a:srgbClr val="073763"/>
              </a:solidFill>
              <a:latin typeface="Lora"/>
              <a:ea typeface="Lora"/>
              <a:cs typeface="Lora"/>
              <a:sym typeface="Lora"/>
            </a:endParaRPr>
          </a:p>
        </p:txBody>
      </p:sp>
      <p:sp>
        <p:nvSpPr>
          <p:cNvPr id="208" name="Google Shape;208;p28"/>
          <p:cNvSpPr txBox="1"/>
          <p:nvPr/>
        </p:nvSpPr>
        <p:spPr>
          <a:xfrm>
            <a:off x="0" y="5996325"/>
            <a:ext cx="7920000" cy="5994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52 y/o female presented with fatigue and weakness. She experienced 6 kg wt loss in a 6 six months</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p:txBody>
      </p:sp>
      <p:sp>
        <p:nvSpPr>
          <p:cNvPr id="209" name="Google Shape;209;p28"/>
          <p:cNvSpPr txBox="1"/>
          <p:nvPr/>
        </p:nvSpPr>
        <p:spPr>
          <a:xfrm>
            <a:off x="-28875" y="6595725"/>
            <a:ext cx="7156500" cy="2058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CBC: </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Hg: </a:t>
            </a:r>
            <a:r>
              <a:rPr b="1" lang="en-GB">
                <a:latin typeface="Lora"/>
                <a:ea typeface="Lora"/>
                <a:cs typeface="Lora"/>
                <a:sym typeface="Lora"/>
              </a:rPr>
              <a:t>7.5 g/dl</a:t>
            </a:r>
            <a:endParaRPr b="1">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Hematocrit: </a:t>
            </a:r>
            <a:r>
              <a:rPr b="1" lang="en-GB">
                <a:latin typeface="Lora"/>
                <a:ea typeface="Lora"/>
                <a:cs typeface="Lora"/>
                <a:sym typeface="Lora"/>
              </a:rPr>
              <a:t>26%</a:t>
            </a:r>
            <a:endParaRPr b="1">
              <a:latin typeface="Lora"/>
              <a:ea typeface="Lora"/>
              <a:cs typeface="Lora"/>
              <a:sym typeface="Lora"/>
            </a:endParaRPr>
          </a:p>
          <a:p>
            <a:pPr indent="0" lvl="0" marL="0" rtl="0" algn="l">
              <a:lnSpc>
                <a:spcPct val="100000"/>
              </a:lnSpc>
              <a:spcBef>
                <a:spcPts val="0"/>
              </a:spcBef>
              <a:spcAft>
                <a:spcPts val="0"/>
              </a:spcAft>
              <a:buNone/>
            </a:pPr>
            <a:r>
              <a:rPr b="1" lang="en-GB">
                <a:solidFill>
                  <a:srgbClr val="0B5394"/>
                </a:solidFill>
                <a:latin typeface="Lora"/>
                <a:ea typeface="Lora"/>
                <a:cs typeface="Lora"/>
                <a:sym typeface="Lora"/>
              </a:rPr>
              <a:t>Serum ferritin: </a:t>
            </a:r>
            <a:r>
              <a:rPr b="1" lang="en-GB">
                <a:latin typeface="Lora"/>
                <a:ea typeface="Lora"/>
                <a:cs typeface="Lora"/>
                <a:sym typeface="Lora"/>
              </a:rPr>
              <a:t>8 ng/dl</a:t>
            </a:r>
            <a:endParaRPr b="1">
              <a:latin typeface="Lora"/>
              <a:ea typeface="Lora"/>
              <a:cs typeface="Lora"/>
              <a:sym typeface="Lora"/>
            </a:endParaRPr>
          </a:p>
          <a:p>
            <a:pPr indent="0" lvl="0" marL="0" rtl="0" algn="l">
              <a:lnSpc>
                <a:spcPct val="100000"/>
              </a:lnSpc>
              <a:spcBef>
                <a:spcPts val="0"/>
              </a:spcBef>
              <a:spcAft>
                <a:spcPts val="0"/>
              </a:spcAft>
              <a:buNone/>
            </a:pPr>
            <a:r>
              <a:rPr b="1" lang="en-GB">
                <a:latin typeface="Lora"/>
                <a:ea typeface="Lora"/>
                <a:cs typeface="Lora"/>
                <a:sym typeface="Lora"/>
              </a:rPr>
              <a:t>Iron deficiency anemia</a:t>
            </a:r>
            <a:endParaRPr b="1">
              <a:latin typeface="Lora"/>
              <a:ea typeface="Lora"/>
              <a:cs typeface="Lora"/>
              <a:sym typeface="Lora"/>
            </a:endParaRPr>
          </a:p>
          <a:p>
            <a:pPr indent="0" lvl="0" marL="0" rtl="0" algn="l">
              <a:lnSpc>
                <a:spcPct val="100000"/>
              </a:lnSpc>
              <a:spcBef>
                <a:spcPts val="0"/>
              </a:spcBef>
              <a:spcAft>
                <a:spcPts val="0"/>
              </a:spcAft>
              <a:buNone/>
            </a:pPr>
            <a:r>
              <a:rPr b="1" lang="en-GB">
                <a:latin typeface="Lora"/>
                <a:ea typeface="Lora"/>
                <a:cs typeface="Lora"/>
                <a:sym typeface="Lora"/>
              </a:rPr>
              <a:t>Treatment: </a:t>
            </a:r>
            <a:r>
              <a:rPr lang="en-GB">
                <a:latin typeface="Lora"/>
                <a:ea typeface="Lora"/>
                <a:cs typeface="Lora"/>
                <a:sym typeface="Lora"/>
              </a:rPr>
              <a:t>iron oral supplements</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B5394"/>
              </a:solidFill>
              <a:latin typeface="Lora"/>
              <a:ea typeface="Lora"/>
              <a:cs typeface="Lora"/>
              <a:sym typeface="Lora"/>
            </a:endParaRPr>
          </a:p>
        </p:txBody>
      </p:sp>
      <p:sp>
        <p:nvSpPr>
          <p:cNvPr id="210" name="Google Shape;210;p28"/>
          <p:cNvSpPr txBox="1"/>
          <p:nvPr/>
        </p:nvSpPr>
        <p:spPr>
          <a:xfrm>
            <a:off x="-12" y="8041975"/>
            <a:ext cx="7920000" cy="12885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A 26-year-old man presents with intermittent crampy abdominal pain, diarrhea without noticeable blood, and weight loss of 15 lb over 10 months. The bowel symptoms, including the diarrhea, wake him from sleep; he resumed smoking cigarettes a year ago. His older brother has had similar symptoms but has not yet been evaluated. Stool leukocytes are present. Results of examination with sigmoidoscopy are normal.</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p:txBody>
      </p:sp>
      <p:sp>
        <p:nvSpPr>
          <p:cNvPr id="211" name="Google Shape;211;p28"/>
          <p:cNvSpPr txBox="1"/>
          <p:nvPr/>
        </p:nvSpPr>
        <p:spPr>
          <a:xfrm>
            <a:off x="-28887" y="9330475"/>
            <a:ext cx="7156500" cy="133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chemeClr val="dk1"/>
                </a:solidFill>
                <a:latin typeface="Lora"/>
                <a:ea typeface="Lora"/>
                <a:cs typeface="Lora"/>
                <a:sym typeface="Lora"/>
              </a:rPr>
              <a:t>A. Irritable bowel syndrome</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B. Acute appendicitis</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C. Crohn disease</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u="sng">
                <a:solidFill>
                  <a:schemeClr val="dk1"/>
                </a:solidFill>
                <a:latin typeface="Lora"/>
                <a:ea typeface="Lora"/>
                <a:cs typeface="Lora"/>
                <a:sym typeface="Lora"/>
              </a:rPr>
              <a:t>D. Ulcerative colitis</a:t>
            </a:r>
            <a:endParaRPr u="sng">
              <a:solidFill>
                <a:schemeClr val="dk1"/>
              </a:solidFill>
              <a:latin typeface="Lora"/>
              <a:ea typeface="Lora"/>
              <a:cs typeface="Lora"/>
              <a:sym typeface="Lora"/>
            </a:endParaRPr>
          </a:p>
          <a:p>
            <a:pPr indent="0" lvl="0" marL="0" rtl="0" algn="l">
              <a:lnSpc>
                <a:spcPct val="100000"/>
              </a:lnSpc>
              <a:spcBef>
                <a:spcPts val="0"/>
              </a:spcBef>
              <a:spcAft>
                <a:spcPts val="0"/>
              </a:spcAft>
              <a:buNone/>
            </a:pPr>
            <a:r>
              <a:rPr lang="en-GB">
                <a:solidFill>
                  <a:schemeClr val="dk1"/>
                </a:solidFill>
                <a:latin typeface="Lora"/>
                <a:ea typeface="Lora"/>
                <a:cs typeface="Lora"/>
                <a:sym typeface="Lora"/>
              </a:rPr>
              <a:t>E. Colon cancer</a:t>
            </a:r>
            <a:endParaRPr>
              <a:solidFill>
                <a:schemeClr val="dk1"/>
              </a:solidFill>
              <a:latin typeface="Lora"/>
              <a:ea typeface="Lora"/>
              <a:cs typeface="Lora"/>
              <a:sym typeface="Lora"/>
            </a:endParaRPr>
          </a:p>
          <a:p>
            <a:pPr indent="0" lvl="0" marL="0" rtl="0" algn="l">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B5394"/>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00000"/>
              </a:lnSpc>
              <a:spcBef>
                <a:spcPts val="0"/>
              </a:spcBef>
              <a:spcAft>
                <a:spcPts val="0"/>
              </a:spcAft>
              <a:buNone/>
            </a:pPr>
            <a: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B5394"/>
              </a:solidFill>
              <a:latin typeface="Lora"/>
              <a:ea typeface="Lora"/>
              <a:cs typeface="Lora"/>
              <a:sym typeface="Lora"/>
            </a:endParaRPr>
          </a:p>
        </p:txBody>
      </p:sp>
      <p:sp>
        <p:nvSpPr>
          <p:cNvPr id="212" name="Google Shape;212;p28"/>
          <p:cNvSpPr txBox="1"/>
          <p:nvPr/>
        </p:nvSpPr>
        <p:spPr>
          <a:xfrm>
            <a:off x="4362925" y="6596275"/>
            <a:ext cx="30000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0B5394"/>
                </a:solidFill>
                <a:latin typeface="Lora"/>
                <a:ea typeface="Lora"/>
                <a:cs typeface="Lora"/>
                <a:sym typeface="Lora"/>
              </a:rPr>
              <a:t>Stool analysis: </a:t>
            </a:r>
            <a:r>
              <a:rPr lang="en-GB">
                <a:solidFill>
                  <a:schemeClr val="dk1"/>
                </a:solidFill>
                <a:latin typeface="Lora"/>
                <a:ea typeface="Lora"/>
                <a:cs typeface="Lora"/>
                <a:sym typeface="Lora"/>
              </a:rPr>
              <a:t>blood in stool</a:t>
            </a:r>
            <a:endParaRPr>
              <a:solidFill>
                <a:schemeClr val="dk1"/>
              </a:solidFill>
              <a:latin typeface="Lora"/>
              <a:ea typeface="Lora"/>
              <a:cs typeface="Lora"/>
              <a:sym typeface="Lora"/>
            </a:endParaRPr>
          </a:p>
          <a:p>
            <a:pPr indent="0" lvl="0" marL="0" rtl="0" algn="l">
              <a:spcBef>
                <a:spcPts val="0"/>
              </a:spcBef>
              <a:spcAft>
                <a:spcPts val="0"/>
              </a:spcAft>
              <a:buNone/>
            </a:pPr>
            <a:r>
              <a:rPr b="1" lang="en-GB">
                <a:solidFill>
                  <a:srgbClr val="0B5394"/>
                </a:solidFill>
                <a:latin typeface="Lora"/>
                <a:ea typeface="Lora"/>
                <a:cs typeface="Lora"/>
                <a:sym typeface="Lora"/>
              </a:rPr>
              <a:t>Colonoscopy: </a:t>
            </a:r>
            <a:r>
              <a:rPr lang="en-GB">
                <a:solidFill>
                  <a:schemeClr val="dk1"/>
                </a:solidFill>
                <a:latin typeface="Lora"/>
                <a:ea typeface="Lora"/>
                <a:cs typeface="Lora"/>
                <a:sym typeface="Lora"/>
              </a:rPr>
              <a:t>6cm mass in ascending colon</a:t>
            </a:r>
            <a:endParaRPr>
              <a:solidFill>
                <a:schemeClr val="dk1"/>
              </a:solidFill>
              <a:latin typeface="Lora"/>
              <a:ea typeface="Lora"/>
              <a:cs typeface="Lora"/>
              <a:sym typeface="Lora"/>
            </a:endParaRPr>
          </a:p>
          <a:p>
            <a:pPr indent="0" lvl="0" marL="0" rtl="0" algn="l">
              <a:spcBef>
                <a:spcPts val="0"/>
              </a:spcBef>
              <a:spcAft>
                <a:spcPts val="0"/>
              </a:spcAft>
              <a:buNone/>
            </a:pPr>
            <a:r>
              <a:rPr b="1" lang="en-GB">
                <a:solidFill>
                  <a:srgbClr val="0B5394"/>
                </a:solidFill>
                <a:latin typeface="Lora"/>
                <a:ea typeface="Lora"/>
                <a:cs typeface="Lora"/>
                <a:sym typeface="Lora"/>
              </a:rPr>
              <a:t>Biopsy: </a:t>
            </a:r>
            <a:r>
              <a:rPr lang="en-GB">
                <a:solidFill>
                  <a:schemeClr val="dk1"/>
                </a:solidFill>
                <a:latin typeface="Lora"/>
                <a:ea typeface="Lora"/>
                <a:cs typeface="Lora"/>
                <a:sym typeface="Lora"/>
              </a:rPr>
              <a:t>adenocarcinoma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pic>
        <p:nvPicPr>
          <p:cNvPr id="217" name="Google Shape;217;p29"/>
          <p:cNvPicPr preferRelativeResize="0"/>
          <p:nvPr/>
        </p:nvPicPr>
        <p:blipFill>
          <a:blip r:embed="rId3">
            <a:alphaModFix/>
          </a:blip>
          <a:stretch>
            <a:fillRect/>
          </a:stretch>
        </p:blipFill>
        <p:spPr>
          <a:xfrm>
            <a:off x="5926775" y="939175"/>
            <a:ext cx="1776350" cy="1258675"/>
          </a:xfrm>
          <a:prstGeom prst="rect">
            <a:avLst/>
          </a:prstGeom>
          <a:noFill/>
          <a:ln>
            <a:noFill/>
          </a:ln>
        </p:spPr>
      </p:pic>
      <p:sp>
        <p:nvSpPr>
          <p:cNvPr id="218" name="Google Shape;218;p29"/>
          <p:cNvSpPr txBox="1"/>
          <p:nvPr/>
        </p:nvSpPr>
        <p:spPr>
          <a:xfrm>
            <a:off x="5926775" y="2095025"/>
            <a:ext cx="1776300" cy="49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000">
                <a:solidFill>
                  <a:schemeClr val="dk1"/>
                </a:solidFill>
                <a:latin typeface="Lora"/>
                <a:ea typeface="Lora"/>
                <a:cs typeface="Lora"/>
                <a:sym typeface="Lora"/>
              </a:rPr>
              <a:t>Colon; pedunculated adenomatous polyp </a:t>
            </a:r>
            <a:endParaRPr b="1" sz="1000">
              <a:solidFill>
                <a:schemeClr val="dk1"/>
              </a:solidFill>
              <a:latin typeface="Lora"/>
              <a:ea typeface="Lora"/>
              <a:cs typeface="Lora"/>
              <a:sym typeface="Lora"/>
            </a:endParaRPr>
          </a:p>
        </p:txBody>
      </p:sp>
      <p:sp>
        <p:nvSpPr>
          <p:cNvPr id="219" name="Google Shape;219;p29"/>
          <p:cNvSpPr txBox="1"/>
          <p:nvPr/>
        </p:nvSpPr>
        <p:spPr>
          <a:xfrm>
            <a:off x="0" y="281325"/>
            <a:ext cx="7920000" cy="599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Based on the </a:t>
            </a:r>
            <a:r>
              <a:rPr b="1" lang="en-GB">
                <a:solidFill>
                  <a:srgbClr val="073763"/>
                </a:solidFill>
                <a:latin typeface="Lora"/>
                <a:ea typeface="Lora"/>
                <a:cs typeface="Lora"/>
                <a:sym typeface="Lora"/>
              </a:rPr>
              <a:t>biopsy</a:t>
            </a:r>
            <a:r>
              <a:rPr b="1" lang="en-GB">
                <a:solidFill>
                  <a:srgbClr val="073763"/>
                </a:solidFill>
                <a:latin typeface="Lora"/>
                <a:ea typeface="Lora"/>
                <a:cs typeface="Lora"/>
                <a:sym typeface="Lora"/>
              </a:rPr>
              <a:t>, Did this patient have familial polyposis syndrome? </a:t>
            </a:r>
            <a:endParaRPr b="1">
              <a:latin typeface="Lora"/>
              <a:ea typeface="Lora"/>
              <a:cs typeface="Lora"/>
              <a:sym typeface="Lora"/>
            </a:endParaRPr>
          </a:p>
        </p:txBody>
      </p:sp>
      <p:sp>
        <p:nvSpPr>
          <p:cNvPr id="220" name="Google Shape;220;p29"/>
          <p:cNvSpPr txBox="1"/>
          <p:nvPr/>
        </p:nvSpPr>
        <p:spPr>
          <a:xfrm>
            <a:off x="0" y="939175"/>
            <a:ext cx="5926800" cy="1075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Lora"/>
                <a:ea typeface="Lora"/>
                <a:cs typeface="Lora"/>
                <a:sym typeface="Lora"/>
              </a:rPr>
              <a:t>No.</a:t>
            </a:r>
            <a:r>
              <a:rPr lang="en-GB">
                <a:solidFill>
                  <a:schemeClr val="dk1"/>
                </a:solidFill>
                <a:latin typeface="Lora"/>
                <a:ea typeface="Lora"/>
                <a:cs typeface="Lora"/>
                <a:sym typeface="Lora"/>
              </a:rPr>
              <a:t> there are two isolated polyps.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Patients with familial adenomatous polyposis syndrome have at least 100 polyps, and usually many more polyps, carpeting their colonic mucosa.</a:t>
            </a:r>
            <a:endParaRPr>
              <a:solidFill>
                <a:schemeClr val="dk1"/>
              </a:solidFill>
              <a:latin typeface="Lora"/>
              <a:ea typeface="Lora"/>
              <a:cs typeface="Lora"/>
              <a:sym typeface="Lora"/>
            </a:endParaRPr>
          </a:p>
        </p:txBody>
      </p:sp>
      <p:sp>
        <p:nvSpPr>
          <p:cNvPr id="221" name="Google Shape;221;p29"/>
          <p:cNvSpPr txBox="1"/>
          <p:nvPr/>
        </p:nvSpPr>
        <p:spPr>
          <a:xfrm>
            <a:off x="0" y="2587025"/>
            <a:ext cx="7920000" cy="599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Can isolated polyps like the ones illustrated develop into colonic ca? </a:t>
            </a:r>
            <a:endParaRPr b="1">
              <a:solidFill>
                <a:srgbClr val="073763"/>
              </a:solidFill>
              <a:latin typeface="Lora"/>
              <a:ea typeface="Lora"/>
              <a:cs typeface="Lora"/>
              <a:sym typeface="Lora"/>
            </a:endParaRPr>
          </a:p>
        </p:txBody>
      </p:sp>
      <p:sp>
        <p:nvSpPr>
          <p:cNvPr id="222" name="Google Shape;222;p29"/>
          <p:cNvSpPr txBox="1"/>
          <p:nvPr/>
        </p:nvSpPr>
        <p:spPr>
          <a:xfrm>
            <a:off x="0" y="3186425"/>
            <a:ext cx="7920000" cy="69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Lora"/>
                <a:ea typeface="Lora"/>
                <a:cs typeface="Lora"/>
                <a:sym typeface="Lora"/>
              </a:rPr>
              <a:t>Yes.</a:t>
            </a:r>
            <a:r>
              <a:rPr lang="en-GB">
                <a:solidFill>
                  <a:schemeClr val="dk1"/>
                </a:solidFill>
                <a:latin typeface="Lora"/>
                <a:ea typeface="Lora"/>
                <a:cs typeface="Lora"/>
                <a:sym typeface="Lora"/>
              </a:rPr>
              <a:t> Although all polyps do not progress to carcinoma, it is thought that most colonic carcinomas start as polyps.</a:t>
            </a:r>
            <a:endParaRPr>
              <a:solidFill>
                <a:schemeClr val="dk1"/>
              </a:solidFill>
              <a:latin typeface="Lora"/>
              <a:ea typeface="Lora"/>
              <a:cs typeface="Lora"/>
              <a:sym typeface="Lora"/>
            </a:endParaRPr>
          </a:p>
        </p:txBody>
      </p:sp>
      <p:sp>
        <p:nvSpPr>
          <p:cNvPr id="223" name="Google Shape;223;p29"/>
          <p:cNvSpPr txBox="1"/>
          <p:nvPr/>
        </p:nvSpPr>
        <p:spPr>
          <a:xfrm>
            <a:off x="0" y="3886325"/>
            <a:ext cx="7920000" cy="599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Are all polyps neoplastic? </a:t>
            </a:r>
            <a:endParaRPr b="1">
              <a:solidFill>
                <a:srgbClr val="073763"/>
              </a:solidFill>
              <a:latin typeface="Lora"/>
              <a:ea typeface="Lora"/>
              <a:cs typeface="Lora"/>
              <a:sym typeface="Lora"/>
            </a:endParaRPr>
          </a:p>
        </p:txBody>
      </p:sp>
      <p:sp>
        <p:nvSpPr>
          <p:cNvPr id="224" name="Google Shape;224;p29"/>
          <p:cNvSpPr txBox="1"/>
          <p:nvPr/>
        </p:nvSpPr>
        <p:spPr>
          <a:xfrm>
            <a:off x="0" y="4485725"/>
            <a:ext cx="7920000" cy="69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latin typeface="Lora"/>
                <a:ea typeface="Lora"/>
                <a:cs typeface="Lora"/>
                <a:sym typeface="Lora"/>
              </a:rPr>
              <a:t>No. </a:t>
            </a:r>
            <a:r>
              <a:rPr lang="en-GB">
                <a:solidFill>
                  <a:schemeClr val="dk1"/>
                </a:solidFill>
                <a:latin typeface="Lora"/>
                <a:ea typeface="Lora"/>
                <a:cs typeface="Lora"/>
                <a:sym typeface="Lora"/>
              </a:rPr>
              <a:t>Polyps can result from focal hyperplasia of the mucosa.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Hyperplastic polyps do not have malignant potential.</a:t>
            </a:r>
            <a:endParaRPr>
              <a:solidFill>
                <a:schemeClr val="dk1"/>
              </a:solidFill>
              <a:latin typeface="Lora"/>
              <a:ea typeface="Lora"/>
              <a:cs typeface="Lora"/>
              <a:sym typeface="Lora"/>
            </a:endParaRPr>
          </a:p>
        </p:txBody>
      </p:sp>
      <p:sp>
        <p:nvSpPr>
          <p:cNvPr id="225" name="Google Shape;225;p29"/>
          <p:cNvSpPr txBox="1"/>
          <p:nvPr/>
        </p:nvSpPr>
        <p:spPr>
          <a:xfrm>
            <a:off x="0" y="5185625"/>
            <a:ext cx="7920000" cy="599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What variables determine the likelihood of malignant change in a polyp? </a:t>
            </a:r>
            <a:endParaRPr b="1">
              <a:solidFill>
                <a:srgbClr val="073763"/>
              </a:solidFill>
              <a:latin typeface="Lora"/>
              <a:ea typeface="Lora"/>
              <a:cs typeface="Lora"/>
              <a:sym typeface="Lora"/>
            </a:endParaRPr>
          </a:p>
        </p:txBody>
      </p:sp>
      <p:sp>
        <p:nvSpPr>
          <p:cNvPr id="226" name="Google Shape;226;p29"/>
          <p:cNvSpPr txBox="1"/>
          <p:nvPr/>
        </p:nvSpPr>
        <p:spPr>
          <a:xfrm>
            <a:off x="0" y="5785025"/>
            <a:ext cx="7920000" cy="158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Lora"/>
                <a:ea typeface="Lora"/>
                <a:cs typeface="Lora"/>
                <a:sym typeface="Lora"/>
              </a:rPr>
              <a:t>Three interrelated features determine the risk of cancerous transformation: </a:t>
            </a:r>
            <a:r>
              <a:rPr b="1" lang="en-GB">
                <a:solidFill>
                  <a:srgbClr val="FF0000"/>
                </a:solidFill>
                <a:latin typeface="Lora"/>
                <a:ea typeface="Lora"/>
                <a:cs typeface="Lora"/>
                <a:sym typeface="Lora"/>
              </a:rPr>
              <a:t>polyp size</a:t>
            </a:r>
            <a:r>
              <a:rPr lang="en-GB">
                <a:solidFill>
                  <a:schemeClr val="dk1"/>
                </a:solidFill>
                <a:latin typeface="Lora"/>
                <a:ea typeface="Lora"/>
                <a:cs typeface="Lora"/>
                <a:sym typeface="Lora"/>
              </a:rPr>
              <a:t>, histologic architecture, and severity of dysplasia.</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 (1) Cancer is rare in tubular adenomas less than 1 cm in diameter.</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 (2) The likelihood of cancer is high (about 50%) in sessile villous adenomas that are greater than 4 cm in diameter.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(3) Severe dysplasia is likely to progress to cancer. Such dysplasias are found in villous areas.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p:txBody>
      </p:sp>
      <p:sp>
        <p:nvSpPr>
          <p:cNvPr id="227" name="Google Shape;227;p29"/>
          <p:cNvSpPr txBox="1"/>
          <p:nvPr/>
        </p:nvSpPr>
        <p:spPr>
          <a:xfrm>
            <a:off x="0" y="7373525"/>
            <a:ext cx="7920000" cy="599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What types of mutations are likely to be present in such a lesion? </a:t>
            </a:r>
            <a:endParaRPr b="1">
              <a:solidFill>
                <a:srgbClr val="073763"/>
              </a:solidFill>
              <a:latin typeface="Lora"/>
              <a:ea typeface="Lora"/>
              <a:cs typeface="Lora"/>
              <a:sym typeface="Lora"/>
            </a:endParaRPr>
          </a:p>
        </p:txBody>
      </p:sp>
      <p:sp>
        <p:nvSpPr>
          <p:cNvPr id="228" name="Google Shape;228;p29"/>
          <p:cNvSpPr txBox="1"/>
          <p:nvPr/>
        </p:nvSpPr>
        <p:spPr>
          <a:xfrm>
            <a:off x="0" y="7972925"/>
            <a:ext cx="7920000" cy="264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chemeClr val="dk1"/>
                </a:solidFill>
                <a:latin typeface="Lora"/>
                <a:ea typeface="Lora"/>
                <a:cs typeface="Lora"/>
                <a:sym typeface="Lora"/>
              </a:rPr>
              <a:t>There is progressive accumulation of mutations during the conversion of adenomas to carcinomas. In this scheme, mutations of the APC gene (resulting in homozygous loss of this tumor suppressor gene) are believed to occur first. (Patients with familial adenomatous polyposis syndrome are born with loss of one copy of the APC gene in all somatic cells.) As the adenomas enlarge, mutations in the RAS proto-oncogene and LOH 18q (Smad4) tumor suppressor genes occur. Eventually, mutations of TP53 and several other genes are superimposed.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In this large sessile villous adenoma,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rPr lang="en-GB">
                <a:solidFill>
                  <a:schemeClr val="dk1"/>
                </a:solidFill>
                <a:latin typeface="Lora"/>
                <a:ea typeface="Lora"/>
                <a:cs typeface="Lora"/>
                <a:sym typeface="Lora"/>
              </a:rPr>
              <a:t>it is likely that the APC, LOH 18q, and RAS genes have been affected.</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p:txBody>
      </p:sp>
      <p:pic>
        <p:nvPicPr>
          <p:cNvPr id="229" name="Google Shape;229;p29"/>
          <p:cNvPicPr preferRelativeResize="0"/>
          <p:nvPr/>
        </p:nvPicPr>
        <p:blipFill>
          <a:blip r:embed="rId4">
            <a:alphaModFix/>
          </a:blip>
          <a:stretch>
            <a:fillRect/>
          </a:stretch>
        </p:blipFill>
        <p:spPr>
          <a:xfrm>
            <a:off x="6536054" y="9561425"/>
            <a:ext cx="1383945" cy="973500"/>
          </a:xfrm>
          <a:prstGeom prst="rect">
            <a:avLst/>
          </a:prstGeom>
          <a:noFill/>
          <a:ln>
            <a:noFill/>
          </a:ln>
        </p:spPr>
      </p:pic>
      <p:sp>
        <p:nvSpPr>
          <p:cNvPr id="230" name="Google Shape;230;p29"/>
          <p:cNvSpPr txBox="1"/>
          <p:nvPr/>
        </p:nvSpPr>
        <p:spPr>
          <a:xfrm>
            <a:off x="0" y="-42975"/>
            <a:ext cx="14598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8E7CC3"/>
                </a:solidFill>
                <a:latin typeface="Lora"/>
                <a:ea typeface="Lora"/>
                <a:cs typeface="Lora"/>
                <a:sym typeface="Lora"/>
              </a:rPr>
              <a:t>Females slides </a:t>
            </a:r>
            <a:endParaRPr b="1">
              <a:solidFill>
                <a:srgbClr val="8E7CC3"/>
              </a:solidFill>
              <a:latin typeface="Lora"/>
              <a:ea typeface="Lora"/>
              <a:cs typeface="Lora"/>
              <a:sym typeface="Lor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0"/>
          <p:cNvSpPr txBox="1"/>
          <p:nvPr/>
        </p:nvSpPr>
        <p:spPr>
          <a:xfrm>
            <a:off x="0" y="399525"/>
            <a:ext cx="6165300" cy="16047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This specimen from the left colon shows an annular, encircling, and constricting cancer. The margins of the cancer are heaped-up and firm, and the mid-region is ulcerated. </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Left-sided colon cancers come to attention by producing occult bleeding and changes in bowel habits (i.e., constipation and cramping in the left lower quadrant). </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p:txBody>
      </p:sp>
      <p:sp>
        <p:nvSpPr>
          <p:cNvPr id="236" name="Google Shape;236;p30"/>
          <p:cNvSpPr txBox="1"/>
          <p:nvPr/>
        </p:nvSpPr>
        <p:spPr>
          <a:xfrm>
            <a:off x="0" y="-42975"/>
            <a:ext cx="1459800" cy="33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8E7CC3"/>
                </a:solidFill>
                <a:latin typeface="Lora"/>
                <a:ea typeface="Lora"/>
                <a:cs typeface="Lora"/>
                <a:sym typeface="Lora"/>
              </a:rPr>
              <a:t>Females slides </a:t>
            </a:r>
            <a:endParaRPr b="1">
              <a:solidFill>
                <a:srgbClr val="8E7CC3"/>
              </a:solidFill>
              <a:latin typeface="Lora"/>
              <a:ea typeface="Lora"/>
              <a:cs typeface="Lora"/>
              <a:sym typeface="Lora"/>
            </a:endParaRPr>
          </a:p>
        </p:txBody>
      </p:sp>
      <p:pic>
        <p:nvPicPr>
          <p:cNvPr id="237" name="Google Shape;237;p30"/>
          <p:cNvPicPr preferRelativeResize="0"/>
          <p:nvPr/>
        </p:nvPicPr>
        <p:blipFill>
          <a:blip r:embed="rId3">
            <a:alphaModFix/>
          </a:blip>
          <a:stretch>
            <a:fillRect/>
          </a:stretch>
        </p:blipFill>
        <p:spPr>
          <a:xfrm>
            <a:off x="6128100" y="475725"/>
            <a:ext cx="1754575" cy="1227550"/>
          </a:xfrm>
          <a:prstGeom prst="rect">
            <a:avLst/>
          </a:prstGeom>
          <a:noFill/>
          <a:ln>
            <a:noFill/>
          </a:ln>
        </p:spPr>
      </p:pic>
      <p:sp>
        <p:nvSpPr>
          <p:cNvPr id="238" name="Google Shape;238;p30"/>
          <p:cNvSpPr txBox="1"/>
          <p:nvPr/>
        </p:nvSpPr>
        <p:spPr>
          <a:xfrm>
            <a:off x="0" y="2567725"/>
            <a:ext cx="7920000" cy="273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latin typeface="Lora"/>
                <a:ea typeface="Lora"/>
                <a:cs typeface="Lora"/>
                <a:sym typeface="Lora"/>
              </a:rPr>
              <a:t>The TNM stage for the current case would be </a:t>
            </a:r>
            <a:r>
              <a:rPr b="1" lang="en-GB">
                <a:latin typeface="Lora"/>
                <a:ea typeface="Lora"/>
                <a:cs typeface="Lora"/>
                <a:sym typeface="Lora"/>
              </a:rPr>
              <a:t>T3N0MX.</a:t>
            </a:r>
            <a:endParaRPr b="1">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a:latin typeface="Lora"/>
                <a:ea typeface="Lora"/>
                <a:cs typeface="Lora"/>
                <a:sym typeface="Lora"/>
              </a:rPr>
              <a:t>T3—extends through the muscularis propria</a:t>
            </a:r>
            <a:endParaRPr>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a:latin typeface="Lora"/>
                <a:ea typeface="Lora"/>
                <a:cs typeface="Lora"/>
                <a:sym typeface="Lora"/>
              </a:rPr>
              <a:t>N0—no lymph node involvement</a:t>
            </a:r>
            <a:endParaRPr>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a:latin typeface="Lora"/>
                <a:ea typeface="Lora"/>
                <a:cs typeface="Lora"/>
                <a:sym typeface="Lora"/>
              </a:rPr>
              <a:t>MX—extent of metastatic involvement unknown</a:t>
            </a:r>
            <a:endParaRPr>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b="1" lang="en-GB">
                <a:latin typeface="Lora"/>
                <a:ea typeface="Lora"/>
                <a:cs typeface="Lora"/>
                <a:sym typeface="Lora"/>
              </a:rPr>
              <a:t>TNM classification based on:</a:t>
            </a:r>
            <a:endParaRPr b="1">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GB">
                <a:latin typeface="Lora"/>
                <a:ea typeface="Lora"/>
                <a:cs typeface="Lora"/>
                <a:sym typeface="Lora"/>
              </a:rPr>
              <a:t>T—extent of invasion</a:t>
            </a:r>
            <a:endParaRPr>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GB">
                <a:latin typeface="Lora"/>
                <a:ea typeface="Lora"/>
                <a:cs typeface="Lora"/>
                <a:sym typeface="Lora"/>
              </a:rPr>
              <a:t>N—number of lymph nodes involved</a:t>
            </a:r>
            <a:endParaRPr>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rPr lang="en-GB">
                <a:latin typeface="Lora"/>
                <a:ea typeface="Lora"/>
                <a:cs typeface="Lora"/>
                <a:sym typeface="Lora"/>
              </a:rPr>
              <a:t>M—extent of metastatic involvement</a:t>
            </a:r>
            <a:endParaRPr>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a:latin typeface="Lora"/>
                <a:ea typeface="Lora"/>
                <a:cs typeface="Lora"/>
                <a:sym typeface="Lora"/>
              </a:rPr>
              <a:t>The deeper tumor extends into the muscularis propria, and as lymph nodes become involved, the prognosis worsens.</a:t>
            </a:r>
            <a:endParaRPr>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a:latin typeface="Lora"/>
              <a:ea typeface="Lora"/>
              <a:cs typeface="Lora"/>
              <a:sym typeface="Lora"/>
            </a:endParaRPr>
          </a:p>
          <a:p>
            <a:pPr indent="0" lvl="0" marL="0" rtl="0" algn="l">
              <a:lnSpc>
                <a:spcPct val="100000"/>
              </a:lnSpc>
              <a:spcBef>
                <a:spcPts val="0"/>
              </a:spcBef>
              <a:spcAft>
                <a:spcPts val="0"/>
              </a:spcAft>
              <a:buClr>
                <a:schemeClr val="dk1"/>
              </a:buClr>
              <a:buSzPts val="1100"/>
              <a:buFont typeface="Arial"/>
              <a:buNone/>
            </a:pPr>
            <a:r>
              <a:t/>
            </a:r>
            <a:endParaRPr>
              <a:latin typeface="Lora"/>
              <a:ea typeface="Lora"/>
              <a:cs typeface="Lora"/>
              <a:sym typeface="Lora"/>
            </a:endParaRPr>
          </a:p>
        </p:txBody>
      </p:sp>
      <p:sp>
        <p:nvSpPr>
          <p:cNvPr id="239" name="Google Shape;239;p30"/>
          <p:cNvSpPr txBox="1"/>
          <p:nvPr/>
        </p:nvSpPr>
        <p:spPr>
          <a:xfrm>
            <a:off x="0" y="2113125"/>
            <a:ext cx="7920000" cy="4425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Assuming this patient did not have lymph node metastasis, what stage is this carcinoma? </a:t>
            </a:r>
            <a:endParaRPr b="1">
              <a:solidFill>
                <a:srgbClr val="073763"/>
              </a:solidFill>
              <a:latin typeface="Lora"/>
              <a:ea typeface="Lora"/>
              <a:cs typeface="Lora"/>
              <a:sym typeface="Lora"/>
            </a:endParaRPr>
          </a:p>
        </p:txBody>
      </p:sp>
      <p:pic>
        <p:nvPicPr>
          <p:cNvPr id="240" name="Google Shape;240;p30"/>
          <p:cNvPicPr preferRelativeResize="0"/>
          <p:nvPr/>
        </p:nvPicPr>
        <p:blipFill>
          <a:blip r:embed="rId4">
            <a:alphaModFix/>
          </a:blip>
          <a:stretch>
            <a:fillRect/>
          </a:stretch>
        </p:blipFill>
        <p:spPr>
          <a:xfrm>
            <a:off x="5118300" y="5097800"/>
            <a:ext cx="2801700" cy="1952950"/>
          </a:xfrm>
          <a:prstGeom prst="rect">
            <a:avLst/>
          </a:prstGeom>
          <a:noFill/>
          <a:ln>
            <a:noFill/>
          </a:ln>
        </p:spPr>
      </p:pic>
      <p:pic>
        <p:nvPicPr>
          <p:cNvPr id="241" name="Google Shape;241;p30"/>
          <p:cNvPicPr preferRelativeResize="0"/>
          <p:nvPr/>
        </p:nvPicPr>
        <p:blipFill>
          <a:blip r:embed="rId5">
            <a:alphaModFix/>
          </a:blip>
          <a:stretch>
            <a:fillRect/>
          </a:stretch>
        </p:blipFill>
        <p:spPr>
          <a:xfrm>
            <a:off x="0" y="5097800"/>
            <a:ext cx="5028118" cy="1952950"/>
          </a:xfrm>
          <a:prstGeom prst="rect">
            <a:avLst/>
          </a:prstGeom>
          <a:noFill/>
          <a:ln>
            <a:noFill/>
          </a:ln>
        </p:spPr>
      </p:pic>
      <p:sp>
        <p:nvSpPr>
          <p:cNvPr id="242" name="Google Shape;242;p30"/>
          <p:cNvSpPr txBox="1"/>
          <p:nvPr/>
        </p:nvSpPr>
        <p:spPr>
          <a:xfrm>
            <a:off x="0" y="7122050"/>
            <a:ext cx="7920000" cy="4425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What is the mode of spread of this cancer? </a:t>
            </a:r>
            <a:endParaRPr b="1">
              <a:solidFill>
                <a:srgbClr val="073763"/>
              </a:solidFill>
              <a:latin typeface="Lora"/>
              <a:ea typeface="Lora"/>
              <a:cs typeface="Lora"/>
              <a:sym typeface="Lora"/>
            </a:endParaRPr>
          </a:p>
        </p:txBody>
      </p:sp>
      <p:pic>
        <p:nvPicPr>
          <p:cNvPr id="243" name="Google Shape;243;p30"/>
          <p:cNvPicPr preferRelativeResize="0"/>
          <p:nvPr/>
        </p:nvPicPr>
        <p:blipFill>
          <a:blip r:embed="rId6">
            <a:alphaModFix/>
          </a:blip>
          <a:stretch>
            <a:fillRect/>
          </a:stretch>
        </p:blipFill>
        <p:spPr>
          <a:xfrm>
            <a:off x="6126649" y="7635850"/>
            <a:ext cx="1757476" cy="1227550"/>
          </a:xfrm>
          <a:prstGeom prst="rect">
            <a:avLst/>
          </a:prstGeom>
          <a:noFill/>
          <a:ln>
            <a:noFill/>
          </a:ln>
        </p:spPr>
      </p:pic>
      <p:sp>
        <p:nvSpPr>
          <p:cNvPr id="244" name="Google Shape;244;p30"/>
          <p:cNvSpPr txBox="1"/>
          <p:nvPr/>
        </p:nvSpPr>
        <p:spPr>
          <a:xfrm>
            <a:off x="0" y="7579325"/>
            <a:ext cx="6125100" cy="7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latin typeface="Lora"/>
                <a:ea typeface="Lora"/>
                <a:cs typeface="Lora"/>
                <a:sym typeface="Lora"/>
              </a:rPr>
              <a:t>Colonic carcinomas spread by local extension to adjacent structures. The favored sites of metastases are regional lymph nodes, liver, lungs, and bones.</a:t>
            </a:r>
            <a:endParaRPr>
              <a:latin typeface="Lora"/>
              <a:ea typeface="Lora"/>
              <a:cs typeface="Lora"/>
              <a:sym typeface="Lor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graphicFrame>
        <p:nvGraphicFramePr>
          <p:cNvPr id="249" name="Google Shape;249;p31"/>
          <p:cNvGraphicFramePr/>
          <p:nvPr/>
        </p:nvGraphicFramePr>
        <p:xfrm>
          <a:off x="203738" y="1033600"/>
          <a:ext cx="3000000" cy="3000000"/>
        </p:xfrm>
        <a:graphic>
          <a:graphicData uri="http://schemas.openxmlformats.org/drawingml/2006/table">
            <a:tbl>
              <a:tblPr>
                <a:noFill/>
                <a:tableStyleId>{B224BA85-B3DB-4AF9-BC95-140C48E6BB3C}</a:tableStyleId>
              </a:tblPr>
              <a:tblGrid>
                <a:gridCol w="1073725"/>
                <a:gridCol w="1344200"/>
                <a:gridCol w="1061775"/>
                <a:gridCol w="584250"/>
                <a:gridCol w="584250"/>
              </a:tblGrid>
              <a:tr h="279550">
                <a:tc>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gridSpan="3">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Peptic ulcers</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hMerge="1"/>
                <a:tc hMerge="1"/>
                <a:tc>
                  <a:txBody>
                    <a:bodyPr/>
                    <a:lstStyle/>
                    <a:p>
                      <a:pPr indent="0" lvl="0" marL="0" rtl="0" algn="ctr">
                        <a:lnSpc>
                          <a:spcPct val="115000"/>
                        </a:lnSpc>
                        <a:spcBef>
                          <a:spcPts val="0"/>
                        </a:spcBef>
                        <a:spcAft>
                          <a:spcPts val="0"/>
                        </a:spcAft>
                        <a:buNone/>
                      </a:pPr>
                      <a:r>
                        <a:rPr b="1" lang="en-GB" sz="1100">
                          <a:solidFill>
                            <a:schemeClr val="lt1"/>
                          </a:solidFill>
                          <a:latin typeface="Lora"/>
                          <a:ea typeface="Lora"/>
                          <a:cs typeface="Lora"/>
                          <a:sym typeface="Lora"/>
                        </a:rPr>
                        <a:t>A or B</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H. pylori</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Phospholipid</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3</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Drugs (NSAIDs)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4</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Mucus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5</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bicarbonate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6</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Blood flow</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7</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Acid</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8</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pepsin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9</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Bile salts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10</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cell renewal</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25750">
                <a:tc>
                  <a:txBody>
                    <a:bodyPr/>
                    <a:lstStyle/>
                    <a:p>
                      <a:pPr indent="0" lvl="0" marL="0" rtl="0" algn="ctr">
                        <a:spcBef>
                          <a:spcPts val="0"/>
                        </a:spcBef>
                        <a:spcAft>
                          <a:spcPts val="0"/>
                        </a:spcAft>
                        <a:buNone/>
                      </a:pPr>
                      <a:r>
                        <a:rPr b="1" lang="en-GB" sz="1100">
                          <a:latin typeface="Lora"/>
                          <a:ea typeface="Lora"/>
                          <a:cs typeface="Lora"/>
                          <a:sym typeface="Lora"/>
                        </a:rPr>
                        <a:t>11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Prostaglandins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bl>
          </a:graphicData>
        </a:graphic>
      </p:graphicFrame>
      <p:graphicFrame>
        <p:nvGraphicFramePr>
          <p:cNvPr id="250" name="Google Shape;250;p31"/>
          <p:cNvGraphicFramePr/>
          <p:nvPr/>
        </p:nvGraphicFramePr>
        <p:xfrm>
          <a:off x="5042563" y="1040138"/>
          <a:ext cx="3000000" cy="3000000"/>
        </p:xfrm>
        <a:graphic>
          <a:graphicData uri="http://schemas.openxmlformats.org/drawingml/2006/table">
            <a:tbl>
              <a:tblPr>
                <a:noFill/>
                <a:tableStyleId>{B224BA85-B3DB-4AF9-BC95-140C48E6BB3C}</a:tableStyleId>
              </a:tblPr>
              <a:tblGrid>
                <a:gridCol w="1167675"/>
                <a:gridCol w="922325"/>
                <a:gridCol w="507500"/>
              </a:tblGrid>
              <a:tr h="331650">
                <a:tc gridSpan="3">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3D85C6"/>
                    </a:solidFill>
                  </a:tcPr>
                </a:tc>
                <a:tc hMerge="1"/>
                <a:tc hMerge="1"/>
              </a:tr>
              <a:tr h="321025">
                <a:tc gridSpan="3" rowSpan="6">
                  <a:txBody>
                    <a:bodyPr/>
                    <a:lstStyle/>
                    <a:p>
                      <a:pPr indent="0" lvl="0" marL="0" rtl="0" algn="ctr">
                        <a:spcBef>
                          <a:spcPts val="0"/>
                        </a:spcBef>
                        <a:spcAft>
                          <a:spcPts val="0"/>
                        </a:spcAft>
                        <a:buNone/>
                      </a:pPr>
                      <a:r>
                        <a:rPr b="1" lang="en-GB" sz="1100">
                          <a:latin typeface="Lora"/>
                          <a:ea typeface="Lora"/>
                          <a:cs typeface="Lora"/>
                          <a:sym typeface="Lora"/>
                        </a:rPr>
                        <a:t>A- Aggressive Factors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6" hMerge="1"/>
                <a:tc rowSpan="6" hMerge="1"/>
              </a:tr>
              <a:tr h="321025">
                <a:tc gridSpan="3" vMerge="1"/>
                <a:tc hMerge="1" vMerge="1"/>
                <a:tc hMerge="1" vMerge="1"/>
              </a:tr>
              <a:tr h="321025">
                <a:tc gridSpan="3" vMerge="1"/>
                <a:tc hMerge="1" vMerge="1"/>
                <a:tc hMerge="1" vMerge="1"/>
              </a:tr>
              <a:tr h="321025">
                <a:tc gridSpan="3" vMerge="1"/>
                <a:tc hMerge="1" vMerge="1"/>
                <a:tc hMerge="1" vMerge="1"/>
              </a:tr>
              <a:tr h="321025">
                <a:tc gridSpan="3" vMerge="1"/>
                <a:tc hMerge="1" vMerge="1"/>
                <a:tc hMerge="1" vMerge="1"/>
              </a:tr>
              <a:tr h="321025">
                <a:tc gridSpan="3" vMerge="1"/>
                <a:tc hMerge="1" vMerge="1"/>
                <a:tc hMerge="1" vMerge="1"/>
              </a:tr>
              <a:tr h="321025">
                <a:tc gridSpan="3" rowSpan="5">
                  <a:txBody>
                    <a:bodyPr/>
                    <a:lstStyle/>
                    <a:p>
                      <a:pPr indent="0" lvl="0" marL="0" rtl="0" algn="ctr">
                        <a:spcBef>
                          <a:spcPts val="0"/>
                        </a:spcBef>
                        <a:spcAft>
                          <a:spcPts val="0"/>
                        </a:spcAft>
                        <a:buNone/>
                      </a:pPr>
                      <a:r>
                        <a:rPr b="1" lang="en-GB" sz="1100">
                          <a:latin typeface="Lora"/>
                          <a:ea typeface="Lora"/>
                          <a:cs typeface="Lora"/>
                          <a:sym typeface="Lora"/>
                        </a:rPr>
                        <a:t>B- Defensive Factors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5" hMerge="1"/>
                <a:tc rowSpan="5" hMerge="1"/>
              </a:tr>
              <a:tr h="321025">
                <a:tc gridSpan="3" vMerge="1"/>
                <a:tc hMerge="1" vMerge="1"/>
                <a:tc hMerge="1" vMerge="1"/>
              </a:tr>
              <a:tr h="321025">
                <a:tc gridSpan="3" vMerge="1"/>
                <a:tc hMerge="1" vMerge="1"/>
                <a:tc hMerge="1" vMerge="1"/>
              </a:tr>
              <a:tr h="321025">
                <a:tc gridSpan="3" vMerge="1"/>
                <a:tc hMerge="1" vMerge="1"/>
                <a:tc hMerge="1" vMerge="1"/>
              </a:tr>
              <a:tr h="321025">
                <a:tc gridSpan="3" vMerge="1"/>
                <a:tc hMerge="1" vMerge="1"/>
                <a:tc hMerge="1" vMerge="1"/>
              </a:tr>
            </a:tbl>
          </a:graphicData>
        </a:graphic>
      </p:graphicFrame>
      <p:graphicFrame>
        <p:nvGraphicFramePr>
          <p:cNvPr id="251" name="Google Shape;251;p31"/>
          <p:cNvGraphicFramePr/>
          <p:nvPr/>
        </p:nvGraphicFramePr>
        <p:xfrm>
          <a:off x="203750" y="4949575"/>
          <a:ext cx="3000000" cy="3000000"/>
        </p:xfrm>
        <a:graphic>
          <a:graphicData uri="http://schemas.openxmlformats.org/drawingml/2006/table">
            <a:tbl>
              <a:tblPr>
                <a:noFill/>
                <a:tableStyleId>{B224BA85-B3DB-4AF9-BC95-140C48E6BB3C}</a:tableStyleId>
              </a:tblPr>
              <a:tblGrid>
                <a:gridCol w="1073700"/>
                <a:gridCol w="1344200"/>
                <a:gridCol w="1061800"/>
                <a:gridCol w="584250"/>
                <a:gridCol w="584250"/>
              </a:tblGrid>
              <a:tr h="344450">
                <a:tc>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gridSpan="3">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Diarrhea</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hMerge="1"/>
                <a:tc hMerge="1"/>
                <a:tc>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A or B</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Irritable bowel syndrome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Giardia lamblia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3</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Viral gastroenteritis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4</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Inflammatory bowel disease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5</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Food poisoning</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6</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Antibiotic-Associated </a:t>
                      </a:r>
                      <a:r>
                        <a:rPr b="1" lang="en-GB" sz="1100">
                          <a:latin typeface="Lora"/>
                          <a:ea typeface="Lora"/>
                          <a:cs typeface="Lora"/>
                          <a:sym typeface="Lora"/>
                        </a:rPr>
                        <a:t>Diarrhea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19850">
                <a:tc>
                  <a:txBody>
                    <a:bodyPr/>
                    <a:lstStyle/>
                    <a:p>
                      <a:pPr indent="0" lvl="0" marL="0" rtl="0" algn="ctr">
                        <a:spcBef>
                          <a:spcPts val="0"/>
                        </a:spcBef>
                        <a:spcAft>
                          <a:spcPts val="0"/>
                        </a:spcAft>
                        <a:buNone/>
                      </a:pPr>
                      <a:r>
                        <a:rPr b="1" lang="en-GB" sz="1100">
                          <a:latin typeface="Lora"/>
                          <a:ea typeface="Lora"/>
                          <a:cs typeface="Lora"/>
                          <a:sym typeface="Lora"/>
                        </a:rPr>
                        <a:t>7</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Malabsorption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bl>
          </a:graphicData>
        </a:graphic>
      </p:graphicFrame>
      <p:graphicFrame>
        <p:nvGraphicFramePr>
          <p:cNvPr id="252" name="Google Shape;252;p31"/>
          <p:cNvGraphicFramePr/>
          <p:nvPr/>
        </p:nvGraphicFramePr>
        <p:xfrm>
          <a:off x="5042575" y="4952850"/>
          <a:ext cx="3000000" cy="3000000"/>
        </p:xfrm>
        <a:graphic>
          <a:graphicData uri="http://schemas.openxmlformats.org/drawingml/2006/table">
            <a:tbl>
              <a:tblPr>
                <a:noFill/>
                <a:tableStyleId>{B224BA85-B3DB-4AF9-BC95-140C48E6BB3C}</a:tableStyleId>
              </a:tblPr>
              <a:tblGrid>
                <a:gridCol w="1167675"/>
                <a:gridCol w="922325"/>
                <a:gridCol w="507500"/>
              </a:tblGrid>
              <a:tr h="331650">
                <a:tc gridSpan="3">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3D85C6"/>
                    </a:solidFill>
                  </a:tcPr>
                </a:tc>
                <a:tc hMerge="1"/>
                <a:tc hMerge="1"/>
              </a:tr>
              <a:tr h="321025">
                <a:tc gridSpan="3" rowSpan="3">
                  <a:txBody>
                    <a:bodyPr/>
                    <a:lstStyle/>
                    <a:p>
                      <a:pPr indent="0" lvl="0" marL="0" rtl="0" algn="ctr">
                        <a:spcBef>
                          <a:spcPts val="0"/>
                        </a:spcBef>
                        <a:spcAft>
                          <a:spcPts val="0"/>
                        </a:spcAft>
                        <a:buNone/>
                      </a:pPr>
                      <a:r>
                        <a:rPr b="1" lang="en-GB" sz="1100">
                          <a:latin typeface="Lora"/>
                          <a:ea typeface="Lora"/>
                          <a:cs typeface="Lora"/>
                          <a:sym typeface="Lora"/>
                        </a:rPr>
                        <a:t>A- Acute diarrhea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3" hMerge="1"/>
                <a:tc rowSpan="3" hMerge="1"/>
              </a:tr>
              <a:tr h="321025">
                <a:tc gridSpan="3" vMerge="1"/>
                <a:tc hMerge="1" vMerge="1"/>
                <a:tc hMerge="1" vMerge="1"/>
              </a:tr>
              <a:tr h="321025">
                <a:tc gridSpan="3" vMerge="1"/>
                <a:tc hMerge="1" vMerge="1"/>
                <a:tc hMerge="1" vMerge="1"/>
              </a:tr>
              <a:tr h="321025">
                <a:tc gridSpan="3" rowSpan="4">
                  <a:txBody>
                    <a:bodyPr/>
                    <a:lstStyle/>
                    <a:p>
                      <a:pPr indent="0" lvl="0" marL="0" rtl="0" algn="ctr">
                        <a:spcBef>
                          <a:spcPts val="0"/>
                        </a:spcBef>
                        <a:spcAft>
                          <a:spcPts val="0"/>
                        </a:spcAft>
                        <a:buNone/>
                      </a:pPr>
                      <a:r>
                        <a:rPr b="1" lang="en-GB" sz="1100">
                          <a:latin typeface="Lora"/>
                          <a:ea typeface="Lora"/>
                          <a:cs typeface="Lora"/>
                          <a:sym typeface="Lora"/>
                        </a:rPr>
                        <a:t>B- Chronic diarrhea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4" hMerge="1"/>
                <a:tc rowSpan="4" hMerge="1"/>
              </a:tr>
              <a:tr h="321025">
                <a:tc gridSpan="3" vMerge="1"/>
                <a:tc hMerge="1" vMerge="1"/>
                <a:tc hMerge="1" vMerge="1"/>
              </a:tr>
              <a:tr h="321025">
                <a:tc gridSpan="3" vMerge="1"/>
                <a:tc hMerge="1" vMerge="1"/>
                <a:tc hMerge="1" vMerge="1"/>
              </a:tr>
              <a:tr h="321025">
                <a:tc gridSpan="3" vMerge="1"/>
                <a:tc hMerge="1" vMerge="1"/>
                <a:tc hMerge="1" vMerge="1"/>
              </a:tr>
            </a:tbl>
          </a:graphicData>
        </a:graphic>
      </p:graphicFrame>
      <p:sp>
        <p:nvSpPr>
          <p:cNvPr id="253" name="Google Shape;253;p31"/>
          <p:cNvSpPr txBox="1"/>
          <p:nvPr/>
        </p:nvSpPr>
        <p:spPr>
          <a:xfrm>
            <a:off x="1021800" y="89800"/>
            <a:ext cx="58764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Other questions</a:t>
            </a:r>
            <a:endParaRPr b="1" sz="3000">
              <a:solidFill>
                <a:srgbClr val="073763"/>
              </a:solidFill>
              <a:latin typeface="Lora"/>
              <a:ea typeface="Lora"/>
              <a:cs typeface="Lora"/>
              <a:sym typeface="Lora"/>
            </a:endParaRPr>
          </a:p>
        </p:txBody>
      </p:sp>
      <p:graphicFrame>
        <p:nvGraphicFramePr>
          <p:cNvPr id="254" name="Google Shape;254;p31"/>
          <p:cNvGraphicFramePr/>
          <p:nvPr/>
        </p:nvGraphicFramePr>
        <p:xfrm>
          <a:off x="203738" y="7586150"/>
          <a:ext cx="3000000" cy="3000000"/>
        </p:xfrm>
        <a:graphic>
          <a:graphicData uri="http://schemas.openxmlformats.org/drawingml/2006/table">
            <a:tbl>
              <a:tblPr>
                <a:noFill/>
                <a:tableStyleId>{B224BA85-B3DB-4AF9-BC95-140C48E6BB3C}</a:tableStyleId>
              </a:tblPr>
              <a:tblGrid>
                <a:gridCol w="1073700"/>
                <a:gridCol w="1344200"/>
                <a:gridCol w="1061800"/>
                <a:gridCol w="584250"/>
                <a:gridCol w="584250"/>
              </a:tblGrid>
              <a:tr h="463925">
                <a:tc>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gridSpan="3">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Diarrhea</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hMerge="1"/>
                <a:tc hMerge="1"/>
                <a:tc>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A,B,C or D</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Fasting improve the condition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inflammatory bowel diseases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C</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3</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High stool output</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4</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Presence of WBC in stool</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C</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5</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Irritable bowel syndrome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D</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6</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bacterial toxin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7</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Malabsorption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304500">
                <a:tc>
                  <a:txBody>
                    <a:bodyPr/>
                    <a:lstStyle/>
                    <a:p>
                      <a:pPr indent="0" lvl="0" marL="0" rtl="0" algn="ctr">
                        <a:spcBef>
                          <a:spcPts val="0"/>
                        </a:spcBef>
                        <a:spcAft>
                          <a:spcPts val="0"/>
                        </a:spcAft>
                        <a:buNone/>
                      </a:pPr>
                      <a:r>
                        <a:rPr b="1" lang="en-GB" sz="1100">
                          <a:latin typeface="Lora"/>
                          <a:ea typeface="Lora"/>
                          <a:cs typeface="Lora"/>
                          <a:sym typeface="Lora"/>
                        </a:rPr>
                        <a:t>8</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High fecal osmotic gap</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bl>
          </a:graphicData>
        </a:graphic>
      </p:graphicFrame>
      <p:graphicFrame>
        <p:nvGraphicFramePr>
          <p:cNvPr id="255" name="Google Shape;255;p31"/>
          <p:cNvGraphicFramePr/>
          <p:nvPr/>
        </p:nvGraphicFramePr>
        <p:xfrm>
          <a:off x="5042563" y="7581450"/>
          <a:ext cx="3000000" cy="3000000"/>
        </p:xfrm>
        <a:graphic>
          <a:graphicData uri="http://schemas.openxmlformats.org/drawingml/2006/table">
            <a:tbl>
              <a:tblPr>
                <a:noFill/>
                <a:tableStyleId>{B224BA85-B3DB-4AF9-BC95-140C48E6BB3C}</a:tableStyleId>
              </a:tblPr>
              <a:tblGrid>
                <a:gridCol w="1167675"/>
                <a:gridCol w="922325"/>
                <a:gridCol w="507500"/>
              </a:tblGrid>
              <a:tr h="331650">
                <a:tc gridSpan="3">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3D85C6"/>
                    </a:solidFill>
                  </a:tcPr>
                </a:tc>
                <a:tc hMerge="1"/>
                <a:tc hMerge="1"/>
              </a:tr>
              <a:tr h="321025">
                <a:tc gridSpan="3" rowSpan="2">
                  <a:txBody>
                    <a:bodyPr/>
                    <a:lstStyle/>
                    <a:p>
                      <a:pPr indent="0" lvl="0" marL="0" rtl="0" algn="ctr">
                        <a:spcBef>
                          <a:spcPts val="0"/>
                        </a:spcBef>
                        <a:spcAft>
                          <a:spcPts val="0"/>
                        </a:spcAft>
                        <a:buNone/>
                      </a:pPr>
                      <a:r>
                        <a:rPr b="1" lang="en-GB" sz="1100">
                          <a:latin typeface="Lora"/>
                          <a:ea typeface="Lora"/>
                          <a:cs typeface="Lora"/>
                          <a:sym typeface="Lora"/>
                        </a:rPr>
                        <a:t>A- </a:t>
                      </a:r>
                      <a:r>
                        <a:rPr b="1" lang="en-GB" sz="1100">
                          <a:latin typeface="Lora"/>
                          <a:ea typeface="Lora"/>
                          <a:cs typeface="Lora"/>
                          <a:sym typeface="Lora"/>
                        </a:rPr>
                        <a:t>Secretory </a:t>
                      </a:r>
                      <a:r>
                        <a:rPr b="1" lang="en-GB" sz="1100">
                          <a:solidFill>
                            <a:schemeClr val="dk1"/>
                          </a:solidFill>
                          <a:latin typeface="Lora"/>
                          <a:ea typeface="Lora"/>
                          <a:cs typeface="Lora"/>
                          <a:sym typeface="Lora"/>
                        </a:rPr>
                        <a:t>diarrhea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321025">
                <a:tc gridSpan="3" vMerge="1"/>
                <a:tc hMerge="1" vMerge="1"/>
                <a:tc hMerge="1" vMerge="1"/>
              </a:tr>
              <a:tr h="321025">
                <a:tc gridSpan="3" rowSpan="2">
                  <a:txBody>
                    <a:bodyPr/>
                    <a:lstStyle/>
                    <a:p>
                      <a:pPr indent="0" lvl="0" marL="0" rtl="0" algn="ctr">
                        <a:spcBef>
                          <a:spcPts val="0"/>
                        </a:spcBef>
                        <a:spcAft>
                          <a:spcPts val="0"/>
                        </a:spcAft>
                        <a:buNone/>
                      </a:pPr>
                      <a:r>
                        <a:rPr b="1" lang="en-GB" sz="1100">
                          <a:latin typeface="Lora"/>
                          <a:ea typeface="Lora"/>
                          <a:cs typeface="Lora"/>
                          <a:sym typeface="Lora"/>
                        </a:rPr>
                        <a:t>B- </a:t>
                      </a:r>
                      <a:r>
                        <a:rPr b="1" lang="en-GB" sz="1100">
                          <a:latin typeface="Lora"/>
                          <a:ea typeface="Lora"/>
                          <a:cs typeface="Lora"/>
                          <a:sym typeface="Lora"/>
                        </a:rPr>
                        <a:t>Osmotic </a:t>
                      </a:r>
                      <a:r>
                        <a:rPr b="1" lang="en-GB" sz="1100">
                          <a:solidFill>
                            <a:schemeClr val="dk1"/>
                          </a:solidFill>
                          <a:latin typeface="Lora"/>
                          <a:ea typeface="Lora"/>
                          <a:cs typeface="Lora"/>
                          <a:sym typeface="Lora"/>
                        </a:rPr>
                        <a:t>diarrhea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321025">
                <a:tc gridSpan="3" vMerge="1"/>
                <a:tc hMerge="1" vMerge="1"/>
                <a:tc hMerge="1" vMerge="1"/>
              </a:tr>
              <a:tr h="321025">
                <a:tc gridSpan="3" rowSpan="2">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Lora"/>
                          <a:ea typeface="Lora"/>
                          <a:cs typeface="Lora"/>
                          <a:sym typeface="Lora"/>
                        </a:rPr>
                        <a:t>C</a:t>
                      </a:r>
                      <a:r>
                        <a:rPr b="1" lang="en-GB" sz="1100">
                          <a:solidFill>
                            <a:schemeClr val="dk1"/>
                          </a:solidFill>
                          <a:latin typeface="Lora"/>
                          <a:ea typeface="Lora"/>
                          <a:cs typeface="Lora"/>
                          <a:sym typeface="Lora"/>
                        </a:rPr>
                        <a:t>- Exudative (inflammatory) diarrhea</a:t>
                      </a:r>
                      <a:endParaRPr b="1" sz="1100">
                        <a:solidFill>
                          <a:schemeClr val="dk1"/>
                        </a:solidFill>
                        <a:latin typeface="Lora"/>
                        <a:ea typeface="Lora"/>
                        <a:cs typeface="Lora"/>
                        <a:sym typeface="Lora"/>
                      </a:endParaRPr>
                    </a:p>
                    <a:p>
                      <a:pPr indent="0" lvl="0" marL="0" rtl="0" algn="l">
                        <a:spcBef>
                          <a:spcPts val="0"/>
                        </a:spcBef>
                        <a:spcAft>
                          <a:spcPts val="0"/>
                        </a:spcAft>
                        <a:buNone/>
                      </a:pPr>
                      <a:r>
                        <a:t/>
                      </a:r>
                      <a:endParaRPr sz="1100"/>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321025">
                <a:tc gridSpan="3" vMerge="1"/>
                <a:tc hMerge="1" vMerge="1"/>
                <a:tc hMerge="1" vMerge="1"/>
              </a:tr>
              <a:tr h="321025">
                <a:tc gridSpan="3" rowSpan="2">
                  <a:txBody>
                    <a:bodyPr/>
                    <a:lstStyle/>
                    <a:p>
                      <a:pPr indent="0" lvl="0" marL="0" rtl="0" algn="ctr">
                        <a:spcBef>
                          <a:spcPts val="0"/>
                        </a:spcBef>
                        <a:spcAft>
                          <a:spcPts val="0"/>
                        </a:spcAft>
                        <a:buClr>
                          <a:schemeClr val="dk1"/>
                        </a:buClr>
                        <a:buSzPts val="1100"/>
                        <a:buFont typeface="Arial"/>
                        <a:buNone/>
                      </a:pPr>
                      <a:r>
                        <a:rPr b="1" lang="en-GB" sz="1100">
                          <a:solidFill>
                            <a:schemeClr val="dk1"/>
                          </a:solidFill>
                          <a:latin typeface="Lora"/>
                          <a:ea typeface="Lora"/>
                          <a:cs typeface="Lora"/>
                          <a:sym typeface="Lora"/>
                        </a:rPr>
                        <a:t>D</a:t>
                      </a:r>
                      <a:r>
                        <a:rPr b="1" lang="en-GB" sz="1100">
                          <a:solidFill>
                            <a:schemeClr val="dk1"/>
                          </a:solidFill>
                          <a:latin typeface="Lora"/>
                          <a:ea typeface="Lora"/>
                          <a:cs typeface="Lora"/>
                          <a:sym typeface="Lora"/>
                        </a:rPr>
                        <a:t>- Motility-related diarrhea</a:t>
                      </a:r>
                      <a:endParaRPr b="1" sz="1100">
                        <a:solidFill>
                          <a:schemeClr val="dk1"/>
                        </a:solidFill>
                        <a:latin typeface="Lora"/>
                        <a:ea typeface="Lora"/>
                        <a:cs typeface="Lora"/>
                        <a:sym typeface="Lora"/>
                      </a:endParaRPr>
                    </a:p>
                    <a:p>
                      <a:pPr indent="0" lvl="0" marL="0" rtl="0" algn="l">
                        <a:spcBef>
                          <a:spcPts val="0"/>
                        </a:spcBef>
                        <a:spcAft>
                          <a:spcPts val="0"/>
                        </a:spcAft>
                        <a:buNone/>
                      </a:pPr>
                      <a:r>
                        <a:t/>
                      </a:r>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321025">
                <a:tc gridSpan="3" vMerge="1"/>
                <a:tc hMerge="1" vMerge="1"/>
                <a:tc hMerge="1" vMerge="1"/>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2"/>
          <p:cNvSpPr txBox="1"/>
          <p:nvPr/>
        </p:nvSpPr>
        <p:spPr>
          <a:xfrm>
            <a:off x="1021800" y="89800"/>
            <a:ext cx="58764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Other questions</a:t>
            </a:r>
            <a:endParaRPr b="1" sz="3000">
              <a:solidFill>
                <a:srgbClr val="073763"/>
              </a:solidFill>
              <a:latin typeface="Lora"/>
              <a:ea typeface="Lora"/>
              <a:cs typeface="Lora"/>
              <a:sym typeface="Lora"/>
            </a:endParaRPr>
          </a:p>
        </p:txBody>
      </p:sp>
      <p:graphicFrame>
        <p:nvGraphicFramePr>
          <p:cNvPr id="261" name="Google Shape;261;p32"/>
          <p:cNvGraphicFramePr/>
          <p:nvPr/>
        </p:nvGraphicFramePr>
        <p:xfrm>
          <a:off x="203750" y="1093075"/>
          <a:ext cx="3000000" cy="3000000"/>
        </p:xfrm>
        <a:graphic>
          <a:graphicData uri="http://schemas.openxmlformats.org/drawingml/2006/table">
            <a:tbl>
              <a:tblPr>
                <a:noFill/>
                <a:tableStyleId>{B224BA85-B3DB-4AF9-BC95-140C48E6BB3C}</a:tableStyleId>
              </a:tblPr>
              <a:tblGrid>
                <a:gridCol w="1073700"/>
                <a:gridCol w="1344200"/>
                <a:gridCol w="1061800"/>
                <a:gridCol w="584250"/>
                <a:gridCol w="584250"/>
              </a:tblGrid>
              <a:tr h="237650">
                <a:tc>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gridSpan="3">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Malignant small intestine neoplasms</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hMerge="1"/>
                <a:tc hMerge="1"/>
                <a:tc>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A or B</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Colon only</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Diffuse involvement of mucosa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3</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Superficial ulcers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4</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Skip areas of normal mucosa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5</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Any part of the GIT</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6</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Mucosal </a:t>
                      </a:r>
                      <a:r>
                        <a:rPr b="1" lang="en-GB" sz="1100">
                          <a:latin typeface="Lora"/>
                          <a:ea typeface="Lora"/>
                          <a:cs typeface="Lora"/>
                          <a:sym typeface="Lora"/>
                        </a:rPr>
                        <a:t>inflammation only</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7</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Fistula formation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8</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Transmural inflammation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9</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Granuloma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10</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Deep ulcers (fissure)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Dysplasia is common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Carcinoma is more common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bl>
          </a:graphicData>
        </a:graphic>
      </p:graphicFrame>
      <p:graphicFrame>
        <p:nvGraphicFramePr>
          <p:cNvPr id="262" name="Google Shape;262;p32"/>
          <p:cNvGraphicFramePr/>
          <p:nvPr/>
        </p:nvGraphicFramePr>
        <p:xfrm>
          <a:off x="5042588" y="1093025"/>
          <a:ext cx="3000000" cy="3000000"/>
        </p:xfrm>
        <a:graphic>
          <a:graphicData uri="http://schemas.openxmlformats.org/drawingml/2006/table">
            <a:tbl>
              <a:tblPr>
                <a:noFill/>
                <a:tableStyleId>{B224BA85-B3DB-4AF9-BC95-140C48E6BB3C}</a:tableStyleId>
              </a:tblPr>
              <a:tblGrid>
                <a:gridCol w="1182800"/>
                <a:gridCol w="934275"/>
                <a:gridCol w="480400"/>
              </a:tblGrid>
              <a:tr h="249300">
                <a:tc gridSpan="3">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3D85C6"/>
                    </a:solidFill>
                  </a:tcPr>
                </a:tc>
                <a:tc hMerge="1"/>
                <a:tc hMerge="1"/>
              </a:tr>
              <a:tr h="279800">
                <a:tc gridSpan="3" rowSpan="6">
                  <a:txBody>
                    <a:bodyPr/>
                    <a:lstStyle/>
                    <a:p>
                      <a:pPr indent="0" lvl="0" marL="0" rtl="0" algn="ctr">
                        <a:spcBef>
                          <a:spcPts val="0"/>
                        </a:spcBef>
                        <a:spcAft>
                          <a:spcPts val="0"/>
                        </a:spcAft>
                        <a:buNone/>
                      </a:pPr>
                      <a:r>
                        <a:rPr b="1" lang="en-GB" sz="1100">
                          <a:latin typeface="Lora"/>
                          <a:ea typeface="Lora"/>
                          <a:cs typeface="Lora"/>
                          <a:sym typeface="Lora"/>
                        </a:rPr>
                        <a:t>A- crohn’s disease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6" hMerge="1"/>
                <a:tc rowSpan="6" hMerge="1"/>
              </a:tr>
              <a:tr h="300500">
                <a:tc gridSpan="3" vMerge="1"/>
                <a:tc hMerge="1" vMerge="1"/>
                <a:tc hMerge="1" vMerge="1"/>
              </a:tr>
              <a:tr h="300500">
                <a:tc gridSpan="3" vMerge="1"/>
                <a:tc hMerge="1" vMerge="1"/>
                <a:tc hMerge="1" vMerge="1"/>
              </a:tr>
              <a:tr h="300500">
                <a:tc gridSpan="3" vMerge="1"/>
                <a:tc hMerge="1" vMerge="1"/>
                <a:tc hMerge="1" vMerge="1"/>
              </a:tr>
              <a:tr h="302200">
                <a:tc gridSpan="3" vMerge="1"/>
                <a:tc hMerge="1" vMerge="1"/>
                <a:tc hMerge="1" vMerge="1"/>
              </a:tr>
              <a:tr h="302200">
                <a:tc gridSpan="3" vMerge="1"/>
                <a:tc hMerge="1" vMerge="1"/>
                <a:tc hMerge="1" vMerge="1"/>
              </a:tr>
              <a:tr h="302200">
                <a:tc gridSpan="3" rowSpan="6">
                  <a:txBody>
                    <a:bodyPr/>
                    <a:lstStyle/>
                    <a:p>
                      <a:pPr indent="0" lvl="0" marL="0" rtl="0" algn="ctr">
                        <a:spcBef>
                          <a:spcPts val="0"/>
                        </a:spcBef>
                        <a:spcAft>
                          <a:spcPts val="0"/>
                        </a:spcAft>
                        <a:buNone/>
                      </a:pPr>
                      <a:r>
                        <a:rPr b="1" lang="en-GB" sz="1100">
                          <a:latin typeface="Lora"/>
                          <a:ea typeface="Lora"/>
                          <a:cs typeface="Lora"/>
                          <a:sym typeface="Lora"/>
                        </a:rPr>
                        <a:t>B- Ulcerative colitis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6" hMerge="1"/>
                <a:tc rowSpan="6" hMerge="1"/>
              </a:tr>
              <a:tr h="302200">
                <a:tc gridSpan="3" vMerge="1"/>
                <a:tc hMerge="1" vMerge="1"/>
                <a:tc hMerge="1" vMerge="1"/>
              </a:tr>
              <a:tr h="302200">
                <a:tc gridSpan="3" vMerge="1"/>
                <a:tc hMerge="1" vMerge="1"/>
                <a:tc hMerge="1" vMerge="1"/>
              </a:tr>
              <a:tr h="302200">
                <a:tc gridSpan="3" vMerge="1"/>
                <a:tc hMerge="1" vMerge="1"/>
                <a:tc hMerge="1" vMerge="1"/>
              </a:tr>
              <a:tr h="302200">
                <a:tc gridSpan="3" vMerge="1"/>
                <a:tc hMerge="1" vMerge="1"/>
                <a:tc hMerge="1" vMerge="1"/>
              </a:tr>
              <a:tr h="263200">
                <a:tc gridSpan="3" vMerge="1"/>
                <a:tc hMerge="1" vMerge="1"/>
                <a:tc hMerge="1" vMerge="1"/>
              </a:tr>
            </a:tbl>
          </a:graphicData>
        </a:graphic>
      </p:graphicFrame>
      <p:graphicFrame>
        <p:nvGraphicFramePr>
          <p:cNvPr id="263" name="Google Shape;263;p32"/>
          <p:cNvGraphicFramePr/>
          <p:nvPr/>
        </p:nvGraphicFramePr>
        <p:xfrm>
          <a:off x="203738" y="5061850"/>
          <a:ext cx="3000000" cy="3000000"/>
        </p:xfrm>
        <a:graphic>
          <a:graphicData uri="http://schemas.openxmlformats.org/drawingml/2006/table">
            <a:tbl>
              <a:tblPr>
                <a:noFill/>
                <a:tableStyleId>{B224BA85-B3DB-4AF9-BC95-140C48E6BB3C}</a:tableStyleId>
              </a:tblPr>
              <a:tblGrid>
                <a:gridCol w="1073700"/>
                <a:gridCol w="1344200"/>
                <a:gridCol w="1061800"/>
                <a:gridCol w="584250"/>
                <a:gridCol w="584250"/>
              </a:tblGrid>
              <a:tr h="237650">
                <a:tc>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gridSpan="3">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Malignant small intestine neoplasms</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c hMerge="1"/>
                <a:tc hMerge="1"/>
                <a:tc>
                  <a:txBody>
                    <a:bodyPr/>
                    <a:lstStyle/>
                    <a:p>
                      <a:pPr indent="0" lvl="0" marL="0" rtl="0" algn="ctr">
                        <a:lnSpc>
                          <a:spcPct val="115000"/>
                        </a:lnSpc>
                        <a:spcBef>
                          <a:spcPts val="0"/>
                        </a:spcBef>
                        <a:spcAft>
                          <a:spcPts val="0"/>
                        </a:spcAft>
                        <a:buNone/>
                      </a:pPr>
                      <a:r>
                        <a:rPr b="1" lang="en-GB" sz="1100">
                          <a:solidFill>
                            <a:srgbClr val="FFFFFF"/>
                          </a:solidFill>
                          <a:latin typeface="Lora"/>
                          <a:ea typeface="Lora"/>
                          <a:cs typeface="Lora"/>
                          <a:sym typeface="Lora"/>
                        </a:rPr>
                        <a:t>A or B</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073763"/>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Crypt abscess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C</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Smooth muscle in lamina propria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3</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Star-shaped crypts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A</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4</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Peutz-Jeghers disease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5</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Turcot syndrome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D</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6</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Dysplasia</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D</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7</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Juvenile polyp</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8</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Mucocutaneous pigmentation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9</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Neoplastic polyp</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D</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10</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Deep ulcers (fissure)</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D</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11</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K RAS mutation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D</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12</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Developmental malformation</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r h="295200">
                <a:tc>
                  <a:txBody>
                    <a:bodyPr/>
                    <a:lstStyle/>
                    <a:p>
                      <a:pPr indent="0" lvl="0" marL="0" rtl="0" algn="ctr">
                        <a:spcBef>
                          <a:spcPts val="0"/>
                        </a:spcBef>
                        <a:spcAft>
                          <a:spcPts val="0"/>
                        </a:spcAft>
                        <a:buNone/>
                      </a:pPr>
                      <a:r>
                        <a:rPr b="1" lang="en-GB" sz="1100">
                          <a:latin typeface="Lora"/>
                          <a:ea typeface="Lora"/>
                          <a:cs typeface="Lora"/>
                          <a:sym typeface="Lora"/>
                        </a:rPr>
                        <a:t>13</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gridSpan="3">
                  <a:txBody>
                    <a:bodyPr/>
                    <a:lstStyle/>
                    <a:p>
                      <a:pPr indent="0" lvl="0" marL="0" rtl="0" algn="ctr">
                        <a:spcBef>
                          <a:spcPts val="0"/>
                        </a:spcBef>
                        <a:spcAft>
                          <a:spcPts val="0"/>
                        </a:spcAft>
                        <a:buNone/>
                      </a:pPr>
                      <a:r>
                        <a:rPr b="1" lang="en-GB" sz="1100">
                          <a:latin typeface="Lora"/>
                          <a:ea typeface="Lora"/>
                          <a:cs typeface="Lora"/>
                          <a:sym typeface="Lora"/>
                        </a:rPr>
                        <a:t>Retention cysts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hMerge="1"/>
                <a:tc hMerge="1"/>
                <a:tc>
                  <a:txBody>
                    <a:bodyPr/>
                    <a:lstStyle/>
                    <a:p>
                      <a:pPr indent="0" lvl="0" marL="0" rtl="0" algn="ctr">
                        <a:spcBef>
                          <a:spcPts val="0"/>
                        </a:spcBef>
                        <a:spcAft>
                          <a:spcPts val="0"/>
                        </a:spcAft>
                        <a:buNone/>
                      </a:pPr>
                      <a:r>
                        <a:rPr b="1" lang="en-GB" sz="1100">
                          <a:solidFill>
                            <a:srgbClr val="999999"/>
                          </a:solidFill>
                          <a:latin typeface="Lora"/>
                          <a:ea typeface="Lora"/>
                          <a:cs typeface="Lora"/>
                          <a:sym typeface="Lora"/>
                        </a:rPr>
                        <a:t>B</a:t>
                      </a:r>
                      <a:endParaRPr b="1" sz="1100">
                        <a:solidFill>
                          <a:srgbClr val="999999"/>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r>
            </a:tbl>
          </a:graphicData>
        </a:graphic>
      </p:graphicFrame>
      <p:graphicFrame>
        <p:nvGraphicFramePr>
          <p:cNvPr id="264" name="Google Shape;264;p32"/>
          <p:cNvGraphicFramePr/>
          <p:nvPr/>
        </p:nvGraphicFramePr>
        <p:xfrm>
          <a:off x="5042575" y="5061850"/>
          <a:ext cx="3000000" cy="3000000"/>
        </p:xfrm>
        <a:graphic>
          <a:graphicData uri="http://schemas.openxmlformats.org/drawingml/2006/table">
            <a:tbl>
              <a:tblPr>
                <a:noFill/>
                <a:tableStyleId>{B224BA85-B3DB-4AF9-BC95-140C48E6BB3C}</a:tableStyleId>
              </a:tblPr>
              <a:tblGrid>
                <a:gridCol w="1167675"/>
                <a:gridCol w="922325"/>
                <a:gridCol w="507500"/>
              </a:tblGrid>
              <a:tr h="300700">
                <a:tc gridSpan="3">
                  <a:txBody>
                    <a:bodyPr/>
                    <a:lstStyle/>
                    <a:p>
                      <a:pPr indent="0" lvl="0" marL="0" rtl="0" algn="ctr">
                        <a:lnSpc>
                          <a:spcPct val="115000"/>
                        </a:lnSpc>
                        <a:spcBef>
                          <a:spcPts val="0"/>
                        </a:spcBef>
                        <a:spcAft>
                          <a:spcPts val="0"/>
                        </a:spcAft>
                        <a:buNone/>
                      </a:pPr>
                      <a:r>
                        <a:t/>
                      </a:r>
                      <a:endParaRPr b="1" sz="1100">
                        <a:solidFill>
                          <a:srgbClr val="FFFFFF"/>
                        </a:solidFill>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3D85C6"/>
                    </a:solidFill>
                  </a:tcPr>
                </a:tc>
                <a:tc hMerge="1"/>
                <a:tc hMerge="1"/>
              </a:tr>
              <a:tr h="475450">
                <a:tc gridSpan="3" rowSpan="2">
                  <a:txBody>
                    <a:bodyPr/>
                    <a:lstStyle/>
                    <a:p>
                      <a:pPr indent="0" lvl="0" marL="0" rtl="0" algn="ctr">
                        <a:spcBef>
                          <a:spcPts val="0"/>
                        </a:spcBef>
                        <a:spcAft>
                          <a:spcPts val="0"/>
                        </a:spcAft>
                        <a:buNone/>
                      </a:pPr>
                      <a:r>
                        <a:rPr b="1" lang="en-GB" sz="1100">
                          <a:latin typeface="Lora"/>
                          <a:ea typeface="Lora"/>
                          <a:cs typeface="Lora"/>
                          <a:sym typeface="Lora"/>
                        </a:rPr>
                        <a:t>A- </a:t>
                      </a:r>
                      <a:r>
                        <a:rPr b="1" lang="en-GB" sz="1100">
                          <a:latin typeface="Lora"/>
                          <a:ea typeface="Lora"/>
                          <a:cs typeface="Lora"/>
                          <a:sym typeface="Lora"/>
                        </a:rPr>
                        <a:t>Hyperplastic polyps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475450">
                <a:tc gridSpan="3" vMerge="1"/>
                <a:tc hMerge="1" vMerge="1"/>
                <a:tc hMerge="1" vMerge="1"/>
              </a:tr>
              <a:tr h="475450">
                <a:tc gridSpan="3" rowSpan="2">
                  <a:txBody>
                    <a:bodyPr/>
                    <a:lstStyle/>
                    <a:p>
                      <a:pPr indent="0" lvl="0" marL="0" rtl="0" algn="ctr">
                        <a:spcBef>
                          <a:spcPts val="0"/>
                        </a:spcBef>
                        <a:spcAft>
                          <a:spcPts val="0"/>
                        </a:spcAft>
                        <a:buNone/>
                      </a:pPr>
                      <a:r>
                        <a:rPr b="1" lang="en-GB" sz="1100">
                          <a:latin typeface="Lora"/>
                          <a:ea typeface="Lora"/>
                          <a:cs typeface="Lora"/>
                          <a:sym typeface="Lora"/>
                        </a:rPr>
                        <a:t>B- </a:t>
                      </a:r>
                      <a:r>
                        <a:rPr b="1" lang="en-GB" sz="1100">
                          <a:latin typeface="Lora"/>
                          <a:ea typeface="Lora"/>
                          <a:cs typeface="Lora"/>
                          <a:sym typeface="Lora"/>
                        </a:rPr>
                        <a:t>Hamartomatous polyps</a:t>
                      </a:r>
                      <a:endParaRPr b="1" sz="1100">
                        <a:latin typeface="Lora"/>
                        <a:ea typeface="Lora"/>
                        <a:cs typeface="Lora"/>
                        <a:sym typeface="Lora"/>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475450">
                <a:tc gridSpan="3" vMerge="1"/>
                <a:tc hMerge="1" vMerge="1"/>
                <a:tc hMerge="1" vMerge="1"/>
              </a:tr>
              <a:tr h="475450">
                <a:tc gridSpan="3" rowSpan="2">
                  <a:txBody>
                    <a:bodyPr/>
                    <a:lstStyle/>
                    <a:p>
                      <a:pPr indent="0" lvl="0" marL="0" rtl="0" algn="ctr">
                        <a:spcBef>
                          <a:spcPts val="0"/>
                        </a:spcBef>
                        <a:spcAft>
                          <a:spcPts val="0"/>
                        </a:spcAft>
                        <a:buNone/>
                      </a:pPr>
                      <a:r>
                        <a:rPr b="1" lang="en-GB" sz="1100">
                          <a:solidFill>
                            <a:schemeClr val="dk1"/>
                          </a:solidFill>
                          <a:latin typeface="Lora"/>
                          <a:ea typeface="Lora"/>
                          <a:cs typeface="Lora"/>
                          <a:sym typeface="Lora"/>
                        </a:rPr>
                        <a:t>C-</a:t>
                      </a:r>
                      <a:r>
                        <a:rPr b="1" lang="en-GB" sz="1100">
                          <a:solidFill>
                            <a:schemeClr val="dk1"/>
                          </a:solidFill>
                          <a:latin typeface="Lora"/>
                          <a:ea typeface="Lora"/>
                          <a:cs typeface="Lora"/>
                          <a:sym typeface="Lora"/>
                        </a:rPr>
                        <a:t>Inflammatory polyps</a:t>
                      </a:r>
                      <a:endParaRPr b="1" sz="1100">
                        <a:solidFill>
                          <a:schemeClr val="dk1"/>
                        </a:solidFill>
                        <a:latin typeface="Lora"/>
                        <a:ea typeface="Lora"/>
                        <a:cs typeface="Lora"/>
                        <a:sym typeface="Lora"/>
                      </a:endParaRPr>
                    </a:p>
                    <a:p>
                      <a:pPr indent="0" lvl="0" marL="0" rtl="0" algn="l">
                        <a:spcBef>
                          <a:spcPts val="0"/>
                        </a:spcBef>
                        <a:spcAft>
                          <a:spcPts val="0"/>
                        </a:spcAft>
                        <a:buNone/>
                      </a:pPr>
                      <a:r>
                        <a:t/>
                      </a:r>
                      <a:endParaRPr sz="1100"/>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475450">
                <a:tc gridSpan="3" vMerge="1"/>
                <a:tc hMerge="1" vMerge="1"/>
                <a:tc hMerge="1" vMerge="1"/>
              </a:tr>
              <a:tr h="475450">
                <a:tc gridSpan="3" rowSpan="2">
                  <a:txBody>
                    <a:bodyPr/>
                    <a:lstStyle/>
                    <a:p>
                      <a:pPr indent="0" lvl="0" marL="0" rtl="0" algn="ctr">
                        <a:spcBef>
                          <a:spcPts val="0"/>
                        </a:spcBef>
                        <a:spcAft>
                          <a:spcPts val="0"/>
                        </a:spcAft>
                        <a:buNone/>
                      </a:pPr>
                      <a:r>
                        <a:rPr b="1" lang="en-GB" sz="1100">
                          <a:solidFill>
                            <a:schemeClr val="dk1"/>
                          </a:solidFill>
                          <a:latin typeface="Lora"/>
                          <a:ea typeface="Lora"/>
                          <a:cs typeface="Lora"/>
                          <a:sym typeface="Lora"/>
                        </a:rPr>
                        <a:t>D- </a:t>
                      </a:r>
                      <a:r>
                        <a:rPr b="1" lang="en-GB" sz="1100">
                          <a:solidFill>
                            <a:schemeClr val="dk1"/>
                          </a:solidFill>
                          <a:latin typeface="Lora"/>
                          <a:ea typeface="Lora"/>
                          <a:cs typeface="Lora"/>
                          <a:sym typeface="Lora"/>
                        </a:rPr>
                        <a:t>Adenomatous polyps</a:t>
                      </a:r>
                      <a:endParaRPr b="1" sz="1100">
                        <a:solidFill>
                          <a:schemeClr val="dk1"/>
                        </a:solidFill>
                        <a:latin typeface="Lora"/>
                        <a:ea typeface="Lora"/>
                        <a:cs typeface="Lora"/>
                        <a:sym typeface="Lora"/>
                      </a:endParaRPr>
                    </a:p>
                    <a:p>
                      <a:pPr indent="0" lvl="0" marL="0" rtl="0" algn="l">
                        <a:spcBef>
                          <a:spcPts val="0"/>
                        </a:spcBef>
                        <a:spcAft>
                          <a:spcPts val="0"/>
                        </a:spcAft>
                        <a:buNone/>
                      </a:pPr>
                      <a:r>
                        <a:t/>
                      </a:r>
                      <a:endParaRPr/>
                    </a:p>
                  </a:txBody>
                  <a:tcPr marT="38100" marB="38100" marR="38100" marL="38100" anchor="ctr">
                    <a:lnL cap="flat" cmpd="sng" w="9525">
                      <a:solidFill>
                        <a:srgbClr val="9FC5E8"/>
                      </a:solidFill>
                      <a:prstDash val="solid"/>
                      <a:round/>
                      <a:headEnd len="sm" w="sm" type="none"/>
                      <a:tailEnd len="sm" w="sm" type="none"/>
                    </a:lnL>
                    <a:lnR cap="flat" cmpd="sng" w="9525">
                      <a:solidFill>
                        <a:srgbClr val="9FC5E8"/>
                      </a:solidFill>
                      <a:prstDash val="solid"/>
                      <a:round/>
                      <a:headEnd len="sm" w="sm" type="none"/>
                      <a:tailEnd len="sm" w="sm" type="none"/>
                    </a:lnR>
                    <a:lnT cap="flat" cmpd="sng" w="9525">
                      <a:solidFill>
                        <a:srgbClr val="9FC5E8"/>
                      </a:solidFill>
                      <a:prstDash val="solid"/>
                      <a:round/>
                      <a:headEnd len="sm" w="sm" type="none"/>
                      <a:tailEnd len="sm" w="sm" type="none"/>
                    </a:lnT>
                    <a:lnB cap="flat" cmpd="sng" w="9525">
                      <a:solidFill>
                        <a:srgbClr val="9FC5E8"/>
                      </a:solidFill>
                      <a:prstDash val="solid"/>
                      <a:round/>
                      <a:headEnd len="sm" w="sm" type="none"/>
                      <a:tailEnd len="sm" w="sm" type="none"/>
                    </a:lnB>
                    <a:solidFill>
                      <a:srgbClr val="FFFFFF"/>
                    </a:solidFill>
                  </a:tcPr>
                </a:tc>
                <a:tc rowSpan="2" hMerge="1"/>
                <a:tc rowSpan="2" hMerge="1"/>
              </a:tr>
              <a:tr h="475450">
                <a:tc gridSpan="3" vMerge="1"/>
                <a:tc hMerge="1" vMerge="1"/>
                <a:tc hMerge="1" v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8"/>
          <p:cNvSpPr txBox="1"/>
          <p:nvPr/>
        </p:nvSpPr>
        <p:spPr>
          <a:xfrm>
            <a:off x="763350" y="0"/>
            <a:ext cx="63933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3000">
                <a:solidFill>
                  <a:srgbClr val="073763"/>
                </a:solidFill>
                <a:latin typeface="Lora"/>
                <a:ea typeface="Lora"/>
                <a:cs typeface="Lora"/>
                <a:sym typeface="Lora"/>
              </a:rPr>
              <a:t>Gastroesophageal Reflux Disease</a:t>
            </a:r>
            <a:endParaRPr b="1" sz="3000">
              <a:solidFill>
                <a:srgbClr val="073763"/>
              </a:solidFill>
              <a:latin typeface="Lora"/>
              <a:ea typeface="Lora"/>
              <a:cs typeface="Lora"/>
              <a:sym typeface="Lora"/>
            </a:endParaRPr>
          </a:p>
        </p:txBody>
      </p:sp>
      <p:sp>
        <p:nvSpPr>
          <p:cNvPr id="92" name="Google Shape;92;p18"/>
          <p:cNvSpPr txBox="1"/>
          <p:nvPr/>
        </p:nvSpPr>
        <p:spPr>
          <a:xfrm>
            <a:off x="0" y="1351800"/>
            <a:ext cx="7617300" cy="921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A 57-year-old presents with a history of a retrosternal burning sensation, particularly after large meals, and often on retiring to bed at night. Treatment with antacids has had little effect and he has been referred for endoscopy.</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Upper gastrointestinal tract endoscopy reveals reddening of the lower esophageal mucosa There is no evidence of a hiatus hernia. The proximal border of the reddened area is irregular, and this area is biopsied.</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1- What is the likely cause of the symptoms?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symptoms of ‘heartburn’ are suggestive of </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FF0000"/>
                </a:solidFill>
                <a:latin typeface="Lora"/>
                <a:ea typeface="Lora"/>
                <a:cs typeface="Lora"/>
                <a:sym typeface="Lora"/>
              </a:rPr>
              <a:t>gastroesophageal reflux disease (GERD), </a:t>
            </a:r>
            <a:r>
              <a:rPr lang="en-GB">
                <a:latin typeface="Lora"/>
                <a:ea typeface="Lora"/>
                <a:cs typeface="Lora"/>
                <a:sym typeface="Lora"/>
              </a:rPr>
              <a:t>with or without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presence of a hiatus hernia.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Other important causes of retrosternal pain: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cardiovascular causes, especially myocardial ischaemia.</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pneumothorax and musculoskeletal pain.</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2- What is the final diagnosis?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FF0000"/>
                </a:solidFill>
                <a:latin typeface="Lora"/>
                <a:ea typeface="Lora"/>
                <a:cs typeface="Lora"/>
                <a:sym typeface="Lora"/>
              </a:rPr>
              <a:t>Barrett’s oesophagus. </a:t>
            </a:r>
            <a:r>
              <a:rPr lang="en-GB">
                <a:latin typeface="Lora"/>
                <a:ea typeface="Lora"/>
                <a:cs typeface="Lora"/>
                <a:sym typeface="Lora"/>
              </a:rPr>
              <a:t>This is a metaplastic process which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develops as a result of persistent reflux of gastric contents into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esophagus, the normal squamous mucosa being replaced by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glandular mucosa of intestinal type.</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3- What further information do you require from the biopsy report?</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It is important to look for </a:t>
            </a:r>
            <a:r>
              <a:rPr b="1" lang="en-GB">
                <a:latin typeface="Lora"/>
                <a:ea typeface="Lora"/>
                <a:cs typeface="Lora"/>
                <a:sym typeface="Lora"/>
              </a:rPr>
              <a:t>dysplastic change</a:t>
            </a:r>
            <a:r>
              <a:rPr lang="en-GB">
                <a:latin typeface="Lora"/>
                <a:ea typeface="Lora"/>
                <a:cs typeface="Lora"/>
                <a:sym typeface="Lora"/>
              </a:rPr>
              <a:t> in the biopsy which may herald the development of adenocarcinoma.</a:t>
            </a:r>
            <a:endParaRPr b="1">
              <a:solidFill>
                <a:srgbClr val="0B5394"/>
              </a:solidFill>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4- What are the major causes of reflux esophagitis?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latin typeface="Lora"/>
                <a:ea typeface="Lora"/>
                <a:cs typeface="Lora"/>
                <a:sym typeface="Lora"/>
              </a:rPr>
              <a:t>Reflux of gastric contents</a:t>
            </a:r>
            <a:r>
              <a:rPr lang="en-GB">
                <a:latin typeface="Lora"/>
                <a:ea typeface="Lora"/>
                <a:cs typeface="Lora"/>
                <a:sym typeface="Lora"/>
              </a:rPr>
              <a:t> is the major cause of reflux esophagitis. Many factors play a role: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(a) the presence of a sliding hiatal hernia is the most</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common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(b) heavy alcohol and tobacco use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(d) increased gastric volume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(e) decreased efficacy of LES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(f) pregnancy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(g) CNS depressants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(h) hypothyroidism</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93" name="Google Shape;93;p18"/>
          <p:cNvPicPr preferRelativeResize="0"/>
          <p:nvPr/>
        </p:nvPicPr>
        <p:blipFill>
          <a:blip r:embed="rId3">
            <a:alphaModFix/>
          </a:blip>
          <a:stretch>
            <a:fillRect/>
          </a:stretch>
        </p:blipFill>
        <p:spPr>
          <a:xfrm>
            <a:off x="5720125" y="3260775"/>
            <a:ext cx="2112450" cy="1347600"/>
          </a:xfrm>
          <a:prstGeom prst="rect">
            <a:avLst/>
          </a:prstGeom>
          <a:noFill/>
          <a:ln>
            <a:noFill/>
          </a:ln>
        </p:spPr>
      </p:pic>
      <p:pic>
        <p:nvPicPr>
          <p:cNvPr id="94" name="Google Shape;94;p18"/>
          <p:cNvPicPr preferRelativeResize="0"/>
          <p:nvPr/>
        </p:nvPicPr>
        <p:blipFill>
          <a:blip r:embed="rId4">
            <a:alphaModFix/>
          </a:blip>
          <a:stretch>
            <a:fillRect/>
          </a:stretch>
        </p:blipFill>
        <p:spPr>
          <a:xfrm>
            <a:off x="5720125" y="4656800"/>
            <a:ext cx="2112450" cy="1508893"/>
          </a:xfrm>
          <a:prstGeom prst="rect">
            <a:avLst/>
          </a:prstGeom>
          <a:noFill/>
          <a:ln>
            <a:noFill/>
          </a:ln>
        </p:spPr>
      </p:pic>
      <p:sp>
        <p:nvSpPr>
          <p:cNvPr id="95" name="Google Shape;95;p18"/>
          <p:cNvSpPr txBox="1"/>
          <p:nvPr/>
        </p:nvSpPr>
        <p:spPr>
          <a:xfrm>
            <a:off x="5732950" y="6137925"/>
            <a:ext cx="22008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Lora"/>
                <a:ea typeface="Lora"/>
                <a:cs typeface="Lora"/>
                <a:sym typeface="Lora"/>
              </a:rPr>
              <a:t>intestinal-type glandular mucosa</a:t>
            </a:r>
            <a:endParaRPr sz="1000">
              <a:latin typeface="Lora"/>
              <a:ea typeface="Lora"/>
              <a:cs typeface="Lora"/>
              <a:sym typeface="Lora"/>
            </a:endParaRPr>
          </a:p>
        </p:txBody>
      </p:sp>
      <p:sp>
        <p:nvSpPr>
          <p:cNvPr id="96" name="Google Shape;96;p18"/>
          <p:cNvSpPr txBox="1"/>
          <p:nvPr/>
        </p:nvSpPr>
        <p:spPr>
          <a:xfrm>
            <a:off x="0" y="1428000"/>
            <a:ext cx="7920000" cy="15846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A 57-year-old presents with a history of a retrosternal burning sensation, particularly after large meals, and often on retiring to bed at night. Treatment with antacids has had little effect and he has been referred for endoscopy.</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Upper gastrointestinal tract endoscopy reveals reddening of the lower esophageal mucosa There is no evidence of a hiatus hernia. The proximal border of the reddened area is irregular, and this area is biopsied.</a:t>
            </a:r>
            <a:endParaRPr b="1">
              <a:solidFill>
                <a:srgbClr val="073763"/>
              </a:solidFill>
              <a:latin typeface="Lora"/>
              <a:ea typeface="Lora"/>
              <a:cs typeface="Lora"/>
              <a:sym typeface="Lora"/>
            </a:endParaRPr>
          </a:p>
        </p:txBody>
      </p:sp>
      <p:cxnSp>
        <p:nvCxnSpPr>
          <p:cNvPr id="97" name="Google Shape;97;p18"/>
          <p:cNvCxnSpPr>
            <a:endCxn id="93" idx="0"/>
          </p:cNvCxnSpPr>
          <p:nvPr/>
        </p:nvCxnSpPr>
        <p:spPr>
          <a:xfrm>
            <a:off x="6424150" y="2751975"/>
            <a:ext cx="352200" cy="508800"/>
          </a:xfrm>
          <a:prstGeom prst="straightConnector1">
            <a:avLst/>
          </a:prstGeom>
          <a:noFill/>
          <a:ln cap="flat" cmpd="sng" w="9525">
            <a:solidFill>
              <a:schemeClr val="dk2"/>
            </a:solidFill>
            <a:prstDash val="solid"/>
            <a:round/>
            <a:headEnd len="med" w="med" type="stealth"/>
            <a:tailEnd len="med" w="med" type="none"/>
          </a:ln>
        </p:spPr>
      </p:cxnSp>
      <p:sp>
        <p:nvSpPr>
          <p:cNvPr id="98" name="Google Shape;98;p18"/>
          <p:cNvSpPr txBox="1"/>
          <p:nvPr/>
        </p:nvSpPr>
        <p:spPr>
          <a:xfrm>
            <a:off x="-57750" y="10048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a:t>
            </a:r>
            <a:r>
              <a:rPr b="1" lang="en-GB" sz="1800">
                <a:solidFill>
                  <a:srgbClr val="0000FF"/>
                </a:solidFill>
                <a:latin typeface="Lora"/>
                <a:ea typeface="Lora"/>
                <a:cs typeface="Lora"/>
                <a:sym typeface="Lora"/>
              </a:rPr>
              <a:t>cenario</a:t>
            </a:r>
            <a:r>
              <a:rPr b="1" lang="en-GB" sz="1800">
                <a:solidFill>
                  <a:srgbClr val="0000FF"/>
                </a:solidFill>
                <a:latin typeface="Lora"/>
                <a:ea typeface="Lora"/>
                <a:cs typeface="Lora"/>
                <a:sym typeface="Lora"/>
              </a:rPr>
              <a:t> 1</a:t>
            </a:r>
            <a:endParaRPr b="1" sz="1800">
              <a:solidFill>
                <a:srgbClr val="0000FF"/>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nvSpPr>
        <p:spPr>
          <a:xfrm>
            <a:off x="0" y="56400"/>
            <a:ext cx="7156500" cy="61932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5- What are other causes of esophagitis?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Ingestion of irritants (eg, alcohol, corrosive acids); infections in</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immunosuppressed hosts by fungi (eg, Candida) or viruses (eg, CMV, herpes);</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uremia; radiation therapy; graft-versus-host disease; and cytotoxic anticancer</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therapy.</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6- What are the gross and microscopic features of reflux esophagitis?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highlight>
                  <a:srgbClr val="CFE2F3"/>
                </a:highlight>
                <a:latin typeface="Lora"/>
                <a:ea typeface="Lora"/>
                <a:cs typeface="Lora"/>
                <a:sym typeface="Lora"/>
              </a:rPr>
              <a:t>Gross features:</a:t>
            </a:r>
            <a:r>
              <a:rPr lang="en-GB">
                <a:latin typeface="Lora"/>
                <a:ea typeface="Lora"/>
                <a:cs typeface="Lora"/>
                <a:sym typeface="Lora"/>
              </a:rPr>
              <a:t> - Simple hyperemia - Erosion - Ulceration - Stricture -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Development of Barrett esophagus - Development of mass: adenocarcinoma</a:t>
            </a:r>
            <a:endParaRPr>
              <a:latin typeface="Lora"/>
              <a:ea typeface="Lora"/>
              <a:cs typeface="Lora"/>
              <a:sym typeface="Lora"/>
            </a:endParaRPr>
          </a:p>
          <a:p>
            <a:pPr indent="0" lvl="0" marL="0" rtl="0" algn="l">
              <a:lnSpc>
                <a:spcPct val="115000"/>
              </a:lnSpc>
              <a:spcBef>
                <a:spcPts val="0"/>
              </a:spcBef>
              <a:spcAft>
                <a:spcPts val="0"/>
              </a:spcAft>
              <a:buNone/>
            </a:pPr>
            <a:r>
              <a:rPr lang="en-GB">
                <a:highlight>
                  <a:srgbClr val="CFE2F3"/>
                </a:highlight>
                <a:latin typeface="Lora"/>
                <a:ea typeface="Lora"/>
                <a:cs typeface="Lora"/>
                <a:sym typeface="Lora"/>
              </a:rPr>
              <a:t>Microscopic features:</a:t>
            </a:r>
            <a:endParaRPr>
              <a:highlight>
                <a:srgbClr val="CFE2F3"/>
              </a:highlight>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Basal zone hyperplasia.</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Eosinophils and neutrophils.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Elongation of lamina propria papillae.</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7- What are the major complications of reflux esophagitis?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potential complications of severe reflux esophagitis are</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(a) Ulcer, Bleeding, Development of stricture, Development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of Barrett esophagus and adenocarcinoma.</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(e) </a:t>
            </a:r>
            <a:r>
              <a:rPr b="1" lang="en-GB">
                <a:solidFill>
                  <a:srgbClr val="FF0000"/>
                </a:solidFill>
                <a:latin typeface="Lora"/>
                <a:ea typeface="Lora"/>
                <a:cs typeface="Lora"/>
                <a:sym typeface="Lora"/>
              </a:rPr>
              <a:t>Esophageal varices:</a:t>
            </a:r>
            <a:r>
              <a:rPr lang="en-GB">
                <a:latin typeface="Lora"/>
                <a:ea typeface="Lora"/>
                <a:cs typeface="Lora"/>
                <a:sym typeface="Lora"/>
              </a:rPr>
              <a:t> linear-oriented dilated and tortuous </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Veins (</a:t>
            </a:r>
            <a:r>
              <a:rPr b="1" lang="en-GB">
                <a:latin typeface="Lora"/>
                <a:ea typeface="Lora"/>
                <a:cs typeface="Lora"/>
                <a:sym typeface="Lora"/>
              </a:rPr>
              <a:t>arrows</a:t>
            </a:r>
            <a:r>
              <a:rPr lang="en-GB">
                <a:latin typeface="Lora"/>
                <a:ea typeface="Lora"/>
                <a:cs typeface="Lora"/>
                <a:sym typeface="Lora"/>
              </a:rPr>
              <a:t>) in the submucosa of the distal esophagus.</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104" name="Google Shape;104;p19"/>
          <p:cNvPicPr preferRelativeResize="0"/>
          <p:nvPr/>
        </p:nvPicPr>
        <p:blipFill>
          <a:blip r:embed="rId3">
            <a:alphaModFix/>
          </a:blip>
          <a:stretch>
            <a:fillRect/>
          </a:stretch>
        </p:blipFill>
        <p:spPr>
          <a:xfrm>
            <a:off x="5121524" y="3620372"/>
            <a:ext cx="1079347" cy="1202700"/>
          </a:xfrm>
          <a:prstGeom prst="rect">
            <a:avLst/>
          </a:prstGeom>
          <a:noFill/>
          <a:ln>
            <a:noFill/>
          </a:ln>
        </p:spPr>
      </p:pic>
      <p:pic>
        <p:nvPicPr>
          <p:cNvPr id="105" name="Google Shape;105;p19"/>
          <p:cNvPicPr preferRelativeResize="0"/>
          <p:nvPr/>
        </p:nvPicPr>
        <p:blipFill>
          <a:blip r:embed="rId4">
            <a:alphaModFix/>
          </a:blip>
          <a:stretch>
            <a:fillRect/>
          </a:stretch>
        </p:blipFill>
        <p:spPr>
          <a:xfrm>
            <a:off x="6445575" y="1415575"/>
            <a:ext cx="1458350" cy="954000"/>
          </a:xfrm>
          <a:prstGeom prst="rect">
            <a:avLst/>
          </a:prstGeom>
          <a:noFill/>
          <a:ln>
            <a:noFill/>
          </a:ln>
        </p:spPr>
      </p:pic>
      <p:pic>
        <p:nvPicPr>
          <p:cNvPr id="106" name="Google Shape;106;p19"/>
          <p:cNvPicPr preferRelativeResize="0"/>
          <p:nvPr/>
        </p:nvPicPr>
        <p:blipFill>
          <a:blip r:embed="rId5">
            <a:alphaModFix/>
          </a:blip>
          <a:stretch>
            <a:fillRect/>
          </a:stretch>
        </p:blipFill>
        <p:spPr>
          <a:xfrm>
            <a:off x="6427525" y="2485775"/>
            <a:ext cx="1342050" cy="954808"/>
          </a:xfrm>
          <a:prstGeom prst="rect">
            <a:avLst/>
          </a:prstGeom>
          <a:noFill/>
          <a:ln>
            <a:noFill/>
          </a:ln>
        </p:spPr>
      </p:pic>
      <p:pic>
        <p:nvPicPr>
          <p:cNvPr id="107" name="Google Shape;107;p19"/>
          <p:cNvPicPr preferRelativeResize="0"/>
          <p:nvPr/>
        </p:nvPicPr>
        <p:blipFill>
          <a:blip r:embed="rId6">
            <a:alphaModFix/>
          </a:blip>
          <a:stretch>
            <a:fillRect/>
          </a:stretch>
        </p:blipFill>
        <p:spPr>
          <a:xfrm>
            <a:off x="6462550" y="3620363"/>
            <a:ext cx="1272000" cy="954000"/>
          </a:xfrm>
          <a:prstGeom prst="rect">
            <a:avLst/>
          </a:prstGeom>
          <a:noFill/>
          <a:ln>
            <a:noFill/>
          </a:ln>
        </p:spPr>
      </p:pic>
      <p:sp>
        <p:nvSpPr>
          <p:cNvPr id="108" name="Google Shape;108;p19"/>
          <p:cNvSpPr txBox="1"/>
          <p:nvPr/>
        </p:nvSpPr>
        <p:spPr>
          <a:xfrm>
            <a:off x="6353275" y="1212075"/>
            <a:ext cx="3138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ora"/>
                <a:ea typeface="Lora"/>
                <a:cs typeface="Lora"/>
                <a:sym typeface="Lora"/>
              </a:rPr>
              <a:t>A</a:t>
            </a:r>
            <a:endParaRPr b="1">
              <a:latin typeface="Lora"/>
              <a:ea typeface="Lora"/>
              <a:cs typeface="Lora"/>
              <a:sym typeface="Lora"/>
            </a:endParaRPr>
          </a:p>
        </p:txBody>
      </p:sp>
      <p:sp>
        <p:nvSpPr>
          <p:cNvPr id="109" name="Google Shape;109;p19"/>
          <p:cNvSpPr txBox="1"/>
          <p:nvPr/>
        </p:nvSpPr>
        <p:spPr>
          <a:xfrm>
            <a:off x="6351338" y="2282675"/>
            <a:ext cx="3138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ora"/>
                <a:ea typeface="Lora"/>
                <a:cs typeface="Lora"/>
                <a:sym typeface="Lora"/>
              </a:rPr>
              <a:t>B</a:t>
            </a:r>
            <a:endParaRPr b="1">
              <a:latin typeface="Lora"/>
              <a:ea typeface="Lora"/>
              <a:cs typeface="Lora"/>
              <a:sym typeface="Lora"/>
            </a:endParaRPr>
          </a:p>
        </p:txBody>
      </p:sp>
      <p:sp>
        <p:nvSpPr>
          <p:cNvPr id="110" name="Google Shape;110;p19"/>
          <p:cNvSpPr txBox="1"/>
          <p:nvPr/>
        </p:nvSpPr>
        <p:spPr>
          <a:xfrm>
            <a:off x="6344300" y="3433238"/>
            <a:ext cx="313800" cy="32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ora"/>
                <a:ea typeface="Lora"/>
                <a:cs typeface="Lora"/>
                <a:sym typeface="Lora"/>
              </a:rPr>
              <a:t>C</a:t>
            </a:r>
            <a:endParaRPr b="1">
              <a:latin typeface="Lora"/>
              <a:ea typeface="Lora"/>
              <a:cs typeface="Lora"/>
              <a:sym typeface="Lora"/>
            </a:endParaRPr>
          </a:p>
        </p:txBody>
      </p:sp>
      <p:sp>
        <p:nvSpPr>
          <p:cNvPr id="111" name="Google Shape;111;p19"/>
          <p:cNvSpPr txBox="1"/>
          <p:nvPr/>
        </p:nvSpPr>
        <p:spPr>
          <a:xfrm>
            <a:off x="0" y="5192200"/>
            <a:ext cx="6922500" cy="120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highlight>
                  <a:srgbClr val="CFE2F3"/>
                </a:highlight>
                <a:latin typeface="Lora"/>
                <a:ea typeface="Lora"/>
                <a:cs typeface="Lora"/>
                <a:sym typeface="Lora"/>
              </a:rPr>
              <a:t>A 52-year-old male presents with epigastric pain that  improves with meals. Endoscopy demonstrates a 2 Cm  ulcerated area located 3 cm distal to the pyloric  junction. Which of the following is most likely to have  made the strongest contribution to the development of  this disease?</a:t>
            </a:r>
            <a:endParaRPr b="1">
              <a:solidFill>
                <a:srgbClr val="073763"/>
              </a:solidFill>
              <a:highlight>
                <a:srgbClr val="CFE2F3"/>
              </a:highlight>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p:txBody>
      </p:sp>
      <p:sp>
        <p:nvSpPr>
          <p:cNvPr id="112" name="Google Shape;112;p19"/>
          <p:cNvSpPr txBox="1"/>
          <p:nvPr/>
        </p:nvSpPr>
        <p:spPr>
          <a:xfrm>
            <a:off x="0" y="6381000"/>
            <a:ext cx="7156500" cy="4077900"/>
          </a:xfrm>
          <a:prstGeom prst="rect">
            <a:avLst/>
          </a:prstGeom>
          <a:solidFill>
            <a:srgbClr val="FFFFFF"/>
          </a:solid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ora"/>
              <a:buAutoNum type="alphaUcPeriod"/>
            </a:pPr>
            <a:r>
              <a:rPr lang="en-GB">
                <a:latin typeface="Lora"/>
                <a:ea typeface="Lora"/>
                <a:cs typeface="Lora"/>
                <a:sym typeface="Lora"/>
              </a:rPr>
              <a:t>Aspirin use</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lphaUcPeriod"/>
            </a:pPr>
            <a:r>
              <a:rPr lang="en-GB">
                <a:latin typeface="Lora"/>
                <a:ea typeface="Lora"/>
                <a:cs typeface="Lora"/>
                <a:sym typeface="Lora"/>
              </a:rPr>
              <a:t>Chronic antacid use</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lphaUcPeriod"/>
            </a:pPr>
            <a:r>
              <a:rPr lang="en-GB">
                <a:latin typeface="Lora"/>
                <a:ea typeface="Lora"/>
                <a:cs typeface="Lora"/>
                <a:sym typeface="Lora"/>
              </a:rPr>
              <a:t>Drinking alcohol</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lphaUcPeriod"/>
            </a:pPr>
            <a:r>
              <a:rPr lang="en-GB">
                <a:latin typeface="Lora"/>
                <a:ea typeface="Lora"/>
                <a:cs typeface="Lora"/>
                <a:sym typeface="Lora"/>
              </a:rPr>
              <a:t>Helicobacter pylori infection</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lphaUcPeriod"/>
            </a:pPr>
            <a:r>
              <a:rPr lang="en-GB">
                <a:latin typeface="Lora"/>
                <a:ea typeface="Lora"/>
                <a:cs typeface="Lora"/>
                <a:sym typeface="Lora"/>
              </a:rPr>
              <a:t>Smoking</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correct answer is D. The patient has a duodenal peptic ulcer. The strongest risk factor for duodenal peptic ulcer is Helicobacter pylori infection, which is  found in almost 100% of these cases (contrast to 70%  Infection rate in gastric peptic ulcer).</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73763"/>
                </a:solidFill>
                <a:highlight>
                  <a:srgbClr val="CFE2F3"/>
                </a:highlight>
                <a:latin typeface="Lora"/>
                <a:ea typeface="Lora"/>
                <a:cs typeface="Lora"/>
                <a:sym typeface="Lora"/>
              </a:rPr>
              <a:t>All of the following are Defensive Factors against gastric ulcer development except</a:t>
            </a:r>
            <a:endParaRPr b="1">
              <a:solidFill>
                <a:srgbClr val="073763"/>
              </a:solidFill>
              <a:highlight>
                <a:srgbClr val="CFE2F3"/>
              </a:highlight>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Mucus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Bicarbonate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u="sng">
                <a:latin typeface="Lora"/>
                <a:ea typeface="Lora"/>
                <a:cs typeface="Lora"/>
                <a:sym typeface="Lora"/>
              </a:rPr>
              <a:t>Bile salts</a:t>
            </a:r>
            <a:endParaRPr u="sng">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Prostaglandins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Phospholipid</a:t>
            </a:r>
            <a:endParaRPr>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highlight>
                <a:srgbClr val="CFE2F3"/>
              </a:highlight>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113" name="Google Shape;113;p19"/>
          <p:cNvSpPr txBox="1"/>
          <p:nvPr/>
        </p:nvSpPr>
        <p:spPr>
          <a:xfrm>
            <a:off x="-57750" y="48148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MCQs</a:t>
            </a:r>
            <a:endParaRPr b="1" sz="1800">
              <a:solidFill>
                <a:srgbClr val="0000FF"/>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nvSpPr>
        <p:spPr>
          <a:xfrm>
            <a:off x="0" y="696400"/>
            <a:ext cx="7920000" cy="1202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The patient is a 51-year-old white man who presented 10  years before surgery with a history of heartburn,  regurgitation, and epigastric pain. Endoscopy was  performed, and a large erythematous area involving the  distal esophagus was noted. Biopsy specimens were taken.</a:t>
            </a:r>
            <a:endParaRPr b="1">
              <a:solidFill>
                <a:srgbClr val="073763"/>
              </a:solidFill>
              <a:latin typeface="Lora"/>
              <a:ea typeface="Lora"/>
              <a:cs typeface="Lora"/>
              <a:sym typeface="Lora"/>
            </a:endParaRPr>
          </a:p>
        </p:txBody>
      </p:sp>
      <p:sp>
        <p:nvSpPr>
          <p:cNvPr id="119" name="Google Shape;119;p20"/>
          <p:cNvSpPr txBox="1"/>
          <p:nvPr/>
        </p:nvSpPr>
        <p:spPr>
          <a:xfrm>
            <a:off x="0" y="1885200"/>
            <a:ext cx="7156500" cy="49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Lora"/>
                <a:ea typeface="Lora"/>
                <a:cs typeface="Lora"/>
                <a:sym typeface="Lora"/>
              </a:rPr>
              <a:t>The patient was treated with antireflux drugs and given a follow-up appointment in 1 year. The patient returned 3 years  later, complaining of </a:t>
            </a:r>
            <a:r>
              <a:rPr b="1" lang="en-GB">
                <a:latin typeface="Lora"/>
                <a:ea typeface="Lora"/>
                <a:cs typeface="Lora"/>
                <a:sym typeface="Lora"/>
              </a:rPr>
              <a:t>dysphagia</a:t>
            </a:r>
            <a:r>
              <a:rPr lang="en-GB">
                <a:latin typeface="Lora"/>
                <a:ea typeface="Lora"/>
                <a:cs typeface="Lora"/>
                <a:sym typeface="Lora"/>
              </a:rPr>
              <a:t>, </a:t>
            </a:r>
            <a:r>
              <a:rPr b="1" lang="en-GB">
                <a:latin typeface="Lora"/>
                <a:ea typeface="Lora"/>
                <a:cs typeface="Lora"/>
                <a:sym typeface="Lora"/>
              </a:rPr>
              <a:t>heartburn</a:t>
            </a:r>
            <a:r>
              <a:rPr lang="en-GB">
                <a:latin typeface="Lora"/>
                <a:ea typeface="Lora"/>
                <a:cs typeface="Lora"/>
                <a:sym typeface="Lora"/>
              </a:rPr>
              <a:t>, and </a:t>
            </a:r>
            <a:r>
              <a:rPr b="1" lang="en-GB">
                <a:latin typeface="Lora"/>
                <a:ea typeface="Lora"/>
                <a:cs typeface="Lora"/>
                <a:sym typeface="Lora"/>
              </a:rPr>
              <a:t>epigastric pain</a:t>
            </a:r>
            <a:r>
              <a:rPr lang="en-GB">
                <a:latin typeface="Lora"/>
                <a:ea typeface="Lora"/>
                <a:cs typeface="Lora"/>
                <a:sym typeface="Lora"/>
              </a:rPr>
              <a:t>.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Endoscopy was performed again and revealed that the </a:t>
            </a:r>
            <a:r>
              <a:rPr b="1" lang="en-GB">
                <a:latin typeface="Lora"/>
                <a:ea typeface="Lora"/>
                <a:cs typeface="Lora"/>
                <a:sym typeface="Lora"/>
              </a:rPr>
              <a:t>normal white squamous mucosa lining the distal esophagus was replaced by pink mucosa.</a:t>
            </a:r>
            <a:r>
              <a:rPr lang="en-GB">
                <a:latin typeface="Lora"/>
                <a:ea typeface="Lora"/>
                <a:cs typeface="Lora"/>
                <a:sym typeface="Lora"/>
              </a:rPr>
              <a:t> Biopsy specimens were taken.</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Because of the diagnosis of </a:t>
            </a:r>
            <a:r>
              <a:rPr b="1" lang="en-GB">
                <a:solidFill>
                  <a:srgbClr val="FF0000"/>
                </a:solidFill>
                <a:latin typeface="Lora"/>
                <a:ea typeface="Lora"/>
                <a:cs typeface="Lora"/>
                <a:sym typeface="Lora"/>
              </a:rPr>
              <a:t>Barrett esophagus, </a:t>
            </a:r>
            <a:r>
              <a:rPr lang="en-GB">
                <a:latin typeface="Lora"/>
                <a:ea typeface="Lora"/>
                <a:cs typeface="Lora"/>
                <a:sym typeface="Lora"/>
              </a:rPr>
              <a:t>the patient  was enrolled in a surveillance program, and yearly endoscopic procedures were recommended. Endoscopy showed extensive Barrett esophagus 6 years before surgery, and biopsy specimens showed features of </a:t>
            </a:r>
            <a:r>
              <a:rPr b="1" lang="en-GB">
                <a:solidFill>
                  <a:schemeClr val="dk1"/>
                </a:solidFill>
                <a:latin typeface="Lora"/>
                <a:ea typeface="Lora"/>
                <a:cs typeface="Lora"/>
                <a:sym typeface="Lora"/>
              </a:rPr>
              <a:t>dysphagia.</a:t>
            </a:r>
            <a:endParaRPr b="1">
              <a:solidFill>
                <a:schemeClr val="dk1"/>
              </a:solidFill>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solidFill>
                  <a:schemeClr val="dk1"/>
                </a:solidFill>
                <a:latin typeface="Lora"/>
                <a:ea typeface="Lora"/>
                <a:cs typeface="Lora"/>
                <a:sym typeface="Lora"/>
              </a:rPr>
              <a:t>He failed to return for subsequent surveillance endoscopy. The patient was admitted with increasing dysphagia 1 month before surgery. An upper GI series (radiographs) revealed </a:t>
            </a:r>
            <a:r>
              <a:rPr b="1" lang="en-GB">
                <a:solidFill>
                  <a:schemeClr val="dk1"/>
                </a:solidFill>
                <a:latin typeface="Lora"/>
                <a:ea typeface="Lora"/>
                <a:cs typeface="Lora"/>
                <a:sym typeface="Lora"/>
              </a:rPr>
              <a:t>distal narrowing of the esophagus. </a:t>
            </a:r>
            <a:r>
              <a:rPr lang="en-GB">
                <a:solidFill>
                  <a:schemeClr val="dk1"/>
                </a:solidFill>
                <a:latin typeface="Lora"/>
                <a:ea typeface="Lora"/>
                <a:cs typeface="Lora"/>
                <a:sym typeface="Lora"/>
              </a:rPr>
              <a:t>Endoscopic examination of the esophagus revealed an </a:t>
            </a:r>
            <a:r>
              <a:rPr b="1" lang="en-GB">
                <a:solidFill>
                  <a:schemeClr val="dk1"/>
                </a:solidFill>
                <a:latin typeface="Lora"/>
                <a:ea typeface="Lora"/>
                <a:cs typeface="Lora"/>
                <a:sym typeface="Lora"/>
              </a:rPr>
              <a:t>ulcerating mass in the distal  esophagus.</a:t>
            </a:r>
            <a:r>
              <a:rPr lang="en-GB">
                <a:solidFill>
                  <a:schemeClr val="dk1"/>
                </a:solidFill>
                <a:latin typeface="Lora"/>
                <a:ea typeface="Lora"/>
                <a:cs typeface="Lora"/>
                <a:sym typeface="Lora"/>
              </a:rPr>
              <a:t> A biopsy specimen was obtained.</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solidFill>
                  <a:schemeClr val="dk1"/>
                </a:solidFill>
                <a:latin typeface="Lora"/>
                <a:ea typeface="Lora"/>
                <a:cs typeface="Lora"/>
                <a:sym typeface="Lora"/>
              </a:rPr>
              <a:t>The patient was taken to surgery, where an </a:t>
            </a:r>
            <a:r>
              <a:rPr b="1" lang="en-GB">
                <a:solidFill>
                  <a:schemeClr val="dk1"/>
                </a:solidFill>
                <a:latin typeface="Lora"/>
                <a:ea typeface="Lora"/>
                <a:cs typeface="Lora"/>
                <a:sym typeface="Lora"/>
              </a:rPr>
              <a:t>esophagogastrectomy</a:t>
            </a:r>
            <a:r>
              <a:rPr lang="en-GB">
                <a:solidFill>
                  <a:schemeClr val="dk1"/>
                </a:solidFill>
                <a:latin typeface="Lora"/>
                <a:ea typeface="Lora"/>
                <a:cs typeface="Lora"/>
                <a:sym typeface="Lora"/>
              </a:rPr>
              <a:t> was performed.</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solidFill>
                <a:schemeClr val="dk1"/>
              </a:solidFill>
              <a:latin typeface="Lora"/>
              <a:ea typeface="Lora"/>
              <a:cs typeface="Lora"/>
              <a:sym typeface="Lora"/>
            </a:endParaRPr>
          </a:p>
        </p:txBody>
      </p:sp>
      <p:pic>
        <p:nvPicPr>
          <p:cNvPr id="120" name="Google Shape;120;p20"/>
          <p:cNvPicPr preferRelativeResize="0"/>
          <p:nvPr/>
        </p:nvPicPr>
        <p:blipFill>
          <a:blip r:embed="rId3">
            <a:alphaModFix/>
          </a:blip>
          <a:stretch>
            <a:fillRect/>
          </a:stretch>
        </p:blipFill>
        <p:spPr>
          <a:xfrm>
            <a:off x="1218063" y="6421488"/>
            <a:ext cx="1458350" cy="2202011"/>
          </a:xfrm>
          <a:prstGeom prst="rect">
            <a:avLst/>
          </a:prstGeom>
          <a:noFill/>
          <a:ln>
            <a:noFill/>
          </a:ln>
        </p:spPr>
      </p:pic>
      <p:pic>
        <p:nvPicPr>
          <p:cNvPr id="121" name="Google Shape;121;p20"/>
          <p:cNvPicPr preferRelativeResize="0"/>
          <p:nvPr/>
        </p:nvPicPr>
        <p:blipFill>
          <a:blip r:embed="rId4">
            <a:alphaModFix/>
          </a:blip>
          <a:stretch>
            <a:fillRect/>
          </a:stretch>
        </p:blipFill>
        <p:spPr>
          <a:xfrm>
            <a:off x="3230825" y="6421499"/>
            <a:ext cx="1458350" cy="923763"/>
          </a:xfrm>
          <a:prstGeom prst="rect">
            <a:avLst/>
          </a:prstGeom>
          <a:noFill/>
          <a:ln>
            <a:noFill/>
          </a:ln>
        </p:spPr>
      </p:pic>
      <p:pic>
        <p:nvPicPr>
          <p:cNvPr id="122" name="Google Shape;122;p20"/>
          <p:cNvPicPr preferRelativeResize="0"/>
          <p:nvPr/>
        </p:nvPicPr>
        <p:blipFill>
          <a:blip r:embed="rId5">
            <a:alphaModFix/>
          </a:blip>
          <a:stretch>
            <a:fillRect/>
          </a:stretch>
        </p:blipFill>
        <p:spPr>
          <a:xfrm>
            <a:off x="5243600" y="6421488"/>
            <a:ext cx="1458325" cy="1066068"/>
          </a:xfrm>
          <a:prstGeom prst="rect">
            <a:avLst/>
          </a:prstGeom>
          <a:noFill/>
          <a:ln>
            <a:noFill/>
          </a:ln>
        </p:spPr>
      </p:pic>
      <p:pic>
        <p:nvPicPr>
          <p:cNvPr id="123" name="Google Shape;123;p20"/>
          <p:cNvPicPr preferRelativeResize="0"/>
          <p:nvPr/>
        </p:nvPicPr>
        <p:blipFill>
          <a:blip r:embed="rId6">
            <a:alphaModFix/>
          </a:blip>
          <a:stretch>
            <a:fillRect/>
          </a:stretch>
        </p:blipFill>
        <p:spPr>
          <a:xfrm>
            <a:off x="3230837" y="7580379"/>
            <a:ext cx="1458325" cy="1043112"/>
          </a:xfrm>
          <a:prstGeom prst="rect">
            <a:avLst/>
          </a:prstGeom>
          <a:noFill/>
          <a:ln>
            <a:noFill/>
          </a:ln>
        </p:spPr>
      </p:pic>
      <p:pic>
        <p:nvPicPr>
          <p:cNvPr id="124" name="Google Shape;124;p20"/>
          <p:cNvPicPr preferRelativeResize="0"/>
          <p:nvPr/>
        </p:nvPicPr>
        <p:blipFill>
          <a:blip r:embed="rId7">
            <a:alphaModFix/>
          </a:blip>
          <a:stretch>
            <a:fillRect/>
          </a:stretch>
        </p:blipFill>
        <p:spPr>
          <a:xfrm>
            <a:off x="5243587" y="7581703"/>
            <a:ext cx="1458350" cy="1040461"/>
          </a:xfrm>
          <a:prstGeom prst="rect">
            <a:avLst/>
          </a:prstGeom>
          <a:noFill/>
          <a:ln>
            <a:noFill/>
          </a:ln>
        </p:spPr>
      </p:pic>
      <p:sp>
        <p:nvSpPr>
          <p:cNvPr id="125" name="Google Shape;125;p20"/>
          <p:cNvSpPr txBox="1"/>
          <p:nvPr/>
        </p:nvSpPr>
        <p:spPr>
          <a:xfrm>
            <a:off x="968787" y="8623500"/>
            <a:ext cx="1956900" cy="40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latin typeface="Lora"/>
                <a:ea typeface="Lora"/>
                <a:cs typeface="Lora"/>
                <a:sym typeface="Lora"/>
              </a:rPr>
              <a:t>Barrett esophagus without dysplasia</a:t>
            </a:r>
            <a:endParaRPr b="1" sz="1200">
              <a:latin typeface="Lora"/>
              <a:ea typeface="Lora"/>
              <a:cs typeface="Lora"/>
              <a:sym typeface="Lora"/>
            </a:endParaRPr>
          </a:p>
        </p:txBody>
      </p:sp>
      <p:sp>
        <p:nvSpPr>
          <p:cNvPr id="126" name="Google Shape;126;p20"/>
          <p:cNvSpPr txBox="1"/>
          <p:nvPr/>
        </p:nvSpPr>
        <p:spPr>
          <a:xfrm>
            <a:off x="2981550" y="8623500"/>
            <a:ext cx="1956900" cy="40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latin typeface="Lora"/>
                <a:ea typeface="Lora"/>
                <a:cs typeface="Lora"/>
                <a:sym typeface="Lora"/>
              </a:rPr>
              <a:t>Barrett esophagus </a:t>
            </a:r>
            <a:endParaRPr b="1" sz="1200">
              <a:latin typeface="Lora"/>
              <a:ea typeface="Lora"/>
              <a:cs typeface="Lora"/>
              <a:sym typeface="Lora"/>
            </a:endParaRPr>
          </a:p>
          <a:p>
            <a:pPr indent="0" lvl="0" marL="0" rtl="0" algn="ctr">
              <a:lnSpc>
                <a:spcPct val="115000"/>
              </a:lnSpc>
              <a:spcBef>
                <a:spcPts val="0"/>
              </a:spcBef>
              <a:spcAft>
                <a:spcPts val="0"/>
              </a:spcAft>
              <a:buNone/>
            </a:pPr>
            <a:r>
              <a:rPr b="1" lang="en-GB" sz="1200">
                <a:latin typeface="Lora"/>
                <a:ea typeface="Lora"/>
                <a:cs typeface="Lora"/>
                <a:sym typeface="Lora"/>
              </a:rPr>
              <a:t>with dysplasia</a:t>
            </a:r>
            <a:endParaRPr b="1" sz="1200">
              <a:latin typeface="Lora"/>
              <a:ea typeface="Lora"/>
              <a:cs typeface="Lora"/>
              <a:sym typeface="Lora"/>
            </a:endParaRPr>
          </a:p>
        </p:txBody>
      </p:sp>
      <p:sp>
        <p:nvSpPr>
          <p:cNvPr id="127" name="Google Shape;127;p20"/>
          <p:cNvSpPr txBox="1"/>
          <p:nvPr/>
        </p:nvSpPr>
        <p:spPr>
          <a:xfrm>
            <a:off x="4994312" y="8640125"/>
            <a:ext cx="1956900" cy="40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latin typeface="Lora"/>
                <a:ea typeface="Lora"/>
                <a:cs typeface="Lora"/>
                <a:sym typeface="Lora"/>
              </a:rPr>
              <a:t>Adenocarcinoma in Barrett Esophagus</a:t>
            </a:r>
            <a:endParaRPr b="1" sz="1200">
              <a:latin typeface="Lora"/>
              <a:ea typeface="Lora"/>
              <a:cs typeface="Lora"/>
              <a:sym typeface="Lora"/>
            </a:endParaRPr>
          </a:p>
          <a:p>
            <a:pPr indent="0" lvl="0" marL="0" rtl="0" algn="ctr">
              <a:lnSpc>
                <a:spcPct val="115000"/>
              </a:lnSpc>
              <a:spcBef>
                <a:spcPts val="0"/>
              </a:spcBef>
              <a:spcAft>
                <a:spcPts val="0"/>
              </a:spcAft>
              <a:buNone/>
            </a:pPr>
            <a:r>
              <a:t/>
            </a:r>
            <a:endParaRPr b="1" sz="1200">
              <a:latin typeface="Lora"/>
              <a:ea typeface="Lora"/>
              <a:cs typeface="Lora"/>
              <a:sym typeface="Lora"/>
            </a:endParaRPr>
          </a:p>
        </p:txBody>
      </p:sp>
      <p:sp>
        <p:nvSpPr>
          <p:cNvPr id="128" name="Google Shape;128;p20"/>
          <p:cNvSpPr txBox="1"/>
          <p:nvPr/>
        </p:nvSpPr>
        <p:spPr>
          <a:xfrm>
            <a:off x="-57750" y="3190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2</a:t>
            </a:r>
            <a:endParaRPr b="1" sz="1800">
              <a:solidFill>
                <a:srgbClr val="0000FF"/>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nvSpPr>
        <p:spPr>
          <a:xfrm>
            <a:off x="1266225" y="-57575"/>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Peptic Ulcer</a:t>
            </a:r>
            <a:endParaRPr b="1" sz="3000">
              <a:solidFill>
                <a:srgbClr val="073763"/>
              </a:solidFill>
              <a:latin typeface="Lora"/>
              <a:ea typeface="Lora"/>
              <a:cs typeface="Lora"/>
              <a:sym typeface="Lora"/>
            </a:endParaRPr>
          </a:p>
        </p:txBody>
      </p:sp>
      <p:sp>
        <p:nvSpPr>
          <p:cNvPr id="134" name="Google Shape;134;p21"/>
          <p:cNvSpPr txBox="1"/>
          <p:nvPr/>
        </p:nvSpPr>
        <p:spPr>
          <a:xfrm>
            <a:off x="0" y="2579800"/>
            <a:ext cx="7488000" cy="761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1- What is the possible cause of this clinical presentation?</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FF0000"/>
                </a:solidFill>
                <a:latin typeface="Lora"/>
                <a:ea typeface="Lora"/>
                <a:cs typeface="Lora"/>
                <a:sym typeface="Lora"/>
              </a:rPr>
              <a:t>Duodenal Peptic ulceration</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2- </a:t>
            </a:r>
            <a:r>
              <a:rPr b="1" lang="en-GB">
                <a:solidFill>
                  <a:srgbClr val="0B5394"/>
                </a:solidFill>
                <a:latin typeface="Lora"/>
                <a:ea typeface="Lora"/>
                <a:cs typeface="Lora"/>
                <a:sym typeface="Lora"/>
              </a:rPr>
              <a:t>What are the predisposing causes?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FF0000"/>
                </a:solidFill>
                <a:latin typeface="Lora"/>
                <a:ea typeface="Lora"/>
                <a:cs typeface="Lora"/>
                <a:sym typeface="Lora"/>
              </a:rPr>
              <a:t>1. H pylori infection 2. Acid hypersecretion</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3- </a:t>
            </a:r>
            <a:r>
              <a:rPr b="1" lang="en-GB">
                <a:solidFill>
                  <a:srgbClr val="0B5394"/>
                </a:solidFill>
                <a:latin typeface="Lora"/>
                <a:ea typeface="Lora"/>
                <a:cs typeface="Lora"/>
                <a:sym typeface="Lora"/>
              </a:rPr>
              <a:t>What are the major complications?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major complication is perforation of a vessel with subsequent gastrointestinal haemorrhage. This can present as either </a:t>
            </a:r>
            <a:r>
              <a:rPr b="1" lang="en-GB">
                <a:latin typeface="Lora"/>
                <a:ea typeface="Lora"/>
                <a:cs typeface="Lora"/>
                <a:sym typeface="Lora"/>
              </a:rPr>
              <a:t>hematemesis</a:t>
            </a:r>
            <a:r>
              <a:rPr lang="en-GB">
                <a:latin typeface="Lora"/>
                <a:ea typeface="Lora"/>
                <a:cs typeface="Lora"/>
                <a:sym typeface="Lora"/>
              </a:rPr>
              <a:t>, </a:t>
            </a:r>
            <a:r>
              <a:rPr b="1" lang="en-GB">
                <a:latin typeface="Lora"/>
                <a:ea typeface="Lora"/>
                <a:cs typeface="Lora"/>
                <a:sym typeface="Lora"/>
              </a:rPr>
              <a:t>melena</a:t>
            </a:r>
            <a:r>
              <a:rPr lang="en-GB">
                <a:latin typeface="Lora"/>
                <a:ea typeface="Lora"/>
                <a:cs typeface="Lora"/>
                <a:sym typeface="Lora"/>
              </a:rPr>
              <a:t> or</a:t>
            </a:r>
            <a:r>
              <a:rPr b="1" lang="en-GB">
                <a:latin typeface="Lora"/>
                <a:ea typeface="Lora"/>
                <a:cs typeface="Lora"/>
                <a:sym typeface="Lora"/>
              </a:rPr>
              <a:t> iron deficiency </a:t>
            </a:r>
            <a:r>
              <a:rPr lang="en-GB">
                <a:latin typeface="Lora"/>
                <a:ea typeface="Lora"/>
                <a:cs typeface="Lora"/>
                <a:sym typeface="Lora"/>
              </a:rPr>
              <a:t>anemia. Other complications include fibrosis and adhesions.</a:t>
            </a:r>
            <a:r>
              <a:rPr lang="en-GB">
                <a:latin typeface="Lora"/>
                <a:ea typeface="Lora"/>
                <a:cs typeface="Lora"/>
                <a:sym typeface="Lora"/>
              </a:rPr>
              <a:t>.</a:t>
            </a:r>
            <a:endParaRPr b="1">
              <a:solidFill>
                <a:srgbClr val="0B5394"/>
              </a:solidFill>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4- </a:t>
            </a:r>
            <a:r>
              <a:rPr b="1" lang="en-GB">
                <a:solidFill>
                  <a:srgbClr val="0B5394"/>
                </a:solidFill>
                <a:latin typeface="Lora"/>
                <a:ea typeface="Lora"/>
                <a:cs typeface="Lora"/>
                <a:sym typeface="Lora"/>
              </a:rPr>
              <a:t>What investigations should be performed?</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latin typeface="Lora"/>
                <a:ea typeface="Lora"/>
                <a:cs typeface="Lora"/>
                <a:sym typeface="Lora"/>
              </a:rPr>
              <a:t>Endoscopy</a:t>
            </a:r>
            <a:endParaRPr b="1">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5- What is the treatment?</a:t>
            </a:r>
            <a:endParaRPr b="1">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Proton pump inhibitors.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H2 receptor antagonists.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H. pylori eradication therapy.</a:t>
            </a:r>
            <a:endParaRPr>
              <a:latin typeface="Lora"/>
              <a:ea typeface="Lora"/>
              <a:cs typeface="Lora"/>
              <a:sym typeface="Lora"/>
            </a:endParaRPr>
          </a:p>
          <a:p>
            <a:pPr indent="0" lvl="0" marL="0" rtl="0" algn="l">
              <a:lnSpc>
                <a:spcPct val="115000"/>
              </a:lnSpc>
              <a:spcBef>
                <a:spcPts val="0"/>
              </a:spcBef>
              <a:spcAft>
                <a:spcPts val="0"/>
              </a:spcAft>
              <a:buNone/>
            </a:pPr>
            <a:r>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6- What changes might an endoscopic biopsy show if there was ulceration of the</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gastric or duodenal mucosa?</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 histological features include: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An acute and/or chronic inflammatory cell infiltrate with lymphoid aggregate formation.</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Regenerative changes in the surface epithelium.</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In the stomach, small intestinal metaplasia and goblet cells.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Gland atrophy, especially when H. pylori infection is identified.</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Dysplasia.</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Finally, presence of H. pylori in the surface mucosa.</a:t>
            </a:r>
            <a:endParaRPr>
              <a:latin typeface="Lora"/>
              <a:ea typeface="Lora"/>
              <a:cs typeface="Lora"/>
              <a:sym typeface="Lora"/>
            </a:endParaRPr>
          </a:p>
        </p:txBody>
      </p:sp>
      <p:sp>
        <p:nvSpPr>
          <p:cNvPr id="135" name="Google Shape;135;p21"/>
          <p:cNvSpPr txBox="1"/>
          <p:nvPr/>
        </p:nvSpPr>
        <p:spPr>
          <a:xfrm>
            <a:off x="0" y="1153600"/>
            <a:ext cx="7920000" cy="14262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A 49-year-old secretary presents to medical outpatients with a 7- month history of epigastric pain. She has been treated with antacids by her GP, but this has not controlled the symptoms. In the clinic, she complains of epigastric pains which are sharp and burning and radiate her subcostal margin to the right. The pain is worse at night and is relieved by food. On examination, there is epigastric tenderness and clinical signs of anaemia.</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p:txBody>
      </p:sp>
      <p:sp>
        <p:nvSpPr>
          <p:cNvPr id="136" name="Google Shape;136;p21"/>
          <p:cNvSpPr txBox="1"/>
          <p:nvPr/>
        </p:nvSpPr>
        <p:spPr>
          <a:xfrm>
            <a:off x="-57750" y="7762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1</a:t>
            </a:r>
            <a:endParaRPr b="1" sz="1800">
              <a:solidFill>
                <a:srgbClr val="0000FF"/>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2"/>
          <p:cNvSpPr txBox="1"/>
          <p:nvPr/>
        </p:nvSpPr>
        <p:spPr>
          <a:xfrm>
            <a:off x="-57750" y="3190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2</a:t>
            </a:r>
            <a:endParaRPr b="1" sz="1800">
              <a:solidFill>
                <a:srgbClr val="0000FF"/>
              </a:solidFill>
              <a:latin typeface="Lora"/>
              <a:ea typeface="Lora"/>
              <a:cs typeface="Lora"/>
              <a:sym typeface="Lora"/>
            </a:endParaRPr>
          </a:p>
        </p:txBody>
      </p:sp>
      <p:sp>
        <p:nvSpPr>
          <p:cNvPr id="142" name="Google Shape;142;p22"/>
          <p:cNvSpPr txBox="1"/>
          <p:nvPr/>
        </p:nvSpPr>
        <p:spPr>
          <a:xfrm>
            <a:off x="0" y="696400"/>
            <a:ext cx="7920000" cy="1202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The patient is a 72-year-old white man with a history of homelessness,  chronic obstructive pulmonary disease, chronic alcohol abuse, chronic dementia, and multiple episodes of upper GI bleeding.</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p:txBody>
      </p:sp>
      <p:sp>
        <p:nvSpPr>
          <p:cNvPr id="143" name="Google Shape;143;p22"/>
          <p:cNvSpPr txBox="1"/>
          <p:nvPr/>
        </p:nvSpPr>
        <p:spPr>
          <a:xfrm>
            <a:off x="0" y="1885200"/>
            <a:ext cx="7156500" cy="31833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ora"/>
              <a:buAutoNum type="arabicPeriod"/>
            </a:pPr>
            <a:r>
              <a:rPr lang="en-GB">
                <a:latin typeface="Lora"/>
                <a:ea typeface="Lora"/>
                <a:cs typeface="Lora"/>
                <a:sym typeface="Lora"/>
              </a:rPr>
              <a:t>He was admitted to the hospital with complaints of dizziness, syncope,</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and abdominal pain.</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rabicPeriod"/>
            </a:pPr>
            <a:r>
              <a:rPr lang="en-GB">
                <a:latin typeface="Lora"/>
                <a:ea typeface="Lora"/>
                <a:cs typeface="Lora"/>
                <a:sym typeface="Lora"/>
              </a:rPr>
              <a:t>The abdominal examination revealed mild epigastric pain on palpation.</a:t>
            </a:r>
            <a:endParaRPr>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rabicPeriod"/>
            </a:pPr>
            <a:r>
              <a:rPr lang="en-GB">
                <a:latin typeface="Lora"/>
                <a:ea typeface="Lora"/>
                <a:cs typeface="Lora"/>
                <a:sym typeface="Lora"/>
              </a:rPr>
              <a:t>The rectal examinati</a:t>
            </a:r>
            <a:r>
              <a:rPr lang="en-GB">
                <a:latin typeface="Lora"/>
                <a:ea typeface="Lora"/>
                <a:cs typeface="Lora"/>
                <a:sym typeface="Lora"/>
              </a:rPr>
              <a:t>ons shows </a:t>
            </a:r>
            <a:r>
              <a:rPr lang="en-GB">
                <a:latin typeface="Lora"/>
                <a:ea typeface="Lora"/>
                <a:cs typeface="Lora"/>
                <a:sym typeface="Lora"/>
              </a:rPr>
              <a:t>black stool.</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The patient was admitted to the medical intensive care unit, where a nasogastric tube lavage produced coffee ground gastric contents that tested positive for blood.</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He was transfused with 6 U of packed RBCs, which  increased his hematocrit to 38% (normal 40% to 52%).</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An upper GI tract </a:t>
            </a:r>
            <a:r>
              <a:rPr b="1" lang="en-GB">
                <a:latin typeface="Lora"/>
                <a:ea typeface="Lora"/>
                <a:cs typeface="Lora"/>
                <a:sym typeface="Lora"/>
              </a:rPr>
              <a:t>endoscopy</a:t>
            </a:r>
            <a:r>
              <a:rPr lang="en-GB">
                <a:latin typeface="Lora"/>
                <a:ea typeface="Lora"/>
                <a:cs typeface="Lora"/>
                <a:sym typeface="Lora"/>
              </a:rPr>
              <a:t> was performed, which showed a large (5 _ 5 cm) gastric ulcer  in the antrum along the lesser curvature.  Biopsy specimens were taken of the ulcers and  surrounding mucosa.</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144" name="Google Shape;144;p22"/>
          <p:cNvPicPr preferRelativeResize="0"/>
          <p:nvPr/>
        </p:nvPicPr>
        <p:blipFill>
          <a:blip r:embed="rId3">
            <a:alphaModFix/>
          </a:blip>
          <a:stretch>
            <a:fillRect/>
          </a:stretch>
        </p:blipFill>
        <p:spPr>
          <a:xfrm>
            <a:off x="632350" y="5220900"/>
            <a:ext cx="2505075" cy="1781175"/>
          </a:xfrm>
          <a:prstGeom prst="rect">
            <a:avLst/>
          </a:prstGeom>
          <a:noFill/>
          <a:ln>
            <a:noFill/>
          </a:ln>
        </p:spPr>
      </p:pic>
      <p:pic>
        <p:nvPicPr>
          <p:cNvPr id="145" name="Google Shape;145;p22"/>
          <p:cNvPicPr preferRelativeResize="0"/>
          <p:nvPr/>
        </p:nvPicPr>
        <p:blipFill>
          <a:blip r:embed="rId4">
            <a:alphaModFix/>
          </a:blip>
          <a:stretch>
            <a:fillRect/>
          </a:stretch>
        </p:blipFill>
        <p:spPr>
          <a:xfrm>
            <a:off x="4249775" y="5220900"/>
            <a:ext cx="2505075" cy="1781175"/>
          </a:xfrm>
          <a:prstGeom prst="rect">
            <a:avLst/>
          </a:prstGeom>
          <a:noFill/>
          <a:ln>
            <a:noFill/>
          </a:ln>
        </p:spPr>
      </p:pic>
      <p:sp>
        <p:nvSpPr>
          <p:cNvPr id="146" name="Google Shape;146;p22"/>
          <p:cNvSpPr txBox="1"/>
          <p:nvPr/>
        </p:nvSpPr>
        <p:spPr>
          <a:xfrm>
            <a:off x="632350" y="7002075"/>
            <a:ext cx="2505000" cy="424500"/>
          </a:xfrm>
          <a:prstGeom prst="rect">
            <a:avLst/>
          </a:prstGeom>
          <a:noFill/>
          <a:ln>
            <a:noFill/>
          </a:ln>
        </p:spPr>
        <p:txBody>
          <a:bodyPr anchorCtr="0" anchor="t" bIns="91425" lIns="91425" spcFirstLastPara="1" rIns="91425" wrap="square" tIns="91425">
            <a:noAutofit/>
          </a:bodyPr>
          <a:lstStyle/>
          <a:p>
            <a:pPr indent="0" lvl="0" marL="88900" rtl="0" algn="ctr">
              <a:lnSpc>
                <a:spcPct val="115000"/>
              </a:lnSpc>
              <a:spcBef>
                <a:spcPts val="200"/>
              </a:spcBef>
              <a:spcAft>
                <a:spcPts val="0"/>
              </a:spcAft>
              <a:buNone/>
            </a:pPr>
            <a:r>
              <a:rPr b="1" i="1" lang="en-GB">
                <a:solidFill>
                  <a:schemeClr val="dk1"/>
                </a:solidFill>
                <a:latin typeface="Lora"/>
                <a:ea typeface="Lora"/>
                <a:cs typeface="Lora"/>
                <a:sym typeface="Lora"/>
              </a:rPr>
              <a:t>Helicobacter pylori</a:t>
            </a:r>
            <a:endParaRPr b="1" i="1">
              <a:solidFill>
                <a:schemeClr val="dk1"/>
              </a:solidFill>
              <a:latin typeface="Lora"/>
              <a:ea typeface="Lora"/>
              <a:cs typeface="Lora"/>
              <a:sym typeface="Lora"/>
            </a:endParaRPr>
          </a:p>
        </p:txBody>
      </p:sp>
      <p:pic>
        <p:nvPicPr>
          <p:cNvPr id="147" name="Google Shape;147;p22"/>
          <p:cNvPicPr preferRelativeResize="0"/>
          <p:nvPr/>
        </p:nvPicPr>
        <p:blipFill>
          <a:blip r:embed="rId5">
            <a:alphaModFix/>
          </a:blip>
          <a:stretch>
            <a:fillRect/>
          </a:stretch>
        </p:blipFill>
        <p:spPr>
          <a:xfrm>
            <a:off x="4249775" y="7154475"/>
            <a:ext cx="2505076" cy="173821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3"/>
          <p:cNvSpPr txBox="1"/>
          <p:nvPr/>
        </p:nvSpPr>
        <p:spPr>
          <a:xfrm>
            <a:off x="1021800" y="0"/>
            <a:ext cx="58764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Malabsorption and Diarrhea</a:t>
            </a:r>
            <a:r>
              <a:rPr b="1" lang="en-GB" sz="3000">
                <a:solidFill>
                  <a:srgbClr val="073763"/>
                </a:solidFill>
                <a:latin typeface="Lora"/>
                <a:ea typeface="Lora"/>
                <a:cs typeface="Lora"/>
                <a:sym typeface="Lora"/>
              </a:rPr>
              <a:t> </a:t>
            </a:r>
            <a:endParaRPr b="1" sz="3000">
              <a:solidFill>
                <a:srgbClr val="073763"/>
              </a:solidFill>
              <a:latin typeface="Lora"/>
              <a:ea typeface="Lora"/>
              <a:cs typeface="Lora"/>
              <a:sym typeface="Lora"/>
            </a:endParaRPr>
          </a:p>
        </p:txBody>
      </p:sp>
      <p:sp>
        <p:nvSpPr>
          <p:cNvPr id="153" name="Google Shape;153;p23"/>
          <p:cNvSpPr txBox="1"/>
          <p:nvPr/>
        </p:nvSpPr>
        <p:spPr>
          <a:xfrm>
            <a:off x="-57750" y="7762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1</a:t>
            </a:r>
            <a:endParaRPr b="1" sz="1800">
              <a:solidFill>
                <a:srgbClr val="0000FF"/>
              </a:solidFill>
              <a:latin typeface="Lora"/>
              <a:ea typeface="Lora"/>
              <a:cs typeface="Lora"/>
              <a:sym typeface="Lora"/>
            </a:endParaRPr>
          </a:p>
        </p:txBody>
      </p:sp>
      <p:sp>
        <p:nvSpPr>
          <p:cNvPr id="154" name="Google Shape;154;p23"/>
          <p:cNvSpPr txBox="1"/>
          <p:nvPr/>
        </p:nvSpPr>
        <p:spPr>
          <a:xfrm>
            <a:off x="0" y="1153600"/>
            <a:ext cx="7920000" cy="16338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A 44-year-old white male presented with a seven-month history of diarrhea. The frequency of his bowel movements had increased to 5-7 per day, and his stools were yellow and floated at the top of the water in the toilet. He had occasional abdominal cramping, but no tenesmus, melena, or bleeding. His appetite was good, but he had experienced gradual weight loss. His bowel movement frequency would decrease upon fasting and would increase with food intake.</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p:txBody>
      </p:sp>
      <p:sp>
        <p:nvSpPr>
          <p:cNvPr id="155" name="Google Shape;155;p23"/>
          <p:cNvSpPr txBox="1"/>
          <p:nvPr/>
        </p:nvSpPr>
        <p:spPr>
          <a:xfrm>
            <a:off x="0" y="2799600"/>
            <a:ext cx="7156500" cy="6873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Stool tests revealed a </a:t>
            </a:r>
            <a:r>
              <a:rPr b="1" lang="en-GB">
                <a:latin typeface="Lora"/>
                <a:ea typeface="Lora"/>
                <a:cs typeface="Lora"/>
                <a:sym typeface="Lora"/>
              </a:rPr>
              <a:t>stool output</a:t>
            </a:r>
            <a:r>
              <a:rPr lang="en-GB">
                <a:latin typeface="Lora"/>
                <a:ea typeface="Lora"/>
                <a:cs typeface="Lora"/>
                <a:sym typeface="Lora"/>
              </a:rPr>
              <a:t> of 4128 g/d (nl 100-200 g/d) with </a:t>
            </a:r>
            <a:r>
              <a:rPr b="1" lang="en-GB">
                <a:latin typeface="Lora"/>
                <a:ea typeface="Lora"/>
                <a:cs typeface="Lora"/>
                <a:sym typeface="Lora"/>
              </a:rPr>
              <a:t>fat excretion</a:t>
            </a:r>
            <a:r>
              <a:rPr lang="en-GB">
                <a:latin typeface="Lora"/>
                <a:ea typeface="Lora"/>
                <a:cs typeface="Lora"/>
                <a:sym typeface="Lora"/>
              </a:rPr>
              <a:t> of 17 g/d (nl &lt;5 g/d).</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b="1" lang="en-GB">
                <a:latin typeface="Lora"/>
                <a:ea typeface="Lora"/>
                <a:cs typeface="Lora"/>
                <a:sym typeface="Lora"/>
              </a:rPr>
              <a:t>Microscopic examination</a:t>
            </a:r>
            <a:r>
              <a:rPr lang="en-GB">
                <a:latin typeface="Lora"/>
                <a:ea typeface="Lora"/>
                <a:cs typeface="Lora"/>
                <a:sym typeface="Lora"/>
              </a:rPr>
              <a:t> for ova and parasites and cultures for bacterial pathogens and acid-fast bacilli were </a:t>
            </a:r>
            <a:r>
              <a:rPr b="1" lang="en-GB">
                <a:latin typeface="Lora"/>
                <a:ea typeface="Lora"/>
                <a:cs typeface="Lora"/>
                <a:sym typeface="Lora"/>
              </a:rPr>
              <a:t>negative.</a:t>
            </a:r>
            <a:endParaRPr b="1">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Blood testing showed </a:t>
            </a:r>
            <a:r>
              <a:rPr b="1" lang="en-GB">
                <a:latin typeface="Lora"/>
                <a:ea typeface="Lora"/>
                <a:cs typeface="Lora"/>
                <a:sym typeface="Lora"/>
              </a:rPr>
              <a:t>mild anemia </a:t>
            </a:r>
            <a:r>
              <a:rPr lang="en-GB">
                <a:latin typeface="Lora"/>
                <a:ea typeface="Lora"/>
                <a:cs typeface="Lora"/>
                <a:sym typeface="Lora"/>
              </a:rPr>
              <a:t>, </a:t>
            </a:r>
            <a:r>
              <a:rPr b="1" lang="en-GB">
                <a:latin typeface="Lora"/>
                <a:ea typeface="Lora"/>
                <a:cs typeface="Lora"/>
                <a:sym typeface="Lora"/>
              </a:rPr>
              <a:t>hypoproteinemia</a:t>
            </a:r>
            <a:r>
              <a:rPr lang="en-GB">
                <a:latin typeface="Lora"/>
                <a:ea typeface="Lora"/>
                <a:cs typeface="Lora"/>
                <a:sym typeface="Lora"/>
              </a:rPr>
              <a:t> (4.9 mg/dL), and </a:t>
            </a:r>
            <a:r>
              <a:rPr b="1" lang="en-GB">
                <a:latin typeface="Lora"/>
                <a:ea typeface="Lora"/>
                <a:cs typeface="Lora"/>
                <a:sym typeface="Lora"/>
              </a:rPr>
              <a:t>hypoalbuminemia</a:t>
            </a:r>
            <a:r>
              <a:rPr lang="en-GB">
                <a:latin typeface="Lora"/>
                <a:ea typeface="Lora"/>
                <a:cs typeface="Lora"/>
                <a:sym typeface="Lora"/>
              </a:rPr>
              <a:t> (3.4 mg/dL).</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lang="en-GB">
                <a:latin typeface="Lora"/>
                <a:ea typeface="Lora"/>
                <a:cs typeface="Lora"/>
                <a:sym typeface="Lora"/>
              </a:rPr>
              <a:t>Duodenal biopsy:</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1- Exposure to what dietary antigen is thought to be the cause of these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changes?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Exposure to </a:t>
            </a:r>
            <a:r>
              <a:rPr b="1" lang="en-GB">
                <a:latin typeface="Lora"/>
                <a:ea typeface="Lora"/>
                <a:cs typeface="Lora"/>
                <a:sym typeface="Lora"/>
              </a:rPr>
              <a:t>gluten</a:t>
            </a:r>
            <a:r>
              <a:rPr lang="en-GB">
                <a:latin typeface="Lora"/>
                <a:ea typeface="Lora"/>
                <a:cs typeface="Lora"/>
                <a:sym typeface="Lora"/>
              </a:rPr>
              <a:t> (specifically, the </a:t>
            </a:r>
            <a:r>
              <a:rPr b="1" lang="en-GB">
                <a:latin typeface="Lora"/>
                <a:ea typeface="Lora"/>
                <a:cs typeface="Lora"/>
                <a:sym typeface="Lora"/>
              </a:rPr>
              <a:t>gliadin</a:t>
            </a:r>
            <a:r>
              <a:rPr lang="en-GB">
                <a:latin typeface="Lora"/>
                <a:ea typeface="Lora"/>
                <a:cs typeface="Lora"/>
                <a:sym typeface="Lora"/>
              </a:rPr>
              <a:t> constituent of this protein)</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2- What food components contain this antigen?</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Wheat, barley, flour, and possibly oats contain gluten.</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3- Would these histologic changes resolve with dietary modification?</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Yes</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156" name="Google Shape;156;p23"/>
          <p:cNvPicPr preferRelativeResize="0"/>
          <p:nvPr/>
        </p:nvPicPr>
        <p:blipFill>
          <a:blip r:embed="rId3">
            <a:alphaModFix/>
          </a:blip>
          <a:stretch>
            <a:fillRect/>
          </a:stretch>
        </p:blipFill>
        <p:spPr>
          <a:xfrm>
            <a:off x="6211376" y="4310550"/>
            <a:ext cx="1573450" cy="1125000"/>
          </a:xfrm>
          <a:prstGeom prst="rect">
            <a:avLst/>
          </a:prstGeom>
          <a:noFill/>
          <a:ln>
            <a:noFill/>
          </a:ln>
        </p:spPr>
      </p:pic>
      <p:sp>
        <p:nvSpPr>
          <p:cNvPr id="157" name="Google Shape;157;p23"/>
          <p:cNvSpPr txBox="1"/>
          <p:nvPr/>
        </p:nvSpPr>
        <p:spPr>
          <a:xfrm>
            <a:off x="-57750" y="64912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2</a:t>
            </a:r>
            <a:endParaRPr b="1" sz="1800">
              <a:solidFill>
                <a:srgbClr val="0000FF"/>
              </a:solidFill>
              <a:latin typeface="Lora"/>
              <a:ea typeface="Lora"/>
              <a:cs typeface="Lora"/>
              <a:sym typeface="Lora"/>
            </a:endParaRPr>
          </a:p>
        </p:txBody>
      </p:sp>
      <p:sp>
        <p:nvSpPr>
          <p:cNvPr id="158" name="Google Shape;158;p23"/>
          <p:cNvSpPr txBox="1"/>
          <p:nvPr/>
        </p:nvSpPr>
        <p:spPr>
          <a:xfrm>
            <a:off x="0" y="6868600"/>
            <a:ext cx="7920000" cy="11250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A 44 year-old man is admitted to the hospital with an acute upper GI bleeding due to several gastric and duodenal ulcers seen on an urgent upper endoscopy. One of the duodenal ulcers is in the 3rd portion of the </a:t>
            </a:r>
            <a:r>
              <a:rPr b="1" lang="en-GB">
                <a:solidFill>
                  <a:srgbClr val="073763"/>
                </a:solidFill>
                <a:latin typeface="Lora"/>
                <a:ea typeface="Lora"/>
                <a:cs typeface="Lora"/>
                <a:sym typeface="Lora"/>
              </a:rPr>
              <a:t>duodenum</a:t>
            </a:r>
            <a:r>
              <a:rPr b="1" lang="en-GB">
                <a:solidFill>
                  <a:srgbClr val="073763"/>
                </a:solidFill>
                <a:latin typeface="Lora"/>
                <a:ea typeface="Lora"/>
                <a:cs typeface="Lora"/>
                <a:sym typeface="Lora"/>
              </a:rPr>
              <a:t>. The patient also complains of a 1 year history of frequent non-bloody diarrhea. A fecal osmotic gap is very low.</a:t>
            </a:r>
            <a:endParaRPr b="1">
              <a:solidFill>
                <a:srgbClr val="073763"/>
              </a:solidFill>
              <a:latin typeface="Lora"/>
              <a:ea typeface="Lora"/>
              <a:cs typeface="Lora"/>
              <a:sym typeface="Lora"/>
            </a:endParaRPr>
          </a:p>
        </p:txBody>
      </p:sp>
      <p:sp>
        <p:nvSpPr>
          <p:cNvPr id="159" name="Google Shape;159;p23"/>
          <p:cNvSpPr txBox="1"/>
          <p:nvPr/>
        </p:nvSpPr>
        <p:spPr>
          <a:xfrm>
            <a:off x="0" y="7981200"/>
            <a:ext cx="7156500" cy="31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1- What type of diarrhea does his patient have?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Secretory</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2- What is the most likely cause?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Zollinger-Ellison syndrome due to gastrinoma.</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3- What is the mechanism to explain the </a:t>
            </a:r>
            <a:r>
              <a:rPr b="1" lang="en-GB">
                <a:solidFill>
                  <a:srgbClr val="0B5394"/>
                </a:solidFill>
                <a:latin typeface="Lora"/>
                <a:ea typeface="Lora"/>
                <a:cs typeface="Lora"/>
                <a:sym typeface="Lora"/>
              </a:rPr>
              <a:t>diarrhea</a:t>
            </a:r>
            <a:r>
              <a:rPr b="1" lang="en-GB">
                <a:solidFill>
                  <a:srgbClr val="0B5394"/>
                </a:solidFill>
                <a:latin typeface="Lora"/>
                <a:ea typeface="Lora"/>
                <a:cs typeface="Lora"/>
                <a:sym typeface="Lora"/>
              </a:rPr>
              <a:t>?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1- Acid inactivation of </a:t>
            </a:r>
            <a:r>
              <a:rPr lang="en-GB">
                <a:latin typeface="Lora"/>
                <a:ea typeface="Lora"/>
                <a:cs typeface="Lora"/>
                <a:sym typeface="Lora"/>
              </a:rPr>
              <a:t>pancreatic</a:t>
            </a:r>
            <a:r>
              <a:rPr lang="en-GB">
                <a:latin typeface="Lora"/>
                <a:ea typeface="Lora"/>
                <a:cs typeface="Lora"/>
                <a:sym typeface="Lora"/>
              </a:rPr>
              <a:t> enzymes and bile salts</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2- Excess intestinal fluid </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4- What blood test can you check to make the diagnosis? </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Gastrin level </a:t>
            </a:r>
            <a:endParaRPr>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4"/>
          <p:cNvSpPr txBox="1"/>
          <p:nvPr/>
        </p:nvSpPr>
        <p:spPr>
          <a:xfrm>
            <a:off x="0" y="696400"/>
            <a:ext cx="7920000" cy="14451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73763"/>
                </a:solidFill>
                <a:latin typeface="Lora"/>
                <a:ea typeface="Lora"/>
                <a:cs typeface="Lora"/>
                <a:sym typeface="Lora"/>
              </a:rPr>
              <a:t>A 6-year-old boy has been brought to outpatients by his mother because he has abdominal pain after some meals. This has been getting increasingly frequent and it sounds, from his description, somewhat colicky in nature. You discover that he has always had very smelly, loose, pale bulky stools, which his parents have put down to the fact that he likes milk. On examination, he is pale, underweight, and of short stature.</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p:txBody>
      </p:sp>
      <p:sp>
        <p:nvSpPr>
          <p:cNvPr id="165" name="Google Shape;165;p24"/>
          <p:cNvSpPr txBox="1"/>
          <p:nvPr/>
        </p:nvSpPr>
        <p:spPr>
          <a:xfrm>
            <a:off x="-57750" y="3190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3</a:t>
            </a:r>
            <a:endParaRPr b="1" sz="1800">
              <a:solidFill>
                <a:srgbClr val="0000FF"/>
              </a:solidFill>
              <a:latin typeface="Lora"/>
              <a:ea typeface="Lora"/>
              <a:cs typeface="Lora"/>
              <a:sym typeface="Lora"/>
            </a:endParaRPr>
          </a:p>
        </p:txBody>
      </p:sp>
      <p:sp>
        <p:nvSpPr>
          <p:cNvPr id="166" name="Google Shape;166;p24"/>
          <p:cNvSpPr txBox="1"/>
          <p:nvPr/>
        </p:nvSpPr>
        <p:spPr>
          <a:xfrm>
            <a:off x="0" y="2113800"/>
            <a:ext cx="7617300" cy="921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1- What are the important differential diagnoses on presentation?</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a:solidFill>
                  <a:srgbClr val="FF0000"/>
                </a:solidFill>
                <a:latin typeface="Lora"/>
                <a:ea typeface="Lora"/>
                <a:cs typeface="Lora"/>
                <a:sym typeface="Lora"/>
              </a:rPr>
              <a:t>Celiac disease </a:t>
            </a:r>
            <a:r>
              <a:rPr lang="en-GB">
                <a:latin typeface="Lora"/>
                <a:ea typeface="Lora"/>
                <a:cs typeface="Lora"/>
                <a:sym typeface="Lora"/>
              </a:rPr>
              <a:t>is the most likely diagnosis. Parasitic infection (e.g. giardiasis) and pancreatic insufficiency (e.g. due to chronic pancreatitis or cystic fibrosis) may give rise to a similar presentation, but these are not supported by the results of the investigations.</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2- Blood tests reveal a mild macrocytic anemia. There is a low level of vitamin B12, and folate is at the lower end of normal. Autoantibody screens reveal a positive reaction to antigliadin antibodies. Do these tests help to narrow down the diagnosis?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These results are very suggestive of celiac disease </a:t>
            </a:r>
            <a:r>
              <a:rPr b="1" lang="en-GB">
                <a:latin typeface="Lora"/>
                <a:ea typeface="Lora"/>
                <a:cs typeface="Lora"/>
                <a:sym typeface="Lora"/>
              </a:rPr>
              <a:t>due to the low levels of vitamin B12</a:t>
            </a:r>
            <a:r>
              <a:rPr lang="en-GB">
                <a:latin typeface="Lora"/>
                <a:ea typeface="Lora"/>
                <a:cs typeface="Lora"/>
                <a:sym typeface="Lora"/>
              </a:rPr>
              <a:t> and the hypersensitivity reaction to α-gliadin, a component of gluten. The finding of villous atrophy would support the diagnosis, and this is achieved by endoscopic biopsy of the first part of the duodenum.</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3- What treatment options are available?</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Treatment is by adhering to a strict gluten-free diet.</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ctr">
              <a:lnSpc>
                <a:spcPct val="115000"/>
              </a:lnSpc>
              <a:spcBef>
                <a:spcPts val="0"/>
              </a:spcBef>
              <a:spcAft>
                <a:spcPts val="0"/>
              </a:spcAft>
              <a:buNone/>
            </a:pPr>
            <a:r>
              <a:rPr lang="en-GB">
                <a:highlight>
                  <a:srgbClr val="CFE2F3"/>
                </a:highlight>
                <a:latin typeface="Lora"/>
                <a:ea typeface="Lora"/>
                <a:cs typeface="Lora"/>
                <a:sym typeface="Lora"/>
              </a:rPr>
              <a:t>The final diagnosis is </a:t>
            </a:r>
            <a:r>
              <a:rPr b="1" lang="en-GB">
                <a:solidFill>
                  <a:srgbClr val="FF0000"/>
                </a:solidFill>
                <a:highlight>
                  <a:srgbClr val="CFE2F3"/>
                </a:highlight>
                <a:latin typeface="Lora"/>
                <a:ea typeface="Lora"/>
                <a:cs typeface="Lora"/>
                <a:sym typeface="Lora"/>
              </a:rPr>
              <a:t>celiac disease</a:t>
            </a:r>
            <a:r>
              <a:rPr lang="en-GB">
                <a:highlight>
                  <a:srgbClr val="CFE2F3"/>
                </a:highlight>
                <a:latin typeface="Lora"/>
                <a:ea typeface="Lora"/>
                <a:cs typeface="Lora"/>
                <a:sym typeface="Lora"/>
              </a:rPr>
              <a:t>, provided the patient’s symptoms respond to a gluten- free diet and the histological changes relapse on re-challenge. Such criteria are necessary before confining a patient to a lifelong gluten- free diet.</a:t>
            </a:r>
            <a:endParaRPr>
              <a:highlight>
                <a:srgbClr val="CFE2F3"/>
              </a:highlight>
              <a:latin typeface="Lora"/>
              <a:ea typeface="Lora"/>
              <a:cs typeface="Lora"/>
              <a:sym typeface="Lora"/>
            </a:endParaRPr>
          </a:p>
          <a:p>
            <a:pPr indent="0" lvl="0" marL="0" rtl="0" algn="ctr">
              <a:lnSpc>
                <a:spcPct val="115000"/>
              </a:lnSpc>
              <a:spcBef>
                <a:spcPts val="0"/>
              </a:spcBef>
              <a:spcAft>
                <a:spcPts val="0"/>
              </a:spcAft>
              <a:buNone/>
            </a:pPr>
            <a:r>
              <a:t/>
            </a:r>
            <a:endParaRPr>
              <a:highlight>
                <a:srgbClr val="CFE2F3"/>
              </a:highlight>
              <a:latin typeface="Lora"/>
              <a:ea typeface="Lora"/>
              <a:cs typeface="Lora"/>
              <a:sym typeface="Lora"/>
            </a:endParaRPr>
          </a:p>
          <a:p>
            <a:pPr indent="0" lvl="0" marL="0" rtl="0" algn="l">
              <a:lnSpc>
                <a:spcPct val="115000"/>
              </a:lnSpc>
              <a:spcBef>
                <a:spcPts val="0"/>
              </a:spcBef>
              <a:spcAft>
                <a:spcPts val="0"/>
              </a:spcAft>
              <a:buNone/>
            </a:pPr>
            <a:r>
              <a:t/>
            </a:r>
            <a:endParaRPr>
              <a:highlight>
                <a:srgbClr val="CFE2F3"/>
              </a:highlight>
              <a:latin typeface="Lora"/>
              <a:ea typeface="Lora"/>
              <a:cs typeface="Lora"/>
              <a:sym typeface="Lora"/>
            </a:endParaRPr>
          </a:p>
          <a:p>
            <a:pPr indent="0" lvl="0" marL="0" rtl="0" algn="l">
              <a:lnSpc>
                <a:spcPct val="115000"/>
              </a:lnSpc>
              <a:spcBef>
                <a:spcPts val="0"/>
              </a:spcBef>
              <a:spcAft>
                <a:spcPts val="0"/>
              </a:spcAft>
              <a:buNone/>
            </a:pPr>
            <a:r>
              <a:rPr lang="en-GB">
                <a:highlight>
                  <a:srgbClr val="CFE2F3"/>
                </a:highlight>
                <a:latin typeface="Lora"/>
                <a:ea typeface="Lora"/>
                <a:cs typeface="Lora"/>
                <a:sym typeface="Lora"/>
              </a:rPr>
              <a:t>A 10-month-old, previously healthy male infant develops a severe, watery diarrhea 2 days after visiting the pediatrician for a routine checkup. The most likely diagnosis is:</a:t>
            </a:r>
            <a:endParaRPr>
              <a:highlight>
                <a:srgbClr val="CFE2F3"/>
              </a:highlight>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u="sng">
                <a:latin typeface="Lora"/>
                <a:ea typeface="Lora"/>
                <a:cs typeface="Lora"/>
                <a:sym typeface="Lora"/>
              </a:rPr>
              <a:t>Rotavirus infection</a:t>
            </a:r>
            <a:endParaRPr u="sng">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Enterotoxigenic E. coli infection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Entamoeba histolytica infection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Lactase deficiency</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lphaUcPeriod"/>
            </a:pPr>
            <a:r>
              <a:rPr lang="en-GB">
                <a:latin typeface="Lora"/>
                <a:ea typeface="Lora"/>
                <a:cs typeface="Lora"/>
                <a:sym typeface="Lora"/>
              </a:rPr>
              <a:t>Ulcerative colitis</a:t>
            </a:r>
            <a:endParaRPr>
              <a:latin typeface="Lora"/>
              <a:ea typeface="Lora"/>
              <a:cs typeface="Lora"/>
              <a:sym typeface="Lora"/>
            </a:endParaRPr>
          </a:p>
        </p:txBody>
      </p:sp>
      <p:pic>
        <p:nvPicPr>
          <p:cNvPr id="167" name="Google Shape;167;p24"/>
          <p:cNvPicPr preferRelativeResize="0"/>
          <p:nvPr/>
        </p:nvPicPr>
        <p:blipFill>
          <a:blip r:embed="rId3">
            <a:alphaModFix/>
          </a:blip>
          <a:stretch>
            <a:fillRect/>
          </a:stretch>
        </p:blipFill>
        <p:spPr>
          <a:xfrm>
            <a:off x="6269701" y="4862438"/>
            <a:ext cx="1347599" cy="963516"/>
          </a:xfrm>
          <a:prstGeom prst="rect">
            <a:avLst/>
          </a:prstGeom>
          <a:noFill/>
          <a:ln>
            <a:noFill/>
          </a:ln>
        </p:spPr>
      </p:pic>
      <p:sp>
        <p:nvSpPr>
          <p:cNvPr id="168" name="Google Shape;168;p24"/>
          <p:cNvSpPr txBox="1"/>
          <p:nvPr/>
        </p:nvSpPr>
        <p:spPr>
          <a:xfrm>
            <a:off x="-57750" y="67198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MCQ</a:t>
            </a:r>
            <a:endParaRPr b="1" sz="1800">
              <a:solidFill>
                <a:srgbClr val="0000FF"/>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5"/>
          <p:cNvSpPr txBox="1"/>
          <p:nvPr/>
        </p:nvSpPr>
        <p:spPr>
          <a:xfrm>
            <a:off x="1021800" y="0"/>
            <a:ext cx="58764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Inflammatory bowel disease</a:t>
            </a:r>
            <a:endParaRPr b="1" sz="3000">
              <a:solidFill>
                <a:srgbClr val="073763"/>
              </a:solidFill>
              <a:latin typeface="Lora"/>
              <a:ea typeface="Lora"/>
              <a:cs typeface="Lora"/>
              <a:sym typeface="Lora"/>
            </a:endParaRPr>
          </a:p>
        </p:txBody>
      </p:sp>
      <p:sp>
        <p:nvSpPr>
          <p:cNvPr id="174" name="Google Shape;174;p25"/>
          <p:cNvSpPr txBox="1"/>
          <p:nvPr/>
        </p:nvSpPr>
        <p:spPr>
          <a:xfrm>
            <a:off x="-86625" y="1015375"/>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Scenario 1</a:t>
            </a:r>
            <a:endParaRPr b="1" sz="1800">
              <a:solidFill>
                <a:srgbClr val="0000FF"/>
              </a:solidFill>
              <a:latin typeface="Lora"/>
              <a:ea typeface="Lora"/>
              <a:cs typeface="Lora"/>
              <a:sym typeface="Lora"/>
            </a:endParaRPr>
          </a:p>
        </p:txBody>
      </p:sp>
      <p:sp>
        <p:nvSpPr>
          <p:cNvPr id="175" name="Google Shape;175;p25"/>
          <p:cNvSpPr txBox="1"/>
          <p:nvPr/>
        </p:nvSpPr>
        <p:spPr>
          <a:xfrm>
            <a:off x="0" y="1404900"/>
            <a:ext cx="7920000" cy="16338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A 25-year-old man experiences the gradual onset of intermittent diarrhea, which over years, progresses to severe diarrhea, alternating with constipation, rectal bleeding, and passage of mucus.</a:t>
            </a:r>
            <a:endParaRPr b="1">
              <a:solidFill>
                <a:srgbClr val="073763"/>
              </a:solidFill>
              <a:latin typeface="Lora"/>
              <a:ea typeface="Lora"/>
              <a:cs typeface="Lora"/>
              <a:sym typeface="Lora"/>
            </a:endParaRPr>
          </a:p>
          <a:p>
            <a:pPr indent="-317500" lvl="0" marL="457200" rtl="0" algn="l">
              <a:lnSpc>
                <a:spcPct val="100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On physical examination, the abdomen is tender over the colon.</a:t>
            </a:r>
            <a:endParaRPr b="1">
              <a:solidFill>
                <a:srgbClr val="073763"/>
              </a:solidFill>
              <a:latin typeface="Lora"/>
              <a:ea typeface="Lora"/>
              <a:cs typeface="Lora"/>
              <a:sym typeface="Lora"/>
            </a:endParaRPr>
          </a:p>
          <a:p>
            <a:pPr indent="-317500" lvl="0" marL="457200" rtl="0" algn="l">
              <a:lnSpc>
                <a:spcPct val="100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Stool examination fails to reveal no parasites or bacteria</a:t>
            </a:r>
            <a:endParaRPr b="1">
              <a:solidFill>
                <a:srgbClr val="073763"/>
              </a:solidFill>
              <a:latin typeface="Lora"/>
              <a:ea typeface="Lora"/>
              <a:cs typeface="Lora"/>
              <a:sym typeface="Lora"/>
            </a:endParaRPr>
          </a:p>
          <a:p>
            <a:pPr indent="-317500" lvl="0" marL="457200" rtl="0" algn="l">
              <a:lnSpc>
                <a:spcPct val="100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Colonoscopy</a:t>
            </a:r>
            <a:r>
              <a:rPr lang="en-GB">
                <a:solidFill>
                  <a:srgbClr val="073763"/>
                </a:solidFill>
                <a:latin typeface="Lora"/>
                <a:ea typeface="Lora"/>
                <a:cs typeface="Lora"/>
                <a:sym typeface="Lora"/>
              </a:rPr>
              <a:t> demonstrates inflammation limited to the rec</a:t>
            </a:r>
            <a:endParaRPr>
              <a:solidFill>
                <a:srgbClr val="073763"/>
              </a:solidFill>
              <a:latin typeface="Lora"/>
              <a:ea typeface="Lora"/>
              <a:cs typeface="Lora"/>
              <a:sym typeface="Lora"/>
            </a:endParaRPr>
          </a:p>
          <a:p>
            <a:pPr indent="-317500" lvl="0" marL="457200" rtl="0" algn="l">
              <a:lnSpc>
                <a:spcPct val="100000"/>
              </a:lnSpc>
              <a:spcBef>
                <a:spcPts val="0"/>
              </a:spcBef>
              <a:spcAft>
                <a:spcPts val="0"/>
              </a:spcAft>
              <a:buClr>
                <a:srgbClr val="073763"/>
              </a:buClr>
              <a:buSzPts val="1400"/>
              <a:buFont typeface="Lora"/>
              <a:buChar char="●"/>
            </a:pPr>
            <a:r>
              <a:rPr b="1" lang="en-GB">
                <a:solidFill>
                  <a:srgbClr val="073763"/>
                </a:solidFill>
                <a:latin typeface="Lora"/>
                <a:ea typeface="Lora"/>
                <a:cs typeface="Lora"/>
                <a:sym typeface="Lora"/>
              </a:rPr>
              <a:t>Biopsy showed: </a:t>
            </a:r>
            <a:r>
              <a:rPr lang="en-GB">
                <a:solidFill>
                  <a:srgbClr val="073763"/>
                </a:solidFill>
                <a:latin typeface="Lora"/>
                <a:ea typeface="Lora"/>
                <a:cs typeface="Lora"/>
                <a:sym typeface="Lora"/>
              </a:rPr>
              <a:t>Active chronic colitis</a:t>
            </a:r>
            <a:r>
              <a:rPr b="1" lang="en-GB">
                <a:solidFill>
                  <a:srgbClr val="073763"/>
                </a:solidFill>
                <a:latin typeface="Lora"/>
                <a:ea typeface="Lora"/>
                <a:cs typeface="Lora"/>
                <a:sym typeface="Lora"/>
              </a:rPr>
              <a:t>.</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a:p>
            <a:pPr indent="0" lvl="0" marL="0" rtl="0" algn="l">
              <a:lnSpc>
                <a:spcPct val="100000"/>
              </a:lnSpc>
              <a:spcBef>
                <a:spcPts val="0"/>
              </a:spcBef>
              <a:spcAft>
                <a:spcPts val="0"/>
              </a:spcAft>
              <a:buNone/>
            </a:pPr>
            <a:r>
              <a:t/>
            </a:r>
            <a:endParaRPr b="1">
              <a:solidFill>
                <a:srgbClr val="073763"/>
              </a:solidFill>
              <a:latin typeface="Lora"/>
              <a:ea typeface="Lora"/>
              <a:cs typeface="Lora"/>
              <a:sym typeface="Lora"/>
            </a:endParaRPr>
          </a:p>
        </p:txBody>
      </p:sp>
      <p:sp>
        <p:nvSpPr>
          <p:cNvPr id="176" name="Google Shape;176;p25"/>
          <p:cNvSpPr txBox="1"/>
          <p:nvPr/>
        </p:nvSpPr>
        <p:spPr>
          <a:xfrm>
            <a:off x="-28875" y="3038700"/>
            <a:ext cx="7315500" cy="3106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Lora"/>
              <a:buAutoNum type="arabicPeriod"/>
            </a:pPr>
            <a:r>
              <a:rPr b="1" lang="en-GB">
                <a:solidFill>
                  <a:schemeClr val="dk1"/>
                </a:solidFill>
                <a:latin typeface="Lora"/>
                <a:ea typeface="Lora"/>
                <a:cs typeface="Lora"/>
                <a:sym typeface="Lora"/>
              </a:rPr>
              <a:t>Colonoscopy</a:t>
            </a:r>
            <a:r>
              <a:rPr lang="en-GB">
                <a:solidFill>
                  <a:schemeClr val="dk1"/>
                </a:solidFill>
                <a:latin typeface="Lora"/>
                <a:ea typeface="Lora"/>
                <a:cs typeface="Lora"/>
                <a:sym typeface="Lora"/>
              </a:rPr>
              <a:t> demonstrates inflammation limited to the rec</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AutoNum type="arabicPeriod"/>
            </a:pPr>
            <a:r>
              <a:rPr b="1" lang="en-GB">
                <a:latin typeface="Lora"/>
                <a:ea typeface="Lora"/>
                <a:cs typeface="Lora"/>
                <a:sym typeface="Lora"/>
              </a:rPr>
              <a:t>Biopsy showed: </a:t>
            </a:r>
            <a:r>
              <a:rPr lang="en-GB">
                <a:latin typeface="Lora"/>
                <a:ea typeface="Lora"/>
                <a:cs typeface="Lora"/>
                <a:sym typeface="Lora"/>
              </a:rPr>
              <a:t>Active chronic colitis</a:t>
            </a:r>
            <a:r>
              <a:rPr b="1" lang="en-GB">
                <a:latin typeface="Lora"/>
                <a:ea typeface="Lora"/>
                <a:cs typeface="Lora"/>
                <a:sym typeface="Lora"/>
              </a:rPr>
              <a:t>.</a:t>
            </a:r>
            <a:endParaRPr>
              <a:latin typeface="Lora"/>
              <a:ea typeface="Lora"/>
              <a:cs typeface="Lora"/>
              <a:sym typeface="Lora"/>
            </a:endParaRPr>
          </a:p>
          <a:p>
            <a:pPr indent="0" lvl="0" marL="0" rtl="0" algn="l">
              <a:lnSpc>
                <a:spcPct val="115000"/>
              </a:lnSpc>
              <a:spcBef>
                <a:spcPts val="0"/>
              </a:spcBef>
              <a:spcAft>
                <a:spcPts val="0"/>
              </a:spcAft>
              <a:buNone/>
            </a:pPr>
            <a:r>
              <a:rPr b="1" lang="en-GB">
                <a:solidFill>
                  <a:srgbClr val="0B5394"/>
                </a:solidFill>
                <a:latin typeface="Lora"/>
                <a:ea typeface="Lora"/>
                <a:cs typeface="Lora"/>
                <a:sym typeface="Lora"/>
              </a:rPr>
              <a:t>1- what histological feature is seen in crohn’s disease and not in </a:t>
            </a:r>
            <a:r>
              <a:rPr b="1" lang="en-GB">
                <a:solidFill>
                  <a:srgbClr val="0B5394"/>
                </a:solidFill>
                <a:latin typeface="Lora"/>
                <a:ea typeface="Lora"/>
                <a:cs typeface="Lora"/>
                <a:sym typeface="Lora"/>
              </a:rPr>
              <a:t>ulcerative</a:t>
            </a:r>
            <a:r>
              <a:rPr b="1" lang="en-GB">
                <a:solidFill>
                  <a:srgbClr val="0B5394"/>
                </a:solidFill>
                <a:latin typeface="Lora"/>
                <a:ea typeface="Lora"/>
                <a:cs typeface="Lora"/>
                <a:sym typeface="Lora"/>
              </a:rPr>
              <a:t> colitis?</a:t>
            </a:r>
            <a:endParaRPr b="1">
              <a:solidFill>
                <a:srgbClr val="0B5394"/>
              </a:solidFill>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Granuloma and transmural inflammation in resected specimen</a:t>
            </a:r>
            <a:endParaRPr>
              <a:latin typeface="Lora"/>
              <a:ea typeface="Lora"/>
              <a:cs typeface="Lora"/>
              <a:sym typeface="Lora"/>
            </a:endParaRPr>
          </a:p>
          <a:p>
            <a:pPr indent="0" lvl="0" marL="0" rtl="0" algn="l">
              <a:lnSpc>
                <a:spcPct val="115000"/>
              </a:lnSpc>
              <a:spcBef>
                <a:spcPts val="1000"/>
              </a:spcBef>
              <a:spcAft>
                <a:spcPts val="0"/>
              </a:spcAft>
              <a:buNone/>
            </a:pPr>
            <a:r>
              <a:rPr b="1" lang="en-GB">
                <a:solidFill>
                  <a:srgbClr val="0B5394"/>
                </a:solidFill>
                <a:latin typeface="Lora"/>
                <a:ea typeface="Lora"/>
                <a:cs typeface="Lora"/>
                <a:sym typeface="Lora"/>
              </a:rPr>
              <a:t>2- what are the complications of Ulcerative colitis?</a:t>
            </a:r>
            <a:endParaRPr b="1">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Carcinoma is the most serious, it is preceded by dysplasia</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Severe diarrhea</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Electrolyte disturbance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Toxic megacolon </a:t>
            </a:r>
            <a:r>
              <a:rPr lang="en-GB">
                <a:solidFill>
                  <a:srgbClr val="666666"/>
                </a:solidFill>
                <a:latin typeface="Lora"/>
                <a:ea typeface="Lora"/>
                <a:cs typeface="Lora"/>
                <a:sym typeface="Lora"/>
              </a:rPr>
              <a:t>cause for functional obstruction</a:t>
            </a:r>
            <a:endParaRPr>
              <a:solidFill>
                <a:srgbClr val="666666"/>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Potential for peritonitis and perforation</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Massive hemorrhage</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177" name="Google Shape;177;p25"/>
          <p:cNvSpPr txBox="1"/>
          <p:nvPr/>
        </p:nvSpPr>
        <p:spPr>
          <a:xfrm>
            <a:off x="-86625" y="6145500"/>
            <a:ext cx="1347600" cy="5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FF"/>
                </a:solidFill>
                <a:latin typeface="Lora"/>
                <a:ea typeface="Lora"/>
                <a:cs typeface="Lora"/>
                <a:sym typeface="Lora"/>
              </a:rPr>
              <a:t>MCQ</a:t>
            </a:r>
            <a:endParaRPr b="1" sz="1800">
              <a:solidFill>
                <a:srgbClr val="0000FF"/>
              </a:solidFill>
              <a:latin typeface="Lora"/>
              <a:ea typeface="Lora"/>
              <a:cs typeface="Lora"/>
              <a:sym typeface="Lora"/>
            </a:endParaRPr>
          </a:p>
        </p:txBody>
      </p:sp>
      <p:sp>
        <p:nvSpPr>
          <p:cNvPr id="178" name="Google Shape;178;p25"/>
          <p:cNvSpPr txBox="1"/>
          <p:nvPr/>
        </p:nvSpPr>
        <p:spPr>
          <a:xfrm>
            <a:off x="-28875" y="6522825"/>
            <a:ext cx="7920000" cy="11940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rgbClr val="073763"/>
                </a:solidFill>
                <a:latin typeface="Lora"/>
                <a:ea typeface="Lora"/>
                <a:cs typeface="Lora"/>
                <a:sym typeface="Lora"/>
              </a:rPr>
              <a:t>A 25-year-old man presents to a rheumatologist with complaints of joint pain involving the large joints of the legs. On questioning, the patient indicates that exacerbations in the joint pain are frequently accompanied by diarrhea. Which of the following gastrointestinal diseases is most likely to be implicated as the cause of the patient's joint problems?</a:t>
            </a:r>
            <a:endParaRPr b="1">
              <a:solidFill>
                <a:srgbClr val="073763"/>
              </a:solidFill>
              <a:latin typeface="Lora"/>
              <a:ea typeface="Lora"/>
              <a:cs typeface="Lora"/>
              <a:sym typeface="Lora"/>
            </a:endParaRPr>
          </a:p>
          <a:p>
            <a:pPr indent="0" lvl="0" marL="0" rtl="0" algn="l">
              <a:lnSpc>
                <a:spcPct val="115000"/>
              </a:lnSpc>
              <a:spcBef>
                <a:spcPts val="0"/>
              </a:spcBef>
              <a:spcAft>
                <a:spcPts val="0"/>
              </a:spcAft>
              <a:buNone/>
            </a:pPr>
            <a:r>
              <a:t/>
            </a:r>
            <a:endParaRPr b="1">
              <a:solidFill>
                <a:srgbClr val="073763"/>
              </a:solidFill>
              <a:latin typeface="Lora"/>
              <a:ea typeface="Lora"/>
              <a:cs typeface="Lora"/>
              <a:sym typeface="Lora"/>
            </a:endParaRPr>
          </a:p>
        </p:txBody>
      </p:sp>
      <p:sp>
        <p:nvSpPr>
          <p:cNvPr id="179" name="Google Shape;179;p25"/>
          <p:cNvSpPr txBox="1"/>
          <p:nvPr/>
        </p:nvSpPr>
        <p:spPr>
          <a:xfrm>
            <a:off x="-28875" y="7635425"/>
            <a:ext cx="7156500" cy="3183300"/>
          </a:xfrm>
          <a:prstGeom prst="rect">
            <a:avLst/>
          </a:prstGeom>
          <a:noFill/>
          <a:ln>
            <a:noFill/>
          </a:ln>
        </p:spPr>
        <p:txBody>
          <a:bodyPr anchorCtr="0" anchor="t" bIns="91425" lIns="91425" spcFirstLastPara="1" rIns="91425" wrap="square" tIns="91425">
            <a:noAutofit/>
          </a:bodyPr>
          <a:lstStyle/>
          <a:p>
            <a:pPr indent="-196900" lvl="0" marL="378000" rtl="0" algn="l">
              <a:lnSpc>
                <a:spcPct val="115000"/>
              </a:lnSpc>
              <a:spcBef>
                <a:spcPts val="1200"/>
              </a:spcBef>
              <a:spcAft>
                <a:spcPts val="0"/>
              </a:spcAft>
              <a:buClr>
                <a:srgbClr val="000000"/>
              </a:buClr>
              <a:buSzPts val="1400"/>
              <a:buFont typeface="Lora"/>
              <a:buAutoNum type="alphaUcPeriod"/>
            </a:pPr>
            <a:r>
              <a:rPr lang="en-GB">
                <a:latin typeface="Lora"/>
                <a:ea typeface="Lora"/>
                <a:cs typeface="Lora"/>
                <a:sym typeface="Lora"/>
              </a:rPr>
              <a:t>Amebic colitis</a:t>
            </a:r>
            <a:endParaRPr>
              <a:latin typeface="Lora"/>
              <a:ea typeface="Lora"/>
              <a:cs typeface="Lora"/>
              <a:sym typeface="Lora"/>
            </a:endParaRPr>
          </a:p>
          <a:p>
            <a:pPr indent="-196900" lvl="0" marL="378000" rtl="0" algn="l">
              <a:lnSpc>
                <a:spcPct val="115000"/>
              </a:lnSpc>
              <a:spcBef>
                <a:spcPts val="0"/>
              </a:spcBef>
              <a:spcAft>
                <a:spcPts val="0"/>
              </a:spcAft>
              <a:buClr>
                <a:srgbClr val="000000"/>
              </a:buClr>
              <a:buSzPts val="1400"/>
              <a:buFont typeface="Lora"/>
              <a:buAutoNum type="alphaUcPeriod"/>
            </a:pPr>
            <a:r>
              <a:rPr lang="en-GB">
                <a:latin typeface="Lora"/>
                <a:ea typeface="Lora"/>
                <a:cs typeface="Lora"/>
                <a:sym typeface="Lora"/>
              </a:rPr>
              <a:t>Chronic appendicitis</a:t>
            </a:r>
            <a:endParaRPr>
              <a:latin typeface="Lora"/>
              <a:ea typeface="Lora"/>
              <a:cs typeface="Lora"/>
              <a:sym typeface="Lora"/>
            </a:endParaRPr>
          </a:p>
          <a:p>
            <a:pPr indent="-196900" lvl="0" marL="378000" rtl="0" algn="l">
              <a:lnSpc>
                <a:spcPct val="115000"/>
              </a:lnSpc>
              <a:spcBef>
                <a:spcPts val="0"/>
              </a:spcBef>
              <a:spcAft>
                <a:spcPts val="0"/>
              </a:spcAft>
              <a:buClr>
                <a:srgbClr val="000000"/>
              </a:buClr>
              <a:buSzPts val="1400"/>
              <a:buFont typeface="Lora"/>
              <a:buAutoNum type="alphaUcPeriod"/>
            </a:pPr>
            <a:r>
              <a:rPr lang="en-GB">
                <a:latin typeface="Lora"/>
                <a:ea typeface="Lora"/>
                <a:cs typeface="Lora"/>
                <a:sym typeface="Lora"/>
              </a:rPr>
              <a:t>Diverticulosis</a:t>
            </a:r>
            <a:endParaRPr>
              <a:latin typeface="Lora"/>
              <a:ea typeface="Lora"/>
              <a:cs typeface="Lora"/>
              <a:sym typeface="Lora"/>
            </a:endParaRPr>
          </a:p>
          <a:p>
            <a:pPr indent="-196900" lvl="0" marL="378000" rtl="0" algn="l">
              <a:lnSpc>
                <a:spcPct val="115000"/>
              </a:lnSpc>
              <a:spcBef>
                <a:spcPts val="0"/>
              </a:spcBef>
              <a:spcAft>
                <a:spcPts val="0"/>
              </a:spcAft>
              <a:buClr>
                <a:srgbClr val="000000"/>
              </a:buClr>
              <a:buSzPts val="1400"/>
              <a:buFont typeface="Lora"/>
              <a:buAutoNum type="alphaUcPeriod"/>
            </a:pPr>
            <a:r>
              <a:rPr lang="en-GB">
                <a:latin typeface="Lora"/>
                <a:ea typeface="Lora"/>
                <a:cs typeface="Lora"/>
                <a:sym typeface="Lora"/>
              </a:rPr>
              <a:t>Pseudomembranous colitis</a:t>
            </a:r>
            <a:endParaRPr>
              <a:latin typeface="Lora"/>
              <a:ea typeface="Lora"/>
              <a:cs typeface="Lora"/>
              <a:sym typeface="Lora"/>
            </a:endParaRPr>
          </a:p>
          <a:p>
            <a:pPr indent="-196900" lvl="0" marL="378000" rtl="0" algn="l">
              <a:lnSpc>
                <a:spcPct val="115000"/>
              </a:lnSpc>
              <a:spcBef>
                <a:spcPts val="0"/>
              </a:spcBef>
              <a:spcAft>
                <a:spcPts val="0"/>
              </a:spcAft>
              <a:buClr>
                <a:srgbClr val="000000"/>
              </a:buClr>
              <a:buSzPts val="1400"/>
              <a:buFont typeface="Lora"/>
              <a:buAutoNum type="alphaUcPeriod"/>
            </a:pPr>
            <a:r>
              <a:rPr lang="en-GB" u="sng">
                <a:latin typeface="Lora"/>
                <a:ea typeface="Lora"/>
                <a:cs typeface="Lora"/>
                <a:sym typeface="Lora"/>
              </a:rPr>
              <a:t>Ulcerative colitis</a:t>
            </a:r>
            <a:endParaRPr u="sng">
              <a:latin typeface="Lora"/>
              <a:ea typeface="Lora"/>
              <a:cs typeface="Lora"/>
              <a:sym typeface="Lora"/>
            </a:endParaRPr>
          </a:p>
          <a:p>
            <a:pPr indent="0" lvl="0" marL="0" rtl="0" algn="l">
              <a:lnSpc>
                <a:spcPct val="115000"/>
              </a:lnSpc>
              <a:spcBef>
                <a:spcPts val="1200"/>
              </a:spcBef>
              <a:spcAft>
                <a:spcPts val="0"/>
              </a:spcAft>
              <a:buNone/>
            </a:pPr>
            <a:r>
              <a:t/>
            </a:r>
            <a:endParaRPr b="1">
              <a:solidFill>
                <a:srgbClr val="0B5394"/>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