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1" r:id="rId5"/>
    <p:sldMasterId id="214748367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y="10688400" cx="7920000"/>
  <p:notesSz cx="6858000" cy="9144000"/>
  <p:embeddedFontLst>
    <p:embeddedFont>
      <p:font typeface="Mada"/>
      <p:regular r:id="rId24"/>
      <p:bold r:id="rId25"/>
    </p:embeddedFont>
    <p:embeddedFont>
      <p:font typeface="Lora"/>
      <p:regular r:id="rId26"/>
      <p:bold r:id="rId27"/>
      <p:italic r:id="rId28"/>
      <p:boldItalic r:id="rId29"/>
    </p:embeddedFont>
    <p:embeddedFont>
      <p:font typeface="Pacifico"/>
      <p:regular r:id="rId30"/>
    </p:embeddedFont>
    <p:embeddedFont>
      <p:font typeface="CG Times"/>
      <p:regular r:id="rId31"/>
      <p:bold r:id="rId32"/>
      <p:italic r:id="rId33"/>
      <p:boldItalic r:id="rId34"/>
    </p:embeddedFont>
    <p:embeddedFont>
      <p:font typeface="Patrick Hand SC"/>
      <p:regular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366">
          <p15:clr>
            <a:srgbClr val="A4A3A4"/>
          </p15:clr>
        </p15:guide>
        <p15:guide id="2" pos="24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2A32F781-3B63-4BDA-9D92-A37510300B92}">
  <a:tblStyle styleId="{2A32F781-3B63-4BDA-9D92-A37510300B9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66" orient="horz"/>
        <p:guide pos="249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font" Target="fonts/Mada-regular.fntdata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Lora-regular.fntdata"/><Relationship Id="rId25" Type="http://schemas.openxmlformats.org/officeDocument/2006/relationships/font" Target="fonts/Mada-bold.fntdata"/><Relationship Id="rId28" Type="http://schemas.openxmlformats.org/officeDocument/2006/relationships/font" Target="fonts/Lora-italic.fntdata"/><Relationship Id="rId27" Type="http://schemas.openxmlformats.org/officeDocument/2006/relationships/font" Target="fonts/Lora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Lora-bold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CGTimes-regular.fntdata"/><Relationship Id="rId30" Type="http://schemas.openxmlformats.org/officeDocument/2006/relationships/font" Target="fonts/Pacifico-regular.fntdata"/><Relationship Id="rId11" Type="http://schemas.openxmlformats.org/officeDocument/2006/relationships/slide" Target="slides/slide4.xml"/><Relationship Id="rId33" Type="http://schemas.openxmlformats.org/officeDocument/2006/relationships/font" Target="fonts/CGTimes-italic.fntdata"/><Relationship Id="rId10" Type="http://schemas.openxmlformats.org/officeDocument/2006/relationships/slide" Target="slides/slide3.xml"/><Relationship Id="rId32" Type="http://schemas.openxmlformats.org/officeDocument/2006/relationships/font" Target="fonts/CGTimes-bold.fntdata"/><Relationship Id="rId13" Type="http://schemas.openxmlformats.org/officeDocument/2006/relationships/slide" Target="slides/slide6.xml"/><Relationship Id="rId35" Type="http://schemas.openxmlformats.org/officeDocument/2006/relationships/font" Target="fonts/PatrickHandSC-regular.fntdata"/><Relationship Id="rId12" Type="http://schemas.openxmlformats.org/officeDocument/2006/relationships/slide" Target="slides/slide5.xml"/><Relationship Id="rId34" Type="http://schemas.openxmlformats.org/officeDocument/2006/relationships/font" Target="fonts/CGTimes-boldItalic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3833ae71ea0291d_10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3833ae71ea0291d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76211d001c_1_15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76211d001c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76211d001c_1_56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76211d001c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5a90647c8_0_134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75a90647c8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6cf7310802_0_14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6cf731080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75a90647c8_0_138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75a90647c8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96e479348055587_0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96e47934805558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5a90647c8_0_68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5a90647c8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6207bef71_0_0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76207bef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6207bef71_0_10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76207bef7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76207bef71_0_20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76207bef7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576a4e51403c954_0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576a4e51403c95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762217d021_1_3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762217d021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762217d021_1_15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762217d021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3833ae71ea0291d_0:notes"/>
          <p:cNvSpPr/>
          <p:nvPr>
            <p:ph idx="2" type="sldImg"/>
          </p:nvPr>
        </p:nvSpPr>
        <p:spPr>
          <a:xfrm>
            <a:off x="2158894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3833ae71ea0291d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69984" y="1547257"/>
            <a:ext cx="7380000" cy="42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69975" y="1775850"/>
            <a:ext cx="1029900" cy="894900"/>
          </a:xfrm>
          <a:prstGeom prst="halfFrame">
            <a:avLst>
              <a:gd fmla="val 24527" name="adj1"/>
              <a:gd fmla="val 26416" name="adj2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 rot="10800000">
            <a:off x="6620075" y="4668150"/>
            <a:ext cx="1029900" cy="894900"/>
          </a:xfrm>
          <a:prstGeom prst="halfFrame">
            <a:avLst>
              <a:gd fmla="val 24527" name="adj1"/>
              <a:gd fmla="val 26416" name="adj2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" name="Google Shape;14;p2"/>
          <p:cNvCxnSpPr/>
          <p:nvPr/>
        </p:nvCxnSpPr>
        <p:spPr>
          <a:xfrm flipH="1">
            <a:off x="252975" y="6467562"/>
            <a:ext cx="3443400" cy="15900"/>
          </a:xfrm>
          <a:prstGeom prst="straightConnector1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" name="Google Shape;15;p2"/>
          <p:cNvCxnSpPr/>
          <p:nvPr/>
        </p:nvCxnSpPr>
        <p:spPr>
          <a:xfrm flipH="1">
            <a:off x="357762" y="9773165"/>
            <a:ext cx="2148000" cy="15900"/>
          </a:xfrm>
          <a:prstGeom prst="straightConnector1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" name="Google Shape;16;p2"/>
          <p:cNvSpPr txBox="1"/>
          <p:nvPr/>
        </p:nvSpPr>
        <p:spPr>
          <a:xfrm flipH="1">
            <a:off x="252912" y="9773165"/>
            <a:ext cx="45057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3300" lIns="103300" spcFirstLastPara="1" rIns="103300" wrap="square" tIns="103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latin typeface="Lora"/>
                <a:ea typeface="Lora"/>
                <a:cs typeface="Lora"/>
                <a:sym typeface="Lora"/>
              </a:rPr>
              <a:t>Black: original content</a:t>
            </a:r>
            <a:r>
              <a:rPr b="1" lang="en-GB" sz="1000">
                <a:solidFill>
                  <a:srgbClr val="38761D"/>
                </a:solidFill>
                <a:latin typeface="Lora"/>
                <a:ea typeface="Lora"/>
                <a:cs typeface="Lora"/>
                <a:sym typeface="Lora"/>
              </a:rPr>
              <a:t>     </a:t>
            </a:r>
            <a:r>
              <a:rPr b="1" lang="en-GB" sz="1000">
                <a:solidFill>
                  <a:srgbClr val="8E7CC3"/>
                </a:solidFill>
                <a:latin typeface="Lora"/>
                <a:ea typeface="Lora"/>
                <a:cs typeface="Lora"/>
                <a:sym typeface="Lora"/>
              </a:rPr>
              <a:t>   </a:t>
            </a:r>
            <a:endParaRPr b="1" sz="10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Red: Important</a:t>
            </a:r>
            <a:r>
              <a:rPr b="1" lang="en-GB" sz="1000">
                <a:solidFill>
                  <a:srgbClr val="B45F06"/>
                </a:solidFill>
                <a:latin typeface="Lora"/>
                <a:ea typeface="Lora"/>
                <a:cs typeface="Lora"/>
                <a:sym typeface="Lora"/>
              </a:rPr>
              <a:t>   </a:t>
            </a:r>
            <a:r>
              <a:rPr b="1" lang="en-GB" sz="1000">
                <a:solidFill>
                  <a:srgbClr val="8E7CC3"/>
                </a:solidFill>
                <a:latin typeface="Lora"/>
                <a:ea typeface="Lora"/>
                <a:cs typeface="Lora"/>
                <a:sym typeface="Lora"/>
              </a:rPr>
              <a:t>                      </a:t>
            </a:r>
            <a:endParaRPr b="1" sz="1000">
              <a:solidFill>
                <a:srgbClr val="666666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GB" sz="1000">
                <a:solidFill>
                  <a:srgbClr val="38761D"/>
                </a:solidFill>
                <a:latin typeface="Lora"/>
                <a:ea typeface="Lora"/>
                <a:cs typeface="Lora"/>
                <a:sym typeface="Lora"/>
              </a:rPr>
              <a:t>Green: only found in males slides</a:t>
            </a:r>
            <a:endParaRPr b="1" sz="1000">
              <a:solidFill>
                <a:srgbClr val="38761D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7" name="Google Shape;17;p2"/>
          <p:cNvSpPr txBox="1"/>
          <p:nvPr/>
        </p:nvSpPr>
        <p:spPr>
          <a:xfrm>
            <a:off x="2395864" y="9788874"/>
            <a:ext cx="25566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03300" lIns="103300" spcFirstLastPara="1" rIns="103300" wrap="square" tIns="103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1000">
                <a:solidFill>
                  <a:srgbClr val="B45F06"/>
                </a:solidFill>
                <a:latin typeface="Lora"/>
                <a:ea typeface="Lora"/>
                <a:cs typeface="Lora"/>
                <a:sym typeface="Lora"/>
              </a:rPr>
              <a:t>Orange: Doctor notes</a:t>
            </a:r>
            <a:endParaRPr b="1" sz="1000">
              <a:solidFill>
                <a:srgbClr val="B45F06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Grey: Extra/Robbins </a:t>
            </a:r>
            <a:endParaRPr b="1" sz="1000">
              <a:solidFill>
                <a:srgbClr val="38761D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8E7CC3"/>
                </a:solidFill>
                <a:latin typeface="Lora"/>
                <a:ea typeface="Lora"/>
                <a:cs typeface="Lora"/>
                <a:sym typeface="Lora"/>
              </a:rPr>
              <a:t>Purple: Only found in females slides  </a:t>
            </a:r>
            <a:r>
              <a:rPr b="1" lang="en-GB" sz="1000">
                <a:solidFill>
                  <a:srgbClr val="8E7CC3"/>
                </a:solidFill>
                <a:latin typeface="CG Times"/>
                <a:ea typeface="CG Times"/>
                <a:cs typeface="CG Times"/>
                <a:sym typeface="CG Times"/>
              </a:rPr>
              <a:t>                        </a:t>
            </a:r>
            <a:endParaRPr b="1" sz="1000">
              <a:solidFill>
                <a:srgbClr val="8E7CC3"/>
              </a:solidFill>
              <a:latin typeface="CG Times"/>
              <a:ea typeface="CG Times"/>
              <a:cs typeface="CG Times"/>
              <a:sym typeface="CG Time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269976" y="2298572"/>
            <a:ext cx="7380000" cy="408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269976" y="6550450"/>
            <a:ext cx="7380000" cy="27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" name="Google Shape;60;p12"/>
          <p:cNvSpPr/>
          <p:nvPr/>
        </p:nvSpPr>
        <p:spPr>
          <a:xfrm>
            <a:off x="0" y="10485168"/>
            <a:ext cx="7920000" cy="203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103300" lIns="103300" spcFirstLastPara="1" rIns="103300" wrap="square" tIns="103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12"/>
          <p:cNvCxnSpPr/>
          <p:nvPr/>
        </p:nvCxnSpPr>
        <p:spPr>
          <a:xfrm flipH="1" rot="10800000">
            <a:off x="1267189" y="985645"/>
            <a:ext cx="5385600" cy="3900"/>
          </a:xfrm>
          <a:prstGeom prst="straightConnector1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 1">
  <p:cSld name="TITLE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ctrTitle"/>
          </p:nvPr>
        </p:nvSpPr>
        <p:spPr>
          <a:xfrm>
            <a:off x="269984" y="1547257"/>
            <a:ext cx="7380000" cy="426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4" name="Google Shape;64;p13"/>
          <p:cNvSpPr txBox="1"/>
          <p:nvPr>
            <p:ph idx="1" type="subTitle"/>
          </p:nvPr>
        </p:nvSpPr>
        <p:spPr>
          <a:xfrm>
            <a:off x="269976" y="5889426"/>
            <a:ext cx="7380000" cy="164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5" name="Google Shape;65;p13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ctrTitle"/>
          </p:nvPr>
        </p:nvSpPr>
        <p:spPr>
          <a:xfrm>
            <a:off x="269984" y="1547257"/>
            <a:ext cx="7380000" cy="42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2" name="Google Shape;72;p15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269975" y="1775850"/>
            <a:ext cx="1029900" cy="894900"/>
          </a:xfrm>
          <a:prstGeom prst="halfFrame">
            <a:avLst>
              <a:gd fmla="val 24527" name="adj1"/>
              <a:gd fmla="val 26416" name="adj2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/>
          <p:nvPr/>
        </p:nvSpPr>
        <p:spPr>
          <a:xfrm rot="10800000">
            <a:off x="6620075" y="4668150"/>
            <a:ext cx="1029900" cy="894900"/>
          </a:xfrm>
          <a:prstGeom prst="halfFrame">
            <a:avLst>
              <a:gd fmla="val 24527" name="adj1"/>
              <a:gd fmla="val 26416" name="adj2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5" name="Google Shape;75;p15"/>
          <p:cNvCxnSpPr/>
          <p:nvPr/>
        </p:nvCxnSpPr>
        <p:spPr>
          <a:xfrm flipH="1">
            <a:off x="252975" y="6467562"/>
            <a:ext cx="3443400" cy="15900"/>
          </a:xfrm>
          <a:prstGeom prst="straightConnector1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6" name="Google Shape;76;p15"/>
          <p:cNvCxnSpPr/>
          <p:nvPr/>
        </p:nvCxnSpPr>
        <p:spPr>
          <a:xfrm flipH="1">
            <a:off x="357762" y="9773165"/>
            <a:ext cx="2148000" cy="15900"/>
          </a:xfrm>
          <a:prstGeom prst="straightConnector1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" name="Google Shape;77;p15"/>
          <p:cNvSpPr txBox="1"/>
          <p:nvPr/>
        </p:nvSpPr>
        <p:spPr>
          <a:xfrm flipH="1">
            <a:off x="252912" y="9773165"/>
            <a:ext cx="45057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3300" lIns="103300" spcFirstLastPara="1" rIns="103300" wrap="square" tIns="103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latin typeface="Lora"/>
                <a:ea typeface="Lora"/>
                <a:cs typeface="Lora"/>
                <a:sym typeface="Lora"/>
              </a:rPr>
              <a:t>Black: original content</a:t>
            </a:r>
            <a:r>
              <a:rPr b="1" lang="en-GB" sz="1000">
                <a:solidFill>
                  <a:srgbClr val="38761D"/>
                </a:solidFill>
                <a:latin typeface="Lora"/>
                <a:ea typeface="Lora"/>
                <a:cs typeface="Lora"/>
                <a:sym typeface="Lora"/>
              </a:rPr>
              <a:t>     </a:t>
            </a:r>
            <a:r>
              <a:rPr b="1" lang="en-GB" sz="1000">
                <a:solidFill>
                  <a:srgbClr val="8E7CC3"/>
                </a:solidFill>
                <a:latin typeface="Lora"/>
                <a:ea typeface="Lora"/>
                <a:cs typeface="Lora"/>
                <a:sym typeface="Lora"/>
              </a:rPr>
              <a:t>   </a:t>
            </a:r>
            <a:endParaRPr b="1" sz="10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Red: Important</a:t>
            </a:r>
            <a:r>
              <a:rPr b="1" lang="en-GB" sz="1000">
                <a:solidFill>
                  <a:srgbClr val="B45F06"/>
                </a:solidFill>
                <a:latin typeface="Lora"/>
                <a:ea typeface="Lora"/>
                <a:cs typeface="Lora"/>
                <a:sym typeface="Lora"/>
              </a:rPr>
              <a:t>   </a:t>
            </a:r>
            <a:r>
              <a:rPr b="1" lang="en-GB" sz="1000">
                <a:solidFill>
                  <a:srgbClr val="8E7CC3"/>
                </a:solidFill>
                <a:latin typeface="Lora"/>
                <a:ea typeface="Lora"/>
                <a:cs typeface="Lora"/>
                <a:sym typeface="Lora"/>
              </a:rPr>
              <a:t>                      </a:t>
            </a:r>
            <a:endParaRPr b="1" sz="1000">
              <a:solidFill>
                <a:srgbClr val="666666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GB" sz="1000">
                <a:solidFill>
                  <a:srgbClr val="38761D"/>
                </a:solidFill>
                <a:latin typeface="Lora"/>
                <a:ea typeface="Lora"/>
                <a:cs typeface="Lora"/>
                <a:sym typeface="Lora"/>
              </a:rPr>
              <a:t>Green: only found in males slides</a:t>
            </a:r>
            <a:endParaRPr b="1" sz="1000">
              <a:solidFill>
                <a:srgbClr val="38761D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2395864" y="9788874"/>
            <a:ext cx="25566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03300" lIns="103300" spcFirstLastPara="1" rIns="103300" wrap="square" tIns="103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1000">
                <a:solidFill>
                  <a:srgbClr val="B45F06"/>
                </a:solidFill>
                <a:latin typeface="Lora"/>
                <a:ea typeface="Lora"/>
                <a:cs typeface="Lora"/>
                <a:sym typeface="Lora"/>
              </a:rPr>
              <a:t>Orange: Doctor notes</a:t>
            </a:r>
            <a:endParaRPr b="1" sz="1000">
              <a:solidFill>
                <a:srgbClr val="B45F06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Grey: Extra/Robbins </a:t>
            </a:r>
            <a:endParaRPr b="1" sz="1000">
              <a:solidFill>
                <a:srgbClr val="38761D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8E7CC3"/>
                </a:solidFill>
                <a:latin typeface="Lora"/>
                <a:ea typeface="Lora"/>
                <a:cs typeface="Lora"/>
                <a:sym typeface="Lora"/>
              </a:rPr>
              <a:t>Purple: Only found in females slides  </a:t>
            </a:r>
            <a:r>
              <a:rPr b="1" lang="en-GB" sz="1000">
                <a:solidFill>
                  <a:srgbClr val="8E7CC3"/>
                </a:solidFill>
                <a:latin typeface="CG Times"/>
                <a:ea typeface="CG Times"/>
                <a:cs typeface="CG Times"/>
                <a:sym typeface="CG Times"/>
              </a:rPr>
              <a:t>                        </a:t>
            </a:r>
            <a:endParaRPr b="1" sz="1000">
              <a:solidFill>
                <a:srgbClr val="8E7CC3"/>
              </a:solidFill>
              <a:latin typeface="CG Times"/>
              <a:ea typeface="CG Times"/>
              <a:cs typeface="CG Times"/>
              <a:sym typeface="CG Time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269976" y="4469553"/>
            <a:ext cx="7380000" cy="174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1" name="Google Shape;81;p16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16"/>
          <p:cNvSpPr/>
          <p:nvPr/>
        </p:nvSpPr>
        <p:spPr>
          <a:xfrm>
            <a:off x="0" y="10485168"/>
            <a:ext cx="7920000" cy="203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103300" lIns="103300" spcFirstLastPara="1" rIns="103300" wrap="square" tIns="103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3" name="Google Shape;83;p16"/>
          <p:cNvCxnSpPr/>
          <p:nvPr/>
        </p:nvCxnSpPr>
        <p:spPr>
          <a:xfrm flipH="1">
            <a:off x="357762" y="9773165"/>
            <a:ext cx="2148000" cy="15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269976" y="924780"/>
            <a:ext cx="7380000" cy="11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269976" y="2394889"/>
            <a:ext cx="7380000" cy="70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" name="Google Shape;87;p17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269976" y="924780"/>
            <a:ext cx="7380000" cy="11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269976" y="2394889"/>
            <a:ext cx="3464400" cy="70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1" name="Google Shape;91;p18"/>
          <p:cNvSpPr txBox="1"/>
          <p:nvPr>
            <p:ph idx="2" type="body"/>
          </p:nvPr>
        </p:nvSpPr>
        <p:spPr>
          <a:xfrm>
            <a:off x="4185543" y="2394889"/>
            <a:ext cx="3464400" cy="70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2" name="Google Shape;92;p18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269976" y="924780"/>
            <a:ext cx="7380000" cy="11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5" name="Google Shape;95;p19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type="title"/>
          </p:nvPr>
        </p:nvSpPr>
        <p:spPr>
          <a:xfrm>
            <a:off x="269976" y="1154559"/>
            <a:ext cx="2432100" cy="15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8" name="Google Shape;98;p20"/>
          <p:cNvSpPr txBox="1"/>
          <p:nvPr>
            <p:ph idx="1" type="body"/>
          </p:nvPr>
        </p:nvSpPr>
        <p:spPr>
          <a:xfrm>
            <a:off x="269976" y="2887645"/>
            <a:ext cx="2432100" cy="66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9" name="Google Shape;99;p20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type="title"/>
          </p:nvPr>
        </p:nvSpPr>
        <p:spPr>
          <a:xfrm>
            <a:off x="424626" y="935430"/>
            <a:ext cx="5515500" cy="85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2" name="Google Shape;102;p21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269976" y="4469553"/>
            <a:ext cx="7380000" cy="174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0" y="10485168"/>
            <a:ext cx="7920000" cy="203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103300" lIns="103300" spcFirstLastPara="1" rIns="103300" wrap="square" tIns="103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 txBox="1"/>
          <p:nvPr/>
        </p:nvSpPr>
        <p:spPr>
          <a:xfrm>
            <a:off x="269976" y="4469553"/>
            <a:ext cx="7380000" cy="17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0000"/>
              </a:solidFill>
            </a:endParaRPr>
          </a:p>
        </p:txBody>
      </p:sp>
      <p:sp>
        <p:nvSpPr>
          <p:cNvPr id="23" name="Google Shape;23;p3"/>
          <p:cNvSpPr txBox="1"/>
          <p:nvPr/>
        </p:nvSpPr>
        <p:spPr>
          <a:xfrm>
            <a:off x="269976" y="4469553"/>
            <a:ext cx="7380000" cy="17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0000"/>
              </a:solidFill>
            </a:endParaRPr>
          </a:p>
        </p:txBody>
      </p:sp>
      <p:cxnSp>
        <p:nvCxnSpPr>
          <p:cNvPr id="24" name="Google Shape;24;p3"/>
          <p:cNvCxnSpPr/>
          <p:nvPr/>
        </p:nvCxnSpPr>
        <p:spPr>
          <a:xfrm flipH="1" rot="10800000">
            <a:off x="1267189" y="680845"/>
            <a:ext cx="5385600" cy="3900"/>
          </a:xfrm>
          <a:prstGeom prst="straightConnector1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med" w="med" type="diamond"/>
            <a:tailEnd len="med" w="med" type="diamond"/>
          </a:ln>
        </p:spPr>
      </p:cxnSp>
      <p:cxnSp>
        <p:nvCxnSpPr>
          <p:cNvPr id="25" name="Google Shape;25;p3"/>
          <p:cNvCxnSpPr/>
          <p:nvPr/>
        </p:nvCxnSpPr>
        <p:spPr>
          <a:xfrm flipH="1">
            <a:off x="357762" y="9773165"/>
            <a:ext cx="2148000" cy="15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3960000" y="-260"/>
            <a:ext cx="3960000" cy="1068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2"/>
          <p:cNvSpPr txBox="1"/>
          <p:nvPr>
            <p:ph type="title"/>
          </p:nvPr>
        </p:nvSpPr>
        <p:spPr>
          <a:xfrm>
            <a:off x="229961" y="2562587"/>
            <a:ext cx="3503700" cy="308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6" name="Google Shape;106;p22"/>
          <p:cNvSpPr txBox="1"/>
          <p:nvPr>
            <p:ph idx="1" type="subTitle"/>
          </p:nvPr>
        </p:nvSpPr>
        <p:spPr>
          <a:xfrm>
            <a:off x="229961" y="5824903"/>
            <a:ext cx="3503700" cy="25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7" name="Google Shape;107;p22"/>
          <p:cNvSpPr txBox="1"/>
          <p:nvPr>
            <p:ph idx="2" type="body"/>
          </p:nvPr>
        </p:nvSpPr>
        <p:spPr>
          <a:xfrm>
            <a:off x="4278307" y="1504657"/>
            <a:ext cx="3323400" cy="767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8" name="Google Shape;108;p22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1" name="Google Shape;111;p23"/>
          <p:cNvSpPr/>
          <p:nvPr/>
        </p:nvSpPr>
        <p:spPr>
          <a:xfrm>
            <a:off x="-50" y="0"/>
            <a:ext cx="7920000" cy="10688400"/>
          </a:xfrm>
          <a:prstGeom prst="halfFrame">
            <a:avLst>
              <a:gd fmla="val 14710" name="adj1"/>
              <a:gd fmla="val 13218" name="adj2"/>
            </a:avLst>
          </a:prstGeom>
          <a:solidFill>
            <a:srgbClr val="CFE2F3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3"/>
          <p:cNvSpPr/>
          <p:nvPr/>
        </p:nvSpPr>
        <p:spPr>
          <a:xfrm rot="10800000">
            <a:off x="15975" y="0"/>
            <a:ext cx="7920000" cy="10688400"/>
          </a:xfrm>
          <a:prstGeom prst="halfFrame">
            <a:avLst>
              <a:gd fmla="val 17268" name="adj1"/>
              <a:gd fmla="val 11084" name="adj2"/>
            </a:avLst>
          </a:prstGeom>
          <a:solidFill>
            <a:srgbClr val="0B53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/>
          <p:nvPr>
            <p:ph hasCustomPrompt="1" type="title"/>
          </p:nvPr>
        </p:nvSpPr>
        <p:spPr>
          <a:xfrm>
            <a:off x="269976" y="2298572"/>
            <a:ext cx="7380000" cy="408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" name="Google Shape;115;p24"/>
          <p:cNvSpPr txBox="1"/>
          <p:nvPr>
            <p:ph idx="1" type="body"/>
          </p:nvPr>
        </p:nvSpPr>
        <p:spPr>
          <a:xfrm>
            <a:off x="269976" y="6550450"/>
            <a:ext cx="7380000" cy="27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6" name="Google Shape;116;p24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9" name="Google Shape;119;p25"/>
          <p:cNvSpPr/>
          <p:nvPr/>
        </p:nvSpPr>
        <p:spPr>
          <a:xfrm>
            <a:off x="0" y="10485168"/>
            <a:ext cx="7920000" cy="203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103300" lIns="103300" spcFirstLastPara="1" rIns="103300" wrap="square" tIns="103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title"/>
          </p:nvPr>
        </p:nvSpPr>
        <p:spPr>
          <a:xfrm>
            <a:off x="269976" y="924780"/>
            <a:ext cx="7380000" cy="11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269976" y="2394889"/>
            <a:ext cx="7380000" cy="70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269976" y="924780"/>
            <a:ext cx="7380000" cy="11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269976" y="2394889"/>
            <a:ext cx="3464400" cy="70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185543" y="2394889"/>
            <a:ext cx="3464400" cy="70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269976" y="924780"/>
            <a:ext cx="7380000" cy="11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269976" y="1154559"/>
            <a:ext cx="2432100" cy="15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69976" y="2887645"/>
            <a:ext cx="2432100" cy="66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24626" y="935430"/>
            <a:ext cx="5515500" cy="85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3960000" y="-260"/>
            <a:ext cx="3960000" cy="1068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 txBox="1"/>
          <p:nvPr>
            <p:ph type="title"/>
          </p:nvPr>
        </p:nvSpPr>
        <p:spPr>
          <a:xfrm>
            <a:off x="229961" y="2562587"/>
            <a:ext cx="3503700" cy="308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8" name="Google Shape;48;p9"/>
          <p:cNvSpPr txBox="1"/>
          <p:nvPr>
            <p:ph idx="1" type="subTitle"/>
          </p:nvPr>
        </p:nvSpPr>
        <p:spPr>
          <a:xfrm>
            <a:off x="229961" y="5824903"/>
            <a:ext cx="3503700" cy="25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9" name="Google Shape;49;p9"/>
          <p:cNvSpPr txBox="1"/>
          <p:nvPr>
            <p:ph idx="2" type="body"/>
          </p:nvPr>
        </p:nvSpPr>
        <p:spPr>
          <a:xfrm>
            <a:off x="4278307" y="1504657"/>
            <a:ext cx="3323400" cy="767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9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269976" y="8791305"/>
            <a:ext cx="5195700" cy="125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69976" y="924780"/>
            <a:ext cx="7380000" cy="11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69976" y="2394889"/>
            <a:ext cx="7380000" cy="70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269976" y="924780"/>
            <a:ext cx="7380000" cy="11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269976" y="2394889"/>
            <a:ext cx="7380000" cy="70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9" name="Google Shape;69;p14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docs.google.com/presentation/d/1JstGTRLF0JNwOq3WRP2aBSaQ57_WJA9VsV3Rhc8T9wI/edit#slide=id.p" TargetMode="External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Relationship Id="rId5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10.png"/><Relationship Id="rId5" Type="http://schemas.openxmlformats.org/officeDocument/2006/relationships/image" Target="../media/image17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Relationship Id="rId6" Type="http://schemas.openxmlformats.org/officeDocument/2006/relationships/image" Target="../media/image5.png"/><Relationship Id="rId7" Type="http://schemas.openxmlformats.org/officeDocument/2006/relationships/image" Target="../media/image19.png"/><Relationship Id="rId8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Relationship Id="rId6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/>
          <p:cNvSpPr txBox="1"/>
          <p:nvPr>
            <p:ph type="ctrTitle"/>
          </p:nvPr>
        </p:nvSpPr>
        <p:spPr>
          <a:xfrm>
            <a:off x="269984" y="1547257"/>
            <a:ext cx="7380000" cy="42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L10&amp;11: Liver cirrhosis and its complications</a:t>
            </a:r>
            <a:endParaRPr/>
          </a:p>
        </p:txBody>
      </p:sp>
      <p:pic>
        <p:nvPicPr>
          <p:cNvPr id="125" name="Google Shape;12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1474" y="152399"/>
            <a:ext cx="1272324" cy="8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6"/>
          <p:cNvPicPr preferRelativeResize="0"/>
          <p:nvPr/>
        </p:nvPicPr>
        <p:blipFill rotWithShape="1">
          <a:blip r:embed="rId4">
            <a:alphaModFix/>
          </a:blip>
          <a:srcRect b="0" l="3965" r="4029" t="0"/>
          <a:stretch/>
        </p:blipFill>
        <p:spPr>
          <a:xfrm>
            <a:off x="0" y="0"/>
            <a:ext cx="1768975" cy="85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6"/>
          <p:cNvSpPr txBox="1"/>
          <p:nvPr/>
        </p:nvSpPr>
        <p:spPr>
          <a:xfrm>
            <a:off x="0" y="6505775"/>
            <a:ext cx="738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Lora"/>
              <a:buChar char="●"/>
            </a:pPr>
            <a:r>
              <a:rPr b="1" lang="en-GB" sz="16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Define Cirrhosis.</a:t>
            </a:r>
            <a:endParaRPr b="1" sz="16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Lora"/>
              <a:buChar char="●"/>
            </a:pPr>
            <a:r>
              <a:rPr b="1" lang="en-GB" sz="16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Recognize the types of cirrhosis.</a:t>
            </a:r>
            <a:endParaRPr b="1" sz="16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Lora"/>
              <a:buChar char="●"/>
            </a:pPr>
            <a:r>
              <a:rPr b="1" lang="en-GB" sz="16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Recognize the causes and the pathogenic mechanisms leading to cirrhosis.</a:t>
            </a:r>
            <a:endParaRPr b="1" sz="16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Lora"/>
              <a:buChar char="●"/>
            </a:pPr>
            <a:r>
              <a:rPr b="1" lang="en-GB" sz="16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Describe the pathological findings in cirrhotic livers.</a:t>
            </a:r>
            <a:endParaRPr b="1" sz="16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Lora"/>
              <a:buChar char="●"/>
            </a:pPr>
            <a:r>
              <a:rPr b="1" lang="en-GB" sz="16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Recognize the major complications of cirrhosis</a:t>
            </a:r>
            <a:endParaRPr b="1" sz="16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Lora"/>
              <a:buChar char="●"/>
            </a:pPr>
            <a:r>
              <a:rPr b="1" lang="en-GB" sz="16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Understand the pathogenetic mechanisms underlying the occurrence of the complications</a:t>
            </a:r>
            <a:endParaRPr b="1" sz="16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Lora"/>
              <a:buChar char="●"/>
            </a:pPr>
            <a:r>
              <a:rPr b="1" lang="en-GB" sz="16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Recognize the clinical features inherent to the above mentioned complications</a:t>
            </a:r>
            <a:endParaRPr b="1" sz="16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Lora"/>
              <a:buChar char="●"/>
            </a:pPr>
            <a:r>
              <a:rPr b="1" lang="en-GB" sz="16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Describe the pathological findings of the different complications</a:t>
            </a:r>
            <a:endParaRPr b="1" sz="16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28" name="Google Shape;128;p26"/>
          <p:cNvSpPr txBox="1"/>
          <p:nvPr/>
        </p:nvSpPr>
        <p:spPr>
          <a:xfrm>
            <a:off x="6497950" y="10226900"/>
            <a:ext cx="12723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u="sng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  <a:hlinkClick r:id="rId5"/>
              </a:rPr>
              <a:t>Editing File </a:t>
            </a:r>
            <a:endParaRPr b="1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29" name="Google Shape;12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7037" y="9389175"/>
            <a:ext cx="854125" cy="85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5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7" name="Google Shape;277;p35"/>
          <p:cNvSpPr txBox="1"/>
          <p:nvPr/>
        </p:nvSpPr>
        <p:spPr>
          <a:xfrm>
            <a:off x="26800" y="853325"/>
            <a:ext cx="5977500" cy="31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1600"/>
              <a:buFont typeface="Lora"/>
              <a:buChar char="○"/>
            </a:pPr>
            <a:r>
              <a:rPr b="1" lang="en-GB" sz="1600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Morphology:</a:t>
            </a:r>
            <a:endParaRPr b="1" sz="1600">
              <a:solidFill>
                <a:srgbClr val="6FA8DC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highlight>
                  <a:srgbClr val="CFE2F3"/>
                </a:highlight>
                <a:latin typeface="Lora"/>
                <a:ea typeface="Lora"/>
                <a:cs typeface="Lora"/>
                <a:sym typeface="Lora"/>
              </a:rPr>
              <a:t>A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: Venogram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: tortuous dilated veins lying primarily within the submucosa of the distal esophagus and proximal stomach.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Venous channels directly beneath the esophageal epithelium may also become massively dilated.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>
                <a:highlight>
                  <a:srgbClr val="CFE2F3"/>
                </a:highlight>
                <a:latin typeface="Lora"/>
                <a:ea typeface="Lora"/>
                <a:cs typeface="Lora"/>
                <a:sym typeface="Lora"/>
              </a:rPr>
              <a:t>B: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Varices may not be grossly obvious in surgical or postmortem specimens, because they collapse in the absence of blood flow.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>
                <a:highlight>
                  <a:srgbClr val="CFE2F3"/>
                </a:highlight>
                <a:latin typeface="Lora"/>
                <a:ea typeface="Lora"/>
                <a:cs typeface="Lora"/>
                <a:sym typeface="Lora"/>
              </a:rPr>
              <a:t>C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: 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Rupture results in hemorrhage into the lumen or esophageal wall. The overlying mucosa appears ulcerated and necrotic.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If rupture has occurred in the past, venous thrombosis, inflammation, and evidence of prior therapy may also be present.</a:t>
            </a:r>
            <a:endParaRPr b="1">
              <a:solidFill>
                <a:srgbClr val="1C4587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1C4587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278" name="Google Shape;278;p35"/>
          <p:cNvGraphicFramePr/>
          <p:nvPr/>
        </p:nvGraphicFramePr>
        <p:xfrm>
          <a:off x="152388" y="64956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{2A32F781-3B63-4BDA-9D92-A37510300B92}</a:tableStyleId>
              </a:tblPr>
              <a:tblGrid>
                <a:gridCol w="1309525"/>
                <a:gridCol w="1309525"/>
                <a:gridCol w="1087825"/>
                <a:gridCol w="3954300"/>
              </a:tblGrid>
              <a:tr h="19425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Clinical features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-196900" lvl="0" marL="3780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ora"/>
                        <a:buChar char="●"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Asymptomatic or rupture → massive hematemesis.</a:t>
                      </a:r>
                      <a:endParaRPr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196900" lvl="0" marL="3780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ora"/>
                        <a:buChar char="●"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Inflammatory erosion of thinned overlying mucosa</a:t>
                      </a:r>
                      <a:endParaRPr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196900" lvl="0" marL="3780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ora"/>
                        <a:buChar char="●"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Increased tension in progressively dilated veins</a:t>
                      </a:r>
                      <a:endParaRPr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196900" lvl="0" marL="3780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ora"/>
                        <a:buChar char="●"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Increased vascular hydrostatic pressure associated with vomiting are likely to contribute to medical emergency that is treated by any of several methods: </a:t>
                      </a:r>
                      <a:endParaRPr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196899" lvl="1" marL="557999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ora"/>
                        <a:buChar char="○"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Sclerotherapy</a:t>
                      </a:r>
                      <a:endParaRPr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196899" lvl="1" marL="557999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ora"/>
                        <a:buChar char="○"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Endoscopic balloon tamponade</a:t>
                      </a:r>
                      <a:endParaRPr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196899" lvl="1" marL="557999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ora"/>
                        <a:buChar char="○"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Endoscopic rubber band ligation.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  <a:tc hMerge="1"/>
              </a:tr>
              <a:tr h="13441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Prognosis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-196900" lvl="0" marL="3780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ora"/>
                        <a:buChar char="●"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Half of patients die from the first bleeding episode either as a direct consequence of hemorrhage or following hepatic coma triggered by hypovolemic shock (Additional 50% within 1 year)</a:t>
                      </a:r>
                      <a:endParaRPr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196900" lvl="0" marL="3780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ora"/>
                        <a:buChar char="●"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Each episode has a similar rate of mortality. </a:t>
                      </a:r>
                      <a:endParaRPr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196900" lvl="0" marL="3780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ora"/>
                        <a:buChar char="●"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Over half of deaths among individuals with advanced cirrhosis result from variceal rupture. 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  <a:tc hMerge="1"/>
              </a:tr>
            </a:tbl>
          </a:graphicData>
        </a:graphic>
      </p:graphicFrame>
      <p:sp>
        <p:nvSpPr>
          <p:cNvPr id="279" name="Google Shape;279;p35"/>
          <p:cNvSpPr txBox="1"/>
          <p:nvPr/>
        </p:nvSpPr>
        <p:spPr>
          <a:xfrm>
            <a:off x="877363" y="-76200"/>
            <a:ext cx="6165300" cy="9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Complications of liver cirrhosis</a:t>
            </a:r>
            <a:endParaRPr b="1" sz="30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80" name="Google Shape;28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013400"/>
            <a:ext cx="1610900" cy="2204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1075" y="4046751"/>
            <a:ext cx="1869636" cy="21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27875" y="4046748"/>
            <a:ext cx="1338628" cy="213769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5"/>
          <p:cNvSpPr txBox="1"/>
          <p:nvPr/>
        </p:nvSpPr>
        <p:spPr>
          <a:xfrm>
            <a:off x="2847925" y="5895900"/>
            <a:ext cx="314700" cy="29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B</a:t>
            </a:r>
            <a:endParaRPr b="1"/>
          </a:p>
        </p:txBody>
      </p:sp>
      <p:sp>
        <p:nvSpPr>
          <p:cNvPr id="284" name="Google Shape;284;p35"/>
          <p:cNvSpPr txBox="1"/>
          <p:nvPr/>
        </p:nvSpPr>
        <p:spPr>
          <a:xfrm>
            <a:off x="5431075" y="5895900"/>
            <a:ext cx="314700" cy="29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C</a:t>
            </a:r>
            <a:endParaRPr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6"/>
          <p:cNvSpPr/>
          <p:nvPr/>
        </p:nvSpPr>
        <p:spPr>
          <a:xfrm>
            <a:off x="228600" y="9616800"/>
            <a:ext cx="2424000" cy="36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6"/>
          <p:cNvSpPr txBox="1"/>
          <p:nvPr/>
        </p:nvSpPr>
        <p:spPr>
          <a:xfrm>
            <a:off x="0" y="4860375"/>
            <a:ext cx="6366600" cy="9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6900" lvl="0" marL="378000" rtl="0" algn="l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is the accumulation of excess fluid in the peritoneal cavity: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85% of cases are caused by cirrhosis.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Serous: less than 3 gm/dL of protein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215900" lvl="0" marL="6300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Lora"/>
              <a:buChar char="○"/>
            </a:pPr>
            <a:r>
              <a:rPr b="1" lang="en-GB" sz="1600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rPr>
              <a:t>Pathogenesis: </a:t>
            </a:r>
            <a:endParaRPr>
              <a:solidFill>
                <a:srgbClr val="0B5394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91" name="Google Shape;291;p36"/>
          <p:cNvSpPr txBox="1"/>
          <p:nvPr/>
        </p:nvSpPr>
        <p:spPr>
          <a:xfrm>
            <a:off x="0" y="6902625"/>
            <a:ext cx="63666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6900" lvl="0" marL="378000" rtl="0" algn="l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Increased risk for spontaneous bacterial infection on top of 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ascites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.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92" name="Google Shape;292;p36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3" name="Google Shape;293;p36"/>
          <p:cNvSpPr txBox="1"/>
          <p:nvPr/>
        </p:nvSpPr>
        <p:spPr>
          <a:xfrm>
            <a:off x="0" y="1134000"/>
            <a:ext cx="63666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73763"/>
                </a:solidFill>
                <a:highlight>
                  <a:srgbClr val="CFE2F3"/>
                </a:highlight>
                <a:latin typeface="Lora"/>
                <a:ea typeface="Lora"/>
                <a:cs typeface="Lora"/>
                <a:sym typeface="Lora"/>
              </a:rPr>
              <a:t>2. Hepatic Failure</a:t>
            </a:r>
            <a:endParaRPr sz="1800">
              <a:solidFill>
                <a:srgbClr val="073763"/>
              </a:solidFill>
              <a:highlight>
                <a:srgbClr val="CFE2F3"/>
              </a:highlight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294" name="Google Shape;294;p36"/>
          <p:cNvGraphicFramePr/>
          <p:nvPr/>
        </p:nvGraphicFramePr>
        <p:xfrm>
          <a:off x="228600" y="1614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{2A32F781-3B63-4BDA-9D92-A37510300B92}</a:tableStyleId>
              </a:tblPr>
              <a:tblGrid>
                <a:gridCol w="2574800"/>
                <a:gridCol w="4858675"/>
              </a:tblGrid>
              <a:tr h="401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A. Coagulopathy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Lora"/>
                          <a:ea typeface="Lora"/>
                          <a:cs typeface="Lora"/>
                          <a:sym typeface="Lora"/>
                        </a:rPr>
                        <a:t>The liver is the source of a number of coagulation factors that decrease by liver failure, leading to easy bruising and bleeding.</a:t>
                      </a:r>
                      <a:endParaRPr sz="12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91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B. Hypoalbuminemia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Lora"/>
                        <a:buChar char="●"/>
                      </a:pPr>
                      <a:r>
                        <a:rPr lang="en-GB" sz="1200">
                          <a:latin typeface="Lora"/>
                          <a:ea typeface="Lora"/>
                          <a:cs typeface="Lora"/>
                          <a:sym typeface="Lora"/>
                        </a:rPr>
                        <a:t>Hypoalbuminemia from decreased synthesis of albumin </a:t>
                      </a:r>
                      <a:endParaRPr sz="12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Lora"/>
                          <a:ea typeface="Lora"/>
                          <a:cs typeface="Lora"/>
                          <a:sym typeface="Lora"/>
                        </a:rPr>
                        <a:t>→ Produces dependent pitting edema and ascites due to a decrease in plasma oncotic pressure.</a:t>
                      </a:r>
                      <a:endParaRPr sz="12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41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C. Hepatic encephalopathy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Lora"/>
                        <a:buChar char="●"/>
                      </a:pPr>
                      <a:r>
                        <a:rPr lang="en-GB" sz="1200">
                          <a:latin typeface="Lora"/>
                          <a:ea typeface="Lora"/>
                          <a:cs typeface="Lora"/>
                          <a:sym typeface="Lora"/>
                        </a:rPr>
                        <a:t>A spectrum of disturbances in consciousness ranging from subtle behavioral abnormalities, to confusion and stupor, to coma and death.</a:t>
                      </a:r>
                      <a:endParaRPr sz="12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Lora"/>
                        <a:buChar char="●"/>
                      </a:pPr>
                      <a:r>
                        <a:rPr lang="en-GB" sz="1200">
                          <a:latin typeface="Lora"/>
                          <a:ea typeface="Lora"/>
                          <a:cs typeface="Lora"/>
                          <a:sym typeface="Lora"/>
                        </a:rPr>
                        <a:t>may develop over days, weeks, or a few months</a:t>
                      </a:r>
                      <a:endParaRPr sz="12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Lora"/>
                        <a:buChar char="●"/>
                      </a:pPr>
                      <a:r>
                        <a:rPr lang="en-GB" sz="1200">
                          <a:latin typeface="Lora"/>
                          <a:ea typeface="Lora"/>
                          <a:cs typeface="Lora"/>
                          <a:sym typeface="Lora"/>
                        </a:rPr>
                        <a:t>Due to elevated ammonia levels in blood and CNS.</a:t>
                      </a:r>
                      <a:endParaRPr sz="12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Lora"/>
                        <a:buChar char="●"/>
                      </a:pPr>
                      <a:r>
                        <a:rPr lang="en-GB" sz="1200">
                          <a:latin typeface="Lora"/>
                          <a:ea typeface="Lora"/>
                          <a:cs typeface="Lora"/>
                          <a:sym typeface="Lora"/>
                        </a:rPr>
                        <a:t>Protein is converted from urea into ammonia in colon bacteria (cannot be metabolized in sick liver and with portosystemic shunts, ammonia go to brain).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95" name="Google Shape;295;p36"/>
          <p:cNvSpPr txBox="1"/>
          <p:nvPr/>
        </p:nvSpPr>
        <p:spPr>
          <a:xfrm>
            <a:off x="0" y="4527000"/>
            <a:ext cx="63666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73763"/>
                </a:solidFill>
                <a:highlight>
                  <a:srgbClr val="CFE2F3"/>
                </a:highlight>
                <a:latin typeface="Lora"/>
                <a:ea typeface="Lora"/>
                <a:cs typeface="Lora"/>
                <a:sym typeface="Lora"/>
              </a:rPr>
              <a:t>3. Ascites</a:t>
            </a:r>
            <a:endParaRPr sz="1800">
              <a:solidFill>
                <a:srgbClr val="073763"/>
              </a:solidFill>
              <a:highlight>
                <a:srgbClr val="CFE2F3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96" name="Google Shape;296;p36"/>
          <p:cNvSpPr/>
          <p:nvPr/>
        </p:nvSpPr>
        <p:spPr>
          <a:xfrm>
            <a:off x="660150" y="5909725"/>
            <a:ext cx="1939500" cy="5865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Lora"/>
                <a:ea typeface="Lora"/>
                <a:cs typeface="Lora"/>
                <a:sym typeface="Lora"/>
              </a:rPr>
              <a:t>Increase in portal vein hydrostatic pressure</a:t>
            </a:r>
            <a:endParaRPr b="1"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97" name="Google Shape;297;p36"/>
          <p:cNvSpPr/>
          <p:nvPr/>
        </p:nvSpPr>
        <p:spPr>
          <a:xfrm rot="5400000">
            <a:off x="2492875" y="6110438"/>
            <a:ext cx="504600" cy="185100"/>
          </a:xfrm>
          <a:prstGeom prst="triangle">
            <a:avLst>
              <a:gd fmla="val 50000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6"/>
          <p:cNvSpPr txBox="1"/>
          <p:nvPr/>
        </p:nvSpPr>
        <p:spPr>
          <a:xfrm>
            <a:off x="0" y="6574800"/>
            <a:ext cx="53385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C4587"/>
                </a:solidFill>
                <a:highlight>
                  <a:srgbClr val="CFE2F3"/>
                </a:highlight>
                <a:latin typeface="Lora"/>
                <a:ea typeface="Lora"/>
                <a:cs typeface="Lora"/>
                <a:sym typeface="Lora"/>
              </a:rPr>
              <a:t>4. Spontaneous bacterial peritonitis</a:t>
            </a:r>
            <a:endParaRPr sz="1800">
              <a:solidFill>
                <a:srgbClr val="1C4587"/>
              </a:solidFill>
              <a:highlight>
                <a:srgbClr val="CFE2F3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99" name="Google Shape;299;p36"/>
          <p:cNvSpPr txBox="1"/>
          <p:nvPr/>
        </p:nvSpPr>
        <p:spPr>
          <a:xfrm>
            <a:off x="0" y="7231913"/>
            <a:ext cx="63666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C4587"/>
                </a:solidFill>
                <a:highlight>
                  <a:srgbClr val="CFE2F3"/>
                </a:highlight>
                <a:latin typeface="Lora"/>
                <a:ea typeface="Lora"/>
                <a:cs typeface="Lora"/>
                <a:sym typeface="Lora"/>
              </a:rPr>
              <a:t>5</a:t>
            </a:r>
            <a:r>
              <a:rPr b="1" lang="en-GB" sz="1800">
                <a:solidFill>
                  <a:srgbClr val="1C4587"/>
                </a:solidFill>
                <a:highlight>
                  <a:srgbClr val="CFE2F3"/>
                </a:highlight>
                <a:latin typeface="Lora"/>
                <a:ea typeface="Lora"/>
                <a:cs typeface="Lora"/>
                <a:sym typeface="Lora"/>
              </a:rPr>
              <a:t>. Hyperestrinism in males</a:t>
            </a:r>
            <a:endParaRPr b="1" sz="1800">
              <a:solidFill>
                <a:srgbClr val="1C4587"/>
              </a:solidFill>
              <a:highlight>
                <a:srgbClr val="CFE2F3"/>
              </a:highlight>
              <a:latin typeface="Lora"/>
              <a:ea typeface="Lora"/>
              <a:cs typeface="Lora"/>
              <a:sym typeface="Lora"/>
            </a:endParaRPr>
          </a:p>
          <a:p>
            <a:pPr indent="-187325" lvl="0" marL="3600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Lora"/>
              <a:buChar char="●"/>
            </a:pPr>
            <a:r>
              <a:rPr b="1" lang="en-GB" sz="1600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rPr>
              <a:t>Pathogenesis: </a:t>
            </a:r>
            <a:endParaRPr>
              <a:solidFill>
                <a:srgbClr val="0B5394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1C4587"/>
              </a:solidFill>
              <a:highlight>
                <a:srgbClr val="CFE2F3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00" name="Google Shape;300;p36"/>
          <p:cNvSpPr/>
          <p:nvPr/>
        </p:nvSpPr>
        <p:spPr>
          <a:xfrm>
            <a:off x="675975" y="7922825"/>
            <a:ext cx="3138300" cy="6084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Lora"/>
                <a:ea typeface="Lora"/>
                <a:cs typeface="Lora"/>
                <a:sym typeface="Lora"/>
              </a:rPr>
              <a:t>Liver cannot degrade estrogen and 17-ketosteroids (Androstenedione)</a:t>
            </a:r>
            <a:endParaRPr b="1"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01" name="Google Shape;301;p36"/>
          <p:cNvSpPr txBox="1"/>
          <p:nvPr/>
        </p:nvSpPr>
        <p:spPr>
          <a:xfrm>
            <a:off x="0" y="8571150"/>
            <a:ext cx="7813500" cy="18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87325" lvl="0" marL="3600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Lora"/>
              <a:buChar char="●"/>
            </a:pPr>
            <a:r>
              <a:rPr b="1" lang="en-GB" sz="1600">
                <a:solidFill>
                  <a:srgbClr val="1C4587"/>
                </a:solidFill>
                <a:latin typeface="Lora"/>
                <a:ea typeface="Lora"/>
                <a:cs typeface="Lora"/>
                <a:sym typeface="Lora"/>
              </a:rPr>
              <a:t>Clinical findings:</a:t>
            </a:r>
            <a:endParaRPr b="1" sz="1600">
              <a:solidFill>
                <a:srgbClr val="1C4587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71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Gynecomastia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71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Spider telangiectasia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71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Female distribution of hair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1" marL="71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Sparse hair and hair does not extend from the pubic area to the umbilicus.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71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Impotence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: due to increased estrogen, there will be increases synthesis of sex hormone–binding protein, which increases binding of free testosterone.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1C4587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02" name="Google Shape;302;p36"/>
          <p:cNvSpPr txBox="1"/>
          <p:nvPr/>
        </p:nvSpPr>
        <p:spPr>
          <a:xfrm>
            <a:off x="877363" y="-76200"/>
            <a:ext cx="6165300" cy="9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Complications of liver cirrhosis</a:t>
            </a:r>
            <a:endParaRPr b="1" sz="30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03" name="Google Shape;303;p36"/>
          <p:cNvSpPr/>
          <p:nvPr/>
        </p:nvSpPr>
        <p:spPr>
          <a:xfrm>
            <a:off x="3050800" y="5909738"/>
            <a:ext cx="1939500" cy="5865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Lora"/>
                <a:ea typeface="Lora"/>
                <a:cs typeface="Lora"/>
                <a:sym typeface="Lora"/>
              </a:rPr>
              <a:t>Decreases oncotic pressure</a:t>
            </a:r>
            <a:endParaRPr b="1"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04" name="Google Shape;304;p36"/>
          <p:cNvSpPr/>
          <p:nvPr/>
        </p:nvSpPr>
        <p:spPr>
          <a:xfrm rot="5400000">
            <a:off x="4883525" y="6110450"/>
            <a:ext cx="504600" cy="185100"/>
          </a:xfrm>
          <a:prstGeom prst="triangle">
            <a:avLst>
              <a:gd fmla="val 50000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6"/>
          <p:cNvSpPr/>
          <p:nvPr/>
        </p:nvSpPr>
        <p:spPr>
          <a:xfrm>
            <a:off x="5441450" y="5903575"/>
            <a:ext cx="1939500" cy="5865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Lora"/>
                <a:ea typeface="Lora"/>
                <a:cs typeface="Lora"/>
                <a:sym typeface="Lora"/>
              </a:rPr>
              <a:t>Liver is unable to metabolize aldosterone</a:t>
            </a:r>
            <a:endParaRPr b="1"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06" name="Google Shape;306;p36"/>
          <p:cNvSpPr/>
          <p:nvPr/>
        </p:nvSpPr>
        <p:spPr>
          <a:xfrm rot="5400000">
            <a:off x="3693038" y="8155288"/>
            <a:ext cx="504600" cy="185100"/>
          </a:xfrm>
          <a:prstGeom prst="triangle">
            <a:avLst>
              <a:gd fmla="val 50000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6"/>
          <p:cNvSpPr/>
          <p:nvPr/>
        </p:nvSpPr>
        <p:spPr>
          <a:xfrm>
            <a:off x="4076425" y="7943650"/>
            <a:ext cx="3138300" cy="6084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Lora"/>
                <a:ea typeface="Lora"/>
                <a:cs typeface="Lora"/>
                <a:sym typeface="Lora"/>
              </a:rPr>
              <a:t>Androstenedione is aromatized into estrogen in the adipose cells.</a:t>
            </a:r>
            <a:endParaRPr b="1" sz="12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7"/>
          <p:cNvSpPr txBox="1"/>
          <p:nvPr/>
        </p:nvSpPr>
        <p:spPr>
          <a:xfrm>
            <a:off x="0" y="1215275"/>
            <a:ext cx="6366600" cy="11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b="1" lang="en-GB">
                <a:latin typeface="Lora"/>
                <a:ea typeface="Lora"/>
                <a:cs typeface="Lora"/>
                <a:sym typeface="Lora"/>
              </a:rPr>
              <a:t>Jaundice and icterus: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a yellowish or greenish pigmentation of the skin and sclera of the eyes respectively due to high bilirubin levels.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b="1" lang="en-GB">
                <a:latin typeface="Lora"/>
                <a:ea typeface="Lora"/>
                <a:cs typeface="Lora"/>
                <a:sym typeface="Lora"/>
              </a:rPr>
              <a:t>Cholestasis: 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characterized by systemic retention of not only bilirubin but also other solutes eliminated in bile.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Lora"/>
              <a:buChar char="●"/>
            </a:pPr>
            <a:r>
              <a:rPr b="1" lang="en-GB" sz="1600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rPr>
              <a:t>Cause of Jaundice: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13" name="Google Shape;313;p37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4" name="Google Shape;314;p37"/>
          <p:cNvSpPr txBox="1"/>
          <p:nvPr/>
        </p:nvSpPr>
        <p:spPr>
          <a:xfrm>
            <a:off x="0" y="936975"/>
            <a:ext cx="63666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73763"/>
                </a:solidFill>
                <a:highlight>
                  <a:srgbClr val="CFE2F3"/>
                </a:highlight>
                <a:latin typeface="Lora"/>
                <a:ea typeface="Lora"/>
                <a:cs typeface="Lora"/>
                <a:sym typeface="Lora"/>
              </a:rPr>
              <a:t>6. Jaundice and Cholestasis</a:t>
            </a:r>
            <a:endParaRPr sz="1800">
              <a:solidFill>
                <a:srgbClr val="073763"/>
              </a:solidFill>
              <a:highlight>
                <a:srgbClr val="CFE2F3"/>
              </a:highlight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315" name="Google Shape;315;p37"/>
          <p:cNvGraphicFramePr/>
          <p:nvPr/>
        </p:nvGraphicFramePr>
        <p:xfrm>
          <a:off x="228600" y="2636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{2A32F781-3B63-4BDA-9D92-A37510300B92}</a:tableStyleId>
              </a:tblPr>
              <a:tblGrid>
                <a:gridCol w="2574800"/>
                <a:gridCol w="4858675"/>
              </a:tblGrid>
              <a:tr h="680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1. Prehepatic 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(Bilirubin overproduction)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solidFill>
                      <a:srgbClr val="07376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Lora"/>
                        <a:buChar char="●"/>
                      </a:pPr>
                      <a:r>
                        <a:rPr lang="en-GB" sz="1200">
                          <a:latin typeface="Lora"/>
                          <a:ea typeface="Lora"/>
                          <a:cs typeface="Lora"/>
                          <a:sym typeface="Lora"/>
                        </a:rPr>
                        <a:t>Due to hemolysis and hematoma resorption, which lead to elevated of unconjugated (indirect) </a:t>
                      </a:r>
                      <a:r>
                        <a:rPr lang="en-GB" sz="1200">
                          <a:latin typeface="Lora"/>
                          <a:ea typeface="Lora"/>
                          <a:cs typeface="Lora"/>
                          <a:sym typeface="Lora"/>
                        </a:rPr>
                        <a:t>bilirubin</a:t>
                      </a:r>
                      <a:r>
                        <a:rPr lang="en-GB" sz="1200">
                          <a:latin typeface="Lora"/>
                          <a:ea typeface="Lora"/>
                          <a:cs typeface="Lora"/>
                          <a:sym typeface="Lora"/>
                        </a:rPr>
                        <a:t>.</a:t>
                      </a:r>
                      <a:endParaRPr sz="12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</a:tr>
              <a:tr h="5924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2. Intrahepatic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solidFill>
                      <a:srgbClr val="073763"/>
                    </a:solidFill>
                  </a:tcPr>
                </a:tc>
                <a:tc>
                  <a:txBody>
                    <a:bodyPr/>
                    <a:lstStyle/>
                    <a:p>
                      <a:pPr indent="-184200" lvl="0" marL="378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Char char="●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Can lead to unconjugated or conjugated hyperbilirubinemia. The conjugated (direct) bilirubin level is often elevated by: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184199" lvl="1" marL="557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Char char="○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Alcohol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184199" lvl="1" marL="557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Char char="○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Infectious hepatitis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184199" lvl="1" marL="557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Char char="○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Drug reactions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184199" lvl="1" marL="557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Char char="○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Autoimmune disorders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</a:tr>
              <a:tr h="1433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3. Posthepatic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(Obstruction of the </a:t>
                      </a: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flow</a:t>
                      </a: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of bile)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solidFill>
                      <a:srgbClr val="073763"/>
                    </a:solidFill>
                  </a:tcPr>
                </a:tc>
                <a:tc>
                  <a:txBody>
                    <a:bodyPr/>
                    <a:lstStyle/>
                    <a:p>
                      <a:pPr indent="-184200" lvl="0" marL="378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Char char="●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an cause conjugated hyperbilirubinemia.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184200" lvl="0" marL="378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Char char="●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Gallstone formation is the most common posthepatic process that causes jaundice;  however, the differential diagnosis also includes serious conditions such as: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184199" lvl="1" marL="557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Char char="○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Biliary tract obstruction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184199" lvl="1" marL="557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Char char="○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Pancreatitis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184199" lvl="1" marL="557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Char char="○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Malignancies 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16" name="Google Shape;316;p37"/>
          <p:cNvSpPr txBox="1"/>
          <p:nvPr/>
        </p:nvSpPr>
        <p:spPr>
          <a:xfrm>
            <a:off x="0" y="6270975"/>
            <a:ext cx="63666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73763"/>
                </a:solidFill>
                <a:highlight>
                  <a:srgbClr val="CFE2F3"/>
                </a:highlight>
                <a:latin typeface="Lora"/>
                <a:ea typeface="Lora"/>
                <a:cs typeface="Lora"/>
                <a:sym typeface="Lora"/>
              </a:rPr>
              <a:t>7. Hepatorenal syndrome</a:t>
            </a:r>
            <a:endParaRPr sz="1800">
              <a:solidFill>
                <a:srgbClr val="073763"/>
              </a:solidFill>
              <a:highlight>
                <a:srgbClr val="CFE2F3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17" name="Google Shape;317;p37"/>
          <p:cNvSpPr txBox="1"/>
          <p:nvPr/>
        </p:nvSpPr>
        <p:spPr>
          <a:xfrm>
            <a:off x="0" y="6625475"/>
            <a:ext cx="63666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6900" lvl="0" marL="3780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Appearance of renal failure in individuals with severe chronic liver disease - no intrinsic morphologic or functional causes for the renal failure.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Lora"/>
              <a:buChar char="●"/>
            </a:pPr>
            <a:r>
              <a:rPr b="1" lang="en-GB" sz="1600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rPr>
              <a:t>Pathogenesis: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18" name="Google Shape;318;p37"/>
          <p:cNvSpPr/>
          <p:nvPr/>
        </p:nvSpPr>
        <p:spPr>
          <a:xfrm>
            <a:off x="179725" y="7774200"/>
            <a:ext cx="1939500" cy="8754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Lora"/>
                <a:ea typeface="Lora"/>
                <a:cs typeface="Lora"/>
                <a:sym typeface="Lora"/>
              </a:rPr>
              <a:t>Decreased renal perfusion pressure due to systemic vasoconstriction.</a:t>
            </a:r>
            <a:endParaRPr b="1"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19" name="Google Shape;319;p37"/>
          <p:cNvSpPr/>
          <p:nvPr/>
        </p:nvSpPr>
        <p:spPr>
          <a:xfrm rot="5400000">
            <a:off x="1889300" y="8067300"/>
            <a:ext cx="802500" cy="285900"/>
          </a:xfrm>
          <a:prstGeom prst="triangle">
            <a:avLst>
              <a:gd fmla="val 51336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7"/>
          <p:cNvSpPr/>
          <p:nvPr/>
        </p:nvSpPr>
        <p:spPr>
          <a:xfrm>
            <a:off x="2541925" y="7774200"/>
            <a:ext cx="2591700" cy="8754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Lora"/>
                <a:ea typeface="Lora"/>
                <a:cs typeface="Lora"/>
                <a:sym typeface="Lora"/>
              </a:rPr>
              <a:t>Activation of the renal sympathetic nervous system with vasoconstriction of the afferent renal arterioles</a:t>
            </a:r>
            <a:endParaRPr b="1"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21" name="Google Shape;321;p37"/>
          <p:cNvSpPr/>
          <p:nvPr/>
        </p:nvSpPr>
        <p:spPr>
          <a:xfrm>
            <a:off x="5557700" y="7774200"/>
            <a:ext cx="2179800" cy="8754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Lora"/>
                <a:ea typeface="Lora"/>
                <a:cs typeface="Lora"/>
                <a:sym typeface="Lora"/>
              </a:rPr>
              <a:t>Increased synthesis of renal vasoactive mediators, that decrease glomerular filtration. </a:t>
            </a:r>
            <a:endParaRPr b="1"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22" name="Google Shape;322;p37"/>
          <p:cNvSpPr/>
          <p:nvPr/>
        </p:nvSpPr>
        <p:spPr>
          <a:xfrm rot="5400000">
            <a:off x="4937300" y="8067300"/>
            <a:ext cx="802500" cy="285900"/>
          </a:xfrm>
          <a:prstGeom prst="triangle">
            <a:avLst>
              <a:gd fmla="val 51336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7"/>
          <p:cNvSpPr txBox="1"/>
          <p:nvPr/>
        </p:nvSpPr>
        <p:spPr>
          <a:xfrm>
            <a:off x="0" y="8819600"/>
            <a:ext cx="60177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C4587"/>
                </a:solidFill>
                <a:highlight>
                  <a:srgbClr val="CFE2F3"/>
                </a:highlight>
                <a:latin typeface="Lora"/>
                <a:ea typeface="Lora"/>
                <a:cs typeface="Lora"/>
                <a:sym typeface="Lora"/>
              </a:rPr>
              <a:t>8. Hepatocellular Carcinoma</a:t>
            </a:r>
            <a:endParaRPr sz="1800">
              <a:solidFill>
                <a:srgbClr val="1C4587"/>
              </a:solidFill>
              <a:highlight>
                <a:srgbClr val="CFE2F3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24" name="Google Shape;324;p37"/>
          <p:cNvSpPr txBox="1"/>
          <p:nvPr/>
        </p:nvSpPr>
        <p:spPr>
          <a:xfrm>
            <a:off x="877363" y="-76200"/>
            <a:ext cx="6165300" cy="9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Complications of liver cirrhosis</a:t>
            </a:r>
            <a:endParaRPr b="1" sz="30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8"/>
          <p:cNvSpPr txBox="1"/>
          <p:nvPr/>
        </p:nvSpPr>
        <p:spPr>
          <a:xfrm>
            <a:off x="1266225" y="18625"/>
            <a:ext cx="5385600" cy="9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Summary</a:t>
            </a:r>
            <a:endParaRPr b="1" sz="30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330" name="Google Shape;330;p38"/>
          <p:cNvGraphicFramePr/>
          <p:nvPr/>
        </p:nvGraphicFramePr>
        <p:xfrm>
          <a:off x="532425" y="1115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{2A32F781-3B63-4BDA-9D92-A37510300B92}</a:tableStyleId>
              </a:tblPr>
              <a:tblGrid>
                <a:gridCol w="990975"/>
                <a:gridCol w="6019400"/>
              </a:tblGrid>
              <a:tr h="3282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Liver Cirrhosis</a:t>
                      </a:r>
                      <a:endParaRPr b="1" sz="1200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073763"/>
                    </a:solidFill>
                  </a:tcPr>
                </a:tc>
                <a:tc hMerge="1"/>
              </a:tr>
              <a:tr h="474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Lora"/>
                          <a:ea typeface="Lora"/>
                          <a:cs typeface="Lora"/>
                          <a:sym typeface="Lora"/>
                        </a:rPr>
                        <a:t>D</a:t>
                      </a:r>
                      <a:r>
                        <a:rPr b="1" lang="en-GB" sz="1200">
                          <a:latin typeface="Lora"/>
                          <a:ea typeface="Lora"/>
                          <a:cs typeface="Lora"/>
                          <a:sym typeface="Lora"/>
                        </a:rPr>
                        <a:t>efinition</a:t>
                      </a:r>
                      <a:endParaRPr b="1" sz="12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End-stage liver damage characterized by disruption of the normal hepatic parenchyma by bands of fibrosis and regenerative nodules of hepatocytes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31" name="Google Shape;331;p38"/>
          <p:cNvSpPr/>
          <p:nvPr/>
        </p:nvSpPr>
        <p:spPr>
          <a:xfrm rot="10800000">
            <a:off x="3141000" y="2009825"/>
            <a:ext cx="1735800" cy="642900"/>
          </a:xfrm>
          <a:prstGeom prst="triangle">
            <a:avLst>
              <a:gd fmla="val 48252" name="adj"/>
            </a:avLst>
          </a:prstGeom>
          <a:solidFill>
            <a:schemeClr val="lt2"/>
          </a:solidFill>
          <a:ln cap="flat" cmpd="sng" w="9525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CFE2F3"/>
              </a:solidFill>
            </a:endParaRPr>
          </a:p>
        </p:txBody>
      </p:sp>
      <p:sp>
        <p:nvSpPr>
          <p:cNvPr id="332" name="Google Shape;332;p38"/>
          <p:cNvSpPr txBox="1"/>
          <p:nvPr/>
        </p:nvSpPr>
        <p:spPr>
          <a:xfrm>
            <a:off x="3655200" y="2033525"/>
            <a:ext cx="800100" cy="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causes</a:t>
            </a:r>
            <a:endParaRPr b="1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333" name="Google Shape;333;p38"/>
          <p:cNvGraphicFramePr/>
          <p:nvPr/>
        </p:nvGraphicFramePr>
        <p:xfrm>
          <a:off x="532425" y="2652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{2A32F781-3B63-4BDA-9D92-A37510300B92}</a:tableStyleId>
              </a:tblPr>
              <a:tblGrid>
                <a:gridCol w="1325800"/>
                <a:gridCol w="5684575"/>
              </a:tblGrid>
              <a:tr h="247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Chronic Viral Hepatitis</a:t>
                      </a:r>
                      <a:endParaRPr b="1" sz="1200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073763"/>
                    </a:solidFill>
                  </a:tcPr>
                </a:tc>
                <a:tc hMerge="1"/>
              </a:tr>
              <a:tr h="7096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latin typeface="Lora"/>
                          <a:ea typeface="Lora"/>
                          <a:cs typeface="Lora"/>
                          <a:sym typeface="Lora"/>
                        </a:rPr>
                        <a:t>Pathogenesis</a:t>
                      </a:r>
                      <a:endParaRPr b="1" sz="13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Continued loss of hepatocytes results in fibrosis septa formation which ultimately leads to cirrhosis. 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Cirrhosis: the end-stage outcome.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</a:tr>
              <a:tr h="557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latin typeface="Lora"/>
                          <a:ea typeface="Lora"/>
                          <a:cs typeface="Lora"/>
                          <a:sym typeface="Lora"/>
                        </a:rPr>
                        <a:t>Characterized</a:t>
                      </a:r>
                      <a:endParaRPr b="1" sz="13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Portal tract Inflammation:</a:t>
                      </a: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 Confined to portal tracts, or Spillover into adjacent parenchyma, with necrosis of hepatocyte (interface hepatitis or Piecemeal necrosis).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</a:tr>
              <a:tr h="650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latin typeface="Lora"/>
                          <a:ea typeface="Lora"/>
                          <a:cs typeface="Lora"/>
                          <a:sym typeface="Lora"/>
                        </a:rPr>
                        <a:t>Histology of HBV</a:t>
                      </a:r>
                      <a:endParaRPr b="1" sz="13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Ground-glass hepatocytes with sanded nuclei.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Bl</a:t>
                      </a: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u</a:t>
                      </a: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e: normal hepatocytes.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34" name="Google Shape;334;p38"/>
          <p:cNvPicPr preferRelativeResize="0"/>
          <p:nvPr/>
        </p:nvPicPr>
        <p:blipFill rotWithShape="1">
          <a:blip r:embed="rId3">
            <a:alphaModFix/>
          </a:blip>
          <a:srcRect b="21054" l="0" r="0" t="0"/>
          <a:stretch/>
        </p:blipFill>
        <p:spPr>
          <a:xfrm>
            <a:off x="6262638" y="4336025"/>
            <a:ext cx="800101" cy="5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8"/>
          <p:cNvSpPr/>
          <p:nvPr/>
        </p:nvSpPr>
        <p:spPr>
          <a:xfrm>
            <a:off x="6709443" y="4425762"/>
            <a:ext cx="324300" cy="491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8"/>
          <p:cNvSpPr/>
          <p:nvPr/>
        </p:nvSpPr>
        <p:spPr>
          <a:xfrm>
            <a:off x="6310282" y="4429618"/>
            <a:ext cx="271200" cy="491700"/>
          </a:xfrm>
          <a:prstGeom prst="ellipse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337" name="Google Shape;337;p38"/>
          <p:cNvGraphicFramePr/>
          <p:nvPr/>
        </p:nvGraphicFramePr>
        <p:xfrm>
          <a:off x="532425" y="49863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{2A32F781-3B63-4BDA-9D92-A37510300B92}</a:tableStyleId>
              </a:tblPr>
              <a:tblGrid>
                <a:gridCol w="3734000"/>
                <a:gridCol w="3276375"/>
              </a:tblGrid>
              <a:tr h="3578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Autoimmune Hepatitis</a:t>
                      </a:r>
                      <a:endParaRPr b="1" sz="1200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073763"/>
                    </a:solidFill>
                  </a:tcPr>
                </a:tc>
                <a:tc hMerge="1"/>
              </a:tr>
              <a:tr h="249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50">
                          <a:latin typeface="Lora"/>
                          <a:ea typeface="Lora"/>
                          <a:cs typeface="Lora"/>
                          <a:sym typeface="Lora"/>
                        </a:rPr>
                        <a:t>Type 1</a:t>
                      </a:r>
                      <a:endParaRPr b="1" sz="115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557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50">
                          <a:latin typeface="Lora"/>
                          <a:ea typeface="Lora"/>
                          <a:cs typeface="Lora"/>
                          <a:sym typeface="Lora"/>
                        </a:rPr>
                        <a:t>        Type 2</a:t>
                      </a:r>
                      <a:endParaRPr b="1" sz="115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9FC5E8"/>
                    </a:solidFill>
                  </a:tcPr>
                </a:tc>
              </a:tr>
              <a:tr h="507675">
                <a:tc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Lora"/>
                        <a:buChar char="●"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Middle-age women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Lora"/>
                        <a:buChar char="●"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Antismooth muscle antibodies (SMA)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Lora"/>
                        <a:buChar char="●"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Children or teenagers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Lora"/>
                        <a:buChar char="●"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Anti-liver kidney antibodies.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338" name="Google Shape;338;p38"/>
          <p:cNvGraphicFramePr/>
          <p:nvPr/>
        </p:nvGraphicFramePr>
        <p:xfrm>
          <a:off x="532413" y="6230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{2A32F781-3B63-4BDA-9D92-A37510300B92}</a:tableStyleId>
              </a:tblPr>
              <a:tblGrid>
                <a:gridCol w="1084900"/>
                <a:gridCol w="5925475"/>
              </a:tblGrid>
              <a:tr h="4855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Secondary Biliary Cirrhosis</a:t>
                      </a:r>
                      <a:endParaRPr b="1" sz="1200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073763"/>
                    </a:solidFill>
                  </a:tcPr>
                </a:tc>
                <a:tc hMerge="1"/>
              </a:tr>
              <a:tr h="391050">
                <a:tc gridSpan="2" rowSpan="2"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Lora"/>
                        <a:buChar char="●"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Prolonged obstruction of the extrahepatic biliary tree resulting in alteration of the liver.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Most common etiology is gallstone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Lora"/>
                        <a:buChar char="●"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Increased serum ALP 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Lora"/>
                        <a:buChar char="●"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NO increase in serum AMA nor IgM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  <a:tc rowSpan="2" hMerge="1"/>
              </a:tr>
              <a:tr h="391050">
                <a:tc gridSpan="2" vMerge="1"/>
                <a:tc hMerge="1" vMerge="1"/>
              </a:tr>
            </a:tbl>
          </a:graphicData>
        </a:graphic>
      </p:graphicFrame>
      <p:graphicFrame>
        <p:nvGraphicFramePr>
          <p:cNvPr id="339" name="Google Shape;339;p38"/>
          <p:cNvGraphicFramePr/>
          <p:nvPr/>
        </p:nvGraphicFramePr>
        <p:xfrm>
          <a:off x="532425" y="7584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{2A32F781-3B63-4BDA-9D92-A37510300B92}</a:tableStyleId>
              </a:tblPr>
              <a:tblGrid>
                <a:gridCol w="2311700"/>
                <a:gridCol w="4698675"/>
              </a:tblGrid>
              <a:tr h="3516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Primary Biliary Cholangitis</a:t>
                      </a:r>
                      <a:endParaRPr b="1" sz="1200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073763"/>
                    </a:solidFill>
                  </a:tcPr>
                </a:tc>
                <a:tc hMerge="1"/>
              </a:tr>
              <a:tr h="269300">
                <a:tc gridSpan="2" rowSpan="2"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Autoimmune granulomatous </a:t>
                      </a:r>
                      <a:r>
                        <a:rPr lang="en-GB" sz="11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destruction of </a:t>
                      </a:r>
                      <a:r>
                        <a:rPr b="1" lang="en-GB" sz="11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intrahepatic bile ducts</a:t>
                      </a:r>
                      <a:endParaRPr b="1" sz="11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Lora"/>
                        <a:buChar char="●"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Increased serum ALP 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Lora"/>
                        <a:buChar char="●"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Increase in serum AMA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  <a:tc rowSpan="2" hMerge="1"/>
              </a:tr>
              <a:tr h="404625">
                <a:tc gridSpan="2" vMerge="1"/>
                <a:tc hMerge="1" vMerge="1"/>
              </a:tr>
            </a:tbl>
          </a:graphicData>
        </a:graphic>
      </p:graphicFrame>
      <p:graphicFrame>
        <p:nvGraphicFramePr>
          <p:cNvPr id="340" name="Google Shape;340;p38"/>
          <p:cNvGraphicFramePr/>
          <p:nvPr/>
        </p:nvGraphicFramePr>
        <p:xfrm>
          <a:off x="532425" y="8645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{2A32F781-3B63-4BDA-9D92-A37510300B92}</a:tableStyleId>
              </a:tblPr>
              <a:tblGrid>
                <a:gridCol w="7010375"/>
              </a:tblGrid>
              <a:tr h="354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Primary Sclerosing Cholangitis</a:t>
                      </a:r>
                      <a:endParaRPr b="1" sz="1200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073763"/>
                    </a:solidFill>
                  </a:tcPr>
                </a:tc>
              </a:tr>
              <a:tr h="1345900">
                <a:tc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Lora"/>
                        <a:buChar char="●"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Inflammation and obliterative fibrosis of intrahepatic and extrahepatic bile ducts, with dilation of preserved segments.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Lora"/>
                        <a:buChar char="●"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Increased serum ALP.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Lora"/>
                        <a:buChar char="●"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Increase in serum IgM. 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Lora"/>
                        <a:buChar char="●"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Beading appearance in radiology.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Lora"/>
                        <a:buChar char="●"/>
                      </a:pPr>
                      <a:r>
                        <a:rPr b="1"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Onion-skin fibrosis.</a:t>
                      </a:r>
                      <a:endParaRPr b="1"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Lora"/>
                        <a:buChar char="●"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Associated with Ulcerative colitis.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5" name="Google Shape;345;p39"/>
          <p:cNvGraphicFramePr/>
          <p:nvPr/>
        </p:nvGraphicFramePr>
        <p:xfrm>
          <a:off x="395300" y="1096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{2A32F781-3B63-4BDA-9D92-A37510300B92}</a:tableStyleId>
              </a:tblPr>
              <a:tblGrid>
                <a:gridCol w="7124650"/>
              </a:tblGrid>
              <a:tr h="3187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Alcohol Liver Disease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073763"/>
                    </a:solidFill>
                  </a:tcPr>
                </a:tc>
              </a:tr>
              <a:tr h="583275">
                <a:tc>
                  <a:txBody>
                    <a:bodyPr/>
                    <a:lstStyle/>
                    <a:p>
                      <a:pPr indent="-177850" lvl="0" marL="378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ora"/>
                        <a:buChar char="●"/>
                      </a:pPr>
                      <a:r>
                        <a:rPr b="1" lang="en-GB" sz="11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Three</a:t>
                      </a:r>
                      <a:r>
                        <a:rPr b="1" lang="en-GB" sz="11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features</a:t>
                      </a:r>
                      <a:endParaRPr b="1" sz="11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77049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ora"/>
                        <a:buAutoNum type="alphaLcParenR"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Steatosis, b) Hepatitis, c) Fibrosis</a:t>
                      </a:r>
                      <a:endParaRPr sz="11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2570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ora"/>
                        <a:buChar char="●"/>
                      </a:pPr>
                      <a:r>
                        <a:rPr b="1" lang="en-GB" sz="11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Steatohepatitis </a:t>
                      </a:r>
                      <a:r>
                        <a:rPr lang="en-GB" sz="11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: when steatosis was followed by a hepatitis.</a:t>
                      </a:r>
                      <a:endParaRPr sz="11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346" name="Google Shape;346;p39"/>
          <p:cNvGraphicFramePr/>
          <p:nvPr/>
        </p:nvGraphicFramePr>
        <p:xfrm>
          <a:off x="395300" y="2867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{2A32F781-3B63-4BDA-9D92-A37510300B92}</a:tableStyleId>
              </a:tblPr>
              <a:tblGrid>
                <a:gridCol w="3641300"/>
                <a:gridCol w="3483350"/>
              </a:tblGrid>
              <a:tr h="3061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Portal hypertension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073763"/>
                    </a:solidFill>
                  </a:tcPr>
                </a:tc>
                <a:tc hMerge="1"/>
              </a:tr>
              <a:tr h="293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rgbClr val="073763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Portosystemic shunt</a:t>
                      </a:r>
                      <a:endParaRPr b="1" sz="1200">
                        <a:solidFill>
                          <a:srgbClr val="073763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073763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Splenomegaly</a:t>
                      </a:r>
                      <a:endParaRPr b="1" sz="1200">
                        <a:solidFill>
                          <a:srgbClr val="073763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9FC5E8"/>
                    </a:solidFill>
                  </a:tcPr>
                </a:tc>
              </a:tr>
              <a:tr h="284725">
                <a:tc rowSpan="4">
                  <a:txBody>
                    <a:bodyPr/>
                    <a:lstStyle/>
                    <a:p>
                      <a:pPr indent="-79375" lvl="0" marL="8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100"/>
                        <a:buFont typeface="Lora"/>
                        <a:buAutoNum type="alphaLcParenR"/>
                      </a:pPr>
                      <a:r>
                        <a:rPr b="1" lang="en-GB" sz="11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Esophageal varices</a:t>
                      </a:r>
                      <a:endParaRPr b="1" sz="11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blood flows into smaller blood vessels </a:t>
                      </a: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instead</a:t>
                      </a: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 of flowing through portal vein this will result in rupture of those vessels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79375" lvl="0" marL="8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Lora"/>
                        <a:buAutoNum type="alphaLcParenR"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b="1"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Hemorrhoids</a:t>
                      </a:r>
                      <a:endParaRPr b="1"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79375" lvl="0" marL="8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Lora"/>
                        <a:buAutoNum type="alphaLcParenR"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b="1"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caput medusae</a:t>
                      </a:r>
                      <a:endParaRPr b="1"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  <a:tc rowSpan="4"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Lora"/>
                        <a:buChar char="●"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Long-standing congestion may cause congestive splenomegaly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Lora"/>
                        <a:buChar char="●"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This might induce hematologic abnormalities, such as </a:t>
                      </a:r>
                      <a:r>
                        <a:rPr b="1"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thrombocytopenia </a:t>
                      </a: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or  </a:t>
                      </a:r>
                      <a:r>
                        <a:rPr b="1"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pancytopenia</a:t>
                      </a: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.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</a:tr>
              <a:tr h="284725">
                <a:tc vMerge="1"/>
                <a:tc vMerge="1"/>
              </a:tr>
              <a:tr h="284725">
                <a:tc vMerge="1"/>
                <a:tc vMerge="1"/>
              </a:tr>
              <a:tr h="284725">
                <a:tc vMerge="1"/>
                <a:tc vMerge="1"/>
              </a:tr>
            </a:tbl>
          </a:graphicData>
        </a:graphic>
      </p:graphicFrame>
      <p:graphicFrame>
        <p:nvGraphicFramePr>
          <p:cNvPr id="347" name="Google Shape;347;p39"/>
          <p:cNvGraphicFramePr/>
          <p:nvPr/>
        </p:nvGraphicFramePr>
        <p:xfrm>
          <a:off x="395300" y="4902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{2A32F781-3B63-4BDA-9D92-A37510300B92}</a:tableStyleId>
              </a:tblPr>
              <a:tblGrid>
                <a:gridCol w="2634425"/>
                <a:gridCol w="4490225"/>
              </a:tblGrid>
              <a:tr h="3968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Hepatic Failure</a:t>
                      </a:r>
                      <a:endParaRPr b="1" sz="1100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073763"/>
                    </a:solidFill>
                  </a:tcPr>
                </a:tc>
                <a:tc hMerge="1"/>
              </a:tr>
              <a:tr h="369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073763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Coagulopathy</a:t>
                      </a:r>
                      <a:endParaRPr b="1" sz="1100">
                        <a:solidFill>
                          <a:srgbClr val="073763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↓number of coagulation factors= easy bleeding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</a:tr>
              <a:tr h="369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073763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Hypoalbuminemia</a:t>
                      </a:r>
                      <a:endParaRPr b="1" sz="1100">
                        <a:solidFill>
                          <a:srgbClr val="073763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↓synthesis of albumin = edema + </a:t>
                      </a: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ascites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</a:tr>
              <a:tr h="396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073763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Hepatic encephalopathy</a:t>
                      </a:r>
                      <a:endParaRPr b="1" sz="1100">
                        <a:solidFill>
                          <a:srgbClr val="073763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↑ ammonia levels in blood → disturbances in consciousness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348" name="Google Shape;348;p39"/>
          <p:cNvGraphicFramePr/>
          <p:nvPr/>
        </p:nvGraphicFramePr>
        <p:xfrm>
          <a:off x="397675" y="6433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{2A32F781-3B63-4BDA-9D92-A37510300B92}</a:tableStyleId>
              </a:tblPr>
              <a:tblGrid>
                <a:gridCol w="2143950"/>
                <a:gridCol w="1293550"/>
                <a:gridCol w="3687125"/>
              </a:tblGrid>
              <a:tr h="31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Ascites</a:t>
                      </a:r>
                      <a:endParaRPr b="1" sz="1300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solidFill>
                      <a:srgbClr val="07376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is the accumulation of excess fluid in the peritoneal cavity</a:t>
                      </a:r>
                      <a:endParaRPr sz="11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  <a:tc hMerge="1"/>
              </a:tr>
              <a:tr h="469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Spontaneous bacterial peritonitis</a:t>
                      </a:r>
                      <a:endParaRPr b="1" sz="1300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solidFill>
                      <a:srgbClr val="07376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Increased risk for spontaneous bacterial infection on top of ascites.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  <a:tc hMerge="1"/>
              </a:tr>
              <a:tr h="316700"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Jaundice</a:t>
                      </a:r>
                      <a:endParaRPr b="1" sz="1300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solidFill>
                      <a:srgbClr val="07376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073763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Prehepatic</a:t>
                      </a:r>
                      <a:endParaRPr b="1" sz="1100">
                        <a:solidFill>
                          <a:srgbClr val="073763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Due to hemolysis and hematoma resorption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</a:tr>
              <a:tr h="46997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>
                          <a:solidFill>
                            <a:srgbClr val="073763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Intrahepatic</a:t>
                      </a:r>
                      <a:endParaRPr b="1" sz="1100">
                        <a:solidFill>
                          <a:srgbClr val="073763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lead to unconjugated or conjugated hyperbilirubinemia.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</a:tr>
              <a:tr h="46997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073763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Posthepatic</a:t>
                      </a:r>
                      <a:endParaRPr b="1" sz="1100">
                        <a:solidFill>
                          <a:srgbClr val="073763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c</a:t>
                      </a: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ause conjugated hyperbilirubinemia.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Gallstone formation is the most common posthepatic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</a:tr>
              <a:tr h="4571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Hepatorenal syndrome</a:t>
                      </a:r>
                      <a:endParaRPr b="1" sz="1300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solidFill>
                      <a:srgbClr val="07376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renal failure in individuals with severe chronic liver disease due to vasoconstriction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  <a:tc hMerge="1"/>
              </a:tr>
              <a:tr h="304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Hyperestrinism in males</a:t>
                      </a:r>
                      <a:endParaRPr b="1" sz="1300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solidFill>
                      <a:srgbClr val="07376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Because the liver is </a:t>
                      </a: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unable</a:t>
                      </a: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 to </a:t>
                      </a: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metabolize</a:t>
                      </a:r>
                      <a:r>
                        <a:rPr lang="en-GB" sz="1100">
                          <a:latin typeface="Lora"/>
                          <a:ea typeface="Lora"/>
                          <a:cs typeface="Lora"/>
                          <a:sym typeface="Lora"/>
                        </a:rPr>
                        <a:t> estrogen &amp; 17-ketosteroids</a:t>
                      </a:r>
                      <a:endParaRPr sz="11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/>
                </a:tc>
                <a:tc hMerge="1"/>
              </a:tr>
              <a:tr h="44785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Hepatocellular Carcinoma.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073763"/>
                    </a:solidFill>
                  </a:tcPr>
                </a:tc>
                <a:tc hMerge="1"/>
                <a:tc hMerge="1"/>
              </a:tr>
            </a:tbl>
          </a:graphicData>
        </a:graphic>
      </p:graphicFrame>
      <p:sp>
        <p:nvSpPr>
          <p:cNvPr id="349" name="Google Shape;349;p39"/>
          <p:cNvSpPr txBox="1"/>
          <p:nvPr/>
        </p:nvSpPr>
        <p:spPr>
          <a:xfrm>
            <a:off x="1431150" y="2317088"/>
            <a:ext cx="5057700" cy="3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Complications of liver cirrhosis</a:t>
            </a:r>
            <a:endParaRPr b="1" sz="18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50" name="Google Shape;350;p39"/>
          <p:cNvSpPr txBox="1"/>
          <p:nvPr/>
        </p:nvSpPr>
        <p:spPr>
          <a:xfrm>
            <a:off x="1266225" y="18625"/>
            <a:ext cx="5385600" cy="9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Summary</a:t>
            </a:r>
            <a:endParaRPr b="1" sz="30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0"/>
          <p:cNvSpPr txBox="1"/>
          <p:nvPr/>
        </p:nvSpPr>
        <p:spPr>
          <a:xfrm>
            <a:off x="1266225" y="18625"/>
            <a:ext cx="5385600" cy="9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Quiz</a:t>
            </a:r>
            <a:endParaRPr b="1" sz="30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56" name="Google Shape;356;p40"/>
          <p:cNvSpPr txBox="1"/>
          <p:nvPr/>
        </p:nvSpPr>
        <p:spPr>
          <a:xfrm>
            <a:off x="85632" y="1315105"/>
            <a:ext cx="3652800" cy="84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3300" lIns="103300" spcFirstLastPara="1" rIns="103300" wrap="square" tIns="1033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GB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Q1: 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The most common cause of Cirrhosis:</a:t>
            </a:r>
            <a:endParaRPr b="1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Viral hepatitis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Biliary diseases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Alcoholic liver disease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Wilson’s disease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Q2: 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Ground-glass hepatocytes and sanded nuclei are found in:</a:t>
            </a:r>
            <a:endParaRPr b="1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Chronic Viral hepatitis (B)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Chronic Viral hepatitis (A)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Chronic Viral hepatitis (C)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Chronic Viral hepatitis (E)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Q3: Type 2 auto</a:t>
            </a:r>
            <a:r>
              <a:rPr b="1"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immune is most often seen in:</a:t>
            </a:r>
            <a:endParaRPr b="1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Adults</a:t>
            </a:r>
            <a:r>
              <a:rPr lang="en-GB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​​</a:t>
            </a:r>
            <a:endParaRPr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Middle-aged women</a:t>
            </a:r>
            <a:endParaRPr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Infants</a:t>
            </a:r>
            <a:endParaRPr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Teenagers</a:t>
            </a:r>
            <a:endParaRPr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Q4: Which of the following</a:t>
            </a:r>
            <a:r>
              <a:rPr b="1"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 antibodies are associated with Type 1 autoimmune hepatitis?</a:t>
            </a:r>
            <a:endParaRPr b="1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Anti-liver kidney microsomal </a:t>
            </a:r>
            <a:endParaRPr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Anti-liver cytosol-1 </a:t>
            </a:r>
            <a:endParaRPr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Anti-nuclear &amp; anti-smooth muscle</a:t>
            </a:r>
            <a:endParaRPr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Both A &amp; B</a:t>
            </a:r>
            <a:endParaRPr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Q5: 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Which of the following antibodies is associated with </a:t>
            </a:r>
            <a:r>
              <a:rPr b="1" lang="en-GB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Primary 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Biliary Cholangitis</a:t>
            </a:r>
            <a:endParaRPr b="1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Anti-nuclear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Anti-smooth muscle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Anti-liver cytosol-1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Anti-mitochondrial 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357" name="Google Shape;357;p40"/>
          <p:cNvSpPr txBox="1"/>
          <p:nvPr/>
        </p:nvSpPr>
        <p:spPr>
          <a:xfrm>
            <a:off x="4067625" y="1315105"/>
            <a:ext cx="3652800" cy="84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3300" lIns="103300" spcFirstLastPara="1" rIns="103300" wrap="square" tIns="1033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Q6: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 Mallory-Denk bodies are found in:</a:t>
            </a:r>
            <a:endParaRPr b="1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Primary Biliary cholangitis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Hepatic failure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Kidney disease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Alcoholic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liver disease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Q7:</a:t>
            </a:r>
            <a:r>
              <a:rPr b="1"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  A Patient present to the GP with </a:t>
            </a:r>
            <a:r>
              <a:rPr b="1"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thrombocytopenia</a:t>
            </a:r>
            <a:r>
              <a:rPr b="1"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 and pancytopenia, what is your </a:t>
            </a:r>
            <a:r>
              <a:rPr b="1"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differential</a:t>
            </a:r>
            <a:r>
              <a:rPr b="1"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 diagnosis?</a:t>
            </a:r>
            <a:endParaRPr b="1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Hepatocellular carcinoma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Hepatic failure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Esophageal varices 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AutoNum type="alphaUcParenR"/>
            </a:pPr>
            <a:r>
              <a:rPr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Splenomegaly secondary to portal hypertension</a:t>
            </a:r>
            <a:endParaRPr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Q8: </a:t>
            </a:r>
            <a:r>
              <a:rPr b="1" lang="en-GB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Alcoholic liver disease is commonly associated with which of the following diseases?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Hepatic 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schistosomiasis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Esophageal varices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Hematoma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Hyperestrinism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Lora"/>
                <a:ea typeface="Lora"/>
                <a:cs typeface="Lora"/>
                <a:sym typeface="Lora"/>
              </a:rPr>
              <a:t>Q9: The most common cause of Extrahepatic jaundice: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Bilirubin overproduction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Infectious hepatitis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Gallstones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55600" lvl="0" marL="520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lphaUcParenR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Drug reactions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cxnSp>
        <p:nvCxnSpPr>
          <p:cNvPr id="358" name="Google Shape;358;p40"/>
          <p:cNvCxnSpPr/>
          <p:nvPr/>
        </p:nvCxnSpPr>
        <p:spPr>
          <a:xfrm>
            <a:off x="3949260" y="1661398"/>
            <a:ext cx="10800" cy="7562400"/>
          </a:xfrm>
          <a:prstGeom prst="straightConnector1">
            <a:avLst/>
          </a:prstGeom>
          <a:noFill/>
          <a:ln cap="flat" cmpd="sng" w="28575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9" name="Google Shape;359;p40"/>
          <p:cNvSpPr txBox="1"/>
          <p:nvPr/>
        </p:nvSpPr>
        <p:spPr>
          <a:xfrm rot="10800000">
            <a:off x="4719450" y="9661625"/>
            <a:ext cx="3171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EFEFEF"/>
                </a:solidFill>
                <a:latin typeface="Lora"/>
                <a:ea typeface="Lora"/>
                <a:cs typeface="Lora"/>
                <a:sym typeface="Lora"/>
              </a:rPr>
              <a:t>1. C 2. A 3. D 4. C 5. D 6.D 7. D 8. B 9. C</a:t>
            </a:r>
            <a:endParaRPr b="1" sz="1200">
              <a:solidFill>
                <a:srgbClr val="EFEFE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1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5" name="Google Shape;365;p41"/>
          <p:cNvSpPr txBox="1"/>
          <p:nvPr/>
        </p:nvSpPr>
        <p:spPr>
          <a:xfrm>
            <a:off x="1303850" y="1406825"/>
            <a:ext cx="5558700" cy="11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B5394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TEAM LEADERS:</a:t>
            </a:r>
            <a:endParaRPr b="1" sz="3000">
              <a:solidFill>
                <a:srgbClr val="0B5394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3D85C6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Khalid Alkhani &amp; Lama Alzamil</a:t>
            </a:r>
            <a:endParaRPr b="1" sz="3000">
              <a:solidFill>
                <a:srgbClr val="3D85C6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</p:txBody>
      </p:sp>
      <p:sp>
        <p:nvSpPr>
          <p:cNvPr id="366" name="Google Shape;366;p41"/>
          <p:cNvSpPr txBox="1"/>
          <p:nvPr/>
        </p:nvSpPr>
        <p:spPr>
          <a:xfrm>
            <a:off x="1303850" y="2760175"/>
            <a:ext cx="5335500" cy="11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B5394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SUBLEADERS: </a:t>
            </a:r>
            <a:endParaRPr b="1" sz="3000">
              <a:solidFill>
                <a:srgbClr val="0B5394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3D85C6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Alwaleed Alsaleh &amp; Alhanouf Alhaluli</a:t>
            </a:r>
            <a:endParaRPr b="1" sz="3000">
              <a:solidFill>
                <a:srgbClr val="3D85C6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</p:txBody>
      </p:sp>
      <p:sp>
        <p:nvSpPr>
          <p:cNvPr id="367" name="Google Shape;367;p41"/>
          <p:cNvSpPr txBox="1"/>
          <p:nvPr/>
        </p:nvSpPr>
        <p:spPr>
          <a:xfrm>
            <a:off x="1303850" y="4113525"/>
            <a:ext cx="5335500" cy="11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B5394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THIS AMAZING WORK WAS DONE BY:</a:t>
            </a:r>
            <a:endParaRPr b="1" sz="3000">
              <a:solidFill>
                <a:srgbClr val="0B5394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3D85C6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Alwaleed alsaleh</a:t>
            </a:r>
            <a:endParaRPr b="1" sz="3000">
              <a:solidFill>
                <a:srgbClr val="3D85C6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3D85C6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Mohammad alhuqbani</a:t>
            </a:r>
            <a:endParaRPr b="1" sz="3000">
              <a:solidFill>
                <a:srgbClr val="3D85C6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3D85C6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Alwaleed alarabi</a:t>
            </a:r>
            <a:endParaRPr b="1" sz="3000">
              <a:solidFill>
                <a:srgbClr val="3D85C6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3D85C6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Taiba Alzaid</a:t>
            </a:r>
            <a:endParaRPr b="1" sz="3000">
              <a:solidFill>
                <a:srgbClr val="3D85C6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rgbClr val="3D85C6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Sedra Elsirawani</a:t>
            </a:r>
            <a:endParaRPr b="1" sz="3000">
              <a:solidFill>
                <a:srgbClr val="3D85C6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3D85C6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3D85C6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</p:txBody>
      </p:sp>
      <p:sp>
        <p:nvSpPr>
          <p:cNvPr id="368" name="Google Shape;368;p41"/>
          <p:cNvSpPr txBox="1"/>
          <p:nvPr/>
        </p:nvSpPr>
        <p:spPr>
          <a:xfrm>
            <a:off x="1321050" y="9142325"/>
            <a:ext cx="5627400" cy="16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THANK YOU</a:t>
            </a:r>
            <a:endParaRPr sz="4800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369" name="Google Shape;36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6941" y="6075382"/>
            <a:ext cx="391974" cy="39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8816" y="6543182"/>
            <a:ext cx="391974" cy="39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/>
          <p:nvPr/>
        </p:nvSpPr>
        <p:spPr>
          <a:xfrm>
            <a:off x="179800" y="9734975"/>
            <a:ext cx="2787300" cy="645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7"/>
          <p:cNvSpPr txBox="1"/>
          <p:nvPr/>
        </p:nvSpPr>
        <p:spPr>
          <a:xfrm>
            <a:off x="1213950" y="18625"/>
            <a:ext cx="5385600" cy="81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Liver Cirrhosis</a:t>
            </a:r>
            <a:endParaRPr b="1" sz="30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36" name="Google Shape;136;p27"/>
          <p:cNvSpPr txBox="1"/>
          <p:nvPr/>
        </p:nvSpPr>
        <p:spPr>
          <a:xfrm>
            <a:off x="0" y="665674"/>
            <a:ext cx="7920000" cy="90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b="1" lang="en-GB">
                <a:latin typeface="Lora"/>
                <a:ea typeface="Lora"/>
                <a:cs typeface="Lora"/>
                <a:sym typeface="Lora"/>
              </a:rPr>
              <a:t>Cirrhosis: 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diffuse transformation of the liver into 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regenerative 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parenchymal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 nodules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, surrounded by </a:t>
            </a:r>
            <a:r>
              <a:rPr b="1" lang="en-GB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fibrosis</a:t>
            </a:r>
            <a:r>
              <a:rPr lang="en-GB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The End-stage of chronic liver disease.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Reversal is usually rare once cirrhosis is 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established.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Its mainly </a:t>
            </a:r>
            <a:r>
              <a:rPr b="1" lang="en-GB">
                <a:highlight>
                  <a:srgbClr val="CFE2F3"/>
                </a:highlight>
                <a:latin typeface="Lora"/>
                <a:ea typeface="Lora"/>
                <a:cs typeface="Lora"/>
                <a:sym typeface="Lora"/>
              </a:rPr>
              <a:t>caused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by: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899" lvl="1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b="1" lang="en-GB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Alcohol abuse</a:t>
            </a:r>
            <a:endParaRPr b="1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899" lvl="1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Viral hepatitis (B/C)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899" lvl="1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Other: biliary disease and iron overload. </a:t>
            </a:r>
            <a:r>
              <a:rPr lang="en-GB">
                <a:solidFill>
                  <a:srgbClr val="B45F06"/>
                </a:solidFill>
                <a:latin typeface="Lora"/>
                <a:ea typeface="Lora"/>
                <a:cs typeface="Lora"/>
                <a:sym typeface="Lora"/>
              </a:rPr>
              <a:t>(</a:t>
            </a:r>
            <a:r>
              <a:rPr lang="en-GB">
                <a:solidFill>
                  <a:srgbClr val="B45F06"/>
                </a:solidFill>
                <a:latin typeface="Lora"/>
                <a:ea typeface="Lora"/>
                <a:cs typeface="Lora"/>
                <a:sym typeface="Lora"/>
              </a:rPr>
              <a:t>Hemochromatosis in frequent blood transfusions)</a:t>
            </a:r>
            <a:endParaRPr>
              <a:solidFill>
                <a:srgbClr val="B45F06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C4587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b="1" lang="en-GB" sz="1800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rPr>
              <a:t>Main characteristics</a:t>
            </a:r>
            <a:endParaRPr b="1" sz="1800">
              <a:solidFill>
                <a:srgbClr val="0B5394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rabicPeriod"/>
            </a:pPr>
            <a:r>
              <a:rPr b="1" lang="en-GB">
                <a:latin typeface="Lora"/>
                <a:ea typeface="Lora"/>
                <a:cs typeface="Lora"/>
                <a:sym typeface="Lora"/>
              </a:rPr>
              <a:t>Fibrosis: 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in the form of delicate bands of broad </a:t>
            </a:r>
            <a:r>
              <a:rPr lang="en-GB">
                <a:solidFill>
                  <a:srgbClr val="B45F06"/>
                </a:solidFill>
                <a:latin typeface="Lora"/>
                <a:ea typeface="Lora"/>
                <a:cs typeface="Lora"/>
                <a:sym typeface="Lora"/>
              </a:rPr>
              <a:t>bridging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scars/septae</a:t>
            </a:r>
            <a:endParaRPr sz="900"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rabicPeriod"/>
            </a:pPr>
            <a:r>
              <a:rPr b="1" lang="en-GB">
                <a:latin typeface="Lora"/>
                <a:ea typeface="Lora"/>
                <a:cs typeface="Lora"/>
                <a:sym typeface="Lora"/>
              </a:rPr>
              <a:t>Nodules: 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regenerated hepatocytes, encircled by fibrosis. Varying in size.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rabicPeriod"/>
            </a:pPr>
            <a:r>
              <a:rPr b="1" lang="en-GB">
                <a:latin typeface="Lora"/>
                <a:ea typeface="Lora"/>
                <a:cs typeface="Lora"/>
                <a:sym typeface="Lora"/>
              </a:rPr>
              <a:t>Diffuse disruption of architecture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of entire liver, </a:t>
            </a:r>
            <a:r>
              <a:rPr lang="en-GB">
                <a:solidFill>
                  <a:srgbClr val="B45F06"/>
                </a:solidFill>
                <a:latin typeface="Lora"/>
                <a:ea typeface="Lora"/>
                <a:cs typeface="Lora"/>
                <a:sym typeface="Lora"/>
              </a:rPr>
              <a:t>not focal.</a:t>
            </a:r>
            <a:endParaRPr>
              <a:solidFill>
                <a:srgbClr val="B45F06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-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There is 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vascular reorganization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, due to damage and fibrosis, leading to abnormal interconnections between vascular inflow and hepatic vein outflow channels.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C4587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b="1" lang="en-GB" sz="1800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rPr>
              <a:t>Classifications (based on causes)</a:t>
            </a:r>
            <a:endParaRPr b="1" sz="1800">
              <a:solidFill>
                <a:srgbClr val="0B5394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Alcoholic liver disease (</a:t>
            </a:r>
            <a:r>
              <a:rPr b="1" lang="en-GB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60-70%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)</a:t>
            </a: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micronodular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Viral hepatitis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(10%)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Biliary disease 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(5-10%)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Primary hemochromatosis 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(5%)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Wilson disease </a:t>
            </a:r>
            <a:r>
              <a:rPr lang="en-GB">
                <a:solidFill>
                  <a:srgbClr val="B45F06"/>
                </a:solidFill>
                <a:latin typeface="Lora"/>
                <a:ea typeface="Lora"/>
                <a:cs typeface="Lora"/>
                <a:sym typeface="Lora"/>
              </a:rPr>
              <a:t>(abnormal copper metabolism, genetic) </a:t>
            </a: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rare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𝛂1-Antitrypsin deficiency, 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rare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b="1" lang="en-GB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Cryptogenic Cirrhosis </a:t>
            </a:r>
            <a:r>
              <a:rPr lang="en-GB">
                <a:solidFill>
                  <a:srgbClr val="B45F06"/>
                </a:solidFill>
                <a:latin typeface="Lora"/>
                <a:ea typeface="Lora"/>
                <a:cs typeface="Lora"/>
                <a:sym typeface="Lora"/>
              </a:rPr>
              <a:t>(idiopathic)</a:t>
            </a: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(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10-15%)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b="1" lang="en-GB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Cardiac cirrhosis</a:t>
            </a: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occur in cases of cardiac disease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Drug-induced Cirrhosis (Methotrexate)</a:t>
            </a:r>
            <a:endParaRPr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In children, galactosemia and tyrosinosis can lead to cirrhosis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C4587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b="1" lang="en-GB" sz="1800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rPr>
              <a:t>Clinical features</a:t>
            </a:r>
            <a:endParaRPr b="1" sz="1800">
              <a:solidFill>
                <a:srgbClr val="0B5394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May be clinically silent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Nonspecific features: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899" lvl="1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Anorexia and weight loss, Weakness and frank debilitation.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899" lvl="1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b="1" lang="en-GB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Skin spider angiomata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(due to unmetabolized circulating estrogen).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899" lvl="1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Osteoporosis.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Jaundice</a:t>
            </a:r>
            <a:endParaRPr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ora"/>
              <a:buChar char="●"/>
            </a:pPr>
            <a:r>
              <a:rPr b="1" lang="en-GB">
                <a:highlight>
                  <a:srgbClr val="CFE2F3"/>
                </a:highlight>
                <a:latin typeface="Lora"/>
                <a:ea typeface="Lora"/>
                <a:cs typeface="Lora"/>
                <a:sym typeface="Lora"/>
              </a:rPr>
              <a:t>Cause of death: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37" name="Google Shape;13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9550" y="8176850"/>
            <a:ext cx="1052000" cy="108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7"/>
          <p:cNvSpPr txBox="1"/>
          <p:nvPr/>
        </p:nvSpPr>
        <p:spPr>
          <a:xfrm>
            <a:off x="6485650" y="9254800"/>
            <a:ext cx="1279800" cy="4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Skin spider angiomata</a:t>
            </a:r>
            <a:endParaRPr b="1" sz="800"/>
          </a:p>
        </p:txBody>
      </p:sp>
      <p:sp>
        <p:nvSpPr>
          <p:cNvPr id="139" name="Google Shape;139;p27"/>
          <p:cNvSpPr/>
          <p:nvPr/>
        </p:nvSpPr>
        <p:spPr>
          <a:xfrm rot="5400000">
            <a:off x="-14400" y="3222425"/>
            <a:ext cx="133500" cy="104700"/>
          </a:xfrm>
          <a:prstGeom prst="triangle">
            <a:avLst>
              <a:gd fmla="val 50000" name="adj"/>
            </a:avLst>
          </a:prstGeom>
          <a:solidFill>
            <a:srgbClr val="073763"/>
          </a:solidFill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0" name="Google Shape;140;p27"/>
          <p:cNvGrpSpPr/>
          <p:nvPr/>
        </p:nvGrpSpPr>
        <p:grpSpPr>
          <a:xfrm>
            <a:off x="312337" y="9968001"/>
            <a:ext cx="365788" cy="497256"/>
            <a:chOff x="219906" y="1124884"/>
            <a:chExt cx="502455" cy="736349"/>
          </a:xfrm>
        </p:grpSpPr>
        <p:grpSp>
          <p:nvGrpSpPr>
            <p:cNvPr id="141" name="Google Shape;141;p27"/>
            <p:cNvGrpSpPr/>
            <p:nvPr/>
          </p:nvGrpSpPr>
          <p:grpSpPr>
            <a:xfrm>
              <a:off x="219906" y="1124884"/>
              <a:ext cx="502455" cy="736349"/>
              <a:chOff x="4041649" y="1707654"/>
              <a:chExt cx="1060704" cy="1429526"/>
            </a:xfrm>
          </p:grpSpPr>
          <p:sp>
            <p:nvSpPr>
              <p:cNvPr id="142" name="Google Shape;142;p27"/>
              <p:cNvSpPr/>
              <p:nvPr/>
            </p:nvSpPr>
            <p:spPr>
              <a:xfrm rot="10800000">
                <a:off x="4041649" y="1707654"/>
                <a:ext cx="1060704" cy="1429526"/>
              </a:xfrm>
              <a:custGeom>
                <a:rect b="b" l="l" r="r" t="t"/>
                <a:pathLst>
                  <a:path extrusionOk="0" h="1429526" w="1060704">
                    <a:moveTo>
                      <a:pt x="832104" y="1429526"/>
                    </a:moveTo>
                    <a:lnTo>
                      <a:pt x="228600" y="1429526"/>
                    </a:lnTo>
                    <a:lnTo>
                      <a:pt x="0" y="972326"/>
                    </a:lnTo>
                    <a:lnTo>
                      <a:pt x="543363" y="0"/>
                    </a:lnTo>
                    <a:lnTo>
                      <a:pt x="1060704" y="972326"/>
                    </a:lnTo>
                    <a:lnTo>
                      <a:pt x="832104" y="1429526"/>
                    </a:lnTo>
                    <a:close/>
                  </a:path>
                </a:pathLst>
              </a:custGeom>
              <a:solidFill>
                <a:srgbClr val="07376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27"/>
              <p:cNvSpPr/>
              <p:nvPr/>
            </p:nvSpPr>
            <p:spPr>
              <a:xfrm>
                <a:off x="4115403" y="1760695"/>
                <a:ext cx="913200" cy="794400"/>
              </a:xfrm>
              <a:prstGeom prst="hexagon">
                <a:avLst>
                  <a:gd fmla="val 25000" name="adj"/>
                  <a:gd fmla="val 115470" name="vf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" name="Google Shape;144;p27"/>
            <p:cNvSpPr txBox="1"/>
            <p:nvPr/>
          </p:nvSpPr>
          <p:spPr>
            <a:xfrm>
              <a:off x="281109" y="1168959"/>
              <a:ext cx="270600" cy="3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0B5394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</a:t>
              </a:r>
              <a:endParaRPr b="1" sz="1200">
                <a:solidFill>
                  <a:srgbClr val="0B5394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45" name="Google Shape;145;p27"/>
          <p:cNvSpPr txBox="1"/>
          <p:nvPr/>
        </p:nvSpPr>
        <p:spPr>
          <a:xfrm>
            <a:off x="682800" y="9845800"/>
            <a:ext cx="1926900" cy="64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Progressive liver failure</a:t>
            </a:r>
            <a:endParaRPr sz="1200">
              <a:latin typeface="Mada"/>
              <a:ea typeface="Mada"/>
              <a:cs typeface="Mada"/>
              <a:sym typeface="Mada"/>
            </a:endParaRPr>
          </a:p>
        </p:txBody>
      </p:sp>
      <p:sp>
        <p:nvSpPr>
          <p:cNvPr id="146" name="Google Shape;146;p27"/>
          <p:cNvSpPr txBox="1"/>
          <p:nvPr/>
        </p:nvSpPr>
        <p:spPr>
          <a:xfrm>
            <a:off x="3170472" y="9870775"/>
            <a:ext cx="2025000" cy="64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Complication of portal hypertension</a:t>
            </a:r>
            <a:endParaRPr sz="1200">
              <a:latin typeface="Mada"/>
              <a:ea typeface="Mada"/>
              <a:cs typeface="Mada"/>
              <a:sym typeface="Mada"/>
            </a:endParaRPr>
          </a:p>
        </p:txBody>
      </p:sp>
      <p:sp>
        <p:nvSpPr>
          <p:cNvPr id="147" name="Google Shape;147;p27"/>
          <p:cNvSpPr txBox="1"/>
          <p:nvPr/>
        </p:nvSpPr>
        <p:spPr>
          <a:xfrm>
            <a:off x="5762800" y="9856425"/>
            <a:ext cx="2404800" cy="64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Hepatocellular carcinoma</a:t>
            </a:r>
            <a:endParaRPr sz="1200">
              <a:latin typeface="Mada"/>
              <a:ea typeface="Mada"/>
              <a:cs typeface="Mada"/>
              <a:sym typeface="Mada"/>
            </a:endParaRPr>
          </a:p>
        </p:txBody>
      </p:sp>
      <p:grpSp>
        <p:nvGrpSpPr>
          <p:cNvPr id="148" name="Google Shape;148;p27"/>
          <p:cNvGrpSpPr/>
          <p:nvPr/>
        </p:nvGrpSpPr>
        <p:grpSpPr>
          <a:xfrm>
            <a:off x="5417737" y="9944201"/>
            <a:ext cx="365788" cy="497256"/>
            <a:chOff x="219906" y="1124884"/>
            <a:chExt cx="502455" cy="736349"/>
          </a:xfrm>
        </p:grpSpPr>
        <p:grpSp>
          <p:nvGrpSpPr>
            <p:cNvPr id="149" name="Google Shape;149;p27"/>
            <p:cNvGrpSpPr/>
            <p:nvPr/>
          </p:nvGrpSpPr>
          <p:grpSpPr>
            <a:xfrm>
              <a:off x="219906" y="1124884"/>
              <a:ext cx="502455" cy="736349"/>
              <a:chOff x="4041649" y="1707654"/>
              <a:chExt cx="1060704" cy="1429526"/>
            </a:xfrm>
          </p:grpSpPr>
          <p:sp>
            <p:nvSpPr>
              <p:cNvPr id="150" name="Google Shape;150;p27"/>
              <p:cNvSpPr/>
              <p:nvPr/>
            </p:nvSpPr>
            <p:spPr>
              <a:xfrm rot="10800000">
                <a:off x="4041649" y="1707654"/>
                <a:ext cx="1060704" cy="1429526"/>
              </a:xfrm>
              <a:custGeom>
                <a:rect b="b" l="l" r="r" t="t"/>
                <a:pathLst>
                  <a:path extrusionOk="0" h="1429526" w="1060704">
                    <a:moveTo>
                      <a:pt x="832104" y="1429526"/>
                    </a:moveTo>
                    <a:lnTo>
                      <a:pt x="228600" y="1429526"/>
                    </a:lnTo>
                    <a:lnTo>
                      <a:pt x="0" y="972326"/>
                    </a:lnTo>
                    <a:lnTo>
                      <a:pt x="543363" y="0"/>
                    </a:lnTo>
                    <a:lnTo>
                      <a:pt x="1060704" y="972326"/>
                    </a:lnTo>
                    <a:lnTo>
                      <a:pt x="832104" y="1429526"/>
                    </a:lnTo>
                    <a:close/>
                  </a:path>
                </a:pathLst>
              </a:custGeom>
              <a:solidFill>
                <a:srgbClr val="07376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27"/>
              <p:cNvSpPr/>
              <p:nvPr/>
            </p:nvSpPr>
            <p:spPr>
              <a:xfrm>
                <a:off x="4115403" y="1760695"/>
                <a:ext cx="913200" cy="794400"/>
              </a:xfrm>
              <a:prstGeom prst="hexagon">
                <a:avLst>
                  <a:gd fmla="val 25000" name="adj"/>
                  <a:gd fmla="val 115470" name="vf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52;p27"/>
            <p:cNvSpPr txBox="1"/>
            <p:nvPr/>
          </p:nvSpPr>
          <p:spPr>
            <a:xfrm>
              <a:off x="281109" y="1168959"/>
              <a:ext cx="270600" cy="3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0B5394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3</a:t>
              </a:r>
              <a:endParaRPr b="1" sz="1200">
                <a:solidFill>
                  <a:srgbClr val="0B5394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53" name="Google Shape;153;p27"/>
          <p:cNvGrpSpPr/>
          <p:nvPr/>
        </p:nvGrpSpPr>
        <p:grpSpPr>
          <a:xfrm>
            <a:off x="2903137" y="9968001"/>
            <a:ext cx="365788" cy="497256"/>
            <a:chOff x="219906" y="1124884"/>
            <a:chExt cx="502455" cy="736349"/>
          </a:xfrm>
        </p:grpSpPr>
        <p:grpSp>
          <p:nvGrpSpPr>
            <p:cNvPr id="154" name="Google Shape;154;p27"/>
            <p:cNvGrpSpPr/>
            <p:nvPr/>
          </p:nvGrpSpPr>
          <p:grpSpPr>
            <a:xfrm>
              <a:off x="219906" y="1124884"/>
              <a:ext cx="502455" cy="736349"/>
              <a:chOff x="4041649" y="1707654"/>
              <a:chExt cx="1060704" cy="1429526"/>
            </a:xfrm>
          </p:grpSpPr>
          <p:sp>
            <p:nvSpPr>
              <p:cNvPr id="155" name="Google Shape;155;p27"/>
              <p:cNvSpPr/>
              <p:nvPr/>
            </p:nvSpPr>
            <p:spPr>
              <a:xfrm rot="10800000">
                <a:off x="4041649" y="1707654"/>
                <a:ext cx="1060704" cy="1429526"/>
              </a:xfrm>
              <a:custGeom>
                <a:rect b="b" l="l" r="r" t="t"/>
                <a:pathLst>
                  <a:path extrusionOk="0" h="1429526" w="1060704">
                    <a:moveTo>
                      <a:pt x="832104" y="1429526"/>
                    </a:moveTo>
                    <a:lnTo>
                      <a:pt x="228600" y="1429526"/>
                    </a:lnTo>
                    <a:lnTo>
                      <a:pt x="0" y="972326"/>
                    </a:lnTo>
                    <a:lnTo>
                      <a:pt x="543363" y="0"/>
                    </a:lnTo>
                    <a:lnTo>
                      <a:pt x="1060704" y="972326"/>
                    </a:lnTo>
                    <a:lnTo>
                      <a:pt x="832104" y="1429526"/>
                    </a:lnTo>
                    <a:close/>
                  </a:path>
                </a:pathLst>
              </a:custGeom>
              <a:solidFill>
                <a:srgbClr val="07376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27"/>
              <p:cNvSpPr/>
              <p:nvPr/>
            </p:nvSpPr>
            <p:spPr>
              <a:xfrm>
                <a:off x="4115403" y="1760695"/>
                <a:ext cx="913200" cy="794400"/>
              </a:xfrm>
              <a:prstGeom prst="hexagon">
                <a:avLst>
                  <a:gd fmla="val 25000" name="adj"/>
                  <a:gd fmla="val 115470" name="vf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7" name="Google Shape;157;p27"/>
            <p:cNvSpPr txBox="1"/>
            <p:nvPr/>
          </p:nvSpPr>
          <p:spPr>
            <a:xfrm>
              <a:off x="281109" y="1168959"/>
              <a:ext cx="270600" cy="3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0B5394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</a:t>
              </a:r>
              <a:endParaRPr b="1" sz="1200">
                <a:solidFill>
                  <a:srgbClr val="0B5394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58" name="Google Shape;158;p27"/>
          <p:cNvSpPr/>
          <p:nvPr/>
        </p:nvSpPr>
        <p:spPr>
          <a:xfrm rot="5400000">
            <a:off x="-14400" y="4844075"/>
            <a:ext cx="133500" cy="104700"/>
          </a:xfrm>
          <a:prstGeom prst="triangle">
            <a:avLst>
              <a:gd fmla="val 50000" name="adj"/>
            </a:avLst>
          </a:prstGeom>
          <a:solidFill>
            <a:srgbClr val="073763"/>
          </a:solidFill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7"/>
          <p:cNvSpPr/>
          <p:nvPr/>
        </p:nvSpPr>
        <p:spPr>
          <a:xfrm rot="5400000">
            <a:off x="-14400" y="7757725"/>
            <a:ext cx="133500" cy="104700"/>
          </a:xfrm>
          <a:prstGeom prst="triangle">
            <a:avLst>
              <a:gd fmla="val 50000" name="adj"/>
            </a:avLst>
          </a:prstGeom>
          <a:solidFill>
            <a:srgbClr val="073763"/>
          </a:solidFill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8311" y="5953800"/>
            <a:ext cx="1553638" cy="2141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6" name="Google Shape;166;p28"/>
          <p:cNvSpPr txBox="1"/>
          <p:nvPr/>
        </p:nvSpPr>
        <p:spPr>
          <a:xfrm>
            <a:off x="0" y="901050"/>
            <a:ext cx="7338300" cy="21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C4587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b="1" lang="en-GB" sz="1800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rPr>
              <a:t>Pathogenesis</a:t>
            </a:r>
            <a:endParaRPr b="1" sz="1800">
              <a:solidFill>
                <a:srgbClr val="0B5394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Perisinusoidal </a:t>
            </a: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stellate cells 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(ito cells), 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which are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normally 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storing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vitamin A and Fat</a:t>
            </a:r>
            <a:r>
              <a:rPr lang="en-GB">
                <a:solidFill>
                  <a:srgbClr val="666666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become stimulated by: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899" lvl="2" marL="73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Cytokines due to chronic inflammation.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899" lvl="2" marL="73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Cytokines from endogenous cells (Kupffer cells, endothelial cells, hepatocytes, bile duct epithelial).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899" lvl="2" marL="73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Disruption of normal extracellular matrix.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899" lvl="2" marL="73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Toxins.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67" name="Google Shape;167;p28"/>
          <p:cNvSpPr/>
          <p:nvPr/>
        </p:nvSpPr>
        <p:spPr>
          <a:xfrm>
            <a:off x="253000" y="3269250"/>
            <a:ext cx="2104500" cy="1204500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Perisinusoidal </a:t>
            </a:r>
            <a:r>
              <a:rPr b="1" lang="en-GB" sz="1200">
                <a:latin typeface="Lora"/>
                <a:ea typeface="Lora"/>
                <a:cs typeface="Lora"/>
                <a:sym typeface="Lora"/>
              </a:rPr>
              <a:t>stellate cell</a:t>
            </a:r>
            <a:r>
              <a:rPr lang="en-GB" sz="1200">
                <a:latin typeface="Lora"/>
                <a:ea typeface="Lora"/>
                <a:cs typeface="Lora"/>
                <a:sym typeface="Lora"/>
              </a:rPr>
              <a:t> (ito cells) are stimulated into </a:t>
            </a:r>
            <a:r>
              <a:rPr b="1" lang="en-GB" sz="1200">
                <a:latin typeface="Lora"/>
                <a:ea typeface="Lora"/>
                <a:cs typeface="Lora"/>
                <a:sym typeface="Lora"/>
              </a:rPr>
              <a:t>myofibroblast-like</a:t>
            </a:r>
            <a:r>
              <a:rPr lang="en-GB" sz="1200">
                <a:latin typeface="Lora"/>
                <a:ea typeface="Lora"/>
                <a:cs typeface="Lora"/>
                <a:sym typeface="Lora"/>
              </a:rPr>
              <a:t> cells.</a:t>
            </a:r>
            <a:endParaRPr sz="12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68" name="Google Shape;168;p28"/>
          <p:cNvSpPr/>
          <p:nvPr/>
        </p:nvSpPr>
        <p:spPr>
          <a:xfrm rot="5400000">
            <a:off x="2254850" y="3665875"/>
            <a:ext cx="754500" cy="411300"/>
          </a:xfrm>
          <a:prstGeom prst="triangle">
            <a:avLst>
              <a:gd fmla="val 50000" name="adj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8"/>
          <p:cNvSpPr/>
          <p:nvPr/>
        </p:nvSpPr>
        <p:spPr>
          <a:xfrm rot="5400000">
            <a:off x="4908600" y="3665875"/>
            <a:ext cx="754500" cy="411300"/>
          </a:xfrm>
          <a:prstGeom prst="triangle">
            <a:avLst>
              <a:gd fmla="val 50000" name="adj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8"/>
          <p:cNvSpPr/>
          <p:nvPr/>
        </p:nvSpPr>
        <p:spPr>
          <a:xfrm>
            <a:off x="2906725" y="3269300"/>
            <a:ext cx="2104500" cy="1204500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Stimulated stellate cells secrete collagen I &amp; III which are deposited into lobules </a:t>
            </a: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creating septal tra</a:t>
            </a:r>
            <a:r>
              <a:rPr lang="en-GB" sz="1200">
                <a:latin typeface="Lora"/>
                <a:ea typeface="Lora"/>
                <a:cs typeface="Lora"/>
                <a:sym typeface="Lora"/>
              </a:rPr>
              <a:t>cts</a:t>
            </a:r>
            <a:r>
              <a:rPr baseline="30000" lang="en-GB" sz="1200">
                <a:latin typeface="Lora"/>
                <a:ea typeface="Lora"/>
                <a:cs typeface="Lora"/>
                <a:sym typeface="Lora"/>
              </a:rPr>
              <a:t> 1</a:t>
            </a:r>
            <a:r>
              <a:rPr lang="en-GB" sz="1200">
                <a:latin typeface="Lora"/>
                <a:ea typeface="Lora"/>
                <a:cs typeface="Lora"/>
                <a:sym typeface="Lora"/>
              </a:rPr>
              <a:t>.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71" name="Google Shape;171;p28"/>
          <p:cNvSpPr/>
          <p:nvPr/>
        </p:nvSpPr>
        <p:spPr>
          <a:xfrm>
            <a:off x="5542250" y="3310025"/>
            <a:ext cx="2271300" cy="1204500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Capillarization of sinusoids, or loss of fenestration→ cannot exchange solutes between hepatocytes and plasma.</a:t>
            </a:r>
            <a:endParaRPr sz="12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b="12049" l="0" r="53067" t="16440"/>
          <a:stretch/>
        </p:blipFill>
        <p:spPr>
          <a:xfrm>
            <a:off x="3151862" y="4590800"/>
            <a:ext cx="1616275" cy="128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 rotWithShape="1">
          <a:blip r:embed="rId3">
            <a:alphaModFix/>
          </a:blip>
          <a:srcRect b="12049" l="53067" r="0" t="16440"/>
          <a:stretch/>
        </p:blipFill>
        <p:spPr>
          <a:xfrm>
            <a:off x="497114" y="4590800"/>
            <a:ext cx="1616275" cy="128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8"/>
          <p:cNvSpPr txBox="1"/>
          <p:nvPr/>
        </p:nvSpPr>
        <p:spPr>
          <a:xfrm>
            <a:off x="0" y="5995687"/>
            <a:ext cx="7338300" cy="3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rPr>
              <a:t> Morphology</a:t>
            </a:r>
            <a:endParaRPr b="1" sz="1800">
              <a:solidFill>
                <a:srgbClr val="0B5394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Once cirrhosis has been established etiology cannot be established based on morphology.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b="1" lang="en-GB" sz="1600">
                <a:solidFill>
                  <a:schemeClr val="dk1"/>
                </a:solidFill>
                <a:highlight>
                  <a:srgbClr val="CFE2F3"/>
                </a:highlight>
                <a:latin typeface="Lora"/>
                <a:ea typeface="Lora"/>
                <a:cs typeface="Lora"/>
                <a:sym typeface="Lora"/>
              </a:rPr>
              <a:t>Macroscopy</a:t>
            </a:r>
            <a:r>
              <a:rPr b="1" lang="en-GB">
                <a:solidFill>
                  <a:schemeClr val="dk1"/>
                </a:solidFill>
                <a:highlight>
                  <a:srgbClr val="CFE2F3"/>
                </a:highlight>
                <a:latin typeface="Lora"/>
                <a:ea typeface="Lora"/>
                <a:cs typeface="Lora"/>
                <a:sym typeface="Lora"/>
              </a:rPr>
              <a:t>:</a:t>
            </a:r>
            <a:endParaRPr b="1">
              <a:solidFill>
                <a:schemeClr val="dk1"/>
              </a:solidFill>
              <a:highlight>
                <a:srgbClr val="CFE2F3"/>
              </a:highlight>
              <a:latin typeface="Lora"/>
              <a:ea typeface="Lora"/>
              <a:cs typeface="Lora"/>
              <a:sym typeface="Lora"/>
            </a:endParaRPr>
          </a:p>
          <a:p>
            <a:pPr indent="-196899" lvl="1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Micronodular cirrhosis (A): 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nodules &lt;3mm.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899" lvl="2" marL="73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Most common cause in alcoholism.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899" lvl="2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Micronodular cirrhosis (B&amp;C): 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&gt; 3mm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2096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ora"/>
              <a:buChar char="●"/>
            </a:pPr>
            <a:r>
              <a:rPr b="1" lang="en-GB" sz="1600">
                <a:solidFill>
                  <a:schemeClr val="dk1"/>
                </a:solidFill>
                <a:highlight>
                  <a:srgbClr val="CFE2F3"/>
                </a:highlight>
                <a:latin typeface="Lora"/>
                <a:ea typeface="Lora"/>
                <a:cs typeface="Lora"/>
                <a:sym typeface="Lora"/>
              </a:rPr>
              <a:t>Microscopy:</a:t>
            </a:r>
            <a:endParaRPr b="1" sz="1600">
              <a:solidFill>
                <a:schemeClr val="dk1"/>
              </a:solidFill>
              <a:highlight>
                <a:srgbClr val="CFE2F3"/>
              </a:highlight>
              <a:latin typeface="Lora"/>
              <a:ea typeface="Lora"/>
              <a:cs typeface="Lora"/>
              <a:sym typeface="Lora"/>
            </a:endParaRPr>
          </a:p>
          <a:p>
            <a:pPr indent="-196899" lvl="1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Regenerative nodule of hepatocytes.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899" lvl="2" marL="73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Surrounded by fibrosis.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899" lvl="1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Scattered lymphocytes.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899" lvl="1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Proliferation of bile ducts.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75" name="Google Shape;17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5425" y="9249800"/>
            <a:ext cx="1691051" cy="1002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5422" y="6638042"/>
            <a:ext cx="1691052" cy="11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5424" y="7944209"/>
            <a:ext cx="1691049" cy="1112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26962" y="9202300"/>
            <a:ext cx="1691050" cy="104979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8"/>
          <p:cNvSpPr txBox="1"/>
          <p:nvPr/>
        </p:nvSpPr>
        <p:spPr>
          <a:xfrm>
            <a:off x="6035425" y="7391625"/>
            <a:ext cx="4113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</a:t>
            </a:r>
            <a:endParaRPr b="1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0" name="Google Shape;180;p28"/>
          <p:cNvSpPr txBox="1"/>
          <p:nvPr/>
        </p:nvSpPr>
        <p:spPr>
          <a:xfrm>
            <a:off x="6035425" y="8697225"/>
            <a:ext cx="4113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B</a:t>
            </a:r>
            <a:endParaRPr b="1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1" name="Google Shape;181;p28"/>
          <p:cNvSpPr txBox="1"/>
          <p:nvPr/>
        </p:nvSpPr>
        <p:spPr>
          <a:xfrm>
            <a:off x="6035425" y="9911850"/>
            <a:ext cx="4113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C</a:t>
            </a:r>
            <a:endParaRPr b="1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2" name="Google Shape;182;p28"/>
          <p:cNvSpPr txBox="1"/>
          <p:nvPr/>
        </p:nvSpPr>
        <p:spPr>
          <a:xfrm>
            <a:off x="1213950" y="18625"/>
            <a:ext cx="5385600" cy="81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Liver Cirrhosis</a:t>
            </a:r>
            <a:endParaRPr b="1" sz="30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83" name="Google Shape;183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42525" y="4689176"/>
            <a:ext cx="2470771" cy="111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8"/>
          <p:cNvSpPr txBox="1"/>
          <p:nvPr/>
        </p:nvSpPr>
        <p:spPr>
          <a:xfrm>
            <a:off x="5680475" y="4473750"/>
            <a:ext cx="7533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latin typeface="Lora"/>
                <a:ea typeface="Lora"/>
                <a:cs typeface="Lora"/>
                <a:sym typeface="Lora"/>
              </a:rPr>
              <a:t>Normal</a:t>
            </a:r>
            <a:endParaRPr b="1" sz="9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5" name="Google Shape;185;p28"/>
          <p:cNvSpPr txBox="1"/>
          <p:nvPr/>
        </p:nvSpPr>
        <p:spPr>
          <a:xfrm>
            <a:off x="6973175" y="4473750"/>
            <a:ext cx="7533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latin typeface="Lora"/>
                <a:ea typeface="Lora"/>
                <a:cs typeface="Lora"/>
                <a:sym typeface="Lora"/>
              </a:rPr>
              <a:t>Cirrhosis</a:t>
            </a:r>
            <a:endParaRPr b="1" sz="9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6" name="Google Shape;186;p28"/>
          <p:cNvSpPr/>
          <p:nvPr/>
        </p:nvSpPr>
        <p:spPr>
          <a:xfrm rot="5400000">
            <a:off x="-14400" y="1085150"/>
            <a:ext cx="133500" cy="104700"/>
          </a:xfrm>
          <a:prstGeom prst="triangle">
            <a:avLst>
              <a:gd fmla="val 50000" name="adj"/>
            </a:avLst>
          </a:prstGeom>
          <a:solidFill>
            <a:srgbClr val="073763"/>
          </a:solidFill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8"/>
          <p:cNvSpPr/>
          <p:nvPr/>
        </p:nvSpPr>
        <p:spPr>
          <a:xfrm rot="5400000">
            <a:off x="-14400" y="6174550"/>
            <a:ext cx="133500" cy="104700"/>
          </a:xfrm>
          <a:prstGeom prst="triangle">
            <a:avLst>
              <a:gd fmla="val 50000" name="adj"/>
            </a:avLst>
          </a:prstGeom>
          <a:solidFill>
            <a:srgbClr val="073763"/>
          </a:solidFill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8"/>
          <p:cNvSpPr txBox="1"/>
          <p:nvPr/>
        </p:nvSpPr>
        <p:spPr>
          <a:xfrm>
            <a:off x="0" y="9785700"/>
            <a:ext cx="3960000" cy="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B45F06"/>
                </a:solidFill>
                <a:latin typeface="Lora"/>
                <a:ea typeface="Lora"/>
                <a:cs typeface="Lora"/>
                <a:sym typeface="Lora"/>
              </a:rPr>
              <a:t>1-</a:t>
            </a:r>
            <a:r>
              <a:rPr lang="en-GB" sz="1000">
                <a:solidFill>
                  <a:srgbClr val="B45F06"/>
                </a:solidFill>
                <a:latin typeface="Lora"/>
                <a:ea typeface="Lora"/>
                <a:cs typeface="Lora"/>
                <a:sym typeface="Lora"/>
              </a:rPr>
              <a:t>the reticuticular fiber is replaced by collagen which makes it more stiff .</a:t>
            </a:r>
            <a:endParaRPr sz="1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/>
          <p:nvPr/>
        </p:nvSpPr>
        <p:spPr>
          <a:xfrm>
            <a:off x="4315925" y="5176113"/>
            <a:ext cx="3248100" cy="197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Bile duct damage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b="1" lang="en-GB">
                <a:solidFill>
                  <a:schemeClr val="dk1"/>
                </a:solidFill>
                <a:highlight>
                  <a:srgbClr val="EAD1DC"/>
                </a:highlight>
                <a:latin typeface="Lora"/>
                <a:ea typeface="Lora"/>
                <a:cs typeface="Lora"/>
                <a:sym typeface="Lora"/>
              </a:rPr>
              <a:t>lymphoid aggregate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formation.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Pic: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high stage with extensive fibrosis and progression to macronodular cirrhosis, as evidenced by the </a:t>
            </a:r>
            <a:r>
              <a:rPr lang="en-GB">
                <a:solidFill>
                  <a:schemeClr val="dk1"/>
                </a:solidFill>
                <a:highlight>
                  <a:srgbClr val="B6D7A8"/>
                </a:highlight>
                <a:latin typeface="Lora"/>
                <a:ea typeface="Lora"/>
                <a:cs typeface="Lora"/>
                <a:sym typeface="Lora"/>
              </a:rPr>
              <a:t>large regenerative nodule 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at the center right, and some fatty infiltration</a:t>
            </a:r>
            <a:endParaRPr/>
          </a:p>
        </p:txBody>
      </p:sp>
      <p:sp>
        <p:nvSpPr>
          <p:cNvPr id="194" name="Google Shape;194;p29"/>
          <p:cNvSpPr/>
          <p:nvPr/>
        </p:nvSpPr>
        <p:spPr>
          <a:xfrm>
            <a:off x="332550" y="5176126"/>
            <a:ext cx="3248100" cy="197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lang="en-GB">
                <a:solidFill>
                  <a:schemeClr val="dk1"/>
                </a:solidFill>
                <a:highlight>
                  <a:srgbClr val="F4CCCC"/>
                </a:highlight>
                <a:latin typeface="Lora"/>
                <a:ea typeface="Lora"/>
                <a:cs typeface="Lora"/>
                <a:sym typeface="Lora"/>
              </a:rPr>
              <a:t>G</a:t>
            </a:r>
            <a:r>
              <a:rPr lang="en-GB">
                <a:solidFill>
                  <a:schemeClr val="dk1"/>
                </a:solidFill>
                <a:highlight>
                  <a:srgbClr val="F4CCCC"/>
                </a:highlight>
                <a:latin typeface="Lora"/>
                <a:ea typeface="Lora"/>
                <a:cs typeface="Lora"/>
                <a:sym typeface="Lora"/>
              </a:rPr>
              <a:t>round-glass hepatocytes with sanded nuclei.</a:t>
            </a:r>
            <a:endParaRPr>
              <a:solidFill>
                <a:schemeClr val="dk1"/>
              </a:solidFill>
              <a:highlight>
                <a:srgbClr val="F4CCCC"/>
              </a:highlight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lang="en-GB">
                <a:solidFill>
                  <a:schemeClr val="dk1"/>
                </a:solidFill>
                <a:highlight>
                  <a:srgbClr val="CFE2F3"/>
                </a:highlight>
                <a:latin typeface="Lora"/>
                <a:ea typeface="Lora"/>
                <a:cs typeface="Lora"/>
                <a:sym typeface="Lora"/>
              </a:rPr>
              <a:t>Normal hepatocytes.</a:t>
            </a:r>
            <a:endParaRPr/>
          </a:p>
        </p:txBody>
      </p:sp>
      <p:sp>
        <p:nvSpPr>
          <p:cNvPr id="195" name="Google Shape;195;p29"/>
          <p:cNvSpPr txBox="1"/>
          <p:nvPr/>
        </p:nvSpPr>
        <p:spPr>
          <a:xfrm>
            <a:off x="1266225" y="18625"/>
            <a:ext cx="5385600" cy="8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Chronic Viral Hepatitis</a:t>
            </a:r>
            <a:endParaRPr b="1" sz="30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96" name="Google Shape;196;p29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7" name="Google Shape;197;p29"/>
          <p:cNvPicPr preferRelativeResize="0"/>
          <p:nvPr/>
        </p:nvPicPr>
        <p:blipFill rotWithShape="1">
          <a:blip r:embed="rId3">
            <a:alphaModFix/>
          </a:blip>
          <a:srcRect b="21057" l="6173" r="0" t="4587"/>
          <a:stretch/>
        </p:blipFill>
        <p:spPr>
          <a:xfrm>
            <a:off x="903339" y="7155375"/>
            <a:ext cx="2037098" cy="13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9"/>
          <p:cNvSpPr/>
          <p:nvPr/>
        </p:nvSpPr>
        <p:spPr>
          <a:xfrm>
            <a:off x="1981710" y="7287010"/>
            <a:ext cx="879900" cy="1173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9"/>
          <p:cNvSpPr/>
          <p:nvPr/>
        </p:nvSpPr>
        <p:spPr>
          <a:xfrm>
            <a:off x="898526" y="7296213"/>
            <a:ext cx="736200" cy="1173300"/>
          </a:xfrm>
          <a:prstGeom prst="ellipse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29"/>
          <p:cNvPicPr preferRelativeResize="0"/>
          <p:nvPr/>
        </p:nvPicPr>
        <p:blipFill rotWithShape="1">
          <a:blip r:embed="rId4">
            <a:alphaModFix/>
          </a:blip>
          <a:srcRect b="47375" l="3820" r="51233" t="5545"/>
          <a:stretch/>
        </p:blipFill>
        <p:spPr>
          <a:xfrm>
            <a:off x="4168228" y="8514303"/>
            <a:ext cx="1642549" cy="118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0938" y="7174937"/>
            <a:ext cx="1784856" cy="123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2525" y="3312100"/>
            <a:ext cx="1052400" cy="1140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98338" y="7174938"/>
            <a:ext cx="1533526" cy="123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9"/>
          <p:cNvSpPr txBox="1"/>
          <p:nvPr/>
        </p:nvSpPr>
        <p:spPr>
          <a:xfrm>
            <a:off x="0" y="976300"/>
            <a:ext cx="6544500" cy="23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B45F06"/>
                </a:solidFill>
                <a:latin typeface="Lora"/>
                <a:ea typeface="Lora"/>
                <a:cs typeface="Lora"/>
                <a:sym typeface="Lora"/>
              </a:rPr>
              <a:t>Fibrosis staging:</a:t>
            </a:r>
            <a:endParaRPr b="1">
              <a:solidFill>
                <a:srgbClr val="B45F06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ora"/>
              <a:buAutoNum type="arabicPeriod"/>
            </a:pPr>
            <a:r>
              <a:rPr lang="en-GB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Stage I: fibrosis in the portal tract.</a:t>
            </a:r>
            <a:endParaRPr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ora"/>
              <a:buAutoNum type="arabicPeriod"/>
            </a:pPr>
            <a:r>
              <a:rPr lang="en-GB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Stage II: periportal fibrosis.</a:t>
            </a:r>
            <a:endParaRPr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ora"/>
              <a:buAutoNum type="arabicPeriod"/>
            </a:pPr>
            <a:r>
              <a:rPr lang="en-GB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Stage III: Bridging fibrosis.</a:t>
            </a:r>
            <a:endParaRPr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ora"/>
              <a:buAutoNum type="arabicPeriod"/>
            </a:pPr>
            <a:r>
              <a:rPr lang="en-GB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Stage IV: Nodule formation (Cirrhosis).</a:t>
            </a:r>
            <a:endParaRPr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B45F06"/>
                </a:solidFill>
                <a:latin typeface="Lora"/>
                <a:ea typeface="Lora"/>
                <a:cs typeface="Lora"/>
                <a:sym typeface="Lora"/>
              </a:rPr>
              <a:t>Inflammation Staging:</a:t>
            </a:r>
            <a:endParaRPr b="1">
              <a:solidFill>
                <a:srgbClr val="B45F06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ora"/>
              <a:buAutoNum type="arabicPeriod"/>
            </a:pPr>
            <a:r>
              <a:rPr lang="en-GB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Grade I: inflammation in the portal tract.</a:t>
            </a:r>
            <a:endParaRPr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ora"/>
              <a:buAutoNum type="arabicPeriod"/>
            </a:pPr>
            <a:r>
              <a:rPr lang="en-GB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Grade II: inflammation out the portal tract (Interface hepatitis).</a:t>
            </a:r>
            <a:endParaRPr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05" name="Google Shape;205;p29"/>
          <p:cNvSpPr txBox="1"/>
          <p:nvPr/>
        </p:nvSpPr>
        <p:spPr>
          <a:xfrm>
            <a:off x="-4500" y="3102225"/>
            <a:ext cx="5451300" cy="18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b="1" lang="en-GB" sz="1800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rPr>
              <a:t>Morphology of Chronic Hepatitis </a:t>
            </a:r>
            <a:endParaRPr>
              <a:solidFill>
                <a:srgbClr val="0B5394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Hepatocyte injury, necrosis, and regeneration.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Sinusoidal Cell reactive changes.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Portal tract Inflammation.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Fibrosis: 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Continued loss of hepatocytes results in fibrosis septa formation which ultimately leads to cirrhosis.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b="1" lang="en-GB">
                <a:latin typeface="Lora"/>
                <a:ea typeface="Lora"/>
                <a:cs typeface="Lora"/>
                <a:sym typeface="Lora"/>
              </a:rPr>
              <a:t>C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irrhosis: 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the end-stage outcome.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06" name="Google Shape;206;p29"/>
          <p:cNvSpPr txBox="1"/>
          <p:nvPr/>
        </p:nvSpPr>
        <p:spPr>
          <a:xfrm>
            <a:off x="1940125" y="8514300"/>
            <a:ext cx="2228100" cy="11889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Portal tract Inflammation: Confined to portal tracts, or Spillover into adjacent parenchyma, with necrosis of hepatocyte (</a:t>
            </a:r>
            <a:r>
              <a:rPr lang="en-GB" sz="11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interface hepatitis</a:t>
            </a:r>
            <a:r>
              <a:rPr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or </a:t>
            </a:r>
            <a:r>
              <a:rPr lang="en-GB" sz="11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Piecemeal</a:t>
            </a:r>
            <a:r>
              <a:rPr lang="en-GB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necrosis).</a:t>
            </a:r>
            <a:endParaRPr sz="11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07" name="Google Shape;207;p29"/>
          <p:cNvSpPr/>
          <p:nvPr/>
        </p:nvSpPr>
        <p:spPr>
          <a:xfrm>
            <a:off x="4645888" y="7483937"/>
            <a:ext cx="512700" cy="608400"/>
          </a:xfrm>
          <a:prstGeom prst="ellipse">
            <a:avLst/>
          </a:prstGeom>
          <a:noFill/>
          <a:ln cap="flat" cmpd="sng" w="1905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9"/>
          <p:cNvSpPr txBox="1"/>
          <p:nvPr/>
        </p:nvSpPr>
        <p:spPr>
          <a:xfrm>
            <a:off x="5971150" y="4391050"/>
            <a:ext cx="22281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Apoptotic hepatocytes (acidophil bodies)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09" name="Google Shape;209;p29"/>
          <p:cNvSpPr/>
          <p:nvPr/>
        </p:nvSpPr>
        <p:spPr>
          <a:xfrm>
            <a:off x="6725400" y="7352753"/>
            <a:ext cx="771900" cy="843900"/>
          </a:xfrm>
          <a:prstGeom prst="ellipse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77458" y="1122162"/>
            <a:ext cx="1642541" cy="204407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9"/>
          <p:cNvSpPr txBox="1"/>
          <p:nvPr/>
        </p:nvSpPr>
        <p:spPr>
          <a:xfrm>
            <a:off x="256350" y="4929825"/>
            <a:ext cx="9030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HBV</a:t>
            </a:r>
            <a:endParaRPr b="1" sz="18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12" name="Google Shape;212;p29"/>
          <p:cNvSpPr txBox="1"/>
          <p:nvPr/>
        </p:nvSpPr>
        <p:spPr>
          <a:xfrm>
            <a:off x="4284500" y="4900563"/>
            <a:ext cx="9030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HCV</a:t>
            </a:r>
            <a:endParaRPr b="1" sz="18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13" name="Google Shape;213;p29"/>
          <p:cNvSpPr/>
          <p:nvPr/>
        </p:nvSpPr>
        <p:spPr>
          <a:xfrm rot="5400000">
            <a:off x="-14400" y="3278950"/>
            <a:ext cx="133500" cy="104700"/>
          </a:xfrm>
          <a:prstGeom prst="triangle">
            <a:avLst>
              <a:gd fmla="val 50000" name="adj"/>
            </a:avLst>
          </a:prstGeom>
          <a:solidFill>
            <a:srgbClr val="073763"/>
          </a:solidFill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0"/>
          <p:cNvSpPr txBox="1"/>
          <p:nvPr/>
        </p:nvSpPr>
        <p:spPr>
          <a:xfrm>
            <a:off x="1266225" y="18625"/>
            <a:ext cx="5385600" cy="8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Autoimmune Hepatitis</a:t>
            </a:r>
            <a:endParaRPr b="1" sz="30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19" name="Google Shape;219;p30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0" name="Google Shape;220;p30"/>
          <p:cNvSpPr txBox="1"/>
          <p:nvPr/>
        </p:nvSpPr>
        <p:spPr>
          <a:xfrm>
            <a:off x="0" y="1215275"/>
            <a:ext cx="6366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Autoimmune hepatitis: 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is a chronic hepatitis with histologic features like that of chronic viral hepatitis. 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Absence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of viral serologic markers.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Elevated serum </a:t>
            </a: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IgG and Gamma-globulin levels 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(&gt; 1.5 times normal).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High serum titres of auto-antibodies in 80% of cases.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203200" lvl="0" marL="381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In untreated severe disease: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203200" lvl="1" marL="54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40% of patients die within 6 months of diagnosis.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203200" lvl="1" marL="54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Cirrhosis develops in at least 40% of survivors.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203200" lvl="1" marL="54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Progressing to hepatic encephalopathy within 8 weeks of onset.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203200" lvl="1" marL="36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Pre-cirrhosis findings:</a:t>
            </a:r>
            <a:endParaRPr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203200" lvl="1" marL="54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Necrosis and inflammation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203200" lvl="1" marL="54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Plasma cell predominance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203200" lvl="0" marL="36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b="1"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Two primary types of autoimmune hepatitis:</a:t>
            </a:r>
            <a:endParaRPr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221" name="Google Shape;221;p30"/>
          <p:cNvGraphicFramePr/>
          <p:nvPr/>
        </p:nvGraphicFramePr>
        <p:xfrm>
          <a:off x="383775" y="4700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{2A32F781-3B63-4BDA-9D92-A37510300B92}</a:tableStyleId>
              </a:tblPr>
              <a:tblGrid>
                <a:gridCol w="1192350"/>
                <a:gridCol w="3188950"/>
                <a:gridCol w="2771125"/>
              </a:tblGrid>
              <a:tr h="2961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Type 1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Type 2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solidFill>
                      <a:srgbClr val="1C4587"/>
                    </a:solidFill>
                  </a:tcPr>
                </a:tc>
              </a:tr>
              <a:tr h="407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Age group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Char char="●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M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ost often in middle-age women.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Char char="●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M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ost often seen in children or teenagers.</a:t>
                      </a:r>
                      <a:endParaRPr sz="12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  <a:tr h="948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Antibodies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indent="-184200" lvl="1" marL="2160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Char char="○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haracteristically associated with increase in: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184200" lvl="2" marL="2880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Lora"/>
                        <a:buChar char="■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Antinuclear antibodies (ANA).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184200" lvl="2" marL="2880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Lora"/>
                        <a:buChar char="■"/>
                      </a:pPr>
                      <a:r>
                        <a:rPr b="1" lang="en-GB" sz="12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Antismooth muscle antibodies (SMA).</a:t>
                      </a:r>
                      <a:endParaRPr b="1" sz="12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184200" lvl="2" marL="2880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Lora"/>
                        <a:buChar char="■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Anti-mitochondrial antibodies.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148200" lvl="1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Char char="○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ssociated with increase in: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184200" lvl="2" marL="2880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Lora"/>
                        <a:buChar char="■"/>
                      </a:pPr>
                      <a:r>
                        <a:rPr b="1" lang="en-GB" sz="12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Anti-liver kidney microsomal auto-antibodies.</a:t>
                      </a:r>
                      <a:endParaRPr b="1" sz="12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184200" lvl="2" marL="2880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Lora"/>
                        <a:buChar char="■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Anti-liver cytosol-1 antibodies.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  <a:tr h="5424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Association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solidFill>
                      <a:srgbClr val="1C4587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84200" lvl="0" marL="2160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Char char="●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Associated with other autoimmune disease: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184199" lvl="1" marL="557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Char char="○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Rheumatoid arthritis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184199" lvl="1" marL="557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Char char="○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Sjogren’s syndrome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 hMerge="1"/>
              </a:tr>
              <a:tr h="2993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Treatment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solidFill>
                      <a:srgbClr val="1C4587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84200" lvl="0" marL="2160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ora"/>
                        <a:buChar char="●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I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mmunosuppressive therapy, and liver transplantation. </a:t>
                      </a:r>
                      <a:endParaRPr sz="12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/>
          <p:nvPr/>
        </p:nvSpPr>
        <p:spPr>
          <a:xfrm>
            <a:off x="1047750" y="-41350"/>
            <a:ext cx="5824500" cy="9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Intrahepatic Biliary Diseases</a:t>
            </a:r>
            <a:endParaRPr b="1" sz="30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27" name="Google Shape;227;p31"/>
          <p:cNvSpPr txBox="1"/>
          <p:nvPr/>
        </p:nvSpPr>
        <p:spPr>
          <a:xfrm>
            <a:off x="0" y="1032250"/>
            <a:ext cx="6366600" cy="13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There are 3 disorders of the 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intrahepatic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biliary ducts: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899" lvl="1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Primary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899" lvl="2" marL="73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■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Primary biliary cholangitis.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899" lvl="2" marL="73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■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Primary sclerosing cholangitis.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Secondary biliary cirrhosis.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After cirrhosis (end-stage) the pathological picture is 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Indistinguishable from 1ry or 2ry cirrhosis.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28" name="Google Shape;228;p31"/>
          <p:cNvSpPr txBox="1"/>
          <p:nvPr/>
        </p:nvSpPr>
        <p:spPr>
          <a:xfrm>
            <a:off x="0" y="2918175"/>
            <a:ext cx="6366600" cy="14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1- Secondary Biliary Cirrhosis:</a:t>
            </a:r>
            <a:endParaRPr b="1" sz="18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Prolonged obstruction of the </a:t>
            </a:r>
            <a:r>
              <a:rPr b="1" lang="en-GB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extrahepatic biliary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tree resulting in alteration of the liver.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Biliary obstruction initiate periportal fibrosis leading to hepatic scarring and nodule formation → Hepatic cirrhosis.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29" name="Google Shape;229;p31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aphicFrame>
        <p:nvGraphicFramePr>
          <p:cNvPr id="230" name="Google Shape;230;p31"/>
          <p:cNvGraphicFramePr/>
          <p:nvPr/>
        </p:nvGraphicFramePr>
        <p:xfrm>
          <a:off x="291788" y="4435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{2A32F781-3B63-4BDA-9D92-A37510300B92}</a:tableStyleId>
              </a:tblPr>
              <a:tblGrid>
                <a:gridCol w="1512150"/>
                <a:gridCol w="1256125"/>
                <a:gridCol w="4566200"/>
              </a:tblGrid>
              <a:tr h="381000"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Etiology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Adults</a:t>
                      </a:r>
                      <a:endParaRPr b="1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- </a:t>
                      </a:r>
                      <a:r>
                        <a:rPr b="1" lang="en-GB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Gallstones</a:t>
                      </a: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 (most common cause).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- Malignancies of the biliary tree or head of the pancreas.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- Post surgical strictures.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810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Children</a:t>
                      </a:r>
                      <a:endParaRPr b="1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- Biliary atresia.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- Cystic Fibrosis.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- Choledochal cyst.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Sex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None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Symptoms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Pruritus</a:t>
                      </a: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, jaundice, malaise, dark urine, light stool, 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hepatosplenomegaly.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Findings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- Increased serum conjugated bilirubin, bile acids, and cholesterol.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- Increased </a:t>
                      </a:r>
                      <a:r>
                        <a:rPr b="1" lang="en-GB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serum ALP</a:t>
                      </a: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 (alkaline phosphatase).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- </a:t>
                      </a:r>
                      <a:r>
                        <a:rPr b="1" lang="en-GB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NO increase in serum AMA nor IgM.</a:t>
                      </a:r>
                      <a:endParaRPr b="1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Pre-cirrhosis findings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- Bile stasis in ducts with duct proliferation.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- Neutrophil infiltration with portal tract edema.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Complications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- Obstruction can lead to 2ry infection (ascending cholangitis).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- Common organisms: coliforms and enterococci.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</a:tbl>
          </a:graphicData>
        </a:graphic>
      </p:graphicFrame>
      <p:pic>
        <p:nvPicPr>
          <p:cNvPr id="231" name="Google Shape;23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4950" y="1117425"/>
            <a:ext cx="2775049" cy="216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"/>
          <p:cNvSpPr txBox="1"/>
          <p:nvPr/>
        </p:nvSpPr>
        <p:spPr>
          <a:xfrm>
            <a:off x="0" y="888175"/>
            <a:ext cx="6366600" cy="12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2</a:t>
            </a:r>
            <a:r>
              <a:rPr b="1" lang="en-GB" sz="18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- Primary Biliary Cholangitis:</a:t>
            </a:r>
            <a:endParaRPr b="1" sz="18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Chronic, progressive, and often fatal cholestatic liver disease, characterized by the destruction of </a:t>
            </a:r>
            <a:r>
              <a:rPr b="1" lang="en-GB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intrahepatic bile ducts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,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Destruction can lead to portal inflammation and scarring and nodular formation → Hepatic cirrhosis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237" name="Google Shape;237;p32"/>
          <p:cNvGraphicFramePr/>
          <p:nvPr/>
        </p:nvGraphicFramePr>
        <p:xfrm>
          <a:off x="292763" y="2390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{2A32F781-3B63-4BDA-9D92-A37510300B92}</a:tableStyleId>
              </a:tblPr>
              <a:tblGrid>
                <a:gridCol w="1512150"/>
                <a:gridCol w="1256125"/>
                <a:gridCol w="45662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Etiology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Possibly autoimmune.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Sex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Female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:male 6:1 (middle aged women).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Symptoms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Pruritus, jaundice, malaise, dark urine, light stool, </a:t>
                      </a:r>
                      <a:r>
                        <a:rPr b="1" lang="en-GB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Xanthomas and xanthelasmas </a:t>
                      </a: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arise owing to cholesterol retention.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Findings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- Increased serum conjugated bilirubin, bile acids, and cholesterol.</a:t>
                      </a:r>
                      <a:endParaRPr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- Increased </a:t>
                      </a:r>
                      <a:r>
                        <a:rPr b="1" lang="en-GB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serum ALP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GB" sz="10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(alkaline phosphatase).</a:t>
                      </a:r>
                      <a:endParaRPr sz="10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- </a:t>
                      </a:r>
                      <a:r>
                        <a:rPr b="1" lang="en-GB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Increase in serum AMA </a:t>
                      </a:r>
                      <a:r>
                        <a:rPr lang="en-GB" sz="10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(anti-mitochondrial antibody).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Pre-cirrhosis findings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- Dense lymphocytic infiltration in portal tracts.</a:t>
                      </a:r>
                      <a:endParaRPr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- Non-suppurative </a:t>
                      </a:r>
                      <a:r>
                        <a:rPr b="1" lang="en-GB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granulomatous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destruction of bile ducts.</a:t>
                      </a:r>
                      <a:endParaRPr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Associations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- Associated with Sjögren syndrome.</a:t>
                      </a:r>
                      <a:endParaRPr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</a:tbl>
          </a:graphicData>
        </a:graphic>
      </p:graphicFrame>
      <p:sp>
        <p:nvSpPr>
          <p:cNvPr id="238" name="Google Shape;238;p32"/>
          <p:cNvSpPr txBox="1"/>
          <p:nvPr/>
        </p:nvSpPr>
        <p:spPr>
          <a:xfrm>
            <a:off x="0" y="5605725"/>
            <a:ext cx="6366600" cy="10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3</a:t>
            </a:r>
            <a:r>
              <a:rPr b="1" lang="en-GB" sz="18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- Primary Sclerosing Cholangitis: </a:t>
            </a:r>
            <a:r>
              <a:rPr b="1" lang="en-GB" sz="12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(unknown pathology)</a:t>
            </a:r>
            <a:endParaRPr b="1" sz="12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Characterized by inflammation and obliterative fibrosis of </a:t>
            </a:r>
            <a:r>
              <a:rPr b="1" lang="en-GB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intrahepatic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and </a:t>
            </a:r>
            <a:r>
              <a:rPr b="1" lang="en-GB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extrahepatic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bile ducts, with </a:t>
            </a:r>
            <a:r>
              <a:rPr b="1" lang="en-GB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dilation</a:t>
            </a: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of preserved segments.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239" name="Google Shape;239;p32"/>
          <p:cNvGraphicFramePr/>
          <p:nvPr/>
        </p:nvGraphicFramePr>
        <p:xfrm>
          <a:off x="291788" y="6812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{2A32F781-3B63-4BDA-9D92-A37510300B92}</a:tableStyleId>
              </a:tblPr>
              <a:tblGrid>
                <a:gridCol w="1512150"/>
                <a:gridCol w="1256125"/>
                <a:gridCol w="45662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Etiology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Possibly autoimmune.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Sex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Female:</a:t>
                      </a:r>
                      <a:r>
                        <a:rPr b="1"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male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1:2 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Symptoms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Pruritus, jaundice, malaise, dark urine, light stool, </a:t>
                      </a:r>
                      <a:r>
                        <a:rPr lang="en-GB" sz="10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hepatosplenomegaly</a:t>
                      </a:r>
                      <a:endParaRPr b="1" sz="1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Findings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- Increased serum conjugated bilirubin, bile acids, and cholesterol.</a:t>
                      </a:r>
                      <a:endParaRPr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- Increased </a:t>
                      </a:r>
                      <a:r>
                        <a:rPr b="1" lang="en-GB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serum ALP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GB" sz="1000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(alkaline phosphatase).</a:t>
                      </a:r>
                      <a:endParaRPr sz="10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- </a:t>
                      </a:r>
                      <a:r>
                        <a:rPr b="1" lang="en-GB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Increase in serum IgM </a:t>
                      </a:r>
                      <a:r>
                        <a:rPr lang="en-GB" sz="1000">
                          <a:latin typeface="Lora"/>
                          <a:ea typeface="Lora"/>
                          <a:cs typeface="Lora"/>
                          <a:sym typeface="Lora"/>
                        </a:rPr>
                        <a:t>(hypergammaglobulinemia).</a:t>
                      </a:r>
                      <a:endParaRPr sz="1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- </a:t>
                      </a:r>
                      <a:r>
                        <a:rPr b="1" lang="en-GB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Beading appearance in radiology.</a:t>
                      </a:r>
                      <a:endParaRPr b="1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Pre-cirrhosis findings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- Concentric periductal fibrosis (</a:t>
                      </a:r>
                      <a:r>
                        <a:rPr lang="en-GB">
                          <a:solidFill>
                            <a:schemeClr val="dk1"/>
                          </a:solidFill>
                          <a:highlight>
                            <a:srgbClr val="EAD1DC"/>
                          </a:highlight>
                          <a:latin typeface="Lora"/>
                          <a:ea typeface="Lora"/>
                          <a:cs typeface="Lora"/>
                          <a:sym typeface="Lora"/>
                        </a:rPr>
                        <a:t>onion-skin fibrosis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).</a:t>
                      </a:r>
                      <a:endParaRPr sz="1000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- Segmental stenosis of both intra- and extrahepatic ducts.</a:t>
                      </a:r>
                      <a:endParaRPr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Associations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- 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Associated with IBD especially Ulcerative colitis</a:t>
                      </a:r>
                      <a:endParaRPr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</a:tbl>
          </a:graphicData>
        </a:graphic>
      </p:graphicFrame>
      <p:pic>
        <p:nvPicPr>
          <p:cNvPr id="240" name="Google Shape;24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3225" y="5681925"/>
            <a:ext cx="1165976" cy="105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2"/>
          <p:cNvSpPr txBox="1"/>
          <p:nvPr/>
        </p:nvSpPr>
        <p:spPr>
          <a:xfrm>
            <a:off x="1047750" y="-41350"/>
            <a:ext cx="5824500" cy="9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Intrahepatic Biliary Diseases</a:t>
            </a:r>
            <a:endParaRPr b="1" sz="30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2" name="Google Shape;242;p32"/>
          <p:cNvSpPr/>
          <p:nvPr/>
        </p:nvSpPr>
        <p:spPr>
          <a:xfrm>
            <a:off x="6828250" y="5798325"/>
            <a:ext cx="519000" cy="510900"/>
          </a:xfrm>
          <a:prstGeom prst="ellipse">
            <a:avLst/>
          </a:prstGeom>
          <a:noFill/>
          <a:ln cap="flat" cmpd="sng" w="9525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 txBox="1"/>
          <p:nvPr/>
        </p:nvSpPr>
        <p:spPr>
          <a:xfrm>
            <a:off x="1266225" y="18625"/>
            <a:ext cx="5385600" cy="9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Alcohol Liver Disease</a:t>
            </a:r>
            <a:endParaRPr b="1" sz="30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8" name="Google Shape;248;p33"/>
          <p:cNvSpPr txBox="1"/>
          <p:nvPr/>
        </p:nvSpPr>
        <p:spPr>
          <a:xfrm>
            <a:off x="0" y="1184650"/>
            <a:ext cx="6366600" cy="89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Alcoholic liver disease has 3 features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: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899" lvl="0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rabicPeriod"/>
            </a:pPr>
            <a:r>
              <a:rPr b="1" lang="en-GB">
                <a:latin typeface="Lora"/>
                <a:ea typeface="Lora"/>
                <a:cs typeface="Lora"/>
                <a:sym typeface="Lora"/>
              </a:rPr>
              <a:t>Steatosis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(fatty change)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899" lvl="0" marL="73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➔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It is due to continuous exposure of alcohol.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899" lvl="0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rabicPeriod"/>
            </a:pPr>
            <a:r>
              <a:rPr b="1" lang="en-GB">
                <a:latin typeface="Lora"/>
                <a:ea typeface="Lora"/>
                <a:cs typeface="Lora"/>
                <a:sym typeface="Lora"/>
              </a:rPr>
              <a:t>Hepatitis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indent="-196899" lvl="0" marL="73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➔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It is due to severe exposure of alcohol.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899" lvl="0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rabicPeriod"/>
            </a:pPr>
            <a:r>
              <a:rPr b="1" lang="en-GB">
                <a:latin typeface="Lora"/>
                <a:ea typeface="Lora"/>
                <a:cs typeface="Lora"/>
                <a:sym typeface="Lora"/>
              </a:rPr>
              <a:t>Fibrosis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indent="-196899" lvl="0" marL="73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➔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Can be either due to hepatitis or steatosis.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If a steatosis was followed by a hepatitis it’s called 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steatohepatitis.</a:t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rPr>
              <a:t> Morphological Features</a:t>
            </a:r>
            <a:endParaRPr b="1" sz="1800">
              <a:solidFill>
                <a:srgbClr val="0B5394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Alcohol liver disease is marked by fatty changes or neutrophilic infiltrate leading to cirrhosis, key features include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899" lvl="0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rabicPeriod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Mallory-Denk bodies (eosinophilic bodies)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899" lvl="0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rabicPeriod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Neutrophil infiltrate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899" lvl="0" marL="557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AutoNum type="arabicPeriod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Hepatocyte ballooning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highlight>
                <a:srgbClr val="000000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highlight>
                <a:srgbClr val="000000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highlight>
                <a:srgbClr val="000000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highlight>
                <a:srgbClr val="000000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highlight>
                <a:srgbClr val="000000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highlight>
                <a:srgbClr val="000000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highlight>
                <a:srgbClr val="000000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073763"/>
                </a:solidFill>
                <a:highlight>
                  <a:srgbClr val="CFE2F3"/>
                </a:highlight>
                <a:latin typeface="Lora"/>
                <a:ea typeface="Lora"/>
                <a:cs typeface="Lora"/>
                <a:sym typeface="Lora"/>
              </a:rPr>
              <a:t>Causes of death:</a:t>
            </a:r>
            <a:endParaRPr b="1" sz="1600">
              <a:solidFill>
                <a:srgbClr val="073763"/>
              </a:solidFill>
              <a:highlight>
                <a:srgbClr val="CFE2F3"/>
              </a:highlight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Hepatic failure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Massive gastrointestinal hemorrhage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Intercurrent infection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Hepatorenal syndrome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Hepatocellular carcinoma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49" name="Google Shape;24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4100" y="1272109"/>
            <a:ext cx="2820299" cy="1633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3"/>
          <p:cNvPicPr preferRelativeResize="0"/>
          <p:nvPr/>
        </p:nvPicPr>
        <p:blipFill rotWithShape="1">
          <a:blip r:embed="rId4">
            <a:alphaModFix/>
          </a:blip>
          <a:srcRect b="0" l="1033" r="53042" t="4030"/>
          <a:stretch/>
        </p:blipFill>
        <p:spPr>
          <a:xfrm>
            <a:off x="3354149" y="5193025"/>
            <a:ext cx="1602392" cy="13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3"/>
          <p:cNvPicPr preferRelativeResize="0"/>
          <p:nvPr/>
        </p:nvPicPr>
        <p:blipFill rotWithShape="1">
          <a:blip r:embed="rId5">
            <a:alphaModFix/>
          </a:blip>
          <a:srcRect b="0" l="46170" r="0" t="0"/>
          <a:stretch/>
        </p:blipFill>
        <p:spPr>
          <a:xfrm>
            <a:off x="5584650" y="5193025"/>
            <a:ext cx="1602400" cy="138637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3"/>
          <p:cNvSpPr txBox="1"/>
          <p:nvPr/>
        </p:nvSpPr>
        <p:spPr>
          <a:xfrm>
            <a:off x="2843750" y="6687825"/>
            <a:ext cx="2623200" cy="31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Lora"/>
                <a:ea typeface="Lora"/>
                <a:cs typeface="Lora"/>
                <a:sym typeface="Lora"/>
              </a:rPr>
              <a:t>Mallory-Denk bodies</a:t>
            </a:r>
            <a:endParaRPr sz="10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9E9E9E"/>
                </a:solidFill>
                <a:latin typeface="Lora"/>
                <a:ea typeface="Lora"/>
                <a:cs typeface="Lora"/>
                <a:sym typeface="Lora"/>
              </a:rPr>
              <a:t>(damaged intermediate filaments)</a:t>
            </a:r>
            <a:endParaRPr sz="1000">
              <a:solidFill>
                <a:srgbClr val="9E9E9E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53" name="Google Shape;253;p33"/>
          <p:cNvSpPr txBox="1"/>
          <p:nvPr/>
        </p:nvSpPr>
        <p:spPr>
          <a:xfrm>
            <a:off x="5349350" y="6535425"/>
            <a:ext cx="2073000" cy="3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Lora"/>
                <a:ea typeface="Lora"/>
                <a:cs typeface="Lora"/>
                <a:sym typeface="Lora"/>
              </a:rPr>
              <a:t>Ballooning hepatocytes</a:t>
            </a:r>
            <a:endParaRPr sz="10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54" name="Google Shape;25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350" y="5193025"/>
            <a:ext cx="2379675" cy="1386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3"/>
          <p:cNvSpPr txBox="1"/>
          <p:nvPr/>
        </p:nvSpPr>
        <p:spPr>
          <a:xfrm>
            <a:off x="141050" y="6502425"/>
            <a:ext cx="28203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ora"/>
                <a:ea typeface="Lora"/>
                <a:cs typeface="Lora"/>
                <a:sym typeface="Lora"/>
              </a:rPr>
              <a:t>Fibrosis appears as blue of </a:t>
            </a:r>
            <a:r>
              <a:rPr b="1" lang="en-GB" sz="1200">
                <a:latin typeface="Lora"/>
                <a:ea typeface="Lora"/>
                <a:cs typeface="Lora"/>
                <a:sym typeface="Lora"/>
              </a:rPr>
              <a:t>masson trichrome</a:t>
            </a:r>
            <a:r>
              <a:rPr lang="en-GB" sz="1200">
                <a:latin typeface="Lora"/>
                <a:ea typeface="Lora"/>
                <a:cs typeface="Lora"/>
                <a:sym typeface="Lora"/>
              </a:rPr>
              <a:t> stain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56" name="Google Shape;256;p33"/>
          <p:cNvSpPr/>
          <p:nvPr/>
        </p:nvSpPr>
        <p:spPr>
          <a:xfrm rot="5400000">
            <a:off x="-14400" y="3561100"/>
            <a:ext cx="133500" cy="104700"/>
          </a:xfrm>
          <a:prstGeom prst="triangle">
            <a:avLst>
              <a:gd fmla="val 50000" name="adj"/>
            </a:avLst>
          </a:prstGeom>
          <a:solidFill>
            <a:srgbClr val="073763"/>
          </a:solidFill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4"/>
          <p:cNvSpPr txBox="1"/>
          <p:nvPr/>
        </p:nvSpPr>
        <p:spPr>
          <a:xfrm>
            <a:off x="877363" y="-76200"/>
            <a:ext cx="6165300" cy="9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Complications of liver cirrhosis</a:t>
            </a:r>
            <a:endParaRPr b="1" sz="3000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62" name="Google Shape;262;p34"/>
          <p:cNvSpPr txBox="1"/>
          <p:nvPr>
            <p:ph idx="12" type="sldNum"/>
          </p:nvPr>
        </p:nvSpPr>
        <p:spPr>
          <a:xfrm>
            <a:off x="7338349" y="9690352"/>
            <a:ext cx="475200" cy="8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aphicFrame>
        <p:nvGraphicFramePr>
          <p:cNvPr id="263" name="Google Shape;263;p34"/>
          <p:cNvGraphicFramePr/>
          <p:nvPr/>
        </p:nvGraphicFramePr>
        <p:xfrm>
          <a:off x="292750" y="1371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{2A32F781-3B63-4BDA-9D92-A37510300B92}</a:tableStyleId>
              </a:tblPr>
              <a:tblGrid>
                <a:gridCol w="1512150"/>
                <a:gridCol w="1256125"/>
                <a:gridCol w="4566200"/>
              </a:tblGrid>
              <a:tr h="331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Definition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Resistance to blood flow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  <a:tr h="8633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Types 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1. </a:t>
                      </a:r>
                      <a:r>
                        <a:rPr b="1"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Prehepatic</a:t>
                      </a:r>
                      <a:r>
                        <a:rPr b="1"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: </a:t>
                      </a:r>
                      <a:r>
                        <a:rPr lang="en-GB">
                          <a:solidFill>
                            <a:srgbClr val="B45F06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E.g</a:t>
                      </a:r>
                      <a:r>
                        <a:rPr b="1"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GB">
                          <a:solidFill>
                            <a:srgbClr val="B45F06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portal vein thrombosis.</a:t>
                      </a:r>
                      <a:endParaRPr>
                        <a:solidFill>
                          <a:srgbClr val="B45F06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2. Intrahepatic:</a:t>
                      </a: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 the dominant cause is cirrhosis ( most cases of portal </a:t>
                      </a: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hypertension</a:t>
                      </a: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)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3. </a:t>
                      </a:r>
                      <a:r>
                        <a:rPr b="1"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Posthepatic</a:t>
                      </a:r>
                      <a:r>
                        <a:rPr b="1"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:</a:t>
                      </a: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GB">
                          <a:solidFill>
                            <a:srgbClr val="B45F06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E.g Budd-Chiari syndrome</a:t>
                      </a:r>
                      <a:r>
                        <a:rPr baseline="30000" lang="en-GB">
                          <a:solidFill>
                            <a:srgbClr val="B45F06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1</a:t>
                      </a:r>
                      <a:r>
                        <a:rPr lang="en-GB">
                          <a:solidFill>
                            <a:srgbClr val="B45F06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.</a:t>
                      </a:r>
                      <a:endParaRPr>
                        <a:solidFill>
                          <a:srgbClr val="B45F06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  <a:tr h="10405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Complications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Of Portal hypertension</a:t>
                      </a:r>
                      <a:endParaRPr b="1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A. Splenomegaly.</a:t>
                      </a:r>
                      <a:endParaRPr b="1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B. Portosystemic shunt:</a:t>
                      </a:r>
                      <a:endParaRPr b="1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6300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1. Rectum (Hemorrhoids). 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6300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2. Cardioesophageal junction (esophagogastric varices).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6300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Lora"/>
                          <a:ea typeface="Lora"/>
                          <a:cs typeface="Lora"/>
                          <a:sym typeface="Lora"/>
                        </a:rPr>
                        <a:t>3. Abdominal wall collaterals (caput medusae)</a:t>
                      </a:r>
                      <a:endParaRPr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</a:tbl>
          </a:graphicData>
        </a:graphic>
      </p:graphicFrame>
      <p:sp>
        <p:nvSpPr>
          <p:cNvPr id="264" name="Google Shape;264;p34"/>
          <p:cNvSpPr txBox="1"/>
          <p:nvPr/>
        </p:nvSpPr>
        <p:spPr>
          <a:xfrm>
            <a:off x="0" y="967450"/>
            <a:ext cx="65952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73763"/>
                </a:solidFill>
                <a:highlight>
                  <a:srgbClr val="CFE2F3"/>
                </a:highlight>
                <a:latin typeface="Lora"/>
                <a:ea typeface="Lora"/>
                <a:cs typeface="Lora"/>
                <a:sym typeface="Lora"/>
              </a:rPr>
              <a:t>1. Portal hypertension</a:t>
            </a:r>
            <a:endParaRPr sz="1800">
              <a:solidFill>
                <a:srgbClr val="073763"/>
              </a:solidFill>
              <a:highlight>
                <a:srgbClr val="CFE2F3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65" name="Google Shape;265;p34"/>
          <p:cNvSpPr txBox="1"/>
          <p:nvPr/>
        </p:nvSpPr>
        <p:spPr>
          <a:xfrm>
            <a:off x="0" y="4415675"/>
            <a:ext cx="70596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rPr>
              <a:t>A. Splenomegaly:</a:t>
            </a:r>
            <a:endParaRPr b="1" sz="1800">
              <a:solidFill>
                <a:srgbClr val="0B5394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Long-standing congestion may cause congestive splenomegaly (spleen weight may reach up to 1000 gm)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The massive splenomegaly may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 induce hematologic abnormalities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 attributable to hypersplenism, such as thrombocytopenia or  pancytopenia.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66" name="Google Shape;266;p34"/>
          <p:cNvSpPr txBox="1"/>
          <p:nvPr/>
        </p:nvSpPr>
        <p:spPr>
          <a:xfrm>
            <a:off x="228600" y="5813775"/>
            <a:ext cx="6366600" cy="3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67" name="Google Shape;267;p34"/>
          <p:cNvSpPr txBox="1"/>
          <p:nvPr/>
        </p:nvSpPr>
        <p:spPr>
          <a:xfrm>
            <a:off x="0" y="5711075"/>
            <a:ext cx="6366600" cy="3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B5394"/>
                </a:solidFill>
                <a:latin typeface="Lora"/>
                <a:ea typeface="Lora"/>
                <a:cs typeface="Lora"/>
                <a:sym typeface="Lora"/>
              </a:rPr>
              <a:t>B. Portosystemic shunt:</a:t>
            </a:r>
            <a:endParaRPr>
              <a:solidFill>
                <a:srgbClr val="0B5394"/>
              </a:solidFill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Portosystemic shunts develop when blood flow is reversed from the portal to systemic circulation.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196900" lvl="0" marL="37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due to intrasinusoidal hypertension from regenerative nodule compression.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3D85C6"/>
                </a:solidFill>
                <a:latin typeface="Lora"/>
                <a:ea typeface="Lora"/>
                <a:cs typeface="Lora"/>
                <a:sym typeface="Lora"/>
              </a:rPr>
              <a:t>B-1. Esophageal varices:</a:t>
            </a:r>
            <a:endParaRPr b="1" sz="1600">
              <a:solidFill>
                <a:srgbClr val="3D85C6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Esophageal varices is an important cause of esophageal bleeding.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90% of cirrhotic patients develop varices most commonly in association with alcoholic liver disease.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lang="en-GB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Can be caused by Hepatic schistosomiasis.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30200" lvl="0" marL="80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1600"/>
              <a:buFont typeface="Lora"/>
              <a:buChar char="○"/>
            </a:pPr>
            <a:r>
              <a:rPr b="1" lang="en-GB" sz="1600">
                <a:solidFill>
                  <a:srgbClr val="6FA8DC"/>
                </a:solidFill>
                <a:latin typeface="Lora"/>
                <a:ea typeface="Lora"/>
                <a:cs typeface="Lora"/>
                <a:sym typeface="Lora"/>
              </a:rPr>
              <a:t>Pathogenesis:</a:t>
            </a:r>
            <a:endParaRPr b="1" sz="1600">
              <a:solidFill>
                <a:srgbClr val="6FA8DC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B5394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68" name="Google Shape;268;p34"/>
          <p:cNvSpPr/>
          <p:nvPr/>
        </p:nvSpPr>
        <p:spPr>
          <a:xfrm>
            <a:off x="4367775" y="8812550"/>
            <a:ext cx="2924400" cy="877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These shunts allow drainage to occur, leading to congested </a:t>
            </a:r>
            <a:r>
              <a:rPr b="1"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subepithelial</a:t>
            </a: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and </a:t>
            </a:r>
            <a:r>
              <a:rPr b="1"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submucosal</a:t>
            </a: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venous plexus within the distal esophagus (varices).</a:t>
            </a:r>
            <a:endParaRPr sz="1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ada"/>
              <a:ea typeface="Mada"/>
              <a:cs typeface="Mada"/>
              <a:sym typeface="Mada"/>
            </a:endParaRPr>
          </a:p>
        </p:txBody>
      </p:sp>
      <p:sp>
        <p:nvSpPr>
          <p:cNvPr id="269" name="Google Shape;269;p34"/>
          <p:cNvSpPr/>
          <p:nvPr/>
        </p:nvSpPr>
        <p:spPr>
          <a:xfrm>
            <a:off x="3380525" y="8864275"/>
            <a:ext cx="895200" cy="774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da"/>
              <a:ea typeface="Mada"/>
              <a:cs typeface="Mada"/>
              <a:sym typeface="Mada"/>
            </a:endParaRPr>
          </a:p>
        </p:txBody>
      </p:sp>
      <p:sp>
        <p:nvSpPr>
          <p:cNvPr id="270" name="Google Shape;270;p34"/>
          <p:cNvSpPr/>
          <p:nvPr/>
        </p:nvSpPr>
        <p:spPr>
          <a:xfrm>
            <a:off x="516625" y="8812550"/>
            <a:ext cx="2924400" cy="877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Portal hypertension causes portosystemic shunts to dilate.</a:t>
            </a:r>
            <a:endParaRPr sz="1200">
              <a:latin typeface="Mada"/>
              <a:ea typeface="Mada"/>
              <a:cs typeface="Mada"/>
              <a:sym typeface="Mada"/>
            </a:endParaRPr>
          </a:p>
        </p:txBody>
      </p:sp>
      <p:sp>
        <p:nvSpPr>
          <p:cNvPr id="271" name="Google Shape;271;p34"/>
          <p:cNvSpPr txBox="1"/>
          <p:nvPr/>
        </p:nvSpPr>
        <p:spPr>
          <a:xfrm>
            <a:off x="0" y="9785700"/>
            <a:ext cx="6851100" cy="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666666"/>
                </a:solidFill>
                <a:latin typeface="Lora"/>
                <a:ea typeface="Lora"/>
                <a:cs typeface="Lora"/>
                <a:sym typeface="Lora"/>
              </a:rPr>
              <a:t>1- The obstruction of two or more major hepatic veins produces liver enlargement, pain, and ascites.</a:t>
            </a:r>
            <a:endParaRPr sz="1000">
              <a:solidFill>
                <a:srgbClr val="666666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