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10688400" cx="7920000"/>
  <p:notesSz cx="6858000" cy="9144000"/>
  <p:embeddedFontLst>
    <p:embeddedFont>
      <p:font typeface="Lora"/>
      <p:regular r:id="rId18"/>
      <p:bold r:id="rId19"/>
      <p:italic r:id="rId20"/>
      <p:boldItalic r:id="rId21"/>
    </p:embeddedFont>
    <p:embeddedFont>
      <p:font typeface="Exo"/>
      <p:regular r:id="rId22"/>
      <p:bold r:id="rId23"/>
      <p:italic r:id="rId24"/>
      <p:boldItalic r:id="rId25"/>
    </p:embeddedFont>
    <p:embeddedFont>
      <p:font typeface="CG Times"/>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366">
          <p15:clr>
            <a:srgbClr val="A4A3A4"/>
          </p15:clr>
        </p15:guide>
        <p15:guide id="2" pos="249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C47EB58A-D597-4A0F-AA32-B1AC0F8182ED}">
  <a:tblStyle styleId="{C47EB58A-D597-4A0F-AA32-B1AC0F8182ED}"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3366" orient="horz"/>
        <p:guide pos="2494"/>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ora-italic.fntdata"/><Relationship Id="rId22" Type="http://schemas.openxmlformats.org/officeDocument/2006/relationships/font" Target="fonts/Exo-regular.fntdata"/><Relationship Id="rId21" Type="http://schemas.openxmlformats.org/officeDocument/2006/relationships/font" Target="fonts/Lora-boldItalic.fntdata"/><Relationship Id="rId24" Type="http://schemas.openxmlformats.org/officeDocument/2006/relationships/font" Target="fonts/Exo-italic.fntdata"/><Relationship Id="rId23" Type="http://schemas.openxmlformats.org/officeDocument/2006/relationships/font" Target="fonts/Exo-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CGTimes-regular.fntdata"/><Relationship Id="rId25" Type="http://schemas.openxmlformats.org/officeDocument/2006/relationships/font" Target="fonts/Exo-boldItalic.fntdata"/><Relationship Id="rId28" Type="http://schemas.openxmlformats.org/officeDocument/2006/relationships/font" Target="fonts/CGTimes-italic.fntdata"/><Relationship Id="rId27" Type="http://schemas.openxmlformats.org/officeDocument/2006/relationships/font" Target="fonts/CGTimes-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CGTimes-boldItalic.fntdata"/><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Lora-bold.fntdata"/><Relationship Id="rId18" Type="http://schemas.openxmlformats.org/officeDocument/2006/relationships/font" Target="fonts/Lora-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2158894" y="685800"/>
            <a:ext cx="2541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Google Shape;71;p:notes"/>
          <p:cNvSpPr/>
          <p:nvPr>
            <p:ph idx="2" type="sldImg"/>
          </p:nvPr>
        </p:nvSpPr>
        <p:spPr>
          <a:xfrm>
            <a:off x="2158894" y="685800"/>
            <a:ext cx="2541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9" name="Shape 299"/>
        <p:cNvGrpSpPr/>
        <p:nvPr/>
      </p:nvGrpSpPr>
      <p:grpSpPr>
        <a:xfrm>
          <a:off x="0" y="0"/>
          <a:ext cx="0" cy="0"/>
          <a:chOff x="0" y="0"/>
          <a:chExt cx="0" cy="0"/>
        </a:xfrm>
      </p:grpSpPr>
      <p:sp>
        <p:nvSpPr>
          <p:cNvPr id="300" name="Google Shape;300;g6d051c7aa8_0_0:notes"/>
          <p:cNvSpPr/>
          <p:nvPr>
            <p:ph idx="2" type="sldImg"/>
          </p:nvPr>
        </p:nvSpPr>
        <p:spPr>
          <a:xfrm>
            <a:off x="2158894" y="685800"/>
            <a:ext cx="2541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6d051c7aa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7" name="Shape 307"/>
        <p:cNvGrpSpPr/>
        <p:nvPr/>
      </p:nvGrpSpPr>
      <p:grpSpPr>
        <a:xfrm>
          <a:off x="0" y="0"/>
          <a:ext cx="0" cy="0"/>
          <a:chOff x="0" y="0"/>
          <a:chExt cx="0" cy="0"/>
        </a:xfrm>
      </p:grpSpPr>
      <p:sp>
        <p:nvSpPr>
          <p:cNvPr id="308" name="Google Shape;308;g75a90b2cb7_0_142:notes"/>
          <p:cNvSpPr/>
          <p:nvPr>
            <p:ph idx="2" type="sldImg"/>
          </p:nvPr>
        </p:nvSpPr>
        <p:spPr>
          <a:xfrm>
            <a:off x="2158894" y="685800"/>
            <a:ext cx="2541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75a90b2cb7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g75a90b2cb7_0_72:notes"/>
          <p:cNvSpPr/>
          <p:nvPr>
            <p:ph idx="2" type="sldImg"/>
          </p:nvPr>
        </p:nvSpPr>
        <p:spPr>
          <a:xfrm>
            <a:off x="2158894" y="685800"/>
            <a:ext cx="2541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75a90b2cb7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g7bf5b30a72_0_80:notes"/>
          <p:cNvSpPr/>
          <p:nvPr>
            <p:ph idx="2" type="sldImg"/>
          </p:nvPr>
        </p:nvSpPr>
        <p:spPr>
          <a:xfrm>
            <a:off x="2158894" y="685800"/>
            <a:ext cx="2541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7bf5b30a72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g7bf5b30a72_0_116:notes"/>
          <p:cNvSpPr/>
          <p:nvPr>
            <p:ph idx="2" type="sldImg"/>
          </p:nvPr>
        </p:nvSpPr>
        <p:spPr>
          <a:xfrm>
            <a:off x="2158894" y="685800"/>
            <a:ext cx="2541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7bf5b30a72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g7bf5b30a72_0_157:notes"/>
          <p:cNvSpPr/>
          <p:nvPr>
            <p:ph idx="2" type="sldImg"/>
          </p:nvPr>
        </p:nvSpPr>
        <p:spPr>
          <a:xfrm>
            <a:off x="2158894" y="685800"/>
            <a:ext cx="2541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7bf5b30a72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g7bf5b30a72_0_177:notes"/>
          <p:cNvSpPr/>
          <p:nvPr>
            <p:ph idx="2" type="sldImg"/>
          </p:nvPr>
        </p:nvSpPr>
        <p:spPr>
          <a:xfrm>
            <a:off x="2158894" y="685800"/>
            <a:ext cx="2541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7bf5b30a72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Google Shape;209;g7bf5b30a72_0_193:notes"/>
          <p:cNvSpPr/>
          <p:nvPr>
            <p:ph idx="2" type="sldImg"/>
          </p:nvPr>
        </p:nvSpPr>
        <p:spPr>
          <a:xfrm>
            <a:off x="2158894" y="685800"/>
            <a:ext cx="2541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7bf5b30a72_0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Google Shape;223;g7bf5b30a72_0_212:notes"/>
          <p:cNvSpPr/>
          <p:nvPr>
            <p:ph idx="2" type="sldImg"/>
          </p:nvPr>
        </p:nvSpPr>
        <p:spPr>
          <a:xfrm>
            <a:off x="2158894" y="685800"/>
            <a:ext cx="2541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7bf5b30a72_0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Google Shape;244;g75a90b2cb7_0_138:notes"/>
          <p:cNvSpPr/>
          <p:nvPr>
            <p:ph idx="2" type="sldImg"/>
          </p:nvPr>
        </p:nvSpPr>
        <p:spPr>
          <a:xfrm>
            <a:off x="2158894" y="685800"/>
            <a:ext cx="2541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75a90b2cb7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69984" y="1547257"/>
            <a:ext cx="7380000" cy="4265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2" type="sldNum"/>
          </p:nvPr>
        </p:nvSpPr>
        <p:spPr>
          <a:xfrm>
            <a:off x="7338349" y="9690352"/>
            <a:ext cx="475200" cy="81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
        <p:nvSpPr>
          <p:cNvPr id="12" name="Google Shape;12;p2"/>
          <p:cNvSpPr/>
          <p:nvPr/>
        </p:nvSpPr>
        <p:spPr>
          <a:xfrm>
            <a:off x="269975" y="1775850"/>
            <a:ext cx="1029900" cy="894900"/>
          </a:xfrm>
          <a:prstGeom prst="halfFrame">
            <a:avLst>
              <a:gd fmla="val 24527" name="adj1"/>
              <a:gd fmla="val 26416" name="adj2"/>
            </a:avLst>
          </a:prstGeom>
          <a:solidFill>
            <a:srgbClr val="0B53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10800000">
            <a:off x="6620075" y="4668150"/>
            <a:ext cx="1029900" cy="894900"/>
          </a:xfrm>
          <a:prstGeom prst="halfFrame">
            <a:avLst>
              <a:gd fmla="val 24527" name="adj1"/>
              <a:gd fmla="val 26416" name="adj2"/>
            </a:avLst>
          </a:prstGeom>
          <a:solidFill>
            <a:srgbClr val="0B53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 name="Google Shape;14;p2"/>
          <p:cNvCxnSpPr/>
          <p:nvPr/>
        </p:nvCxnSpPr>
        <p:spPr>
          <a:xfrm flipH="1">
            <a:off x="252975" y="6467562"/>
            <a:ext cx="3443400" cy="15900"/>
          </a:xfrm>
          <a:prstGeom prst="straightConnector1">
            <a:avLst/>
          </a:prstGeom>
          <a:noFill/>
          <a:ln cap="flat" cmpd="sng" w="28575">
            <a:solidFill>
              <a:srgbClr val="0B5394"/>
            </a:solidFill>
            <a:prstDash val="solid"/>
            <a:round/>
            <a:headEnd len="med" w="med" type="none"/>
            <a:tailEnd len="med" w="med" type="none"/>
          </a:ln>
        </p:spPr>
      </p:cxnSp>
      <p:cxnSp>
        <p:nvCxnSpPr>
          <p:cNvPr id="15" name="Google Shape;15;p2"/>
          <p:cNvCxnSpPr/>
          <p:nvPr/>
        </p:nvCxnSpPr>
        <p:spPr>
          <a:xfrm flipH="1">
            <a:off x="357762" y="9773165"/>
            <a:ext cx="2148000" cy="15900"/>
          </a:xfrm>
          <a:prstGeom prst="straightConnector1">
            <a:avLst/>
          </a:prstGeom>
          <a:noFill/>
          <a:ln cap="flat" cmpd="sng" w="19050">
            <a:solidFill>
              <a:srgbClr val="0B5394"/>
            </a:solidFill>
            <a:prstDash val="solid"/>
            <a:round/>
            <a:headEnd len="med" w="med" type="none"/>
            <a:tailEnd len="med" w="med" type="none"/>
          </a:ln>
        </p:spPr>
      </p:cxnSp>
      <p:sp>
        <p:nvSpPr>
          <p:cNvPr id="16" name="Google Shape;16;p2"/>
          <p:cNvSpPr txBox="1"/>
          <p:nvPr/>
        </p:nvSpPr>
        <p:spPr>
          <a:xfrm flipH="1">
            <a:off x="252912" y="9773165"/>
            <a:ext cx="4505700" cy="726300"/>
          </a:xfrm>
          <a:prstGeom prst="rect">
            <a:avLst/>
          </a:prstGeom>
          <a:noFill/>
          <a:ln>
            <a:noFill/>
          </a:ln>
        </p:spPr>
        <p:txBody>
          <a:bodyPr anchorCtr="0" anchor="ctr" bIns="103300" lIns="103300" spcFirstLastPara="1" rIns="103300" wrap="square" tIns="103300">
            <a:noAutofit/>
          </a:bodyPr>
          <a:lstStyle/>
          <a:p>
            <a:pPr indent="0" lvl="0" marL="0" rtl="0" algn="l">
              <a:spcBef>
                <a:spcPts val="0"/>
              </a:spcBef>
              <a:spcAft>
                <a:spcPts val="0"/>
              </a:spcAft>
              <a:buNone/>
            </a:pPr>
            <a:r>
              <a:rPr b="1" lang="en-GB" sz="1000">
                <a:latin typeface="Lora"/>
                <a:ea typeface="Lora"/>
                <a:cs typeface="Lora"/>
                <a:sym typeface="Lora"/>
              </a:rPr>
              <a:t>Black: original content</a:t>
            </a:r>
            <a:r>
              <a:rPr b="1" lang="en-GB" sz="1000">
                <a:solidFill>
                  <a:srgbClr val="38761D"/>
                </a:solidFill>
                <a:latin typeface="Lora"/>
                <a:ea typeface="Lora"/>
                <a:cs typeface="Lora"/>
                <a:sym typeface="Lora"/>
              </a:rPr>
              <a:t>     </a:t>
            </a:r>
            <a:r>
              <a:rPr b="1" lang="en-GB" sz="1000">
                <a:solidFill>
                  <a:srgbClr val="8E7CC3"/>
                </a:solidFill>
                <a:latin typeface="Lora"/>
                <a:ea typeface="Lora"/>
                <a:cs typeface="Lora"/>
                <a:sym typeface="Lora"/>
              </a:rPr>
              <a:t>   </a:t>
            </a:r>
            <a:endParaRPr b="1" sz="1000">
              <a:latin typeface="Lora"/>
              <a:ea typeface="Lora"/>
              <a:cs typeface="Lora"/>
              <a:sym typeface="Lora"/>
            </a:endParaRPr>
          </a:p>
          <a:p>
            <a:pPr indent="0" lvl="0" marL="0" rtl="0" algn="l">
              <a:spcBef>
                <a:spcPts val="0"/>
              </a:spcBef>
              <a:spcAft>
                <a:spcPts val="0"/>
              </a:spcAft>
              <a:buNone/>
            </a:pPr>
            <a:r>
              <a:rPr b="1" lang="en-GB" sz="1000">
                <a:solidFill>
                  <a:srgbClr val="FF0000"/>
                </a:solidFill>
                <a:latin typeface="Lora"/>
                <a:ea typeface="Lora"/>
                <a:cs typeface="Lora"/>
                <a:sym typeface="Lora"/>
              </a:rPr>
              <a:t>Red: Important</a:t>
            </a:r>
            <a:r>
              <a:rPr b="1" lang="en-GB" sz="1000">
                <a:solidFill>
                  <a:srgbClr val="B45F06"/>
                </a:solidFill>
                <a:latin typeface="Lora"/>
                <a:ea typeface="Lora"/>
                <a:cs typeface="Lora"/>
                <a:sym typeface="Lora"/>
              </a:rPr>
              <a:t>   </a:t>
            </a:r>
            <a:r>
              <a:rPr b="1" lang="en-GB" sz="1000">
                <a:solidFill>
                  <a:srgbClr val="8E7CC3"/>
                </a:solidFill>
                <a:latin typeface="Lora"/>
                <a:ea typeface="Lora"/>
                <a:cs typeface="Lora"/>
                <a:sym typeface="Lora"/>
              </a:rPr>
              <a:t>                      </a:t>
            </a:r>
            <a:endParaRPr b="1" sz="1000">
              <a:solidFill>
                <a:srgbClr val="666666"/>
              </a:solidFill>
              <a:latin typeface="Lora"/>
              <a:ea typeface="Lora"/>
              <a:cs typeface="Lora"/>
              <a:sym typeface="Lora"/>
            </a:endParaRPr>
          </a:p>
          <a:p>
            <a:pPr indent="0" lvl="0" marL="0" rtl="0" algn="l">
              <a:spcBef>
                <a:spcPts val="0"/>
              </a:spcBef>
              <a:spcAft>
                <a:spcPts val="0"/>
              </a:spcAft>
              <a:buClr>
                <a:srgbClr val="000000"/>
              </a:buClr>
              <a:buSzPts val="1200"/>
              <a:buFont typeface="Arial"/>
              <a:buNone/>
            </a:pPr>
            <a:r>
              <a:rPr b="1" lang="en-GB" sz="1000">
                <a:solidFill>
                  <a:srgbClr val="38761D"/>
                </a:solidFill>
                <a:latin typeface="Lora"/>
                <a:ea typeface="Lora"/>
                <a:cs typeface="Lora"/>
                <a:sym typeface="Lora"/>
              </a:rPr>
              <a:t>Green: only found in males slides</a:t>
            </a:r>
            <a:endParaRPr b="1" sz="1000">
              <a:solidFill>
                <a:srgbClr val="38761D"/>
              </a:solidFill>
              <a:latin typeface="Lora"/>
              <a:ea typeface="Lora"/>
              <a:cs typeface="Lora"/>
              <a:sym typeface="Lora"/>
            </a:endParaRPr>
          </a:p>
        </p:txBody>
      </p:sp>
      <p:sp>
        <p:nvSpPr>
          <p:cNvPr id="17" name="Google Shape;17;p2"/>
          <p:cNvSpPr txBox="1"/>
          <p:nvPr/>
        </p:nvSpPr>
        <p:spPr>
          <a:xfrm>
            <a:off x="2395864" y="9788874"/>
            <a:ext cx="2556600" cy="694800"/>
          </a:xfrm>
          <a:prstGeom prst="rect">
            <a:avLst/>
          </a:prstGeom>
          <a:noFill/>
          <a:ln>
            <a:noFill/>
          </a:ln>
        </p:spPr>
        <p:txBody>
          <a:bodyPr anchorCtr="0" anchor="t" bIns="103300" lIns="103300" spcFirstLastPara="1" rIns="103300" wrap="square" tIns="103300">
            <a:noAutofit/>
          </a:bodyPr>
          <a:lstStyle/>
          <a:p>
            <a:pPr indent="0" lvl="0" marL="0" rtl="0" algn="l">
              <a:spcBef>
                <a:spcPts val="0"/>
              </a:spcBef>
              <a:spcAft>
                <a:spcPts val="0"/>
              </a:spcAft>
              <a:buClr>
                <a:srgbClr val="000000"/>
              </a:buClr>
              <a:buSzPts val="1100"/>
              <a:buFont typeface="Arial"/>
              <a:buNone/>
            </a:pPr>
            <a:r>
              <a:rPr b="1" lang="en-GB" sz="1000">
                <a:solidFill>
                  <a:srgbClr val="B45F06"/>
                </a:solidFill>
                <a:latin typeface="Lora"/>
                <a:ea typeface="Lora"/>
                <a:cs typeface="Lora"/>
                <a:sym typeface="Lora"/>
              </a:rPr>
              <a:t>Orange: Doctor notes</a:t>
            </a:r>
            <a:endParaRPr b="1" sz="1000">
              <a:solidFill>
                <a:srgbClr val="B45F06"/>
              </a:solidFill>
              <a:latin typeface="Lora"/>
              <a:ea typeface="Lora"/>
              <a:cs typeface="Lora"/>
              <a:sym typeface="Lora"/>
            </a:endParaRPr>
          </a:p>
          <a:p>
            <a:pPr indent="0" lvl="0" marL="0" rtl="0" algn="l">
              <a:spcBef>
                <a:spcPts val="0"/>
              </a:spcBef>
              <a:spcAft>
                <a:spcPts val="0"/>
              </a:spcAft>
              <a:buNone/>
            </a:pPr>
            <a:r>
              <a:rPr b="1" lang="en-GB" sz="1000">
                <a:solidFill>
                  <a:srgbClr val="999999"/>
                </a:solidFill>
                <a:latin typeface="Lora"/>
                <a:ea typeface="Lora"/>
                <a:cs typeface="Lora"/>
                <a:sym typeface="Lora"/>
              </a:rPr>
              <a:t>Grey: Extra/Robbins </a:t>
            </a:r>
            <a:endParaRPr b="1" sz="1000">
              <a:solidFill>
                <a:srgbClr val="38761D"/>
              </a:solidFill>
              <a:latin typeface="Lora"/>
              <a:ea typeface="Lora"/>
              <a:cs typeface="Lora"/>
              <a:sym typeface="Lora"/>
            </a:endParaRPr>
          </a:p>
          <a:p>
            <a:pPr indent="0" lvl="0" marL="0" rtl="0" algn="l">
              <a:spcBef>
                <a:spcPts val="0"/>
              </a:spcBef>
              <a:spcAft>
                <a:spcPts val="0"/>
              </a:spcAft>
              <a:buNone/>
            </a:pPr>
            <a:r>
              <a:rPr b="1" lang="en-GB" sz="1000">
                <a:solidFill>
                  <a:srgbClr val="8E7CC3"/>
                </a:solidFill>
                <a:latin typeface="Lora"/>
                <a:ea typeface="Lora"/>
                <a:cs typeface="Lora"/>
                <a:sym typeface="Lora"/>
              </a:rPr>
              <a:t>Purple: Only found in females slides  </a:t>
            </a:r>
            <a:r>
              <a:rPr b="1" lang="en-GB" sz="1000">
                <a:solidFill>
                  <a:srgbClr val="8E7CC3"/>
                </a:solidFill>
                <a:latin typeface="CG Times"/>
                <a:ea typeface="CG Times"/>
                <a:cs typeface="CG Times"/>
                <a:sym typeface="CG Times"/>
              </a:rPr>
              <a:t>                        </a:t>
            </a:r>
            <a:endParaRPr b="1" sz="1000">
              <a:solidFill>
                <a:srgbClr val="8E7CC3"/>
              </a:solidFill>
              <a:latin typeface="CG Times"/>
              <a:ea typeface="CG Times"/>
              <a:cs typeface="CG Times"/>
              <a:sym typeface="CG Time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4" name="Shape 54"/>
        <p:cNvGrpSpPr/>
        <p:nvPr/>
      </p:nvGrpSpPr>
      <p:grpSpPr>
        <a:xfrm>
          <a:off x="0" y="0"/>
          <a:ext cx="0" cy="0"/>
          <a:chOff x="0" y="0"/>
          <a:chExt cx="0" cy="0"/>
        </a:xfrm>
      </p:grpSpPr>
      <p:sp>
        <p:nvSpPr>
          <p:cNvPr id="55" name="Google Shape;55;p11"/>
          <p:cNvSpPr txBox="1"/>
          <p:nvPr>
            <p:ph hasCustomPrompt="1" type="title"/>
          </p:nvPr>
        </p:nvSpPr>
        <p:spPr>
          <a:xfrm>
            <a:off x="269976" y="2298572"/>
            <a:ext cx="7380000" cy="40803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6" name="Google Shape;56;p11"/>
          <p:cNvSpPr txBox="1"/>
          <p:nvPr>
            <p:ph idx="1" type="body"/>
          </p:nvPr>
        </p:nvSpPr>
        <p:spPr>
          <a:xfrm>
            <a:off x="269976" y="6550450"/>
            <a:ext cx="7380000" cy="27030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7" name="Google Shape;57;p11"/>
          <p:cNvSpPr txBox="1"/>
          <p:nvPr>
            <p:ph idx="12" type="sldNum"/>
          </p:nvPr>
        </p:nvSpPr>
        <p:spPr>
          <a:xfrm>
            <a:off x="7338349" y="9690352"/>
            <a:ext cx="475200" cy="81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7338349" y="9690352"/>
            <a:ext cx="475200" cy="81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
        <p:nvSpPr>
          <p:cNvPr id="60" name="Google Shape;60;p12"/>
          <p:cNvSpPr/>
          <p:nvPr/>
        </p:nvSpPr>
        <p:spPr>
          <a:xfrm>
            <a:off x="0" y="10485168"/>
            <a:ext cx="7920000" cy="203100"/>
          </a:xfrm>
          <a:prstGeom prst="rect">
            <a:avLst/>
          </a:prstGeom>
          <a:solidFill>
            <a:srgbClr val="0B5394"/>
          </a:solidFill>
          <a:ln>
            <a:noFill/>
          </a:ln>
        </p:spPr>
        <p:txBody>
          <a:bodyPr anchorCtr="0" anchor="ctr" bIns="103300" lIns="103300" spcFirstLastPara="1" rIns="103300" wrap="square" tIns="103300">
            <a:noAutofit/>
          </a:bodyPr>
          <a:lstStyle/>
          <a:p>
            <a:pPr indent="0" lvl="0" marL="0" rtl="0" algn="l">
              <a:spcBef>
                <a:spcPts val="0"/>
              </a:spcBef>
              <a:spcAft>
                <a:spcPts val="0"/>
              </a:spcAft>
              <a:buNone/>
            </a:pPr>
            <a:r>
              <a:t/>
            </a:r>
            <a:endParaRPr/>
          </a:p>
        </p:txBody>
      </p:sp>
      <p:cxnSp>
        <p:nvCxnSpPr>
          <p:cNvPr id="61" name="Google Shape;61;p12"/>
          <p:cNvCxnSpPr/>
          <p:nvPr/>
        </p:nvCxnSpPr>
        <p:spPr>
          <a:xfrm flipH="1" rot="10800000">
            <a:off x="1267189" y="985645"/>
            <a:ext cx="5385600" cy="3900"/>
          </a:xfrm>
          <a:prstGeom prst="straightConnector1">
            <a:avLst/>
          </a:prstGeom>
          <a:noFill/>
          <a:ln cap="flat" cmpd="sng" w="28575">
            <a:solidFill>
              <a:srgbClr val="0B5394"/>
            </a:solidFill>
            <a:prstDash val="solid"/>
            <a:round/>
            <a:headEnd len="med" w="med" type="diamond"/>
            <a:tailEnd len="med" w="med" type="diamond"/>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1">
  <p:cSld name="TITLE_1">
    <p:spTree>
      <p:nvGrpSpPr>
        <p:cNvPr id="62" name="Shape 62"/>
        <p:cNvGrpSpPr/>
        <p:nvPr/>
      </p:nvGrpSpPr>
      <p:grpSpPr>
        <a:xfrm>
          <a:off x="0" y="0"/>
          <a:ext cx="0" cy="0"/>
          <a:chOff x="0" y="0"/>
          <a:chExt cx="0" cy="0"/>
        </a:xfrm>
      </p:grpSpPr>
      <p:sp>
        <p:nvSpPr>
          <p:cNvPr id="63" name="Google Shape;63;p13"/>
          <p:cNvSpPr txBox="1"/>
          <p:nvPr>
            <p:ph type="ctrTitle"/>
          </p:nvPr>
        </p:nvSpPr>
        <p:spPr>
          <a:xfrm>
            <a:off x="269984" y="1547257"/>
            <a:ext cx="7380000" cy="4265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64" name="Google Shape;64;p13"/>
          <p:cNvSpPr txBox="1"/>
          <p:nvPr>
            <p:ph idx="1" type="subTitle"/>
          </p:nvPr>
        </p:nvSpPr>
        <p:spPr>
          <a:xfrm>
            <a:off x="269976" y="5889426"/>
            <a:ext cx="7380000" cy="1647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5" name="Google Shape;65;p13"/>
          <p:cNvSpPr txBox="1"/>
          <p:nvPr>
            <p:ph idx="12" type="sldNum"/>
          </p:nvPr>
        </p:nvSpPr>
        <p:spPr>
          <a:xfrm>
            <a:off x="7338349" y="9690352"/>
            <a:ext cx="475200" cy="81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2">
  <p:cSld name="TITLE_2">
    <p:spTree>
      <p:nvGrpSpPr>
        <p:cNvPr id="66" name="Shape 66"/>
        <p:cNvGrpSpPr/>
        <p:nvPr/>
      </p:nvGrpSpPr>
      <p:grpSpPr>
        <a:xfrm>
          <a:off x="0" y="0"/>
          <a:ext cx="0" cy="0"/>
          <a:chOff x="0" y="0"/>
          <a:chExt cx="0" cy="0"/>
        </a:xfrm>
      </p:grpSpPr>
      <p:sp>
        <p:nvSpPr>
          <p:cNvPr id="67" name="Google Shape;67;p14"/>
          <p:cNvSpPr txBox="1"/>
          <p:nvPr>
            <p:ph type="ctrTitle"/>
          </p:nvPr>
        </p:nvSpPr>
        <p:spPr>
          <a:xfrm>
            <a:off x="269984" y="1547257"/>
            <a:ext cx="7380000" cy="4265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68" name="Google Shape;68;p14"/>
          <p:cNvSpPr txBox="1"/>
          <p:nvPr>
            <p:ph idx="1" type="subTitle"/>
          </p:nvPr>
        </p:nvSpPr>
        <p:spPr>
          <a:xfrm>
            <a:off x="269976" y="5889426"/>
            <a:ext cx="7380000" cy="1647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9" name="Google Shape;69;p14"/>
          <p:cNvSpPr txBox="1"/>
          <p:nvPr>
            <p:ph idx="12" type="sldNum"/>
          </p:nvPr>
        </p:nvSpPr>
        <p:spPr>
          <a:xfrm>
            <a:off x="7338349" y="9690352"/>
            <a:ext cx="475200" cy="8178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8" name="Shape 18"/>
        <p:cNvGrpSpPr/>
        <p:nvPr/>
      </p:nvGrpSpPr>
      <p:grpSpPr>
        <a:xfrm>
          <a:off x="0" y="0"/>
          <a:ext cx="0" cy="0"/>
          <a:chOff x="0" y="0"/>
          <a:chExt cx="0" cy="0"/>
        </a:xfrm>
      </p:grpSpPr>
      <p:sp>
        <p:nvSpPr>
          <p:cNvPr id="19" name="Google Shape;19;p3"/>
          <p:cNvSpPr txBox="1"/>
          <p:nvPr>
            <p:ph type="title"/>
          </p:nvPr>
        </p:nvSpPr>
        <p:spPr>
          <a:xfrm>
            <a:off x="269976" y="4469553"/>
            <a:ext cx="7380000" cy="17493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0" name="Google Shape;20;p3"/>
          <p:cNvSpPr txBox="1"/>
          <p:nvPr>
            <p:ph idx="12" type="sldNum"/>
          </p:nvPr>
        </p:nvSpPr>
        <p:spPr>
          <a:xfrm>
            <a:off x="7338349" y="9690352"/>
            <a:ext cx="475200" cy="81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
        <p:nvSpPr>
          <p:cNvPr id="21" name="Google Shape;21;p3"/>
          <p:cNvSpPr/>
          <p:nvPr/>
        </p:nvSpPr>
        <p:spPr>
          <a:xfrm>
            <a:off x="0" y="10485168"/>
            <a:ext cx="7920000" cy="203100"/>
          </a:xfrm>
          <a:prstGeom prst="rect">
            <a:avLst/>
          </a:prstGeom>
          <a:solidFill>
            <a:srgbClr val="0B5394"/>
          </a:solidFill>
          <a:ln>
            <a:noFill/>
          </a:ln>
        </p:spPr>
        <p:txBody>
          <a:bodyPr anchorCtr="0" anchor="ctr" bIns="103300" lIns="103300" spcFirstLastPara="1" rIns="103300" wrap="square" tIns="103300">
            <a:noAutofit/>
          </a:bodyPr>
          <a:lstStyle/>
          <a:p>
            <a:pPr indent="0" lvl="0" marL="0" rtl="0" algn="l">
              <a:spcBef>
                <a:spcPts val="0"/>
              </a:spcBef>
              <a:spcAft>
                <a:spcPts val="0"/>
              </a:spcAft>
              <a:buNone/>
            </a:pPr>
            <a:r>
              <a:t/>
            </a:r>
            <a:endParaRPr/>
          </a:p>
        </p:txBody>
      </p:sp>
      <p:sp>
        <p:nvSpPr>
          <p:cNvPr id="22" name="Google Shape;22;p3"/>
          <p:cNvSpPr txBox="1"/>
          <p:nvPr/>
        </p:nvSpPr>
        <p:spPr>
          <a:xfrm>
            <a:off x="269976" y="4469553"/>
            <a:ext cx="7380000" cy="174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3600">
              <a:solidFill>
                <a:srgbClr val="000000"/>
              </a:solidFill>
            </a:endParaRPr>
          </a:p>
        </p:txBody>
      </p:sp>
      <p:sp>
        <p:nvSpPr>
          <p:cNvPr id="23" name="Google Shape;23;p3"/>
          <p:cNvSpPr txBox="1"/>
          <p:nvPr/>
        </p:nvSpPr>
        <p:spPr>
          <a:xfrm>
            <a:off x="269976" y="4469553"/>
            <a:ext cx="7380000" cy="174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3600">
              <a:solidFill>
                <a:srgbClr val="000000"/>
              </a:solidFill>
            </a:endParaRPr>
          </a:p>
        </p:txBody>
      </p:sp>
      <p:cxnSp>
        <p:nvCxnSpPr>
          <p:cNvPr id="24" name="Google Shape;24;p3"/>
          <p:cNvCxnSpPr/>
          <p:nvPr/>
        </p:nvCxnSpPr>
        <p:spPr>
          <a:xfrm flipH="1" rot="10800000">
            <a:off x="1267189" y="833245"/>
            <a:ext cx="5385600" cy="3900"/>
          </a:xfrm>
          <a:prstGeom prst="straightConnector1">
            <a:avLst/>
          </a:prstGeom>
          <a:noFill/>
          <a:ln cap="flat" cmpd="sng" w="28575">
            <a:solidFill>
              <a:srgbClr val="0B5394"/>
            </a:solidFill>
            <a:prstDash val="solid"/>
            <a:round/>
            <a:headEnd len="med" w="med" type="diamond"/>
            <a:tailEnd len="med" w="med" type="diamond"/>
          </a:ln>
        </p:spPr>
      </p:cxnSp>
      <p:cxnSp>
        <p:nvCxnSpPr>
          <p:cNvPr id="25" name="Google Shape;25;p3"/>
          <p:cNvCxnSpPr/>
          <p:nvPr/>
        </p:nvCxnSpPr>
        <p:spPr>
          <a:xfrm flipH="1">
            <a:off x="357762" y="9773165"/>
            <a:ext cx="2148000" cy="15900"/>
          </a:xfrm>
          <a:prstGeom prst="straightConnector1">
            <a:avLst/>
          </a:prstGeom>
          <a:noFill/>
          <a:ln cap="flat" cmpd="sng" w="19050">
            <a:solidFill>
              <a:srgbClr val="000000"/>
            </a:solidFill>
            <a:prstDash val="solid"/>
            <a:round/>
            <a:headEnd len="med" w="med" type="none"/>
            <a:tailEnd len="med" w="med"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6" name="Shape 26"/>
        <p:cNvGrpSpPr/>
        <p:nvPr/>
      </p:nvGrpSpPr>
      <p:grpSpPr>
        <a:xfrm>
          <a:off x="0" y="0"/>
          <a:ext cx="0" cy="0"/>
          <a:chOff x="0" y="0"/>
          <a:chExt cx="0" cy="0"/>
        </a:xfrm>
      </p:grpSpPr>
      <p:sp>
        <p:nvSpPr>
          <p:cNvPr id="27" name="Google Shape;27;p4"/>
          <p:cNvSpPr txBox="1"/>
          <p:nvPr>
            <p:ph type="title"/>
          </p:nvPr>
        </p:nvSpPr>
        <p:spPr>
          <a:xfrm>
            <a:off x="269976" y="924780"/>
            <a:ext cx="7380000" cy="11901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8" name="Google Shape;28;p4"/>
          <p:cNvSpPr txBox="1"/>
          <p:nvPr>
            <p:ph idx="1" type="body"/>
          </p:nvPr>
        </p:nvSpPr>
        <p:spPr>
          <a:xfrm>
            <a:off x="269976" y="2394889"/>
            <a:ext cx="7380000" cy="70995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9" name="Google Shape;29;p4"/>
          <p:cNvSpPr txBox="1"/>
          <p:nvPr>
            <p:ph idx="12" type="sldNum"/>
          </p:nvPr>
        </p:nvSpPr>
        <p:spPr>
          <a:xfrm>
            <a:off x="7338349" y="9690352"/>
            <a:ext cx="475200" cy="81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269976" y="924780"/>
            <a:ext cx="7380000" cy="11901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2" name="Google Shape;32;p5"/>
          <p:cNvSpPr txBox="1"/>
          <p:nvPr>
            <p:ph idx="1" type="body"/>
          </p:nvPr>
        </p:nvSpPr>
        <p:spPr>
          <a:xfrm>
            <a:off x="269976" y="2394889"/>
            <a:ext cx="3464400" cy="7099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3" name="Google Shape;33;p5"/>
          <p:cNvSpPr txBox="1"/>
          <p:nvPr>
            <p:ph idx="2" type="body"/>
          </p:nvPr>
        </p:nvSpPr>
        <p:spPr>
          <a:xfrm>
            <a:off x="4185543" y="2394889"/>
            <a:ext cx="3464400" cy="70995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5"/>
          <p:cNvSpPr txBox="1"/>
          <p:nvPr>
            <p:ph idx="12" type="sldNum"/>
          </p:nvPr>
        </p:nvSpPr>
        <p:spPr>
          <a:xfrm>
            <a:off x="7338349" y="9690352"/>
            <a:ext cx="475200" cy="81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269976" y="924780"/>
            <a:ext cx="7380000" cy="11901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7" name="Google Shape;37;p6"/>
          <p:cNvSpPr txBox="1"/>
          <p:nvPr>
            <p:ph idx="12" type="sldNum"/>
          </p:nvPr>
        </p:nvSpPr>
        <p:spPr>
          <a:xfrm>
            <a:off x="7338349" y="9690352"/>
            <a:ext cx="475200" cy="81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269976" y="1154559"/>
            <a:ext cx="2432100" cy="15705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269976" y="2887645"/>
            <a:ext cx="2432100" cy="66069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1" name="Google Shape;41;p7"/>
          <p:cNvSpPr txBox="1"/>
          <p:nvPr>
            <p:ph idx="12" type="sldNum"/>
          </p:nvPr>
        </p:nvSpPr>
        <p:spPr>
          <a:xfrm>
            <a:off x="7338349" y="9690352"/>
            <a:ext cx="475200" cy="81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424626" y="935430"/>
            <a:ext cx="5515500" cy="850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4" name="Google Shape;44;p8"/>
          <p:cNvSpPr txBox="1"/>
          <p:nvPr>
            <p:ph idx="12" type="sldNum"/>
          </p:nvPr>
        </p:nvSpPr>
        <p:spPr>
          <a:xfrm>
            <a:off x="7338349" y="9690352"/>
            <a:ext cx="475200" cy="81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3960000" y="-260"/>
            <a:ext cx="3960000" cy="1068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txBox="1"/>
          <p:nvPr>
            <p:ph type="title"/>
          </p:nvPr>
        </p:nvSpPr>
        <p:spPr>
          <a:xfrm>
            <a:off x="229961" y="2562587"/>
            <a:ext cx="3503700" cy="30804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8" name="Google Shape;48;p9"/>
          <p:cNvSpPr txBox="1"/>
          <p:nvPr>
            <p:ph idx="1" type="subTitle"/>
          </p:nvPr>
        </p:nvSpPr>
        <p:spPr>
          <a:xfrm>
            <a:off x="229961" y="5824903"/>
            <a:ext cx="3503700" cy="2566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9" name="Google Shape;49;p9"/>
          <p:cNvSpPr txBox="1"/>
          <p:nvPr>
            <p:ph idx="2" type="body"/>
          </p:nvPr>
        </p:nvSpPr>
        <p:spPr>
          <a:xfrm>
            <a:off x="4278307" y="1504657"/>
            <a:ext cx="3323400" cy="76785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50" name="Google Shape;50;p9"/>
          <p:cNvSpPr txBox="1"/>
          <p:nvPr>
            <p:ph idx="12" type="sldNum"/>
          </p:nvPr>
        </p:nvSpPr>
        <p:spPr>
          <a:xfrm>
            <a:off x="7338349" y="9690352"/>
            <a:ext cx="475200" cy="81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1" name="Shape 51"/>
        <p:cNvGrpSpPr/>
        <p:nvPr/>
      </p:nvGrpSpPr>
      <p:grpSpPr>
        <a:xfrm>
          <a:off x="0" y="0"/>
          <a:ext cx="0" cy="0"/>
          <a:chOff x="0" y="0"/>
          <a:chExt cx="0" cy="0"/>
        </a:xfrm>
      </p:grpSpPr>
      <p:sp>
        <p:nvSpPr>
          <p:cNvPr id="52" name="Google Shape;52;p10"/>
          <p:cNvSpPr txBox="1"/>
          <p:nvPr>
            <p:ph idx="1" type="body"/>
          </p:nvPr>
        </p:nvSpPr>
        <p:spPr>
          <a:xfrm>
            <a:off x="269976" y="8791305"/>
            <a:ext cx="5195700" cy="12573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53" name="Google Shape;53;p10"/>
          <p:cNvSpPr txBox="1"/>
          <p:nvPr>
            <p:ph idx="12" type="sldNum"/>
          </p:nvPr>
        </p:nvSpPr>
        <p:spPr>
          <a:xfrm>
            <a:off x="7338349" y="9690352"/>
            <a:ext cx="475200" cy="8178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69976" y="924780"/>
            <a:ext cx="7380000" cy="11901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69976" y="2394889"/>
            <a:ext cx="7380000" cy="70995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338349" y="9690352"/>
            <a:ext cx="475200" cy="8178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hyperlink" Target="https://docs.google.com/presentation/d/1JstGTRLF0JNwOq3WRP2aBSaQ57_WJA9VsV3Rhc8T9wI/edit#slide=id.p"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1" Type="http://schemas.openxmlformats.org/officeDocument/2006/relationships/image" Target="../media/image12.png"/><Relationship Id="rId10" Type="http://schemas.openxmlformats.org/officeDocument/2006/relationships/image" Target="../media/image14.png"/><Relationship Id="rId13" Type="http://schemas.openxmlformats.org/officeDocument/2006/relationships/image" Target="../media/image10.png"/><Relationship Id="rId12"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13.png"/><Relationship Id="rId14" Type="http://schemas.openxmlformats.org/officeDocument/2006/relationships/image" Target="../media/image16.png"/><Relationship Id="rId5" Type="http://schemas.openxmlformats.org/officeDocument/2006/relationships/image" Target="../media/image2.png"/><Relationship Id="rId6" Type="http://schemas.openxmlformats.org/officeDocument/2006/relationships/image" Target="../media/image6.png"/><Relationship Id="rId7" Type="http://schemas.openxmlformats.org/officeDocument/2006/relationships/image" Target="../media/image17.png"/><Relationship Id="rId8" Type="http://schemas.openxmlformats.org/officeDocument/2006/relationships/image" Target="../media/image4.png"/></Relationships>
</file>

<file path=ppt/slides/_rels/slide4.xml.rels><?xml version="1.0" encoding="UTF-8" standalone="yes"?><Relationships xmlns="http://schemas.openxmlformats.org/package/2006/relationships"><Relationship Id="rId11" Type="http://schemas.openxmlformats.org/officeDocument/2006/relationships/image" Target="../media/image20.jpg"/><Relationship Id="rId10"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5.png"/><Relationship Id="rId4" Type="http://schemas.openxmlformats.org/officeDocument/2006/relationships/image" Target="../media/image11.png"/><Relationship Id="rId9" Type="http://schemas.openxmlformats.org/officeDocument/2006/relationships/image" Target="../media/image26.jpg"/><Relationship Id="rId5" Type="http://schemas.openxmlformats.org/officeDocument/2006/relationships/image" Target="../media/image17.png"/><Relationship Id="rId6" Type="http://schemas.openxmlformats.org/officeDocument/2006/relationships/image" Target="../media/image4.png"/><Relationship Id="rId7" Type="http://schemas.openxmlformats.org/officeDocument/2006/relationships/image" Target="../media/image21.jpg"/><Relationship Id="rId8" Type="http://schemas.openxmlformats.org/officeDocument/2006/relationships/image" Target="../media/image2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5.png"/><Relationship Id="rId4" Type="http://schemas.openxmlformats.org/officeDocument/2006/relationships/image" Target="../media/image24.png"/><Relationship Id="rId5" Type="http://schemas.openxmlformats.org/officeDocument/2006/relationships/image" Target="../media/image2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7.png"/><Relationship Id="rId4" Type="http://schemas.openxmlformats.org/officeDocument/2006/relationships/image" Target="../media/image4.png"/><Relationship Id="rId5" Type="http://schemas.openxmlformats.org/officeDocument/2006/relationships/image" Target="../media/image28.png"/><Relationship Id="rId6" Type="http://schemas.openxmlformats.org/officeDocument/2006/relationships/image" Target="../media/image2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sp>
        <p:nvSpPr>
          <p:cNvPr id="74" name="Google Shape;74;p15"/>
          <p:cNvSpPr txBox="1"/>
          <p:nvPr>
            <p:ph type="ctrTitle"/>
          </p:nvPr>
        </p:nvSpPr>
        <p:spPr>
          <a:xfrm>
            <a:off x="269984" y="1547257"/>
            <a:ext cx="7380000" cy="4265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073763"/>
                </a:solidFill>
                <a:latin typeface="Lora"/>
                <a:ea typeface="Lora"/>
                <a:cs typeface="Lora"/>
                <a:sym typeface="Lora"/>
              </a:rPr>
              <a:t>Cancer of the liver </a:t>
            </a:r>
            <a:endParaRPr b="1">
              <a:solidFill>
                <a:srgbClr val="073763"/>
              </a:solidFill>
              <a:latin typeface="Lora"/>
              <a:ea typeface="Lora"/>
              <a:cs typeface="Lora"/>
              <a:sym typeface="Lora"/>
            </a:endParaRPr>
          </a:p>
          <a:p>
            <a:pPr indent="0" lvl="0" marL="0" rtl="0" algn="ctr">
              <a:spcBef>
                <a:spcPts val="0"/>
              </a:spcBef>
              <a:spcAft>
                <a:spcPts val="0"/>
              </a:spcAft>
              <a:buNone/>
            </a:pPr>
            <a:r>
              <a:rPr b="1" lang="en-GB">
                <a:solidFill>
                  <a:srgbClr val="073763"/>
                </a:solidFill>
                <a:latin typeface="Lora"/>
                <a:ea typeface="Lora"/>
                <a:cs typeface="Lora"/>
                <a:sym typeface="Lora"/>
              </a:rPr>
              <a:t>and pancreas</a:t>
            </a:r>
            <a:endParaRPr/>
          </a:p>
        </p:txBody>
      </p:sp>
      <p:pic>
        <p:nvPicPr>
          <p:cNvPr id="75" name="Google Shape;75;p15"/>
          <p:cNvPicPr preferRelativeResize="0"/>
          <p:nvPr/>
        </p:nvPicPr>
        <p:blipFill>
          <a:blip r:embed="rId3">
            <a:alphaModFix/>
          </a:blip>
          <a:stretch>
            <a:fillRect/>
          </a:stretch>
        </p:blipFill>
        <p:spPr>
          <a:xfrm>
            <a:off x="6571474" y="152399"/>
            <a:ext cx="1272324" cy="854125"/>
          </a:xfrm>
          <a:prstGeom prst="rect">
            <a:avLst/>
          </a:prstGeom>
          <a:noFill/>
          <a:ln>
            <a:noFill/>
          </a:ln>
        </p:spPr>
      </p:pic>
      <p:pic>
        <p:nvPicPr>
          <p:cNvPr id="76" name="Google Shape;76;p15"/>
          <p:cNvPicPr preferRelativeResize="0"/>
          <p:nvPr/>
        </p:nvPicPr>
        <p:blipFill rotWithShape="1">
          <a:blip r:embed="rId4">
            <a:alphaModFix/>
          </a:blip>
          <a:srcRect b="0" l="3965" r="4029" t="0"/>
          <a:stretch/>
        </p:blipFill>
        <p:spPr>
          <a:xfrm>
            <a:off x="0" y="0"/>
            <a:ext cx="1768975" cy="854125"/>
          </a:xfrm>
          <a:prstGeom prst="rect">
            <a:avLst/>
          </a:prstGeom>
          <a:noFill/>
          <a:ln>
            <a:noFill/>
          </a:ln>
        </p:spPr>
      </p:pic>
      <p:sp>
        <p:nvSpPr>
          <p:cNvPr id="77" name="Google Shape;77;p15"/>
          <p:cNvSpPr txBox="1"/>
          <p:nvPr/>
        </p:nvSpPr>
        <p:spPr>
          <a:xfrm>
            <a:off x="0" y="6505775"/>
            <a:ext cx="7380000" cy="3000000"/>
          </a:xfrm>
          <a:prstGeom prst="rect">
            <a:avLst/>
          </a:prstGeom>
          <a:noFill/>
          <a:ln>
            <a:noFill/>
          </a:ln>
        </p:spPr>
        <p:txBody>
          <a:bodyPr anchorCtr="0" anchor="ctr" bIns="91425" lIns="91425" spcFirstLastPara="1" rIns="91425" wrap="square" tIns="91425">
            <a:noAutofit/>
          </a:bodyPr>
          <a:lstStyle/>
          <a:p>
            <a:pPr indent="-330200" lvl="0" marL="457200" rtl="0" algn="l">
              <a:lnSpc>
                <a:spcPct val="150000"/>
              </a:lnSpc>
              <a:spcBef>
                <a:spcPts val="0"/>
              </a:spcBef>
              <a:spcAft>
                <a:spcPts val="0"/>
              </a:spcAft>
              <a:buClr>
                <a:srgbClr val="073763"/>
              </a:buClr>
              <a:buSzPts val="1600"/>
              <a:buFont typeface="Lora"/>
              <a:buChar char="●"/>
            </a:pPr>
            <a:r>
              <a:rPr b="1" lang="en-GB" sz="1600">
                <a:solidFill>
                  <a:srgbClr val="073763"/>
                </a:solidFill>
                <a:latin typeface="Lora"/>
                <a:ea typeface="Lora"/>
                <a:cs typeface="Lora"/>
                <a:sym typeface="Lora"/>
              </a:rPr>
              <a:t>Describe hepatocellular and cholangiocarcinoma.</a:t>
            </a:r>
            <a:endParaRPr b="1" sz="1600">
              <a:solidFill>
                <a:srgbClr val="073763"/>
              </a:solidFill>
              <a:latin typeface="Lora"/>
              <a:ea typeface="Lora"/>
              <a:cs typeface="Lora"/>
              <a:sym typeface="Lora"/>
            </a:endParaRPr>
          </a:p>
          <a:p>
            <a:pPr indent="-330200" lvl="0" marL="457200" rtl="0" algn="l">
              <a:lnSpc>
                <a:spcPct val="150000"/>
              </a:lnSpc>
              <a:spcBef>
                <a:spcPts val="0"/>
              </a:spcBef>
              <a:spcAft>
                <a:spcPts val="0"/>
              </a:spcAft>
              <a:buClr>
                <a:srgbClr val="073763"/>
              </a:buClr>
              <a:buSzPts val="1600"/>
              <a:buFont typeface="Lora"/>
              <a:buChar char="●"/>
            </a:pPr>
            <a:r>
              <a:rPr b="1" lang="en-GB" sz="1600">
                <a:solidFill>
                  <a:srgbClr val="073763"/>
                </a:solidFill>
                <a:latin typeface="Lora"/>
                <a:ea typeface="Lora"/>
                <a:cs typeface="Lora"/>
                <a:sym typeface="Lora"/>
              </a:rPr>
              <a:t>Understand the frequency of metastatic disease to the liver.</a:t>
            </a:r>
            <a:endParaRPr b="1" sz="1600">
              <a:solidFill>
                <a:srgbClr val="073763"/>
              </a:solidFill>
              <a:latin typeface="Lora"/>
              <a:ea typeface="Lora"/>
              <a:cs typeface="Lora"/>
              <a:sym typeface="Lora"/>
            </a:endParaRPr>
          </a:p>
          <a:p>
            <a:pPr indent="-330200" lvl="0" marL="457200" rtl="0" algn="l">
              <a:lnSpc>
                <a:spcPct val="150000"/>
              </a:lnSpc>
              <a:spcBef>
                <a:spcPts val="0"/>
              </a:spcBef>
              <a:spcAft>
                <a:spcPts val="0"/>
              </a:spcAft>
              <a:buClr>
                <a:srgbClr val="073763"/>
              </a:buClr>
              <a:buSzPts val="1600"/>
              <a:buFont typeface="Lora"/>
              <a:buChar char="●"/>
            </a:pPr>
            <a:r>
              <a:rPr b="1" lang="en-GB" sz="1600">
                <a:solidFill>
                  <a:srgbClr val="073763"/>
                </a:solidFill>
                <a:latin typeface="Lora"/>
                <a:ea typeface="Lora"/>
                <a:cs typeface="Lora"/>
                <a:sym typeface="Lora"/>
              </a:rPr>
              <a:t>Recognize the rarity of primary liver neoplasms in children.</a:t>
            </a:r>
            <a:endParaRPr b="1" sz="1600">
              <a:solidFill>
                <a:srgbClr val="073763"/>
              </a:solidFill>
              <a:latin typeface="Lora"/>
              <a:ea typeface="Lora"/>
              <a:cs typeface="Lora"/>
              <a:sym typeface="Lora"/>
            </a:endParaRPr>
          </a:p>
          <a:p>
            <a:pPr indent="-330200" lvl="0" marL="457200" rtl="0" algn="l">
              <a:lnSpc>
                <a:spcPct val="150000"/>
              </a:lnSpc>
              <a:spcBef>
                <a:spcPts val="0"/>
              </a:spcBef>
              <a:spcAft>
                <a:spcPts val="0"/>
              </a:spcAft>
              <a:buClr>
                <a:srgbClr val="073763"/>
              </a:buClr>
              <a:buSzPts val="1600"/>
              <a:buFont typeface="Lora"/>
              <a:buChar char="●"/>
            </a:pPr>
            <a:r>
              <a:rPr b="1" lang="en-GB" sz="1600">
                <a:solidFill>
                  <a:srgbClr val="073763"/>
                </a:solidFill>
                <a:latin typeface="Lora"/>
                <a:ea typeface="Lora"/>
                <a:cs typeface="Lora"/>
                <a:sym typeface="Lora"/>
              </a:rPr>
              <a:t>Recognize all aspects of pancreatic carcinoma.</a:t>
            </a:r>
            <a:endParaRPr b="1" sz="1600">
              <a:solidFill>
                <a:srgbClr val="073763"/>
              </a:solidFill>
              <a:latin typeface="Lora"/>
              <a:ea typeface="Lora"/>
              <a:cs typeface="Lora"/>
              <a:sym typeface="Lora"/>
            </a:endParaRPr>
          </a:p>
        </p:txBody>
      </p:sp>
      <p:sp>
        <p:nvSpPr>
          <p:cNvPr id="78" name="Google Shape;78;p15"/>
          <p:cNvSpPr txBox="1"/>
          <p:nvPr/>
        </p:nvSpPr>
        <p:spPr>
          <a:xfrm>
            <a:off x="6497950" y="10226900"/>
            <a:ext cx="1272300" cy="461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u="sng">
                <a:solidFill>
                  <a:srgbClr val="073763"/>
                </a:solidFill>
                <a:latin typeface="Lora"/>
                <a:ea typeface="Lora"/>
                <a:cs typeface="Lora"/>
                <a:sym typeface="Lora"/>
                <a:hlinkClick r:id="rId5"/>
              </a:rPr>
              <a:t>Editing File </a:t>
            </a:r>
            <a:endParaRPr b="1">
              <a:solidFill>
                <a:srgbClr val="073763"/>
              </a:solidFill>
              <a:latin typeface="Lora"/>
              <a:ea typeface="Lora"/>
              <a:cs typeface="Lora"/>
              <a:sym typeface="Lor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2" name="Shape 302"/>
        <p:cNvGrpSpPr/>
        <p:nvPr/>
      </p:nvGrpSpPr>
      <p:grpSpPr>
        <a:xfrm>
          <a:off x="0" y="0"/>
          <a:ext cx="0" cy="0"/>
          <a:chOff x="0" y="0"/>
          <a:chExt cx="0" cy="0"/>
        </a:xfrm>
      </p:grpSpPr>
      <p:sp>
        <p:nvSpPr>
          <p:cNvPr id="303" name="Google Shape;303;p24"/>
          <p:cNvSpPr txBox="1"/>
          <p:nvPr/>
        </p:nvSpPr>
        <p:spPr>
          <a:xfrm>
            <a:off x="1776925" y="80775"/>
            <a:ext cx="4576800" cy="619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3000">
                <a:solidFill>
                  <a:srgbClr val="073763"/>
                </a:solidFill>
                <a:latin typeface="Lora"/>
                <a:ea typeface="Lora"/>
                <a:cs typeface="Lora"/>
                <a:sym typeface="Lora"/>
              </a:rPr>
              <a:t>Summary</a:t>
            </a:r>
            <a:endParaRPr b="1" sz="3000">
              <a:solidFill>
                <a:srgbClr val="073763"/>
              </a:solidFill>
              <a:latin typeface="Lora"/>
              <a:ea typeface="Lora"/>
              <a:cs typeface="Lora"/>
              <a:sym typeface="Lora"/>
            </a:endParaRPr>
          </a:p>
        </p:txBody>
      </p:sp>
      <p:graphicFrame>
        <p:nvGraphicFramePr>
          <p:cNvPr id="304" name="Google Shape;304;p24"/>
          <p:cNvGraphicFramePr/>
          <p:nvPr/>
        </p:nvGraphicFramePr>
        <p:xfrm>
          <a:off x="180325" y="4752250"/>
          <a:ext cx="3000000" cy="3000000"/>
        </p:xfrm>
        <a:graphic>
          <a:graphicData uri="http://schemas.openxmlformats.org/drawingml/2006/table">
            <a:tbl>
              <a:tblPr>
                <a:noFill/>
                <a:tableStyleId>{C47EB58A-D597-4A0F-AA32-B1AC0F8182ED}</a:tableStyleId>
              </a:tblPr>
              <a:tblGrid>
                <a:gridCol w="1296650"/>
                <a:gridCol w="6262675"/>
              </a:tblGrid>
              <a:tr h="421300">
                <a:tc gridSpan="2">
                  <a:txBody>
                    <a:bodyPr/>
                    <a:lstStyle/>
                    <a:p>
                      <a:pPr indent="0" lvl="0" marL="0" rtl="0" algn="ctr">
                        <a:spcBef>
                          <a:spcPts val="0"/>
                        </a:spcBef>
                        <a:spcAft>
                          <a:spcPts val="0"/>
                        </a:spcAft>
                        <a:buNone/>
                      </a:pPr>
                      <a:r>
                        <a:rPr b="1" lang="en-GB" sz="1200">
                          <a:solidFill>
                            <a:srgbClr val="FFFFFF"/>
                          </a:solidFill>
                          <a:latin typeface="Lora"/>
                          <a:ea typeface="Lora"/>
                          <a:cs typeface="Lora"/>
                          <a:sym typeface="Lora"/>
                        </a:rPr>
                        <a:t>Pancreatic carcinoma</a:t>
                      </a:r>
                      <a:endParaRPr b="1" sz="1200">
                        <a:solidFill>
                          <a:srgbClr val="FFFFFF"/>
                        </a:solidFill>
                        <a:latin typeface="Lora"/>
                        <a:ea typeface="Lora"/>
                        <a:cs typeface="Lora"/>
                        <a:sym typeface="Lora"/>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073763"/>
                    </a:solidFill>
                  </a:tcPr>
                </a:tc>
                <a:tc hMerge="1"/>
              </a:tr>
              <a:tr h="291975">
                <a:tc>
                  <a:txBody>
                    <a:bodyPr/>
                    <a:lstStyle/>
                    <a:p>
                      <a:pPr indent="0" lvl="0" marL="0" rtl="0" algn="ctr">
                        <a:spcBef>
                          <a:spcPts val="0"/>
                        </a:spcBef>
                        <a:spcAft>
                          <a:spcPts val="0"/>
                        </a:spcAft>
                        <a:buNone/>
                      </a:pPr>
                      <a:r>
                        <a:rPr b="1" lang="en-GB" sz="1200">
                          <a:latin typeface="Lora"/>
                          <a:ea typeface="Lora"/>
                          <a:cs typeface="Lora"/>
                          <a:sym typeface="Lora"/>
                        </a:rPr>
                        <a:t>Location</a:t>
                      </a:r>
                      <a:endParaRPr b="1" sz="1200">
                        <a:latin typeface="Lora"/>
                        <a:ea typeface="Lora"/>
                        <a:cs typeface="Lora"/>
                        <a:sym typeface="Lora"/>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CFE2F3"/>
                    </a:solidFill>
                  </a:tcPr>
                </a:tc>
                <a:tc>
                  <a:txBody>
                    <a:bodyPr/>
                    <a:lstStyle/>
                    <a:p>
                      <a:pPr indent="-148200" lvl="0" marL="179999" rtl="0" algn="l">
                        <a:spcBef>
                          <a:spcPts val="0"/>
                        </a:spcBef>
                        <a:spcAft>
                          <a:spcPts val="0"/>
                        </a:spcAft>
                        <a:buClr>
                          <a:schemeClr val="dk1"/>
                        </a:buClr>
                        <a:buSzPts val="1200"/>
                        <a:buFont typeface="Exo"/>
                        <a:buChar char="●"/>
                      </a:pPr>
                      <a:r>
                        <a:rPr lang="en-GB" sz="1200">
                          <a:solidFill>
                            <a:schemeClr val="dk1"/>
                          </a:solidFill>
                          <a:latin typeface="Lora"/>
                          <a:ea typeface="Lora"/>
                          <a:cs typeface="Lora"/>
                          <a:sym typeface="Lora"/>
                        </a:rPr>
                        <a:t>affects </a:t>
                      </a:r>
                      <a:r>
                        <a:rPr b="1" lang="en-GB" sz="1200">
                          <a:solidFill>
                            <a:schemeClr val="dk1"/>
                          </a:solidFill>
                          <a:latin typeface="Lora"/>
                          <a:ea typeface="Lora"/>
                          <a:cs typeface="Lora"/>
                          <a:sym typeface="Lora"/>
                        </a:rPr>
                        <a:t>exocrine</a:t>
                      </a:r>
                      <a:r>
                        <a:rPr lang="en-GB" sz="1200">
                          <a:solidFill>
                            <a:schemeClr val="dk1"/>
                          </a:solidFill>
                          <a:latin typeface="Lora"/>
                          <a:ea typeface="Lora"/>
                          <a:cs typeface="Lora"/>
                          <a:sym typeface="Lora"/>
                        </a:rPr>
                        <a:t> part and arises from ductal epithelial cells, (Head most commonly)</a:t>
                      </a:r>
                      <a:endParaRPr sz="1200"/>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FFFFFF"/>
                    </a:solidFill>
                  </a:tcPr>
                </a:tc>
              </a:tr>
              <a:tr h="291975">
                <a:tc>
                  <a:txBody>
                    <a:bodyPr/>
                    <a:lstStyle/>
                    <a:p>
                      <a:pPr indent="0" lvl="0" marL="0" rtl="0" algn="ctr">
                        <a:spcBef>
                          <a:spcPts val="0"/>
                        </a:spcBef>
                        <a:spcAft>
                          <a:spcPts val="0"/>
                        </a:spcAft>
                        <a:buNone/>
                      </a:pPr>
                      <a:r>
                        <a:rPr b="1" lang="en-GB" sz="1200">
                          <a:latin typeface="Lora"/>
                          <a:ea typeface="Lora"/>
                          <a:cs typeface="Lora"/>
                          <a:sym typeface="Lora"/>
                        </a:rPr>
                        <a:t>Risk Factors</a:t>
                      </a:r>
                      <a:endParaRPr b="1" sz="1200">
                        <a:latin typeface="Lora"/>
                        <a:ea typeface="Lora"/>
                        <a:cs typeface="Lora"/>
                        <a:sym typeface="Lora"/>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b="1" lang="en-GB" sz="1200">
                          <a:latin typeface="Lora"/>
                          <a:ea typeface="Lora"/>
                          <a:cs typeface="Lora"/>
                          <a:sym typeface="Lora"/>
                        </a:rPr>
                        <a:t>1.</a:t>
                      </a:r>
                      <a:r>
                        <a:rPr lang="en-GB" sz="1200">
                          <a:latin typeface="Lora"/>
                          <a:ea typeface="Lora"/>
                          <a:cs typeface="Lora"/>
                          <a:sym typeface="Lora"/>
                        </a:rPr>
                        <a:t>Smoking                                 </a:t>
                      </a:r>
                      <a:r>
                        <a:rPr b="1" lang="en-GB" sz="1200">
                          <a:latin typeface="Lora"/>
                          <a:ea typeface="Lora"/>
                          <a:cs typeface="Lora"/>
                          <a:sym typeface="Lora"/>
                        </a:rPr>
                        <a:t>2.</a:t>
                      </a:r>
                      <a:r>
                        <a:rPr lang="en-GB" sz="1200">
                          <a:latin typeface="Lora"/>
                          <a:ea typeface="Lora"/>
                          <a:cs typeface="Lora"/>
                          <a:sym typeface="Lora"/>
                        </a:rPr>
                        <a:t>Diabetes                             </a:t>
                      </a:r>
                      <a:r>
                        <a:rPr b="1" lang="en-GB" sz="1200">
                          <a:latin typeface="Lora"/>
                          <a:ea typeface="Lora"/>
                          <a:cs typeface="Lora"/>
                          <a:sym typeface="Lora"/>
                        </a:rPr>
                        <a:t>3.</a:t>
                      </a:r>
                      <a:r>
                        <a:rPr lang="en-GB" sz="1200">
                          <a:latin typeface="Lora"/>
                          <a:ea typeface="Lora"/>
                          <a:cs typeface="Lora"/>
                          <a:sym typeface="Lora"/>
                        </a:rPr>
                        <a:t>Mutation in BRCA2</a:t>
                      </a:r>
                      <a:endParaRPr sz="1200">
                        <a:latin typeface="Lora"/>
                        <a:ea typeface="Lora"/>
                        <a:cs typeface="Lora"/>
                        <a:sym typeface="Lora"/>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FFFFFF"/>
                    </a:solidFill>
                  </a:tcPr>
                </a:tc>
              </a:tr>
              <a:tr h="979950">
                <a:tc>
                  <a:txBody>
                    <a:bodyPr/>
                    <a:lstStyle/>
                    <a:p>
                      <a:pPr indent="0" lvl="0" marL="0" rtl="0" algn="ctr">
                        <a:spcBef>
                          <a:spcPts val="0"/>
                        </a:spcBef>
                        <a:spcAft>
                          <a:spcPts val="0"/>
                        </a:spcAft>
                        <a:buNone/>
                      </a:pPr>
                      <a:r>
                        <a:rPr b="1" lang="en-GB" sz="1200">
                          <a:latin typeface="Lora"/>
                          <a:ea typeface="Lora"/>
                          <a:cs typeface="Lora"/>
                          <a:sym typeface="Lora"/>
                        </a:rPr>
                        <a:t>Pathogenesis</a:t>
                      </a:r>
                      <a:endParaRPr b="1" sz="1200">
                        <a:latin typeface="Lora"/>
                        <a:ea typeface="Lora"/>
                        <a:cs typeface="Lora"/>
                        <a:sym typeface="Lora"/>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CFE2F3"/>
                    </a:solidFill>
                  </a:tcPr>
                </a:tc>
                <a:tc>
                  <a:txBody>
                    <a:bodyPr/>
                    <a:lstStyle/>
                    <a:p>
                      <a:pPr indent="-148200" lvl="0" marL="179999" rtl="0" algn="l">
                        <a:spcBef>
                          <a:spcPts val="0"/>
                        </a:spcBef>
                        <a:spcAft>
                          <a:spcPts val="0"/>
                        </a:spcAft>
                        <a:buClr>
                          <a:schemeClr val="dk1"/>
                        </a:buClr>
                        <a:buSzPts val="1200"/>
                        <a:buFont typeface="Lora"/>
                        <a:buChar char="●"/>
                      </a:pPr>
                      <a:r>
                        <a:rPr lang="en-GB" sz="1200">
                          <a:solidFill>
                            <a:schemeClr val="dk1"/>
                          </a:solidFill>
                          <a:latin typeface="Lora"/>
                          <a:ea typeface="Lora"/>
                          <a:cs typeface="Lora"/>
                          <a:sym typeface="Lora"/>
                        </a:rPr>
                        <a:t>inherited and acquired mutations in cancer associated genes.</a:t>
                      </a:r>
                      <a:endParaRPr sz="1200">
                        <a:solidFill>
                          <a:schemeClr val="dk1"/>
                        </a:solidFill>
                        <a:latin typeface="Lora"/>
                        <a:ea typeface="Lora"/>
                        <a:cs typeface="Lora"/>
                        <a:sym typeface="Lora"/>
                      </a:endParaRPr>
                    </a:p>
                    <a:p>
                      <a:pPr indent="-148200" lvl="0" marL="288000" rtl="0" algn="l">
                        <a:spcBef>
                          <a:spcPts val="0"/>
                        </a:spcBef>
                        <a:spcAft>
                          <a:spcPts val="0"/>
                        </a:spcAft>
                        <a:buSzPts val="1200"/>
                        <a:buFont typeface="Lora"/>
                        <a:buAutoNum type="arabicPeriod"/>
                      </a:pPr>
                      <a:r>
                        <a:rPr lang="en-GB" sz="1200">
                          <a:latin typeface="Lora"/>
                          <a:ea typeface="Lora"/>
                          <a:cs typeface="Lora"/>
                          <a:sym typeface="Lora"/>
                        </a:rPr>
                        <a:t>KRAS</a:t>
                      </a:r>
                      <a:endParaRPr sz="1200">
                        <a:latin typeface="Lora"/>
                        <a:ea typeface="Lora"/>
                        <a:cs typeface="Lora"/>
                        <a:sym typeface="Lora"/>
                      </a:endParaRPr>
                    </a:p>
                    <a:p>
                      <a:pPr indent="-148200" lvl="0" marL="288000" rtl="0" algn="l">
                        <a:spcBef>
                          <a:spcPts val="0"/>
                        </a:spcBef>
                        <a:spcAft>
                          <a:spcPts val="0"/>
                        </a:spcAft>
                        <a:buSzPts val="1200"/>
                        <a:buFont typeface="Lora"/>
                        <a:buAutoNum type="arabicPeriod"/>
                      </a:pPr>
                      <a:r>
                        <a:rPr lang="en-GB" sz="1200">
                          <a:latin typeface="Lora"/>
                          <a:ea typeface="Lora"/>
                          <a:cs typeface="Lora"/>
                          <a:sym typeface="Lora"/>
                        </a:rPr>
                        <a:t>CDKN2A/P16</a:t>
                      </a:r>
                      <a:endParaRPr sz="1200">
                        <a:latin typeface="Lora"/>
                        <a:ea typeface="Lora"/>
                        <a:cs typeface="Lora"/>
                        <a:sym typeface="Lora"/>
                      </a:endParaRPr>
                    </a:p>
                    <a:p>
                      <a:pPr indent="-148200" lvl="0" marL="288000" rtl="0" algn="l">
                        <a:spcBef>
                          <a:spcPts val="0"/>
                        </a:spcBef>
                        <a:spcAft>
                          <a:spcPts val="0"/>
                        </a:spcAft>
                        <a:buSzPts val="1200"/>
                        <a:buFont typeface="Lora"/>
                        <a:buAutoNum type="arabicPeriod"/>
                      </a:pPr>
                      <a:r>
                        <a:rPr lang="en-GB" sz="1200">
                          <a:latin typeface="Lora"/>
                          <a:ea typeface="Lora"/>
                          <a:cs typeface="Lora"/>
                          <a:sym typeface="Lora"/>
                        </a:rPr>
                        <a:t>SMAD4</a:t>
                      </a:r>
                      <a:endParaRPr sz="1200">
                        <a:latin typeface="Lora"/>
                        <a:ea typeface="Lora"/>
                        <a:cs typeface="Lora"/>
                        <a:sym typeface="Lora"/>
                      </a:endParaRPr>
                    </a:p>
                    <a:p>
                      <a:pPr indent="-148200" lvl="0" marL="288000" rtl="0" algn="l">
                        <a:spcBef>
                          <a:spcPts val="0"/>
                        </a:spcBef>
                        <a:spcAft>
                          <a:spcPts val="0"/>
                        </a:spcAft>
                        <a:buSzPts val="1200"/>
                        <a:buFont typeface="Lora"/>
                        <a:buAutoNum type="arabicPeriod"/>
                      </a:pPr>
                      <a:r>
                        <a:rPr lang="en-GB" sz="1200">
                          <a:latin typeface="Lora"/>
                          <a:ea typeface="Lora"/>
                          <a:cs typeface="Lora"/>
                          <a:sym typeface="Lora"/>
                        </a:rPr>
                        <a:t>TP53</a:t>
                      </a:r>
                      <a:endParaRPr sz="1200">
                        <a:latin typeface="Lora"/>
                        <a:ea typeface="Lora"/>
                        <a:cs typeface="Lora"/>
                        <a:sym typeface="Lora"/>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FFFFFF"/>
                    </a:solidFill>
                  </a:tcPr>
                </a:tc>
              </a:tr>
              <a:tr h="454975">
                <a:tc>
                  <a:txBody>
                    <a:bodyPr/>
                    <a:lstStyle/>
                    <a:p>
                      <a:pPr indent="0" lvl="0" marL="0" rtl="0" algn="ctr">
                        <a:spcBef>
                          <a:spcPts val="0"/>
                        </a:spcBef>
                        <a:spcAft>
                          <a:spcPts val="0"/>
                        </a:spcAft>
                        <a:buNone/>
                      </a:pPr>
                      <a:r>
                        <a:rPr b="1" lang="en-GB" sz="1200">
                          <a:latin typeface="Lora"/>
                          <a:ea typeface="Lora"/>
                          <a:cs typeface="Lora"/>
                          <a:sym typeface="Lora"/>
                        </a:rPr>
                        <a:t>Clinical </a:t>
                      </a:r>
                      <a:r>
                        <a:rPr b="1" lang="en-GB" sz="1200">
                          <a:latin typeface="Lora"/>
                          <a:ea typeface="Lora"/>
                          <a:cs typeface="Lora"/>
                          <a:sym typeface="Lora"/>
                        </a:rPr>
                        <a:t>Features</a:t>
                      </a:r>
                      <a:r>
                        <a:rPr b="1" lang="en-GB" sz="1200">
                          <a:latin typeface="Lora"/>
                          <a:ea typeface="Lora"/>
                          <a:cs typeface="Lora"/>
                          <a:sym typeface="Lora"/>
                        </a:rPr>
                        <a:t> </a:t>
                      </a:r>
                      <a:endParaRPr b="1" sz="1200">
                        <a:latin typeface="Lora"/>
                        <a:ea typeface="Lora"/>
                        <a:cs typeface="Lora"/>
                        <a:sym typeface="Lora"/>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b="1" lang="en-GB" sz="1200">
                          <a:latin typeface="Lora"/>
                          <a:ea typeface="Lora"/>
                          <a:cs typeface="Lora"/>
                          <a:sym typeface="Lora"/>
                        </a:rPr>
                        <a:t>1.</a:t>
                      </a:r>
                      <a:r>
                        <a:rPr lang="en-GB" sz="1200">
                          <a:latin typeface="Lora"/>
                          <a:ea typeface="Lora"/>
                          <a:cs typeface="Lora"/>
                          <a:sym typeface="Lora"/>
                        </a:rPr>
                        <a:t>Metastases to the liver                </a:t>
                      </a:r>
                      <a:r>
                        <a:rPr b="1" lang="en-GB" sz="1200">
                          <a:latin typeface="Lora"/>
                          <a:ea typeface="Lora"/>
                          <a:cs typeface="Lora"/>
                          <a:sym typeface="Lora"/>
                        </a:rPr>
                        <a:t>2.</a:t>
                      </a:r>
                      <a:r>
                        <a:rPr lang="en-GB" sz="1200">
                          <a:latin typeface="Lora"/>
                          <a:ea typeface="Lora"/>
                          <a:cs typeface="Lora"/>
                          <a:sym typeface="Lora"/>
                        </a:rPr>
                        <a:t>Jaundice                  </a:t>
                      </a:r>
                      <a:r>
                        <a:rPr b="1" lang="en-GB" sz="1200">
                          <a:latin typeface="Lora"/>
                          <a:ea typeface="Lora"/>
                          <a:cs typeface="Lora"/>
                          <a:sym typeface="Lora"/>
                        </a:rPr>
                        <a:t>3.</a:t>
                      </a:r>
                      <a:r>
                        <a:rPr lang="en-GB" sz="1200">
                          <a:latin typeface="Lora"/>
                          <a:ea typeface="Lora"/>
                          <a:cs typeface="Lora"/>
                          <a:sym typeface="Lora"/>
                        </a:rPr>
                        <a:t> Migratory thrombophlebitis </a:t>
                      </a:r>
                      <a:r>
                        <a:rPr lang="en-GB" sz="1200">
                          <a:latin typeface="Lora"/>
                          <a:ea typeface="Lora"/>
                          <a:cs typeface="Lora"/>
                          <a:sym typeface="Lora"/>
                        </a:rPr>
                        <a:t> </a:t>
                      </a:r>
                      <a:endParaRPr sz="1200">
                        <a:latin typeface="Lora"/>
                        <a:ea typeface="Lora"/>
                        <a:cs typeface="Lora"/>
                        <a:sym typeface="Lora"/>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FFFFFF"/>
                    </a:solidFill>
                  </a:tcPr>
                </a:tc>
              </a:tr>
            </a:tbl>
          </a:graphicData>
        </a:graphic>
      </p:graphicFrame>
      <p:graphicFrame>
        <p:nvGraphicFramePr>
          <p:cNvPr id="305" name="Google Shape;305;p24"/>
          <p:cNvGraphicFramePr/>
          <p:nvPr/>
        </p:nvGraphicFramePr>
        <p:xfrm>
          <a:off x="180338" y="1119625"/>
          <a:ext cx="3000000" cy="3000000"/>
        </p:xfrm>
        <a:graphic>
          <a:graphicData uri="http://schemas.openxmlformats.org/drawingml/2006/table">
            <a:tbl>
              <a:tblPr>
                <a:noFill/>
                <a:tableStyleId>{C47EB58A-D597-4A0F-AA32-B1AC0F8182ED}</a:tableStyleId>
              </a:tblPr>
              <a:tblGrid>
                <a:gridCol w="1659300"/>
                <a:gridCol w="5900025"/>
              </a:tblGrid>
              <a:tr h="329200">
                <a:tc gridSpan="2">
                  <a:txBody>
                    <a:bodyPr/>
                    <a:lstStyle/>
                    <a:p>
                      <a:pPr indent="0" lvl="0" marL="0" rtl="0" algn="ctr">
                        <a:spcBef>
                          <a:spcPts val="0"/>
                        </a:spcBef>
                        <a:spcAft>
                          <a:spcPts val="0"/>
                        </a:spcAft>
                        <a:buNone/>
                      </a:pPr>
                      <a:r>
                        <a:rPr b="1" lang="en-GB" sz="1200">
                          <a:solidFill>
                            <a:srgbClr val="FFFFFF"/>
                          </a:solidFill>
                          <a:latin typeface="Lora"/>
                          <a:ea typeface="Lora"/>
                          <a:cs typeface="Lora"/>
                          <a:sym typeface="Lora"/>
                        </a:rPr>
                        <a:t>Cholangiocarcinoma</a:t>
                      </a:r>
                      <a:endParaRPr b="1" sz="1200">
                        <a:solidFill>
                          <a:srgbClr val="FFFFFF"/>
                        </a:solidFill>
                        <a:latin typeface="Lora"/>
                        <a:ea typeface="Lora"/>
                        <a:cs typeface="Lora"/>
                        <a:sym typeface="Lora"/>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073763"/>
                    </a:solidFill>
                  </a:tcPr>
                </a:tc>
                <a:tc hMerge="1"/>
              </a:tr>
              <a:tr h="472925">
                <a:tc>
                  <a:txBody>
                    <a:bodyPr/>
                    <a:lstStyle/>
                    <a:p>
                      <a:pPr indent="0" lvl="0" marL="0" rtl="0" algn="ctr">
                        <a:spcBef>
                          <a:spcPts val="0"/>
                        </a:spcBef>
                        <a:spcAft>
                          <a:spcPts val="0"/>
                        </a:spcAft>
                        <a:buNone/>
                      </a:pPr>
                      <a:r>
                        <a:rPr b="1" lang="en-GB" sz="1200">
                          <a:latin typeface="Lora"/>
                          <a:ea typeface="Lora"/>
                          <a:cs typeface="Lora"/>
                          <a:sym typeface="Lora"/>
                        </a:rPr>
                        <a:t>Location</a:t>
                      </a:r>
                      <a:endParaRPr b="1" sz="1200">
                        <a:latin typeface="Lora"/>
                        <a:ea typeface="Lora"/>
                        <a:cs typeface="Lora"/>
                        <a:sym typeface="Lora"/>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CFE2F3"/>
                    </a:solidFill>
                  </a:tcPr>
                </a:tc>
                <a:tc>
                  <a:txBody>
                    <a:bodyPr/>
                    <a:lstStyle/>
                    <a:p>
                      <a:pPr indent="-148200" lvl="0" marL="179999" rtl="0" algn="l">
                        <a:spcBef>
                          <a:spcPts val="0"/>
                        </a:spcBef>
                        <a:spcAft>
                          <a:spcPts val="0"/>
                        </a:spcAft>
                        <a:buClr>
                          <a:schemeClr val="dk1"/>
                        </a:buClr>
                        <a:buSzPts val="1200"/>
                        <a:buFont typeface="Lora"/>
                        <a:buChar char="●"/>
                      </a:pPr>
                      <a:r>
                        <a:rPr lang="en-GB" sz="1200">
                          <a:solidFill>
                            <a:schemeClr val="dk1"/>
                          </a:solidFill>
                          <a:latin typeface="Lora"/>
                          <a:ea typeface="Lora"/>
                          <a:cs typeface="Lora"/>
                          <a:sym typeface="Lora"/>
                        </a:rPr>
                        <a:t>It is a malignancy of the biliary tree, arising from bile ducts within and outside of the liver.</a:t>
                      </a:r>
                      <a:endParaRPr sz="1200"/>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FFFFFF"/>
                    </a:solidFill>
                  </a:tcPr>
                </a:tc>
              </a:tr>
              <a:tr h="546125">
                <a:tc>
                  <a:txBody>
                    <a:bodyPr/>
                    <a:lstStyle/>
                    <a:p>
                      <a:pPr indent="0" lvl="0" marL="0" rtl="0" algn="ctr">
                        <a:spcBef>
                          <a:spcPts val="0"/>
                        </a:spcBef>
                        <a:spcAft>
                          <a:spcPts val="0"/>
                        </a:spcAft>
                        <a:buNone/>
                      </a:pPr>
                      <a:r>
                        <a:rPr b="1" lang="en-GB" sz="1200">
                          <a:latin typeface="Lora"/>
                          <a:ea typeface="Lora"/>
                          <a:cs typeface="Lora"/>
                          <a:sym typeface="Lora"/>
                        </a:rPr>
                        <a:t>Risk Factors </a:t>
                      </a:r>
                      <a:endParaRPr b="1" sz="1200">
                        <a:latin typeface="Lora"/>
                        <a:ea typeface="Lora"/>
                        <a:cs typeface="Lora"/>
                        <a:sym typeface="Lora"/>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CFE2F3"/>
                    </a:solidFill>
                  </a:tcPr>
                </a:tc>
                <a:tc>
                  <a:txBody>
                    <a:bodyPr/>
                    <a:lstStyle/>
                    <a:p>
                      <a:pPr indent="-148200" lvl="0" marL="179999" rtl="0" algn="l">
                        <a:spcBef>
                          <a:spcPts val="0"/>
                        </a:spcBef>
                        <a:spcAft>
                          <a:spcPts val="0"/>
                        </a:spcAft>
                        <a:buSzPts val="1200"/>
                        <a:buFont typeface="Lora"/>
                        <a:buAutoNum type="arabicPeriod"/>
                      </a:pPr>
                      <a:r>
                        <a:rPr lang="en-GB" sz="1200">
                          <a:latin typeface="Lora"/>
                          <a:ea typeface="Lora"/>
                          <a:cs typeface="Lora"/>
                          <a:sym typeface="Lora"/>
                        </a:rPr>
                        <a:t>Primary </a:t>
                      </a:r>
                      <a:r>
                        <a:rPr lang="en-GB" sz="1200">
                          <a:latin typeface="Lora"/>
                          <a:ea typeface="Lora"/>
                          <a:cs typeface="Lora"/>
                          <a:sym typeface="Lora"/>
                        </a:rPr>
                        <a:t>sclerosing</a:t>
                      </a:r>
                      <a:r>
                        <a:rPr lang="en-GB" sz="1200">
                          <a:latin typeface="Lora"/>
                          <a:ea typeface="Lora"/>
                          <a:cs typeface="Lora"/>
                          <a:sym typeface="Lora"/>
                        </a:rPr>
                        <a:t> cholangitis</a:t>
                      </a:r>
                      <a:endParaRPr sz="1200">
                        <a:latin typeface="Lora"/>
                        <a:ea typeface="Lora"/>
                        <a:cs typeface="Lora"/>
                        <a:sym typeface="Lora"/>
                      </a:endParaRPr>
                    </a:p>
                    <a:p>
                      <a:pPr indent="-148200" lvl="0" marL="179999" rtl="0" algn="l">
                        <a:spcBef>
                          <a:spcPts val="0"/>
                        </a:spcBef>
                        <a:spcAft>
                          <a:spcPts val="0"/>
                        </a:spcAft>
                        <a:buSzPts val="1200"/>
                        <a:buFont typeface="Lora"/>
                        <a:buAutoNum type="arabicPeriod"/>
                      </a:pPr>
                      <a:r>
                        <a:rPr lang="en-GB" sz="1200">
                          <a:solidFill>
                            <a:schemeClr val="dk1"/>
                          </a:solidFill>
                          <a:latin typeface="Lora"/>
                          <a:ea typeface="Lora"/>
                          <a:cs typeface="Lora"/>
                          <a:sym typeface="Lora"/>
                        </a:rPr>
                        <a:t>Congenital fibropolycystic diseases of the biliary system</a:t>
                      </a:r>
                      <a:endParaRPr sz="1200">
                        <a:solidFill>
                          <a:schemeClr val="dk1"/>
                        </a:solidFill>
                        <a:latin typeface="Lora"/>
                        <a:ea typeface="Lora"/>
                        <a:cs typeface="Lora"/>
                        <a:sym typeface="Lora"/>
                      </a:endParaRPr>
                    </a:p>
                    <a:p>
                      <a:pPr indent="-148200" lvl="0" marL="179999" rtl="0" algn="l">
                        <a:spcBef>
                          <a:spcPts val="0"/>
                        </a:spcBef>
                        <a:spcAft>
                          <a:spcPts val="0"/>
                        </a:spcAft>
                        <a:buSzPts val="1200"/>
                        <a:buFont typeface="Lora"/>
                        <a:buAutoNum type="arabicPeriod"/>
                      </a:pPr>
                      <a:r>
                        <a:rPr lang="en-GB" sz="1200">
                          <a:solidFill>
                            <a:schemeClr val="dk1"/>
                          </a:solidFill>
                          <a:latin typeface="Lora"/>
                          <a:ea typeface="Lora"/>
                          <a:cs typeface="Lora"/>
                          <a:sym typeface="Lora"/>
                        </a:rPr>
                        <a:t> Chronic infection of  biliary tract by the liver fluke Opisthorchis sinensis.</a:t>
                      </a:r>
                      <a:endParaRPr sz="1200">
                        <a:latin typeface="Lora"/>
                        <a:ea typeface="Lora"/>
                        <a:cs typeface="Lora"/>
                        <a:sym typeface="Lora"/>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FFFFFF"/>
                    </a:solidFill>
                  </a:tcPr>
                </a:tc>
              </a:tr>
              <a:tr h="316325">
                <a:tc>
                  <a:txBody>
                    <a:bodyPr/>
                    <a:lstStyle/>
                    <a:p>
                      <a:pPr indent="0" lvl="0" marL="0" rtl="0" algn="ctr">
                        <a:spcBef>
                          <a:spcPts val="0"/>
                        </a:spcBef>
                        <a:spcAft>
                          <a:spcPts val="0"/>
                        </a:spcAft>
                        <a:buNone/>
                      </a:pPr>
                      <a:r>
                        <a:rPr b="1" lang="en-GB" sz="1200">
                          <a:latin typeface="Lora"/>
                          <a:ea typeface="Lora"/>
                          <a:cs typeface="Lora"/>
                          <a:sym typeface="Lora"/>
                        </a:rPr>
                        <a:t>Clinical Features</a:t>
                      </a:r>
                      <a:endParaRPr b="1" sz="1200">
                        <a:latin typeface="Lora"/>
                        <a:ea typeface="Lora"/>
                        <a:cs typeface="Lora"/>
                        <a:sym typeface="Lora"/>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CFE2F3"/>
                    </a:solidFill>
                  </a:tcPr>
                </a:tc>
                <a:tc>
                  <a:txBody>
                    <a:bodyPr/>
                    <a:lstStyle/>
                    <a:p>
                      <a:pPr indent="-148200" lvl="0" marL="179999" rtl="0" algn="l">
                        <a:spcBef>
                          <a:spcPts val="0"/>
                        </a:spcBef>
                        <a:spcAft>
                          <a:spcPts val="0"/>
                        </a:spcAft>
                        <a:buSzPts val="1200"/>
                        <a:buFont typeface="Lora"/>
                        <a:buChar char="●"/>
                      </a:pPr>
                      <a:r>
                        <a:rPr lang="en-GB" sz="1200">
                          <a:latin typeface="Lora"/>
                          <a:ea typeface="Lora"/>
                          <a:cs typeface="Lora"/>
                          <a:sym typeface="Lora"/>
                        </a:rPr>
                        <a:t>Alpha-fetoprotein is not elevated.</a:t>
                      </a:r>
                      <a:endParaRPr sz="1200">
                        <a:latin typeface="Lora"/>
                        <a:ea typeface="Lora"/>
                        <a:cs typeface="Lora"/>
                        <a:sym typeface="Lora"/>
                      </a:endParaRPr>
                    </a:p>
                  </a:txBody>
                  <a:tcPr marT="91425" marB="91425" marR="91425" marL="91425">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FFFFFF"/>
                    </a:solidFill>
                  </a:tcPr>
                </a:tc>
              </a:tr>
            </a:tbl>
          </a:graphicData>
        </a:graphic>
      </p:graphicFrame>
      <p:graphicFrame>
        <p:nvGraphicFramePr>
          <p:cNvPr id="306" name="Google Shape;306;p24"/>
          <p:cNvGraphicFramePr/>
          <p:nvPr/>
        </p:nvGraphicFramePr>
        <p:xfrm>
          <a:off x="180338" y="3117850"/>
          <a:ext cx="3000000" cy="3000000"/>
        </p:xfrm>
        <a:graphic>
          <a:graphicData uri="http://schemas.openxmlformats.org/drawingml/2006/table">
            <a:tbl>
              <a:tblPr>
                <a:noFill/>
                <a:tableStyleId>{C47EB58A-D597-4A0F-AA32-B1AC0F8182ED}</a:tableStyleId>
              </a:tblPr>
              <a:tblGrid>
                <a:gridCol w="1648525"/>
                <a:gridCol w="5910800"/>
              </a:tblGrid>
              <a:tr h="383125">
                <a:tc>
                  <a:txBody>
                    <a:bodyPr/>
                    <a:lstStyle/>
                    <a:p>
                      <a:pPr indent="0" lvl="0" marL="0" rtl="0" algn="ctr">
                        <a:spcBef>
                          <a:spcPts val="0"/>
                        </a:spcBef>
                        <a:spcAft>
                          <a:spcPts val="0"/>
                        </a:spcAft>
                        <a:buNone/>
                      </a:pPr>
                      <a:r>
                        <a:rPr b="1" lang="en-GB" sz="1200">
                          <a:solidFill>
                            <a:srgbClr val="FFFFFF"/>
                          </a:solidFill>
                          <a:latin typeface="Lora"/>
                          <a:ea typeface="Lora"/>
                          <a:cs typeface="Lora"/>
                          <a:sym typeface="Lora"/>
                        </a:rPr>
                        <a:t>Metastatic</a:t>
                      </a:r>
                      <a:r>
                        <a:rPr b="1" lang="en-GB" sz="1200">
                          <a:solidFill>
                            <a:srgbClr val="FFFFFF"/>
                          </a:solidFill>
                          <a:latin typeface="Lora"/>
                          <a:ea typeface="Lora"/>
                          <a:cs typeface="Lora"/>
                          <a:sym typeface="Lora"/>
                        </a:rPr>
                        <a:t> Tumors</a:t>
                      </a:r>
                      <a:endParaRPr b="1" sz="1200">
                        <a:solidFill>
                          <a:srgbClr val="FFFFFF"/>
                        </a:solidFill>
                        <a:latin typeface="Lora"/>
                        <a:ea typeface="Lora"/>
                        <a:cs typeface="Lora"/>
                        <a:sym typeface="Lora"/>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073763"/>
                    </a:solidFill>
                  </a:tcPr>
                </a:tc>
                <a:tc>
                  <a:txBody>
                    <a:bodyPr/>
                    <a:lstStyle/>
                    <a:p>
                      <a:pPr indent="-148200" lvl="0" marL="179999" rtl="0" algn="l">
                        <a:spcBef>
                          <a:spcPts val="0"/>
                        </a:spcBef>
                        <a:spcAft>
                          <a:spcPts val="0"/>
                        </a:spcAft>
                        <a:buSzPts val="1200"/>
                        <a:buFont typeface="Lora"/>
                        <a:buChar char="●"/>
                      </a:pPr>
                      <a:r>
                        <a:rPr lang="en-GB" sz="1200">
                          <a:latin typeface="Lora"/>
                          <a:ea typeface="Lora"/>
                          <a:cs typeface="Lora"/>
                          <a:sym typeface="Lora"/>
                        </a:rPr>
                        <a:t>More common than primary Neoplasia</a:t>
                      </a:r>
                      <a:endParaRPr sz="1200">
                        <a:latin typeface="Lora"/>
                        <a:ea typeface="Lora"/>
                        <a:cs typeface="Lora"/>
                        <a:sym typeface="Lora"/>
                      </a:endParaRPr>
                    </a:p>
                    <a:p>
                      <a:pPr indent="-148200" lvl="0" marL="179999" rtl="0" algn="l">
                        <a:spcBef>
                          <a:spcPts val="0"/>
                        </a:spcBef>
                        <a:spcAft>
                          <a:spcPts val="0"/>
                        </a:spcAft>
                        <a:buSzPts val="1200"/>
                        <a:buFont typeface="Lora"/>
                        <a:buChar char="●"/>
                      </a:pPr>
                      <a:r>
                        <a:rPr lang="en-GB" sz="1200">
                          <a:latin typeface="Lora"/>
                          <a:ea typeface="Lora"/>
                          <a:cs typeface="Lora"/>
                          <a:sym typeface="Lora"/>
                        </a:rPr>
                        <a:t>most common sites are Breast, lung and colon.</a:t>
                      </a:r>
                      <a:endParaRPr sz="1200">
                        <a:latin typeface="Lora"/>
                        <a:ea typeface="Lora"/>
                        <a:cs typeface="Lora"/>
                        <a:sym typeface="Lora"/>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FFFFFF"/>
                    </a:solidFill>
                  </a:tcPr>
                </a:tc>
              </a:tr>
              <a:tr h="437025">
                <a:tc>
                  <a:txBody>
                    <a:bodyPr/>
                    <a:lstStyle/>
                    <a:p>
                      <a:pPr indent="0" lvl="0" marL="0" rtl="0" algn="ctr">
                        <a:spcBef>
                          <a:spcPts val="0"/>
                        </a:spcBef>
                        <a:spcAft>
                          <a:spcPts val="0"/>
                        </a:spcAft>
                        <a:buNone/>
                      </a:pPr>
                      <a:r>
                        <a:rPr b="1" lang="en-GB" sz="1200">
                          <a:solidFill>
                            <a:srgbClr val="FFFFFF"/>
                          </a:solidFill>
                          <a:latin typeface="Lora"/>
                          <a:ea typeface="Lora"/>
                          <a:cs typeface="Lora"/>
                          <a:sym typeface="Lora"/>
                        </a:rPr>
                        <a:t>Angiosarcoma</a:t>
                      </a:r>
                      <a:endParaRPr b="1" sz="1200">
                        <a:solidFill>
                          <a:srgbClr val="FFFFFF"/>
                        </a:solidFill>
                        <a:latin typeface="Lora"/>
                        <a:ea typeface="Lora"/>
                        <a:cs typeface="Lora"/>
                        <a:sym typeface="Lora"/>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073763"/>
                    </a:solidFill>
                  </a:tcPr>
                </a:tc>
                <a:tc>
                  <a:txBody>
                    <a:bodyPr/>
                    <a:lstStyle/>
                    <a:p>
                      <a:pPr indent="-148200" lvl="0" marL="179999" rtl="0" algn="l">
                        <a:spcBef>
                          <a:spcPts val="0"/>
                        </a:spcBef>
                        <a:spcAft>
                          <a:spcPts val="0"/>
                        </a:spcAft>
                        <a:buSzPts val="1200"/>
                        <a:buFont typeface="Lora"/>
                        <a:buChar char="●"/>
                      </a:pPr>
                      <a:r>
                        <a:rPr lang="en-GB" sz="1200">
                          <a:latin typeface="Lora"/>
                          <a:ea typeface="Lora"/>
                          <a:cs typeface="Lora"/>
                          <a:sym typeface="Lora"/>
                        </a:rPr>
                        <a:t>Pleomorphic endothelial cells.</a:t>
                      </a:r>
                      <a:endParaRPr sz="1200">
                        <a:latin typeface="Lora"/>
                        <a:ea typeface="Lora"/>
                        <a:cs typeface="Lora"/>
                        <a:sym typeface="Lora"/>
                      </a:endParaRPr>
                    </a:p>
                    <a:p>
                      <a:pPr indent="-148200" lvl="0" marL="179999" rtl="0" algn="l">
                        <a:spcBef>
                          <a:spcPts val="0"/>
                        </a:spcBef>
                        <a:spcAft>
                          <a:spcPts val="0"/>
                        </a:spcAft>
                        <a:buSzPts val="1200"/>
                        <a:buFont typeface="Lora"/>
                        <a:buChar char="●"/>
                      </a:pPr>
                      <a:r>
                        <a:rPr lang="en-GB" sz="1200">
                          <a:solidFill>
                            <a:schemeClr val="dk1"/>
                          </a:solidFill>
                          <a:latin typeface="Lora"/>
                          <a:ea typeface="Lora"/>
                          <a:cs typeface="Lora"/>
                          <a:sym typeface="Lora"/>
                        </a:rPr>
                        <a:t>Risk Factor: V</a:t>
                      </a:r>
                      <a:r>
                        <a:rPr lang="en-GB" sz="1200">
                          <a:solidFill>
                            <a:schemeClr val="dk1"/>
                          </a:solidFill>
                          <a:latin typeface="Lora"/>
                          <a:ea typeface="Lora"/>
                          <a:cs typeface="Lora"/>
                          <a:sym typeface="Lora"/>
                        </a:rPr>
                        <a:t>inyl chloride and thorotrast exposure.</a:t>
                      </a:r>
                      <a:r>
                        <a:rPr b="1" lang="en-GB" sz="1200">
                          <a:solidFill>
                            <a:schemeClr val="lt1"/>
                          </a:solidFill>
                          <a:latin typeface="Exo"/>
                          <a:ea typeface="Exo"/>
                          <a:cs typeface="Exo"/>
                          <a:sym typeface="Exo"/>
                        </a:rPr>
                        <a:t> .</a:t>
                      </a:r>
                      <a:endParaRPr sz="1200">
                        <a:latin typeface="Lora"/>
                        <a:ea typeface="Lora"/>
                        <a:cs typeface="Lora"/>
                        <a:sym typeface="Lora"/>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FFFFFF"/>
                    </a:solidFill>
                  </a:tcPr>
                </a:tc>
              </a:tr>
              <a:tr h="383125">
                <a:tc>
                  <a:txBody>
                    <a:bodyPr/>
                    <a:lstStyle/>
                    <a:p>
                      <a:pPr indent="0" lvl="0" marL="0" rtl="0" algn="ctr">
                        <a:spcBef>
                          <a:spcPts val="0"/>
                        </a:spcBef>
                        <a:spcAft>
                          <a:spcPts val="0"/>
                        </a:spcAft>
                        <a:buNone/>
                      </a:pPr>
                      <a:r>
                        <a:rPr b="1" lang="en-GB" sz="1200">
                          <a:solidFill>
                            <a:srgbClr val="FFFFFF"/>
                          </a:solidFill>
                          <a:latin typeface="Lora"/>
                          <a:ea typeface="Lora"/>
                          <a:cs typeface="Lora"/>
                          <a:sym typeface="Lora"/>
                        </a:rPr>
                        <a:t>Hepatocellular adenoma</a:t>
                      </a:r>
                      <a:endParaRPr b="1" sz="1200">
                        <a:solidFill>
                          <a:srgbClr val="FFFFFF"/>
                        </a:solidFill>
                        <a:latin typeface="Lora"/>
                        <a:ea typeface="Lora"/>
                        <a:cs typeface="Lora"/>
                        <a:sym typeface="Lora"/>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073763"/>
                    </a:solidFill>
                  </a:tcPr>
                </a:tc>
                <a:tc>
                  <a:txBody>
                    <a:bodyPr/>
                    <a:lstStyle/>
                    <a:p>
                      <a:pPr indent="-148200" lvl="0" marL="179999" rtl="0" algn="l">
                        <a:spcBef>
                          <a:spcPts val="0"/>
                        </a:spcBef>
                        <a:spcAft>
                          <a:spcPts val="0"/>
                        </a:spcAft>
                        <a:buClr>
                          <a:schemeClr val="dk1"/>
                        </a:buClr>
                        <a:buSzPts val="1200"/>
                        <a:buFont typeface="Lora"/>
                        <a:buChar char="●"/>
                      </a:pPr>
                      <a:r>
                        <a:rPr lang="en-GB" sz="1200">
                          <a:solidFill>
                            <a:schemeClr val="dk1"/>
                          </a:solidFill>
                          <a:latin typeface="Lora"/>
                          <a:ea typeface="Lora"/>
                          <a:cs typeface="Lora"/>
                          <a:sym typeface="Lora"/>
                        </a:rPr>
                        <a:t>Benign neoplasms developing from hepatocytes.</a:t>
                      </a:r>
                      <a:endParaRPr sz="1200">
                        <a:solidFill>
                          <a:schemeClr val="dk1"/>
                        </a:solidFill>
                        <a:latin typeface="Lora"/>
                        <a:ea typeface="Lora"/>
                        <a:cs typeface="Lora"/>
                        <a:sym typeface="Lora"/>
                      </a:endParaRPr>
                    </a:p>
                    <a:p>
                      <a:pPr indent="-148200" lvl="0" marL="179999" rtl="0" algn="l">
                        <a:spcBef>
                          <a:spcPts val="0"/>
                        </a:spcBef>
                        <a:spcAft>
                          <a:spcPts val="0"/>
                        </a:spcAft>
                        <a:buClr>
                          <a:schemeClr val="dk1"/>
                        </a:buClr>
                        <a:buSzPts val="1200"/>
                        <a:buFont typeface="Lora"/>
                        <a:buChar char="●"/>
                      </a:pPr>
                      <a:r>
                        <a:rPr lang="en-GB" sz="1200">
                          <a:solidFill>
                            <a:schemeClr val="dk1"/>
                          </a:solidFill>
                          <a:latin typeface="Lora"/>
                          <a:ea typeface="Lora"/>
                          <a:cs typeface="Lora"/>
                          <a:sym typeface="Lora"/>
                        </a:rPr>
                        <a:t>Risk Factor: Sex hormone exposure.</a:t>
                      </a:r>
                      <a:endParaRPr sz="1200">
                        <a:solidFill>
                          <a:schemeClr val="dk1"/>
                        </a:solidFill>
                        <a:latin typeface="Lora"/>
                        <a:ea typeface="Lora"/>
                        <a:cs typeface="Lora"/>
                        <a:sym typeface="Lora"/>
                      </a:endParaRPr>
                    </a:p>
                  </a:txBody>
                  <a:tcPr marT="91425" marB="91425" marR="91425" marL="91425" anchor="ctr">
                    <a:lnL cap="flat" cmpd="sng" w="9525">
                      <a:solidFill>
                        <a:srgbClr val="999999"/>
                      </a:solidFill>
                      <a:prstDash val="solid"/>
                      <a:round/>
                      <a:headEnd len="sm" w="sm" type="none"/>
                      <a:tailEnd len="sm" w="sm" type="none"/>
                    </a:lnL>
                    <a:lnR cap="flat" cmpd="sng" w="9525">
                      <a:solidFill>
                        <a:srgbClr val="999999"/>
                      </a:solidFill>
                      <a:prstDash val="solid"/>
                      <a:round/>
                      <a:headEnd len="sm" w="sm" type="none"/>
                      <a:tailEnd len="sm" w="sm" type="none"/>
                    </a:lnR>
                    <a:lnT cap="flat" cmpd="sng" w="9525">
                      <a:solidFill>
                        <a:srgbClr val="999999"/>
                      </a:solidFill>
                      <a:prstDash val="solid"/>
                      <a:round/>
                      <a:headEnd len="sm" w="sm" type="none"/>
                      <a:tailEnd len="sm" w="sm" type="none"/>
                    </a:lnT>
                    <a:lnB cap="flat" cmpd="sng" w="9525">
                      <a:solidFill>
                        <a:srgbClr val="999999"/>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0" name="Shape 310"/>
        <p:cNvGrpSpPr/>
        <p:nvPr/>
      </p:nvGrpSpPr>
      <p:grpSpPr>
        <a:xfrm>
          <a:off x="0" y="0"/>
          <a:ext cx="0" cy="0"/>
          <a:chOff x="0" y="0"/>
          <a:chExt cx="0" cy="0"/>
        </a:xfrm>
      </p:grpSpPr>
      <p:sp>
        <p:nvSpPr>
          <p:cNvPr id="311" name="Google Shape;311;p25"/>
          <p:cNvSpPr txBox="1"/>
          <p:nvPr/>
        </p:nvSpPr>
        <p:spPr>
          <a:xfrm>
            <a:off x="1266225" y="18625"/>
            <a:ext cx="5385600" cy="970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000">
                <a:solidFill>
                  <a:srgbClr val="073763"/>
                </a:solidFill>
                <a:latin typeface="Lora"/>
                <a:ea typeface="Lora"/>
                <a:cs typeface="Lora"/>
                <a:sym typeface="Lora"/>
              </a:rPr>
              <a:t>Quiz</a:t>
            </a:r>
            <a:endParaRPr b="1" sz="3000">
              <a:solidFill>
                <a:srgbClr val="073763"/>
              </a:solidFill>
              <a:latin typeface="Lora"/>
              <a:ea typeface="Lora"/>
              <a:cs typeface="Lora"/>
              <a:sym typeface="Lora"/>
            </a:endParaRPr>
          </a:p>
        </p:txBody>
      </p:sp>
      <p:sp>
        <p:nvSpPr>
          <p:cNvPr id="312" name="Google Shape;312;p25"/>
          <p:cNvSpPr txBox="1"/>
          <p:nvPr/>
        </p:nvSpPr>
        <p:spPr>
          <a:xfrm>
            <a:off x="85632" y="1315105"/>
            <a:ext cx="3652800" cy="8493000"/>
          </a:xfrm>
          <a:prstGeom prst="rect">
            <a:avLst/>
          </a:prstGeom>
          <a:noFill/>
          <a:ln>
            <a:noFill/>
          </a:ln>
        </p:spPr>
        <p:txBody>
          <a:bodyPr anchorCtr="0" anchor="t" bIns="103300" lIns="103300" spcFirstLastPara="1" rIns="103300" wrap="square" tIns="103300">
            <a:noAutofit/>
          </a:bodyPr>
          <a:lstStyle/>
          <a:p>
            <a:pPr indent="0" lvl="0" marL="0" rtl="0" algn="l">
              <a:lnSpc>
                <a:spcPct val="100000"/>
              </a:lnSpc>
              <a:spcBef>
                <a:spcPts val="0"/>
              </a:spcBef>
              <a:spcAft>
                <a:spcPts val="0"/>
              </a:spcAft>
              <a:buClr>
                <a:srgbClr val="000000"/>
              </a:buClr>
              <a:buSzPts val="1200"/>
              <a:buFont typeface="Arial"/>
              <a:buNone/>
            </a:pPr>
            <a:r>
              <a:rPr b="1" lang="en-GB">
                <a:solidFill>
                  <a:srgbClr val="000000"/>
                </a:solidFill>
                <a:latin typeface="Lora"/>
                <a:ea typeface="Lora"/>
                <a:cs typeface="Lora"/>
                <a:sym typeface="Lora"/>
              </a:rPr>
              <a:t>Q1: </a:t>
            </a:r>
            <a:r>
              <a:rPr b="1" lang="en-GB">
                <a:latin typeface="Lora"/>
                <a:ea typeface="Lora"/>
                <a:cs typeface="Lora"/>
                <a:sym typeface="Lora"/>
              </a:rPr>
              <a:t>Which of the following carcinomas is positive for alpha-fetoprotein?</a:t>
            </a:r>
            <a:endParaRPr b="1">
              <a:solidFill>
                <a:srgbClr val="000000"/>
              </a:solidFill>
              <a:latin typeface="Lora"/>
              <a:ea typeface="Lora"/>
              <a:cs typeface="Lora"/>
              <a:sym typeface="Lora"/>
            </a:endParaRPr>
          </a:p>
          <a:p>
            <a:pPr indent="-355600" lvl="0" marL="520700" rtl="0" algn="l">
              <a:lnSpc>
                <a:spcPct val="100000"/>
              </a:lnSpc>
              <a:spcBef>
                <a:spcPts val="0"/>
              </a:spcBef>
              <a:spcAft>
                <a:spcPts val="0"/>
              </a:spcAft>
              <a:buClr>
                <a:srgbClr val="000000"/>
              </a:buClr>
              <a:buSzPts val="1400"/>
              <a:buFont typeface="Lora"/>
              <a:buAutoNum type="alphaUcParenR"/>
            </a:pPr>
            <a:r>
              <a:rPr lang="en-GB">
                <a:latin typeface="Lora"/>
                <a:ea typeface="Lora"/>
                <a:cs typeface="Lora"/>
                <a:sym typeface="Lora"/>
              </a:rPr>
              <a:t>Cholangiocarcinoma</a:t>
            </a:r>
            <a:endParaRPr>
              <a:latin typeface="Lora"/>
              <a:ea typeface="Lora"/>
              <a:cs typeface="Lora"/>
              <a:sym typeface="Lora"/>
            </a:endParaRPr>
          </a:p>
          <a:p>
            <a:pPr indent="-355600" lvl="0" marL="520700" rtl="0" algn="l">
              <a:lnSpc>
                <a:spcPct val="100000"/>
              </a:lnSpc>
              <a:spcBef>
                <a:spcPts val="0"/>
              </a:spcBef>
              <a:spcAft>
                <a:spcPts val="0"/>
              </a:spcAft>
              <a:buClr>
                <a:srgbClr val="000000"/>
              </a:buClr>
              <a:buSzPts val="1400"/>
              <a:buFont typeface="Lora"/>
              <a:buAutoNum type="alphaUcParenR"/>
            </a:pPr>
            <a:r>
              <a:rPr lang="en-GB">
                <a:latin typeface="Lora"/>
                <a:ea typeface="Lora"/>
                <a:cs typeface="Lora"/>
                <a:sym typeface="Lora"/>
              </a:rPr>
              <a:t>Hepatocellular carcinoma</a:t>
            </a:r>
            <a:endParaRPr>
              <a:latin typeface="Lora"/>
              <a:ea typeface="Lora"/>
              <a:cs typeface="Lora"/>
              <a:sym typeface="Lora"/>
            </a:endParaRPr>
          </a:p>
          <a:p>
            <a:pPr indent="-355600" lvl="0" marL="520700" rtl="0" algn="l">
              <a:lnSpc>
                <a:spcPct val="100000"/>
              </a:lnSpc>
              <a:spcBef>
                <a:spcPts val="0"/>
              </a:spcBef>
              <a:spcAft>
                <a:spcPts val="0"/>
              </a:spcAft>
              <a:buClr>
                <a:srgbClr val="000000"/>
              </a:buClr>
              <a:buSzPts val="1400"/>
              <a:buFont typeface="Lora"/>
              <a:buAutoNum type="alphaUcParenR"/>
            </a:pPr>
            <a:r>
              <a:rPr lang="en-GB">
                <a:latin typeface="Lora"/>
                <a:ea typeface="Lora"/>
                <a:cs typeface="Lora"/>
                <a:sym typeface="Lora"/>
              </a:rPr>
              <a:t>Pancreatic carcinoma</a:t>
            </a:r>
            <a:endParaRPr>
              <a:latin typeface="Lora"/>
              <a:ea typeface="Lora"/>
              <a:cs typeface="Lora"/>
              <a:sym typeface="Lora"/>
            </a:endParaRPr>
          </a:p>
          <a:p>
            <a:pPr indent="-355600" lvl="0" marL="520700" rtl="0" algn="l">
              <a:lnSpc>
                <a:spcPct val="100000"/>
              </a:lnSpc>
              <a:spcBef>
                <a:spcPts val="0"/>
              </a:spcBef>
              <a:spcAft>
                <a:spcPts val="0"/>
              </a:spcAft>
              <a:buClr>
                <a:srgbClr val="000000"/>
              </a:buClr>
              <a:buSzPts val="1400"/>
              <a:buFont typeface="Lora"/>
              <a:buAutoNum type="alphaUcParenR"/>
            </a:pPr>
            <a:r>
              <a:rPr lang="en-GB">
                <a:latin typeface="Lora"/>
                <a:ea typeface="Lora"/>
                <a:cs typeface="Lora"/>
                <a:sym typeface="Lora"/>
              </a:rPr>
              <a:t>Angiosarcoma</a:t>
            </a:r>
            <a:endParaRPr>
              <a:latin typeface="Lora"/>
              <a:ea typeface="Lora"/>
              <a:cs typeface="Lora"/>
              <a:sym typeface="Lora"/>
            </a:endParaRPr>
          </a:p>
          <a:p>
            <a:pPr indent="0" lvl="0" marL="0" rtl="0" algn="l">
              <a:lnSpc>
                <a:spcPct val="100000"/>
              </a:lnSpc>
              <a:spcBef>
                <a:spcPts val="0"/>
              </a:spcBef>
              <a:spcAft>
                <a:spcPts val="0"/>
              </a:spcAft>
              <a:buNone/>
            </a:pPr>
            <a:r>
              <a:t/>
            </a:r>
            <a:endParaRPr>
              <a:latin typeface="Lora"/>
              <a:ea typeface="Lora"/>
              <a:cs typeface="Lora"/>
              <a:sym typeface="Lora"/>
            </a:endParaRPr>
          </a:p>
          <a:p>
            <a:pPr indent="0" lvl="0" marL="0" rtl="0" algn="l">
              <a:lnSpc>
                <a:spcPct val="100000"/>
              </a:lnSpc>
              <a:spcBef>
                <a:spcPts val="0"/>
              </a:spcBef>
              <a:spcAft>
                <a:spcPts val="0"/>
              </a:spcAft>
              <a:buNone/>
            </a:pPr>
            <a:r>
              <a:rPr b="1" lang="en-GB">
                <a:solidFill>
                  <a:srgbClr val="000000"/>
                </a:solidFill>
                <a:latin typeface="Lora"/>
                <a:ea typeface="Lora"/>
                <a:cs typeface="Lora"/>
                <a:sym typeface="Lora"/>
              </a:rPr>
              <a:t>Q2: Which of the </a:t>
            </a:r>
            <a:r>
              <a:rPr b="1" lang="en-GB">
                <a:latin typeface="Lora"/>
                <a:ea typeface="Lora"/>
                <a:cs typeface="Lora"/>
                <a:sym typeface="Lora"/>
              </a:rPr>
              <a:t>following risk factors is associated with Hepatocellular Adenoma?</a:t>
            </a:r>
            <a:endParaRPr b="1">
              <a:solidFill>
                <a:srgbClr val="000000"/>
              </a:solidFill>
              <a:latin typeface="Lora"/>
              <a:ea typeface="Lora"/>
              <a:cs typeface="Lora"/>
              <a:sym typeface="Lora"/>
            </a:endParaRPr>
          </a:p>
          <a:p>
            <a:pPr indent="-355600" lvl="0" marL="520700" rtl="0" algn="l">
              <a:lnSpc>
                <a:spcPct val="100000"/>
              </a:lnSpc>
              <a:spcBef>
                <a:spcPts val="0"/>
              </a:spcBef>
              <a:spcAft>
                <a:spcPts val="0"/>
              </a:spcAft>
              <a:buClr>
                <a:srgbClr val="000000"/>
              </a:buClr>
              <a:buSzPts val="1400"/>
              <a:buFont typeface="Lora"/>
              <a:buAutoNum type="alphaUcParenR"/>
            </a:pPr>
            <a:r>
              <a:rPr lang="en-GB">
                <a:latin typeface="Lora"/>
                <a:ea typeface="Lora"/>
                <a:cs typeface="Lora"/>
                <a:sym typeface="Lora"/>
              </a:rPr>
              <a:t>Thorotrast exposure</a:t>
            </a:r>
            <a:endParaRPr>
              <a:latin typeface="Lora"/>
              <a:ea typeface="Lora"/>
              <a:cs typeface="Lora"/>
              <a:sym typeface="Lora"/>
            </a:endParaRPr>
          </a:p>
          <a:p>
            <a:pPr indent="-355600" lvl="0" marL="520700" rtl="0" algn="l">
              <a:lnSpc>
                <a:spcPct val="100000"/>
              </a:lnSpc>
              <a:spcBef>
                <a:spcPts val="0"/>
              </a:spcBef>
              <a:spcAft>
                <a:spcPts val="0"/>
              </a:spcAft>
              <a:buSzPts val="1400"/>
              <a:buFont typeface="Lora"/>
              <a:buAutoNum type="alphaUcParenR"/>
            </a:pPr>
            <a:r>
              <a:rPr lang="en-GB">
                <a:latin typeface="Lora"/>
                <a:ea typeface="Lora"/>
                <a:cs typeface="Lora"/>
                <a:sym typeface="Lora"/>
              </a:rPr>
              <a:t>BRCA2 gene mutation</a:t>
            </a:r>
            <a:endParaRPr>
              <a:latin typeface="Lora"/>
              <a:ea typeface="Lora"/>
              <a:cs typeface="Lora"/>
              <a:sym typeface="Lora"/>
            </a:endParaRPr>
          </a:p>
          <a:p>
            <a:pPr indent="-355600" lvl="0" marL="520700" rtl="0" algn="l">
              <a:lnSpc>
                <a:spcPct val="100000"/>
              </a:lnSpc>
              <a:spcBef>
                <a:spcPts val="0"/>
              </a:spcBef>
              <a:spcAft>
                <a:spcPts val="0"/>
              </a:spcAft>
              <a:buSzPts val="1400"/>
              <a:buFont typeface="Lora"/>
              <a:buAutoNum type="alphaUcParenR"/>
            </a:pPr>
            <a:r>
              <a:rPr lang="en-GB">
                <a:latin typeface="Lora"/>
                <a:ea typeface="Lora"/>
                <a:cs typeface="Lora"/>
                <a:sym typeface="Lora"/>
              </a:rPr>
              <a:t>Sex hormone exposure</a:t>
            </a:r>
            <a:endParaRPr>
              <a:latin typeface="Lora"/>
              <a:ea typeface="Lora"/>
              <a:cs typeface="Lora"/>
              <a:sym typeface="Lora"/>
            </a:endParaRPr>
          </a:p>
          <a:p>
            <a:pPr indent="-355600" lvl="0" marL="520700" rtl="0" algn="l">
              <a:lnSpc>
                <a:spcPct val="100000"/>
              </a:lnSpc>
              <a:spcBef>
                <a:spcPts val="0"/>
              </a:spcBef>
              <a:spcAft>
                <a:spcPts val="0"/>
              </a:spcAft>
              <a:buSzPts val="1400"/>
              <a:buFont typeface="Lora"/>
              <a:buAutoNum type="alphaUcParenR"/>
            </a:pPr>
            <a:r>
              <a:rPr lang="en-GB">
                <a:latin typeface="Lora"/>
                <a:ea typeface="Lora"/>
                <a:cs typeface="Lora"/>
                <a:sym typeface="Lora"/>
              </a:rPr>
              <a:t>Diabetes </a:t>
            </a:r>
            <a:endParaRPr>
              <a:latin typeface="Lora"/>
              <a:ea typeface="Lora"/>
              <a:cs typeface="Lora"/>
              <a:sym typeface="Lora"/>
            </a:endParaRPr>
          </a:p>
          <a:p>
            <a:pPr indent="0" lvl="0" marL="0" rtl="0" algn="l">
              <a:lnSpc>
                <a:spcPct val="100000"/>
              </a:lnSpc>
              <a:spcBef>
                <a:spcPts val="0"/>
              </a:spcBef>
              <a:spcAft>
                <a:spcPts val="0"/>
              </a:spcAft>
              <a:buNone/>
            </a:pPr>
            <a:r>
              <a:t/>
            </a:r>
            <a:endParaRPr>
              <a:latin typeface="Lora"/>
              <a:ea typeface="Lora"/>
              <a:cs typeface="Lora"/>
              <a:sym typeface="Lora"/>
            </a:endParaRPr>
          </a:p>
          <a:p>
            <a:pPr indent="0" lvl="0" marL="0" rtl="0" algn="l">
              <a:lnSpc>
                <a:spcPct val="100000"/>
              </a:lnSpc>
              <a:spcBef>
                <a:spcPts val="0"/>
              </a:spcBef>
              <a:spcAft>
                <a:spcPts val="0"/>
              </a:spcAft>
              <a:buNone/>
            </a:pPr>
            <a:r>
              <a:rPr b="1" lang="en-GB">
                <a:solidFill>
                  <a:srgbClr val="000000"/>
                </a:solidFill>
                <a:highlight>
                  <a:srgbClr val="FFFFFF"/>
                </a:highlight>
                <a:latin typeface="Lora"/>
                <a:ea typeface="Lora"/>
                <a:cs typeface="Lora"/>
                <a:sym typeface="Lora"/>
              </a:rPr>
              <a:t>Q3: </a:t>
            </a:r>
            <a:r>
              <a:rPr b="1" lang="en-GB">
                <a:highlight>
                  <a:srgbClr val="FFFFFF"/>
                </a:highlight>
                <a:latin typeface="Lora"/>
                <a:ea typeface="Lora"/>
                <a:cs typeface="Lora"/>
                <a:sym typeface="Lora"/>
              </a:rPr>
              <a:t>On</a:t>
            </a:r>
            <a:r>
              <a:rPr b="1" lang="en-GB">
                <a:solidFill>
                  <a:srgbClr val="000000"/>
                </a:solidFill>
                <a:highlight>
                  <a:srgbClr val="FFFFFF"/>
                </a:highlight>
                <a:latin typeface="Lora"/>
                <a:ea typeface="Lora"/>
                <a:cs typeface="Lora"/>
                <a:sym typeface="Lora"/>
              </a:rPr>
              <a:t>e of the most common </a:t>
            </a:r>
            <a:r>
              <a:rPr b="1" lang="en-GB">
                <a:highlight>
                  <a:srgbClr val="FFFFFF"/>
                </a:highlight>
                <a:latin typeface="Lora"/>
                <a:ea typeface="Lora"/>
                <a:cs typeface="Lora"/>
                <a:sym typeface="Lora"/>
              </a:rPr>
              <a:t>sites of metastatic tumor:</a:t>
            </a:r>
            <a:endParaRPr b="1">
              <a:solidFill>
                <a:srgbClr val="000000"/>
              </a:solidFill>
              <a:highlight>
                <a:srgbClr val="FFFFFF"/>
              </a:highlight>
              <a:latin typeface="Lora"/>
              <a:ea typeface="Lora"/>
              <a:cs typeface="Lora"/>
              <a:sym typeface="Lora"/>
            </a:endParaRPr>
          </a:p>
          <a:p>
            <a:pPr indent="-355600" lvl="0" marL="520700" rtl="0" algn="l">
              <a:lnSpc>
                <a:spcPct val="100000"/>
              </a:lnSpc>
              <a:spcBef>
                <a:spcPts val="0"/>
              </a:spcBef>
              <a:spcAft>
                <a:spcPts val="0"/>
              </a:spcAft>
              <a:buClr>
                <a:srgbClr val="000000"/>
              </a:buClr>
              <a:buSzPts val="1400"/>
              <a:buFont typeface="Lora"/>
              <a:buAutoNum type="alphaUcParenR"/>
            </a:pPr>
            <a:r>
              <a:rPr lang="en-GB">
                <a:highlight>
                  <a:srgbClr val="FFFFFF"/>
                </a:highlight>
                <a:latin typeface="Lora"/>
                <a:ea typeface="Lora"/>
                <a:cs typeface="Lora"/>
                <a:sym typeface="Lora"/>
              </a:rPr>
              <a:t>Colon</a:t>
            </a:r>
            <a:r>
              <a:rPr lang="en-GB">
                <a:solidFill>
                  <a:srgbClr val="000000"/>
                </a:solidFill>
                <a:highlight>
                  <a:srgbClr val="FFFFFF"/>
                </a:highlight>
                <a:latin typeface="Lora"/>
                <a:ea typeface="Lora"/>
                <a:cs typeface="Lora"/>
                <a:sym typeface="Lora"/>
              </a:rPr>
              <a:t>​​</a:t>
            </a:r>
            <a:endParaRPr>
              <a:highlight>
                <a:srgbClr val="FFFFFF"/>
              </a:highlight>
              <a:latin typeface="Lora"/>
              <a:ea typeface="Lora"/>
              <a:cs typeface="Lora"/>
              <a:sym typeface="Lora"/>
            </a:endParaRPr>
          </a:p>
          <a:p>
            <a:pPr indent="-355600" lvl="0" marL="520700" rtl="0" algn="l">
              <a:lnSpc>
                <a:spcPct val="100000"/>
              </a:lnSpc>
              <a:spcBef>
                <a:spcPts val="0"/>
              </a:spcBef>
              <a:spcAft>
                <a:spcPts val="0"/>
              </a:spcAft>
              <a:buSzPts val="1400"/>
              <a:buFont typeface="Lora"/>
              <a:buAutoNum type="alphaUcParenR"/>
            </a:pPr>
            <a:r>
              <a:rPr lang="en-GB">
                <a:highlight>
                  <a:srgbClr val="FFFFFF"/>
                </a:highlight>
                <a:latin typeface="Lora"/>
                <a:ea typeface="Lora"/>
                <a:cs typeface="Lora"/>
                <a:sym typeface="Lora"/>
              </a:rPr>
              <a:t>Brain</a:t>
            </a:r>
            <a:endParaRPr>
              <a:highlight>
                <a:srgbClr val="FFFFFF"/>
              </a:highlight>
              <a:latin typeface="Lora"/>
              <a:ea typeface="Lora"/>
              <a:cs typeface="Lora"/>
              <a:sym typeface="Lora"/>
            </a:endParaRPr>
          </a:p>
          <a:p>
            <a:pPr indent="-355600" lvl="0" marL="520700" rtl="0" algn="l">
              <a:lnSpc>
                <a:spcPct val="100000"/>
              </a:lnSpc>
              <a:spcBef>
                <a:spcPts val="0"/>
              </a:spcBef>
              <a:spcAft>
                <a:spcPts val="0"/>
              </a:spcAft>
              <a:buSzPts val="1400"/>
              <a:buFont typeface="Lora"/>
              <a:buAutoNum type="alphaUcParenR"/>
            </a:pPr>
            <a:r>
              <a:rPr lang="en-GB">
                <a:highlight>
                  <a:srgbClr val="FFFFFF"/>
                </a:highlight>
                <a:latin typeface="Lora"/>
                <a:ea typeface="Lora"/>
                <a:cs typeface="Lora"/>
                <a:sym typeface="Lora"/>
              </a:rPr>
              <a:t>Pancreas</a:t>
            </a:r>
            <a:endParaRPr>
              <a:highlight>
                <a:srgbClr val="FFFFFF"/>
              </a:highlight>
              <a:latin typeface="Lora"/>
              <a:ea typeface="Lora"/>
              <a:cs typeface="Lora"/>
              <a:sym typeface="Lora"/>
            </a:endParaRPr>
          </a:p>
          <a:p>
            <a:pPr indent="-368300" lvl="0" marL="520700" rtl="0" algn="l">
              <a:lnSpc>
                <a:spcPct val="100000"/>
              </a:lnSpc>
              <a:spcBef>
                <a:spcPts val="0"/>
              </a:spcBef>
              <a:spcAft>
                <a:spcPts val="0"/>
              </a:spcAft>
              <a:buSzPts val="1600"/>
              <a:buFont typeface="Lora"/>
              <a:buAutoNum type="alphaUcParenR"/>
            </a:pPr>
            <a:r>
              <a:rPr lang="en-GB">
                <a:highlight>
                  <a:srgbClr val="FFFFFF"/>
                </a:highlight>
                <a:latin typeface="Lora"/>
                <a:ea typeface="Lora"/>
                <a:cs typeface="Lora"/>
                <a:sym typeface="Lora"/>
              </a:rPr>
              <a:t>Bone</a:t>
            </a:r>
            <a:endParaRPr>
              <a:highlight>
                <a:srgbClr val="FFFFFF"/>
              </a:highlight>
              <a:latin typeface="Lora"/>
              <a:ea typeface="Lora"/>
              <a:cs typeface="Lora"/>
              <a:sym typeface="Lora"/>
            </a:endParaRPr>
          </a:p>
          <a:p>
            <a:pPr indent="0" lvl="0" marL="0" rtl="0" algn="l">
              <a:lnSpc>
                <a:spcPct val="100000"/>
              </a:lnSpc>
              <a:spcBef>
                <a:spcPts val="0"/>
              </a:spcBef>
              <a:spcAft>
                <a:spcPts val="0"/>
              </a:spcAft>
              <a:buNone/>
            </a:pPr>
            <a:r>
              <a:t/>
            </a:r>
            <a:endParaRPr>
              <a:highlight>
                <a:srgbClr val="FFFFFF"/>
              </a:highlight>
              <a:latin typeface="Lora"/>
              <a:ea typeface="Lora"/>
              <a:cs typeface="Lora"/>
              <a:sym typeface="Lora"/>
            </a:endParaRPr>
          </a:p>
          <a:p>
            <a:pPr indent="0" lvl="0" marL="0" rtl="0" algn="l">
              <a:lnSpc>
                <a:spcPct val="100000"/>
              </a:lnSpc>
              <a:spcBef>
                <a:spcPts val="0"/>
              </a:spcBef>
              <a:spcAft>
                <a:spcPts val="0"/>
              </a:spcAft>
              <a:buNone/>
            </a:pPr>
            <a:r>
              <a:rPr b="1" lang="en-GB">
                <a:solidFill>
                  <a:srgbClr val="000000"/>
                </a:solidFill>
                <a:highlight>
                  <a:srgbClr val="FFFFFF"/>
                </a:highlight>
                <a:latin typeface="Lora"/>
                <a:ea typeface="Lora"/>
                <a:cs typeface="Lora"/>
                <a:sym typeface="Lora"/>
              </a:rPr>
              <a:t>Q4: Fibrous Bands and dense collagenous bundles is present in:</a:t>
            </a:r>
            <a:endParaRPr b="1">
              <a:solidFill>
                <a:srgbClr val="000000"/>
              </a:solidFill>
              <a:highlight>
                <a:srgbClr val="FFFFFF"/>
              </a:highlight>
              <a:latin typeface="Lora"/>
              <a:ea typeface="Lora"/>
              <a:cs typeface="Lora"/>
              <a:sym typeface="Lora"/>
            </a:endParaRPr>
          </a:p>
          <a:p>
            <a:pPr indent="-355600" lvl="0" marL="520700" rtl="0" algn="l">
              <a:lnSpc>
                <a:spcPct val="100000"/>
              </a:lnSpc>
              <a:spcBef>
                <a:spcPts val="0"/>
              </a:spcBef>
              <a:spcAft>
                <a:spcPts val="0"/>
              </a:spcAft>
              <a:buClr>
                <a:srgbClr val="000000"/>
              </a:buClr>
              <a:buSzPts val="1400"/>
              <a:buFont typeface="Lora"/>
              <a:buAutoNum type="alphaUcParenR"/>
            </a:pPr>
            <a:r>
              <a:rPr lang="en-GB">
                <a:highlight>
                  <a:srgbClr val="FFFFFF"/>
                </a:highlight>
                <a:latin typeface="Lora"/>
                <a:ea typeface="Lora"/>
                <a:cs typeface="Lora"/>
                <a:sym typeface="Lora"/>
              </a:rPr>
              <a:t>Cholangiocarcinoma</a:t>
            </a:r>
            <a:endParaRPr>
              <a:highlight>
                <a:srgbClr val="FFFFFF"/>
              </a:highlight>
              <a:latin typeface="Lora"/>
              <a:ea typeface="Lora"/>
              <a:cs typeface="Lora"/>
              <a:sym typeface="Lora"/>
            </a:endParaRPr>
          </a:p>
          <a:p>
            <a:pPr indent="-355600" lvl="0" marL="520700" rtl="0" algn="l">
              <a:lnSpc>
                <a:spcPct val="100000"/>
              </a:lnSpc>
              <a:spcBef>
                <a:spcPts val="0"/>
              </a:spcBef>
              <a:spcAft>
                <a:spcPts val="0"/>
              </a:spcAft>
              <a:buSzPts val="1400"/>
              <a:buFont typeface="Lora"/>
              <a:buAutoNum type="alphaUcParenR"/>
            </a:pPr>
            <a:r>
              <a:rPr lang="en-GB">
                <a:highlight>
                  <a:srgbClr val="FFFFFF"/>
                </a:highlight>
                <a:latin typeface="Lora"/>
                <a:ea typeface="Lora"/>
                <a:cs typeface="Lora"/>
                <a:sym typeface="Lora"/>
              </a:rPr>
              <a:t>Pancreatic carcinoma</a:t>
            </a:r>
            <a:endParaRPr>
              <a:highlight>
                <a:srgbClr val="FFFFFF"/>
              </a:highlight>
              <a:latin typeface="Lora"/>
              <a:ea typeface="Lora"/>
              <a:cs typeface="Lora"/>
              <a:sym typeface="Lora"/>
            </a:endParaRPr>
          </a:p>
          <a:p>
            <a:pPr indent="-355600" lvl="0" marL="520700" rtl="0" algn="l">
              <a:lnSpc>
                <a:spcPct val="100000"/>
              </a:lnSpc>
              <a:spcBef>
                <a:spcPts val="0"/>
              </a:spcBef>
              <a:spcAft>
                <a:spcPts val="0"/>
              </a:spcAft>
              <a:buSzPts val="1400"/>
              <a:buFont typeface="Lora"/>
              <a:buAutoNum type="alphaUcParenR"/>
            </a:pPr>
            <a:r>
              <a:rPr lang="en-GB">
                <a:highlight>
                  <a:srgbClr val="FFFFFF"/>
                </a:highlight>
                <a:latin typeface="Lora"/>
                <a:ea typeface="Lora"/>
                <a:cs typeface="Lora"/>
                <a:sym typeface="Lora"/>
              </a:rPr>
              <a:t>Esophageal carcinoma</a:t>
            </a:r>
            <a:r>
              <a:rPr lang="en-GB">
                <a:highlight>
                  <a:srgbClr val="FFFFFF"/>
                </a:highlight>
                <a:latin typeface="Lora"/>
                <a:ea typeface="Lora"/>
                <a:cs typeface="Lora"/>
                <a:sym typeface="Lora"/>
              </a:rPr>
              <a:t> </a:t>
            </a:r>
            <a:endParaRPr>
              <a:highlight>
                <a:srgbClr val="FFFFFF"/>
              </a:highlight>
              <a:latin typeface="Lora"/>
              <a:ea typeface="Lora"/>
              <a:cs typeface="Lora"/>
              <a:sym typeface="Lora"/>
            </a:endParaRPr>
          </a:p>
          <a:p>
            <a:pPr indent="-355600" lvl="0" marL="520700" rtl="0" algn="l">
              <a:lnSpc>
                <a:spcPct val="100000"/>
              </a:lnSpc>
              <a:spcBef>
                <a:spcPts val="0"/>
              </a:spcBef>
              <a:spcAft>
                <a:spcPts val="0"/>
              </a:spcAft>
              <a:buSzPts val="1400"/>
              <a:buFont typeface="Lora"/>
              <a:buAutoNum type="alphaUcParenR"/>
            </a:pPr>
            <a:r>
              <a:rPr lang="en-GB">
                <a:highlight>
                  <a:srgbClr val="FFFFFF"/>
                </a:highlight>
                <a:latin typeface="Lora"/>
                <a:ea typeface="Lora"/>
                <a:cs typeface="Lora"/>
                <a:sym typeface="Lora"/>
              </a:rPr>
              <a:t>Fibrolamellar carcinoma</a:t>
            </a:r>
            <a:endParaRPr>
              <a:highlight>
                <a:srgbClr val="FFFFFF"/>
              </a:highlight>
              <a:latin typeface="Lora"/>
              <a:ea typeface="Lora"/>
              <a:cs typeface="Lora"/>
              <a:sym typeface="Lora"/>
            </a:endParaRPr>
          </a:p>
          <a:p>
            <a:pPr indent="0" lvl="0" marL="0" rtl="0" algn="l">
              <a:lnSpc>
                <a:spcPct val="100000"/>
              </a:lnSpc>
              <a:spcBef>
                <a:spcPts val="0"/>
              </a:spcBef>
              <a:spcAft>
                <a:spcPts val="0"/>
              </a:spcAft>
              <a:buNone/>
            </a:pPr>
            <a:r>
              <a:t/>
            </a:r>
            <a:endParaRPr sz="1600">
              <a:solidFill>
                <a:srgbClr val="000000"/>
              </a:solidFill>
              <a:latin typeface="Lora"/>
              <a:ea typeface="Lora"/>
              <a:cs typeface="Lora"/>
              <a:sym typeface="Lora"/>
            </a:endParaRPr>
          </a:p>
          <a:p>
            <a:pPr indent="0" lvl="0" marL="0" rtl="0" algn="l">
              <a:spcBef>
                <a:spcPts val="0"/>
              </a:spcBef>
              <a:spcAft>
                <a:spcPts val="0"/>
              </a:spcAft>
              <a:buClr>
                <a:srgbClr val="000000"/>
              </a:buClr>
              <a:buSzPts val="1100"/>
              <a:buFont typeface="Arial"/>
              <a:buNone/>
            </a:pPr>
            <a:r>
              <a:rPr b="1" lang="en-GB">
                <a:solidFill>
                  <a:srgbClr val="000000"/>
                </a:solidFill>
                <a:latin typeface="Lora"/>
                <a:ea typeface="Lora"/>
                <a:cs typeface="Lora"/>
                <a:sym typeface="Lora"/>
              </a:rPr>
              <a:t>Q5: Which of the following is </a:t>
            </a:r>
            <a:r>
              <a:rPr b="1" lang="en-GB" u="sng">
                <a:latin typeface="Lora"/>
                <a:ea typeface="Lora"/>
                <a:cs typeface="Lora"/>
                <a:sym typeface="Lora"/>
              </a:rPr>
              <a:t>not</a:t>
            </a:r>
            <a:r>
              <a:rPr b="1" lang="en-GB">
                <a:latin typeface="Lora"/>
                <a:ea typeface="Lora"/>
                <a:cs typeface="Lora"/>
                <a:sym typeface="Lora"/>
              </a:rPr>
              <a:t> from the morphology of angiosarcomas?</a:t>
            </a:r>
            <a:endParaRPr b="1">
              <a:solidFill>
                <a:srgbClr val="000000"/>
              </a:solidFill>
              <a:highlight>
                <a:srgbClr val="FFFFFF"/>
              </a:highlight>
              <a:latin typeface="Lora"/>
              <a:ea typeface="Lora"/>
              <a:cs typeface="Lora"/>
              <a:sym typeface="Lora"/>
            </a:endParaRPr>
          </a:p>
          <a:p>
            <a:pPr indent="-355600" lvl="0" marL="520700" rtl="0" algn="l">
              <a:spcBef>
                <a:spcPts val="0"/>
              </a:spcBef>
              <a:spcAft>
                <a:spcPts val="0"/>
              </a:spcAft>
              <a:buClr>
                <a:srgbClr val="000000"/>
              </a:buClr>
              <a:buSzPts val="1400"/>
              <a:buFont typeface="Lora"/>
              <a:buAutoNum type="alphaUcParenR"/>
            </a:pPr>
            <a:r>
              <a:rPr lang="en-GB">
                <a:highlight>
                  <a:srgbClr val="FFFFFF"/>
                </a:highlight>
                <a:latin typeface="Lora"/>
                <a:ea typeface="Lora"/>
                <a:cs typeface="Lora"/>
                <a:sym typeface="Lora"/>
              </a:rPr>
              <a:t>Pleomorphic endothelial cells</a:t>
            </a:r>
            <a:endParaRPr>
              <a:solidFill>
                <a:srgbClr val="000000"/>
              </a:solidFill>
              <a:highlight>
                <a:srgbClr val="FFFFFF"/>
              </a:highlight>
              <a:latin typeface="Lora"/>
              <a:ea typeface="Lora"/>
              <a:cs typeface="Lora"/>
              <a:sym typeface="Lora"/>
            </a:endParaRPr>
          </a:p>
          <a:p>
            <a:pPr indent="-355600" lvl="0" marL="520700" rtl="0" algn="l">
              <a:spcBef>
                <a:spcPts val="0"/>
              </a:spcBef>
              <a:spcAft>
                <a:spcPts val="0"/>
              </a:spcAft>
              <a:buClr>
                <a:srgbClr val="000000"/>
              </a:buClr>
              <a:buSzPts val="1400"/>
              <a:buFont typeface="Lora"/>
              <a:buAutoNum type="alphaUcParenR"/>
            </a:pPr>
            <a:r>
              <a:rPr lang="en-GB">
                <a:highlight>
                  <a:srgbClr val="FFFFFF"/>
                </a:highlight>
                <a:latin typeface="Lora"/>
                <a:ea typeface="Lora"/>
                <a:cs typeface="Lora"/>
                <a:sym typeface="Lora"/>
              </a:rPr>
              <a:t>Dense collagen bundles</a:t>
            </a:r>
            <a:endParaRPr>
              <a:solidFill>
                <a:srgbClr val="000000"/>
              </a:solidFill>
              <a:highlight>
                <a:srgbClr val="FFFFFF"/>
              </a:highlight>
              <a:latin typeface="Lora"/>
              <a:ea typeface="Lora"/>
              <a:cs typeface="Lora"/>
              <a:sym typeface="Lora"/>
            </a:endParaRPr>
          </a:p>
          <a:p>
            <a:pPr indent="-355600" lvl="0" marL="520700" rtl="0" algn="l">
              <a:spcBef>
                <a:spcPts val="0"/>
              </a:spcBef>
              <a:spcAft>
                <a:spcPts val="0"/>
              </a:spcAft>
              <a:buClr>
                <a:srgbClr val="000000"/>
              </a:buClr>
              <a:buSzPts val="1400"/>
              <a:buFont typeface="Lora"/>
              <a:buAutoNum type="alphaUcParenR"/>
            </a:pPr>
            <a:r>
              <a:rPr lang="en-GB">
                <a:highlight>
                  <a:srgbClr val="FFFFFF"/>
                </a:highlight>
                <a:latin typeface="Lora"/>
                <a:ea typeface="Lora"/>
                <a:cs typeface="Lora"/>
                <a:sym typeface="Lora"/>
              </a:rPr>
              <a:t>Spindle shaped cells</a:t>
            </a:r>
            <a:endParaRPr>
              <a:solidFill>
                <a:srgbClr val="000000"/>
              </a:solidFill>
              <a:highlight>
                <a:srgbClr val="FFFFFF"/>
              </a:highlight>
              <a:latin typeface="Lora"/>
              <a:ea typeface="Lora"/>
              <a:cs typeface="Lora"/>
              <a:sym typeface="Lora"/>
            </a:endParaRPr>
          </a:p>
          <a:p>
            <a:pPr indent="-355600" lvl="0" marL="520700" rtl="0" algn="l">
              <a:spcBef>
                <a:spcPts val="0"/>
              </a:spcBef>
              <a:spcAft>
                <a:spcPts val="0"/>
              </a:spcAft>
              <a:buClr>
                <a:srgbClr val="000000"/>
              </a:buClr>
              <a:buSzPts val="1400"/>
              <a:buFont typeface="Lora"/>
              <a:buAutoNum type="alphaUcParenR"/>
            </a:pPr>
            <a:r>
              <a:rPr lang="en-GB">
                <a:latin typeface="Lora"/>
                <a:ea typeface="Lora"/>
                <a:cs typeface="Lora"/>
                <a:sym typeface="Lora"/>
              </a:rPr>
              <a:t>Giant cells</a:t>
            </a:r>
            <a:endParaRPr>
              <a:solidFill>
                <a:srgbClr val="000000"/>
              </a:solidFill>
              <a:latin typeface="Lora"/>
              <a:ea typeface="Lora"/>
              <a:cs typeface="Lora"/>
              <a:sym typeface="Lora"/>
            </a:endParaRPr>
          </a:p>
          <a:p>
            <a:pPr indent="0" lvl="0" marL="0" rtl="0" algn="l">
              <a:lnSpc>
                <a:spcPct val="100000"/>
              </a:lnSpc>
              <a:spcBef>
                <a:spcPts val="0"/>
              </a:spcBef>
              <a:spcAft>
                <a:spcPts val="0"/>
              </a:spcAft>
              <a:buClr>
                <a:srgbClr val="000000"/>
              </a:buClr>
              <a:buSzPts val="1200"/>
              <a:buFont typeface="Arial"/>
              <a:buNone/>
            </a:pPr>
            <a:r>
              <a:t/>
            </a:r>
            <a:endParaRPr sz="1600"/>
          </a:p>
          <a:p>
            <a:pPr indent="0" lvl="0" marL="0" rtl="0" algn="l">
              <a:spcBef>
                <a:spcPts val="0"/>
              </a:spcBef>
              <a:spcAft>
                <a:spcPts val="0"/>
              </a:spcAft>
              <a:buNone/>
            </a:pPr>
            <a:r>
              <a:t/>
            </a:r>
            <a:endParaRPr sz="1600"/>
          </a:p>
        </p:txBody>
      </p:sp>
      <p:sp>
        <p:nvSpPr>
          <p:cNvPr id="313" name="Google Shape;313;p25"/>
          <p:cNvSpPr txBox="1"/>
          <p:nvPr/>
        </p:nvSpPr>
        <p:spPr>
          <a:xfrm>
            <a:off x="4067625" y="1315105"/>
            <a:ext cx="3652800" cy="8493000"/>
          </a:xfrm>
          <a:prstGeom prst="rect">
            <a:avLst/>
          </a:prstGeom>
          <a:noFill/>
          <a:ln>
            <a:noFill/>
          </a:ln>
        </p:spPr>
        <p:txBody>
          <a:bodyPr anchorCtr="0" anchor="t" bIns="103300" lIns="103300" spcFirstLastPara="1" rIns="103300" wrap="square" tIns="103300">
            <a:noAutofit/>
          </a:bodyPr>
          <a:lstStyle/>
          <a:p>
            <a:pPr indent="0" lvl="0" marL="0" rtl="0" algn="l">
              <a:lnSpc>
                <a:spcPct val="100000"/>
              </a:lnSpc>
              <a:spcBef>
                <a:spcPts val="0"/>
              </a:spcBef>
              <a:spcAft>
                <a:spcPts val="0"/>
              </a:spcAft>
              <a:buNone/>
            </a:pPr>
            <a:r>
              <a:rPr b="1" lang="en-GB">
                <a:solidFill>
                  <a:srgbClr val="000000"/>
                </a:solidFill>
                <a:latin typeface="Lora"/>
                <a:ea typeface="Lora"/>
                <a:cs typeface="Lora"/>
                <a:sym typeface="Lora"/>
              </a:rPr>
              <a:t>Q6:</a:t>
            </a:r>
            <a:r>
              <a:rPr b="1" lang="en-GB">
                <a:latin typeface="Lora"/>
                <a:ea typeface="Lora"/>
                <a:cs typeface="Lora"/>
                <a:sym typeface="Lora"/>
              </a:rPr>
              <a:t> Which of the following carcinomas has a scirrhous gross morphology? </a:t>
            </a:r>
            <a:endParaRPr b="1">
              <a:solidFill>
                <a:srgbClr val="000000"/>
              </a:solidFill>
              <a:highlight>
                <a:srgbClr val="FFFFFF"/>
              </a:highlight>
              <a:latin typeface="Lora"/>
              <a:ea typeface="Lora"/>
              <a:cs typeface="Lora"/>
              <a:sym typeface="Lora"/>
            </a:endParaRPr>
          </a:p>
          <a:p>
            <a:pPr indent="-355600" lvl="0" marL="520700" rtl="0" algn="l">
              <a:lnSpc>
                <a:spcPct val="100000"/>
              </a:lnSpc>
              <a:spcBef>
                <a:spcPts val="0"/>
              </a:spcBef>
              <a:spcAft>
                <a:spcPts val="0"/>
              </a:spcAft>
              <a:buClr>
                <a:srgbClr val="000000"/>
              </a:buClr>
              <a:buSzPts val="1400"/>
              <a:buFont typeface="Lora"/>
              <a:buAutoNum type="alphaUcParenR"/>
            </a:pPr>
            <a:r>
              <a:rPr lang="en-GB">
                <a:latin typeface="Lora"/>
                <a:ea typeface="Lora"/>
                <a:cs typeface="Lora"/>
                <a:sym typeface="Lora"/>
              </a:rPr>
              <a:t>Intrahepatic cholangiocarcinoma</a:t>
            </a:r>
            <a:endParaRPr>
              <a:latin typeface="Lora"/>
              <a:ea typeface="Lora"/>
              <a:cs typeface="Lora"/>
              <a:sym typeface="Lora"/>
            </a:endParaRPr>
          </a:p>
          <a:p>
            <a:pPr indent="-355600" lvl="0" marL="520700" rtl="0" algn="l">
              <a:lnSpc>
                <a:spcPct val="100000"/>
              </a:lnSpc>
              <a:spcBef>
                <a:spcPts val="0"/>
              </a:spcBef>
              <a:spcAft>
                <a:spcPts val="0"/>
              </a:spcAft>
              <a:buSzPts val="1400"/>
              <a:buFont typeface="Lora"/>
              <a:buAutoNum type="alphaUcParenR"/>
            </a:pPr>
            <a:r>
              <a:rPr lang="en-GB">
                <a:latin typeface="Lora"/>
                <a:ea typeface="Lora"/>
                <a:cs typeface="Lora"/>
                <a:sym typeface="Lora"/>
              </a:rPr>
              <a:t>Pancreatic carcinoma</a:t>
            </a:r>
            <a:endParaRPr>
              <a:latin typeface="Lora"/>
              <a:ea typeface="Lora"/>
              <a:cs typeface="Lora"/>
              <a:sym typeface="Lora"/>
            </a:endParaRPr>
          </a:p>
          <a:p>
            <a:pPr indent="-355600" lvl="0" marL="520700" rtl="0" algn="l">
              <a:lnSpc>
                <a:spcPct val="100000"/>
              </a:lnSpc>
              <a:spcBef>
                <a:spcPts val="0"/>
              </a:spcBef>
              <a:spcAft>
                <a:spcPts val="0"/>
              </a:spcAft>
              <a:buSzPts val="1400"/>
              <a:buFont typeface="Lora"/>
              <a:buAutoNum type="alphaUcParenR"/>
            </a:pPr>
            <a:r>
              <a:rPr lang="en-GB">
                <a:latin typeface="Lora"/>
                <a:ea typeface="Lora"/>
                <a:cs typeface="Lora"/>
                <a:sym typeface="Lora"/>
              </a:rPr>
              <a:t>Hepatoblastoma</a:t>
            </a:r>
            <a:endParaRPr>
              <a:latin typeface="Lora"/>
              <a:ea typeface="Lora"/>
              <a:cs typeface="Lora"/>
              <a:sym typeface="Lora"/>
            </a:endParaRPr>
          </a:p>
          <a:p>
            <a:pPr indent="-355600" lvl="0" marL="520700" rtl="0" algn="l">
              <a:lnSpc>
                <a:spcPct val="100000"/>
              </a:lnSpc>
              <a:spcBef>
                <a:spcPts val="0"/>
              </a:spcBef>
              <a:spcAft>
                <a:spcPts val="0"/>
              </a:spcAft>
              <a:buSzPts val="1400"/>
              <a:buFont typeface="Lora"/>
              <a:buAutoNum type="alphaUcParenR"/>
            </a:pPr>
            <a:r>
              <a:rPr lang="en-GB">
                <a:latin typeface="Lora"/>
                <a:ea typeface="Lora"/>
                <a:cs typeface="Lora"/>
                <a:sym typeface="Lora"/>
              </a:rPr>
              <a:t>Fibrolamellar</a:t>
            </a:r>
            <a:r>
              <a:rPr lang="en-GB">
                <a:latin typeface="Lora"/>
                <a:ea typeface="Lora"/>
                <a:cs typeface="Lora"/>
                <a:sym typeface="Lora"/>
              </a:rPr>
              <a:t> carcinoma</a:t>
            </a:r>
            <a:endParaRPr>
              <a:latin typeface="Lora"/>
              <a:ea typeface="Lora"/>
              <a:cs typeface="Lora"/>
              <a:sym typeface="Lora"/>
            </a:endParaRPr>
          </a:p>
          <a:p>
            <a:pPr indent="0" lvl="0" marL="0" rtl="0" algn="l">
              <a:lnSpc>
                <a:spcPct val="100000"/>
              </a:lnSpc>
              <a:spcBef>
                <a:spcPts val="0"/>
              </a:spcBef>
              <a:spcAft>
                <a:spcPts val="0"/>
              </a:spcAft>
              <a:buNone/>
            </a:pPr>
            <a:r>
              <a:t/>
            </a:r>
            <a:endParaRPr>
              <a:latin typeface="Lora"/>
              <a:ea typeface="Lora"/>
              <a:cs typeface="Lora"/>
              <a:sym typeface="Lora"/>
            </a:endParaRPr>
          </a:p>
          <a:p>
            <a:pPr indent="0" lvl="0" marL="0" rtl="0" algn="l">
              <a:lnSpc>
                <a:spcPct val="100000"/>
              </a:lnSpc>
              <a:spcBef>
                <a:spcPts val="0"/>
              </a:spcBef>
              <a:spcAft>
                <a:spcPts val="0"/>
              </a:spcAft>
              <a:buNone/>
            </a:pPr>
            <a:r>
              <a:rPr b="1" lang="en-GB">
                <a:solidFill>
                  <a:srgbClr val="000000"/>
                </a:solidFill>
                <a:highlight>
                  <a:srgbClr val="FFFFFF"/>
                </a:highlight>
                <a:latin typeface="Lora"/>
                <a:ea typeface="Lora"/>
                <a:cs typeface="Lora"/>
                <a:sym typeface="Lora"/>
              </a:rPr>
              <a:t>Q7:</a:t>
            </a:r>
            <a:r>
              <a:rPr b="1" lang="en-GB">
                <a:highlight>
                  <a:srgbClr val="FFFFFF"/>
                </a:highlight>
                <a:latin typeface="Lora"/>
                <a:ea typeface="Lora"/>
                <a:cs typeface="Lora"/>
                <a:sym typeface="Lora"/>
              </a:rPr>
              <a:t> What is a </a:t>
            </a:r>
            <a:r>
              <a:rPr b="1" lang="en-GB">
                <a:highlight>
                  <a:srgbClr val="FFFFFF"/>
                </a:highlight>
                <a:latin typeface="Lora"/>
                <a:ea typeface="Lora"/>
                <a:cs typeface="Lora"/>
                <a:sym typeface="Lora"/>
              </a:rPr>
              <a:t>characteristic feature of pancreatic carcinomas? </a:t>
            </a:r>
            <a:endParaRPr b="1">
              <a:solidFill>
                <a:srgbClr val="000000"/>
              </a:solidFill>
              <a:highlight>
                <a:srgbClr val="FFFFFF"/>
              </a:highlight>
              <a:latin typeface="Lora"/>
              <a:ea typeface="Lora"/>
              <a:cs typeface="Lora"/>
              <a:sym typeface="Lora"/>
            </a:endParaRPr>
          </a:p>
          <a:p>
            <a:pPr indent="-355600" lvl="0" marL="520700" rtl="0" algn="l">
              <a:lnSpc>
                <a:spcPct val="100000"/>
              </a:lnSpc>
              <a:spcBef>
                <a:spcPts val="0"/>
              </a:spcBef>
              <a:spcAft>
                <a:spcPts val="0"/>
              </a:spcAft>
              <a:buClr>
                <a:srgbClr val="000000"/>
              </a:buClr>
              <a:buSzPts val="1400"/>
              <a:buFont typeface="Lora"/>
              <a:buAutoNum type="alphaUcParenR"/>
            </a:pPr>
            <a:r>
              <a:rPr lang="en-GB">
                <a:highlight>
                  <a:srgbClr val="FFFFFF"/>
                </a:highlight>
                <a:latin typeface="Lora"/>
                <a:ea typeface="Lora"/>
                <a:cs typeface="Lora"/>
                <a:sym typeface="Lora"/>
              </a:rPr>
              <a:t>Elevated levels of alpha-fetoprotein </a:t>
            </a:r>
            <a:endParaRPr>
              <a:solidFill>
                <a:srgbClr val="000000"/>
              </a:solidFill>
              <a:highlight>
                <a:srgbClr val="FFFFFF"/>
              </a:highlight>
              <a:latin typeface="Lora"/>
              <a:ea typeface="Lora"/>
              <a:cs typeface="Lora"/>
              <a:sym typeface="Lora"/>
            </a:endParaRPr>
          </a:p>
          <a:p>
            <a:pPr indent="-355600" lvl="0" marL="520700" rtl="0" algn="l">
              <a:lnSpc>
                <a:spcPct val="100000"/>
              </a:lnSpc>
              <a:spcBef>
                <a:spcPts val="0"/>
              </a:spcBef>
              <a:spcAft>
                <a:spcPts val="0"/>
              </a:spcAft>
              <a:buClr>
                <a:srgbClr val="000000"/>
              </a:buClr>
              <a:buSzPts val="1400"/>
              <a:buFont typeface="Lora"/>
              <a:buAutoNum type="alphaUcParenR"/>
            </a:pPr>
            <a:r>
              <a:rPr lang="en-GB">
                <a:highlight>
                  <a:srgbClr val="FFFFFF"/>
                </a:highlight>
                <a:latin typeface="Lora"/>
                <a:ea typeface="Lora"/>
                <a:cs typeface="Lora"/>
                <a:sym typeface="Lora"/>
              </a:rPr>
              <a:t>Desmoplastic response</a:t>
            </a:r>
            <a:endParaRPr>
              <a:solidFill>
                <a:srgbClr val="000000"/>
              </a:solidFill>
              <a:highlight>
                <a:srgbClr val="FFFFFF"/>
              </a:highlight>
              <a:latin typeface="Lora"/>
              <a:ea typeface="Lora"/>
              <a:cs typeface="Lora"/>
              <a:sym typeface="Lora"/>
            </a:endParaRPr>
          </a:p>
          <a:p>
            <a:pPr indent="-355600" lvl="0" marL="520700" rtl="0" algn="l">
              <a:lnSpc>
                <a:spcPct val="100000"/>
              </a:lnSpc>
              <a:spcBef>
                <a:spcPts val="0"/>
              </a:spcBef>
              <a:spcAft>
                <a:spcPts val="0"/>
              </a:spcAft>
              <a:buClr>
                <a:srgbClr val="000000"/>
              </a:buClr>
              <a:buSzPts val="1400"/>
              <a:buFont typeface="Lora"/>
              <a:buAutoNum type="alphaUcParenR"/>
            </a:pPr>
            <a:r>
              <a:rPr lang="en-GB">
                <a:highlight>
                  <a:srgbClr val="FFFFFF"/>
                </a:highlight>
                <a:latin typeface="Lora"/>
                <a:ea typeface="Lora"/>
                <a:cs typeface="Lora"/>
                <a:sym typeface="Lora"/>
              </a:rPr>
              <a:t>Tree-like tumor mass</a:t>
            </a:r>
            <a:endParaRPr>
              <a:solidFill>
                <a:srgbClr val="000000"/>
              </a:solidFill>
              <a:highlight>
                <a:srgbClr val="FFFFFF"/>
              </a:highlight>
              <a:latin typeface="Lora"/>
              <a:ea typeface="Lora"/>
              <a:cs typeface="Lora"/>
              <a:sym typeface="Lora"/>
            </a:endParaRPr>
          </a:p>
          <a:p>
            <a:pPr indent="-355600" lvl="0" marL="520700" rtl="0" algn="l">
              <a:lnSpc>
                <a:spcPct val="115000"/>
              </a:lnSpc>
              <a:spcBef>
                <a:spcPts val="0"/>
              </a:spcBef>
              <a:spcAft>
                <a:spcPts val="0"/>
              </a:spcAft>
              <a:buClr>
                <a:srgbClr val="000000"/>
              </a:buClr>
              <a:buSzPts val="1400"/>
              <a:buFont typeface="Lora"/>
              <a:buAutoNum type="alphaUcParenR"/>
            </a:pPr>
            <a:r>
              <a:rPr lang="en-GB">
                <a:highlight>
                  <a:srgbClr val="FFFFFF"/>
                </a:highlight>
                <a:latin typeface="Lora"/>
                <a:ea typeface="Lora"/>
                <a:cs typeface="Lora"/>
                <a:sym typeface="Lora"/>
              </a:rPr>
              <a:t>Dense collagen bundles</a:t>
            </a:r>
            <a:endParaRPr>
              <a:highlight>
                <a:srgbClr val="FFFFFF"/>
              </a:highlight>
              <a:latin typeface="Lora"/>
              <a:ea typeface="Lora"/>
              <a:cs typeface="Lora"/>
              <a:sym typeface="Lora"/>
            </a:endParaRPr>
          </a:p>
          <a:p>
            <a:pPr indent="0" lvl="0" marL="0" rtl="0" algn="l">
              <a:lnSpc>
                <a:spcPct val="115000"/>
              </a:lnSpc>
              <a:spcBef>
                <a:spcPts val="0"/>
              </a:spcBef>
              <a:spcAft>
                <a:spcPts val="0"/>
              </a:spcAft>
              <a:buNone/>
            </a:pPr>
            <a:r>
              <a:t/>
            </a:r>
            <a:endParaRPr>
              <a:highlight>
                <a:srgbClr val="FFFFFF"/>
              </a:highlight>
              <a:latin typeface="Lora"/>
              <a:ea typeface="Lora"/>
              <a:cs typeface="Lora"/>
              <a:sym typeface="Lora"/>
            </a:endParaRPr>
          </a:p>
          <a:p>
            <a:pPr indent="0" lvl="0" marL="0" rtl="0" algn="l">
              <a:lnSpc>
                <a:spcPct val="100000"/>
              </a:lnSpc>
              <a:spcBef>
                <a:spcPts val="0"/>
              </a:spcBef>
              <a:spcAft>
                <a:spcPts val="0"/>
              </a:spcAft>
              <a:buNone/>
            </a:pPr>
            <a:r>
              <a:rPr b="1" lang="en-GB">
                <a:solidFill>
                  <a:srgbClr val="000000"/>
                </a:solidFill>
                <a:highlight>
                  <a:srgbClr val="FFFFFF"/>
                </a:highlight>
                <a:latin typeface="Lora"/>
                <a:ea typeface="Lora"/>
                <a:cs typeface="Lora"/>
                <a:sym typeface="Lora"/>
              </a:rPr>
              <a:t>Q8: </a:t>
            </a:r>
            <a:r>
              <a:rPr b="1" lang="en-GB">
                <a:highlight>
                  <a:srgbClr val="FFFFFF"/>
                </a:highlight>
                <a:latin typeface="Lora"/>
                <a:ea typeface="Lora"/>
                <a:cs typeface="Lora"/>
                <a:sym typeface="Lora"/>
              </a:rPr>
              <a:t>What carcinoma has the highest mortality rate?</a:t>
            </a:r>
            <a:endParaRPr b="1">
              <a:solidFill>
                <a:srgbClr val="000000"/>
              </a:solidFill>
              <a:highlight>
                <a:srgbClr val="FFFFFF"/>
              </a:highlight>
              <a:latin typeface="Lora"/>
              <a:ea typeface="Lora"/>
              <a:cs typeface="Lora"/>
              <a:sym typeface="Lora"/>
            </a:endParaRPr>
          </a:p>
          <a:p>
            <a:pPr indent="-355600" lvl="0" marL="520700" rtl="0" algn="l">
              <a:lnSpc>
                <a:spcPct val="115000"/>
              </a:lnSpc>
              <a:spcBef>
                <a:spcPts val="0"/>
              </a:spcBef>
              <a:spcAft>
                <a:spcPts val="0"/>
              </a:spcAft>
              <a:buClr>
                <a:srgbClr val="000000"/>
              </a:buClr>
              <a:buSzPts val="1400"/>
              <a:buFont typeface="Lora"/>
              <a:buAutoNum type="alphaUcParenR"/>
            </a:pPr>
            <a:r>
              <a:rPr lang="en-GB">
                <a:latin typeface="Lora"/>
                <a:ea typeface="Lora"/>
                <a:cs typeface="Lora"/>
                <a:sym typeface="Lora"/>
              </a:rPr>
              <a:t>Fibrolamellar carcinoma </a:t>
            </a:r>
            <a:endParaRPr>
              <a:latin typeface="Lora"/>
              <a:ea typeface="Lora"/>
              <a:cs typeface="Lora"/>
              <a:sym typeface="Lora"/>
            </a:endParaRPr>
          </a:p>
          <a:p>
            <a:pPr indent="-355600" lvl="0" marL="520700" rtl="0" algn="l">
              <a:lnSpc>
                <a:spcPct val="115000"/>
              </a:lnSpc>
              <a:spcBef>
                <a:spcPts val="0"/>
              </a:spcBef>
              <a:spcAft>
                <a:spcPts val="0"/>
              </a:spcAft>
              <a:buSzPts val="1400"/>
              <a:buFont typeface="Lora"/>
              <a:buAutoNum type="alphaUcParenR"/>
            </a:pPr>
            <a:r>
              <a:rPr lang="en-GB">
                <a:latin typeface="Lora"/>
                <a:ea typeface="Lora"/>
                <a:cs typeface="Lora"/>
                <a:sym typeface="Lora"/>
              </a:rPr>
              <a:t>Cholangiocarcinoma</a:t>
            </a:r>
            <a:endParaRPr>
              <a:latin typeface="Lora"/>
              <a:ea typeface="Lora"/>
              <a:cs typeface="Lora"/>
              <a:sym typeface="Lora"/>
            </a:endParaRPr>
          </a:p>
          <a:p>
            <a:pPr indent="-355600" lvl="0" marL="520700" rtl="0" algn="l">
              <a:lnSpc>
                <a:spcPct val="115000"/>
              </a:lnSpc>
              <a:spcBef>
                <a:spcPts val="0"/>
              </a:spcBef>
              <a:spcAft>
                <a:spcPts val="0"/>
              </a:spcAft>
              <a:buSzPts val="1400"/>
              <a:buFont typeface="Lora"/>
              <a:buAutoNum type="alphaUcParenR"/>
            </a:pPr>
            <a:r>
              <a:rPr lang="en-GB">
                <a:latin typeface="Lora"/>
                <a:ea typeface="Lora"/>
                <a:cs typeface="Lora"/>
                <a:sym typeface="Lora"/>
              </a:rPr>
              <a:t>Pancreatic carcinoma</a:t>
            </a:r>
            <a:endParaRPr>
              <a:latin typeface="Lora"/>
              <a:ea typeface="Lora"/>
              <a:cs typeface="Lora"/>
              <a:sym typeface="Lora"/>
            </a:endParaRPr>
          </a:p>
          <a:p>
            <a:pPr indent="-355600" lvl="0" marL="520700" rtl="0" algn="l">
              <a:lnSpc>
                <a:spcPct val="115000"/>
              </a:lnSpc>
              <a:spcBef>
                <a:spcPts val="0"/>
              </a:spcBef>
              <a:spcAft>
                <a:spcPts val="0"/>
              </a:spcAft>
              <a:buSzPts val="1400"/>
              <a:buFont typeface="Lora"/>
              <a:buAutoNum type="alphaUcParenR"/>
            </a:pPr>
            <a:r>
              <a:rPr lang="en-GB">
                <a:latin typeface="Lora"/>
                <a:ea typeface="Lora"/>
                <a:cs typeface="Lora"/>
                <a:sym typeface="Lora"/>
              </a:rPr>
              <a:t>Esophageal carcinoma</a:t>
            </a:r>
            <a:endParaRPr>
              <a:latin typeface="Lora"/>
              <a:ea typeface="Lora"/>
              <a:cs typeface="Lora"/>
              <a:sym typeface="Lora"/>
            </a:endParaRPr>
          </a:p>
          <a:p>
            <a:pPr indent="0" lvl="0" marL="0" rtl="0" algn="l">
              <a:lnSpc>
                <a:spcPct val="115000"/>
              </a:lnSpc>
              <a:spcBef>
                <a:spcPts val="0"/>
              </a:spcBef>
              <a:spcAft>
                <a:spcPts val="0"/>
              </a:spcAft>
              <a:buNone/>
            </a:pPr>
            <a:r>
              <a:t/>
            </a:r>
            <a:endParaRPr>
              <a:latin typeface="Lora"/>
              <a:ea typeface="Lora"/>
              <a:cs typeface="Lora"/>
              <a:sym typeface="Lora"/>
            </a:endParaRPr>
          </a:p>
          <a:p>
            <a:pPr indent="0" lvl="0" marL="0" rtl="0" algn="l">
              <a:lnSpc>
                <a:spcPct val="115000"/>
              </a:lnSpc>
              <a:spcBef>
                <a:spcPts val="0"/>
              </a:spcBef>
              <a:spcAft>
                <a:spcPts val="0"/>
              </a:spcAft>
              <a:buNone/>
            </a:pPr>
            <a:r>
              <a:rPr b="1" lang="en-GB">
                <a:latin typeface="Lora"/>
                <a:ea typeface="Lora"/>
                <a:cs typeface="Lora"/>
                <a:sym typeface="Lora"/>
              </a:rPr>
              <a:t>Q9: Which of the following genes is </a:t>
            </a:r>
            <a:r>
              <a:rPr b="1" lang="en-GB" u="sng">
                <a:latin typeface="Lora"/>
                <a:ea typeface="Lora"/>
                <a:cs typeface="Lora"/>
                <a:sym typeface="Lora"/>
              </a:rPr>
              <a:t>not</a:t>
            </a:r>
            <a:r>
              <a:rPr b="1" lang="en-GB">
                <a:latin typeface="Lora"/>
                <a:ea typeface="Lora"/>
                <a:cs typeface="Lora"/>
                <a:sym typeface="Lora"/>
              </a:rPr>
              <a:t> from the four commonly mutated genes in pancreatic carcinomas?</a:t>
            </a:r>
            <a:endParaRPr b="1">
              <a:latin typeface="Lora"/>
              <a:ea typeface="Lora"/>
              <a:cs typeface="Lora"/>
              <a:sym typeface="Lora"/>
            </a:endParaRPr>
          </a:p>
          <a:p>
            <a:pPr indent="-355600" lvl="0" marL="520700" rtl="0" algn="l">
              <a:lnSpc>
                <a:spcPct val="115000"/>
              </a:lnSpc>
              <a:spcBef>
                <a:spcPts val="0"/>
              </a:spcBef>
              <a:spcAft>
                <a:spcPts val="0"/>
              </a:spcAft>
              <a:buSzPts val="1400"/>
              <a:buFont typeface="Lora"/>
              <a:buAutoNum type="alphaUcParenR"/>
            </a:pPr>
            <a:r>
              <a:rPr lang="en-GB">
                <a:latin typeface="Lora"/>
                <a:ea typeface="Lora"/>
                <a:cs typeface="Lora"/>
                <a:sym typeface="Lora"/>
              </a:rPr>
              <a:t>P21</a:t>
            </a:r>
            <a:endParaRPr>
              <a:latin typeface="Lora"/>
              <a:ea typeface="Lora"/>
              <a:cs typeface="Lora"/>
              <a:sym typeface="Lora"/>
            </a:endParaRPr>
          </a:p>
          <a:p>
            <a:pPr indent="-355600" lvl="0" marL="520700" rtl="0" algn="l">
              <a:lnSpc>
                <a:spcPct val="115000"/>
              </a:lnSpc>
              <a:spcBef>
                <a:spcPts val="0"/>
              </a:spcBef>
              <a:spcAft>
                <a:spcPts val="0"/>
              </a:spcAft>
              <a:buSzPts val="1400"/>
              <a:buFont typeface="Lora"/>
              <a:buAutoNum type="alphaUcParenR"/>
            </a:pPr>
            <a:r>
              <a:rPr lang="en-GB">
                <a:latin typeface="Lora"/>
                <a:ea typeface="Lora"/>
                <a:cs typeface="Lora"/>
                <a:sym typeface="Lora"/>
              </a:rPr>
              <a:t>TP53</a:t>
            </a:r>
            <a:endParaRPr>
              <a:latin typeface="Lora"/>
              <a:ea typeface="Lora"/>
              <a:cs typeface="Lora"/>
              <a:sym typeface="Lora"/>
            </a:endParaRPr>
          </a:p>
          <a:p>
            <a:pPr indent="-355600" lvl="0" marL="520700" rtl="0" algn="l">
              <a:lnSpc>
                <a:spcPct val="115000"/>
              </a:lnSpc>
              <a:spcBef>
                <a:spcPts val="0"/>
              </a:spcBef>
              <a:spcAft>
                <a:spcPts val="0"/>
              </a:spcAft>
              <a:buSzPts val="1400"/>
              <a:buFont typeface="Lora"/>
              <a:buAutoNum type="alphaUcParenR"/>
            </a:pPr>
            <a:r>
              <a:rPr lang="en-GB">
                <a:latin typeface="Lora"/>
                <a:ea typeface="Lora"/>
                <a:cs typeface="Lora"/>
                <a:sym typeface="Lora"/>
              </a:rPr>
              <a:t>SMAD4</a:t>
            </a:r>
            <a:endParaRPr>
              <a:latin typeface="Lora"/>
              <a:ea typeface="Lora"/>
              <a:cs typeface="Lora"/>
              <a:sym typeface="Lora"/>
            </a:endParaRPr>
          </a:p>
          <a:p>
            <a:pPr indent="-355600" lvl="0" marL="520700" rtl="0" algn="l">
              <a:lnSpc>
                <a:spcPct val="115000"/>
              </a:lnSpc>
              <a:spcBef>
                <a:spcPts val="0"/>
              </a:spcBef>
              <a:spcAft>
                <a:spcPts val="0"/>
              </a:spcAft>
              <a:buSzPts val="1400"/>
              <a:buFont typeface="Lora"/>
              <a:buAutoNum type="alphaUcParenR"/>
            </a:pPr>
            <a:r>
              <a:rPr lang="en-GB">
                <a:latin typeface="Lora"/>
                <a:ea typeface="Lora"/>
                <a:cs typeface="Lora"/>
                <a:sym typeface="Lora"/>
              </a:rPr>
              <a:t>KRAS</a:t>
            </a:r>
            <a:endParaRPr>
              <a:latin typeface="Lora"/>
              <a:ea typeface="Lora"/>
              <a:cs typeface="Lora"/>
              <a:sym typeface="Lora"/>
            </a:endParaRPr>
          </a:p>
          <a:p>
            <a:pPr indent="0" lvl="0" marL="0" rtl="0" algn="l">
              <a:lnSpc>
                <a:spcPct val="115000"/>
              </a:lnSpc>
              <a:spcBef>
                <a:spcPts val="0"/>
              </a:spcBef>
              <a:spcAft>
                <a:spcPts val="0"/>
              </a:spcAft>
              <a:buNone/>
            </a:pPr>
            <a:r>
              <a:t/>
            </a:r>
            <a:endParaRPr b="1" sz="1600">
              <a:latin typeface="Lora"/>
              <a:ea typeface="Lora"/>
              <a:cs typeface="Lora"/>
              <a:sym typeface="Lora"/>
            </a:endParaRPr>
          </a:p>
          <a:p>
            <a:pPr indent="0" lvl="0" marL="0" rtl="0" algn="l">
              <a:lnSpc>
                <a:spcPct val="115000"/>
              </a:lnSpc>
              <a:spcBef>
                <a:spcPts val="0"/>
              </a:spcBef>
              <a:spcAft>
                <a:spcPts val="0"/>
              </a:spcAft>
              <a:buNone/>
            </a:pPr>
            <a:r>
              <a:t/>
            </a:r>
            <a:endParaRPr sz="1600">
              <a:latin typeface="Lora"/>
              <a:ea typeface="Lora"/>
              <a:cs typeface="Lora"/>
              <a:sym typeface="Lora"/>
            </a:endParaRPr>
          </a:p>
          <a:p>
            <a:pPr indent="0" lvl="0" marL="0" rtl="0" algn="l">
              <a:lnSpc>
                <a:spcPct val="100000"/>
              </a:lnSpc>
              <a:spcBef>
                <a:spcPts val="0"/>
              </a:spcBef>
              <a:spcAft>
                <a:spcPts val="0"/>
              </a:spcAft>
              <a:buNone/>
            </a:pPr>
            <a:r>
              <a:t/>
            </a:r>
            <a:endParaRPr sz="1600">
              <a:solidFill>
                <a:srgbClr val="000000"/>
              </a:solidFill>
            </a:endParaRPr>
          </a:p>
          <a:p>
            <a:pPr indent="0" lvl="0" marL="0" rtl="0" algn="l">
              <a:spcBef>
                <a:spcPts val="0"/>
              </a:spcBef>
              <a:spcAft>
                <a:spcPts val="0"/>
              </a:spcAft>
              <a:buNone/>
            </a:pPr>
            <a:r>
              <a:t/>
            </a:r>
            <a:endParaRPr sz="1600"/>
          </a:p>
        </p:txBody>
      </p:sp>
      <p:cxnSp>
        <p:nvCxnSpPr>
          <p:cNvPr id="314" name="Google Shape;314;p25"/>
          <p:cNvCxnSpPr/>
          <p:nvPr/>
        </p:nvCxnSpPr>
        <p:spPr>
          <a:xfrm>
            <a:off x="3949260" y="1661398"/>
            <a:ext cx="10800" cy="7562400"/>
          </a:xfrm>
          <a:prstGeom prst="straightConnector1">
            <a:avLst/>
          </a:prstGeom>
          <a:noFill/>
          <a:ln cap="flat" cmpd="sng" w="28575">
            <a:solidFill>
              <a:srgbClr val="073763"/>
            </a:solidFill>
            <a:prstDash val="solid"/>
            <a:round/>
            <a:headEnd len="med" w="med" type="none"/>
            <a:tailEnd len="med" w="med" type="none"/>
          </a:ln>
        </p:spPr>
      </p:cxnSp>
      <p:sp>
        <p:nvSpPr>
          <p:cNvPr id="315" name="Google Shape;315;p25"/>
          <p:cNvSpPr txBox="1"/>
          <p:nvPr/>
        </p:nvSpPr>
        <p:spPr>
          <a:xfrm flipH="1" rot="10800000">
            <a:off x="792000" y="9298701"/>
            <a:ext cx="6336000" cy="50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25"/>
          <p:cNvSpPr txBox="1"/>
          <p:nvPr/>
        </p:nvSpPr>
        <p:spPr>
          <a:xfrm>
            <a:off x="792220" y="4974600"/>
            <a:ext cx="6336000" cy="73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25"/>
          <p:cNvSpPr txBox="1"/>
          <p:nvPr/>
        </p:nvSpPr>
        <p:spPr>
          <a:xfrm rot="-5400000">
            <a:off x="6574800" y="9171275"/>
            <a:ext cx="817500" cy="18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rgbClr val="B7B7B7"/>
                </a:solidFill>
                <a:latin typeface="Lora"/>
                <a:ea typeface="Lora"/>
                <a:cs typeface="Lora"/>
                <a:sym typeface="Lora"/>
              </a:rPr>
              <a:t>Q1: B</a:t>
            </a:r>
            <a:endParaRPr sz="1200">
              <a:solidFill>
                <a:srgbClr val="B7B7B7"/>
              </a:solidFill>
              <a:latin typeface="Lora"/>
              <a:ea typeface="Lora"/>
              <a:cs typeface="Lora"/>
              <a:sym typeface="Lora"/>
            </a:endParaRPr>
          </a:p>
          <a:p>
            <a:pPr indent="0" lvl="0" marL="0" rtl="0" algn="l">
              <a:spcBef>
                <a:spcPts val="0"/>
              </a:spcBef>
              <a:spcAft>
                <a:spcPts val="0"/>
              </a:spcAft>
              <a:buNone/>
            </a:pPr>
            <a:r>
              <a:rPr lang="en-GB" sz="1200">
                <a:solidFill>
                  <a:srgbClr val="B7B7B7"/>
                </a:solidFill>
                <a:latin typeface="Lora"/>
                <a:ea typeface="Lora"/>
                <a:cs typeface="Lora"/>
                <a:sym typeface="Lora"/>
              </a:rPr>
              <a:t>Q2: C</a:t>
            </a:r>
            <a:endParaRPr sz="1200">
              <a:solidFill>
                <a:srgbClr val="B7B7B7"/>
              </a:solidFill>
              <a:latin typeface="Lora"/>
              <a:ea typeface="Lora"/>
              <a:cs typeface="Lora"/>
              <a:sym typeface="Lora"/>
            </a:endParaRPr>
          </a:p>
          <a:p>
            <a:pPr indent="0" lvl="0" marL="0" rtl="0" algn="l">
              <a:spcBef>
                <a:spcPts val="0"/>
              </a:spcBef>
              <a:spcAft>
                <a:spcPts val="0"/>
              </a:spcAft>
              <a:buNone/>
            </a:pPr>
            <a:r>
              <a:rPr lang="en-GB" sz="1200">
                <a:solidFill>
                  <a:srgbClr val="B7B7B7"/>
                </a:solidFill>
                <a:latin typeface="Lora"/>
                <a:ea typeface="Lora"/>
                <a:cs typeface="Lora"/>
                <a:sym typeface="Lora"/>
              </a:rPr>
              <a:t>Q3: A</a:t>
            </a:r>
            <a:endParaRPr sz="1200">
              <a:solidFill>
                <a:srgbClr val="B7B7B7"/>
              </a:solidFill>
              <a:latin typeface="Lora"/>
              <a:ea typeface="Lora"/>
              <a:cs typeface="Lora"/>
              <a:sym typeface="Lora"/>
            </a:endParaRPr>
          </a:p>
          <a:p>
            <a:pPr indent="0" lvl="0" marL="0" rtl="0" algn="l">
              <a:spcBef>
                <a:spcPts val="0"/>
              </a:spcBef>
              <a:spcAft>
                <a:spcPts val="0"/>
              </a:spcAft>
              <a:buNone/>
            </a:pPr>
            <a:r>
              <a:rPr lang="en-GB" sz="1200">
                <a:solidFill>
                  <a:srgbClr val="B7B7B7"/>
                </a:solidFill>
                <a:latin typeface="Lora"/>
                <a:ea typeface="Lora"/>
                <a:cs typeface="Lora"/>
                <a:sym typeface="Lora"/>
              </a:rPr>
              <a:t>Q4: D</a:t>
            </a:r>
            <a:endParaRPr sz="1200">
              <a:solidFill>
                <a:srgbClr val="B7B7B7"/>
              </a:solidFill>
              <a:latin typeface="Lora"/>
              <a:ea typeface="Lora"/>
              <a:cs typeface="Lora"/>
              <a:sym typeface="Lora"/>
            </a:endParaRPr>
          </a:p>
          <a:p>
            <a:pPr indent="0" lvl="0" marL="0" rtl="0" algn="l">
              <a:spcBef>
                <a:spcPts val="0"/>
              </a:spcBef>
              <a:spcAft>
                <a:spcPts val="0"/>
              </a:spcAft>
              <a:buNone/>
            </a:pPr>
            <a:r>
              <a:rPr lang="en-GB" sz="1200">
                <a:solidFill>
                  <a:srgbClr val="B7B7B7"/>
                </a:solidFill>
                <a:latin typeface="Lora"/>
                <a:ea typeface="Lora"/>
                <a:cs typeface="Lora"/>
                <a:sym typeface="Lora"/>
              </a:rPr>
              <a:t>Q5: B</a:t>
            </a:r>
            <a:endParaRPr sz="1200">
              <a:solidFill>
                <a:srgbClr val="B7B7B7"/>
              </a:solidFill>
              <a:latin typeface="Lora"/>
              <a:ea typeface="Lora"/>
              <a:cs typeface="Lora"/>
              <a:sym typeface="Lora"/>
            </a:endParaRPr>
          </a:p>
          <a:p>
            <a:pPr indent="0" lvl="0" marL="0" rtl="0" algn="l">
              <a:spcBef>
                <a:spcPts val="0"/>
              </a:spcBef>
              <a:spcAft>
                <a:spcPts val="0"/>
              </a:spcAft>
              <a:buNone/>
            </a:pPr>
            <a:r>
              <a:rPr lang="en-GB" sz="1200">
                <a:solidFill>
                  <a:srgbClr val="B7B7B7"/>
                </a:solidFill>
                <a:latin typeface="Lora"/>
                <a:ea typeface="Lora"/>
                <a:cs typeface="Lora"/>
                <a:sym typeface="Lora"/>
              </a:rPr>
              <a:t>Q6: D</a:t>
            </a:r>
            <a:endParaRPr sz="1200">
              <a:solidFill>
                <a:srgbClr val="B7B7B7"/>
              </a:solidFill>
              <a:latin typeface="Lora"/>
              <a:ea typeface="Lora"/>
              <a:cs typeface="Lora"/>
              <a:sym typeface="Lora"/>
            </a:endParaRPr>
          </a:p>
          <a:p>
            <a:pPr indent="0" lvl="0" marL="0" rtl="0" algn="l">
              <a:spcBef>
                <a:spcPts val="0"/>
              </a:spcBef>
              <a:spcAft>
                <a:spcPts val="0"/>
              </a:spcAft>
              <a:buNone/>
            </a:pPr>
            <a:r>
              <a:rPr lang="en-GB" sz="1200">
                <a:solidFill>
                  <a:srgbClr val="B7B7B7"/>
                </a:solidFill>
                <a:latin typeface="Lora"/>
                <a:ea typeface="Lora"/>
                <a:cs typeface="Lora"/>
                <a:sym typeface="Lora"/>
              </a:rPr>
              <a:t>Q7: B</a:t>
            </a:r>
            <a:endParaRPr sz="1200">
              <a:solidFill>
                <a:srgbClr val="B7B7B7"/>
              </a:solidFill>
              <a:latin typeface="Lora"/>
              <a:ea typeface="Lora"/>
              <a:cs typeface="Lora"/>
              <a:sym typeface="Lora"/>
            </a:endParaRPr>
          </a:p>
          <a:p>
            <a:pPr indent="0" lvl="0" marL="0" rtl="0" algn="l">
              <a:spcBef>
                <a:spcPts val="0"/>
              </a:spcBef>
              <a:spcAft>
                <a:spcPts val="0"/>
              </a:spcAft>
              <a:buNone/>
            </a:pPr>
            <a:r>
              <a:rPr lang="en-GB" sz="1200">
                <a:solidFill>
                  <a:srgbClr val="B7B7B7"/>
                </a:solidFill>
                <a:latin typeface="Lora"/>
                <a:ea typeface="Lora"/>
                <a:cs typeface="Lora"/>
                <a:sym typeface="Lora"/>
              </a:rPr>
              <a:t>Q8: C</a:t>
            </a:r>
            <a:endParaRPr sz="1200">
              <a:solidFill>
                <a:srgbClr val="B7B7B7"/>
              </a:solidFill>
              <a:latin typeface="Lora"/>
              <a:ea typeface="Lora"/>
              <a:cs typeface="Lora"/>
              <a:sym typeface="Lora"/>
            </a:endParaRPr>
          </a:p>
          <a:p>
            <a:pPr indent="0" lvl="0" marL="0" rtl="0" algn="l">
              <a:spcBef>
                <a:spcPts val="0"/>
              </a:spcBef>
              <a:spcAft>
                <a:spcPts val="0"/>
              </a:spcAft>
              <a:buNone/>
            </a:pPr>
            <a:r>
              <a:rPr lang="en-GB" sz="1200">
                <a:solidFill>
                  <a:srgbClr val="B7B7B7"/>
                </a:solidFill>
                <a:latin typeface="Lora"/>
                <a:ea typeface="Lora"/>
                <a:cs typeface="Lora"/>
                <a:sym typeface="Lora"/>
              </a:rPr>
              <a:t>Q9: A</a:t>
            </a:r>
            <a:endParaRPr sz="1200">
              <a:solidFill>
                <a:srgbClr val="B7B7B7"/>
              </a:solidFill>
              <a:latin typeface="Lora"/>
              <a:ea typeface="Lora"/>
              <a:cs typeface="Lora"/>
              <a:sym typeface="Lor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Google Shape;83;p16"/>
          <p:cNvSpPr txBox="1"/>
          <p:nvPr/>
        </p:nvSpPr>
        <p:spPr>
          <a:xfrm>
            <a:off x="0" y="986675"/>
            <a:ext cx="6585000" cy="1381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1600">
                <a:solidFill>
                  <a:srgbClr val="0B5394"/>
                </a:solidFill>
                <a:latin typeface="Lora"/>
                <a:ea typeface="Lora"/>
                <a:cs typeface="Lora"/>
                <a:sym typeface="Lora"/>
              </a:rPr>
              <a:t> Introduction</a:t>
            </a:r>
            <a:endParaRPr b="1" sz="1600">
              <a:solidFill>
                <a:srgbClr val="0B5394"/>
              </a:solidFill>
              <a:latin typeface="Lora"/>
              <a:ea typeface="Lora"/>
              <a:cs typeface="Lora"/>
              <a:sym typeface="Lora"/>
            </a:endParaRPr>
          </a:p>
          <a:p>
            <a:pPr indent="-199900" lvl="0" marL="360000" rtl="0" algn="l">
              <a:lnSpc>
                <a:spcPct val="115000"/>
              </a:lnSpc>
              <a:spcBef>
                <a:spcPts val="0"/>
              </a:spcBef>
              <a:spcAft>
                <a:spcPts val="0"/>
              </a:spcAft>
              <a:buSzPts val="1400"/>
              <a:buFont typeface="Lora"/>
              <a:buChar char="●"/>
            </a:pPr>
            <a:r>
              <a:rPr lang="en-GB">
                <a:latin typeface="Lora"/>
                <a:ea typeface="Lora"/>
                <a:cs typeface="Lora"/>
                <a:sym typeface="Lora"/>
              </a:rPr>
              <a:t>Metastatic</a:t>
            </a:r>
            <a:r>
              <a:rPr lang="en-GB">
                <a:latin typeface="Lora"/>
                <a:ea typeface="Lora"/>
                <a:cs typeface="Lora"/>
                <a:sym typeface="Lora"/>
              </a:rPr>
              <a:t> tumors are more common in liver then primary carcinomas.</a:t>
            </a:r>
            <a:endParaRPr>
              <a:latin typeface="Lora"/>
              <a:ea typeface="Lora"/>
              <a:cs typeface="Lora"/>
              <a:sym typeface="Lora"/>
            </a:endParaRPr>
          </a:p>
          <a:p>
            <a:pPr indent="-196899" lvl="1" marL="557999" rtl="0" algn="l">
              <a:lnSpc>
                <a:spcPct val="115000"/>
              </a:lnSpc>
              <a:spcBef>
                <a:spcPts val="0"/>
              </a:spcBef>
              <a:spcAft>
                <a:spcPts val="0"/>
              </a:spcAft>
              <a:buSzPts val="1400"/>
              <a:buFont typeface="Lora"/>
              <a:buChar char="○"/>
            </a:pPr>
            <a:r>
              <a:rPr lang="en-GB">
                <a:latin typeface="Lora"/>
                <a:ea typeface="Lora"/>
                <a:cs typeface="Lora"/>
                <a:sym typeface="Lora"/>
              </a:rPr>
              <a:t>Primary carcinomas commonly arise from: </a:t>
            </a:r>
            <a:endParaRPr>
              <a:latin typeface="Lora"/>
              <a:ea typeface="Lora"/>
              <a:cs typeface="Lora"/>
              <a:sym typeface="Lora"/>
            </a:endParaRPr>
          </a:p>
          <a:p>
            <a:pPr indent="-196899" lvl="2" marL="737999" rtl="0" algn="l">
              <a:lnSpc>
                <a:spcPct val="115000"/>
              </a:lnSpc>
              <a:spcBef>
                <a:spcPts val="0"/>
              </a:spcBef>
              <a:spcAft>
                <a:spcPts val="0"/>
              </a:spcAft>
              <a:buSzPts val="1400"/>
              <a:buFont typeface="Lora"/>
              <a:buChar char="■"/>
            </a:pPr>
            <a:r>
              <a:rPr lang="en-GB">
                <a:latin typeface="Lora"/>
                <a:ea typeface="Lora"/>
                <a:cs typeface="Lora"/>
                <a:sym typeface="Lora"/>
              </a:rPr>
              <a:t>Hepatocytes → hepatocellular </a:t>
            </a:r>
            <a:r>
              <a:rPr lang="en-GB">
                <a:latin typeface="Lora"/>
                <a:ea typeface="Lora"/>
                <a:cs typeface="Lora"/>
                <a:sym typeface="Lora"/>
              </a:rPr>
              <a:t>carcinoma</a:t>
            </a:r>
            <a:r>
              <a:rPr lang="en-GB">
                <a:latin typeface="Lora"/>
                <a:ea typeface="Lora"/>
                <a:cs typeface="Lora"/>
                <a:sym typeface="Lora"/>
              </a:rPr>
              <a:t>.</a:t>
            </a:r>
            <a:endParaRPr>
              <a:latin typeface="Lora"/>
              <a:ea typeface="Lora"/>
              <a:cs typeface="Lora"/>
              <a:sym typeface="Lora"/>
            </a:endParaRPr>
          </a:p>
          <a:p>
            <a:pPr indent="-196899" lvl="2" marL="737999" rtl="0" algn="l">
              <a:lnSpc>
                <a:spcPct val="115000"/>
              </a:lnSpc>
              <a:spcBef>
                <a:spcPts val="0"/>
              </a:spcBef>
              <a:spcAft>
                <a:spcPts val="0"/>
              </a:spcAft>
              <a:buSzPts val="1400"/>
              <a:buFont typeface="Lora"/>
              <a:buChar char="■"/>
            </a:pPr>
            <a:r>
              <a:rPr lang="en-GB">
                <a:latin typeface="Lora"/>
                <a:ea typeface="Lora"/>
                <a:cs typeface="Lora"/>
                <a:sym typeface="Lora"/>
              </a:rPr>
              <a:t>Bile duct → Cholangiocarcinomas.</a:t>
            </a:r>
            <a:endParaRPr>
              <a:latin typeface="Lora"/>
              <a:ea typeface="Lora"/>
              <a:cs typeface="Lora"/>
              <a:sym typeface="Lora"/>
            </a:endParaRPr>
          </a:p>
          <a:p>
            <a:pPr indent="-196899" lvl="2" marL="737999" rtl="0" algn="l">
              <a:lnSpc>
                <a:spcPct val="115000"/>
              </a:lnSpc>
              <a:spcBef>
                <a:spcPts val="0"/>
              </a:spcBef>
              <a:spcAft>
                <a:spcPts val="0"/>
              </a:spcAft>
              <a:buSzPts val="1400"/>
              <a:buFont typeface="Lora"/>
              <a:buChar char="■"/>
            </a:pPr>
            <a:r>
              <a:rPr lang="en-GB">
                <a:latin typeface="Lora"/>
                <a:ea typeface="Lora"/>
                <a:cs typeface="Lora"/>
                <a:sym typeface="Lora"/>
              </a:rPr>
              <a:t>Other rare forms: hepatoblastomas and angiosarcomas.</a:t>
            </a:r>
            <a:endParaRPr>
              <a:latin typeface="Lora"/>
              <a:ea typeface="Lora"/>
              <a:cs typeface="Lora"/>
              <a:sym typeface="Lora"/>
            </a:endParaRPr>
          </a:p>
        </p:txBody>
      </p:sp>
      <p:sp>
        <p:nvSpPr>
          <p:cNvPr id="84" name="Google Shape;84;p16"/>
          <p:cNvSpPr txBox="1"/>
          <p:nvPr>
            <p:ph idx="12" type="sldNum"/>
          </p:nvPr>
        </p:nvSpPr>
        <p:spPr>
          <a:xfrm>
            <a:off x="7338349" y="9690352"/>
            <a:ext cx="475200" cy="8178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85" name="Google Shape;85;p16"/>
          <p:cNvSpPr txBox="1"/>
          <p:nvPr/>
        </p:nvSpPr>
        <p:spPr>
          <a:xfrm>
            <a:off x="1267200" y="85850"/>
            <a:ext cx="5385600" cy="797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000">
                <a:solidFill>
                  <a:srgbClr val="073763"/>
                </a:solidFill>
                <a:latin typeface="Lora"/>
                <a:ea typeface="Lora"/>
                <a:cs typeface="Lora"/>
                <a:sym typeface="Lora"/>
              </a:rPr>
              <a:t>Hepatocellular Carcinomas</a:t>
            </a:r>
            <a:endParaRPr b="1" sz="3000">
              <a:solidFill>
                <a:srgbClr val="073763"/>
              </a:solidFill>
              <a:latin typeface="Lora"/>
              <a:ea typeface="Lora"/>
              <a:cs typeface="Lora"/>
              <a:sym typeface="Lora"/>
            </a:endParaRPr>
          </a:p>
        </p:txBody>
      </p:sp>
      <p:sp>
        <p:nvSpPr>
          <p:cNvPr id="86" name="Google Shape;86;p16"/>
          <p:cNvSpPr txBox="1"/>
          <p:nvPr/>
        </p:nvSpPr>
        <p:spPr>
          <a:xfrm>
            <a:off x="0" y="2596475"/>
            <a:ext cx="6585000" cy="2155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1600">
                <a:solidFill>
                  <a:srgbClr val="0B5394"/>
                </a:solidFill>
                <a:latin typeface="Lora"/>
                <a:ea typeface="Lora"/>
                <a:cs typeface="Lora"/>
                <a:sym typeface="Lora"/>
              </a:rPr>
              <a:t> </a:t>
            </a:r>
            <a:r>
              <a:rPr b="1" lang="en-GB" sz="1600">
                <a:solidFill>
                  <a:srgbClr val="0B5394"/>
                </a:solidFill>
                <a:latin typeface="Lora"/>
                <a:ea typeface="Lora"/>
                <a:cs typeface="Lora"/>
                <a:sym typeface="Lora"/>
              </a:rPr>
              <a:t>Epidemiology</a:t>
            </a:r>
            <a:endParaRPr b="1" sz="1600">
              <a:solidFill>
                <a:srgbClr val="0B5394"/>
              </a:solidFill>
              <a:latin typeface="Lora"/>
              <a:ea typeface="Lora"/>
              <a:cs typeface="Lora"/>
              <a:sym typeface="Lora"/>
            </a:endParaRPr>
          </a:p>
          <a:p>
            <a:pPr indent="-199900" lvl="0" marL="360000" rtl="0" algn="l">
              <a:lnSpc>
                <a:spcPct val="115000"/>
              </a:lnSpc>
              <a:spcBef>
                <a:spcPts val="0"/>
              </a:spcBef>
              <a:spcAft>
                <a:spcPts val="0"/>
              </a:spcAft>
              <a:buSzPts val="1400"/>
              <a:buFont typeface="Lora"/>
              <a:buChar char="●"/>
            </a:pPr>
            <a:r>
              <a:rPr b="1" lang="en-GB">
                <a:latin typeface="Lora"/>
                <a:ea typeface="Lora"/>
                <a:cs typeface="Lora"/>
                <a:sym typeface="Lora"/>
              </a:rPr>
              <a:t>Male</a:t>
            </a:r>
            <a:r>
              <a:rPr lang="en-GB">
                <a:latin typeface="Lora"/>
                <a:ea typeface="Lora"/>
                <a:cs typeface="Lora"/>
                <a:sym typeface="Lora"/>
              </a:rPr>
              <a:t> predominance.</a:t>
            </a:r>
            <a:endParaRPr>
              <a:latin typeface="Lora"/>
              <a:ea typeface="Lora"/>
              <a:cs typeface="Lora"/>
              <a:sym typeface="Lora"/>
            </a:endParaRPr>
          </a:p>
          <a:p>
            <a:pPr indent="-199900" lvl="0" marL="360000" rtl="0" algn="l">
              <a:lnSpc>
                <a:spcPct val="115000"/>
              </a:lnSpc>
              <a:spcBef>
                <a:spcPts val="0"/>
              </a:spcBef>
              <a:spcAft>
                <a:spcPts val="0"/>
              </a:spcAft>
              <a:buSzPts val="1400"/>
              <a:buFont typeface="Lora"/>
              <a:buChar char="●"/>
            </a:pPr>
            <a:r>
              <a:rPr b="1" lang="en-GB">
                <a:solidFill>
                  <a:schemeClr val="dk1"/>
                </a:solidFill>
                <a:latin typeface="Lora"/>
                <a:ea typeface="Lora"/>
                <a:cs typeface="Lora"/>
                <a:sym typeface="Lora"/>
              </a:rPr>
              <a:t>C</a:t>
            </a:r>
            <a:r>
              <a:rPr b="1" lang="en-GB">
                <a:solidFill>
                  <a:schemeClr val="dk1"/>
                </a:solidFill>
                <a:latin typeface="Lora"/>
                <a:ea typeface="Lora"/>
                <a:cs typeface="Lora"/>
                <a:sym typeface="Lora"/>
              </a:rPr>
              <a:t>hronic HBV infection:</a:t>
            </a:r>
            <a:r>
              <a:rPr b="1" lang="en-GB">
                <a:latin typeface="Lora"/>
                <a:ea typeface="Lora"/>
                <a:cs typeface="Lora"/>
                <a:sym typeface="Lora"/>
              </a:rPr>
              <a:t> </a:t>
            </a:r>
            <a:endParaRPr b="1">
              <a:latin typeface="Lora"/>
              <a:ea typeface="Lora"/>
              <a:cs typeface="Lora"/>
              <a:sym typeface="Lora"/>
            </a:endParaRPr>
          </a:p>
          <a:p>
            <a:pPr indent="-203200" lvl="1" marL="540000" rtl="0" algn="l">
              <a:lnSpc>
                <a:spcPct val="115000"/>
              </a:lnSpc>
              <a:spcBef>
                <a:spcPts val="0"/>
              </a:spcBef>
              <a:spcAft>
                <a:spcPts val="0"/>
              </a:spcAft>
              <a:buSzPts val="1400"/>
              <a:buFont typeface="Lora"/>
              <a:buChar char="○"/>
            </a:pPr>
            <a:r>
              <a:rPr lang="en-GB">
                <a:latin typeface="Lora"/>
                <a:ea typeface="Lora"/>
                <a:cs typeface="Lora"/>
                <a:sym typeface="Lora"/>
              </a:rPr>
              <a:t>&gt; 85% of the cases, vertical transmission from mother to infant (carrier stage), increase risk of HCC 200 folds.</a:t>
            </a:r>
            <a:endParaRPr>
              <a:latin typeface="Lora"/>
              <a:ea typeface="Lora"/>
              <a:cs typeface="Lora"/>
              <a:sym typeface="Lora"/>
            </a:endParaRPr>
          </a:p>
          <a:p>
            <a:pPr indent="-178901" lvl="1" marL="360000" rtl="0" algn="l">
              <a:lnSpc>
                <a:spcPct val="115000"/>
              </a:lnSpc>
              <a:spcBef>
                <a:spcPts val="0"/>
              </a:spcBef>
              <a:spcAft>
                <a:spcPts val="0"/>
              </a:spcAft>
              <a:buSzPts val="1400"/>
              <a:buFont typeface="Lora"/>
              <a:buChar char="●"/>
            </a:pPr>
            <a:r>
              <a:rPr b="1" lang="en-GB">
                <a:solidFill>
                  <a:schemeClr val="dk1"/>
                </a:solidFill>
                <a:latin typeface="Lora"/>
                <a:ea typeface="Lora"/>
                <a:cs typeface="Lora"/>
                <a:sym typeface="Lora"/>
              </a:rPr>
              <a:t>Cirrhosis: </a:t>
            </a:r>
            <a:endParaRPr b="1">
              <a:solidFill>
                <a:schemeClr val="dk1"/>
              </a:solidFill>
              <a:latin typeface="Lora"/>
              <a:ea typeface="Lora"/>
              <a:cs typeface="Lora"/>
              <a:sym typeface="Lora"/>
            </a:endParaRPr>
          </a:p>
          <a:p>
            <a:pPr indent="-184150" lvl="1" marL="540000" rtl="0" algn="l">
              <a:lnSpc>
                <a:spcPct val="115000"/>
              </a:lnSpc>
              <a:spcBef>
                <a:spcPts val="0"/>
              </a:spcBef>
              <a:spcAft>
                <a:spcPts val="0"/>
              </a:spcAft>
              <a:buSzPts val="1400"/>
              <a:buFont typeface="Lora"/>
              <a:buChar char="○"/>
            </a:pPr>
            <a:r>
              <a:rPr lang="en-GB">
                <a:solidFill>
                  <a:schemeClr val="dk1"/>
                </a:solidFill>
                <a:latin typeface="Lora"/>
                <a:ea typeface="Lora"/>
                <a:cs typeface="Lora"/>
                <a:sym typeface="Lora"/>
              </a:rPr>
              <a:t>85% to 90% of cases of HCC. </a:t>
            </a:r>
            <a:r>
              <a:rPr lang="en-GB">
                <a:latin typeface="Lora"/>
                <a:ea typeface="Lora"/>
                <a:cs typeface="Lora"/>
                <a:sym typeface="Lora"/>
              </a:rPr>
              <a:t>In the Western</a:t>
            </a:r>
            <a:r>
              <a:rPr baseline="30000" lang="en-GB">
                <a:solidFill>
                  <a:srgbClr val="B45F06"/>
                </a:solidFill>
                <a:latin typeface="Lora"/>
                <a:ea typeface="Lora"/>
                <a:cs typeface="Lora"/>
                <a:sym typeface="Lora"/>
              </a:rPr>
              <a:t>1</a:t>
            </a:r>
            <a:r>
              <a:rPr lang="en-GB">
                <a:latin typeface="Lora"/>
                <a:ea typeface="Lora"/>
                <a:cs typeface="Lora"/>
                <a:sym typeface="Lora"/>
              </a:rPr>
              <a:t> world where HBV is not prevalent,  in the setting of other chronic liver diseases.</a:t>
            </a:r>
            <a:endParaRPr>
              <a:latin typeface="Lora"/>
              <a:ea typeface="Lora"/>
              <a:cs typeface="Lora"/>
              <a:sym typeface="Lora"/>
            </a:endParaRPr>
          </a:p>
        </p:txBody>
      </p:sp>
      <p:pic>
        <p:nvPicPr>
          <p:cNvPr id="87" name="Google Shape;87;p16"/>
          <p:cNvPicPr preferRelativeResize="0"/>
          <p:nvPr/>
        </p:nvPicPr>
        <p:blipFill rotWithShape="1">
          <a:blip r:embed="rId3">
            <a:alphaModFix/>
          </a:blip>
          <a:srcRect b="29419" l="13654" r="48491" t="23388"/>
          <a:stretch/>
        </p:blipFill>
        <p:spPr>
          <a:xfrm>
            <a:off x="190400" y="2951575"/>
            <a:ext cx="172500" cy="213975"/>
          </a:xfrm>
          <a:prstGeom prst="rect">
            <a:avLst/>
          </a:prstGeom>
          <a:noFill/>
          <a:ln>
            <a:noFill/>
          </a:ln>
        </p:spPr>
      </p:pic>
      <p:sp>
        <p:nvSpPr>
          <p:cNvPr id="88" name="Google Shape;88;p16"/>
          <p:cNvSpPr/>
          <p:nvPr/>
        </p:nvSpPr>
        <p:spPr>
          <a:xfrm rot="5400000">
            <a:off x="-14400" y="2757025"/>
            <a:ext cx="133500" cy="104700"/>
          </a:xfrm>
          <a:prstGeom prst="triangle">
            <a:avLst>
              <a:gd fmla="val 50000" name="adj"/>
            </a:avLst>
          </a:prstGeom>
          <a:solidFill>
            <a:srgbClr val="073763"/>
          </a:solidFill>
          <a:ln cap="flat" cmpd="sng" w="9525">
            <a:solidFill>
              <a:srgbClr val="07376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6"/>
          <p:cNvSpPr/>
          <p:nvPr/>
        </p:nvSpPr>
        <p:spPr>
          <a:xfrm rot="5400000">
            <a:off x="-14400" y="1151650"/>
            <a:ext cx="133500" cy="104700"/>
          </a:xfrm>
          <a:prstGeom prst="triangle">
            <a:avLst>
              <a:gd fmla="val 50000" name="adj"/>
            </a:avLst>
          </a:prstGeom>
          <a:solidFill>
            <a:srgbClr val="073763"/>
          </a:solidFill>
          <a:ln cap="flat" cmpd="sng" w="9525">
            <a:solidFill>
              <a:srgbClr val="07376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6"/>
          <p:cNvSpPr txBox="1"/>
          <p:nvPr/>
        </p:nvSpPr>
        <p:spPr>
          <a:xfrm>
            <a:off x="0" y="4752275"/>
            <a:ext cx="6585000" cy="405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1600">
                <a:solidFill>
                  <a:srgbClr val="0B5394"/>
                </a:solidFill>
                <a:latin typeface="Lora"/>
                <a:ea typeface="Lora"/>
                <a:cs typeface="Lora"/>
                <a:sym typeface="Lora"/>
              </a:rPr>
              <a:t> </a:t>
            </a:r>
            <a:r>
              <a:rPr b="1" lang="en-GB" sz="1600">
                <a:solidFill>
                  <a:srgbClr val="0B5394"/>
                </a:solidFill>
                <a:latin typeface="Lora"/>
                <a:ea typeface="Lora"/>
                <a:cs typeface="Lora"/>
                <a:sym typeface="Lora"/>
              </a:rPr>
              <a:t>Pathogenesis (hepatocarcinogenesis)</a:t>
            </a:r>
            <a:r>
              <a:rPr b="1" lang="en-GB" sz="1600">
                <a:solidFill>
                  <a:srgbClr val="0B5394"/>
                </a:solidFill>
                <a:latin typeface="Lora"/>
                <a:ea typeface="Lora"/>
                <a:cs typeface="Lora"/>
                <a:sym typeface="Lora"/>
              </a:rPr>
              <a:t> </a:t>
            </a:r>
            <a:endParaRPr>
              <a:latin typeface="Lora"/>
              <a:ea typeface="Lora"/>
              <a:cs typeface="Lora"/>
              <a:sym typeface="Lora"/>
            </a:endParaRPr>
          </a:p>
        </p:txBody>
      </p:sp>
      <p:sp>
        <p:nvSpPr>
          <p:cNvPr id="91" name="Google Shape;91;p16"/>
          <p:cNvSpPr/>
          <p:nvPr/>
        </p:nvSpPr>
        <p:spPr>
          <a:xfrm rot="5400000">
            <a:off x="-14400" y="4902575"/>
            <a:ext cx="133500" cy="104700"/>
          </a:xfrm>
          <a:prstGeom prst="triangle">
            <a:avLst>
              <a:gd fmla="val 50000" name="adj"/>
            </a:avLst>
          </a:prstGeom>
          <a:solidFill>
            <a:srgbClr val="073763"/>
          </a:solidFill>
          <a:ln cap="flat" cmpd="sng" w="9525">
            <a:solidFill>
              <a:srgbClr val="07376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6"/>
          <p:cNvSpPr txBox="1"/>
          <p:nvPr/>
        </p:nvSpPr>
        <p:spPr>
          <a:xfrm>
            <a:off x="385506" y="5344200"/>
            <a:ext cx="2272800" cy="405300"/>
          </a:xfrm>
          <a:prstGeom prst="rect">
            <a:avLst/>
          </a:prstGeom>
          <a:solidFill>
            <a:srgbClr val="07376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a:solidFill>
                  <a:srgbClr val="FFFFFF"/>
                </a:solidFill>
                <a:latin typeface="Lora"/>
                <a:ea typeface="Lora"/>
                <a:cs typeface="Lora"/>
                <a:sym typeface="Lora"/>
              </a:rPr>
              <a:t>Chronic Viral infection</a:t>
            </a:r>
            <a:endParaRPr b="1" sz="1400">
              <a:solidFill>
                <a:srgbClr val="FFFFFF"/>
              </a:solidFill>
              <a:latin typeface="Lora"/>
              <a:ea typeface="Lora"/>
              <a:cs typeface="Lora"/>
              <a:sym typeface="Lora"/>
            </a:endParaRPr>
          </a:p>
        </p:txBody>
      </p:sp>
      <p:sp>
        <p:nvSpPr>
          <p:cNvPr id="93" name="Google Shape;93;p16"/>
          <p:cNvSpPr/>
          <p:nvPr/>
        </p:nvSpPr>
        <p:spPr>
          <a:xfrm>
            <a:off x="370675" y="5749500"/>
            <a:ext cx="2287500" cy="1191300"/>
          </a:xfrm>
          <a:prstGeom prst="rect">
            <a:avLst/>
          </a:prstGeom>
          <a:solidFill>
            <a:srgbClr val="F2F2F2"/>
          </a:solidFill>
          <a:ln>
            <a:noFill/>
          </a:ln>
        </p:spPr>
        <p:txBody>
          <a:bodyPr anchorCtr="0" anchor="ctr" bIns="45700" lIns="91425" spcFirstLastPara="1" rIns="91425" wrap="square" tIns="45700">
            <a:noAutofit/>
          </a:bodyPr>
          <a:lstStyle/>
          <a:p>
            <a:pPr indent="-304800" lvl="0" marL="809999" marR="0" rtl="0" algn="l">
              <a:spcBef>
                <a:spcPts val="240"/>
              </a:spcBef>
              <a:spcAft>
                <a:spcPts val="0"/>
              </a:spcAft>
              <a:buSzPts val="1200"/>
              <a:buFont typeface="Lora"/>
              <a:buChar char="●"/>
            </a:pPr>
            <a:r>
              <a:rPr lang="en-GB" sz="1200">
                <a:latin typeface="Lora"/>
                <a:ea typeface="Lora"/>
                <a:cs typeface="Lora"/>
                <a:sym typeface="Lora"/>
              </a:rPr>
              <a:t>Worldwide</a:t>
            </a:r>
            <a:endParaRPr sz="1200">
              <a:latin typeface="Lora"/>
              <a:ea typeface="Lora"/>
              <a:cs typeface="Lora"/>
              <a:sym typeface="Lora"/>
            </a:endParaRPr>
          </a:p>
          <a:p>
            <a:pPr indent="-304800" lvl="0" marL="809999" marR="0" rtl="0" algn="l">
              <a:spcBef>
                <a:spcPts val="0"/>
              </a:spcBef>
              <a:spcAft>
                <a:spcPts val="0"/>
              </a:spcAft>
              <a:buSzPts val="1200"/>
              <a:buFont typeface="Lora"/>
              <a:buChar char="●"/>
            </a:pPr>
            <a:r>
              <a:rPr lang="en-GB" sz="1200">
                <a:latin typeface="Lora"/>
                <a:ea typeface="Lora"/>
                <a:cs typeface="Lora"/>
                <a:sym typeface="Lora"/>
              </a:rPr>
              <a:t>HBV</a:t>
            </a:r>
            <a:endParaRPr sz="1200">
              <a:latin typeface="Lora"/>
              <a:ea typeface="Lora"/>
              <a:cs typeface="Lora"/>
              <a:sym typeface="Lora"/>
            </a:endParaRPr>
          </a:p>
          <a:p>
            <a:pPr indent="-304800" lvl="0" marL="809999" marR="0" rtl="0" algn="l">
              <a:spcBef>
                <a:spcPts val="0"/>
              </a:spcBef>
              <a:spcAft>
                <a:spcPts val="0"/>
              </a:spcAft>
              <a:buSzPts val="1200"/>
              <a:buFont typeface="Lora"/>
              <a:buChar char="●"/>
            </a:pPr>
            <a:r>
              <a:rPr lang="en-GB" sz="1200">
                <a:latin typeface="Lora"/>
                <a:ea typeface="Lora"/>
                <a:cs typeface="Lora"/>
                <a:sym typeface="Lora"/>
              </a:rPr>
              <a:t>HCV</a:t>
            </a:r>
            <a:r>
              <a:rPr baseline="30000" lang="en-GB" sz="1200">
                <a:solidFill>
                  <a:srgbClr val="B45F06"/>
                </a:solidFill>
                <a:latin typeface="Lora"/>
                <a:ea typeface="Lora"/>
                <a:cs typeface="Lora"/>
                <a:sym typeface="Lora"/>
              </a:rPr>
              <a:t>2</a:t>
            </a:r>
            <a:endParaRPr baseline="30000" sz="1200">
              <a:solidFill>
                <a:srgbClr val="B45F06"/>
              </a:solidFill>
              <a:latin typeface="Lora"/>
              <a:ea typeface="Lora"/>
              <a:cs typeface="Lora"/>
              <a:sym typeface="Lora"/>
            </a:endParaRPr>
          </a:p>
        </p:txBody>
      </p:sp>
      <p:sp>
        <p:nvSpPr>
          <p:cNvPr id="94" name="Google Shape;94;p16"/>
          <p:cNvSpPr txBox="1"/>
          <p:nvPr/>
        </p:nvSpPr>
        <p:spPr>
          <a:xfrm>
            <a:off x="2878507" y="5344200"/>
            <a:ext cx="2272800" cy="405300"/>
          </a:xfrm>
          <a:prstGeom prst="rect">
            <a:avLst/>
          </a:prstGeom>
          <a:solidFill>
            <a:srgbClr val="07376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a:solidFill>
                  <a:srgbClr val="FFFFFF"/>
                </a:solidFill>
                <a:latin typeface="Lora"/>
                <a:ea typeface="Lora"/>
                <a:cs typeface="Lora"/>
                <a:sym typeface="Lora"/>
              </a:rPr>
              <a:t>Cirrhosis</a:t>
            </a:r>
            <a:endParaRPr b="1" sz="1400">
              <a:solidFill>
                <a:srgbClr val="FFFFFF"/>
              </a:solidFill>
              <a:latin typeface="Lora"/>
              <a:ea typeface="Lora"/>
              <a:cs typeface="Lora"/>
              <a:sym typeface="Lora"/>
            </a:endParaRPr>
          </a:p>
        </p:txBody>
      </p:sp>
      <p:sp>
        <p:nvSpPr>
          <p:cNvPr id="95" name="Google Shape;95;p16"/>
          <p:cNvSpPr/>
          <p:nvPr/>
        </p:nvSpPr>
        <p:spPr>
          <a:xfrm>
            <a:off x="2863676" y="5749500"/>
            <a:ext cx="2287500" cy="1191300"/>
          </a:xfrm>
          <a:prstGeom prst="rect">
            <a:avLst/>
          </a:prstGeom>
          <a:solidFill>
            <a:srgbClr val="F2F2F2"/>
          </a:solidFill>
          <a:ln>
            <a:noFill/>
          </a:ln>
        </p:spPr>
        <p:txBody>
          <a:bodyPr anchorCtr="0" anchor="ctr" bIns="45700" lIns="91425" spcFirstLastPara="1" rIns="91425" wrap="square" tIns="45700">
            <a:noAutofit/>
          </a:bodyPr>
          <a:lstStyle/>
          <a:p>
            <a:pPr indent="0" lvl="0" marL="0" rtl="0" algn="ctr">
              <a:spcBef>
                <a:spcPts val="240"/>
              </a:spcBef>
              <a:spcAft>
                <a:spcPts val="0"/>
              </a:spcAft>
              <a:buNone/>
            </a:pPr>
            <a:r>
              <a:rPr lang="en-GB" sz="1200">
                <a:latin typeface="Lora"/>
                <a:ea typeface="Lora"/>
                <a:cs typeface="Lora"/>
                <a:sym typeface="Lora"/>
              </a:rPr>
              <a:t>Import</a:t>
            </a:r>
            <a:r>
              <a:rPr lang="en-GB" sz="1200">
                <a:latin typeface="Lora"/>
                <a:ea typeface="Lora"/>
                <a:cs typeface="Lora"/>
                <a:sym typeface="Lora"/>
              </a:rPr>
              <a:t>ant </a:t>
            </a:r>
            <a:r>
              <a:rPr lang="en-GB" sz="1200">
                <a:latin typeface="Lora"/>
                <a:ea typeface="Lora"/>
                <a:cs typeface="Lora"/>
                <a:sym typeface="Lora"/>
              </a:rPr>
              <a:t>but not requisite</a:t>
            </a:r>
            <a:endParaRPr sz="1200">
              <a:latin typeface="Lora"/>
              <a:ea typeface="Lora"/>
              <a:cs typeface="Lora"/>
              <a:sym typeface="Lora"/>
            </a:endParaRPr>
          </a:p>
        </p:txBody>
      </p:sp>
      <p:sp>
        <p:nvSpPr>
          <p:cNvPr id="96" name="Google Shape;96;p16"/>
          <p:cNvSpPr txBox="1"/>
          <p:nvPr/>
        </p:nvSpPr>
        <p:spPr>
          <a:xfrm>
            <a:off x="5276852" y="5344200"/>
            <a:ext cx="2287200" cy="405300"/>
          </a:xfrm>
          <a:prstGeom prst="rect">
            <a:avLst/>
          </a:prstGeom>
          <a:solidFill>
            <a:srgbClr val="07376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a:solidFill>
                  <a:srgbClr val="FFFFFF"/>
                </a:solidFill>
                <a:latin typeface="Lora"/>
                <a:ea typeface="Lora"/>
                <a:cs typeface="Lora"/>
                <a:sym typeface="Lora"/>
              </a:rPr>
              <a:t>Chronic Alcoholism</a:t>
            </a:r>
            <a:endParaRPr b="1" sz="1400">
              <a:solidFill>
                <a:srgbClr val="FFFFFF"/>
              </a:solidFill>
              <a:latin typeface="Lora"/>
              <a:ea typeface="Lora"/>
              <a:cs typeface="Lora"/>
              <a:sym typeface="Lora"/>
            </a:endParaRPr>
          </a:p>
        </p:txBody>
      </p:sp>
      <p:sp>
        <p:nvSpPr>
          <p:cNvPr id="97" name="Google Shape;97;p16"/>
          <p:cNvSpPr/>
          <p:nvPr/>
        </p:nvSpPr>
        <p:spPr>
          <a:xfrm>
            <a:off x="5261926" y="5749500"/>
            <a:ext cx="2302200" cy="1191300"/>
          </a:xfrm>
          <a:prstGeom prst="rect">
            <a:avLst/>
          </a:prstGeom>
          <a:solidFill>
            <a:srgbClr val="F2F2F2"/>
          </a:solidFill>
          <a:ln>
            <a:noFill/>
          </a:ln>
        </p:spPr>
        <p:txBody>
          <a:bodyPr anchorCtr="0" anchor="ctr" bIns="45700" lIns="91425" spcFirstLastPara="1" rIns="91425" wrap="square" tIns="45700">
            <a:noAutofit/>
          </a:bodyPr>
          <a:lstStyle/>
          <a:p>
            <a:pPr indent="0" lvl="0" marL="0" rtl="0" algn="ctr">
              <a:spcBef>
                <a:spcPts val="240"/>
              </a:spcBef>
              <a:spcAft>
                <a:spcPts val="0"/>
              </a:spcAft>
              <a:buNone/>
            </a:pPr>
            <a:r>
              <a:rPr lang="en-GB" sz="1200">
                <a:latin typeface="Lora"/>
                <a:ea typeface="Lora"/>
                <a:cs typeface="Lora"/>
                <a:sym typeface="Lora"/>
              </a:rPr>
              <a:t>In the US</a:t>
            </a:r>
            <a:endParaRPr sz="1200">
              <a:latin typeface="Lora"/>
              <a:ea typeface="Lora"/>
              <a:cs typeface="Lora"/>
              <a:sym typeface="Lora"/>
            </a:endParaRPr>
          </a:p>
        </p:txBody>
      </p:sp>
      <p:sp>
        <p:nvSpPr>
          <p:cNvPr id="98" name="Google Shape;98;p16"/>
          <p:cNvSpPr txBox="1"/>
          <p:nvPr/>
        </p:nvSpPr>
        <p:spPr>
          <a:xfrm>
            <a:off x="370802" y="7215825"/>
            <a:ext cx="2287500" cy="405300"/>
          </a:xfrm>
          <a:prstGeom prst="rect">
            <a:avLst/>
          </a:prstGeom>
          <a:solidFill>
            <a:srgbClr val="07376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a:solidFill>
                  <a:srgbClr val="FFFFFF"/>
                </a:solidFill>
                <a:latin typeface="Lora"/>
                <a:ea typeface="Lora"/>
                <a:cs typeface="Lora"/>
                <a:sym typeface="Lora"/>
              </a:rPr>
              <a:t>Food contaminants</a:t>
            </a:r>
            <a:endParaRPr b="1">
              <a:solidFill>
                <a:srgbClr val="FFFFFF"/>
              </a:solidFill>
              <a:latin typeface="Lora"/>
              <a:ea typeface="Lora"/>
              <a:cs typeface="Lora"/>
              <a:sym typeface="Lora"/>
            </a:endParaRPr>
          </a:p>
        </p:txBody>
      </p:sp>
      <p:sp>
        <p:nvSpPr>
          <p:cNvPr id="99" name="Google Shape;99;p16"/>
          <p:cNvSpPr/>
          <p:nvPr/>
        </p:nvSpPr>
        <p:spPr>
          <a:xfrm>
            <a:off x="355875" y="7621125"/>
            <a:ext cx="2302200" cy="1191300"/>
          </a:xfrm>
          <a:prstGeom prst="rect">
            <a:avLst/>
          </a:prstGeom>
          <a:solidFill>
            <a:srgbClr val="F2F2F2"/>
          </a:solidFill>
          <a:ln>
            <a:noFill/>
          </a:ln>
        </p:spPr>
        <p:txBody>
          <a:bodyPr anchorCtr="0" anchor="ctr" bIns="45700" lIns="91425" spcFirstLastPara="1" rIns="91425" wrap="square" tIns="45700">
            <a:noAutofit/>
          </a:bodyPr>
          <a:lstStyle/>
          <a:p>
            <a:pPr indent="0" lvl="0" marL="0" rtl="0" algn="l">
              <a:spcBef>
                <a:spcPts val="240"/>
              </a:spcBef>
              <a:spcAft>
                <a:spcPts val="0"/>
              </a:spcAft>
              <a:buNone/>
            </a:pPr>
            <a:r>
              <a:rPr lang="en-GB" sz="1200">
                <a:latin typeface="Lora"/>
                <a:ea typeface="Lora"/>
                <a:cs typeface="Lora"/>
                <a:sym typeface="Lora"/>
              </a:rPr>
              <a:t>High exposure to </a:t>
            </a:r>
            <a:r>
              <a:rPr b="1" lang="en-GB" sz="1200">
                <a:latin typeface="Lora"/>
                <a:ea typeface="Lora"/>
                <a:cs typeface="Lora"/>
                <a:sym typeface="Lora"/>
              </a:rPr>
              <a:t>aflatoxins</a:t>
            </a:r>
            <a:r>
              <a:rPr lang="en-GB" sz="1200">
                <a:latin typeface="Lora"/>
                <a:ea typeface="Lora"/>
                <a:cs typeface="Lora"/>
                <a:sym typeface="Lora"/>
              </a:rPr>
              <a:t>:</a:t>
            </a:r>
            <a:endParaRPr sz="1200">
              <a:latin typeface="Lora"/>
              <a:ea typeface="Lora"/>
              <a:cs typeface="Lora"/>
              <a:sym typeface="Lora"/>
            </a:endParaRPr>
          </a:p>
          <a:p>
            <a:pPr indent="0" lvl="0" marL="0" rtl="0" algn="l">
              <a:spcBef>
                <a:spcPts val="240"/>
              </a:spcBef>
              <a:spcAft>
                <a:spcPts val="0"/>
              </a:spcAft>
              <a:buNone/>
            </a:pPr>
            <a:r>
              <a:rPr lang="en-GB" sz="1200">
                <a:latin typeface="Lora"/>
                <a:ea typeface="Lora"/>
                <a:cs typeface="Lora"/>
                <a:sym typeface="Lora"/>
              </a:rPr>
              <a:t>- </a:t>
            </a:r>
            <a:r>
              <a:rPr lang="en-GB" sz="1200">
                <a:latin typeface="Lora"/>
                <a:ea typeface="Lora"/>
                <a:cs typeface="Lora"/>
                <a:sym typeface="Lora"/>
              </a:rPr>
              <a:t>Highly carcinogenic toxins.</a:t>
            </a:r>
            <a:endParaRPr sz="1200">
              <a:latin typeface="Lora"/>
              <a:ea typeface="Lora"/>
              <a:cs typeface="Lora"/>
              <a:sym typeface="Lora"/>
            </a:endParaRPr>
          </a:p>
          <a:p>
            <a:pPr indent="0" lvl="0" marL="0" rtl="0" algn="l">
              <a:spcBef>
                <a:spcPts val="240"/>
              </a:spcBef>
              <a:spcAft>
                <a:spcPts val="0"/>
              </a:spcAft>
              <a:buNone/>
            </a:pPr>
            <a:r>
              <a:rPr lang="en-GB" sz="1200">
                <a:latin typeface="Lora"/>
                <a:ea typeface="Lora"/>
                <a:cs typeface="Lora"/>
                <a:sym typeface="Lora"/>
              </a:rPr>
              <a:t>- </a:t>
            </a:r>
            <a:r>
              <a:rPr lang="en-GB" sz="1200">
                <a:highlight>
                  <a:srgbClr val="CFE2F3"/>
                </a:highlight>
                <a:latin typeface="Lora"/>
                <a:ea typeface="Lora"/>
                <a:cs typeface="Lora"/>
                <a:sym typeface="Lora"/>
              </a:rPr>
              <a:t>From</a:t>
            </a:r>
            <a:r>
              <a:rPr lang="en-GB" sz="1200">
                <a:latin typeface="Lora"/>
                <a:ea typeface="Lora"/>
                <a:cs typeface="Lora"/>
                <a:sym typeface="Lora"/>
              </a:rPr>
              <a:t>: Aspergillus flavus</a:t>
            </a:r>
            <a:endParaRPr sz="1200">
              <a:latin typeface="Lora"/>
              <a:ea typeface="Lora"/>
              <a:cs typeface="Lora"/>
              <a:sym typeface="Lora"/>
            </a:endParaRPr>
          </a:p>
          <a:p>
            <a:pPr indent="0" lvl="0" marL="0" rtl="0" algn="l">
              <a:spcBef>
                <a:spcPts val="240"/>
              </a:spcBef>
              <a:spcAft>
                <a:spcPts val="0"/>
              </a:spcAft>
              <a:buNone/>
            </a:pPr>
            <a:r>
              <a:rPr lang="en-GB" sz="1200">
                <a:latin typeface="Lora"/>
                <a:ea typeface="Lora"/>
                <a:cs typeface="Lora"/>
                <a:sym typeface="Lora"/>
              </a:rPr>
              <a:t>- </a:t>
            </a:r>
            <a:r>
              <a:rPr lang="en-GB" sz="1200">
                <a:highlight>
                  <a:srgbClr val="CFE2F3"/>
                </a:highlight>
                <a:latin typeface="Lora"/>
                <a:ea typeface="Lora"/>
                <a:cs typeface="Lora"/>
                <a:sym typeface="Lora"/>
              </a:rPr>
              <a:t>Found in</a:t>
            </a:r>
            <a:r>
              <a:rPr lang="en-GB" sz="1200">
                <a:latin typeface="Lora"/>
                <a:ea typeface="Lora"/>
                <a:cs typeface="Lora"/>
                <a:sym typeface="Lora"/>
              </a:rPr>
              <a:t>: moldy grains </a:t>
            </a:r>
            <a:r>
              <a:rPr lang="en-GB" sz="1200">
                <a:latin typeface="Lora"/>
                <a:ea typeface="Lora"/>
                <a:cs typeface="Lora"/>
                <a:sym typeface="Lora"/>
              </a:rPr>
              <a:t>and</a:t>
            </a:r>
            <a:r>
              <a:rPr lang="en-GB" sz="1200">
                <a:latin typeface="Lora"/>
                <a:ea typeface="Lora"/>
                <a:cs typeface="Lora"/>
                <a:sym typeface="Lora"/>
              </a:rPr>
              <a:t> peanuts</a:t>
            </a:r>
            <a:r>
              <a:rPr baseline="30000" lang="en-GB" sz="1200">
                <a:solidFill>
                  <a:srgbClr val="B45F06"/>
                </a:solidFill>
                <a:latin typeface="Lora"/>
                <a:ea typeface="Lora"/>
                <a:cs typeface="Lora"/>
                <a:sym typeface="Lora"/>
              </a:rPr>
              <a:t>3</a:t>
            </a:r>
            <a:r>
              <a:rPr lang="en-GB" sz="1200">
                <a:latin typeface="Lora"/>
                <a:ea typeface="Lora"/>
                <a:cs typeface="Lora"/>
                <a:sym typeface="Lora"/>
              </a:rPr>
              <a:t>.</a:t>
            </a:r>
            <a:endParaRPr sz="1200">
              <a:latin typeface="Lora"/>
              <a:ea typeface="Lora"/>
              <a:cs typeface="Lora"/>
              <a:sym typeface="Lora"/>
            </a:endParaRPr>
          </a:p>
        </p:txBody>
      </p:sp>
      <p:sp>
        <p:nvSpPr>
          <p:cNvPr id="100" name="Google Shape;100;p16"/>
          <p:cNvSpPr txBox="1"/>
          <p:nvPr/>
        </p:nvSpPr>
        <p:spPr>
          <a:xfrm>
            <a:off x="2878411" y="7215825"/>
            <a:ext cx="2258100" cy="405300"/>
          </a:xfrm>
          <a:prstGeom prst="rect">
            <a:avLst/>
          </a:prstGeom>
          <a:solidFill>
            <a:srgbClr val="07376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a:solidFill>
                  <a:srgbClr val="FFFFFF"/>
                </a:solidFill>
                <a:latin typeface="Lora"/>
                <a:ea typeface="Lora"/>
                <a:cs typeface="Lora"/>
                <a:sym typeface="Lora"/>
              </a:rPr>
              <a:t>Metabolic syndrome</a:t>
            </a:r>
            <a:endParaRPr b="1">
              <a:solidFill>
                <a:srgbClr val="FFFFFF"/>
              </a:solidFill>
              <a:latin typeface="Lora"/>
              <a:ea typeface="Lora"/>
              <a:cs typeface="Lora"/>
              <a:sym typeface="Lora"/>
            </a:endParaRPr>
          </a:p>
        </p:txBody>
      </p:sp>
      <p:sp>
        <p:nvSpPr>
          <p:cNvPr id="101" name="Google Shape;101;p16"/>
          <p:cNvSpPr/>
          <p:nvPr/>
        </p:nvSpPr>
        <p:spPr>
          <a:xfrm>
            <a:off x="2863676" y="7621125"/>
            <a:ext cx="2272800" cy="1191300"/>
          </a:xfrm>
          <a:prstGeom prst="rect">
            <a:avLst/>
          </a:prstGeom>
          <a:solidFill>
            <a:srgbClr val="F2F2F2"/>
          </a:solidFill>
          <a:ln>
            <a:noFill/>
          </a:ln>
        </p:spPr>
        <p:txBody>
          <a:bodyPr anchorCtr="0" anchor="ctr" bIns="45700" lIns="91425" spcFirstLastPara="1" rIns="91425" wrap="square" tIns="45700">
            <a:noAutofit/>
          </a:bodyPr>
          <a:lstStyle/>
          <a:p>
            <a:pPr indent="-304800" lvl="0" marL="457200" rtl="0" algn="l">
              <a:spcBef>
                <a:spcPts val="240"/>
              </a:spcBef>
              <a:spcAft>
                <a:spcPts val="0"/>
              </a:spcAft>
              <a:buSzPts val="1200"/>
              <a:buFont typeface="Lora"/>
              <a:buChar char="●"/>
            </a:pPr>
            <a:r>
              <a:rPr lang="en-GB" sz="1200">
                <a:latin typeface="Lora"/>
                <a:ea typeface="Lora"/>
                <a:cs typeface="Lora"/>
                <a:sym typeface="Lora"/>
              </a:rPr>
              <a:t>Obesity</a:t>
            </a:r>
            <a:endParaRPr sz="1200">
              <a:latin typeface="Lora"/>
              <a:ea typeface="Lora"/>
              <a:cs typeface="Lora"/>
              <a:sym typeface="Lora"/>
            </a:endParaRPr>
          </a:p>
          <a:p>
            <a:pPr indent="-304800" lvl="0" marL="457200" rtl="0" algn="l">
              <a:spcBef>
                <a:spcPts val="0"/>
              </a:spcBef>
              <a:spcAft>
                <a:spcPts val="0"/>
              </a:spcAft>
              <a:buSzPts val="1200"/>
              <a:buFont typeface="Lora"/>
              <a:buChar char="●"/>
            </a:pPr>
            <a:r>
              <a:rPr lang="en-GB" sz="1200">
                <a:latin typeface="Lora"/>
                <a:ea typeface="Lora"/>
                <a:cs typeface="Lora"/>
                <a:sym typeface="Lora"/>
              </a:rPr>
              <a:t>Diabetes mellitus</a:t>
            </a:r>
            <a:endParaRPr sz="1200">
              <a:latin typeface="Lora"/>
              <a:ea typeface="Lora"/>
              <a:cs typeface="Lora"/>
              <a:sym typeface="Lora"/>
            </a:endParaRPr>
          </a:p>
          <a:p>
            <a:pPr indent="-304800" lvl="0" marL="457200" rtl="0" algn="l">
              <a:spcBef>
                <a:spcPts val="0"/>
              </a:spcBef>
              <a:spcAft>
                <a:spcPts val="0"/>
              </a:spcAft>
              <a:buSzPts val="1200"/>
              <a:buFont typeface="Lora"/>
              <a:buChar char="●"/>
            </a:pPr>
            <a:r>
              <a:rPr lang="en-GB" sz="1200">
                <a:latin typeface="Lora"/>
                <a:ea typeface="Lora"/>
                <a:cs typeface="Lora"/>
                <a:sym typeface="Lora"/>
              </a:rPr>
              <a:t>Nonalcoholic fatty liver disease (NAFLD)</a:t>
            </a:r>
            <a:endParaRPr sz="1200">
              <a:latin typeface="Lora"/>
              <a:ea typeface="Lora"/>
              <a:cs typeface="Lora"/>
              <a:sym typeface="Lora"/>
            </a:endParaRPr>
          </a:p>
        </p:txBody>
      </p:sp>
      <p:sp>
        <p:nvSpPr>
          <p:cNvPr id="102" name="Google Shape;102;p16"/>
          <p:cNvSpPr txBox="1"/>
          <p:nvPr/>
        </p:nvSpPr>
        <p:spPr>
          <a:xfrm>
            <a:off x="5276661" y="7215825"/>
            <a:ext cx="2258100" cy="405300"/>
          </a:xfrm>
          <a:prstGeom prst="rect">
            <a:avLst/>
          </a:prstGeom>
          <a:solidFill>
            <a:srgbClr val="07376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a:solidFill>
                  <a:srgbClr val="FFFFFF"/>
                </a:solidFill>
                <a:latin typeface="Lora"/>
                <a:ea typeface="Lora"/>
                <a:cs typeface="Lora"/>
                <a:sym typeface="Lora"/>
              </a:rPr>
              <a:t>Other conditions</a:t>
            </a:r>
            <a:endParaRPr b="1">
              <a:solidFill>
                <a:srgbClr val="FFFFFF"/>
              </a:solidFill>
              <a:latin typeface="Lora"/>
              <a:ea typeface="Lora"/>
              <a:cs typeface="Lora"/>
              <a:sym typeface="Lora"/>
            </a:endParaRPr>
          </a:p>
        </p:txBody>
      </p:sp>
      <p:sp>
        <p:nvSpPr>
          <p:cNvPr id="103" name="Google Shape;103;p16"/>
          <p:cNvSpPr/>
          <p:nvPr/>
        </p:nvSpPr>
        <p:spPr>
          <a:xfrm>
            <a:off x="5261925" y="7621125"/>
            <a:ext cx="2272800" cy="1191300"/>
          </a:xfrm>
          <a:prstGeom prst="rect">
            <a:avLst/>
          </a:prstGeom>
          <a:solidFill>
            <a:srgbClr val="F2F2F2"/>
          </a:solidFill>
          <a:ln>
            <a:noFill/>
          </a:ln>
        </p:spPr>
        <p:txBody>
          <a:bodyPr anchorCtr="0" anchor="ctr" bIns="45700" lIns="91425" spcFirstLastPara="1" rIns="91425" wrap="square" tIns="45700">
            <a:noAutofit/>
          </a:bodyPr>
          <a:lstStyle/>
          <a:p>
            <a:pPr indent="-304800" lvl="0" marL="457200" rtl="0" algn="l">
              <a:spcBef>
                <a:spcPts val="240"/>
              </a:spcBef>
              <a:spcAft>
                <a:spcPts val="0"/>
              </a:spcAft>
              <a:buSzPts val="1200"/>
              <a:buFont typeface="Lora"/>
              <a:buChar char="●"/>
            </a:pPr>
            <a:r>
              <a:rPr lang="en-GB" sz="1200">
                <a:latin typeface="Lora"/>
                <a:ea typeface="Lora"/>
                <a:cs typeface="Lora"/>
                <a:sym typeface="Lora"/>
              </a:rPr>
              <a:t>Tyrosinemia</a:t>
            </a:r>
            <a:r>
              <a:rPr baseline="30000" lang="en-GB" sz="1200">
                <a:latin typeface="Lora"/>
                <a:ea typeface="Lora"/>
                <a:cs typeface="Lora"/>
                <a:sym typeface="Lora"/>
              </a:rPr>
              <a:t>4</a:t>
            </a:r>
            <a:endParaRPr baseline="30000" sz="1200">
              <a:latin typeface="Lora"/>
              <a:ea typeface="Lora"/>
              <a:cs typeface="Lora"/>
              <a:sym typeface="Lora"/>
            </a:endParaRPr>
          </a:p>
          <a:p>
            <a:pPr indent="-304800" lvl="0" marL="457200" rtl="0" algn="l">
              <a:spcBef>
                <a:spcPts val="0"/>
              </a:spcBef>
              <a:spcAft>
                <a:spcPts val="0"/>
              </a:spcAft>
              <a:buSzPts val="1200"/>
              <a:buFont typeface="Lora"/>
              <a:buChar char="●"/>
            </a:pPr>
            <a:r>
              <a:rPr lang="en-GB" sz="1200">
                <a:latin typeface="Lora"/>
                <a:ea typeface="Lora"/>
                <a:cs typeface="Lora"/>
                <a:sym typeface="Lora"/>
              </a:rPr>
              <a:t>Hereditary hemochromatosis</a:t>
            </a:r>
            <a:r>
              <a:rPr baseline="30000" lang="en-GB" sz="1200">
                <a:latin typeface="Lora"/>
                <a:ea typeface="Lora"/>
                <a:cs typeface="Lora"/>
                <a:sym typeface="Lora"/>
              </a:rPr>
              <a:t>5</a:t>
            </a:r>
            <a:endParaRPr baseline="30000" sz="1200">
              <a:latin typeface="Lora"/>
              <a:ea typeface="Lora"/>
              <a:cs typeface="Lora"/>
              <a:sym typeface="Lora"/>
            </a:endParaRPr>
          </a:p>
        </p:txBody>
      </p:sp>
      <p:sp>
        <p:nvSpPr>
          <p:cNvPr id="104" name="Google Shape;104;p16"/>
          <p:cNvSpPr txBox="1"/>
          <p:nvPr/>
        </p:nvSpPr>
        <p:spPr>
          <a:xfrm>
            <a:off x="104700" y="9734175"/>
            <a:ext cx="7459500" cy="647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600">
                <a:solidFill>
                  <a:srgbClr val="B45F06"/>
                </a:solidFill>
                <a:latin typeface="Lora"/>
                <a:ea typeface="Lora"/>
                <a:cs typeface="Lora"/>
                <a:sym typeface="Lora"/>
              </a:rPr>
              <a:t>1- Due to alcoholism.</a:t>
            </a:r>
            <a:endParaRPr sz="600">
              <a:solidFill>
                <a:srgbClr val="B45F06"/>
              </a:solidFill>
              <a:latin typeface="Lora"/>
              <a:ea typeface="Lora"/>
              <a:cs typeface="Lora"/>
              <a:sym typeface="Lora"/>
            </a:endParaRPr>
          </a:p>
          <a:p>
            <a:pPr indent="0" lvl="0" marL="0" rtl="0" algn="l">
              <a:lnSpc>
                <a:spcPct val="115000"/>
              </a:lnSpc>
              <a:spcBef>
                <a:spcPts val="0"/>
              </a:spcBef>
              <a:spcAft>
                <a:spcPts val="0"/>
              </a:spcAft>
              <a:buNone/>
            </a:pPr>
            <a:r>
              <a:rPr lang="en-GB" sz="600">
                <a:solidFill>
                  <a:srgbClr val="B45F06"/>
                </a:solidFill>
                <a:latin typeface="Lora"/>
                <a:ea typeface="Lora"/>
                <a:cs typeface="Lora"/>
                <a:sym typeface="Lora"/>
              </a:rPr>
              <a:t>2- More severe if co-infection with HBV.</a:t>
            </a:r>
            <a:endParaRPr sz="600">
              <a:solidFill>
                <a:srgbClr val="B45F06"/>
              </a:solidFill>
              <a:latin typeface="Lora"/>
              <a:ea typeface="Lora"/>
              <a:cs typeface="Lora"/>
              <a:sym typeface="Lora"/>
            </a:endParaRPr>
          </a:p>
          <a:p>
            <a:pPr indent="0" lvl="0" marL="0" rtl="0" algn="l">
              <a:lnSpc>
                <a:spcPct val="115000"/>
              </a:lnSpc>
              <a:spcBef>
                <a:spcPts val="0"/>
              </a:spcBef>
              <a:spcAft>
                <a:spcPts val="0"/>
              </a:spcAft>
              <a:buNone/>
            </a:pPr>
            <a:r>
              <a:rPr lang="en-GB" sz="600">
                <a:solidFill>
                  <a:srgbClr val="B45F06"/>
                </a:solidFill>
                <a:latin typeface="Lora"/>
                <a:ea typeface="Lora"/>
                <a:cs typeface="Lora"/>
                <a:sym typeface="Lora"/>
              </a:rPr>
              <a:t>3-If a hepatitis patient eats it, the risk increases.</a:t>
            </a:r>
            <a:endParaRPr sz="600">
              <a:solidFill>
                <a:srgbClr val="B45F06"/>
              </a:solidFill>
              <a:latin typeface="Lora"/>
              <a:ea typeface="Lora"/>
              <a:cs typeface="Lora"/>
              <a:sym typeface="Lora"/>
            </a:endParaRPr>
          </a:p>
          <a:p>
            <a:pPr indent="0" lvl="0" marL="0" rtl="0" algn="l">
              <a:lnSpc>
                <a:spcPct val="115000"/>
              </a:lnSpc>
              <a:spcBef>
                <a:spcPts val="0"/>
              </a:spcBef>
              <a:spcAft>
                <a:spcPts val="0"/>
              </a:spcAft>
              <a:buNone/>
            </a:pPr>
            <a:r>
              <a:rPr lang="en-GB" sz="600">
                <a:solidFill>
                  <a:srgbClr val="666666"/>
                </a:solidFill>
                <a:latin typeface="Lora"/>
                <a:ea typeface="Lora"/>
                <a:cs typeface="Lora"/>
                <a:sym typeface="Lora"/>
              </a:rPr>
              <a:t>4- Hereditary tyrosinemia type I is an autosomal recessive error </a:t>
            </a:r>
            <a:r>
              <a:rPr lang="en-GB" sz="600">
                <a:solidFill>
                  <a:srgbClr val="666666"/>
                </a:solidFill>
                <a:latin typeface="Lora"/>
                <a:ea typeface="Lora"/>
                <a:cs typeface="Lora"/>
                <a:sym typeface="Lora"/>
              </a:rPr>
              <a:t>of </a:t>
            </a:r>
            <a:r>
              <a:rPr lang="en-GB" sz="600">
                <a:solidFill>
                  <a:srgbClr val="666666"/>
                </a:solidFill>
                <a:latin typeface="Lora"/>
                <a:ea typeface="Lora"/>
                <a:cs typeface="Lora"/>
                <a:sym typeface="Lora"/>
              </a:rPr>
              <a:t>tyrosine catabolism caused by a deficiency of the enzyme fumarylacetoacetase an enzyme expressed primarily in the liver and kidneys this lead to accumulation of Fumarylacetoacetate a pathogenic and mutagenic metabolite that reduces intracellular levels of glutathione.</a:t>
            </a:r>
            <a:endParaRPr sz="600">
              <a:solidFill>
                <a:srgbClr val="666666"/>
              </a:solidFill>
              <a:latin typeface="Lora"/>
              <a:ea typeface="Lora"/>
              <a:cs typeface="Lora"/>
              <a:sym typeface="Lora"/>
            </a:endParaRPr>
          </a:p>
          <a:p>
            <a:pPr indent="0" lvl="0" marL="0" rtl="0" algn="l">
              <a:lnSpc>
                <a:spcPct val="115000"/>
              </a:lnSpc>
              <a:spcBef>
                <a:spcPts val="0"/>
              </a:spcBef>
              <a:spcAft>
                <a:spcPts val="0"/>
              </a:spcAft>
              <a:buNone/>
            </a:pPr>
            <a:r>
              <a:rPr lang="en-GB" sz="600">
                <a:solidFill>
                  <a:srgbClr val="666666"/>
                </a:solidFill>
                <a:latin typeface="Lora"/>
                <a:ea typeface="Lora"/>
                <a:cs typeface="Lora"/>
                <a:sym typeface="Lora"/>
              </a:rPr>
              <a:t>5- Hemochromatosis is caused by mutation in HME gene that lowers hepcidin levels or diminish </a:t>
            </a:r>
            <a:r>
              <a:rPr lang="en-GB" sz="600">
                <a:solidFill>
                  <a:srgbClr val="666666"/>
                </a:solidFill>
                <a:latin typeface="Lora"/>
                <a:ea typeface="Lora"/>
                <a:cs typeface="Lora"/>
                <a:sym typeface="Lora"/>
              </a:rPr>
              <a:t>its</a:t>
            </a:r>
            <a:r>
              <a:rPr lang="en-GB" sz="600">
                <a:solidFill>
                  <a:srgbClr val="666666"/>
                </a:solidFill>
                <a:latin typeface="Lora"/>
                <a:ea typeface="Lora"/>
                <a:cs typeface="Lora"/>
                <a:sym typeface="Lora"/>
              </a:rPr>
              <a:t> functions causing excessive absorption of iron.</a:t>
            </a:r>
            <a:endParaRPr sz="600">
              <a:solidFill>
                <a:srgbClr val="666666"/>
              </a:solidFill>
              <a:latin typeface="Lora"/>
              <a:ea typeface="Lora"/>
              <a:cs typeface="Lora"/>
              <a:sym typeface="Lora"/>
            </a:endParaRPr>
          </a:p>
        </p:txBody>
      </p:sp>
      <p:sp>
        <p:nvSpPr>
          <p:cNvPr id="105" name="Google Shape;105;p16"/>
          <p:cNvSpPr txBox="1"/>
          <p:nvPr/>
        </p:nvSpPr>
        <p:spPr>
          <a:xfrm>
            <a:off x="385500" y="8812425"/>
            <a:ext cx="7178700" cy="81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073763"/>
                </a:solidFill>
                <a:latin typeface="Lora"/>
                <a:ea typeface="Lora"/>
                <a:cs typeface="Lora"/>
                <a:sym typeface="Lora"/>
              </a:rPr>
              <a:t>Aflatoxins</a:t>
            </a:r>
            <a:r>
              <a:rPr lang="en-GB">
                <a:solidFill>
                  <a:srgbClr val="3D85C6"/>
                </a:solidFill>
                <a:latin typeface="Lora"/>
                <a:ea typeface="Lora"/>
                <a:cs typeface="Lora"/>
                <a:sym typeface="Lora"/>
              </a:rPr>
              <a:t> </a:t>
            </a:r>
            <a:r>
              <a:rPr lang="en-GB">
                <a:solidFill>
                  <a:schemeClr val="dk1"/>
                </a:solidFill>
                <a:latin typeface="Lora"/>
                <a:ea typeface="Lora"/>
                <a:cs typeface="Lora"/>
                <a:sym typeface="Lora"/>
              </a:rPr>
              <a:t>combined with</a:t>
            </a:r>
            <a:r>
              <a:rPr lang="en-GB">
                <a:solidFill>
                  <a:srgbClr val="3D85C6"/>
                </a:solidFill>
                <a:latin typeface="Lora"/>
                <a:ea typeface="Lora"/>
                <a:cs typeface="Lora"/>
                <a:sym typeface="Lora"/>
              </a:rPr>
              <a:t> </a:t>
            </a:r>
            <a:r>
              <a:rPr lang="en-GB">
                <a:solidFill>
                  <a:srgbClr val="073763"/>
                </a:solidFill>
                <a:latin typeface="Lora"/>
                <a:ea typeface="Lora"/>
                <a:cs typeface="Lora"/>
                <a:sym typeface="Lora"/>
              </a:rPr>
              <a:t>HBV</a:t>
            </a:r>
            <a:r>
              <a:rPr lang="en-GB">
                <a:solidFill>
                  <a:srgbClr val="3D85C6"/>
                </a:solidFill>
                <a:latin typeface="Lora"/>
                <a:ea typeface="Lora"/>
                <a:cs typeface="Lora"/>
                <a:sym typeface="Lora"/>
              </a:rPr>
              <a:t> </a:t>
            </a:r>
            <a:r>
              <a:rPr lang="en-GB">
                <a:solidFill>
                  <a:schemeClr val="dk1"/>
                </a:solidFill>
                <a:latin typeface="Lora"/>
                <a:ea typeface="Lora"/>
                <a:cs typeface="Lora"/>
                <a:sym typeface="Lora"/>
              </a:rPr>
              <a:t>infection increases the risk for HCC dramatically.</a:t>
            </a:r>
            <a:endParaRPr>
              <a:solidFill>
                <a:schemeClr val="dk1"/>
              </a:solidFill>
              <a:latin typeface="Lora"/>
              <a:ea typeface="Lora"/>
              <a:cs typeface="Lora"/>
              <a:sym typeface="Lor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Google Shape;110;p17"/>
          <p:cNvSpPr txBox="1"/>
          <p:nvPr/>
        </p:nvSpPr>
        <p:spPr>
          <a:xfrm>
            <a:off x="1275800" y="185500"/>
            <a:ext cx="5385600" cy="60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000">
                <a:solidFill>
                  <a:srgbClr val="073763"/>
                </a:solidFill>
                <a:latin typeface="Lora"/>
                <a:ea typeface="Lora"/>
                <a:cs typeface="Lora"/>
                <a:sym typeface="Lora"/>
              </a:rPr>
              <a:t>Hepatocellular Carcinomas</a:t>
            </a:r>
            <a:endParaRPr b="1" sz="3000">
              <a:solidFill>
                <a:srgbClr val="073763"/>
              </a:solidFill>
              <a:latin typeface="Lora"/>
              <a:ea typeface="Lora"/>
              <a:cs typeface="Lora"/>
              <a:sym typeface="Lora"/>
            </a:endParaRPr>
          </a:p>
        </p:txBody>
      </p:sp>
      <p:sp>
        <p:nvSpPr>
          <p:cNvPr id="111" name="Google Shape;111;p17"/>
          <p:cNvSpPr txBox="1"/>
          <p:nvPr/>
        </p:nvSpPr>
        <p:spPr>
          <a:xfrm>
            <a:off x="0" y="986675"/>
            <a:ext cx="6585000" cy="2435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1600">
                <a:solidFill>
                  <a:srgbClr val="0B5394"/>
                </a:solidFill>
                <a:latin typeface="Lora"/>
                <a:ea typeface="Lora"/>
                <a:cs typeface="Lora"/>
                <a:sym typeface="Lora"/>
              </a:rPr>
              <a:t> Morphology</a:t>
            </a:r>
            <a:endParaRPr b="1" sz="1600">
              <a:solidFill>
                <a:srgbClr val="0B5394"/>
              </a:solidFill>
              <a:latin typeface="Lora"/>
              <a:ea typeface="Lora"/>
              <a:cs typeface="Lora"/>
              <a:sym typeface="Lora"/>
            </a:endParaRPr>
          </a:p>
          <a:p>
            <a:pPr indent="-199900" lvl="0" marL="360000" rtl="0" algn="l">
              <a:lnSpc>
                <a:spcPct val="115000"/>
              </a:lnSpc>
              <a:spcBef>
                <a:spcPts val="0"/>
              </a:spcBef>
              <a:spcAft>
                <a:spcPts val="0"/>
              </a:spcAft>
              <a:buSzPts val="1400"/>
              <a:buFont typeface="Lora"/>
              <a:buChar char="●"/>
            </a:pPr>
            <a:r>
              <a:rPr b="1" lang="en-GB">
                <a:highlight>
                  <a:srgbClr val="CFE2F3"/>
                </a:highlight>
                <a:latin typeface="Lora"/>
                <a:ea typeface="Lora"/>
                <a:cs typeface="Lora"/>
                <a:sym typeface="Lora"/>
              </a:rPr>
              <a:t>Gross</a:t>
            </a:r>
            <a:endParaRPr b="1">
              <a:highlight>
                <a:srgbClr val="CFE2F3"/>
              </a:highlight>
              <a:latin typeface="Lora"/>
              <a:ea typeface="Lora"/>
              <a:cs typeface="Lora"/>
              <a:sym typeface="Lora"/>
            </a:endParaRPr>
          </a:p>
          <a:p>
            <a:pPr indent="-196899" lvl="1" marL="557999" rtl="0" algn="l">
              <a:lnSpc>
                <a:spcPct val="115000"/>
              </a:lnSpc>
              <a:spcBef>
                <a:spcPts val="0"/>
              </a:spcBef>
              <a:spcAft>
                <a:spcPts val="0"/>
              </a:spcAft>
              <a:buSzPts val="1400"/>
              <a:buFont typeface="Lora"/>
              <a:buChar char="○"/>
            </a:pPr>
            <a:r>
              <a:rPr lang="en-GB">
                <a:latin typeface="Lora"/>
                <a:ea typeface="Lora"/>
                <a:cs typeface="Lora"/>
                <a:sym typeface="Lora"/>
              </a:rPr>
              <a:t>Large and bulky.</a:t>
            </a:r>
            <a:endParaRPr>
              <a:latin typeface="Lora"/>
              <a:ea typeface="Lora"/>
              <a:cs typeface="Lora"/>
              <a:sym typeface="Lora"/>
            </a:endParaRPr>
          </a:p>
          <a:p>
            <a:pPr indent="-196899" lvl="1" marL="557999" rtl="0" algn="l">
              <a:lnSpc>
                <a:spcPct val="115000"/>
              </a:lnSpc>
              <a:spcBef>
                <a:spcPts val="0"/>
              </a:spcBef>
              <a:spcAft>
                <a:spcPts val="0"/>
              </a:spcAft>
              <a:buSzPts val="1400"/>
              <a:buFont typeface="Lora"/>
              <a:buChar char="○"/>
            </a:pPr>
            <a:r>
              <a:rPr lang="en-GB">
                <a:latin typeface="Lora"/>
                <a:ea typeface="Lora"/>
                <a:cs typeface="Lora"/>
                <a:sym typeface="Lora"/>
              </a:rPr>
              <a:t>Greenish </a:t>
            </a:r>
            <a:r>
              <a:rPr lang="en-GB">
                <a:highlight>
                  <a:srgbClr val="D9EAD3"/>
                </a:highlight>
                <a:latin typeface="Lora"/>
                <a:ea typeface="Lora"/>
                <a:cs typeface="Lora"/>
                <a:sym typeface="Lora"/>
              </a:rPr>
              <a:t>cast</a:t>
            </a:r>
            <a:r>
              <a:rPr lang="en-GB">
                <a:latin typeface="Lora"/>
                <a:ea typeface="Lora"/>
                <a:cs typeface="Lora"/>
                <a:sym typeface="Lora"/>
              </a:rPr>
              <a:t> contains bile.</a:t>
            </a:r>
            <a:endParaRPr>
              <a:latin typeface="Lora"/>
              <a:ea typeface="Lora"/>
              <a:cs typeface="Lora"/>
              <a:sym typeface="Lora"/>
            </a:endParaRPr>
          </a:p>
          <a:p>
            <a:pPr indent="-196899" lvl="1" marL="557999" rtl="0" algn="l">
              <a:lnSpc>
                <a:spcPct val="115000"/>
              </a:lnSpc>
              <a:spcBef>
                <a:spcPts val="0"/>
              </a:spcBef>
              <a:spcAft>
                <a:spcPts val="0"/>
              </a:spcAft>
              <a:buSzPts val="1400"/>
              <a:buFont typeface="Lora"/>
              <a:buChar char="○"/>
            </a:pPr>
            <a:r>
              <a:rPr lang="en-GB">
                <a:latin typeface="Lora"/>
                <a:ea typeface="Lora"/>
                <a:cs typeface="Lora"/>
                <a:sym typeface="Lora"/>
              </a:rPr>
              <a:t>Small </a:t>
            </a:r>
            <a:r>
              <a:rPr lang="en-GB">
                <a:highlight>
                  <a:srgbClr val="F4CCCC"/>
                </a:highlight>
                <a:latin typeface="Lora"/>
                <a:ea typeface="Lora"/>
                <a:cs typeface="Lora"/>
                <a:sym typeface="Lora"/>
              </a:rPr>
              <a:t>satellite nodules. </a:t>
            </a:r>
            <a:endParaRPr>
              <a:highlight>
                <a:srgbClr val="F4CCCC"/>
              </a:highlight>
              <a:latin typeface="Lora"/>
              <a:ea typeface="Lora"/>
              <a:cs typeface="Lora"/>
              <a:sym typeface="Lora"/>
            </a:endParaRPr>
          </a:p>
          <a:p>
            <a:pPr indent="-196899" lvl="1" marL="557999" rtl="0" algn="l">
              <a:lnSpc>
                <a:spcPct val="115000"/>
              </a:lnSpc>
              <a:spcBef>
                <a:spcPts val="0"/>
              </a:spcBef>
              <a:spcAft>
                <a:spcPts val="0"/>
              </a:spcAft>
              <a:buSzPts val="1400"/>
              <a:buFont typeface="Lora"/>
              <a:buChar char="○"/>
            </a:pPr>
            <a:r>
              <a:rPr lang="en-GB">
                <a:latin typeface="Lora"/>
                <a:ea typeface="Lora"/>
                <a:cs typeface="Lora"/>
                <a:sym typeface="Lora"/>
              </a:rPr>
              <a:t>Appears: (A) </a:t>
            </a:r>
            <a:r>
              <a:rPr b="1" lang="en-GB">
                <a:latin typeface="Lora"/>
                <a:ea typeface="Lora"/>
                <a:cs typeface="Lora"/>
                <a:sym typeface="Lora"/>
              </a:rPr>
              <a:t>Unifocal</a:t>
            </a:r>
            <a:r>
              <a:rPr lang="en-GB">
                <a:latin typeface="Lora"/>
                <a:ea typeface="Lora"/>
                <a:cs typeface="Lora"/>
                <a:sym typeface="Lora"/>
              </a:rPr>
              <a:t>, (B) </a:t>
            </a:r>
            <a:r>
              <a:rPr b="1" lang="en-GB">
                <a:latin typeface="Lora"/>
                <a:ea typeface="Lora"/>
                <a:cs typeface="Lora"/>
                <a:sym typeface="Lora"/>
              </a:rPr>
              <a:t>multifocal</a:t>
            </a:r>
            <a:r>
              <a:rPr lang="en-GB">
                <a:latin typeface="Lora"/>
                <a:ea typeface="Lora"/>
                <a:cs typeface="Lora"/>
                <a:sym typeface="Lora"/>
              </a:rPr>
              <a:t> or (C) </a:t>
            </a:r>
            <a:r>
              <a:rPr b="1" lang="en-GB">
                <a:latin typeface="Lora"/>
                <a:ea typeface="Lora"/>
                <a:cs typeface="Lora"/>
                <a:sym typeface="Lora"/>
              </a:rPr>
              <a:t>diffusely infiltrative</a:t>
            </a:r>
            <a:r>
              <a:rPr lang="en-GB">
                <a:latin typeface="Lora"/>
                <a:ea typeface="Lora"/>
                <a:cs typeface="Lora"/>
                <a:sym typeface="Lora"/>
              </a:rPr>
              <a:t>.</a:t>
            </a:r>
            <a:endParaRPr>
              <a:latin typeface="Lora"/>
              <a:ea typeface="Lora"/>
              <a:cs typeface="Lora"/>
              <a:sym typeface="Lora"/>
            </a:endParaRPr>
          </a:p>
          <a:p>
            <a:pPr indent="-196899" lvl="2" marL="737999" rtl="0" algn="l">
              <a:lnSpc>
                <a:spcPct val="115000"/>
              </a:lnSpc>
              <a:spcBef>
                <a:spcPts val="0"/>
              </a:spcBef>
              <a:spcAft>
                <a:spcPts val="0"/>
              </a:spcAft>
              <a:buSzPts val="1400"/>
              <a:buFont typeface="Lora"/>
              <a:buChar char="■"/>
            </a:pPr>
            <a:r>
              <a:rPr lang="en-GB">
                <a:latin typeface="Lora"/>
                <a:ea typeface="Lora"/>
                <a:cs typeface="Lora"/>
                <a:sym typeface="Lora"/>
              </a:rPr>
              <a:t>Theses patterns may cause: liver </a:t>
            </a:r>
            <a:r>
              <a:rPr lang="en-GB">
                <a:latin typeface="Lora"/>
                <a:ea typeface="Lora"/>
                <a:cs typeface="Lora"/>
                <a:sym typeface="Lora"/>
              </a:rPr>
              <a:t>enlargement</a:t>
            </a:r>
            <a:r>
              <a:rPr lang="en-GB">
                <a:latin typeface="Lora"/>
                <a:ea typeface="Lora"/>
                <a:cs typeface="Lora"/>
                <a:sym typeface="Lora"/>
              </a:rPr>
              <a:t> or invasion of vascular channels.</a:t>
            </a:r>
            <a:endParaRPr>
              <a:latin typeface="Lora"/>
              <a:ea typeface="Lora"/>
              <a:cs typeface="Lora"/>
              <a:sym typeface="Lora"/>
            </a:endParaRPr>
          </a:p>
          <a:p>
            <a:pPr indent="0" lvl="0" marL="0" rtl="0" algn="l">
              <a:lnSpc>
                <a:spcPct val="115000"/>
              </a:lnSpc>
              <a:spcBef>
                <a:spcPts val="0"/>
              </a:spcBef>
              <a:spcAft>
                <a:spcPts val="0"/>
              </a:spcAft>
              <a:buNone/>
            </a:pPr>
            <a:r>
              <a:t/>
            </a:r>
            <a:endParaRPr>
              <a:latin typeface="Lora"/>
              <a:ea typeface="Lora"/>
              <a:cs typeface="Lora"/>
              <a:sym typeface="Lora"/>
            </a:endParaRPr>
          </a:p>
        </p:txBody>
      </p:sp>
      <p:sp>
        <p:nvSpPr>
          <p:cNvPr id="112" name="Google Shape;112;p17"/>
          <p:cNvSpPr/>
          <p:nvPr/>
        </p:nvSpPr>
        <p:spPr>
          <a:xfrm rot="5400000">
            <a:off x="-14400" y="1151650"/>
            <a:ext cx="133500" cy="104700"/>
          </a:xfrm>
          <a:prstGeom prst="triangle">
            <a:avLst>
              <a:gd fmla="val 50000" name="adj"/>
            </a:avLst>
          </a:prstGeom>
          <a:solidFill>
            <a:srgbClr val="073763"/>
          </a:solidFill>
          <a:ln cap="flat" cmpd="sng" w="9525">
            <a:solidFill>
              <a:srgbClr val="07376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3" name="Google Shape;113;p17"/>
          <p:cNvPicPr preferRelativeResize="0"/>
          <p:nvPr/>
        </p:nvPicPr>
        <p:blipFill rotWithShape="1">
          <a:blip r:embed="rId3">
            <a:alphaModFix/>
          </a:blip>
          <a:srcRect b="0" l="8430" r="5459" t="0"/>
          <a:stretch/>
        </p:blipFill>
        <p:spPr>
          <a:xfrm>
            <a:off x="6244350" y="1346175"/>
            <a:ext cx="1589475" cy="1184000"/>
          </a:xfrm>
          <a:prstGeom prst="rect">
            <a:avLst/>
          </a:prstGeom>
          <a:noFill/>
          <a:ln>
            <a:noFill/>
          </a:ln>
        </p:spPr>
      </p:pic>
      <p:sp>
        <p:nvSpPr>
          <p:cNvPr id="114" name="Google Shape;114;p17"/>
          <p:cNvSpPr/>
          <p:nvPr/>
        </p:nvSpPr>
        <p:spPr>
          <a:xfrm>
            <a:off x="6463325" y="1812475"/>
            <a:ext cx="632700" cy="592200"/>
          </a:xfrm>
          <a:prstGeom prst="ellipse">
            <a:avLst/>
          </a:prstGeom>
          <a:noFill/>
          <a:ln cap="flat" cmpd="sng" w="952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7"/>
          <p:cNvSpPr/>
          <p:nvPr/>
        </p:nvSpPr>
        <p:spPr>
          <a:xfrm>
            <a:off x="7193175" y="2258500"/>
            <a:ext cx="210900" cy="219000"/>
          </a:xfrm>
          <a:prstGeom prst="ellipse">
            <a:avLst/>
          </a:prstGeom>
          <a:no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6" name="Google Shape;116;p17"/>
          <p:cNvPicPr preferRelativeResize="0"/>
          <p:nvPr/>
        </p:nvPicPr>
        <p:blipFill>
          <a:blip r:embed="rId4">
            <a:alphaModFix/>
          </a:blip>
          <a:stretch>
            <a:fillRect/>
          </a:stretch>
        </p:blipFill>
        <p:spPr>
          <a:xfrm>
            <a:off x="719850" y="3233850"/>
            <a:ext cx="1885950" cy="1228725"/>
          </a:xfrm>
          <a:prstGeom prst="rect">
            <a:avLst/>
          </a:prstGeom>
          <a:noFill/>
          <a:ln>
            <a:noFill/>
          </a:ln>
        </p:spPr>
      </p:pic>
      <p:pic>
        <p:nvPicPr>
          <p:cNvPr id="117" name="Google Shape;117;p17"/>
          <p:cNvPicPr preferRelativeResize="0"/>
          <p:nvPr/>
        </p:nvPicPr>
        <p:blipFill>
          <a:blip r:embed="rId5">
            <a:alphaModFix/>
          </a:blip>
          <a:stretch>
            <a:fillRect/>
          </a:stretch>
        </p:blipFill>
        <p:spPr>
          <a:xfrm>
            <a:off x="3188475" y="3233838"/>
            <a:ext cx="1543050" cy="1228725"/>
          </a:xfrm>
          <a:prstGeom prst="rect">
            <a:avLst/>
          </a:prstGeom>
          <a:noFill/>
          <a:ln>
            <a:noFill/>
          </a:ln>
        </p:spPr>
      </p:pic>
      <p:pic>
        <p:nvPicPr>
          <p:cNvPr id="118" name="Google Shape;118;p17"/>
          <p:cNvPicPr preferRelativeResize="0"/>
          <p:nvPr/>
        </p:nvPicPr>
        <p:blipFill>
          <a:blip r:embed="rId6">
            <a:alphaModFix/>
          </a:blip>
          <a:stretch>
            <a:fillRect/>
          </a:stretch>
        </p:blipFill>
        <p:spPr>
          <a:xfrm>
            <a:off x="5314200" y="3229088"/>
            <a:ext cx="1847850" cy="1238250"/>
          </a:xfrm>
          <a:prstGeom prst="rect">
            <a:avLst/>
          </a:prstGeom>
          <a:noFill/>
          <a:ln>
            <a:noFill/>
          </a:ln>
        </p:spPr>
      </p:pic>
      <p:sp>
        <p:nvSpPr>
          <p:cNvPr id="119" name="Google Shape;119;p17"/>
          <p:cNvSpPr txBox="1"/>
          <p:nvPr/>
        </p:nvSpPr>
        <p:spPr>
          <a:xfrm>
            <a:off x="719850" y="2989175"/>
            <a:ext cx="286500" cy="35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Lora"/>
                <a:ea typeface="Lora"/>
                <a:cs typeface="Lora"/>
                <a:sym typeface="Lora"/>
              </a:rPr>
              <a:t>A</a:t>
            </a:r>
            <a:endParaRPr>
              <a:latin typeface="Lora"/>
              <a:ea typeface="Lora"/>
              <a:cs typeface="Lora"/>
              <a:sym typeface="Lora"/>
            </a:endParaRPr>
          </a:p>
        </p:txBody>
      </p:sp>
      <p:sp>
        <p:nvSpPr>
          <p:cNvPr id="120" name="Google Shape;120;p17"/>
          <p:cNvSpPr txBox="1"/>
          <p:nvPr/>
        </p:nvSpPr>
        <p:spPr>
          <a:xfrm>
            <a:off x="3149250" y="2989175"/>
            <a:ext cx="286500" cy="35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Lora"/>
                <a:ea typeface="Lora"/>
                <a:cs typeface="Lora"/>
                <a:sym typeface="Lora"/>
              </a:rPr>
              <a:t>B</a:t>
            </a:r>
            <a:endParaRPr>
              <a:latin typeface="Lora"/>
              <a:ea typeface="Lora"/>
              <a:cs typeface="Lora"/>
              <a:sym typeface="Lora"/>
            </a:endParaRPr>
          </a:p>
        </p:txBody>
      </p:sp>
      <p:sp>
        <p:nvSpPr>
          <p:cNvPr id="121" name="Google Shape;121;p17"/>
          <p:cNvSpPr txBox="1"/>
          <p:nvPr/>
        </p:nvSpPr>
        <p:spPr>
          <a:xfrm>
            <a:off x="5314200" y="2989175"/>
            <a:ext cx="286500" cy="35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Lora"/>
                <a:ea typeface="Lora"/>
                <a:cs typeface="Lora"/>
                <a:sym typeface="Lora"/>
              </a:rPr>
              <a:t>C</a:t>
            </a:r>
            <a:endParaRPr>
              <a:latin typeface="Lora"/>
              <a:ea typeface="Lora"/>
              <a:cs typeface="Lora"/>
              <a:sym typeface="Lora"/>
            </a:endParaRPr>
          </a:p>
        </p:txBody>
      </p:sp>
      <p:pic>
        <p:nvPicPr>
          <p:cNvPr id="122" name="Google Shape;122;p17"/>
          <p:cNvPicPr preferRelativeResize="0"/>
          <p:nvPr/>
        </p:nvPicPr>
        <p:blipFill rotWithShape="1">
          <a:blip r:embed="rId7">
            <a:alphaModFix/>
          </a:blip>
          <a:srcRect b="5828" l="0" r="0" t="5995"/>
          <a:stretch/>
        </p:blipFill>
        <p:spPr>
          <a:xfrm>
            <a:off x="191352" y="1378595"/>
            <a:ext cx="210900" cy="185951"/>
          </a:xfrm>
          <a:prstGeom prst="rect">
            <a:avLst/>
          </a:prstGeom>
          <a:noFill/>
          <a:ln>
            <a:noFill/>
          </a:ln>
        </p:spPr>
      </p:pic>
      <p:sp>
        <p:nvSpPr>
          <p:cNvPr id="123" name="Google Shape;123;p17"/>
          <p:cNvSpPr txBox="1"/>
          <p:nvPr/>
        </p:nvSpPr>
        <p:spPr>
          <a:xfrm>
            <a:off x="0" y="4278900"/>
            <a:ext cx="6585000" cy="765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b="1" sz="1600">
              <a:solidFill>
                <a:srgbClr val="0B5394"/>
              </a:solidFill>
              <a:latin typeface="Lora"/>
              <a:ea typeface="Lora"/>
              <a:cs typeface="Lora"/>
              <a:sym typeface="Lora"/>
            </a:endParaRPr>
          </a:p>
          <a:p>
            <a:pPr indent="-199900" lvl="0" marL="360000" rtl="0" algn="l">
              <a:lnSpc>
                <a:spcPct val="115000"/>
              </a:lnSpc>
              <a:spcBef>
                <a:spcPts val="0"/>
              </a:spcBef>
              <a:spcAft>
                <a:spcPts val="0"/>
              </a:spcAft>
              <a:buClr>
                <a:srgbClr val="FFFFFF"/>
              </a:buClr>
              <a:buSzPts val="1400"/>
              <a:buFont typeface="Lora"/>
              <a:buChar char="●"/>
            </a:pPr>
            <a:r>
              <a:rPr b="1" lang="en-GB">
                <a:highlight>
                  <a:srgbClr val="CFE2F3"/>
                </a:highlight>
                <a:latin typeface="Lora"/>
                <a:ea typeface="Lora"/>
                <a:cs typeface="Lora"/>
                <a:sym typeface="Lora"/>
              </a:rPr>
              <a:t>Microscopic</a:t>
            </a:r>
            <a:endParaRPr b="1">
              <a:highlight>
                <a:srgbClr val="CFE2F3"/>
              </a:highlight>
              <a:latin typeface="Lora"/>
              <a:ea typeface="Lora"/>
              <a:cs typeface="Lora"/>
              <a:sym typeface="Lora"/>
            </a:endParaRPr>
          </a:p>
          <a:p>
            <a:pPr indent="0" lvl="0" marL="0" rtl="0" algn="l">
              <a:lnSpc>
                <a:spcPct val="115000"/>
              </a:lnSpc>
              <a:spcBef>
                <a:spcPts val="0"/>
              </a:spcBef>
              <a:spcAft>
                <a:spcPts val="0"/>
              </a:spcAft>
              <a:buNone/>
            </a:pPr>
            <a:r>
              <a:t/>
            </a:r>
            <a:endParaRPr>
              <a:latin typeface="Lora"/>
              <a:ea typeface="Lora"/>
              <a:cs typeface="Lora"/>
              <a:sym typeface="Lora"/>
            </a:endParaRPr>
          </a:p>
        </p:txBody>
      </p:sp>
      <p:pic>
        <p:nvPicPr>
          <p:cNvPr id="124" name="Google Shape;124;p17"/>
          <p:cNvPicPr preferRelativeResize="0"/>
          <p:nvPr/>
        </p:nvPicPr>
        <p:blipFill>
          <a:blip r:embed="rId8">
            <a:alphaModFix/>
          </a:blip>
          <a:stretch>
            <a:fillRect/>
          </a:stretch>
        </p:blipFill>
        <p:spPr>
          <a:xfrm>
            <a:off x="175649" y="4630550"/>
            <a:ext cx="242300" cy="242300"/>
          </a:xfrm>
          <a:prstGeom prst="rect">
            <a:avLst/>
          </a:prstGeom>
          <a:noFill/>
          <a:ln>
            <a:noFill/>
          </a:ln>
        </p:spPr>
      </p:pic>
      <p:graphicFrame>
        <p:nvGraphicFramePr>
          <p:cNvPr id="125" name="Google Shape;125;p17"/>
          <p:cNvGraphicFramePr/>
          <p:nvPr/>
        </p:nvGraphicFramePr>
        <p:xfrm>
          <a:off x="248800" y="5044200"/>
          <a:ext cx="3000000" cy="3000000"/>
        </p:xfrm>
        <a:graphic>
          <a:graphicData uri="http://schemas.openxmlformats.org/drawingml/2006/table">
            <a:tbl>
              <a:tblPr>
                <a:noFill/>
                <a:tableStyleId>{C47EB58A-D597-4A0F-AA32-B1AC0F8182ED}</a:tableStyleId>
              </a:tblPr>
              <a:tblGrid>
                <a:gridCol w="3711200"/>
                <a:gridCol w="3711200"/>
              </a:tblGrid>
              <a:tr h="300000">
                <a:tc>
                  <a:txBody>
                    <a:bodyPr/>
                    <a:lstStyle/>
                    <a:p>
                      <a:pPr indent="0" lvl="0" marL="0" rtl="0" algn="l">
                        <a:spcBef>
                          <a:spcPts val="0"/>
                        </a:spcBef>
                        <a:spcAft>
                          <a:spcPts val="0"/>
                        </a:spcAft>
                        <a:buNone/>
                      </a:pPr>
                      <a:r>
                        <a:rPr b="1" lang="en-GB" sz="1200">
                          <a:solidFill>
                            <a:srgbClr val="0B5394"/>
                          </a:solidFill>
                          <a:latin typeface="Lora"/>
                          <a:ea typeface="Lora"/>
                          <a:cs typeface="Lora"/>
                          <a:sym typeface="Lora"/>
                        </a:rPr>
                        <a:t>well-differentiated &amp; moderately differentiated</a:t>
                      </a:r>
                      <a:endParaRPr b="1" sz="1200">
                        <a:solidFill>
                          <a:srgbClr val="0B5394"/>
                        </a:solidFill>
                        <a:latin typeface="Lora"/>
                        <a:ea typeface="Lora"/>
                        <a:cs typeface="Lora"/>
                        <a:sym typeface="Lora"/>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b="1" lang="en-GB" sz="1200">
                          <a:solidFill>
                            <a:srgbClr val="0B5394"/>
                          </a:solidFill>
                          <a:latin typeface="Lora"/>
                          <a:ea typeface="Lora"/>
                          <a:cs typeface="Lora"/>
                          <a:sym typeface="Lora"/>
                        </a:rPr>
                        <a:t>Poorly differentiated </a:t>
                      </a:r>
                      <a:endParaRPr b="1" sz="1200">
                        <a:solidFill>
                          <a:srgbClr val="0B5394"/>
                        </a:solidFill>
                        <a:latin typeface="Lora"/>
                        <a:ea typeface="Lora"/>
                        <a:cs typeface="Lora"/>
                        <a:sym typeface="Lora"/>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r>
              <a:tr h="738350">
                <a:tc>
                  <a:txBody>
                    <a:bodyPr/>
                    <a:lstStyle/>
                    <a:p>
                      <a:pPr indent="-304800" lvl="0" marL="457200" rtl="0" algn="l">
                        <a:spcBef>
                          <a:spcPts val="0"/>
                        </a:spcBef>
                        <a:spcAft>
                          <a:spcPts val="0"/>
                        </a:spcAft>
                        <a:buClr>
                          <a:schemeClr val="dk1"/>
                        </a:buClr>
                        <a:buSzPts val="1200"/>
                        <a:buFont typeface="Lora"/>
                        <a:buChar char="●"/>
                      </a:pPr>
                      <a:r>
                        <a:rPr lang="en-GB" sz="1200">
                          <a:solidFill>
                            <a:schemeClr val="dk1"/>
                          </a:solidFill>
                          <a:latin typeface="Lora"/>
                          <a:ea typeface="Lora"/>
                          <a:cs typeface="Lora"/>
                          <a:sym typeface="Lora"/>
                        </a:rPr>
                        <a:t>Cells recognizable as hepatocytic in origin.</a:t>
                      </a:r>
                      <a:endParaRPr sz="1200">
                        <a:solidFill>
                          <a:schemeClr val="dk1"/>
                        </a:solidFill>
                        <a:latin typeface="Lora"/>
                        <a:ea typeface="Lora"/>
                        <a:cs typeface="Lora"/>
                        <a:sym typeface="Lora"/>
                      </a:endParaRPr>
                    </a:p>
                    <a:p>
                      <a:pPr indent="-304800" lvl="0" marL="457200" rtl="0" algn="l">
                        <a:spcBef>
                          <a:spcPts val="0"/>
                        </a:spcBef>
                        <a:spcAft>
                          <a:spcPts val="0"/>
                        </a:spcAft>
                        <a:buClr>
                          <a:schemeClr val="dk1"/>
                        </a:buClr>
                        <a:buSzPts val="1200"/>
                        <a:buFont typeface="Lora"/>
                        <a:buChar char="●"/>
                      </a:pPr>
                      <a:r>
                        <a:rPr lang="en-GB" sz="1200">
                          <a:solidFill>
                            <a:schemeClr val="dk1"/>
                          </a:solidFill>
                          <a:latin typeface="Lora"/>
                          <a:ea typeface="Lora"/>
                          <a:cs typeface="Lora"/>
                          <a:sym typeface="Lora"/>
                        </a:rPr>
                        <a:t>Presence of </a:t>
                      </a:r>
                      <a:r>
                        <a:rPr b="1" lang="en-GB" sz="1200">
                          <a:solidFill>
                            <a:srgbClr val="FF0000"/>
                          </a:solidFill>
                          <a:latin typeface="Lora"/>
                          <a:ea typeface="Lora"/>
                          <a:cs typeface="Lora"/>
                          <a:sym typeface="Lora"/>
                        </a:rPr>
                        <a:t>bile pigment.</a:t>
                      </a:r>
                      <a:endParaRPr b="1" sz="1200">
                        <a:solidFill>
                          <a:srgbClr val="FF0000"/>
                        </a:solidFill>
                        <a:latin typeface="Lora"/>
                        <a:ea typeface="Lora"/>
                        <a:cs typeface="Lora"/>
                        <a:sym typeface="Lora"/>
                      </a:endParaRPr>
                    </a:p>
                    <a:p>
                      <a:pPr indent="-304800" lvl="0" marL="457200" rtl="0" algn="l">
                        <a:spcBef>
                          <a:spcPts val="0"/>
                        </a:spcBef>
                        <a:spcAft>
                          <a:spcPts val="0"/>
                        </a:spcAft>
                        <a:buClr>
                          <a:schemeClr val="dk1"/>
                        </a:buClr>
                        <a:buSzPts val="1200"/>
                        <a:buFont typeface="Lora"/>
                        <a:buChar char="●"/>
                      </a:pPr>
                      <a:r>
                        <a:rPr lang="en-GB" sz="1200">
                          <a:solidFill>
                            <a:schemeClr val="dk1"/>
                          </a:solidFill>
                          <a:latin typeface="Lora"/>
                          <a:ea typeface="Lora"/>
                          <a:cs typeface="Lora"/>
                          <a:sym typeface="Lora"/>
                        </a:rPr>
                        <a:t>May be +ve for </a:t>
                      </a:r>
                      <a:r>
                        <a:rPr b="1" lang="en-GB" sz="1200">
                          <a:solidFill>
                            <a:srgbClr val="FF0000"/>
                          </a:solidFill>
                          <a:latin typeface="Lora"/>
                          <a:ea typeface="Lora"/>
                          <a:cs typeface="Lora"/>
                          <a:sym typeface="Lora"/>
                        </a:rPr>
                        <a:t>alpha-fetus</a:t>
                      </a:r>
                      <a:r>
                        <a:rPr b="1" baseline="30000" lang="en-GB" sz="1200">
                          <a:solidFill>
                            <a:srgbClr val="B45F06"/>
                          </a:solidFill>
                          <a:latin typeface="Lora"/>
                          <a:ea typeface="Lora"/>
                          <a:cs typeface="Lora"/>
                          <a:sym typeface="Lora"/>
                        </a:rPr>
                        <a:t>1</a:t>
                      </a:r>
                      <a:r>
                        <a:rPr b="1" lang="en-GB" sz="1200">
                          <a:solidFill>
                            <a:srgbClr val="FF0000"/>
                          </a:solidFill>
                          <a:latin typeface="Lora"/>
                          <a:ea typeface="Lora"/>
                          <a:cs typeface="Lora"/>
                          <a:sym typeface="Lora"/>
                        </a:rPr>
                        <a:t>.</a:t>
                      </a:r>
                      <a:endParaRPr sz="1200">
                        <a:solidFill>
                          <a:srgbClr val="FF0000"/>
                        </a:solidFill>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304800" lvl="0" marL="457200" rtl="0" algn="l">
                        <a:spcBef>
                          <a:spcPts val="0"/>
                        </a:spcBef>
                        <a:spcAft>
                          <a:spcPts val="0"/>
                        </a:spcAft>
                        <a:buClr>
                          <a:schemeClr val="dk1"/>
                        </a:buClr>
                        <a:buSzPts val="1200"/>
                        <a:buFont typeface="Lora"/>
                        <a:buChar char="●"/>
                      </a:pPr>
                      <a:r>
                        <a:rPr lang="en-GB" sz="1200">
                          <a:solidFill>
                            <a:schemeClr val="dk1"/>
                          </a:solidFill>
                          <a:latin typeface="Lora"/>
                          <a:ea typeface="Lora"/>
                          <a:cs typeface="Lora"/>
                          <a:sym typeface="Lora"/>
                        </a:rPr>
                        <a:t>Pleomorphic.</a:t>
                      </a:r>
                      <a:endParaRPr sz="1200">
                        <a:solidFill>
                          <a:srgbClr val="6FA8DC"/>
                        </a:solidFill>
                        <a:latin typeface="Lora"/>
                        <a:ea typeface="Lora"/>
                        <a:cs typeface="Lora"/>
                        <a:sym typeface="Lora"/>
                      </a:endParaRPr>
                    </a:p>
                    <a:p>
                      <a:pPr indent="-304800" lvl="0" marL="457200" rtl="0" algn="l">
                        <a:spcBef>
                          <a:spcPts val="0"/>
                        </a:spcBef>
                        <a:spcAft>
                          <a:spcPts val="0"/>
                        </a:spcAft>
                        <a:buClr>
                          <a:schemeClr val="dk1"/>
                        </a:buClr>
                        <a:buSzPts val="1200"/>
                        <a:buFont typeface="Lora"/>
                        <a:buChar char="●"/>
                      </a:pPr>
                      <a:r>
                        <a:rPr lang="en-GB" sz="1200">
                          <a:solidFill>
                            <a:schemeClr val="dk1"/>
                          </a:solidFill>
                          <a:latin typeface="Lora"/>
                          <a:ea typeface="Lora"/>
                          <a:cs typeface="Lora"/>
                          <a:sym typeface="Lora"/>
                        </a:rPr>
                        <a:t>Numerous </a:t>
                      </a:r>
                      <a:r>
                        <a:rPr lang="en-GB" sz="1200">
                          <a:highlight>
                            <a:srgbClr val="CFE2F3"/>
                          </a:highlight>
                          <a:latin typeface="Lora"/>
                          <a:ea typeface="Lora"/>
                          <a:cs typeface="Lora"/>
                          <a:sym typeface="Lora"/>
                        </a:rPr>
                        <a:t>anaplastic giant cells.</a:t>
                      </a:r>
                      <a:endParaRPr sz="1200">
                        <a:highlight>
                          <a:srgbClr val="CFE2F3"/>
                        </a:highlight>
                        <a:latin typeface="Lora"/>
                        <a:ea typeface="Lora"/>
                        <a:cs typeface="Lora"/>
                        <a:sym typeface="Lora"/>
                      </a:endParaRPr>
                    </a:p>
                    <a:p>
                      <a:pPr indent="-304800" lvl="0" marL="457200" rtl="0" algn="l">
                        <a:spcBef>
                          <a:spcPts val="0"/>
                        </a:spcBef>
                        <a:spcAft>
                          <a:spcPts val="0"/>
                        </a:spcAft>
                        <a:buClr>
                          <a:schemeClr val="dk1"/>
                        </a:buClr>
                        <a:buSzPts val="1200"/>
                        <a:buFont typeface="Lora"/>
                        <a:buChar char="●"/>
                      </a:pPr>
                      <a:r>
                        <a:rPr lang="en-GB" sz="1200">
                          <a:solidFill>
                            <a:schemeClr val="dk1"/>
                          </a:solidFill>
                          <a:latin typeface="Lora"/>
                          <a:ea typeface="Lora"/>
                          <a:cs typeface="Lora"/>
                          <a:sym typeface="Lora"/>
                        </a:rPr>
                        <a:t>Small &amp; completely undifferentiated.</a:t>
                      </a:r>
                      <a:endParaRPr sz="1200"/>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r>
            </a:tbl>
          </a:graphicData>
        </a:graphic>
      </p:graphicFrame>
      <p:pic>
        <p:nvPicPr>
          <p:cNvPr id="126" name="Google Shape;126;p17"/>
          <p:cNvPicPr preferRelativeResize="0"/>
          <p:nvPr/>
        </p:nvPicPr>
        <p:blipFill>
          <a:blip r:embed="rId9">
            <a:alphaModFix/>
          </a:blip>
          <a:stretch>
            <a:fillRect/>
          </a:stretch>
        </p:blipFill>
        <p:spPr>
          <a:xfrm>
            <a:off x="237525" y="6157525"/>
            <a:ext cx="1847849" cy="1262150"/>
          </a:xfrm>
          <a:prstGeom prst="rect">
            <a:avLst/>
          </a:prstGeom>
          <a:noFill/>
          <a:ln>
            <a:noFill/>
          </a:ln>
        </p:spPr>
      </p:pic>
      <p:pic>
        <p:nvPicPr>
          <p:cNvPr id="127" name="Google Shape;127;p17"/>
          <p:cNvPicPr preferRelativeResize="0"/>
          <p:nvPr/>
        </p:nvPicPr>
        <p:blipFill>
          <a:blip r:embed="rId10">
            <a:alphaModFix/>
          </a:blip>
          <a:stretch>
            <a:fillRect/>
          </a:stretch>
        </p:blipFill>
        <p:spPr>
          <a:xfrm>
            <a:off x="2085374" y="6157525"/>
            <a:ext cx="1901425" cy="1262150"/>
          </a:xfrm>
          <a:prstGeom prst="rect">
            <a:avLst/>
          </a:prstGeom>
          <a:noFill/>
          <a:ln>
            <a:noFill/>
          </a:ln>
        </p:spPr>
      </p:pic>
      <p:pic>
        <p:nvPicPr>
          <p:cNvPr id="128" name="Google Shape;128;p17"/>
          <p:cNvPicPr preferRelativeResize="0"/>
          <p:nvPr/>
        </p:nvPicPr>
        <p:blipFill>
          <a:blip r:embed="rId11">
            <a:alphaModFix/>
          </a:blip>
          <a:stretch>
            <a:fillRect/>
          </a:stretch>
        </p:blipFill>
        <p:spPr>
          <a:xfrm>
            <a:off x="3986788" y="6157525"/>
            <a:ext cx="1847850" cy="1262147"/>
          </a:xfrm>
          <a:prstGeom prst="rect">
            <a:avLst/>
          </a:prstGeom>
          <a:noFill/>
          <a:ln>
            <a:noFill/>
          </a:ln>
        </p:spPr>
      </p:pic>
      <p:pic>
        <p:nvPicPr>
          <p:cNvPr id="129" name="Google Shape;129;p17"/>
          <p:cNvPicPr preferRelativeResize="0"/>
          <p:nvPr/>
        </p:nvPicPr>
        <p:blipFill>
          <a:blip r:embed="rId12">
            <a:alphaModFix/>
          </a:blip>
          <a:stretch>
            <a:fillRect/>
          </a:stretch>
        </p:blipFill>
        <p:spPr>
          <a:xfrm>
            <a:off x="5834650" y="6157525"/>
            <a:ext cx="1847825" cy="1262150"/>
          </a:xfrm>
          <a:prstGeom prst="rect">
            <a:avLst/>
          </a:prstGeom>
          <a:noFill/>
          <a:ln>
            <a:noFill/>
          </a:ln>
        </p:spPr>
      </p:pic>
      <p:sp>
        <p:nvSpPr>
          <p:cNvPr id="130" name="Google Shape;130;p17"/>
          <p:cNvSpPr/>
          <p:nvPr/>
        </p:nvSpPr>
        <p:spPr>
          <a:xfrm>
            <a:off x="5076575" y="6406550"/>
            <a:ext cx="170400" cy="186000"/>
          </a:xfrm>
          <a:prstGeom prst="ellipse">
            <a:avLst/>
          </a:prstGeom>
          <a:no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7"/>
          <p:cNvSpPr txBox="1"/>
          <p:nvPr/>
        </p:nvSpPr>
        <p:spPr>
          <a:xfrm>
            <a:off x="248800" y="6748175"/>
            <a:ext cx="586500" cy="242400"/>
          </a:xfrm>
          <a:prstGeom prst="rect">
            <a:avLst/>
          </a:prstGeom>
          <a:solidFill>
            <a:srgbClr val="00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700">
                <a:solidFill>
                  <a:srgbClr val="FFFFFF"/>
                </a:solidFill>
                <a:latin typeface="Lora"/>
                <a:ea typeface="Lora"/>
                <a:cs typeface="Lora"/>
                <a:sym typeface="Lora"/>
              </a:rPr>
              <a:t>Bile pigment</a:t>
            </a:r>
            <a:endParaRPr b="1" sz="700">
              <a:solidFill>
                <a:srgbClr val="FFFFFF"/>
              </a:solidFill>
              <a:latin typeface="Lora"/>
              <a:ea typeface="Lora"/>
              <a:cs typeface="Lora"/>
              <a:sym typeface="Lora"/>
            </a:endParaRPr>
          </a:p>
        </p:txBody>
      </p:sp>
      <p:sp>
        <p:nvSpPr>
          <p:cNvPr id="132" name="Google Shape;132;p17"/>
          <p:cNvSpPr txBox="1"/>
          <p:nvPr/>
        </p:nvSpPr>
        <p:spPr>
          <a:xfrm>
            <a:off x="2522488" y="7286175"/>
            <a:ext cx="1027200" cy="13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700">
                <a:solidFill>
                  <a:srgbClr val="FFFFFF"/>
                </a:solidFill>
                <a:latin typeface="Lora"/>
                <a:ea typeface="Lora"/>
                <a:cs typeface="Lora"/>
                <a:sym typeface="Lora"/>
              </a:rPr>
              <a:t>alpha-fetoprotein</a:t>
            </a:r>
            <a:endParaRPr b="1" sz="700">
              <a:solidFill>
                <a:srgbClr val="FFFFFF"/>
              </a:solidFill>
              <a:latin typeface="Lora"/>
              <a:ea typeface="Lora"/>
              <a:cs typeface="Lora"/>
              <a:sym typeface="Lora"/>
            </a:endParaRPr>
          </a:p>
        </p:txBody>
      </p:sp>
      <p:cxnSp>
        <p:nvCxnSpPr>
          <p:cNvPr id="133" name="Google Shape;133;p17"/>
          <p:cNvCxnSpPr/>
          <p:nvPr/>
        </p:nvCxnSpPr>
        <p:spPr>
          <a:xfrm>
            <a:off x="3957475" y="5027925"/>
            <a:ext cx="24300" cy="2424900"/>
          </a:xfrm>
          <a:prstGeom prst="straightConnector1">
            <a:avLst/>
          </a:prstGeom>
          <a:noFill/>
          <a:ln cap="flat" cmpd="sng" w="19050">
            <a:solidFill>
              <a:srgbClr val="B7B7B7"/>
            </a:solidFill>
            <a:prstDash val="solid"/>
            <a:round/>
            <a:headEnd len="med" w="med" type="none"/>
            <a:tailEnd len="med" w="med" type="none"/>
          </a:ln>
        </p:spPr>
      </p:cxnSp>
      <p:pic>
        <p:nvPicPr>
          <p:cNvPr id="134" name="Google Shape;134;p17"/>
          <p:cNvPicPr preferRelativeResize="0"/>
          <p:nvPr/>
        </p:nvPicPr>
        <p:blipFill>
          <a:blip r:embed="rId13">
            <a:alphaModFix/>
          </a:blip>
          <a:stretch>
            <a:fillRect/>
          </a:stretch>
        </p:blipFill>
        <p:spPr>
          <a:xfrm>
            <a:off x="6244350" y="7670100"/>
            <a:ext cx="1478300" cy="999173"/>
          </a:xfrm>
          <a:prstGeom prst="rect">
            <a:avLst/>
          </a:prstGeom>
          <a:noFill/>
          <a:ln>
            <a:noFill/>
          </a:ln>
        </p:spPr>
      </p:pic>
      <p:pic>
        <p:nvPicPr>
          <p:cNvPr id="135" name="Google Shape;135;p17"/>
          <p:cNvPicPr preferRelativeResize="0"/>
          <p:nvPr/>
        </p:nvPicPr>
        <p:blipFill>
          <a:blip r:embed="rId14">
            <a:alphaModFix/>
          </a:blip>
          <a:stretch>
            <a:fillRect/>
          </a:stretch>
        </p:blipFill>
        <p:spPr>
          <a:xfrm>
            <a:off x="6244347" y="8930300"/>
            <a:ext cx="1478300" cy="808960"/>
          </a:xfrm>
          <a:prstGeom prst="rect">
            <a:avLst/>
          </a:prstGeom>
          <a:noFill/>
          <a:ln>
            <a:noFill/>
          </a:ln>
        </p:spPr>
      </p:pic>
      <p:sp>
        <p:nvSpPr>
          <p:cNvPr id="136" name="Google Shape;136;p17"/>
          <p:cNvSpPr txBox="1"/>
          <p:nvPr/>
        </p:nvSpPr>
        <p:spPr>
          <a:xfrm>
            <a:off x="0" y="7430825"/>
            <a:ext cx="5600700" cy="2965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1600">
                <a:solidFill>
                  <a:srgbClr val="0B5394"/>
                </a:solidFill>
                <a:latin typeface="Lora"/>
                <a:ea typeface="Lora"/>
                <a:cs typeface="Lora"/>
                <a:sym typeface="Lora"/>
              </a:rPr>
              <a:t> Metastases</a:t>
            </a:r>
            <a:endParaRPr b="1" sz="1600">
              <a:solidFill>
                <a:srgbClr val="0B5394"/>
              </a:solidFill>
              <a:latin typeface="Lora"/>
              <a:ea typeface="Lora"/>
              <a:cs typeface="Lora"/>
              <a:sym typeface="Lora"/>
            </a:endParaRPr>
          </a:p>
          <a:p>
            <a:pPr indent="-199900" lvl="0" marL="360000" rtl="0" algn="l">
              <a:lnSpc>
                <a:spcPct val="115000"/>
              </a:lnSpc>
              <a:spcBef>
                <a:spcPts val="0"/>
              </a:spcBef>
              <a:spcAft>
                <a:spcPts val="0"/>
              </a:spcAft>
              <a:buSzPts val="1400"/>
              <a:buFont typeface="Lora"/>
              <a:buChar char="●"/>
            </a:pPr>
            <a:r>
              <a:rPr lang="en-GB">
                <a:latin typeface="Lora"/>
                <a:ea typeface="Lora"/>
                <a:cs typeface="Lora"/>
                <a:sym typeface="Lora"/>
              </a:rPr>
              <a:t>Extensive </a:t>
            </a:r>
            <a:r>
              <a:rPr b="1" lang="en-GB">
                <a:latin typeface="Lora"/>
                <a:ea typeface="Lora"/>
                <a:cs typeface="Lora"/>
                <a:sym typeface="Lora"/>
              </a:rPr>
              <a:t>intrahepatic</a:t>
            </a:r>
            <a:r>
              <a:rPr lang="en-GB">
                <a:latin typeface="Lora"/>
                <a:ea typeface="Lora"/>
                <a:cs typeface="Lora"/>
                <a:sym typeface="Lora"/>
              </a:rPr>
              <a:t> metastases.</a:t>
            </a:r>
            <a:endParaRPr>
              <a:latin typeface="Lora"/>
              <a:ea typeface="Lora"/>
              <a:cs typeface="Lora"/>
              <a:sym typeface="Lora"/>
            </a:endParaRPr>
          </a:p>
          <a:p>
            <a:pPr indent="-199900" lvl="0" marL="360000" rtl="0" algn="l">
              <a:lnSpc>
                <a:spcPct val="115000"/>
              </a:lnSpc>
              <a:spcBef>
                <a:spcPts val="0"/>
              </a:spcBef>
              <a:spcAft>
                <a:spcPts val="0"/>
              </a:spcAft>
              <a:buSzPts val="1400"/>
              <a:buFont typeface="Lora"/>
              <a:buChar char="●"/>
            </a:pPr>
            <a:r>
              <a:rPr lang="en-GB">
                <a:latin typeface="Lora"/>
                <a:ea typeface="Lora"/>
                <a:cs typeface="Lora"/>
                <a:sym typeface="Lora"/>
              </a:rPr>
              <a:t>Invasion of the</a:t>
            </a:r>
            <a:r>
              <a:rPr b="1" lang="en-GB">
                <a:latin typeface="Lora"/>
                <a:ea typeface="Lora"/>
                <a:cs typeface="Lora"/>
                <a:sym typeface="Lora"/>
              </a:rPr>
              <a:t> portal vein</a:t>
            </a:r>
            <a:r>
              <a:rPr lang="en-GB">
                <a:latin typeface="Lora"/>
                <a:ea typeface="Lora"/>
                <a:cs typeface="Lora"/>
                <a:sym typeface="Lora"/>
              </a:rPr>
              <a:t> and circulation → inferior vena cava → right side of the heart.</a:t>
            </a:r>
            <a:endParaRPr>
              <a:latin typeface="Lora"/>
              <a:ea typeface="Lora"/>
              <a:cs typeface="Lora"/>
              <a:sym typeface="Lora"/>
            </a:endParaRPr>
          </a:p>
          <a:p>
            <a:pPr indent="-199900" lvl="0" marL="360000" rtl="0" algn="l">
              <a:lnSpc>
                <a:spcPct val="115000"/>
              </a:lnSpc>
              <a:spcBef>
                <a:spcPts val="0"/>
              </a:spcBef>
              <a:spcAft>
                <a:spcPts val="0"/>
              </a:spcAft>
              <a:buSzPts val="1400"/>
              <a:buFont typeface="Lora"/>
              <a:buChar char="●"/>
            </a:pPr>
            <a:r>
              <a:rPr b="1" lang="en-GB">
                <a:latin typeface="Lora"/>
                <a:ea typeface="Lora"/>
                <a:cs typeface="Lora"/>
                <a:sym typeface="Lora"/>
              </a:rPr>
              <a:t>Lymph node: </a:t>
            </a:r>
            <a:endParaRPr b="1">
              <a:latin typeface="Lora"/>
              <a:ea typeface="Lora"/>
              <a:cs typeface="Lora"/>
              <a:sym typeface="Lora"/>
            </a:endParaRPr>
          </a:p>
          <a:p>
            <a:pPr indent="-196899" lvl="1" marL="557999" rtl="0" algn="l">
              <a:lnSpc>
                <a:spcPct val="115000"/>
              </a:lnSpc>
              <a:spcBef>
                <a:spcPts val="0"/>
              </a:spcBef>
              <a:spcAft>
                <a:spcPts val="0"/>
              </a:spcAft>
              <a:buSzPts val="1400"/>
              <a:buFont typeface="Lora"/>
              <a:buChar char="○"/>
            </a:pPr>
            <a:r>
              <a:rPr lang="en-GB">
                <a:latin typeface="Lora"/>
                <a:ea typeface="Lora"/>
                <a:cs typeface="Lora"/>
                <a:sym typeface="Lora"/>
              </a:rPr>
              <a:t>Perihilar.</a:t>
            </a:r>
            <a:endParaRPr>
              <a:latin typeface="Lora"/>
              <a:ea typeface="Lora"/>
              <a:cs typeface="Lora"/>
              <a:sym typeface="Lora"/>
            </a:endParaRPr>
          </a:p>
          <a:p>
            <a:pPr indent="-196899" lvl="1" marL="557999" rtl="0" algn="l">
              <a:lnSpc>
                <a:spcPct val="115000"/>
              </a:lnSpc>
              <a:spcBef>
                <a:spcPts val="0"/>
              </a:spcBef>
              <a:spcAft>
                <a:spcPts val="0"/>
              </a:spcAft>
              <a:buSzPts val="1400"/>
              <a:buFont typeface="Lora"/>
              <a:buChar char="○"/>
            </a:pPr>
            <a:r>
              <a:rPr lang="en-GB">
                <a:latin typeface="Lora"/>
                <a:ea typeface="Lora"/>
                <a:cs typeface="Lora"/>
                <a:sym typeface="Lora"/>
              </a:rPr>
              <a:t>Peripancreatic</a:t>
            </a:r>
            <a:r>
              <a:rPr lang="en-GB">
                <a:latin typeface="Lora"/>
                <a:ea typeface="Lora"/>
                <a:cs typeface="Lora"/>
                <a:sym typeface="Lora"/>
              </a:rPr>
              <a:t>.</a:t>
            </a:r>
            <a:endParaRPr>
              <a:latin typeface="Lora"/>
              <a:ea typeface="Lora"/>
              <a:cs typeface="Lora"/>
              <a:sym typeface="Lora"/>
            </a:endParaRPr>
          </a:p>
          <a:p>
            <a:pPr indent="-196899" lvl="1" marL="557999" rtl="0" algn="l">
              <a:lnSpc>
                <a:spcPct val="115000"/>
              </a:lnSpc>
              <a:spcBef>
                <a:spcPts val="0"/>
              </a:spcBef>
              <a:spcAft>
                <a:spcPts val="0"/>
              </a:spcAft>
              <a:buSzPts val="1400"/>
              <a:buFont typeface="Lora"/>
              <a:buChar char="○"/>
            </a:pPr>
            <a:r>
              <a:rPr lang="en-GB">
                <a:latin typeface="Lora"/>
                <a:ea typeface="Lora"/>
                <a:cs typeface="Lora"/>
                <a:sym typeface="Lora"/>
              </a:rPr>
              <a:t>Para aortic above and below </a:t>
            </a:r>
            <a:r>
              <a:rPr lang="en-GB">
                <a:latin typeface="Lora"/>
                <a:ea typeface="Lora"/>
                <a:cs typeface="Lora"/>
                <a:sym typeface="Lora"/>
              </a:rPr>
              <a:t>diaphragm</a:t>
            </a:r>
            <a:r>
              <a:rPr lang="en-GB">
                <a:latin typeface="Lora"/>
                <a:ea typeface="Lora"/>
                <a:cs typeface="Lora"/>
                <a:sym typeface="Lora"/>
              </a:rPr>
              <a:t>.</a:t>
            </a:r>
            <a:endParaRPr>
              <a:latin typeface="Lora"/>
              <a:ea typeface="Lora"/>
              <a:cs typeface="Lora"/>
              <a:sym typeface="Lora"/>
            </a:endParaRPr>
          </a:p>
        </p:txBody>
      </p:sp>
      <p:sp>
        <p:nvSpPr>
          <p:cNvPr id="137" name="Google Shape;137;p17"/>
          <p:cNvSpPr/>
          <p:nvPr/>
        </p:nvSpPr>
        <p:spPr>
          <a:xfrm rot="5400000">
            <a:off x="-14400" y="7603400"/>
            <a:ext cx="133500" cy="104700"/>
          </a:xfrm>
          <a:prstGeom prst="triangle">
            <a:avLst>
              <a:gd fmla="val 50000" name="adj"/>
            </a:avLst>
          </a:prstGeom>
          <a:solidFill>
            <a:srgbClr val="073763"/>
          </a:solidFill>
          <a:ln cap="flat" cmpd="sng" w="9525">
            <a:solidFill>
              <a:srgbClr val="07376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7"/>
          <p:cNvSpPr txBox="1"/>
          <p:nvPr/>
        </p:nvSpPr>
        <p:spPr>
          <a:xfrm>
            <a:off x="6260575" y="8652900"/>
            <a:ext cx="1451700" cy="219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700">
                <a:latin typeface="Lora"/>
                <a:ea typeface="Lora"/>
                <a:cs typeface="Lora"/>
                <a:sym typeface="Lora"/>
              </a:rPr>
              <a:t>HCC: hepatic </a:t>
            </a:r>
            <a:r>
              <a:rPr b="1" lang="en-GB" sz="700">
                <a:latin typeface="Lora"/>
                <a:ea typeface="Lora"/>
                <a:cs typeface="Lora"/>
                <a:sym typeface="Lora"/>
              </a:rPr>
              <a:t>pseudo acinar</a:t>
            </a:r>
            <a:r>
              <a:rPr b="1" lang="en-GB" sz="700">
                <a:latin typeface="Lora"/>
                <a:ea typeface="Lora"/>
                <a:cs typeface="Lora"/>
                <a:sym typeface="Lora"/>
              </a:rPr>
              <a:t> structures formation (arrow)</a:t>
            </a:r>
            <a:endParaRPr b="1" sz="700">
              <a:latin typeface="Lora"/>
              <a:ea typeface="Lora"/>
              <a:cs typeface="Lora"/>
              <a:sym typeface="Lora"/>
            </a:endParaRPr>
          </a:p>
        </p:txBody>
      </p:sp>
      <p:sp>
        <p:nvSpPr>
          <p:cNvPr id="139" name="Google Shape;139;p17"/>
          <p:cNvSpPr txBox="1"/>
          <p:nvPr/>
        </p:nvSpPr>
        <p:spPr>
          <a:xfrm>
            <a:off x="6333850" y="9663050"/>
            <a:ext cx="1451700" cy="51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700">
                <a:latin typeface="Lora"/>
                <a:ea typeface="Lora"/>
                <a:cs typeface="Lora"/>
                <a:sym typeface="Lora"/>
              </a:rPr>
              <a:t>Righ: well differentiated malignant HCC cells.</a:t>
            </a:r>
            <a:endParaRPr b="1" sz="700">
              <a:latin typeface="Lora"/>
              <a:ea typeface="Lora"/>
              <a:cs typeface="Lora"/>
              <a:sym typeface="Lora"/>
            </a:endParaRPr>
          </a:p>
          <a:p>
            <a:pPr indent="0" lvl="0" marL="0" rtl="0" algn="l">
              <a:spcBef>
                <a:spcPts val="0"/>
              </a:spcBef>
              <a:spcAft>
                <a:spcPts val="0"/>
              </a:spcAft>
              <a:buNone/>
            </a:pPr>
            <a:r>
              <a:rPr b="1" lang="en-GB" sz="700">
                <a:latin typeface="Lora"/>
                <a:ea typeface="Lora"/>
                <a:cs typeface="Lora"/>
                <a:sym typeface="Lora"/>
              </a:rPr>
              <a:t>Left: normal hepatocytes.</a:t>
            </a:r>
            <a:endParaRPr b="1" sz="700">
              <a:latin typeface="Lora"/>
              <a:ea typeface="Lora"/>
              <a:cs typeface="Lora"/>
              <a:sym typeface="Lora"/>
            </a:endParaRPr>
          </a:p>
        </p:txBody>
      </p:sp>
      <p:sp>
        <p:nvSpPr>
          <p:cNvPr id="140" name="Google Shape;140;p17"/>
          <p:cNvSpPr txBox="1"/>
          <p:nvPr/>
        </p:nvSpPr>
        <p:spPr>
          <a:xfrm>
            <a:off x="124500" y="9797650"/>
            <a:ext cx="6336000" cy="35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000">
                <a:solidFill>
                  <a:srgbClr val="B45F06"/>
                </a:solidFill>
                <a:latin typeface="Lora"/>
                <a:ea typeface="Lora"/>
                <a:cs typeface="Lora"/>
                <a:sym typeface="Lora"/>
              </a:rPr>
              <a:t>1- Naturally synthesized in embryo’s liver, but abnormal to find in adult.</a:t>
            </a:r>
            <a:endParaRPr sz="1000">
              <a:solidFill>
                <a:srgbClr val="B45F06"/>
              </a:solidFill>
              <a:latin typeface="Lora"/>
              <a:ea typeface="Lora"/>
              <a:cs typeface="Lora"/>
              <a:sym typeface="Lor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Google Shape;145;p18"/>
          <p:cNvSpPr txBox="1"/>
          <p:nvPr/>
        </p:nvSpPr>
        <p:spPr>
          <a:xfrm>
            <a:off x="1267200" y="245614"/>
            <a:ext cx="5385600" cy="569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000">
                <a:solidFill>
                  <a:srgbClr val="073763"/>
                </a:solidFill>
                <a:latin typeface="Lora"/>
                <a:ea typeface="Lora"/>
                <a:cs typeface="Lora"/>
                <a:sym typeface="Lora"/>
              </a:rPr>
              <a:t>Fibrolamellar Carcinoma</a:t>
            </a:r>
            <a:endParaRPr b="1" sz="3000">
              <a:solidFill>
                <a:srgbClr val="073763"/>
              </a:solidFill>
              <a:latin typeface="Lora"/>
              <a:ea typeface="Lora"/>
              <a:cs typeface="Lora"/>
              <a:sym typeface="Lora"/>
            </a:endParaRPr>
          </a:p>
        </p:txBody>
      </p:sp>
      <p:sp>
        <p:nvSpPr>
          <p:cNvPr id="146" name="Google Shape;146;p18"/>
          <p:cNvSpPr txBox="1"/>
          <p:nvPr/>
        </p:nvSpPr>
        <p:spPr>
          <a:xfrm>
            <a:off x="0" y="986675"/>
            <a:ext cx="6585000" cy="721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1600">
                <a:solidFill>
                  <a:srgbClr val="0B5394"/>
                </a:solidFill>
                <a:latin typeface="Lora"/>
                <a:ea typeface="Lora"/>
                <a:cs typeface="Lora"/>
                <a:sym typeface="Lora"/>
              </a:rPr>
              <a:t> Introduction</a:t>
            </a:r>
            <a:endParaRPr b="1" sz="1600">
              <a:solidFill>
                <a:srgbClr val="0B5394"/>
              </a:solidFill>
              <a:latin typeface="Lora"/>
              <a:ea typeface="Lora"/>
              <a:cs typeface="Lora"/>
              <a:sym typeface="Lora"/>
            </a:endParaRPr>
          </a:p>
          <a:p>
            <a:pPr indent="-196900" lvl="0" marL="378000" rtl="0" algn="l">
              <a:lnSpc>
                <a:spcPct val="115000"/>
              </a:lnSpc>
              <a:spcBef>
                <a:spcPts val="0"/>
              </a:spcBef>
              <a:spcAft>
                <a:spcPts val="0"/>
              </a:spcAft>
              <a:buClr>
                <a:schemeClr val="dk1"/>
              </a:buClr>
              <a:buSzPts val="1400"/>
              <a:buFont typeface="Lora"/>
              <a:buChar char="●"/>
            </a:pPr>
            <a:r>
              <a:rPr lang="en-GB">
                <a:solidFill>
                  <a:schemeClr val="dk1"/>
                </a:solidFill>
                <a:latin typeface="Lora"/>
                <a:ea typeface="Lora"/>
                <a:cs typeface="Lora"/>
                <a:sym typeface="Lora"/>
              </a:rPr>
              <a:t>A distinctive variant of hepatocellular carcinoma.</a:t>
            </a:r>
            <a:endParaRPr>
              <a:solidFill>
                <a:srgbClr val="9FC5E8"/>
              </a:solidFill>
              <a:latin typeface="Lora"/>
              <a:ea typeface="Lora"/>
              <a:cs typeface="Lora"/>
              <a:sym typeface="Lora"/>
            </a:endParaRPr>
          </a:p>
          <a:p>
            <a:pPr indent="-196900" lvl="0" marL="378000" rtl="0" algn="l">
              <a:lnSpc>
                <a:spcPct val="115000"/>
              </a:lnSpc>
              <a:spcBef>
                <a:spcPts val="0"/>
              </a:spcBef>
              <a:spcAft>
                <a:spcPts val="0"/>
              </a:spcAft>
              <a:buClr>
                <a:schemeClr val="dk1"/>
              </a:buClr>
              <a:buSzPts val="1400"/>
              <a:buFont typeface="Lora"/>
              <a:buChar char="●"/>
            </a:pPr>
            <a:r>
              <a:rPr lang="en-GB">
                <a:solidFill>
                  <a:schemeClr val="dk1"/>
                </a:solidFill>
                <a:latin typeface="Lora"/>
                <a:ea typeface="Lora"/>
                <a:cs typeface="Lora"/>
                <a:sym typeface="Lora"/>
              </a:rPr>
              <a:t>In young male &amp; female adults</a:t>
            </a:r>
            <a:r>
              <a:rPr lang="en-GB">
                <a:latin typeface="Lora"/>
                <a:ea typeface="Lora"/>
                <a:cs typeface="Lora"/>
                <a:sym typeface="Lora"/>
              </a:rPr>
              <a:t> (</a:t>
            </a:r>
            <a:r>
              <a:rPr b="1" lang="en-GB">
                <a:latin typeface="Lora"/>
                <a:ea typeface="Lora"/>
                <a:cs typeface="Lora"/>
                <a:sym typeface="Lora"/>
              </a:rPr>
              <a:t>20</a:t>
            </a:r>
            <a:r>
              <a:rPr lang="en-GB">
                <a:latin typeface="Lora"/>
                <a:ea typeface="Lora"/>
                <a:cs typeface="Lora"/>
                <a:sym typeface="Lora"/>
              </a:rPr>
              <a:t>-</a:t>
            </a:r>
            <a:r>
              <a:rPr b="1" lang="en-GB">
                <a:latin typeface="Lora"/>
                <a:ea typeface="Lora"/>
                <a:cs typeface="Lora"/>
                <a:sym typeface="Lora"/>
              </a:rPr>
              <a:t>40</a:t>
            </a:r>
            <a:r>
              <a:rPr lang="en-GB">
                <a:latin typeface="Lora"/>
                <a:ea typeface="Lora"/>
                <a:cs typeface="Lora"/>
                <a:sym typeface="Lora"/>
              </a:rPr>
              <a:t> years).</a:t>
            </a:r>
            <a:endParaRPr>
              <a:latin typeface="Lora"/>
              <a:ea typeface="Lora"/>
              <a:cs typeface="Lora"/>
              <a:sym typeface="Lora"/>
            </a:endParaRPr>
          </a:p>
          <a:p>
            <a:pPr indent="-196900" lvl="0" marL="378000" rtl="0" algn="l">
              <a:lnSpc>
                <a:spcPct val="115000"/>
              </a:lnSpc>
              <a:spcBef>
                <a:spcPts val="0"/>
              </a:spcBef>
              <a:spcAft>
                <a:spcPts val="0"/>
              </a:spcAft>
              <a:buClr>
                <a:schemeClr val="dk1"/>
              </a:buClr>
              <a:buSzPts val="1400"/>
              <a:buFont typeface="Lora"/>
              <a:buChar char="●"/>
            </a:pPr>
            <a:r>
              <a:rPr lang="en-GB">
                <a:solidFill>
                  <a:schemeClr val="dk1"/>
                </a:solidFill>
                <a:latin typeface="Lora"/>
                <a:ea typeface="Lora"/>
                <a:cs typeface="Lora"/>
                <a:sym typeface="Lora"/>
              </a:rPr>
              <a:t>No association with HBV or cirrhosis.</a:t>
            </a:r>
            <a:endParaRPr>
              <a:solidFill>
                <a:srgbClr val="9FC5E8"/>
              </a:solidFill>
              <a:latin typeface="Lora"/>
              <a:ea typeface="Lora"/>
              <a:cs typeface="Lora"/>
              <a:sym typeface="Lora"/>
            </a:endParaRPr>
          </a:p>
          <a:p>
            <a:pPr indent="-196900" lvl="0" marL="378000" rtl="0" algn="l">
              <a:lnSpc>
                <a:spcPct val="115000"/>
              </a:lnSpc>
              <a:spcBef>
                <a:spcPts val="0"/>
              </a:spcBef>
              <a:spcAft>
                <a:spcPts val="0"/>
              </a:spcAft>
              <a:buClr>
                <a:schemeClr val="dk1"/>
              </a:buClr>
              <a:buSzPts val="1400"/>
              <a:buFont typeface="Lora"/>
              <a:buChar char="●"/>
            </a:pPr>
            <a:r>
              <a:rPr lang="en-GB">
                <a:solidFill>
                  <a:schemeClr val="dk1"/>
                </a:solidFill>
                <a:latin typeface="Lora"/>
                <a:ea typeface="Lora"/>
                <a:cs typeface="Lora"/>
                <a:sym typeface="Lora"/>
              </a:rPr>
              <a:t>Better prognosis.</a:t>
            </a:r>
            <a:endParaRPr>
              <a:solidFill>
                <a:srgbClr val="9FC5E8"/>
              </a:solidFill>
              <a:latin typeface="Lora"/>
              <a:ea typeface="Lora"/>
              <a:cs typeface="Lora"/>
              <a:sym typeface="Lora"/>
            </a:endParaRPr>
          </a:p>
          <a:p>
            <a:pPr indent="0" lvl="0" marL="0" rtl="0" algn="l">
              <a:lnSpc>
                <a:spcPct val="115000"/>
              </a:lnSpc>
              <a:spcBef>
                <a:spcPts val="1000"/>
              </a:spcBef>
              <a:spcAft>
                <a:spcPts val="0"/>
              </a:spcAft>
              <a:buNone/>
            </a:pPr>
            <a:r>
              <a:rPr b="1" lang="en-GB" sz="1600">
                <a:solidFill>
                  <a:srgbClr val="0B5394"/>
                </a:solidFill>
                <a:latin typeface="Lora"/>
                <a:ea typeface="Lora"/>
                <a:cs typeface="Lora"/>
                <a:sym typeface="Lora"/>
              </a:rPr>
              <a:t> Morphology</a:t>
            </a:r>
            <a:endParaRPr b="1" sz="1600">
              <a:solidFill>
                <a:srgbClr val="0B5394"/>
              </a:solidFill>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b="1" lang="en-GB">
                <a:highlight>
                  <a:srgbClr val="CFE2F3"/>
                </a:highlight>
                <a:latin typeface="Lora"/>
                <a:ea typeface="Lora"/>
                <a:cs typeface="Lora"/>
                <a:sym typeface="Lora"/>
              </a:rPr>
              <a:t>Gross:</a:t>
            </a:r>
            <a:endParaRPr b="1">
              <a:highlight>
                <a:srgbClr val="CFE2F3"/>
              </a:highlight>
              <a:latin typeface="Lora"/>
              <a:ea typeface="Lora"/>
              <a:cs typeface="Lora"/>
              <a:sym typeface="Lora"/>
            </a:endParaRPr>
          </a:p>
          <a:p>
            <a:pPr indent="-317500" lvl="0" marL="723900" rtl="0" algn="l">
              <a:lnSpc>
                <a:spcPct val="115000"/>
              </a:lnSpc>
              <a:spcBef>
                <a:spcPts val="0"/>
              </a:spcBef>
              <a:spcAft>
                <a:spcPts val="0"/>
              </a:spcAft>
              <a:buSzPts val="1400"/>
              <a:buFont typeface="Lora"/>
              <a:buChar char="○"/>
            </a:pPr>
            <a:r>
              <a:rPr lang="en-GB">
                <a:latin typeface="Lora"/>
                <a:ea typeface="Lora"/>
                <a:cs typeface="Lora"/>
                <a:sym typeface="Lora"/>
              </a:rPr>
              <a:t>Single and large.</a:t>
            </a:r>
            <a:endParaRPr>
              <a:latin typeface="Lora"/>
              <a:ea typeface="Lora"/>
              <a:cs typeface="Lora"/>
              <a:sym typeface="Lora"/>
            </a:endParaRPr>
          </a:p>
          <a:p>
            <a:pPr indent="-317500" lvl="0" marL="719999" rtl="0" algn="l">
              <a:lnSpc>
                <a:spcPct val="115000"/>
              </a:lnSpc>
              <a:spcBef>
                <a:spcPts val="0"/>
              </a:spcBef>
              <a:spcAft>
                <a:spcPts val="0"/>
              </a:spcAft>
              <a:buSzPts val="1400"/>
              <a:buFont typeface="Lora"/>
              <a:buChar char="○"/>
            </a:pPr>
            <a:r>
              <a:rPr lang="en-GB">
                <a:latin typeface="Lora"/>
                <a:ea typeface="Lora"/>
                <a:cs typeface="Lora"/>
                <a:sym typeface="Lora"/>
              </a:rPr>
              <a:t>Hard “scirrhous”.</a:t>
            </a:r>
            <a:endParaRPr>
              <a:latin typeface="Lora"/>
              <a:ea typeface="Lora"/>
              <a:cs typeface="Lora"/>
              <a:sym typeface="Lora"/>
            </a:endParaRPr>
          </a:p>
          <a:p>
            <a:pPr indent="-317500" lvl="0" marL="719999" rtl="0" algn="l">
              <a:lnSpc>
                <a:spcPct val="115000"/>
              </a:lnSpc>
              <a:spcBef>
                <a:spcPts val="0"/>
              </a:spcBef>
              <a:spcAft>
                <a:spcPts val="0"/>
              </a:spcAft>
              <a:buSzPts val="1400"/>
              <a:buFont typeface="Lora"/>
              <a:buChar char="○"/>
            </a:pPr>
            <a:r>
              <a:rPr b="1" lang="en-GB">
                <a:solidFill>
                  <a:srgbClr val="FF0000"/>
                </a:solidFill>
                <a:latin typeface="Lora"/>
                <a:ea typeface="Lora"/>
                <a:cs typeface="Lora"/>
                <a:sym typeface="Lora"/>
              </a:rPr>
              <a:t>Fibrous bands</a:t>
            </a:r>
            <a:r>
              <a:rPr lang="en-GB">
                <a:latin typeface="Lora"/>
                <a:ea typeface="Lora"/>
                <a:cs typeface="Lora"/>
                <a:sym typeface="Lora"/>
              </a:rPr>
              <a:t> coursing through.</a:t>
            </a:r>
            <a:endParaRPr>
              <a:latin typeface="Lora"/>
              <a:ea typeface="Lora"/>
              <a:cs typeface="Lora"/>
              <a:sym typeface="Lora"/>
            </a:endParaRPr>
          </a:p>
          <a:p>
            <a:pPr indent="-317500" lvl="0" marL="457200" rtl="0" algn="l">
              <a:lnSpc>
                <a:spcPct val="115000"/>
              </a:lnSpc>
              <a:spcBef>
                <a:spcPts val="0"/>
              </a:spcBef>
              <a:spcAft>
                <a:spcPts val="0"/>
              </a:spcAft>
              <a:buClr>
                <a:srgbClr val="FFFFFF"/>
              </a:buClr>
              <a:buSzPts val="1400"/>
              <a:buFont typeface="Lora"/>
              <a:buChar char="●"/>
            </a:pPr>
            <a:r>
              <a:rPr b="1" lang="en-GB">
                <a:highlight>
                  <a:srgbClr val="CFE2F3"/>
                </a:highlight>
                <a:latin typeface="Lora"/>
                <a:ea typeface="Lora"/>
                <a:cs typeface="Lora"/>
                <a:sym typeface="Lora"/>
              </a:rPr>
              <a:t>Microscopic:</a:t>
            </a:r>
            <a:endParaRPr b="1">
              <a:highlight>
                <a:srgbClr val="CFE2F3"/>
              </a:highlight>
              <a:latin typeface="Lora"/>
              <a:ea typeface="Lora"/>
              <a:cs typeface="Lora"/>
              <a:sym typeface="Lora"/>
            </a:endParaRPr>
          </a:p>
          <a:p>
            <a:pPr indent="-317500" lvl="0" marL="719999" rtl="0" algn="l">
              <a:lnSpc>
                <a:spcPct val="115000"/>
              </a:lnSpc>
              <a:spcBef>
                <a:spcPts val="0"/>
              </a:spcBef>
              <a:spcAft>
                <a:spcPts val="0"/>
              </a:spcAft>
              <a:buSzPts val="1400"/>
              <a:buFont typeface="Lora"/>
              <a:buChar char="○"/>
            </a:pPr>
            <a:r>
              <a:rPr lang="en-GB">
                <a:latin typeface="Lora"/>
                <a:ea typeface="Lora"/>
                <a:cs typeface="Lora"/>
                <a:sym typeface="Lora"/>
              </a:rPr>
              <a:t>Well-differentiated polygonal cells in nests or cords.</a:t>
            </a:r>
            <a:endParaRPr>
              <a:latin typeface="Lora"/>
              <a:ea typeface="Lora"/>
              <a:cs typeface="Lora"/>
              <a:sym typeface="Lora"/>
            </a:endParaRPr>
          </a:p>
          <a:p>
            <a:pPr indent="-317500" lvl="0" marL="719999" rtl="0" algn="l">
              <a:lnSpc>
                <a:spcPct val="115000"/>
              </a:lnSpc>
              <a:spcBef>
                <a:spcPts val="0"/>
              </a:spcBef>
              <a:spcAft>
                <a:spcPts val="0"/>
              </a:spcAft>
              <a:buSzPts val="1400"/>
              <a:buFont typeface="Lora"/>
              <a:buChar char="○"/>
            </a:pPr>
            <a:r>
              <a:rPr lang="en-GB">
                <a:latin typeface="Lora"/>
                <a:ea typeface="Lora"/>
                <a:cs typeface="Lora"/>
                <a:sym typeface="Lora"/>
              </a:rPr>
              <a:t>Separated by parallel lamellae of </a:t>
            </a:r>
            <a:r>
              <a:rPr b="1" lang="en-GB">
                <a:latin typeface="Lora"/>
                <a:ea typeface="Lora"/>
                <a:cs typeface="Lora"/>
                <a:sym typeface="Lora"/>
              </a:rPr>
              <a:t>dense collagen bundles.</a:t>
            </a:r>
            <a:endParaRPr b="1">
              <a:latin typeface="Lora"/>
              <a:ea typeface="Lora"/>
              <a:cs typeface="Lora"/>
              <a:sym typeface="Lora"/>
            </a:endParaRPr>
          </a:p>
          <a:p>
            <a:pPr indent="0" lvl="0" marL="0" rtl="0" algn="l">
              <a:lnSpc>
                <a:spcPct val="115000"/>
              </a:lnSpc>
              <a:spcBef>
                <a:spcPts val="1000"/>
              </a:spcBef>
              <a:spcAft>
                <a:spcPts val="0"/>
              </a:spcAft>
              <a:buNone/>
            </a:pPr>
            <a:r>
              <a:rPr b="1" lang="en-GB" sz="1600">
                <a:solidFill>
                  <a:srgbClr val="0B5394"/>
                </a:solidFill>
                <a:latin typeface="Lora"/>
                <a:ea typeface="Lora"/>
                <a:cs typeface="Lora"/>
                <a:sym typeface="Lora"/>
              </a:rPr>
              <a:t> Clinical features</a:t>
            </a:r>
            <a:endParaRPr b="1" sz="1600">
              <a:solidFill>
                <a:srgbClr val="0B5394"/>
              </a:solidFill>
              <a:latin typeface="Lora"/>
              <a:ea typeface="Lora"/>
              <a:cs typeface="Lora"/>
              <a:sym typeface="Lora"/>
            </a:endParaRPr>
          </a:p>
          <a:p>
            <a:pPr indent="0" lvl="0" marL="0" rtl="0" algn="l">
              <a:lnSpc>
                <a:spcPct val="115000"/>
              </a:lnSpc>
              <a:spcBef>
                <a:spcPts val="1000"/>
              </a:spcBef>
              <a:spcAft>
                <a:spcPts val="0"/>
              </a:spcAft>
              <a:buNone/>
            </a:pPr>
            <a:r>
              <a:t/>
            </a:r>
            <a:endParaRPr b="1" sz="1600">
              <a:solidFill>
                <a:srgbClr val="0B5394"/>
              </a:solidFill>
              <a:latin typeface="Lora"/>
              <a:ea typeface="Lora"/>
              <a:cs typeface="Lora"/>
              <a:sym typeface="Lora"/>
            </a:endParaRPr>
          </a:p>
          <a:p>
            <a:pPr indent="0" lvl="0" marL="0" rtl="0" algn="l">
              <a:lnSpc>
                <a:spcPct val="115000"/>
              </a:lnSpc>
              <a:spcBef>
                <a:spcPts val="1000"/>
              </a:spcBef>
              <a:spcAft>
                <a:spcPts val="0"/>
              </a:spcAft>
              <a:buNone/>
            </a:pPr>
            <a:r>
              <a:t/>
            </a:r>
            <a:endParaRPr b="1" sz="1600">
              <a:solidFill>
                <a:srgbClr val="0B5394"/>
              </a:solidFill>
              <a:latin typeface="Lora"/>
              <a:ea typeface="Lora"/>
              <a:cs typeface="Lora"/>
              <a:sym typeface="Lora"/>
            </a:endParaRPr>
          </a:p>
          <a:p>
            <a:pPr indent="0" lvl="0" marL="0" rtl="0" algn="l">
              <a:lnSpc>
                <a:spcPct val="115000"/>
              </a:lnSpc>
              <a:spcBef>
                <a:spcPts val="1000"/>
              </a:spcBef>
              <a:spcAft>
                <a:spcPts val="0"/>
              </a:spcAft>
              <a:buNone/>
            </a:pPr>
            <a:r>
              <a:t/>
            </a:r>
            <a:endParaRPr b="1" sz="1600">
              <a:solidFill>
                <a:srgbClr val="0B5394"/>
              </a:solidFill>
              <a:latin typeface="Lora"/>
              <a:ea typeface="Lora"/>
              <a:cs typeface="Lora"/>
              <a:sym typeface="Lora"/>
            </a:endParaRPr>
          </a:p>
          <a:p>
            <a:pPr indent="-317500" lvl="0" marL="457200" rtl="0" algn="l">
              <a:lnSpc>
                <a:spcPct val="115000"/>
              </a:lnSpc>
              <a:spcBef>
                <a:spcPts val="1000"/>
              </a:spcBef>
              <a:spcAft>
                <a:spcPts val="0"/>
              </a:spcAft>
              <a:buSzPts val="1400"/>
              <a:buFont typeface="Lora"/>
              <a:buChar char="●"/>
            </a:pPr>
            <a:r>
              <a:rPr lang="en-GB">
                <a:latin typeface="Lora"/>
                <a:ea typeface="Lora"/>
                <a:cs typeface="Lora"/>
                <a:sym typeface="Lora"/>
              </a:rPr>
              <a:t>Palpable enlarged liver.</a:t>
            </a:r>
            <a:endParaRPr>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lang="en-GB">
                <a:latin typeface="Lora"/>
                <a:ea typeface="Lora"/>
                <a:cs typeface="Lora"/>
                <a:sym typeface="Lora"/>
              </a:rPr>
              <a:t>Uncommon: Fever and jaundice.</a:t>
            </a:r>
            <a:endParaRPr>
              <a:latin typeface="Lora"/>
              <a:ea typeface="Lora"/>
              <a:cs typeface="Lora"/>
              <a:sym typeface="Lora"/>
            </a:endParaRPr>
          </a:p>
          <a:p>
            <a:pPr indent="0" lvl="0" marL="0" rtl="0" algn="l">
              <a:lnSpc>
                <a:spcPct val="115000"/>
              </a:lnSpc>
              <a:spcBef>
                <a:spcPts val="1000"/>
              </a:spcBef>
              <a:spcAft>
                <a:spcPts val="0"/>
              </a:spcAft>
              <a:buNone/>
            </a:pPr>
            <a:r>
              <a:rPr b="1" lang="en-GB" sz="1600">
                <a:solidFill>
                  <a:srgbClr val="0B5394"/>
                </a:solidFill>
                <a:latin typeface="Lora"/>
                <a:ea typeface="Lora"/>
                <a:cs typeface="Lora"/>
                <a:sym typeface="Lora"/>
              </a:rPr>
              <a:t> Laboratory findings</a:t>
            </a:r>
            <a:endParaRPr b="1" sz="1600">
              <a:solidFill>
                <a:srgbClr val="0B5394"/>
              </a:solidFill>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lang="en-GB">
                <a:latin typeface="Lora"/>
                <a:ea typeface="Lora"/>
                <a:cs typeface="Lora"/>
                <a:sym typeface="Lora"/>
              </a:rPr>
              <a:t>Elevated levels of serum </a:t>
            </a:r>
            <a:r>
              <a:rPr b="1" lang="en-GB">
                <a:solidFill>
                  <a:srgbClr val="FF0000"/>
                </a:solidFill>
                <a:latin typeface="Lora"/>
                <a:ea typeface="Lora"/>
                <a:cs typeface="Lora"/>
                <a:sym typeface="Lora"/>
              </a:rPr>
              <a:t>α-fetoprotein</a:t>
            </a:r>
            <a:r>
              <a:rPr lang="en-GB">
                <a:latin typeface="Lora"/>
                <a:ea typeface="Lora"/>
                <a:cs typeface="Lora"/>
                <a:sym typeface="Lora"/>
              </a:rPr>
              <a:t> in 50% to 75% of patients with HCC.</a:t>
            </a:r>
            <a:endParaRPr>
              <a:latin typeface="Lora"/>
              <a:ea typeface="Lora"/>
              <a:cs typeface="Lora"/>
              <a:sym typeface="Lora"/>
            </a:endParaRPr>
          </a:p>
          <a:p>
            <a:pPr indent="0" lvl="0" marL="0" rtl="0" algn="l">
              <a:lnSpc>
                <a:spcPct val="115000"/>
              </a:lnSpc>
              <a:spcBef>
                <a:spcPts val="0"/>
              </a:spcBef>
              <a:spcAft>
                <a:spcPts val="0"/>
              </a:spcAft>
              <a:buNone/>
            </a:pPr>
            <a:r>
              <a:t/>
            </a:r>
            <a:endParaRPr>
              <a:latin typeface="Lora"/>
              <a:ea typeface="Lora"/>
              <a:cs typeface="Lora"/>
              <a:sym typeface="Lora"/>
            </a:endParaRPr>
          </a:p>
          <a:p>
            <a:pPr indent="0" lvl="0" marL="0" rtl="0" algn="l">
              <a:lnSpc>
                <a:spcPct val="115000"/>
              </a:lnSpc>
              <a:spcBef>
                <a:spcPts val="0"/>
              </a:spcBef>
              <a:spcAft>
                <a:spcPts val="0"/>
              </a:spcAft>
              <a:buNone/>
            </a:pPr>
            <a:r>
              <a:rPr b="1" lang="en-GB" sz="1600">
                <a:solidFill>
                  <a:srgbClr val="0B5394"/>
                </a:solidFill>
                <a:latin typeface="Lora"/>
                <a:ea typeface="Lora"/>
                <a:cs typeface="Lora"/>
                <a:sym typeface="Lora"/>
              </a:rPr>
              <a:t> Death usually occurs from </a:t>
            </a:r>
            <a:endParaRPr b="1" sz="1600">
              <a:solidFill>
                <a:srgbClr val="0B5394"/>
              </a:solidFill>
              <a:latin typeface="Lora"/>
              <a:ea typeface="Lora"/>
              <a:cs typeface="Lora"/>
              <a:sym typeface="Lora"/>
            </a:endParaRPr>
          </a:p>
          <a:p>
            <a:pPr indent="0" lvl="0" marL="0" rtl="0" algn="l">
              <a:lnSpc>
                <a:spcPct val="115000"/>
              </a:lnSpc>
              <a:spcBef>
                <a:spcPts val="0"/>
              </a:spcBef>
              <a:spcAft>
                <a:spcPts val="0"/>
              </a:spcAft>
              <a:buNone/>
            </a:pPr>
            <a:r>
              <a:t/>
            </a:r>
            <a:endParaRPr>
              <a:latin typeface="Lora"/>
              <a:ea typeface="Lora"/>
              <a:cs typeface="Lora"/>
              <a:sym typeface="Lora"/>
            </a:endParaRPr>
          </a:p>
        </p:txBody>
      </p:sp>
      <p:sp>
        <p:nvSpPr>
          <p:cNvPr id="147" name="Google Shape;147;p18"/>
          <p:cNvSpPr/>
          <p:nvPr/>
        </p:nvSpPr>
        <p:spPr>
          <a:xfrm rot="5400000">
            <a:off x="-14400" y="1151650"/>
            <a:ext cx="133500" cy="104700"/>
          </a:xfrm>
          <a:prstGeom prst="triangle">
            <a:avLst>
              <a:gd fmla="val 50000" name="adj"/>
            </a:avLst>
          </a:prstGeom>
          <a:solidFill>
            <a:srgbClr val="073763"/>
          </a:solidFill>
          <a:ln cap="flat" cmpd="sng" w="9525">
            <a:solidFill>
              <a:srgbClr val="07376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8"/>
          <p:cNvSpPr/>
          <p:nvPr/>
        </p:nvSpPr>
        <p:spPr>
          <a:xfrm rot="5400000">
            <a:off x="-14400" y="2569150"/>
            <a:ext cx="133500" cy="104700"/>
          </a:xfrm>
          <a:prstGeom prst="triangle">
            <a:avLst>
              <a:gd fmla="val 50000" name="adj"/>
            </a:avLst>
          </a:prstGeom>
          <a:solidFill>
            <a:srgbClr val="073763"/>
          </a:solidFill>
          <a:ln cap="flat" cmpd="sng" w="9525">
            <a:solidFill>
              <a:srgbClr val="07376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9" name="Google Shape;149;p18"/>
          <p:cNvPicPr preferRelativeResize="0"/>
          <p:nvPr/>
        </p:nvPicPr>
        <p:blipFill>
          <a:blip r:embed="rId3">
            <a:alphaModFix/>
          </a:blip>
          <a:stretch>
            <a:fillRect/>
          </a:stretch>
        </p:blipFill>
        <p:spPr>
          <a:xfrm>
            <a:off x="6007900" y="2459650"/>
            <a:ext cx="1827400" cy="885750"/>
          </a:xfrm>
          <a:prstGeom prst="rect">
            <a:avLst/>
          </a:prstGeom>
          <a:noFill/>
          <a:ln>
            <a:noFill/>
          </a:ln>
        </p:spPr>
      </p:pic>
      <p:pic>
        <p:nvPicPr>
          <p:cNvPr id="150" name="Google Shape;150;p18"/>
          <p:cNvPicPr preferRelativeResize="0"/>
          <p:nvPr/>
        </p:nvPicPr>
        <p:blipFill>
          <a:blip r:embed="rId4">
            <a:alphaModFix/>
          </a:blip>
          <a:stretch>
            <a:fillRect/>
          </a:stretch>
        </p:blipFill>
        <p:spPr>
          <a:xfrm>
            <a:off x="6195700" y="3583475"/>
            <a:ext cx="1639601" cy="1135475"/>
          </a:xfrm>
          <a:prstGeom prst="rect">
            <a:avLst/>
          </a:prstGeom>
          <a:noFill/>
          <a:ln>
            <a:noFill/>
          </a:ln>
        </p:spPr>
      </p:pic>
      <p:pic>
        <p:nvPicPr>
          <p:cNvPr id="151" name="Google Shape;151;p18"/>
          <p:cNvPicPr preferRelativeResize="0"/>
          <p:nvPr/>
        </p:nvPicPr>
        <p:blipFill rotWithShape="1">
          <a:blip r:embed="rId5">
            <a:alphaModFix/>
          </a:blip>
          <a:srcRect b="5828" l="0" r="0" t="5995"/>
          <a:stretch/>
        </p:blipFill>
        <p:spPr>
          <a:xfrm>
            <a:off x="191352" y="2750195"/>
            <a:ext cx="210900" cy="185951"/>
          </a:xfrm>
          <a:prstGeom prst="rect">
            <a:avLst/>
          </a:prstGeom>
          <a:noFill/>
          <a:ln>
            <a:noFill/>
          </a:ln>
        </p:spPr>
      </p:pic>
      <p:pic>
        <p:nvPicPr>
          <p:cNvPr id="152" name="Google Shape;152;p18"/>
          <p:cNvPicPr preferRelativeResize="0"/>
          <p:nvPr/>
        </p:nvPicPr>
        <p:blipFill>
          <a:blip r:embed="rId6">
            <a:alphaModFix/>
          </a:blip>
          <a:stretch>
            <a:fillRect/>
          </a:stretch>
        </p:blipFill>
        <p:spPr>
          <a:xfrm>
            <a:off x="175649" y="3716150"/>
            <a:ext cx="242300" cy="242300"/>
          </a:xfrm>
          <a:prstGeom prst="rect">
            <a:avLst/>
          </a:prstGeom>
          <a:noFill/>
          <a:ln>
            <a:noFill/>
          </a:ln>
        </p:spPr>
      </p:pic>
      <p:sp>
        <p:nvSpPr>
          <p:cNvPr id="153" name="Google Shape;153;p18"/>
          <p:cNvSpPr/>
          <p:nvPr/>
        </p:nvSpPr>
        <p:spPr>
          <a:xfrm rot="5400000">
            <a:off x="-14400" y="4692800"/>
            <a:ext cx="133500" cy="104700"/>
          </a:xfrm>
          <a:prstGeom prst="triangle">
            <a:avLst>
              <a:gd fmla="val 50000" name="adj"/>
            </a:avLst>
          </a:prstGeom>
          <a:solidFill>
            <a:srgbClr val="073763"/>
          </a:solidFill>
          <a:ln cap="flat" cmpd="sng" w="9525">
            <a:solidFill>
              <a:srgbClr val="07376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4" name="Google Shape;154;p18"/>
          <p:cNvPicPr preferRelativeResize="0"/>
          <p:nvPr/>
        </p:nvPicPr>
        <p:blipFill rotWithShape="1">
          <a:blip r:embed="rId7">
            <a:alphaModFix/>
          </a:blip>
          <a:srcRect b="71452" l="74048" r="4077" t="6324"/>
          <a:stretch/>
        </p:blipFill>
        <p:spPr>
          <a:xfrm>
            <a:off x="1947477" y="4921377"/>
            <a:ext cx="593450" cy="582444"/>
          </a:xfrm>
          <a:prstGeom prst="rect">
            <a:avLst/>
          </a:prstGeom>
          <a:noFill/>
          <a:ln>
            <a:noFill/>
          </a:ln>
        </p:spPr>
      </p:pic>
      <p:pic>
        <p:nvPicPr>
          <p:cNvPr id="155" name="Google Shape;155;p18"/>
          <p:cNvPicPr preferRelativeResize="0"/>
          <p:nvPr/>
        </p:nvPicPr>
        <p:blipFill rotWithShape="1">
          <a:blip r:embed="rId8">
            <a:alphaModFix/>
          </a:blip>
          <a:srcRect b="43324" l="73243" r="2960" t="34624"/>
          <a:stretch/>
        </p:blipFill>
        <p:spPr>
          <a:xfrm>
            <a:off x="3034252" y="4937641"/>
            <a:ext cx="593450" cy="549926"/>
          </a:xfrm>
          <a:prstGeom prst="rect">
            <a:avLst/>
          </a:prstGeom>
          <a:noFill/>
          <a:ln>
            <a:noFill/>
          </a:ln>
        </p:spPr>
      </p:pic>
      <p:pic>
        <p:nvPicPr>
          <p:cNvPr id="156" name="Google Shape;156;p18"/>
          <p:cNvPicPr preferRelativeResize="0"/>
          <p:nvPr/>
        </p:nvPicPr>
        <p:blipFill rotWithShape="1">
          <a:blip r:embed="rId9">
            <a:alphaModFix/>
          </a:blip>
          <a:srcRect b="17987" l="26368" r="51639" t="60900"/>
          <a:stretch/>
        </p:blipFill>
        <p:spPr>
          <a:xfrm>
            <a:off x="708302" y="4927747"/>
            <a:ext cx="593460" cy="569700"/>
          </a:xfrm>
          <a:prstGeom prst="rect">
            <a:avLst/>
          </a:prstGeom>
          <a:noFill/>
          <a:ln>
            <a:noFill/>
          </a:ln>
        </p:spPr>
      </p:pic>
      <p:pic>
        <p:nvPicPr>
          <p:cNvPr id="157" name="Google Shape;157;p18"/>
          <p:cNvPicPr preferRelativeResize="0"/>
          <p:nvPr/>
        </p:nvPicPr>
        <p:blipFill>
          <a:blip r:embed="rId10">
            <a:alphaModFix/>
          </a:blip>
          <a:stretch>
            <a:fillRect/>
          </a:stretch>
        </p:blipFill>
        <p:spPr>
          <a:xfrm>
            <a:off x="5612303" y="4989727"/>
            <a:ext cx="455820" cy="495667"/>
          </a:xfrm>
          <a:prstGeom prst="rect">
            <a:avLst/>
          </a:prstGeom>
          <a:noFill/>
          <a:ln>
            <a:noFill/>
          </a:ln>
        </p:spPr>
      </p:pic>
      <p:pic>
        <p:nvPicPr>
          <p:cNvPr id="158" name="Google Shape;158;p18"/>
          <p:cNvPicPr preferRelativeResize="0"/>
          <p:nvPr/>
        </p:nvPicPr>
        <p:blipFill rotWithShape="1">
          <a:blip r:embed="rId11">
            <a:alphaModFix/>
          </a:blip>
          <a:srcRect b="71503" l="2525" r="73286" t="6462"/>
          <a:stretch/>
        </p:blipFill>
        <p:spPr>
          <a:xfrm>
            <a:off x="4273421" y="4963196"/>
            <a:ext cx="593450" cy="540631"/>
          </a:xfrm>
          <a:prstGeom prst="rect">
            <a:avLst/>
          </a:prstGeom>
          <a:noFill/>
          <a:ln>
            <a:noFill/>
          </a:ln>
        </p:spPr>
      </p:pic>
      <p:sp>
        <p:nvSpPr>
          <p:cNvPr id="159" name="Google Shape;159;p18"/>
          <p:cNvSpPr txBox="1"/>
          <p:nvPr/>
        </p:nvSpPr>
        <p:spPr>
          <a:xfrm>
            <a:off x="1819100" y="5557425"/>
            <a:ext cx="850200" cy="32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200">
                <a:latin typeface="Lora"/>
                <a:ea typeface="Lora"/>
                <a:cs typeface="Lora"/>
                <a:sym typeface="Lora"/>
              </a:rPr>
              <a:t>Malaise</a:t>
            </a:r>
            <a:endParaRPr sz="1200">
              <a:latin typeface="Lora"/>
              <a:ea typeface="Lora"/>
              <a:cs typeface="Lora"/>
              <a:sym typeface="Lora"/>
            </a:endParaRPr>
          </a:p>
        </p:txBody>
      </p:sp>
      <p:sp>
        <p:nvSpPr>
          <p:cNvPr id="160" name="Google Shape;160;p18"/>
          <p:cNvSpPr txBox="1"/>
          <p:nvPr/>
        </p:nvSpPr>
        <p:spPr>
          <a:xfrm>
            <a:off x="5224613" y="5536875"/>
            <a:ext cx="1231200" cy="375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200">
                <a:latin typeface="Lora"/>
                <a:ea typeface="Lora"/>
                <a:cs typeface="Lora"/>
                <a:sym typeface="Lora"/>
              </a:rPr>
              <a:t>Weight loss</a:t>
            </a:r>
            <a:endParaRPr sz="1200">
              <a:latin typeface="Lora"/>
              <a:ea typeface="Lora"/>
              <a:cs typeface="Lora"/>
              <a:sym typeface="Lora"/>
            </a:endParaRPr>
          </a:p>
        </p:txBody>
      </p:sp>
      <p:sp>
        <p:nvSpPr>
          <p:cNvPr id="161" name="Google Shape;161;p18"/>
          <p:cNvSpPr txBox="1"/>
          <p:nvPr/>
        </p:nvSpPr>
        <p:spPr>
          <a:xfrm>
            <a:off x="3684550" y="5481225"/>
            <a:ext cx="1771200" cy="49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200">
                <a:latin typeface="Lora"/>
                <a:ea typeface="Lora"/>
                <a:cs typeface="Lora"/>
                <a:sym typeface="Lora"/>
              </a:rPr>
              <a:t>Feeling of </a:t>
            </a:r>
            <a:endParaRPr sz="1200">
              <a:latin typeface="Lora"/>
              <a:ea typeface="Lora"/>
              <a:cs typeface="Lora"/>
              <a:sym typeface="Lora"/>
            </a:endParaRPr>
          </a:p>
          <a:p>
            <a:pPr indent="0" lvl="0" marL="0" rtl="0" algn="ctr">
              <a:spcBef>
                <a:spcPts val="0"/>
              </a:spcBef>
              <a:spcAft>
                <a:spcPts val="0"/>
              </a:spcAft>
              <a:buNone/>
            </a:pPr>
            <a:r>
              <a:rPr lang="en-GB" sz="1200">
                <a:latin typeface="Lora"/>
                <a:ea typeface="Lora"/>
                <a:cs typeface="Lora"/>
                <a:sym typeface="Lora"/>
              </a:rPr>
              <a:t>abdominal fullness</a:t>
            </a:r>
            <a:endParaRPr sz="1200">
              <a:latin typeface="Lora"/>
              <a:ea typeface="Lora"/>
              <a:cs typeface="Lora"/>
              <a:sym typeface="Lora"/>
            </a:endParaRPr>
          </a:p>
        </p:txBody>
      </p:sp>
      <p:sp>
        <p:nvSpPr>
          <p:cNvPr id="162" name="Google Shape;162;p18"/>
          <p:cNvSpPr txBox="1"/>
          <p:nvPr/>
        </p:nvSpPr>
        <p:spPr>
          <a:xfrm>
            <a:off x="119425" y="5557426"/>
            <a:ext cx="1771200" cy="49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200">
                <a:latin typeface="Lora"/>
                <a:ea typeface="Lora"/>
                <a:cs typeface="Lora"/>
                <a:sym typeface="Lora"/>
              </a:rPr>
              <a:t>Ill-defined upper </a:t>
            </a:r>
            <a:endParaRPr sz="1200">
              <a:latin typeface="Lora"/>
              <a:ea typeface="Lora"/>
              <a:cs typeface="Lora"/>
              <a:sym typeface="Lora"/>
            </a:endParaRPr>
          </a:p>
          <a:p>
            <a:pPr indent="0" lvl="0" marL="0" rtl="0" algn="ctr">
              <a:spcBef>
                <a:spcPts val="0"/>
              </a:spcBef>
              <a:spcAft>
                <a:spcPts val="0"/>
              </a:spcAft>
              <a:buNone/>
            </a:pPr>
            <a:r>
              <a:rPr lang="en-GB" sz="1200">
                <a:latin typeface="Lora"/>
                <a:ea typeface="Lora"/>
                <a:cs typeface="Lora"/>
                <a:sym typeface="Lora"/>
              </a:rPr>
              <a:t>abdominal pain</a:t>
            </a:r>
            <a:endParaRPr sz="1200">
              <a:latin typeface="Lora"/>
              <a:ea typeface="Lora"/>
              <a:cs typeface="Lora"/>
              <a:sym typeface="Lora"/>
            </a:endParaRPr>
          </a:p>
        </p:txBody>
      </p:sp>
      <p:sp>
        <p:nvSpPr>
          <p:cNvPr id="163" name="Google Shape;163;p18"/>
          <p:cNvSpPr txBox="1"/>
          <p:nvPr/>
        </p:nvSpPr>
        <p:spPr>
          <a:xfrm>
            <a:off x="2907300" y="5565675"/>
            <a:ext cx="770400" cy="32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200">
                <a:latin typeface="Lora"/>
                <a:ea typeface="Lora"/>
                <a:cs typeface="Lora"/>
                <a:sym typeface="Lora"/>
              </a:rPr>
              <a:t>Fatigue</a:t>
            </a:r>
            <a:endParaRPr sz="1200">
              <a:latin typeface="Lora"/>
              <a:ea typeface="Lora"/>
              <a:cs typeface="Lora"/>
              <a:sym typeface="Lora"/>
            </a:endParaRPr>
          </a:p>
        </p:txBody>
      </p:sp>
      <p:sp>
        <p:nvSpPr>
          <p:cNvPr id="164" name="Google Shape;164;p18"/>
          <p:cNvSpPr/>
          <p:nvPr/>
        </p:nvSpPr>
        <p:spPr>
          <a:xfrm rot="5400000">
            <a:off x="-14400" y="6947850"/>
            <a:ext cx="133500" cy="104700"/>
          </a:xfrm>
          <a:prstGeom prst="triangle">
            <a:avLst>
              <a:gd fmla="val 50000" name="adj"/>
            </a:avLst>
          </a:prstGeom>
          <a:solidFill>
            <a:srgbClr val="073763"/>
          </a:solidFill>
          <a:ln cap="flat" cmpd="sng" w="9525">
            <a:solidFill>
              <a:srgbClr val="07376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8"/>
          <p:cNvSpPr txBox="1"/>
          <p:nvPr/>
        </p:nvSpPr>
        <p:spPr>
          <a:xfrm>
            <a:off x="148456" y="8200163"/>
            <a:ext cx="296700" cy="3855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1" lang="en-GB" sz="3000">
                <a:solidFill>
                  <a:srgbClr val="0B5394"/>
                </a:solidFill>
                <a:latin typeface="Georgia"/>
                <a:ea typeface="Georgia"/>
                <a:cs typeface="Georgia"/>
                <a:sym typeface="Georgia"/>
              </a:rPr>
              <a:t>1</a:t>
            </a:r>
            <a:endParaRPr b="1" sz="3000">
              <a:solidFill>
                <a:srgbClr val="0B5394"/>
              </a:solidFill>
              <a:latin typeface="Georgia"/>
              <a:ea typeface="Georgia"/>
              <a:cs typeface="Georgia"/>
              <a:sym typeface="Georgia"/>
            </a:endParaRPr>
          </a:p>
        </p:txBody>
      </p:sp>
      <p:sp>
        <p:nvSpPr>
          <p:cNvPr id="166" name="Google Shape;166;p18"/>
          <p:cNvSpPr txBox="1"/>
          <p:nvPr/>
        </p:nvSpPr>
        <p:spPr>
          <a:xfrm>
            <a:off x="148456" y="9034313"/>
            <a:ext cx="296700" cy="3855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1" lang="en-GB" sz="3000">
                <a:solidFill>
                  <a:srgbClr val="0B5394"/>
                </a:solidFill>
                <a:latin typeface="Georgia"/>
                <a:ea typeface="Georgia"/>
                <a:cs typeface="Georgia"/>
                <a:sym typeface="Georgia"/>
              </a:rPr>
              <a:t>2</a:t>
            </a:r>
            <a:endParaRPr b="1" sz="3000">
              <a:solidFill>
                <a:srgbClr val="0B5394"/>
              </a:solidFill>
              <a:latin typeface="Georgia"/>
              <a:ea typeface="Georgia"/>
              <a:cs typeface="Georgia"/>
              <a:sym typeface="Georgia"/>
            </a:endParaRPr>
          </a:p>
        </p:txBody>
      </p:sp>
      <p:sp>
        <p:nvSpPr>
          <p:cNvPr id="167" name="Google Shape;167;p18"/>
          <p:cNvSpPr txBox="1"/>
          <p:nvPr/>
        </p:nvSpPr>
        <p:spPr>
          <a:xfrm>
            <a:off x="3960006" y="8200163"/>
            <a:ext cx="296700" cy="3855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1" lang="en-GB" sz="3000">
                <a:solidFill>
                  <a:srgbClr val="0B5394"/>
                </a:solidFill>
                <a:latin typeface="Georgia"/>
                <a:ea typeface="Georgia"/>
                <a:cs typeface="Georgia"/>
                <a:sym typeface="Georgia"/>
              </a:rPr>
              <a:t>3</a:t>
            </a:r>
            <a:endParaRPr b="1" sz="3000">
              <a:solidFill>
                <a:srgbClr val="0B5394"/>
              </a:solidFill>
              <a:latin typeface="Georgia"/>
              <a:ea typeface="Georgia"/>
              <a:cs typeface="Georgia"/>
              <a:sym typeface="Georgia"/>
            </a:endParaRPr>
          </a:p>
        </p:txBody>
      </p:sp>
      <p:sp>
        <p:nvSpPr>
          <p:cNvPr id="168" name="Google Shape;168;p18"/>
          <p:cNvSpPr txBox="1"/>
          <p:nvPr/>
        </p:nvSpPr>
        <p:spPr>
          <a:xfrm>
            <a:off x="3960006" y="8958113"/>
            <a:ext cx="296700" cy="3855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1" lang="en-GB" sz="3000">
                <a:solidFill>
                  <a:srgbClr val="0B5394"/>
                </a:solidFill>
                <a:latin typeface="Georgia"/>
                <a:ea typeface="Georgia"/>
                <a:cs typeface="Georgia"/>
                <a:sym typeface="Georgia"/>
              </a:rPr>
              <a:t>4</a:t>
            </a:r>
            <a:endParaRPr b="1" sz="3000">
              <a:solidFill>
                <a:srgbClr val="0B5394"/>
              </a:solidFill>
              <a:latin typeface="Georgia"/>
              <a:ea typeface="Georgia"/>
              <a:cs typeface="Georgia"/>
              <a:sym typeface="Georgia"/>
            </a:endParaRPr>
          </a:p>
        </p:txBody>
      </p:sp>
      <p:sp>
        <p:nvSpPr>
          <p:cNvPr id="169" name="Google Shape;169;p18"/>
          <p:cNvSpPr/>
          <p:nvPr/>
        </p:nvSpPr>
        <p:spPr>
          <a:xfrm rot="5400000">
            <a:off x="-14400" y="7958825"/>
            <a:ext cx="133500" cy="104700"/>
          </a:xfrm>
          <a:prstGeom prst="triangle">
            <a:avLst>
              <a:gd fmla="val 50000" name="adj"/>
            </a:avLst>
          </a:prstGeom>
          <a:solidFill>
            <a:srgbClr val="073763"/>
          </a:solidFill>
          <a:ln cap="flat" cmpd="sng" w="9525">
            <a:solidFill>
              <a:srgbClr val="07376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8"/>
          <p:cNvSpPr txBox="1"/>
          <p:nvPr/>
        </p:nvSpPr>
        <p:spPr>
          <a:xfrm>
            <a:off x="338225" y="8264250"/>
            <a:ext cx="1927500" cy="24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Lora"/>
                <a:ea typeface="Lora"/>
                <a:cs typeface="Lora"/>
                <a:sym typeface="Lora"/>
              </a:rPr>
              <a:t>Cachexia</a:t>
            </a:r>
            <a:endParaRPr>
              <a:latin typeface="Lora"/>
              <a:ea typeface="Lora"/>
              <a:cs typeface="Lora"/>
              <a:sym typeface="Lora"/>
            </a:endParaRPr>
          </a:p>
        </p:txBody>
      </p:sp>
      <p:sp>
        <p:nvSpPr>
          <p:cNvPr id="171" name="Google Shape;171;p18"/>
          <p:cNvSpPr txBox="1"/>
          <p:nvPr/>
        </p:nvSpPr>
        <p:spPr>
          <a:xfrm>
            <a:off x="445150" y="8974450"/>
            <a:ext cx="2954100" cy="56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Lora"/>
                <a:ea typeface="Lora"/>
                <a:cs typeface="Lora"/>
                <a:sym typeface="Lora"/>
              </a:rPr>
              <a:t>Gastrointestinal bleeding or esophageal variceal bleeding.</a:t>
            </a:r>
            <a:endParaRPr>
              <a:latin typeface="Lora"/>
              <a:ea typeface="Lora"/>
              <a:cs typeface="Lora"/>
              <a:sym typeface="Lora"/>
            </a:endParaRPr>
          </a:p>
        </p:txBody>
      </p:sp>
      <p:sp>
        <p:nvSpPr>
          <p:cNvPr id="172" name="Google Shape;172;p18"/>
          <p:cNvSpPr txBox="1"/>
          <p:nvPr/>
        </p:nvSpPr>
        <p:spPr>
          <a:xfrm>
            <a:off x="4197225" y="8295325"/>
            <a:ext cx="2840400" cy="56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Lora"/>
                <a:ea typeface="Lora"/>
                <a:cs typeface="Lora"/>
                <a:sym typeface="Lora"/>
              </a:rPr>
              <a:t>Liver failure with hepatic coma</a:t>
            </a:r>
            <a:r>
              <a:rPr baseline="30000" lang="en-GB">
                <a:latin typeface="Lora"/>
                <a:ea typeface="Lora"/>
                <a:cs typeface="Lora"/>
                <a:sym typeface="Lora"/>
              </a:rPr>
              <a:t>1</a:t>
            </a:r>
            <a:r>
              <a:rPr lang="en-GB">
                <a:latin typeface="Lora"/>
                <a:ea typeface="Lora"/>
                <a:cs typeface="Lora"/>
                <a:sym typeface="Lora"/>
              </a:rPr>
              <a:t>.</a:t>
            </a:r>
            <a:endParaRPr>
              <a:latin typeface="Lora"/>
              <a:ea typeface="Lora"/>
              <a:cs typeface="Lora"/>
              <a:sym typeface="Lora"/>
            </a:endParaRPr>
          </a:p>
        </p:txBody>
      </p:sp>
      <p:sp>
        <p:nvSpPr>
          <p:cNvPr id="173" name="Google Shape;173;p18"/>
          <p:cNvSpPr txBox="1"/>
          <p:nvPr/>
        </p:nvSpPr>
        <p:spPr>
          <a:xfrm>
            <a:off x="4197225" y="8969800"/>
            <a:ext cx="2840400" cy="24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Lora"/>
                <a:ea typeface="Lora"/>
                <a:cs typeface="Lora"/>
                <a:sym typeface="Lora"/>
              </a:rPr>
              <a:t>Rupture of the tumor with fatal hemorrhage.</a:t>
            </a:r>
            <a:endParaRPr>
              <a:latin typeface="Lora"/>
              <a:ea typeface="Lora"/>
              <a:cs typeface="Lora"/>
              <a:sym typeface="Lora"/>
            </a:endParaRPr>
          </a:p>
        </p:txBody>
      </p:sp>
      <p:sp>
        <p:nvSpPr>
          <p:cNvPr id="174" name="Google Shape;174;p18"/>
          <p:cNvSpPr txBox="1"/>
          <p:nvPr/>
        </p:nvSpPr>
        <p:spPr>
          <a:xfrm>
            <a:off x="19550" y="9792325"/>
            <a:ext cx="6367200" cy="45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800">
                <a:solidFill>
                  <a:srgbClr val="666666"/>
                </a:solidFill>
                <a:latin typeface="Lora"/>
                <a:ea typeface="Lora"/>
                <a:cs typeface="Lora"/>
                <a:sym typeface="Lora"/>
              </a:rPr>
              <a:t>1- </a:t>
            </a:r>
            <a:r>
              <a:rPr lang="en-GB" sz="800">
                <a:solidFill>
                  <a:srgbClr val="666666"/>
                </a:solidFill>
                <a:latin typeface="Lora"/>
                <a:ea typeface="Lora"/>
                <a:cs typeface="Lora"/>
                <a:sym typeface="Lora"/>
              </a:rPr>
              <a:t>As a complication of hepatic encephalopathy (brain damage due to buildup of of toxins in the blood which resulted from inadequate removal of toxins by liver damage).</a:t>
            </a:r>
            <a:endParaRPr sz="800">
              <a:solidFill>
                <a:srgbClr val="666666"/>
              </a:solidFill>
              <a:latin typeface="Lora"/>
              <a:ea typeface="Lora"/>
              <a:cs typeface="Lora"/>
              <a:sym typeface="Lor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Google Shape;179;p19"/>
          <p:cNvSpPr txBox="1"/>
          <p:nvPr/>
        </p:nvSpPr>
        <p:spPr>
          <a:xfrm>
            <a:off x="0" y="834275"/>
            <a:ext cx="7920000" cy="8735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1600">
                <a:solidFill>
                  <a:srgbClr val="0B5394"/>
                </a:solidFill>
                <a:latin typeface="Lora"/>
                <a:ea typeface="Lora"/>
                <a:cs typeface="Lora"/>
                <a:sym typeface="Lora"/>
              </a:rPr>
              <a:t> Introduction</a:t>
            </a:r>
            <a:endParaRPr b="1" sz="1600">
              <a:solidFill>
                <a:srgbClr val="0B5394"/>
              </a:solidFill>
              <a:latin typeface="Lora"/>
              <a:ea typeface="Lora"/>
              <a:cs typeface="Lora"/>
              <a:sym typeface="Lora"/>
            </a:endParaRPr>
          </a:p>
          <a:p>
            <a:pPr indent="-199900" lvl="0" marL="360000" rtl="0" algn="l">
              <a:lnSpc>
                <a:spcPct val="115000"/>
              </a:lnSpc>
              <a:spcBef>
                <a:spcPts val="0"/>
              </a:spcBef>
              <a:spcAft>
                <a:spcPts val="0"/>
              </a:spcAft>
              <a:buSzPts val="1400"/>
              <a:buFont typeface="Lora"/>
              <a:buChar char="●"/>
            </a:pPr>
            <a:r>
              <a:rPr lang="en-GB">
                <a:latin typeface="Lora"/>
                <a:ea typeface="Lora"/>
                <a:cs typeface="Lora"/>
                <a:sym typeface="Lora"/>
              </a:rPr>
              <a:t>It is a malignancy of the biliary tree, arising from bile ducts within and </a:t>
            </a:r>
            <a:endParaRPr>
              <a:latin typeface="Lora"/>
              <a:ea typeface="Lora"/>
              <a:cs typeface="Lora"/>
              <a:sym typeface="Lora"/>
            </a:endParaRPr>
          </a:p>
          <a:p>
            <a:pPr indent="0" lvl="0" marL="378000" rtl="0" algn="l">
              <a:lnSpc>
                <a:spcPct val="115000"/>
              </a:lnSpc>
              <a:spcBef>
                <a:spcPts val="0"/>
              </a:spcBef>
              <a:spcAft>
                <a:spcPts val="0"/>
              </a:spcAft>
              <a:buNone/>
            </a:pPr>
            <a:r>
              <a:rPr lang="en-GB">
                <a:latin typeface="Lora"/>
                <a:ea typeface="Lora"/>
                <a:cs typeface="Lora"/>
                <a:sym typeface="Lora"/>
              </a:rPr>
              <a:t>outside of the liver.</a:t>
            </a:r>
            <a:endParaRPr>
              <a:latin typeface="Lora"/>
              <a:ea typeface="Lora"/>
              <a:cs typeface="Lora"/>
              <a:sym typeface="Lora"/>
            </a:endParaRPr>
          </a:p>
          <a:p>
            <a:pPr indent="-199900" lvl="0" marL="360000" rtl="0" algn="l">
              <a:lnSpc>
                <a:spcPct val="115000"/>
              </a:lnSpc>
              <a:spcBef>
                <a:spcPts val="0"/>
              </a:spcBef>
              <a:spcAft>
                <a:spcPts val="0"/>
              </a:spcAft>
              <a:buSzPts val="1400"/>
              <a:buFont typeface="Lora"/>
              <a:buChar char="●"/>
            </a:pPr>
            <a:r>
              <a:rPr lang="en-GB">
                <a:latin typeface="Lora"/>
                <a:ea typeface="Lora"/>
                <a:cs typeface="Lora"/>
                <a:sym typeface="Lora"/>
              </a:rPr>
              <a:t>Second most common primary malignant tumor of the liver.</a:t>
            </a:r>
            <a:endParaRPr>
              <a:latin typeface="Lora"/>
              <a:ea typeface="Lora"/>
              <a:cs typeface="Lora"/>
              <a:sym typeface="Lora"/>
            </a:endParaRPr>
          </a:p>
          <a:p>
            <a:pPr indent="-199900" lvl="0" marL="360000" rtl="0" algn="l">
              <a:lnSpc>
                <a:spcPct val="115000"/>
              </a:lnSpc>
              <a:spcBef>
                <a:spcPts val="0"/>
              </a:spcBef>
              <a:spcAft>
                <a:spcPts val="0"/>
              </a:spcAft>
              <a:buSzPts val="1400"/>
              <a:buFont typeface="Lora"/>
              <a:buChar char="●"/>
            </a:pPr>
            <a:r>
              <a:rPr lang="en-GB">
                <a:latin typeface="Lora"/>
                <a:ea typeface="Lora"/>
                <a:cs typeface="Lora"/>
                <a:sym typeface="Lora"/>
              </a:rPr>
              <a:t>Occurs in non cirrhotic livers.</a:t>
            </a:r>
            <a:endParaRPr>
              <a:latin typeface="Lora"/>
              <a:ea typeface="Lora"/>
              <a:cs typeface="Lora"/>
              <a:sym typeface="Lora"/>
            </a:endParaRPr>
          </a:p>
          <a:p>
            <a:pPr indent="0" lvl="0" marL="0" rtl="0" algn="l">
              <a:lnSpc>
                <a:spcPct val="115000"/>
              </a:lnSpc>
              <a:spcBef>
                <a:spcPts val="1000"/>
              </a:spcBef>
              <a:spcAft>
                <a:spcPts val="0"/>
              </a:spcAft>
              <a:buNone/>
            </a:pPr>
            <a:r>
              <a:rPr b="1" lang="en-GB" sz="1600">
                <a:solidFill>
                  <a:srgbClr val="0B5394"/>
                </a:solidFill>
                <a:latin typeface="Lora"/>
                <a:ea typeface="Lora"/>
                <a:cs typeface="Lora"/>
                <a:sym typeface="Lora"/>
              </a:rPr>
              <a:t> Risk factors</a:t>
            </a:r>
            <a:endParaRPr b="1" sz="1600">
              <a:solidFill>
                <a:srgbClr val="0B5394"/>
              </a:solidFill>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lang="en-GB">
                <a:latin typeface="Lora"/>
                <a:ea typeface="Lora"/>
                <a:cs typeface="Lora"/>
                <a:sym typeface="Lora"/>
              </a:rPr>
              <a:t>Primary sclerosing cholangitis.</a:t>
            </a:r>
            <a:endParaRPr>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lang="en-GB">
                <a:latin typeface="Lora"/>
                <a:ea typeface="Lora"/>
                <a:cs typeface="Lora"/>
                <a:sym typeface="Lora"/>
              </a:rPr>
              <a:t>Congenital fibropolycystic diseases of the biliary system:</a:t>
            </a:r>
            <a:endParaRPr>
              <a:latin typeface="Lora"/>
              <a:ea typeface="Lora"/>
              <a:cs typeface="Lora"/>
              <a:sym typeface="Lora"/>
            </a:endParaRPr>
          </a:p>
          <a:p>
            <a:pPr indent="-317500" lvl="0" marL="1080000" rtl="0" algn="l">
              <a:lnSpc>
                <a:spcPct val="115000"/>
              </a:lnSpc>
              <a:spcBef>
                <a:spcPts val="0"/>
              </a:spcBef>
              <a:spcAft>
                <a:spcPts val="0"/>
              </a:spcAft>
              <a:buSzPts val="1400"/>
              <a:buFont typeface="Lora"/>
              <a:buChar char="○"/>
            </a:pPr>
            <a:r>
              <a:rPr lang="en-GB">
                <a:latin typeface="Lora"/>
                <a:ea typeface="Lora"/>
                <a:cs typeface="Lora"/>
                <a:sym typeface="Lora"/>
              </a:rPr>
              <a:t>Caroli disease </a:t>
            </a:r>
            <a:endParaRPr>
              <a:latin typeface="Lora"/>
              <a:ea typeface="Lora"/>
              <a:cs typeface="Lora"/>
              <a:sym typeface="Lora"/>
            </a:endParaRPr>
          </a:p>
          <a:p>
            <a:pPr indent="-317500" lvl="0" marL="1080000" rtl="0" algn="l">
              <a:lnSpc>
                <a:spcPct val="115000"/>
              </a:lnSpc>
              <a:spcBef>
                <a:spcPts val="0"/>
              </a:spcBef>
              <a:spcAft>
                <a:spcPts val="0"/>
              </a:spcAft>
              <a:buSzPts val="1400"/>
              <a:buFont typeface="Lora"/>
              <a:buChar char="○"/>
            </a:pPr>
            <a:r>
              <a:rPr lang="en-GB">
                <a:latin typeface="Lora"/>
                <a:ea typeface="Lora"/>
                <a:cs typeface="Lora"/>
                <a:sym typeface="Lora"/>
              </a:rPr>
              <a:t>Choledochal cysts</a:t>
            </a:r>
            <a:endParaRPr>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lang="en-GB">
                <a:latin typeface="Lora"/>
                <a:ea typeface="Lora"/>
                <a:cs typeface="Lora"/>
                <a:sym typeface="Lora"/>
              </a:rPr>
              <a:t>Previous exposure to Thorotrast (formerly used in the radiography of the biliary tract).</a:t>
            </a:r>
            <a:endParaRPr>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lang="en-GB">
                <a:latin typeface="Lora"/>
                <a:ea typeface="Lora"/>
                <a:cs typeface="Lora"/>
                <a:sym typeface="Lora"/>
              </a:rPr>
              <a:t>In the orient due to chronic infection of the biliary tract by the liver </a:t>
            </a:r>
            <a:endParaRPr>
              <a:latin typeface="Lora"/>
              <a:ea typeface="Lora"/>
              <a:cs typeface="Lora"/>
              <a:sym typeface="Lora"/>
            </a:endParaRPr>
          </a:p>
          <a:p>
            <a:pPr indent="0" lvl="0" marL="457200" rtl="0" algn="l">
              <a:lnSpc>
                <a:spcPct val="115000"/>
              </a:lnSpc>
              <a:spcBef>
                <a:spcPts val="0"/>
              </a:spcBef>
              <a:spcAft>
                <a:spcPts val="0"/>
              </a:spcAft>
              <a:buNone/>
            </a:pPr>
            <a:r>
              <a:rPr lang="en-GB">
                <a:latin typeface="Lora"/>
                <a:ea typeface="Lora"/>
                <a:cs typeface="Lora"/>
                <a:sym typeface="Lora"/>
              </a:rPr>
              <a:t>fluke</a:t>
            </a:r>
            <a:r>
              <a:rPr baseline="30000" lang="en-GB">
                <a:solidFill>
                  <a:srgbClr val="B45F06"/>
                </a:solidFill>
                <a:latin typeface="Lora"/>
                <a:ea typeface="Lora"/>
                <a:cs typeface="Lora"/>
                <a:sym typeface="Lora"/>
              </a:rPr>
              <a:t>1</a:t>
            </a:r>
            <a:r>
              <a:rPr lang="en-GB">
                <a:latin typeface="Lora"/>
                <a:ea typeface="Lora"/>
                <a:cs typeface="Lora"/>
                <a:sym typeface="Lora"/>
              </a:rPr>
              <a:t> Opisthorchis sinensis.</a:t>
            </a:r>
            <a:endParaRPr>
              <a:latin typeface="Lora"/>
              <a:ea typeface="Lora"/>
              <a:cs typeface="Lora"/>
              <a:sym typeface="Lora"/>
            </a:endParaRPr>
          </a:p>
          <a:p>
            <a:pPr indent="0" lvl="0" marL="0" rtl="0" algn="l">
              <a:lnSpc>
                <a:spcPct val="115000"/>
              </a:lnSpc>
              <a:spcBef>
                <a:spcPts val="1000"/>
              </a:spcBef>
              <a:spcAft>
                <a:spcPts val="0"/>
              </a:spcAft>
              <a:buNone/>
            </a:pPr>
            <a:r>
              <a:rPr b="1" lang="en-GB" sz="1600">
                <a:solidFill>
                  <a:srgbClr val="0B5394"/>
                </a:solidFill>
                <a:latin typeface="Lora"/>
                <a:ea typeface="Lora"/>
                <a:cs typeface="Lora"/>
                <a:sym typeface="Lora"/>
              </a:rPr>
              <a:t> Morphology</a:t>
            </a:r>
            <a:endParaRPr b="1" sz="1600">
              <a:solidFill>
                <a:srgbClr val="0B5394"/>
              </a:solidFill>
              <a:latin typeface="Lora"/>
              <a:ea typeface="Lora"/>
              <a:cs typeface="Lora"/>
              <a:sym typeface="Lora"/>
            </a:endParaRPr>
          </a:p>
          <a:p>
            <a:pPr indent="0" lvl="0" marL="0" rtl="0" algn="l">
              <a:lnSpc>
                <a:spcPct val="115000"/>
              </a:lnSpc>
              <a:spcBef>
                <a:spcPts val="1000"/>
              </a:spcBef>
              <a:spcAft>
                <a:spcPts val="0"/>
              </a:spcAft>
              <a:buNone/>
            </a:pPr>
            <a:r>
              <a:t/>
            </a:r>
            <a:endParaRPr b="1" sz="1600">
              <a:solidFill>
                <a:srgbClr val="0B5394"/>
              </a:solidFill>
              <a:latin typeface="Lora"/>
              <a:ea typeface="Lora"/>
              <a:cs typeface="Lora"/>
              <a:sym typeface="Lora"/>
            </a:endParaRPr>
          </a:p>
          <a:p>
            <a:pPr indent="0" lvl="0" marL="0" rtl="0" algn="l">
              <a:lnSpc>
                <a:spcPct val="115000"/>
              </a:lnSpc>
              <a:spcBef>
                <a:spcPts val="1000"/>
              </a:spcBef>
              <a:spcAft>
                <a:spcPts val="0"/>
              </a:spcAft>
              <a:buNone/>
            </a:pPr>
            <a:r>
              <a:t/>
            </a:r>
            <a:endParaRPr b="1" sz="1600">
              <a:solidFill>
                <a:srgbClr val="0B5394"/>
              </a:solidFill>
              <a:latin typeface="Lora"/>
              <a:ea typeface="Lora"/>
              <a:cs typeface="Lora"/>
              <a:sym typeface="Lora"/>
            </a:endParaRPr>
          </a:p>
          <a:p>
            <a:pPr indent="0" lvl="0" marL="0" rtl="0" algn="l">
              <a:lnSpc>
                <a:spcPct val="115000"/>
              </a:lnSpc>
              <a:spcBef>
                <a:spcPts val="1000"/>
              </a:spcBef>
              <a:spcAft>
                <a:spcPts val="0"/>
              </a:spcAft>
              <a:buNone/>
            </a:pPr>
            <a:r>
              <a:t/>
            </a:r>
            <a:endParaRPr b="1" sz="1600">
              <a:solidFill>
                <a:srgbClr val="0B5394"/>
              </a:solidFill>
              <a:latin typeface="Lora"/>
              <a:ea typeface="Lora"/>
              <a:cs typeface="Lora"/>
              <a:sym typeface="Lora"/>
            </a:endParaRPr>
          </a:p>
          <a:p>
            <a:pPr indent="0" lvl="0" marL="0" rtl="0" algn="l">
              <a:lnSpc>
                <a:spcPct val="115000"/>
              </a:lnSpc>
              <a:spcBef>
                <a:spcPts val="1000"/>
              </a:spcBef>
              <a:spcAft>
                <a:spcPts val="0"/>
              </a:spcAft>
              <a:buNone/>
            </a:pPr>
            <a:r>
              <a:t/>
            </a:r>
            <a:endParaRPr b="1" sz="1600">
              <a:solidFill>
                <a:srgbClr val="0B5394"/>
              </a:solidFill>
              <a:latin typeface="Lora"/>
              <a:ea typeface="Lora"/>
              <a:cs typeface="Lora"/>
              <a:sym typeface="Lora"/>
            </a:endParaRPr>
          </a:p>
          <a:p>
            <a:pPr indent="0" lvl="0" marL="0" rtl="0" algn="l">
              <a:lnSpc>
                <a:spcPct val="115000"/>
              </a:lnSpc>
              <a:spcBef>
                <a:spcPts val="1000"/>
              </a:spcBef>
              <a:spcAft>
                <a:spcPts val="0"/>
              </a:spcAft>
              <a:buNone/>
            </a:pPr>
            <a:r>
              <a:t/>
            </a:r>
            <a:endParaRPr b="1" sz="1600">
              <a:solidFill>
                <a:srgbClr val="0B5394"/>
              </a:solidFill>
              <a:latin typeface="Lora"/>
              <a:ea typeface="Lora"/>
              <a:cs typeface="Lora"/>
              <a:sym typeface="Lora"/>
            </a:endParaRPr>
          </a:p>
          <a:p>
            <a:pPr indent="0" lvl="0" marL="0" rtl="0" algn="l">
              <a:lnSpc>
                <a:spcPct val="115000"/>
              </a:lnSpc>
              <a:spcBef>
                <a:spcPts val="1000"/>
              </a:spcBef>
              <a:spcAft>
                <a:spcPts val="0"/>
              </a:spcAft>
              <a:buNone/>
            </a:pPr>
            <a:r>
              <a:t/>
            </a:r>
            <a:endParaRPr b="1" sz="1600">
              <a:solidFill>
                <a:srgbClr val="0B5394"/>
              </a:solidFill>
              <a:latin typeface="Lora"/>
              <a:ea typeface="Lora"/>
              <a:cs typeface="Lora"/>
              <a:sym typeface="Lora"/>
            </a:endParaRPr>
          </a:p>
          <a:p>
            <a:pPr indent="0" lvl="0" marL="0" rtl="0" algn="l">
              <a:lnSpc>
                <a:spcPct val="115000"/>
              </a:lnSpc>
              <a:spcBef>
                <a:spcPts val="0"/>
              </a:spcBef>
              <a:spcAft>
                <a:spcPts val="0"/>
              </a:spcAft>
              <a:buNone/>
            </a:pPr>
            <a:r>
              <a:t/>
            </a:r>
            <a:endParaRPr b="1" sz="1600">
              <a:solidFill>
                <a:srgbClr val="0B5394"/>
              </a:solidFill>
              <a:latin typeface="Lora"/>
              <a:ea typeface="Lora"/>
              <a:cs typeface="Lora"/>
              <a:sym typeface="Lora"/>
            </a:endParaRPr>
          </a:p>
          <a:p>
            <a:pPr indent="0" lvl="0" marL="0" rtl="0" algn="l">
              <a:lnSpc>
                <a:spcPct val="115000"/>
              </a:lnSpc>
              <a:spcBef>
                <a:spcPts val="0"/>
              </a:spcBef>
              <a:spcAft>
                <a:spcPts val="0"/>
              </a:spcAft>
              <a:buNone/>
            </a:pPr>
            <a:r>
              <a:rPr b="1" lang="en-GB" sz="1600">
                <a:solidFill>
                  <a:srgbClr val="0B5394"/>
                </a:solidFill>
                <a:latin typeface="Lora"/>
                <a:ea typeface="Lora"/>
                <a:cs typeface="Lora"/>
                <a:sym typeface="Lora"/>
              </a:rPr>
              <a:t> </a:t>
            </a:r>
            <a:endParaRPr b="1" sz="1600">
              <a:solidFill>
                <a:srgbClr val="0B5394"/>
              </a:solidFill>
              <a:latin typeface="Lora"/>
              <a:ea typeface="Lora"/>
              <a:cs typeface="Lora"/>
              <a:sym typeface="Lora"/>
            </a:endParaRPr>
          </a:p>
          <a:p>
            <a:pPr indent="0" lvl="0" marL="0" rtl="0" algn="l">
              <a:lnSpc>
                <a:spcPct val="115000"/>
              </a:lnSpc>
              <a:spcBef>
                <a:spcPts val="1000"/>
              </a:spcBef>
              <a:spcAft>
                <a:spcPts val="0"/>
              </a:spcAft>
              <a:buNone/>
            </a:pPr>
            <a:r>
              <a:rPr b="1" lang="en-GB" sz="1600">
                <a:solidFill>
                  <a:srgbClr val="0B5394"/>
                </a:solidFill>
                <a:latin typeface="Lora"/>
                <a:ea typeface="Lora"/>
                <a:cs typeface="Lora"/>
                <a:sym typeface="Lora"/>
              </a:rPr>
              <a:t> Clinical features</a:t>
            </a:r>
            <a:endParaRPr b="1" sz="1600">
              <a:solidFill>
                <a:srgbClr val="0B5394"/>
              </a:solidFill>
              <a:latin typeface="Lora"/>
              <a:ea typeface="Lora"/>
              <a:cs typeface="Lora"/>
              <a:sym typeface="Lora"/>
            </a:endParaRPr>
          </a:p>
        </p:txBody>
      </p:sp>
      <p:sp>
        <p:nvSpPr>
          <p:cNvPr id="180" name="Google Shape;180;p19"/>
          <p:cNvSpPr txBox="1"/>
          <p:nvPr/>
        </p:nvSpPr>
        <p:spPr>
          <a:xfrm>
            <a:off x="1322400" y="165700"/>
            <a:ext cx="5275200" cy="77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3000">
                <a:solidFill>
                  <a:srgbClr val="073763"/>
                </a:solidFill>
                <a:latin typeface="Lora"/>
                <a:ea typeface="Lora"/>
                <a:cs typeface="Lora"/>
                <a:sym typeface="Lora"/>
              </a:rPr>
              <a:t>Cholangiocarcinoma</a:t>
            </a:r>
            <a:endParaRPr b="1" sz="3000">
              <a:solidFill>
                <a:srgbClr val="073763"/>
              </a:solidFill>
              <a:latin typeface="Lora"/>
              <a:ea typeface="Lora"/>
              <a:cs typeface="Lora"/>
              <a:sym typeface="Lora"/>
            </a:endParaRPr>
          </a:p>
        </p:txBody>
      </p:sp>
      <p:sp>
        <p:nvSpPr>
          <p:cNvPr id="181" name="Google Shape;181;p19"/>
          <p:cNvSpPr/>
          <p:nvPr/>
        </p:nvSpPr>
        <p:spPr>
          <a:xfrm rot="5400000">
            <a:off x="-14400" y="999250"/>
            <a:ext cx="133500" cy="104700"/>
          </a:xfrm>
          <a:prstGeom prst="triangle">
            <a:avLst>
              <a:gd fmla="val 50000" name="adj"/>
            </a:avLst>
          </a:prstGeom>
          <a:solidFill>
            <a:srgbClr val="073763"/>
          </a:solidFill>
          <a:ln cap="flat" cmpd="sng" w="9525">
            <a:solidFill>
              <a:srgbClr val="07376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182" name="Google Shape;182;p19"/>
          <p:cNvGraphicFramePr/>
          <p:nvPr/>
        </p:nvGraphicFramePr>
        <p:xfrm>
          <a:off x="248800" y="4739400"/>
          <a:ext cx="3000000" cy="3000000"/>
        </p:xfrm>
        <a:graphic>
          <a:graphicData uri="http://schemas.openxmlformats.org/drawingml/2006/table">
            <a:tbl>
              <a:tblPr>
                <a:noFill/>
                <a:tableStyleId>{C47EB58A-D597-4A0F-AA32-B1AC0F8182ED}</a:tableStyleId>
              </a:tblPr>
              <a:tblGrid>
                <a:gridCol w="1219575"/>
                <a:gridCol w="4880975"/>
              </a:tblGrid>
              <a:tr h="1017250">
                <a:tc>
                  <a:txBody>
                    <a:bodyPr/>
                    <a:lstStyle/>
                    <a:p>
                      <a:pPr indent="0" lvl="0" marL="0" rtl="0" algn="ctr">
                        <a:spcBef>
                          <a:spcPts val="0"/>
                        </a:spcBef>
                        <a:spcAft>
                          <a:spcPts val="0"/>
                        </a:spcAft>
                        <a:buNone/>
                      </a:pPr>
                      <a:r>
                        <a:rPr b="1" lang="en-GB" sz="1200">
                          <a:solidFill>
                            <a:srgbClr val="0B5394"/>
                          </a:solidFill>
                          <a:latin typeface="Lora"/>
                          <a:ea typeface="Lora"/>
                          <a:cs typeface="Lora"/>
                          <a:sym typeface="Lora"/>
                        </a:rPr>
                        <a:t>Macroscopic </a:t>
                      </a:r>
                      <a:endParaRPr b="1" sz="1200">
                        <a:solidFill>
                          <a:srgbClr val="0B5394"/>
                        </a:solidFill>
                        <a:latin typeface="Lora"/>
                        <a:ea typeface="Lora"/>
                        <a:cs typeface="Lora"/>
                        <a:sym typeface="Lora"/>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304800" lvl="0" marL="457200" rtl="0" algn="l">
                        <a:lnSpc>
                          <a:spcPct val="115000"/>
                        </a:lnSpc>
                        <a:spcBef>
                          <a:spcPts val="0"/>
                        </a:spcBef>
                        <a:spcAft>
                          <a:spcPts val="0"/>
                        </a:spcAft>
                        <a:buClr>
                          <a:schemeClr val="dk1"/>
                        </a:buClr>
                        <a:buSzPts val="1200"/>
                        <a:buFont typeface="Lora"/>
                        <a:buChar char="●"/>
                      </a:pPr>
                      <a:r>
                        <a:rPr lang="en-GB" sz="1200">
                          <a:solidFill>
                            <a:schemeClr val="dk1"/>
                          </a:solidFill>
                          <a:latin typeface="Lora"/>
                          <a:ea typeface="Lora"/>
                          <a:cs typeface="Lora"/>
                          <a:sym typeface="Lora"/>
                        </a:rPr>
                        <a:t>Intrahepatic cholangiocarcinoma.</a:t>
                      </a:r>
                      <a:endParaRPr sz="1200">
                        <a:solidFill>
                          <a:schemeClr val="dk1"/>
                        </a:solidFill>
                        <a:latin typeface="Lora"/>
                        <a:ea typeface="Lora"/>
                        <a:cs typeface="Lora"/>
                        <a:sym typeface="Lora"/>
                      </a:endParaRPr>
                    </a:p>
                    <a:p>
                      <a:pPr indent="-304800" lvl="0" marL="457200" rtl="0" algn="l">
                        <a:lnSpc>
                          <a:spcPct val="115000"/>
                        </a:lnSpc>
                        <a:spcBef>
                          <a:spcPts val="0"/>
                        </a:spcBef>
                        <a:spcAft>
                          <a:spcPts val="0"/>
                        </a:spcAft>
                        <a:buClr>
                          <a:schemeClr val="dk1"/>
                        </a:buClr>
                        <a:buSzPts val="1200"/>
                        <a:buFont typeface="Lora"/>
                        <a:buChar char="●"/>
                      </a:pPr>
                      <a:r>
                        <a:rPr lang="en-GB" sz="1200">
                          <a:solidFill>
                            <a:schemeClr val="dk1"/>
                          </a:solidFill>
                          <a:latin typeface="Lora"/>
                          <a:ea typeface="Lora"/>
                          <a:cs typeface="Lora"/>
                          <a:sym typeface="Lora"/>
                        </a:rPr>
                        <a:t>A treelike tumours mass within the liver or a massive tumor nodule.</a:t>
                      </a:r>
                      <a:endParaRPr sz="1200">
                        <a:solidFill>
                          <a:schemeClr val="dk1"/>
                        </a:solidFill>
                        <a:latin typeface="Lora"/>
                        <a:ea typeface="Lora"/>
                        <a:cs typeface="Lora"/>
                        <a:sym typeface="Lora"/>
                      </a:endParaRPr>
                    </a:p>
                    <a:p>
                      <a:pPr indent="-304800" lvl="0" marL="457200" rtl="0" algn="l">
                        <a:lnSpc>
                          <a:spcPct val="115000"/>
                        </a:lnSpc>
                        <a:spcBef>
                          <a:spcPts val="0"/>
                        </a:spcBef>
                        <a:spcAft>
                          <a:spcPts val="0"/>
                        </a:spcAft>
                        <a:buClr>
                          <a:schemeClr val="dk1"/>
                        </a:buClr>
                        <a:buSzPts val="1200"/>
                        <a:buFont typeface="Lora"/>
                        <a:buChar char="●"/>
                      </a:pPr>
                      <a:r>
                        <a:rPr lang="en-GB" sz="1200">
                          <a:solidFill>
                            <a:schemeClr val="dk1"/>
                          </a:solidFill>
                          <a:latin typeface="Lora"/>
                          <a:ea typeface="Lora"/>
                          <a:cs typeface="Lora"/>
                          <a:sym typeface="Lora"/>
                        </a:rPr>
                        <a:t>Lymphatic and vascular invasion are common.</a:t>
                      </a:r>
                      <a:endParaRPr sz="1200">
                        <a:solidFill>
                          <a:schemeClr val="dk1"/>
                        </a:solidFill>
                        <a:latin typeface="Lora"/>
                        <a:ea typeface="Lora"/>
                        <a:cs typeface="Lora"/>
                        <a:sym typeface="Lora"/>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r>
              <a:tr h="1643575">
                <a:tc>
                  <a:txBody>
                    <a:bodyPr/>
                    <a:lstStyle/>
                    <a:p>
                      <a:pPr indent="0" lvl="0" marL="0" rtl="0" algn="ctr">
                        <a:spcBef>
                          <a:spcPts val="0"/>
                        </a:spcBef>
                        <a:spcAft>
                          <a:spcPts val="0"/>
                        </a:spcAft>
                        <a:buClr>
                          <a:schemeClr val="dk1"/>
                        </a:buClr>
                        <a:buSzPts val="1100"/>
                        <a:buFont typeface="Arial"/>
                        <a:buNone/>
                      </a:pPr>
                      <a:r>
                        <a:rPr b="1" lang="en-GB" sz="1200">
                          <a:solidFill>
                            <a:srgbClr val="0B5394"/>
                          </a:solidFill>
                          <a:latin typeface="Lora"/>
                          <a:ea typeface="Lora"/>
                          <a:cs typeface="Lora"/>
                          <a:sym typeface="Lora"/>
                        </a:rPr>
                        <a:t>Microscopic</a:t>
                      </a:r>
                      <a:endParaRPr b="1" sz="1200">
                        <a:solidFill>
                          <a:srgbClr val="0B5394"/>
                        </a:solidFill>
                        <a:latin typeface="Lora"/>
                        <a:ea typeface="Lora"/>
                        <a:cs typeface="Lora"/>
                        <a:sym typeface="Lora"/>
                      </a:endParaRPr>
                    </a:p>
                    <a:p>
                      <a:pPr indent="0" lvl="0" marL="0" rtl="0" algn="l">
                        <a:lnSpc>
                          <a:spcPct val="115000"/>
                        </a:lnSpc>
                        <a:spcBef>
                          <a:spcPts val="0"/>
                        </a:spcBef>
                        <a:spcAft>
                          <a:spcPts val="0"/>
                        </a:spcAft>
                        <a:buNone/>
                      </a:pPr>
                      <a:r>
                        <a:t/>
                      </a:r>
                      <a:endParaRPr b="1" sz="1200">
                        <a:solidFill>
                          <a:srgbClr val="0B5394"/>
                        </a:solidFill>
                        <a:latin typeface="Lora"/>
                        <a:ea typeface="Lora"/>
                        <a:cs typeface="Lora"/>
                        <a:sym typeface="Lora"/>
                      </a:endParaRPr>
                    </a:p>
                  </a:txBody>
                  <a:tcPr marT="91425" marB="91425" marR="91425" marL="9142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CFE2F3"/>
                    </a:solidFill>
                  </a:tcPr>
                </a:tc>
                <a:tc>
                  <a:txBody>
                    <a:bodyPr/>
                    <a:lstStyle/>
                    <a:p>
                      <a:pPr indent="-304800" lvl="0" marL="457200" rtl="0" algn="l">
                        <a:lnSpc>
                          <a:spcPct val="115000"/>
                        </a:lnSpc>
                        <a:spcBef>
                          <a:spcPts val="0"/>
                        </a:spcBef>
                        <a:spcAft>
                          <a:spcPts val="0"/>
                        </a:spcAft>
                        <a:buClr>
                          <a:schemeClr val="dk1"/>
                        </a:buClr>
                        <a:buSzPts val="1200"/>
                        <a:buFont typeface="Lora"/>
                        <a:buChar char="●"/>
                      </a:pPr>
                      <a:r>
                        <a:rPr lang="en-GB" sz="1200">
                          <a:solidFill>
                            <a:schemeClr val="dk1"/>
                          </a:solidFill>
                          <a:latin typeface="Lora"/>
                          <a:ea typeface="Lora"/>
                          <a:cs typeface="Lora"/>
                          <a:sym typeface="Lora"/>
                        </a:rPr>
                        <a:t>Well to moderately differentiated.</a:t>
                      </a:r>
                      <a:endParaRPr sz="1200">
                        <a:solidFill>
                          <a:schemeClr val="dk1"/>
                        </a:solidFill>
                        <a:latin typeface="Lora"/>
                        <a:ea typeface="Lora"/>
                        <a:cs typeface="Lora"/>
                        <a:sym typeface="Lora"/>
                      </a:endParaRPr>
                    </a:p>
                    <a:p>
                      <a:pPr indent="-304800" lvl="0" marL="457200" rtl="0" algn="l">
                        <a:lnSpc>
                          <a:spcPct val="115000"/>
                        </a:lnSpc>
                        <a:spcBef>
                          <a:spcPts val="0"/>
                        </a:spcBef>
                        <a:spcAft>
                          <a:spcPts val="0"/>
                        </a:spcAft>
                        <a:buClr>
                          <a:schemeClr val="dk1"/>
                        </a:buClr>
                        <a:buSzPts val="1200"/>
                        <a:buFont typeface="Lora"/>
                        <a:buChar char="●"/>
                      </a:pPr>
                      <a:r>
                        <a:rPr lang="en-GB" sz="1200">
                          <a:solidFill>
                            <a:schemeClr val="dk1"/>
                          </a:solidFill>
                          <a:latin typeface="Lora"/>
                          <a:ea typeface="Lora"/>
                          <a:cs typeface="Lora"/>
                          <a:sym typeface="Lora"/>
                        </a:rPr>
                        <a:t>Growing as </a:t>
                      </a:r>
                      <a:r>
                        <a:rPr lang="en-GB" sz="1200">
                          <a:solidFill>
                            <a:schemeClr val="dk1"/>
                          </a:solidFill>
                          <a:highlight>
                            <a:srgbClr val="D9EAD3"/>
                          </a:highlight>
                          <a:latin typeface="Lora"/>
                          <a:ea typeface="Lora"/>
                          <a:cs typeface="Lora"/>
                          <a:sym typeface="Lora"/>
                        </a:rPr>
                        <a:t>glandular</a:t>
                      </a:r>
                      <a:r>
                        <a:rPr lang="en-GB" sz="1200">
                          <a:solidFill>
                            <a:schemeClr val="dk1"/>
                          </a:solidFill>
                          <a:latin typeface="Lora"/>
                          <a:ea typeface="Lora"/>
                          <a:cs typeface="Lora"/>
                          <a:sym typeface="Lora"/>
                        </a:rPr>
                        <a:t>/tubular structures:</a:t>
                      </a:r>
                      <a:endParaRPr sz="1200">
                        <a:solidFill>
                          <a:schemeClr val="dk1"/>
                        </a:solidFill>
                        <a:latin typeface="Lora"/>
                        <a:ea typeface="Lora"/>
                        <a:cs typeface="Lora"/>
                        <a:sym typeface="Lora"/>
                      </a:endParaRPr>
                    </a:p>
                    <a:p>
                      <a:pPr indent="-304800" lvl="0" marL="719999" rtl="0" algn="l">
                        <a:lnSpc>
                          <a:spcPct val="115000"/>
                        </a:lnSpc>
                        <a:spcBef>
                          <a:spcPts val="0"/>
                        </a:spcBef>
                        <a:spcAft>
                          <a:spcPts val="0"/>
                        </a:spcAft>
                        <a:buClr>
                          <a:schemeClr val="dk1"/>
                        </a:buClr>
                        <a:buSzPts val="1200"/>
                        <a:buFont typeface="Lora"/>
                        <a:buChar char="○"/>
                      </a:pPr>
                      <a:r>
                        <a:rPr lang="en-GB" sz="1200">
                          <a:solidFill>
                            <a:schemeClr val="dk1"/>
                          </a:solidFill>
                          <a:latin typeface="Lora"/>
                          <a:ea typeface="Lora"/>
                          <a:cs typeface="Lora"/>
                          <a:sym typeface="Lora"/>
                        </a:rPr>
                        <a:t>Lined by malignant epithelial cells.</a:t>
                      </a:r>
                      <a:endParaRPr sz="1200">
                        <a:solidFill>
                          <a:schemeClr val="dk1"/>
                        </a:solidFill>
                        <a:latin typeface="Lora"/>
                        <a:ea typeface="Lora"/>
                        <a:cs typeface="Lora"/>
                        <a:sym typeface="Lora"/>
                      </a:endParaRPr>
                    </a:p>
                    <a:p>
                      <a:pPr indent="-304800" lvl="0" marL="719999" rtl="0" algn="l">
                        <a:lnSpc>
                          <a:spcPct val="115000"/>
                        </a:lnSpc>
                        <a:spcBef>
                          <a:spcPts val="0"/>
                        </a:spcBef>
                        <a:spcAft>
                          <a:spcPts val="0"/>
                        </a:spcAft>
                        <a:buClr>
                          <a:schemeClr val="dk1"/>
                        </a:buClr>
                        <a:buSzPts val="1200"/>
                        <a:buFont typeface="Lora"/>
                        <a:buChar char="○"/>
                      </a:pPr>
                      <a:r>
                        <a:rPr lang="en-GB" sz="1200">
                          <a:solidFill>
                            <a:schemeClr val="dk1"/>
                          </a:solidFill>
                          <a:latin typeface="Lora"/>
                          <a:ea typeface="Lora"/>
                          <a:cs typeface="Lora"/>
                          <a:sym typeface="Lora"/>
                        </a:rPr>
                        <a:t>Surrounded by </a:t>
                      </a:r>
                      <a:r>
                        <a:rPr b="1" lang="en-GB" sz="1200">
                          <a:solidFill>
                            <a:schemeClr val="dk1"/>
                          </a:solidFill>
                          <a:latin typeface="Lora"/>
                          <a:ea typeface="Lora"/>
                          <a:cs typeface="Lora"/>
                          <a:sym typeface="Lora"/>
                        </a:rPr>
                        <a:t>desmoplasia</a:t>
                      </a:r>
                      <a:r>
                        <a:rPr lang="en-GB" sz="1200">
                          <a:solidFill>
                            <a:schemeClr val="dk1"/>
                          </a:solidFill>
                          <a:latin typeface="Lora"/>
                          <a:ea typeface="Lora"/>
                          <a:cs typeface="Lora"/>
                          <a:sym typeface="Lora"/>
                        </a:rPr>
                        <a:t> of the stroma.</a:t>
                      </a:r>
                      <a:endParaRPr sz="1200">
                        <a:solidFill>
                          <a:schemeClr val="dk1"/>
                        </a:solidFill>
                        <a:latin typeface="Lora"/>
                        <a:ea typeface="Lora"/>
                        <a:cs typeface="Lora"/>
                        <a:sym typeface="Lora"/>
                      </a:endParaRPr>
                    </a:p>
                    <a:p>
                      <a:pPr indent="-304800" lvl="0" marL="457200" rtl="0" algn="l">
                        <a:lnSpc>
                          <a:spcPct val="115000"/>
                        </a:lnSpc>
                        <a:spcBef>
                          <a:spcPts val="0"/>
                        </a:spcBef>
                        <a:spcAft>
                          <a:spcPts val="0"/>
                        </a:spcAft>
                        <a:buClr>
                          <a:schemeClr val="dk1"/>
                        </a:buClr>
                        <a:buSzPts val="1200"/>
                        <a:buFont typeface="Lora"/>
                        <a:buChar char="●"/>
                      </a:pPr>
                      <a:r>
                        <a:rPr b="1" lang="en-GB" sz="1200">
                          <a:solidFill>
                            <a:schemeClr val="dk1"/>
                          </a:solidFill>
                          <a:latin typeface="Lora"/>
                          <a:ea typeface="Lora"/>
                          <a:cs typeface="Lora"/>
                          <a:sym typeface="Lora"/>
                        </a:rPr>
                        <a:t>Mucin producing</a:t>
                      </a:r>
                      <a:r>
                        <a:rPr lang="en-GB" sz="1200">
                          <a:solidFill>
                            <a:schemeClr val="dk1"/>
                          </a:solidFill>
                          <a:latin typeface="Lora"/>
                          <a:ea typeface="Lora"/>
                          <a:cs typeface="Lora"/>
                          <a:sym typeface="Lora"/>
                        </a:rPr>
                        <a:t> adenocarcinomas.</a:t>
                      </a:r>
                      <a:endParaRPr sz="1200">
                        <a:solidFill>
                          <a:schemeClr val="dk1"/>
                        </a:solidFill>
                        <a:latin typeface="Lora"/>
                        <a:ea typeface="Lora"/>
                        <a:cs typeface="Lora"/>
                        <a:sym typeface="Lora"/>
                      </a:endParaRPr>
                    </a:p>
                    <a:p>
                      <a:pPr indent="-304800" lvl="0" marL="457200" rtl="0" algn="l">
                        <a:lnSpc>
                          <a:spcPct val="115000"/>
                        </a:lnSpc>
                        <a:spcBef>
                          <a:spcPts val="0"/>
                        </a:spcBef>
                        <a:spcAft>
                          <a:spcPts val="0"/>
                        </a:spcAft>
                        <a:buClr>
                          <a:schemeClr val="dk1"/>
                        </a:buClr>
                        <a:buSzPts val="1200"/>
                        <a:buFont typeface="Lora"/>
                        <a:buChar char="●"/>
                      </a:pPr>
                      <a:r>
                        <a:rPr b="1" lang="en-GB" sz="1200">
                          <a:solidFill>
                            <a:schemeClr val="dk1"/>
                          </a:solidFill>
                          <a:latin typeface="Lora"/>
                          <a:ea typeface="Lora"/>
                          <a:cs typeface="Lora"/>
                          <a:sym typeface="Lora"/>
                        </a:rPr>
                        <a:t>Rarely bile stained</a:t>
                      </a:r>
                      <a:r>
                        <a:rPr lang="en-GB" sz="1200">
                          <a:solidFill>
                            <a:schemeClr val="dk1"/>
                          </a:solidFill>
                          <a:latin typeface="Lora"/>
                          <a:ea typeface="Lora"/>
                          <a:cs typeface="Lora"/>
                          <a:sym typeface="Lora"/>
                        </a:rPr>
                        <a:t>, because differentiated bile duct epithelium does not synthesize bile.</a:t>
                      </a:r>
                      <a:endParaRPr sz="1200">
                        <a:solidFill>
                          <a:schemeClr val="dk1"/>
                        </a:solidFill>
                        <a:latin typeface="Lora"/>
                        <a:ea typeface="Lora"/>
                        <a:cs typeface="Lora"/>
                        <a:sym typeface="Lora"/>
                      </a:endParaRPr>
                    </a:p>
                    <a:p>
                      <a:pPr indent="-304800" lvl="0" marL="457200" rtl="0" algn="l">
                        <a:lnSpc>
                          <a:spcPct val="115000"/>
                        </a:lnSpc>
                        <a:spcBef>
                          <a:spcPts val="0"/>
                        </a:spcBef>
                        <a:spcAft>
                          <a:spcPts val="0"/>
                        </a:spcAft>
                        <a:buClr>
                          <a:schemeClr val="dk1"/>
                        </a:buClr>
                        <a:buSzPts val="1200"/>
                        <a:buFont typeface="Lora"/>
                        <a:buChar char="●"/>
                      </a:pPr>
                      <a:r>
                        <a:rPr lang="en-GB" sz="1200">
                          <a:solidFill>
                            <a:schemeClr val="dk1"/>
                          </a:solidFill>
                          <a:latin typeface="Lora"/>
                          <a:ea typeface="Lora"/>
                          <a:cs typeface="Lora"/>
                          <a:sym typeface="Lora"/>
                        </a:rPr>
                        <a:t>Mixed elements of both hepatocellular carcinoma and cholangiocarcinoma are present.</a:t>
                      </a:r>
                      <a:endParaRPr sz="1200">
                        <a:solidFill>
                          <a:schemeClr val="dk1"/>
                        </a:solidFill>
                        <a:latin typeface="Lora"/>
                        <a:ea typeface="Lora"/>
                        <a:cs typeface="Lora"/>
                        <a:sym typeface="Lora"/>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r>
            </a:tbl>
          </a:graphicData>
        </a:graphic>
      </p:graphicFrame>
      <p:pic>
        <p:nvPicPr>
          <p:cNvPr id="183" name="Google Shape;183;p19"/>
          <p:cNvPicPr preferRelativeResize="0"/>
          <p:nvPr/>
        </p:nvPicPr>
        <p:blipFill rotWithShape="1">
          <a:blip r:embed="rId3">
            <a:alphaModFix/>
          </a:blip>
          <a:srcRect b="0" l="0" r="50330" t="11126"/>
          <a:stretch/>
        </p:blipFill>
        <p:spPr>
          <a:xfrm>
            <a:off x="6349350" y="6747149"/>
            <a:ext cx="1570650" cy="1082100"/>
          </a:xfrm>
          <a:prstGeom prst="rect">
            <a:avLst/>
          </a:prstGeom>
          <a:noFill/>
          <a:ln>
            <a:noFill/>
          </a:ln>
        </p:spPr>
      </p:pic>
      <p:pic>
        <p:nvPicPr>
          <p:cNvPr id="184" name="Google Shape;184;p19"/>
          <p:cNvPicPr preferRelativeResize="0"/>
          <p:nvPr/>
        </p:nvPicPr>
        <p:blipFill rotWithShape="1">
          <a:blip r:embed="rId4">
            <a:alphaModFix/>
          </a:blip>
          <a:srcRect b="0" l="50012" r="0" t="0"/>
          <a:stretch/>
        </p:blipFill>
        <p:spPr>
          <a:xfrm>
            <a:off x="6349350" y="5576400"/>
            <a:ext cx="1570650" cy="1170750"/>
          </a:xfrm>
          <a:prstGeom prst="rect">
            <a:avLst/>
          </a:prstGeom>
          <a:noFill/>
          <a:ln>
            <a:noFill/>
          </a:ln>
        </p:spPr>
      </p:pic>
      <p:sp>
        <p:nvSpPr>
          <p:cNvPr id="185" name="Google Shape;185;p19"/>
          <p:cNvSpPr/>
          <p:nvPr/>
        </p:nvSpPr>
        <p:spPr>
          <a:xfrm rot="5400000">
            <a:off x="-14400" y="2400525"/>
            <a:ext cx="133500" cy="104700"/>
          </a:xfrm>
          <a:prstGeom prst="triangle">
            <a:avLst>
              <a:gd fmla="val 50000" name="adj"/>
            </a:avLst>
          </a:prstGeom>
          <a:solidFill>
            <a:srgbClr val="073763"/>
          </a:solidFill>
          <a:ln cap="flat" cmpd="sng" w="9525">
            <a:solidFill>
              <a:srgbClr val="07376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9"/>
          <p:cNvSpPr/>
          <p:nvPr/>
        </p:nvSpPr>
        <p:spPr>
          <a:xfrm rot="5400000">
            <a:off x="-14400" y="4556025"/>
            <a:ext cx="133500" cy="104700"/>
          </a:xfrm>
          <a:prstGeom prst="triangle">
            <a:avLst>
              <a:gd fmla="val 50000" name="adj"/>
            </a:avLst>
          </a:prstGeom>
          <a:solidFill>
            <a:srgbClr val="073763"/>
          </a:solidFill>
          <a:ln cap="flat" cmpd="sng" w="9525">
            <a:solidFill>
              <a:srgbClr val="07376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9"/>
          <p:cNvSpPr/>
          <p:nvPr/>
        </p:nvSpPr>
        <p:spPr>
          <a:xfrm rot="5400000">
            <a:off x="-14400" y="7957950"/>
            <a:ext cx="133500" cy="104700"/>
          </a:xfrm>
          <a:prstGeom prst="triangle">
            <a:avLst>
              <a:gd fmla="val 50000" name="adj"/>
            </a:avLst>
          </a:prstGeom>
          <a:solidFill>
            <a:srgbClr val="073763"/>
          </a:solidFill>
          <a:ln cap="flat" cmpd="sng" w="9525">
            <a:solidFill>
              <a:srgbClr val="07376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9"/>
          <p:cNvSpPr/>
          <p:nvPr/>
        </p:nvSpPr>
        <p:spPr>
          <a:xfrm>
            <a:off x="683400" y="8255525"/>
            <a:ext cx="1409700" cy="1314300"/>
          </a:xfrm>
          <a:prstGeom prst="roundRect">
            <a:avLst>
              <a:gd fmla="val 16667" name="adj"/>
            </a:avLst>
          </a:prstGeom>
          <a:solidFill>
            <a:srgbClr val="EEEEE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000">
                <a:latin typeface="Lora"/>
                <a:ea typeface="Lora"/>
                <a:cs typeface="Lora"/>
                <a:sym typeface="Lora"/>
              </a:rPr>
              <a:t>Detected late in its course as a result of obstruction to bile flow or a symptomatic liver mass.</a:t>
            </a:r>
            <a:endParaRPr sz="1000">
              <a:latin typeface="Lora"/>
              <a:ea typeface="Lora"/>
              <a:cs typeface="Lora"/>
              <a:sym typeface="Lora"/>
            </a:endParaRPr>
          </a:p>
        </p:txBody>
      </p:sp>
      <p:sp>
        <p:nvSpPr>
          <p:cNvPr id="189" name="Google Shape;189;p19"/>
          <p:cNvSpPr/>
          <p:nvPr/>
        </p:nvSpPr>
        <p:spPr>
          <a:xfrm>
            <a:off x="2397900" y="8255525"/>
            <a:ext cx="1409700" cy="1314300"/>
          </a:xfrm>
          <a:prstGeom prst="roundRect">
            <a:avLst>
              <a:gd fmla="val 16667" name="adj"/>
            </a:avLst>
          </a:prstGeom>
          <a:solidFill>
            <a:srgbClr val="EEEEE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000">
                <a:latin typeface="Lora"/>
                <a:ea typeface="Lora"/>
                <a:cs typeface="Lora"/>
                <a:sym typeface="Lora"/>
              </a:rPr>
              <a:t>Hematogenous Metastases: </a:t>
            </a:r>
            <a:r>
              <a:rPr lang="en-GB" sz="1000">
                <a:latin typeface="Lora"/>
                <a:ea typeface="Lora"/>
                <a:cs typeface="Lora"/>
                <a:sym typeface="Lora"/>
              </a:rPr>
              <a:t>Lung, bones (mainly vertebrae), adrenals, brain.</a:t>
            </a:r>
            <a:endParaRPr sz="1000">
              <a:latin typeface="Lora"/>
              <a:ea typeface="Lora"/>
              <a:cs typeface="Lora"/>
              <a:sym typeface="Lora"/>
            </a:endParaRPr>
          </a:p>
          <a:p>
            <a:pPr indent="0" lvl="0" marL="0" rtl="0" algn="ctr">
              <a:spcBef>
                <a:spcPts val="0"/>
              </a:spcBef>
              <a:spcAft>
                <a:spcPts val="0"/>
              </a:spcAft>
              <a:buNone/>
            </a:pPr>
            <a:r>
              <a:rPr lang="en-GB" sz="1000">
                <a:latin typeface="Lora"/>
                <a:ea typeface="Lora"/>
                <a:cs typeface="Lora"/>
                <a:sym typeface="Lora"/>
              </a:rPr>
              <a:t>Or Regional </a:t>
            </a:r>
            <a:r>
              <a:rPr b="1" lang="en-GB" sz="1000">
                <a:latin typeface="Lora"/>
                <a:ea typeface="Lora"/>
                <a:cs typeface="Lora"/>
                <a:sym typeface="Lora"/>
              </a:rPr>
              <a:t>lymph node.</a:t>
            </a:r>
            <a:endParaRPr b="1" sz="1000">
              <a:latin typeface="Lora"/>
              <a:ea typeface="Lora"/>
              <a:cs typeface="Lora"/>
              <a:sym typeface="Lora"/>
            </a:endParaRPr>
          </a:p>
        </p:txBody>
      </p:sp>
      <p:sp>
        <p:nvSpPr>
          <p:cNvPr id="190" name="Google Shape;190;p19"/>
          <p:cNvSpPr/>
          <p:nvPr/>
        </p:nvSpPr>
        <p:spPr>
          <a:xfrm>
            <a:off x="4150500" y="8255525"/>
            <a:ext cx="1409700" cy="1314300"/>
          </a:xfrm>
          <a:prstGeom prst="roundRect">
            <a:avLst>
              <a:gd fmla="val 16667" name="adj"/>
            </a:avLst>
          </a:prstGeom>
          <a:solidFill>
            <a:srgbClr val="EEEEE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000">
                <a:latin typeface="Lora"/>
                <a:ea typeface="Lora"/>
                <a:cs typeface="Lora"/>
                <a:sym typeface="Lora"/>
              </a:rPr>
              <a:t>Aggressive surgery is the only choice for long-term survival due to poor prognosis.</a:t>
            </a:r>
            <a:endParaRPr sz="1000">
              <a:latin typeface="Lora"/>
              <a:ea typeface="Lora"/>
              <a:cs typeface="Lora"/>
              <a:sym typeface="Lora"/>
            </a:endParaRPr>
          </a:p>
        </p:txBody>
      </p:sp>
      <p:sp>
        <p:nvSpPr>
          <p:cNvPr id="191" name="Google Shape;191;p19"/>
          <p:cNvSpPr/>
          <p:nvPr/>
        </p:nvSpPr>
        <p:spPr>
          <a:xfrm>
            <a:off x="5826900" y="8255525"/>
            <a:ext cx="1409700" cy="1314300"/>
          </a:xfrm>
          <a:prstGeom prst="roundRect">
            <a:avLst>
              <a:gd fmla="val 16667" name="adj"/>
            </a:avLst>
          </a:prstGeom>
          <a:solidFill>
            <a:srgbClr val="EEEEE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000">
                <a:latin typeface="Lora"/>
                <a:ea typeface="Lora"/>
                <a:cs typeface="Lora"/>
                <a:sym typeface="Lora"/>
              </a:rPr>
              <a:t>Alpha-fetoprotein</a:t>
            </a:r>
            <a:endParaRPr sz="1000">
              <a:latin typeface="Lora"/>
              <a:ea typeface="Lora"/>
              <a:cs typeface="Lora"/>
              <a:sym typeface="Lora"/>
            </a:endParaRPr>
          </a:p>
          <a:p>
            <a:pPr indent="0" lvl="0" marL="0" rtl="0" algn="ctr">
              <a:spcBef>
                <a:spcPts val="0"/>
              </a:spcBef>
              <a:spcAft>
                <a:spcPts val="0"/>
              </a:spcAft>
              <a:buNone/>
            </a:pPr>
            <a:r>
              <a:rPr lang="en-GB" sz="1000">
                <a:latin typeface="Lora"/>
                <a:ea typeface="Lora"/>
                <a:cs typeface="Lora"/>
                <a:sym typeface="Lora"/>
              </a:rPr>
              <a:t>Is not elevated. </a:t>
            </a:r>
            <a:endParaRPr sz="1000">
              <a:latin typeface="Lora"/>
              <a:ea typeface="Lora"/>
              <a:cs typeface="Lora"/>
              <a:sym typeface="Lora"/>
            </a:endParaRPr>
          </a:p>
        </p:txBody>
      </p:sp>
      <p:pic>
        <p:nvPicPr>
          <p:cNvPr id="192" name="Google Shape;192;p19"/>
          <p:cNvPicPr preferRelativeResize="0"/>
          <p:nvPr/>
        </p:nvPicPr>
        <p:blipFill>
          <a:blip r:embed="rId5">
            <a:alphaModFix/>
          </a:blip>
          <a:stretch>
            <a:fillRect/>
          </a:stretch>
        </p:blipFill>
        <p:spPr>
          <a:xfrm>
            <a:off x="6369575" y="4716479"/>
            <a:ext cx="1570649" cy="890021"/>
          </a:xfrm>
          <a:prstGeom prst="rect">
            <a:avLst/>
          </a:prstGeom>
          <a:noFill/>
          <a:ln>
            <a:noFill/>
          </a:ln>
        </p:spPr>
      </p:pic>
      <p:sp>
        <p:nvSpPr>
          <p:cNvPr id="193" name="Google Shape;193;p19"/>
          <p:cNvSpPr/>
          <p:nvPr/>
        </p:nvSpPr>
        <p:spPr>
          <a:xfrm>
            <a:off x="6390325" y="4735975"/>
            <a:ext cx="681300" cy="890100"/>
          </a:xfrm>
          <a:prstGeom prst="rect">
            <a:avLst/>
          </a:prstGeom>
          <a:noFill/>
          <a:ln cap="flat" cmpd="sng" w="19050">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6AA84F"/>
              </a:solidFill>
            </a:endParaRPr>
          </a:p>
        </p:txBody>
      </p:sp>
      <p:sp>
        <p:nvSpPr>
          <p:cNvPr id="194" name="Google Shape;194;p19"/>
          <p:cNvSpPr txBox="1"/>
          <p:nvPr/>
        </p:nvSpPr>
        <p:spPr>
          <a:xfrm>
            <a:off x="248804" y="9787195"/>
            <a:ext cx="3000000" cy="77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000">
                <a:solidFill>
                  <a:srgbClr val="B45F06"/>
                </a:solidFill>
                <a:latin typeface="Lora"/>
                <a:ea typeface="Lora"/>
                <a:cs typeface="Lora"/>
                <a:sym typeface="Lora"/>
              </a:rPr>
              <a:t>1-P</a:t>
            </a:r>
            <a:r>
              <a:rPr lang="en-GB" sz="1000">
                <a:solidFill>
                  <a:srgbClr val="B45F06"/>
                </a:solidFill>
                <a:latin typeface="Lora"/>
                <a:ea typeface="Lora"/>
                <a:cs typeface="Lora"/>
                <a:sym typeface="Lora"/>
              </a:rPr>
              <a:t>arasitic trematodes</a:t>
            </a:r>
            <a:endParaRPr sz="1000">
              <a:solidFill>
                <a:srgbClr val="B45F06"/>
              </a:solidFill>
              <a:latin typeface="Lora"/>
              <a:ea typeface="Lora"/>
              <a:cs typeface="Lora"/>
              <a:sym typeface="Lor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Google Shape;199;p20"/>
          <p:cNvSpPr txBox="1"/>
          <p:nvPr/>
        </p:nvSpPr>
        <p:spPr>
          <a:xfrm>
            <a:off x="0" y="986675"/>
            <a:ext cx="6585000" cy="2331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1800">
                <a:solidFill>
                  <a:srgbClr val="073763"/>
                </a:solidFill>
                <a:latin typeface="Lora"/>
                <a:ea typeface="Lora"/>
                <a:cs typeface="Lora"/>
                <a:sym typeface="Lora"/>
              </a:rPr>
              <a:t>Metastatic tumors </a:t>
            </a:r>
            <a:endParaRPr b="1" sz="1800">
              <a:solidFill>
                <a:srgbClr val="073763"/>
              </a:solidFill>
              <a:latin typeface="Lora"/>
              <a:ea typeface="Lora"/>
              <a:cs typeface="Lora"/>
              <a:sym typeface="Lora"/>
            </a:endParaRPr>
          </a:p>
          <a:p>
            <a:pPr indent="-199900" lvl="0" marL="360000" rtl="0" algn="l">
              <a:lnSpc>
                <a:spcPct val="115000"/>
              </a:lnSpc>
              <a:spcBef>
                <a:spcPts val="0"/>
              </a:spcBef>
              <a:spcAft>
                <a:spcPts val="0"/>
              </a:spcAft>
              <a:buSzPts val="1400"/>
              <a:buFont typeface="Lora"/>
              <a:buChar char="●"/>
            </a:pPr>
            <a:r>
              <a:rPr lang="en-GB">
                <a:latin typeface="Lora"/>
                <a:ea typeface="Lora"/>
                <a:cs typeface="Lora"/>
                <a:sym typeface="Lora"/>
              </a:rPr>
              <a:t>More common than primary neoplasia.</a:t>
            </a:r>
            <a:endParaRPr>
              <a:latin typeface="Lora"/>
              <a:ea typeface="Lora"/>
              <a:cs typeface="Lora"/>
              <a:sym typeface="Lora"/>
            </a:endParaRPr>
          </a:p>
          <a:p>
            <a:pPr indent="-199900" lvl="0" marL="360000" rtl="0" algn="l">
              <a:lnSpc>
                <a:spcPct val="115000"/>
              </a:lnSpc>
              <a:spcBef>
                <a:spcPts val="0"/>
              </a:spcBef>
              <a:spcAft>
                <a:spcPts val="0"/>
              </a:spcAft>
              <a:buSzPts val="1400"/>
              <a:buFont typeface="Lora"/>
              <a:buChar char="●"/>
            </a:pPr>
            <a:r>
              <a:rPr lang="en-GB">
                <a:latin typeface="Lora"/>
                <a:ea typeface="Lora"/>
                <a:cs typeface="Lora"/>
                <a:sym typeface="Lora"/>
              </a:rPr>
              <a:t>Any cancer in any site may spread to the liver (including leukemias and lymphomas), but the most common types are: breast, lung and colon.</a:t>
            </a:r>
            <a:endParaRPr>
              <a:latin typeface="Lora"/>
              <a:ea typeface="Lora"/>
              <a:cs typeface="Lora"/>
              <a:sym typeface="Lora"/>
            </a:endParaRPr>
          </a:p>
          <a:p>
            <a:pPr indent="0" lvl="0" marL="0" rtl="0" algn="l">
              <a:lnSpc>
                <a:spcPct val="115000"/>
              </a:lnSpc>
              <a:spcBef>
                <a:spcPts val="1000"/>
              </a:spcBef>
              <a:spcAft>
                <a:spcPts val="0"/>
              </a:spcAft>
              <a:buNone/>
            </a:pPr>
            <a:r>
              <a:rPr b="1" lang="en-GB" sz="1600">
                <a:solidFill>
                  <a:srgbClr val="3D85C6"/>
                </a:solidFill>
                <a:latin typeface="Lora"/>
                <a:ea typeface="Lora"/>
                <a:cs typeface="Lora"/>
                <a:sym typeface="Lora"/>
              </a:rPr>
              <a:t> Morphology</a:t>
            </a:r>
            <a:endParaRPr b="1" sz="1600">
              <a:solidFill>
                <a:srgbClr val="3D85C6"/>
              </a:solidFill>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lang="en-GB">
                <a:latin typeface="Lora"/>
                <a:ea typeface="Lora"/>
                <a:cs typeface="Lora"/>
                <a:sym typeface="Lora"/>
              </a:rPr>
              <a:t>Multiple nodular metastases that may replace 80% of hepatic parenchyma causing hepatomegaly (The liver weight increases).</a:t>
            </a:r>
            <a:endParaRPr>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lang="en-GB">
                <a:latin typeface="Lora"/>
                <a:ea typeface="Lora"/>
                <a:cs typeface="Lora"/>
                <a:sym typeface="Lora"/>
              </a:rPr>
              <a:t>Mass lesions variable in size, larger ones demonstrate</a:t>
            </a:r>
            <a:r>
              <a:rPr lang="en-GB">
                <a:highlight>
                  <a:srgbClr val="6FA8DC"/>
                </a:highlight>
                <a:latin typeface="Lora"/>
                <a:ea typeface="Lora"/>
                <a:cs typeface="Lora"/>
                <a:sym typeface="Lora"/>
              </a:rPr>
              <a:t> central necrosis.</a:t>
            </a:r>
            <a:endParaRPr>
              <a:highlight>
                <a:srgbClr val="6FA8DC"/>
              </a:highlight>
              <a:latin typeface="Lora"/>
              <a:ea typeface="Lora"/>
              <a:cs typeface="Lora"/>
              <a:sym typeface="Lora"/>
            </a:endParaRPr>
          </a:p>
        </p:txBody>
      </p:sp>
      <p:pic>
        <p:nvPicPr>
          <p:cNvPr id="200" name="Google Shape;200;p20"/>
          <p:cNvPicPr preferRelativeResize="0"/>
          <p:nvPr/>
        </p:nvPicPr>
        <p:blipFill>
          <a:blip r:embed="rId3">
            <a:alphaModFix/>
          </a:blip>
          <a:stretch>
            <a:fillRect/>
          </a:stretch>
        </p:blipFill>
        <p:spPr>
          <a:xfrm>
            <a:off x="6500825" y="2091725"/>
            <a:ext cx="1419176" cy="982825"/>
          </a:xfrm>
          <a:prstGeom prst="rect">
            <a:avLst/>
          </a:prstGeom>
          <a:noFill/>
          <a:ln>
            <a:noFill/>
          </a:ln>
        </p:spPr>
      </p:pic>
      <p:sp>
        <p:nvSpPr>
          <p:cNvPr id="201" name="Google Shape;201;p20"/>
          <p:cNvSpPr/>
          <p:nvPr/>
        </p:nvSpPr>
        <p:spPr>
          <a:xfrm>
            <a:off x="6935700" y="2714675"/>
            <a:ext cx="150000" cy="138000"/>
          </a:xfrm>
          <a:prstGeom prst="ellipse">
            <a:avLst/>
          </a:prstGeom>
          <a:no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0"/>
          <p:cNvSpPr/>
          <p:nvPr/>
        </p:nvSpPr>
        <p:spPr>
          <a:xfrm rot="5400000">
            <a:off x="-14400" y="2340525"/>
            <a:ext cx="133500" cy="104700"/>
          </a:xfrm>
          <a:prstGeom prst="triangle">
            <a:avLst>
              <a:gd fmla="val 50000" name="adj"/>
            </a:avLst>
          </a:prstGeom>
          <a:solidFill>
            <a:srgbClr val="073763"/>
          </a:solidFill>
          <a:ln cap="flat" cmpd="sng" w="9525">
            <a:solidFill>
              <a:srgbClr val="07376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0"/>
          <p:cNvSpPr txBox="1"/>
          <p:nvPr/>
        </p:nvSpPr>
        <p:spPr>
          <a:xfrm>
            <a:off x="0" y="3317675"/>
            <a:ext cx="6585000" cy="2331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1800">
                <a:solidFill>
                  <a:srgbClr val="073763"/>
                </a:solidFill>
                <a:latin typeface="Lora"/>
                <a:ea typeface="Lora"/>
                <a:cs typeface="Lora"/>
                <a:sym typeface="Lora"/>
              </a:rPr>
              <a:t>Angiosarcoma</a:t>
            </a:r>
            <a:endParaRPr b="1" sz="1800">
              <a:solidFill>
                <a:srgbClr val="073763"/>
              </a:solidFill>
              <a:latin typeface="Lora"/>
              <a:ea typeface="Lora"/>
              <a:cs typeface="Lora"/>
              <a:sym typeface="Lora"/>
            </a:endParaRPr>
          </a:p>
          <a:p>
            <a:pPr indent="-199900" lvl="0" marL="360000" rtl="0" algn="l">
              <a:lnSpc>
                <a:spcPct val="115000"/>
              </a:lnSpc>
              <a:spcBef>
                <a:spcPts val="0"/>
              </a:spcBef>
              <a:spcAft>
                <a:spcPts val="0"/>
              </a:spcAft>
              <a:buSzPts val="1400"/>
              <a:buFont typeface="Lora"/>
              <a:buChar char="●"/>
            </a:pPr>
            <a:r>
              <a:rPr lang="en-GB">
                <a:latin typeface="Lora"/>
                <a:ea typeface="Lora"/>
                <a:cs typeface="Lora"/>
                <a:sym typeface="Lora"/>
              </a:rPr>
              <a:t>Cirrhosis is present in 20% to 40% of cases. </a:t>
            </a:r>
            <a:endParaRPr>
              <a:latin typeface="Lora"/>
              <a:ea typeface="Lora"/>
              <a:cs typeface="Lora"/>
              <a:sym typeface="Lora"/>
            </a:endParaRPr>
          </a:p>
          <a:p>
            <a:pPr indent="-199900" lvl="0" marL="360000" rtl="0" algn="l">
              <a:lnSpc>
                <a:spcPct val="115000"/>
              </a:lnSpc>
              <a:spcBef>
                <a:spcPts val="0"/>
              </a:spcBef>
              <a:spcAft>
                <a:spcPts val="0"/>
              </a:spcAft>
              <a:buSzPts val="1400"/>
              <a:buFont typeface="Lora"/>
              <a:buChar char="●"/>
            </a:pPr>
            <a:r>
              <a:rPr b="1" lang="en-GB">
                <a:latin typeface="Lora"/>
                <a:ea typeface="Lora"/>
                <a:cs typeface="Lora"/>
                <a:sym typeface="Lora"/>
              </a:rPr>
              <a:t>Risk factor: </a:t>
            </a:r>
            <a:r>
              <a:rPr lang="en-GB">
                <a:latin typeface="Lora"/>
                <a:ea typeface="Lora"/>
                <a:cs typeface="Lora"/>
                <a:sym typeface="Lora"/>
              </a:rPr>
              <a:t>vinyl chloride</a:t>
            </a:r>
            <a:r>
              <a:rPr baseline="30000" lang="en-GB">
                <a:solidFill>
                  <a:srgbClr val="B45F06"/>
                </a:solidFill>
                <a:latin typeface="Lora"/>
                <a:ea typeface="Lora"/>
                <a:cs typeface="Lora"/>
                <a:sym typeface="Lora"/>
              </a:rPr>
              <a:t>1</a:t>
            </a:r>
            <a:r>
              <a:rPr lang="en-GB">
                <a:latin typeface="Lora"/>
                <a:ea typeface="Lora"/>
                <a:cs typeface="Lora"/>
                <a:sym typeface="Lora"/>
              </a:rPr>
              <a:t> and thorotrast</a:t>
            </a:r>
            <a:r>
              <a:rPr baseline="30000" lang="en-GB">
                <a:solidFill>
                  <a:srgbClr val="B45F06"/>
                </a:solidFill>
                <a:latin typeface="Lora"/>
                <a:ea typeface="Lora"/>
                <a:cs typeface="Lora"/>
                <a:sym typeface="Lora"/>
              </a:rPr>
              <a:t>2</a:t>
            </a:r>
            <a:r>
              <a:rPr lang="en-GB">
                <a:latin typeface="Lora"/>
                <a:ea typeface="Lora"/>
                <a:cs typeface="Lora"/>
                <a:sym typeface="Lora"/>
              </a:rPr>
              <a:t> exposure.</a:t>
            </a:r>
            <a:endParaRPr>
              <a:latin typeface="Lora"/>
              <a:ea typeface="Lora"/>
              <a:cs typeface="Lora"/>
              <a:sym typeface="Lora"/>
            </a:endParaRPr>
          </a:p>
          <a:p>
            <a:pPr indent="0" lvl="0" marL="0" rtl="0" algn="l">
              <a:lnSpc>
                <a:spcPct val="115000"/>
              </a:lnSpc>
              <a:spcBef>
                <a:spcPts val="1000"/>
              </a:spcBef>
              <a:spcAft>
                <a:spcPts val="0"/>
              </a:spcAft>
              <a:buNone/>
            </a:pPr>
            <a:r>
              <a:rPr b="1" lang="en-GB" sz="1600">
                <a:solidFill>
                  <a:srgbClr val="3D85C6"/>
                </a:solidFill>
                <a:latin typeface="Lora"/>
                <a:ea typeface="Lora"/>
                <a:cs typeface="Lora"/>
                <a:sym typeface="Lora"/>
              </a:rPr>
              <a:t> Morphology</a:t>
            </a:r>
            <a:endParaRPr b="1" sz="1600">
              <a:solidFill>
                <a:srgbClr val="3D85C6"/>
              </a:solidFill>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lang="en-GB">
                <a:latin typeface="Lora"/>
                <a:ea typeface="Lora"/>
                <a:cs typeface="Lora"/>
                <a:sym typeface="Lora"/>
              </a:rPr>
              <a:t>Pleomorphic endothelial cells with large hyperchromatic nuclei.</a:t>
            </a:r>
            <a:endParaRPr>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lang="en-GB">
                <a:latin typeface="Lora"/>
                <a:ea typeface="Lora"/>
                <a:cs typeface="Lora"/>
                <a:sym typeface="Lora"/>
              </a:rPr>
              <a:t>Giant cells in frequent mitosis and irregular anastomosing vascular channels.</a:t>
            </a:r>
            <a:endParaRPr>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lang="en-GB">
                <a:latin typeface="Lora"/>
                <a:ea typeface="Lora"/>
                <a:cs typeface="Lora"/>
                <a:sym typeface="Lora"/>
              </a:rPr>
              <a:t>Spindle shaped cells.</a:t>
            </a:r>
            <a:endParaRPr>
              <a:latin typeface="Lora"/>
              <a:ea typeface="Lora"/>
              <a:cs typeface="Lora"/>
              <a:sym typeface="Lora"/>
            </a:endParaRPr>
          </a:p>
        </p:txBody>
      </p:sp>
      <p:sp>
        <p:nvSpPr>
          <p:cNvPr id="204" name="Google Shape;204;p20"/>
          <p:cNvSpPr/>
          <p:nvPr/>
        </p:nvSpPr>
        <p:spPr>
          <a:xfrm rot="5400000">
            <a:off x="-14400" y="4423000"/>
            <a:ext cx="133500" cy="104700"/>
          </a:xfrm>
          <a:prstGeom prst="triangle">
            <a:avLst>
              <a:gd fmla="val 50000" name="adj"/>
            </a:avLst>
          </a:prstGeom>
          <a:solidFill>
            <a:srgbClr val="073763"/>
          </a:solidFill>
          <a:ln cap="flat" cmpd="sng" w="9525">
            <a:solidFill>
              <a:srgbClr val="07376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0"/>
          <p:cNvSpPr txBox="1"/>
          <p:nvPr/>
        </p:nvSpPr>
        <p:spPr>
          <a:xfrm>
            <a:off x="0" y="5609475"/>
            <a:ext cx="6585000" cy="829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1800">
                <a:solidFill>
                  <a:srgbClr val="073763"/>
                </a:solidFill>
                <a:latin typeface="Lora"/>
                <a:ea typeface="Lora"/>
                <a:cs typeface="Lora"/>
                <a:sym typeface="Lora"/>
              </a:rPr>
              <a:t>Hepatocellular Adenoma</a:t>
            </a:r>
            <a:endParaRPr b="1" sz="1800">
              <a:solidFill>
                <a:srgbClr val="073763"/>
              </a:solidFill>
              <a:latin typeface="Lora"/>
              <a:ea typeface="Lora"/>
              <a:cs typeface="Lora"/>
              <a:sym typeface="Lora"/>
            </a:endParaRPr>
          </a:p>
          <a:p>
            <a:pPr indent="-199900" lvl="0" marL="360000" rtl="0" algn="l">
              <a:lnSpc>
                <a:spcPct val="115000"/>
              </a:lnSpc>
              <a:spcBef>
                <a:spcPts val="0"/>
              </a:spcBef>
              <a:spcAft>
                <a:spcPts val="0"/>
              </a:spcAft>
              <a:buSzPts val="1400"/>
              <a:buFont typeface="Lora"/>
              <a:buChar char="●"/>
            </a:pPr>
            <a:r>
              <a:rPr b="1" lang="en-GB">
                <a:latin typeface="Lora"/>
                <a:ea typeface="Lora"/>
                <a:cs typeface="Lora"/>
                <a:sym typeface="Lora"/>
              </a:rPr>
              <a:t>Benign neoplasms</a:t>
            </a:r>
            <a:r>
              <a:rPr lang="en-GB">
                <a:latin typeface="Lora"/>
                <a:ea typeface="Lora"/>
                <a:cs typeface="Lora"/>
                <a:sym typeface="Lora"/>
              </a:rPr>
              <a:t> developing from hepatocytes.</a:t>
            </a:r>
            <a:endParaRPr>
              <a:latin typeface="Lora"/>
              <a:ea typeface="Lora"/>
              <a:cs typeface="Lora"/>
              <a:sym typeface="Lora"/>
            </a:endParaRPr>
          </a:p>
          <a:p>
            <a:pPr indent="0" lvl="0" marL="0" rtl="0" algn="l">
              <a:lnSpc>
                <a:spcPct val="115000"/>
              </a:lnSpc>
              <a:spcBef>
                <a:spcPts val="0"/>
              </a:spcBef>
              <a:spcAft>
                <a:spcPts val="0"/>
              </a:spcAft>
              <a:buNone/>
            </a:pPr>
            <a:r>
              <a:t/>
            </a:r>
            <a:endParaRPr>
              <a:latin typeface="Lora"/>
              <a:ea typeface="Lora"/>
              <a:cs typeface="Lora"/>
              <a:sym typeface="Lora"/>
            </a:endParaRPr>
          </a:p>
        </p:txBody>
      </p:sp>
      <p:graphicFrame>
        <p:nvGraphicFramePr>
          <p:cNvPr id="206" name="Google Shape;206;p20"/>
          <p:cNvGraphicFramePr/>
          <p:nvPr/>
        </p:nvGraphicFramePr>
        <p:xfrm>
          <a:off x="215325" y="6538059"/>
          <a:ext cx="3000000" cy="3000000"/>
        </p:xfrm>
        <a:graphic>
          <a:graphicData uri="http://schemas.openxmlformats.org/drawingml/2006/table">
            <a:tbl>
              <a:tblPr>
                <a:noFill/>
                <a:tableStyleId>{C47EB58A-D597-4A0F-AA32-B1AC0F8182ED}</a:tableStyleId>
              </a:tblPr>
              <a:tblGrid>
                <a:gridCol w="2155825"/>
                <a:gridCol w="2837075"/>
                <a:gridCol w="2496450"/>
              </a:tblGrid>
              <a:tr h="337650">
                <a:tc>
                  <a:txBody>
                    <a:bodyPr/>
                    <a:lstStyle/>
                    <a:p>
                      <a:pPr indent="0" lvl="0" marL="0" rtl="0" algn="ctr">
                        <a:spcBef>
                          <a:spcPts val="0"/>
                        </a:spcBef>
                        <a:spcAft>
                          <a:spcPts val="0"/>
                        </a:spcAft>
                        <a:buNone/>
                      </a:pPr>
                      <a:r>
                        <a:rPr b="1" lang="en-GB">
                          <a:solidFill>
                            <a:srgbClr val="FFFFFF"/>
                          </a:solidFill>
                          <a:latin typeface="Lora"/>
                          <a:ea typeface="Lora"/>
                          <a:cs typeface="Lora"/>
                          <a:sym typeface="Lora"/>
                        </a:rPr>
                        <a:t>Risk Factors</a:t>
                      </a:r>
                      <a:endParaRPr b="1">
                        <a:solidFill>
                          <a:srgbClr val="FFFFFF"/>
                        </a:solidFill>
                        <a:latin typeface="Lora"/>
                        <a:ea typeface="Lora"/>
                        <a:cs typeface="Lora"/>
                        <a:sym typeface="Lora"/>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073763"/>
                    </a:solidFill>
                  </a:tcPr>
                </a:tc>
                <a:tc>
                  <a:txBody>
                    <a:bodyPr/>
                    <a:lstStyle/>
                    <a:p>
                      <a:pPr indent="0" lvl="0" marL="0" rtl="0" algn="ctr">
                        <a:spcBef>
                          <a:spcPts val="0"/>
                        </a:spcBef>
                        <a:spcAft>
                          <a:spcPts val="0"/>
                        </a:spcAft>
                        <a:buNone/>
                      </a:pPr>
                      <a:r>
                        <a:rPr b="1" lang="en-GB">
                          <a:solidFill>
                            <a:srgbClr val="FFFFFF"/>
                          </a:solidFill>
                          <a:latin typeface="Lora"/>
                          <a:ea typeface="Lora"/>
                          <a:cs typeface="Lora"/>
                          <a:sym typeface="Lora"/>
                        </a:rPr>
                        <a:t>Clinical Features </a:t>
                      </a:r>
                      <a:endParaRPr b="1">
                        <a:solidFill>
                          <a:srgbClr val="FFFFFF"/>
                        </a:solidFill>
                        <a:latin typeface="Lora"/>
                        <a:ea typeface="Lora"/>
                        <a:cs typeface="Lora"/>
                        <a:sym typeface="Lora"/>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073763"/>
                    </a:solidFill>
                  </a:tcPr>
                </a:tc>
                <a:tc>
                  <a:txBody>
                    <a:bodyPr/>
                    <a:lstStyle/>
                    <a:p>
                      <a:pPr indent="0" lvl="0" marL="0" rtl="0" algn="ctr">
                        <a:spcBef>
                          <a:spcPts val="0"/>
                        </a:spcBef>
                        <a:spcAft>
                          <a:spcPts val="0"/>
                        </a:spcAft>
                        <a:buNone/>
                      </a:pPr>
                      <a:r>
                        <a:rPr b="1" lang="en-GB">
                          <a:solidFill>
                            <a:srgbClr val="FFFFFF"/>
                          </a:solidFill>
                          <a:latin typeface="Lora"/>
                          <a:ea typeface="Lora"/>
                          <a:cs typeface="Lora"/>
                          <a:sym typeface="Lora"/>
                        </a:rPr>
                        <a:t>Microscopy</a:t>
                      </a:r>
                      <a:endParaRPr b="1">
                        <a:solidFill>
                          <a:srgbClr val="FFFFFF"/>
                        </a:solidFill>
                        <a:latin typeface="Lora"/>
                        <a:ea typeface="Lora"/>
                        <a:cs typeface="Lora"/>
                        <a:sym typeface="Lora"/>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073763"/>
                    </a:solidFill>
                  </a:tcPr>
                </a:tc>
              </a:tr>
              <a:tr h="1993350">
                <a:tc>
                  <a:txBody>
                    <a:bodyPr/>
                    <a:lstStyle/>
                    <a:p>
                      <a:pPr indent="0" lvl="0" marL="0" rtl="0" algn="ctr">
                        <a:lnSpc>
                          <a:spcPct val="115000"/>
                        </a:lnSpc>
                        <a:spcBef>
                          <a:spcPts val="240"/>
                        </a:spcBef>
                        <a:spcAft>
                          <a:spcPts val="0"/>
                        </a:spcAft>
                        <a:buNone/>
                      </a:pPr>
                      <a:r>
                        <a:rPr lang="en-GB">
                          <a:solidFill>
                            <a:schemeClr val="dk1"/>
                          </a:solidFill>
                          <a:latin typeface="Lora"/>
                          <a:ea typeface="Lora"/>
                          <a:cs typeface="Lora"/>
                          <a:sym typeface="Lora"/>
                        </a:rPr>
                        <a:t>Sex hormone exposure (ex: oral contraceptives, anabolic steroids)</a:t>
                      </a:r>
                      <a:endParaRPr>
                        <a:solidFill>
                          <a:schemeClr val="dk1"/>
                        </a:solidFill>
                        <a:latin typeface="Lora"/>
                        <a:ea typeface="Lora"/>
                        <a:cs typeface="Lora"/>
                        <a:sym typeface="Lora"/>
                      </a:endParaRPr>
                    </a:p>
                    <a:p>
                      <a:pPr indent="0" lvl="0" marL="0" rtl="0" algn="l">
                        <a:lnSpc>
                          <a:spcPct val="115000"/>
                        </a:lnSpc>
                        <a:spcBef>
                          <a:spcPts val="0"/>
                        </a:spcBef>
                        <a:spcAft>
                          <a:spcPts val="0"/>
                        </a:spcAft>
                        <a:buNone/>
                      </a:pPr>
                      <a:r>
                        <a:t/>
                      </a:r>
                      <a:endParaRPr>
                        <a:latin typeface="Lora"/>
                        <a:ea typeface="Lora"/>
                        <a:cs typeface="Lora"/>
                        <a:sym typeface="Lora"/>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2F2F2"/>
                    </a:solidFill>
                  </a:tcPr>
                </a:tc>
                <a:tc>
                  <a:txBody>
                    <a:bodyPr/>
                    <a:lstStyle/>
                    <a:p>
                      <a:pPr indent="-317500" lvl="0" marL="360000" rtl="0" algn="l">
                        <a:lnSpc>
                          <a:spcPct val="115000"/>
                        </a:lnSpc>
                        <a:spcBef>
                          <a:spcPts val="240"/>
                        </a:spcBef>
                        <a:spcAft>
                          <a:spcPts val="0"/>
                        </a:spcAft>
                        <a:buClr>
                          <a:schemeClr val="dk1"/>
                        </a:buClr>
                        <a:buSzPts val="1400"/>
                        <a:buFont typeface="Lora"/>
                        <a:buChar char="●"/>
                      </a:pPr>
                      <a:r>
                        <a:rPr lang="en-GB">
                          <a:solidFill>
                            <a:schemeClr val="dk1"/>
                          </a:solidFill>
                          <a:latin typeface="Lora"/>
                          <a:ea typeface="Lora"/>
                          <a:cs typeface="Lora"/>
                          <a:sym typeface="Lora"/>
                        </a:rPr>
                        <a:t>Detected as: hepatic mass on abdominal imaging or when they cause symptoms.</a:t>
                      </a:r>
                      <a:endParaRPr>
                        <a:solidFill>
                          <a:schemeClr val="dk1"/>
                        </a:solidFill>
                        <a:latin typeface="Lora"/>
                        <a:ea typeface="Lora"/>
                        <a:cs typeface="Lora"/>
                        <a:sym typeface="Lora"/>
                      </a:endParaRPr>
                    </a:p>
                    <a:p>
                      <a:pPr indent="-317500" lvl="0" marL="360000" rtl="0" algn="l">
                        <a:lnSpc>
                          <a:spcPct val="115000"/>
                        </a:lnSpc>
                        <a:spcBef>
                          <a:spcPts val="0"/>
                        </a:spcBef>
                        <a:spcAft>
                          <a:spcPts val="0"/>
                        </a:spcAft>
                        <a:buClr>
                          <a:schemeClr val="dk1"/>
                        </a:buClr>
                        <a:buSzPts val="1400"/>
                        <a:buFont typeface="Lora"/>
                        <a:buChar char="●"/>
                      </a:pPr>
                      <a:r>
                        <a:rPr b="1" lang="en-GB">
                          <a:solidFill>
                            <a:schemeClr val="dk1"/>
                          </a:solidFill>
                          <a:highlight>
                            <a:srgbClr val="CFE2F3"/>
                          </a:highlight>
                          <a:latin typeface="Lora"/>
                          <a:ea typeface="Lora"/>
                          <a:cs typeface="Lora"/>
                          <a:sym typeface="Lora"/>
                        </a:rPr>
                        <a:t>Symptoms:</a:t>
                      </a:r>
                      <a:r>
                        <a:rPr lang="en-GB">
                          <a:solidFill>
                            <a:schemeClr val="dk1"/>
                          </a:solidFill>
                          <a:latin typeface="Lora"/>
                          <a:ea typeface="Lora"/>
                          <a:cs typeface="Lora"/>
                          <a:sym typeface="Lora"/>
                        </a:rPr>
                        <a:t> </a:t>
                      </a:r>
                      <a:endParaRPr>
                        <a:solidFill>
                          <a:schemeClr val="dk1"/>
                        </a:solidFill>
                        <a:latin typeface="Lora"/>
                        <a:ea typeface="Lora"/>
                        <a:cs typeface="Lora"/>
                        <a:sym typeface="Lora"/>
                      </a:endParaRPr>
                    </a:p>
                    <a:p>
                      <a:pPr indent="-317500" lvl="0" marL="630000" rtl="0" algn="l">
                        <a:lnSpc>
                          <a:spcPct val="115000"/>
                        </a:lnSpc>
                        <a:spcBef>
                          <a:spcPts val="0"/>
                        </a:spcBef>
                        <a:spcAft>
                          <a:spcPts val="0"/>
                        </a:spcAft>
                        <a:buClr>
                          <a:schemeClr val="dk1"/>
                        </a:buClr>
                        <a:buSzPts val="1400"/>
                        <a:buFont typeface="Lora"/>
                        <a:buChar char="○"/>
                      </a:pPr>
                      <a:r>
                        <a:rPr lang="en-GB">
                          <a:solidFill>
                            <a:schemeClr val="dk1"/>
                          </a:solidFill>
                          <a:latin typeface="Lora"/>
                          <a:ea typeface="Lora"/>
                          <a:cs typeface="Lora"/>
                          <a:sym typeface="Lora"/>
                        </a:rPr>
                        <a:t>Pain </a:t>
                      </a:r>
                      <a:endParaRPr>
                        <a:solidFill>
                          <a:schemeClr val="dk1"/>
                        </a:solidFill>
                        <a:latin typeface="Lora"/>
                        <a:ea typeface="Lora"/>
                        <a:cs typeface="Lora"/>
                        <a:sym typeface="Lora"/>
                      </a:endParaRPr>
                    </a:p>
                    <a:p>
                      <a:pPr indent="-317500" lvl="0" marL="630000" rtl="0" algn="l">
                        <a:lnSpc>
                          <a:spcPct val="115000"/>
                        </a:lnSpc>
                        <a:spcBef>
                          <a:spcPts val="0"/>
                        </a:spcBef>
                        <a:spcAft>
                          <a:spcPts val="0"/>
                        </a:spcAft>
                        <a:buClr>
                          <a:schemeClr val="dk1"/>
                        </a:buClr>
                        <a:buSzPts val="1400"/>
                        <a:buFont typeface="Lora"/>
                        <a:buChar char="○"/>
                      </a:pPr>
                      <a:r>
                        <a:rPr lang="en-GB">
                          <a:solidFill>
                            <a:schemeClr val="dk1"/>
                          </a:solidFill>
                          <a:latin typeface="Lora"/>
                          <a:ea typeface="Lora"/>
                          <a:cs typeface="Lora"/>
                          <a:sym typeface="Lora"/>
                        </a:rPr>
                        <a:t>Rupture causing life threatening intra abdominal bleeding.</a:t>
                      </a:r>
                      <a:endParaRPr>
                        <a:latin typeface="Lora"/>
                        <a:ea typeface="Lora"/>
                        <a:cs typeface="Lora"/>
                        <a:sym typeface="Lora"/>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2F2F2"/>
                    </a:solidFill>
                  </a:tcPr>
                </a:tc>
                <a:tc>
                  <a:txBody>
                    <a:bodyPr/>
                    <a:lstStyle/>
                    <a:p>
                      <a:pPr indent="0" lvl="0" marL="0" rtl="0" algn="ctr">
                        <a:lnSpc>
                          <a:spcPct val="115000"/>
                        </a:lnSpc>
                        <a:spcBef>
                          <a:spcPts val="0"/>
                        </a:spcBef>
                        <a:spcAft>
                          <a:spcPts val="0"/>
                        </a:spcAft>
                        <a:buNone/>
                      </a:pPr>
                      <a:r>
                        <a:rPr b="1" lang="en-GB">
                          <a:solidFill>
                            <a:srgbClr val="FF0000"/>
                          </a:solidFill>
                          <a:latin typeface="Lora"/>
                          <a:ea typeface="Lora"/>
                          <a:cs typeface="Lora"/>
                          <a:sym typeface="Lora"/>
                        </a:rPr>
                        <a:t>Normal hepatocytes and absence of portal tracts.</a:t>
                      </a:r>
                      <a:endParaRPr b="1">
                        <a:solidFill>
                          <a:srgbClr val="FF0000"/>
                        </a:solidFill>
                        <a:latin typeface="Lora"/>
                        <a:ea typeface="Lora"/>
                        <a:cs typeface="Lora"/>
                        <a:sym typeface="Lora"/>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F2F2F2"/>
                    </a:solidFill>
                  </a:tcPr>
                </a:tc>
              </a:tr>
            </a:tbl>
          </a:graphicData>
        </a:graphic>
      </p:graphicFrame>
      <p:sp>
        <p:nvSpPr>
          <p:cNvPr id="207" name="Google Shape;207;p20"/>
          <p:cNvSpPr txBox="1"/>
          <p:nvPr/>
        </p:nvSpPr>
        <p:spPr>
          <a:xfrm>
            <a:off x="215323" y="9767990"/>
            <a:ext cx="6336000" cy="73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000">
                <a:solidFill>
                  <a:srgbClr val="B45F06"/>
                </a:solidFill>
                <a:latin typeface="Lora"/>
                <a:ea typeface="Lora"/>
                <a:cs typeface="Lora"/>
                <a:sym typeface="Lora"/>
              </a:rPr>
              <a:t>1- S</a:t>
            </a:r>
            <a:r>
              <a:rPr lang="en-GB" sz="1000">
                <a:solidFill>
                  <a:srgbClr val="B45F06"/>
                </a:solidFill>
                <a:latin typeface="Lora"/>
                <a:ea typeface="Lora"/>
                <a:cs typeface="Lora"/>
                <a:sym typeface="Lora"/>
              </a:rPr>
              <a:t>ubstance used in plastic factories.</a:t>
            </a:r>
            <a:endParaRPr sz="1000">
              <a:solidFill>
                <a:srgbClr val="B45F06"/>
              </a:solidFill>
              <a:latin typeface="Lora"/>
              <a:ea typeface="Lora"/>
              <a:cs typeface="Lora"/>
              <a:sym typeface="Lora"/>
            </a:endParaRPr>
          </a:p>
          <a:p>
            <a:pPr indent="0" lvl="0" marL="0" rtl="0" algn="l">
              <a:spcBef>
                <a:spcPts val="0"/>
              </a:spcBef>
              <a:spcAft>
                <a:spcPts val="0"/>
              </a:spcAft>
              <a:buNone/>
            </a:pPr>
            <a:r>
              <a:rPr lang="en-GB" sz="1000">
                <a:solidFill>
                  <a:srgbClr val="B45F06"/>
                </a:solidFill>
                <a:latin typeface="Lora"/>
                <a:ea typeface="Lora"/>
                <a:cs typeface="Lora"/>
                <a:sym typeface="Lora"/>
              </a:rPr>
              <a:t>2- Radiocontrast agent ( no longer used).</a:t>
            </a:r>
            <a:endParaRPr sz="1000">
              <a:solidFill>
                <a:srgbClr val="B45F06"/>
              </a:solidFill>
              <a:latin typeface="Lora"/>
              <a:ea typeface="Lora"/>
              <a:cs typeface="Lora"/>
              <a:sym typeface="Lor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sp>
        <p:nvSpPr>
          <p:cNvPr id="212" name="Google Shape;212;p21"/>
          <p:cNvSpPr txBox="1"/>
          <p:nvPr/>
        </p:nvSpPr>
        <p:spPr>
          <a:xfrm>
            <a:off x="1322400" y="13300"/>
            <a:ext cx="5275200" cy="77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3000">
                <a:solidFill>
                  <a:srgbClr val="073763"/>
                </a:solidFill>
                <a:latin typeface="Lora"/>
                <a:ea typeface="Lora"/>
                <a:cs typeface="Lora"/>
                <a:sym typeface="Lora"/>
              </a:rPr>
              <a:t>Pancreatic Carcinoma</a:t>
            </a:r>
            <a:endParaRPr b="1" sz="3000">
              <a:solidFill>
                <a:srgbClr val="073763"/>
              </a:solidFill>
              <a:latin typeface="Lora"/>
              <a:ea typeface="Lora"/>
              <a:cs typeface="Lora"/>
              <a:sym typeface="Lora"/>
            </a:endParaRPr>
          </a:p>
        </p:txBody>
      </p:sp>
      <p:sp>
        <p:nvSpPr>
          <p:cNvPr id="213" name="Google Shape;213;p21"/>
          <p:cNvSpPr txBox="1"/>
          <p:nvPr/>
        </p:nvSpPr>
        <p:spPr>
          <a:xfrm>
            <a:off x="0" y="834275"/>
            <a:ext cx="6585000" cy="7285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1600">
                <a:solidFill>
                  <a:srgbClr val="0B5394"/>
                </a:solidFill>
                <a:latin typeface="Lora"/>
                <a:ea typeface="Lora"/>
                <a:cs typeface="Lora"/>
                <a:sym typeface="Lora"/>
              </a:rPr>
              <a:t> Introduction</a:t>
            </a:r>
            <a:endParaRPr b="1" sz="1600">
              <a:solidFill>
                <a:srgbClr val="0B5394"/>
              </a:solidFill>
              <a:latin typeface="Lora"/>
              <a:ea typeface="Lora"/>
              <a:cs typeface="Lora"/>
              <a:sym typeface="Lora"/>
            </a:endParaRPr>
          </a:p>
          <a:p>
            <a:pPr indent="-203200" lvl="0" marL="360000" rtl="0" algn="l">
              <a:lnSpc>
                <a:spcPct val="115000"/>
              </a:lnSpc>
              <a:spcBef>
                <a:spcPts val="0"/>
              </a:spcBef>
              <a:spcAft>
                <a:spcPts val="0"/>
              </a:spcAft>
              <a:buSzPts val="1400"/>
              <a:buFont typeface="Lora"/>
              <a:buChar char="●"/>
            </a:pPr>
            <a:r>
              <a:rPr lang="en-GB">
                <a:latin typeface="Lora"/>
                <a:ea typeface="Lora"/>
                <a:cs typeface="Lora"/>
                <a:sym typeface="Lora"/>
              </a:rPr>
              <a:t>It is carcinoma of the exocrine pancreas arises from ductal epithelial cells.</a:t>
            </a:r>
            <a:endParaRPr>
              <a:latin typeface="Lora"/>
              <a:ea typeface="Lora"/>
              <a:cs typeface="Lora"/>
              <a:sym typeface="Lora"/>
            </a:endParaRPr>
          </a:p>
          <a:p>
            <a:pPr indent="-196899" lvl="1" marL="557999" rtl="0" algn="l">
              <a:lnSpc>
                <a:spcPct val="115000"/>
              </a:lnSpc>
              <a:spcBef>
                <a:spcPts val="0"/>
              </a:spcBef>
              <a:spcAft>
                <a:spcPts val="0"/>
              </a:spcAft>
              <a:buSzPts val="1400"/>
              <a:buFont typeface="Lora"/>
              <a:buChar char="○"/>
            </a:pPr>
            <a:r>
              <a:rPr lang="en-GB">
                <a:latin typeface="Lora"/>
                <a:ea typeface="Lora"/>
                <a:cs typeface="Lora"/>
                <a:sym typeface="Lora"/>
              </a:rPr>
              <a:t>60% arise in the head of the gland.</a:t>
            </a:r>
            <a:endParaRPr>
              <a:latin typeface="Lora"/>
              <a:ea typeface="Lora"/>
              <a:cs typeface="Lora"/>
              <a:sym typeface="Lora"/>
            </a:endParaRPr>
          </a:p>
          <a:p>
            <a:pPr indent="-196899" lvl="1" marL="557999" rtl="0" algn="l">
              <a:lnSpc>
                <a:spcPct val="115000"/>
              </a:lnSpc>
              <a:spcBef>
                <a:spcPts val="0"/>
              </a:spcBef>
              <a:spcAft>
                <a:spcPts val="0"/>
              </a:spcAft>
              <a:buSzPts val="1400"/>
              <a:buFont typeface="Lora"/>
              <a:buChar char="○"/>
            </a:pPr>
            <a:r>
              <a:rPr lang="en-GB">
                <a:latin typeface="Lora"/>
                <a:ea typeface="Lora"/>
                <a:cs typeface="Lora"/>
                <a:sym typeface="Lora"/>
              </a:rPr>
              <a:t>15% in the body.</a:t>
            </a:r>
            <a:endParaRPr>
              <a:latin typeface="Lora"/>
              <a:ea typeface="Lora"/>
              <a:cs typeface="Lora"/>
              <a:sym typeface="Lora"/>
            </a:endParaRPr>
          </a:p>
          <a:p>
            <a:pPr indent="-196899" lvl="1" marL="557999" rtl="0" algn="l">
              <a:lnSpc>
                <a:spcPct val="115000"/>
              </a:lnSpc>
              <a:spcBef>
                <a:spcPts val="0"/>
              </a:spcBef>
              <a:spcAft>
                <a:spcPts val="0"/>
              </a:spcAft>
              <a:buSzPts val="1400"/>
              <a:buFont typeface="Lora"/>
              <a:buChar char="○"/>
            </a:pPr>
            <a:r>
              <a:rPr lang="en-GB">
                <a:latin typeface="Lora"/>
                <a:ea typeface="Lora"/>
                <a:cs typeface="Lora"/>
                <a:sym typeface="Lora"/>
              </a:rPr>
              <a:t>5% in the tail.</a:t>
            </a:r>
            <a:endParaRPr>
              <a:latin typeface="Lora"/>
              <a:ea typeface="Lora"/>
              <a:cs typeface="Lora"/>
              <a:sym typeface="Lora"/>
            </a:endParaRPr>
          </a:p>
          <a:p>
            <a:pPr indent="-196899" lvl="1" marL="557999" rtl="0" algn="l">
              <a:lnSpc>
                <a:spcPct val="115000"/>
              </a:lnSpc>
              <a:spcBef>
                <a:spcPts val="0"/>
              </a:spcBef>
              <a:spcAft>
                <a:spcPts val="0"/>
              </a:spcAft>
              <a:buSzPts val="1400"/>
              <a:buFont typeface="Lora"/>
              <a:buChar char="○"/>
            </a:pPr>
            <a:r>
              <a:rPr lang="en-GB">
                <a:latin typeface="Lora"/>
                <a:ea typeface="Lora"/>
                <a:cs typeface="Lora"/>
                <a:sym typeface="Lora"/>
              </a:rPr>
              <a:t>20% diffusely involves the entire gland. </a:t>
            </a:r>
            <a:endParaRPr>
              <a:latin typeface="Lora"/>
              <a:ea typeface="Lora"/>
              <a:cs typeface="Lora"/>
              <a:sym typeface="Lora"/>
            </a:endParaRPr>
          </a:p>
          <a:p>
            <a:pPr indent="-203200" lvl="1" marL="360000" rtl="0" algn="l">
              <a:lnSpc>
                <a:spcPct val="115000"/>
              </a:lnSpc>
              <a:spcBef>
                <a:spcPts val="0"/>
              </a:spcBef>
              <a:spcAft>
                <a:spcPts val="0"/>
              </a:spcAft>
              <a:buSzPts val="1400"/>
              <a:buFont typeface="Lora"/>
              <a:buChar char="●"/>
            </a:pPr>
            <a:r>
              <a:rPr lang="en-GB">
                <a:latin typeface="Lora"/>
                <a:ea typeface="Lora"/>
                <a:cs typeface="Lora"/>
                <a:sym typeface="Lora"/>
              </a:rPr>
              <a:t>Diagnosed at an advanced stage, accounting for the high mortality rate</a:t>
            </a:r>
            <a:r>
              <a:rPr baseline="30000" lang="en-GB">
                <a:solidFill>
                  <a:srgbClr val="B45F06"/>
                </a:solidFill>
                <a:latin typeface="Lora"/>
                <a:ea typeface="Lora"/>
                <a:cs typeface="Lora"/>
                <a:sym typeface="Lora"/>
              </a:rPr>
              <a:t>2</a:t>
            </a:r>
            <a:r>
              <a:rPr lang="en-GB">
                <a:latin typeface="Lora"/>
                <a:ea typeface="Lora"/>
                <a:cs typeface="Lora"/>
                <a:sym typeface="Lora"/>
              </a:rPr>
              <a:t>.</a:t>
            </a:r>
            <a:endParaRPr>
              <a:latin typeface="Lora"/>
              <a:ea typeface="Lora"/>
              <a:cs typeface="Lora"/>
              <a:sym typeface="Lora"/>
            </a:endParaRPr>
          </a:p>
          <a:p>
            <a:pPr indent="0" lvl="0" marL="0" rtl="0" algn="l">
              <a:lnSpc>
                <a:spcPct val="115000"/>
              </a:lnSpc>
              <a:spcBef>
                <a:spcPts val="1000"/>
              </a:spcBef>
              <a:spcAft>
                <a:spcPts val="0"/>
              </a:spcAft>
              <a:buNone/>
            </a:pPr>
            <a:r>
              <a:rPr b="1" lang="en-GB" sz="1600">
                <a:solidFill>
                  <a:srgbClr val="0B5394"/>
                </a:solidFill>
                <a:latin typeface="Lora"/>
                <a:ea typeface="Lora"/>
                <a:cs typeface="Lora"/>
                <a:sym typeface="Lora"/>
              </a:rPr>
              <a:t> Epidemiology </a:t>
            </a:r>
            <a:endParaRPr b="1" sz="1600">
              <a:solidFill>
                <a:srgbClr val="0B5394"/>
              </a:solidFill>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lang="en-GB">
                <a:latin typeface="Lora"/>
                <a:ea typeface="Lora"/>
                <a:cs typeface="Lora"/>
                <a:sym typeface="Lora"/>
              </a:rPr>
              <a:t>It occurs in the 6th to 8th decade.</a:t>
            </a:r>
            <a:endParaRPr>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lang="en-GB">
                <a:latin typeface="Lora"/>
                <a:ea typeface="Lora"/>
                <a:cs typeface="Lora"/>
                <a:sym typeface="Lora"/>
              </a:rPr>
              <a:t>Blacks &gt; whites.</a:t>
            </a:r>
            <a:endParaRPr>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lang="en-GB">
                <a:latin typeface="Lora"/>
                <a:ea typeface="Lora"/>
                <a:cs typeface="Lora"/>
                <a:sym typeface="Lora"/>
              </a:rPr>
              <a:t>Males &gt; females.</a:t>
            </a:r>
            <a:endParaRPr>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lang="en-GB">
                <a:latin typeface="Lora"/>
                <a:ea typeface="Lora"/>
                <a:cs typeface="Lora"/>
                <a:sym typeface="Lora"/>
              </a:rPr>
              <a:t>Diabetics &gt; non diabetics.</a:t>
            </a:r>
            <a:endParaRPr>
              <a:latin typeface="Lora"/>
              <a:ea typeface="Lora"/>
              <a:cs typeface="Lora"/>
              <a:sym typeface="Lora"/>
            </a:endParaRPr>
          </a:p>
          <a:p>
            <a:pPr indent="0" lvl="0" marL="0" rtl="0" algn="l">
              <a:lnSpc>
                <a:spcPct val="115000"/>
              </a:lnSpc>
              <a:spcBef>
                <a:spcPts val="1000"/>
              </a:spcBef>
              <a:spcAft>
                <a:spcPts val="0"/>
              </a:spcAft>
              <a:buNone/>
            </a:pPr>
            <a:r>
              <a:rPr b="1" lang="en-GB" sz="1600">
                <a:solidFill>
                  <a:srgbClr val="0B5394"/>
                </a:solidFill>
                <a:latin typeface="Lora"/>
                <a:ea typeface="Lora"/>
                <a:cs typeface="Lora"/>
                <a:sym typeface="Lora"/>
              </a:rPr>
              <a:t> Risk Factors</a:t>
            </a:r>
            <a:endParaRPr b="1" sz="1600">
              <a:solidFill>
                <a:srgbClr val="0B5394"/>
              </a:solidFill>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lang="en-GB">
                <a:latin typeface="Lora"/>
                <a:ea typeface="Lora"/>
                <a:cs typeface="Lora"/>
                <a:sym typeface="Lora"/>
              </a:rPr>
              <a:t>Smoking doubles the risk.</a:t>
            </a:r>
            <a:endParaRPr>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lang="en-GB">
                <a:latin typeface="Lora"/>
                <a:ea typeface="Lora"/>
                <a:cs typeface="Lora"/>
                <a:sym typeface="Lora"/>
              </a:rPr>
              <a:t>Long standing chronic pancreatitis and diabetes mellitus. </a:t>
            </a:r>
            <a:endParaRPr>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lang="en-GB">
                <a:latin typeface="Lora"/>
                <a:ea typeface="Lora"/>
                <a:cs typeface="Lora"/>
                <a:sym typeface="Lora"/>
              </a:rPr>
              <a:t>Germ line mutations of the familial breast/ovarian cancer gene BRCA2 seen in 10% of cases arising in individuals of Ashkenazi origin</a:t>
            </a:r>
            <a:r>
              <a:rPr baseline="30000" lang="en-GB">
                <a:solidFill>
                  <a:srgbClr val="B45F06"/>
                </a:solidFill>
                <a:latin typeface="Lora"/>
                <a:ea typeface="Lora"/>
                <a:cs typeface="Lora"/>
                <a:sym typeface="Lora"/>
              </a:rPr>
              <a:t>1</a:t>
            </a:r>
            <a:r>
              <a:rPr lang="en-GB">
                <a:latin typeface="Lora"/>
                <a:ea typeface="Lora"/>
                <a:cs typeface="Lora"/>
                <a:sym typeface="Lora"/>
              </a:rPr>
              <a:t>,</a:t>
            </a:r>
            <a:endParaRPr>
              <a:latin typeface="Lora"/>
              <a:ea typeface="Lora"/>
              <a:cs typeface="Lora"/>
              <a:sym typeface="Lora"/>
            </a:endParaRPr>
          </a:p>
          <a:p>
            <a:pPr indent="0" lvl="0" marL="0" rtl="0" algn="l">
              <a:lnSpc>
                <a:spcPct val="115000"/>
              </a:lnSpc>
              <a:spcBef>
                <a:spcPts val="1000"/>
              </a:spcBef>
              <a:spcAft>
                <a:spcPts val="0"/>
              </a:spcAft>
              <a:buNone/>
            </a:pPr>
            <a:r>
              <a:rPr b="1" lang="en-GB" sz="1600">
                <a:solidFill>
                  <a:srgbClr val="0B5394"/>
                </a:solidFill>
                <a:latin typeface="Lora"/>
                <a:ea typeface="Lora"/>
                <a:cs typeface="Lora"/>
                <a:sym typeface="Lora"/>
              </a:rPr>
              <a:t> Pathogenesis</a:t>
            </a:r>
            <a:endParaRPr b="1" sz="1600">
              <a:solidFill>
                <a:srgbClr val="0B5394"/>
              </a:solidFill>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lang="en-GB">
                <a:latin typeface="Lora"/>
                <a:ea typeface="Lora"/>
                <a:cs typeface="Lora"/>
                <a:sym typeface="Lora"/>
              </a:rPr>
              <a:t>Pancreatic cancer arises as a consequence of inherited and acquired mutations in cancer associated genes.</a:t>
            </a:r>
            <a:endParaRPr>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lang="en-GB">
                <a:latin typeface="Lora"/>
                <a:ea typeface="Lora"/>
                <a:cs typeface="Lora"/>
                <a:sym typeface="Lora"/>
              </a:rPr>
              <a:t>Four genes are most commonly affected by somatic mutations:</a:t>
            </a:r>
            <a:endParaRPr>
              <a:latin typeface="Lora"/>
              <a:ea typeface="Lora"/>
              <a:cs typeface="Lora"/>
              <a:sym typeface="Lora"/>
            </a:endParaRPr>
          </a:p>
          <a:p>
            <a:pPr indent="0" lvl="0" marL="0" rtl="0" algn="l">
              <a:lnSpc>
                <a:spcPct val="115000"/>
              </a:lnSpc>
              <a:spcBef>
                <a:spcPts val="0"/>
              </a:spcBef>
              <a:spcAft>
                <a:spcPts val="0"/>
              </a:spcAft>
              <a:buNone/>
            </a:pPr>
            <a:r>
              <a:rPr lang="en-GB">
                <a:latin typeface="Lora"/>
                <a:ea typeface="Lora"/>
                <a:cs typeface="Lora"/>
                <a:sym typeface="Lora"/>
              </a:rPr>
              <a:t>                              </a:t>
            </a:r>
            <a:r>
              <a:rPr b="1" lang="en-GB">
                <a:solidFill>
                  <a:srgbClr val="073763"/>
                </a:solidFill>
                <a:highlight>
                  <a:srgbClr val="CFE2F3"/>
                </a:highlight>
                <a:latin typeface="Lora"/>
                <a:ea typeface="Lora"/>
                <a:cs typeface="Lora"/>
                <a:sym typeface="Lora"/>
              </a:rPr>
              <a:t>  KRAS, CDKN2A/p16, SMAD4, and TP53</a:t>
            </a:r>
            <a:endParaRPr b="1">
              <a:solidFill>
                <a:srgbClr val="073763"/>
              </a:solidFill>
              <a:highlight>
                <a:srgbClr val="CFE2F3"/>
              </a:highlight>
              <a:latin typeface="Lora"/>
              <a:ea typeface="Lora"/>
              <a:cs typeface="Lora"/>
              <a:sym typeface="Lora"/>
            </a:endParaRPr>
          </a:p>
        </p:txBody>
      </p:sp>
      <p:sp>
        <p:nvSpPr>
          <p:cNvPr id="214" name="Google Shape;214;p21"/>
          <p:cNvSpPr/>
          <p:nvPr/>
        </p:nvSpPr>
        <p:spPr>
          <a:xfrm rot="5400000">
            <a:off x="-14400" y="1004125"/>
            <a:ext cx="133500" cy="104700"/>
          </a:xfrm>
          <a:prstGeom prst="triangle">
            <a:avLst>
              <a:gd fmla="val 50000" name="adj"/>
            </a:avLst>
          </a:prstGeom>
          <a:solidFill>
            <a:srgbClr val="073763"/>
          </a:solidFill>
          <a:ln cap="flat" cmpd="sng" w="9525">
            <a:solidFill>
              <a:srgbClr val="07376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1"/>
          <p:cNvSpPr/>
          <p:nvPr/>
        </p:nvSpPr>
        <p:spPr>
          <a:xfrm rot="5400000">
            <a:off x="-14400" y="3135250"/>
            <a:ext cx="133500" cy="104700"/>
          </a:xfrm>
          <a:prstGeom prst="triangle">
            <a:avLst>
              <a:gd fmla="val 50000" name="adj"/>
            </a:avLst>
          </a:prstGeom>
          <a:solidFill>
            <a:srgbClr val="073763"/>
          </a:solidFill>
          <a:ln cap="flat" cmpd="sng" w="9525">
            <a:solidFill>
              <a:srgbClr val="07376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1"/>
          <p:cNvSpPr/>
          <p:nvPr/>
        </p:nvSpPr>
        <p:spPr>
          <a:xfrm rot="5400000">
            <a:off x="-14400" y="4536550"/>
            <a:ext cx="133500" cy="104700"/>
          </a:xfrm>
          <a:prstGeom prst="triangle">
            <a:avLst>
              <a:gd fmla="val 50000" name="adj"/>
            </a:avLst>
          </a:prstGeom>
          <a:solidFill>
            <a:srgbClr val="073763"/>
          </a:solidFill>
          <a:ln cap="flat" cmpd="sng" w="9525">
            <a:solidFill>
              <a:srgbClr val="07376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1"/>
          <p:cNvSpPr/>
          <p:nvPr/>
        </p:nvSpPr>
        <p:spPr>
          <a:xfrm rot="5400000">
            <a:off x="-14400" y="5937850"/>
            <a:ext cx="133500" cy="104700"/>
          </a:xfrm>
          <a:prstGeom prst="triangle">
            <a:avLst>
              <a:gd fmla="val 50000" name="adj"/>
            </a:avLst>
          </a:prstGeom>
          <a:solidFill>
            <a:srgbClr val="073763"/>
          </a:solidFill>
          <a:ln cap="flat" cmpd="sng" w="9525">
            <a:solidFill>
              <a:srgbClr val="07376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1"/>
          <p:cNvSpPr txBox="1"/>
          <p:nvPr/>
        </p:nvSpPr>
        <p:spPr>
          <a:xfrm>
            <a:off x="157800" y="8978475"/>
            <a:ext cx="6269400" cy="9537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800" u="sng">
                <a:solidFill>
                  <a:srgbClr val="666666"/>
                </a:solidFill>
                <a:latin typeface="Lora"/>
                <a:ea typeface="Lora"/>
                <a:cs typeface="Lora"/>
                <a:sym typeface="Lora"/>
              </a:rPr>
              <a:t>Robbins:</a:t>
            </a:r>
            <a:endParaRPr b="1" sz="800" u="sng">
              <a:solidFill>
                <a:srgbClr val="666666"/>
              </a:solidFill>
              <a:latin typeface="Lora"/>
              <a:ea typeface="Lora"/>
              <a:cs typeface="Lora"/>
              <a:sym typeface="Lora"/>
            </a:endParaRPr>
          </a:p>
          <a:p>
            <a:pPr indent="0" lvl="0" marL="0" rtl="0" algn="l">
              <a:spcBef>
                <a:spcPts val="0"/>
              </a:spcBef>
              <a:spcAft>
                <a:spcPts val="0"/>
              </a:spcAft>
              <a:buNone/>
            </a:pPr>
            <a:r>
              <a:rPr b="1" lang="en-GB" sz="800">
                <a:solidFill>
                  <a:srgbClr val="666666"/>
                </a:solidFill>
                <a:latin typeface="Lora"/>
                <a:ea typeface="Lora"/>
                <a:cs typeface="Lora"/>
                <a:sym typeface="Lora"/>
              </a:rPr>
              <a:t>Progression model for the development of pancreatic cancer. It is postulated that telomere shortening and mutations of the KRAS oncogene occur at early stages, inactivation of the p16 tumor suppressor gene occurs at intermediate stages, and inactivation of the TP53, SMAD4, and BRCA2 tumor suppressor genes occurs at late stages. Note that while there is a general temporal sequence of changes, the accumulation of multiple mutations is more important than their occurrence in a specific order. PanIN, Pancreatic intraepithelial neoplasm. The numbers following the labels on the top refer to stages in the development of PanINs.</a:t>
            </a:r>
            <a:endParaRPr b="1" sz="1100">
              <a:solidFill>
                <a:srgbClr val="666666"/>
              </a:solidFill>
              <a:latin typeface="Lora"/>
              <a:ea typeface="Lora"/>
              <a:cs typeface="Lora"/>
              <a:sym typeface="Lora"/>
            </a:endParaRPr>
          </a:p>
        </p:txBody>
      </p:sp>
      <p:pic>
        <p:nvPicPr>
          <p:cNvPr id="219" name="Google Shape;219;p21"/>
          <p:cNvPicPr preferRelativeResize="0"/>
          <p:nvPr/>
        </p:nvPicPr>
        <p:blipFill>
          <a:blip r:embed="rId3">
            <a:alphaModFix/>
          </a:blip>
          <a:stretch>
            <a:fillRect/>
          </a:stretch>
        </p:blipFill>
        <p:spPr>
          <a:xfrm>
            <a:off x="534400" y="7232823"/>
            <a:ext cx="5516198" cy="1706400"/>
          </a:xfrm>
          <a:prstGeom prst="rect">
            <a:avLst/>
          </a:prstGeom>
          <a:noFill/>
          <a:ln>
            <a:noFill/>
          </a:ln>
        </p:spPr>
      </p:pic>
      <p:sp>
        <p:nvSpPr>
          <p:cNvPr id="220" name="Google Shape;220;p21"/>
          <p:cNvSpPr txBox="1"/>
          <p:nvPr/>
        </p:nvSpPr>
        <p:spPr>
          <a:xfrm>
            <a:off x="357750" y="10011075"/>
            <a:ext cx="3489000" cy="42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900">
                <a:solidFill>
                  <a:srgbClr val="B45F06"/>
                </a:solidFill>
                <a:latin typeface="Lora"/>
                <a:ea typeface="Lora"/>
                <a:cs typeface="Lora"/>
                <a:sym typeface="Lora"/>
              </a:rPr>
              <a:t>1- Because of familial marriage.</a:t>
            </a:r>
            <a:endParaRPr sz="900">
              <a:solidFill>
                <a:srgbClr val="B45F06"/>
              </a:solidFill>
              <a:latin typeface="Lora"/>
              <a:ea typeface="Lora"/>
              <a:cs typeface="Lora"/>
              <a:sym typeface="Lora"/>
            </a:endParaRPr>
          </a:p>
          <a:p>
            <a:pPr indent="0" lvl="0" marL="0" rtl="0" algn="l">
              <a:spcBef>
                <a:spcPts val="0"/>
              </a:spcBef>
              <a:spcAft>
                <a:spcPts val="0"/>
              </a:spcAft>
              <a:buNone/>
            </a:pPr>
            <a:r>
              <a:rPr lang="en-GB" sz="900">
                <a:solidFill>
                  <a:srgbClr val="B45F06"/>
                </a:solidFill>
                <a:latin typeface="Lora"/>
                <a:ea typeface="Lora"/>
                <a:cs typeface="Lora"/>
                <a:sym typeface="Lora"/>
              </a:rPr>
              <a:t>2- Tumor marker CK19.9</a:t>
            </a:r>
            <a:endParaRPr sz="900">
              <a:solidFill>
                <a:srgbClr val="B45F06"/>
              </a:solidFill>
              <a:latin typeface="Lora"/>
              <a:ea typeface="Lora"/>
              <a:cs typeface="Lora"/>
              <a:sym typeface="Lora"/>
            </a:endParaRPr>
          </a:p>
        </p:txBody>
      </p:sp>
      <p:cxnSp>
        <p:nvCxnSpPr>
          <p:cNvPr id="221" name="Google Shape;221;p21"/>
          <p:cNvCxnSpPr/>
          <p:nvPr/>
        </p:nvCxnSpPr>
        <p:spPr>
          <a:xfrm flipH="1">
            <a:off x="357762" y="10001765"/>
            <a:ext cx="2148000" cy="15900"/>
          </a:xfrm>
          <a:prstGeom prst="straightConnector1">
            <a:avLst/>
          </a:prstGeom>
          <a:noFill/>
          <a:ln cap="flat" cmpd="sng" w="19050">
            <a:solidFill>
              <a:srgbClr val="000000"/>
            </a:solidFill>
            <a:prstDash val="solid"/>
            <a:round/>
            <a:headEnd len="med" w="med" type="none"/>
            <a:tailEnd len="med" w="med"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5" name="Shape 225"/>
        <p:cNvGrpSpPr/>
        <p:nvPr/>
      </p:nvGrpSpPr>
      <p:grpSpPr>
        <a:xfrm>
          <a:off x="0" y="0"/>
          <a:ext cx="0" cy="0"/>
          <a:chOff x="0" y="0"/>
          <a:chExt cx="0" cy="0"/>
        </a:xfrm>
      </p:grpSpPr>
      <p:sp>
        <p:nvSpPr>
          <p:cNvPr id="226" name="Google Shape;226;p22"/>
          <p:cNvSpPr txBox="1"/>
          <p:nvPr/>
        </p:nvSpPr>
        <p:spPr>
          <a:xfrm>
            <a:off x="1322400" y="165700"/>
            <a:ext cx="5275200" cy="773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3000">
                <a:solidFill>
                  <a:srgbClr val="073763"/>
                </a:solidFill>
                <a:latin typeface="Lora"/>
                <a:ea typeface="Lora"/>
                <a:cs typeface="Lora"/>
                <a:sym typeface="Lora"/>
              </a:rPr>
              <a:t>Pancreatic Carcinoma</a:t>
            </a:r>
            <a:endParaRPr b="1" sz="3000">
              <a:solidFill>
                <a:srgbClr val="073763"/>
              </a:solidFill>
              <a:latin typeface="Lora"/>
              <a:ea typeface="Lora"/>
              <a:cs typeface="Lora"/>
              <a:sym typeface="Lora"/>
            </a:endParaRPr>
          </a:p>
        </p:txBody>
      </p:sp>
      <p:sp>
        <p:nvSpPr>
          <p:cNvPr id="227" name="Google Shape;227;p22"/>
          <p:cNvSpPr txBox="1"/>
          <p:nvPr/>
        </p:nvSpPr>
        <p:spPr>
          <a:xfrm>
            <a:off x="0" y="910475"/>
            <a:ext cx="6585000" cy="3220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1600">
                <a:solidFill>
                  <a:srgbClr val="0B5394"/>
                </a:solidFill>
                <a:latin typeface="Lora"/>
                <a:ea typeface="Lora"/>
                <a:cs typeface="Lora"/>
                <a:sym typeface="Lora"/>
              </a:rPr>
              <a:t> Morphology</a:t>
            </a:r>
            <a:endParaRPr b="1" sz="1600">
              <a:solidFill>
                <a:srgbClr val="0B5394"/>
              </a:solidFill>
              <a:latin typeface="Lora"/>
              <a:ea typeface="Lora"/>
              <a:cs typeface="Lora"/>
              <a:sym typeface="Lora"/>
            </a:endParaRPr>
          </a:p>
          <a:p>
            <a:pPr indent="-199900" lvl="0" marL="360000" rtl="0" algn="l">
              <a:lnSpc>
                <a:spcPct val="115000"/>
              </a:lnSpc>
              <a:spcBef>
                <a:spcPts val="0"/>
              </a:spcBef>
              <a:spcAft>
                <a:spcPts val="0"/>
              </a:spcAft>
              <a:buSzPts val="1400"/>
              <a:buFont typeface="Lora"/>
              <a:buChar char="●"/>
            </a:pPr>
            <a:r>
              <a:rPr b="1" lang="en-GB">
                <a:highlight>
                  <a:srgbClr val="CFE2F3"/>
                </a:highlight>
                <a:latin typeface="Lora"/>
                <a:ea typeface="Lora"/>
                <a:cs typeface="Lora"/>
                <a:sym typeface="Lora"/>
              </a:rPr>
              <a:t>Macroscopic</a:t>
            </a:r>
            <a:endParaRPr b="1">
              <a:highlight>
                <a:srgbClr val="CFE2F3"/>
              </a:highlight>
              <a:latin typeface="Lora"/>
              <a:ea typeface="Lora"/>
              <a:cs typeface="Lora"/>
              <a:sym typeface="Lora"/>
            </a:endParaRPr>
          </a:p>
          <a:p>
            <a:pPr indent="-196899" lvl="1" marL="557999" rtl="0" algn="l">
              <a:lnSpc>
                <a:spcPct val="115000"/>
              </a:lnSpc>
              <a:spcBef>
                <a:spcPts val="0"/>
              </a:spcBef>
              <a:spcAft>
                <a:spcPts val="0"/>
              </a:spcAft>
              <a:buSzPts val="1400"/>
              <a:buFont typeface="Lora"/>
              <a:buChar char="○"/>
            </a:pPr>
            <a:r>
              <a:rPr lang="en-GB">
                <a:solidFill>
                  <a:schemeClr val="dk1"/>
                </a:solidFill>
                <a:latin typeface="Lora"/>
                <a:ea typeface="Lora"/>
                <a:cs typeface="Lora"/>
                <a:sym typeface="Lora"/>
              </a:rPr>
              <a:t>Majority are </a:t>
            </a:r>
            <a:r>
              <a:rPr lang="en-GB">
                <a:latin typeface="Lora"/>
                <a:ea typeface="Lora"/>
                <a:cs typeface="Lora"/>
                <a:sym typeface="Lora"/>
              </a:rPr>
              <a:t>ductal carcinoma.</a:t>
            </a:r>
            <a:endParaRPr>
              <a:latin typeface="Lora"/>
              <a:ea typeface="Lora"/>
              <a:cs typeface="Lora"/>
              <a:sym typeface="Lora"/>
            </a:endParaRPr>
          </a:p>
          <a:p>
            <a:pPr indent="-196899" lvl="1" marL="557999" rtl="0" algn="l">
              <a:lnSpc>
                <a:spcPct val="115000"/>
              </a:lnSpc>
              <a:spcBef>
                <a:spcPts val="0"/>
              </a:spcBef>
              <a:spcAft>
                <a:spcPts val="0"/>
              </a:spcAft>
              <a:buSzPts val="1400"/>
              <a:buFont typeface="Lora"/>
              <a:buChar char="○"/>
            </a:pPr>
            <a:r>
              <a:rPr lang="en-GB">
                <a:latin typeface="Lora"/>
                <a:ea typeface="Lora"/>
                <a:cs typeface="Lora"/>
                <a:sym typeface="Lora"/>
              </a:rPr>
              <a:t>Hard.</a:t>
            </a:r>
            <a:endParaRPr>
              <a:latin typeface="Lora"/>
              <a:ea typeface="Lora"/>
              <a:cs typeface="Lora"/>
              <a:sym typeface="Lora"/>
            </a:endParaRPr>
          </a:p>
          <a:p>
            <a:pPr indent="-196899" lvl="1" marL="557999" rtl="0" algn="l">
              <a:lnSpc>
                <a:spcPct val="115000"/>
              </a:lnSpc>
              <a:spcBef>
                <a:spcPts val="0"/>
              </a:spcBef>
              <a:spcAft>
                <a:spcPts val="0"/>
              </a:spcAft>
              <a:buSzPts val="1400"/>
              <a:buFont typeface="Lora"/>
              <a:buChar char="○"/>
            </a:pPr>
            <a:r>
              <a:rPr lang="en-GB">
                <a:latin typeface="Lora"/>
                <a:ea typeface="Lora"/>
                <a:cs typeface="Lora"/>
                <a:sym typeface="Lora"/>
              </a:rPr>
              <a:t>Stallete.</a:t>
            </a:r>
            <a:endParaRPr>
              <a:latin typeface="Lora"/>
              <a:ea typeface="Lora"/>
              <a:cs typeface="Lora"/>
              <a:sym typeface="Lora"/>
            </a:endParaRPr>
          </a:p>
          <a:p>
            <a:pPr indent="-196899" lvl="1" marL="557999" rtl="0" algn="l">
              <a:lnSpc>
                <a:spcPct val="115000"/>
              </a:lnSpc>
              <a:spcBef>
                <a:spcPts val="0"/>
              </a:spcBef>
              <a:spcAft>
                <a:spcPts val="0"/>
              </a:spcAft>
              <a:buSzPts val="1400"/>
              <a:buFont typeface="Lora"/>
              <a:buChar char="○"/>
            </a:pPr>
            <a:r>
              <a:rPr lang="en-GB">
                <a:latin typeface="Lora"/>
                <a:ea typeface="Lora"/>
                <a:cs typeface="Lora"/>
                <a:sym typeface="Lora"/>
              </a:rPr>
              <a:t>Gray-white.</a:t>
            </a:r>
            <a:endParaRPr>
              <a:latin typeface="Lora"/>
              <a:ea typeface="Lora"/>
              <a:cs typeface="Lora"/>
              <a:sym typeface="Lora"/>
            </a:endParaRPr>
          </a:p>
          <a:p>
            <a:pPr indent="-196899" lvl="1" marL="557999" rtl="0" algn="l">
              <a:lnSpc>
                <a:spcPct val="115000"/>
              </a:lnSpc>
              <a:spcBef>
                <a:spcPts val="0"/>
              </a:spcBef>
              <a:spcAft>
                <a:spcPts val="0"/>
              </a:spcAft>
              <a:buSzPts val="1400"/>
              <a:buFont typeface="Lora"/>
              <a:buChar char="○"/>
            </a:pPr>
            <a:r>
              <a:rPr lang="en-GB">
                <a:latin typeface="Lora"/>
                <a:ea typeface="Lora"/>
                <a:cs typeface="Lora"/>
                <a:sym typeface="Lora"/>
              </a:rPr>
              <a:t>Poorly defined masses.</a:t>
            </a:r>
            <a:endParaRPr>
              <a:latin typeface="Lora"/>
              <a:ea typeface="Lora"/>
              <a:cs typeface="Lora"/>
              <a:sym typeface="Lora"/>
            </a:endParaRPr>
          </a:p>
          <a:p>
            <a:pPr indent="0" lvl="0" marL="0" rtl="0" algn="l">
              <a:lnSpc>
                <a:spcPct val="115000"/>
              </a:lnSpc>
              <a:spcBef>
                <a:spcPts val="0"/>
              </a:spcBef>
              <a:spcAft>
                <a:spcPts val="0"/>
              </a:spcAft>
              <a:buNone/>
            </a:pPr>
            <a:r>
              <a:t/>
            </a:r>
            <a:endParaRPr>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b="1" lang="en-GB">
                <a:highlight>
                  <a:srgbClr val="CFE2F3"/>
                </a:highlight>
                <a:latin typeface="Lora"/>
                <a:ea typeface="Lora"/>
                <a:cs typeface="Lora"/>
                <a:sym typeface="Lora"/>
              </a:rPr>
              <a:t>Microscopic</a:t>
            </a:r>
            <a:endParaRPr b="1">
              <a:highlight>
                <a:srgbClr val="CFE2F3"/>
              </a:highlight>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lang="en-GB">
                <a:latin typeface="Lora"/>
                <a:ea typeface="Lora"/>
                <a:cs typeface="Lora"/>
                <a:sym typeface="Lora"/>
              </a:rPr>
              <a:t>Highly invasive.</a:t>
            </a:r>
            <a:endParaRPr>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lang="en-GB">
                <a:latin typeface="Lora"/>
                <a:ea typeface="Lora"/>
                <a:cs typeface="Lora"/>
                <a:sym typeface="Lora"/>
              </a:rPr>
              <a:t>Elicits an intense non-neoplastic host reaction </a:t>
            </a:r>
            <a:endParaRPr>
              <a:latin typeface="Lora"/>
              <a:ea typeface="Lora"/>
              <a:cs typeface="Lora"/>
              <a:sym typeface="Lora"/>
            </a:endParaRPr>
          </a:p>
          <a:p>
            <a:pPr indent="0" lvl="0" marL="457200" rtl="0" algn="l">
              <a:lnSpc>
                <a:spcPct val="115000"/>
              </a:lnSpc>
              <a:spcBef>
                <a:spcPts val="0"/>
              </a:spcBef>
              <a:spcAft>
                <a:spcPts val="0"/>
              </a:spcAft>
              <a:buNone/>
            </a:pPr>
            <a:r>
              <a:rPr lang="en-GB">
                <a:latin typeface="Lora"/>
                <a:ea typeface="Lora"/>
                <a:cs typeface="Lora"/>
                <a:sym typeface="Lora"/>
              </a:rPr>
              <a:t>called a "desmoplastic response". </a:t>
            </a:r>
            <a:endParaRPr>
              <a:latin typeface="Lora"/>
              <a:ea typeface="Lora"/>
              <a:cs typeface="Lora"/>
              <a:sym typeface="Lora"/>
            </a:endParaRPr>
          </a:p>
          <a:p>
            <a:pPr indent="0" lvl="0" marL="0" rtl="0" algn="l">
              <a:lnSpc>
                <a:spcPct val="115000"/>
              </a:lnSpc>
              <a:spcBef>
                <a:spcPts val="0"/>
              </a:spcBef>
              <a:spcAft>
                <a:spcPts val="0"/>
              </a:spcAft>
              <a:buNone/>
            </a:pPr>
            <a:r>
              <a:t/>
            </a:r>
            <a:endParaRPr>
              <a:latin typeface="Lora"/>
              <a:ea typeface="Lora"/>
              <a:cs typeface="Lora"/>
              <a:sym typeface="Lora"/>
            </a:endParaRPr>
          </a:p>
        </p:txBody>
      </p:sp>
      <p:pic>
        <p:nvPicPr>
          <p:cNvPr id="228" name="Google Shape;228;p22"/>
          <p:cNvPicPr preferRelativeResize="0"/>
          <p:nvPr/>
        </p:nvPicPr>
        <p:blipFill rotWithShape="1">
          <a:blip r:embed="rId3">
            <a:alphaModFix/>
          </a:blip>
          <a:srcRect b="5828" l="0" r="0" t="5995"/>
          <a:stretch/>
        </p:blipFill>
        <p:spPr>
          <a:xfrm>
            <a:off x="191352" y="1302395"/>
            <a:ext cx="210900" cy="185951"/>
          </a:xfrm>
          <a:prstGeom prst="rect">
            <a:avLst/>
          </a:prstGeom>
          <a:noFill/>
          <a:ln>
            <a:noFill/>
          </a:ln>
        </p:spPr>
      </p:pic>
      <p:pic>
        <p:nvPicPr>
          <p:cNvPr id="229" name="Google Shape;229;p22"/>
          <p:cNvPicPr preferRelativeResize="0"/>
          <p:nvPr/>
        </p:nvPicPr>
        <p:blipFill>
          <a:blip r:embed="rId4">
            <a:alphaModFix/>
          </a:blip>
          <a:stretch>
            <a:fillRect/>
          </a:stretch>
        </p:blipFill>
        <p:spPr>
          <a:xfrm>
            <a:off x="175649" y="3030350"/>
            <a:ext cx="242300" cy="242300"/>
          </a:xfrm>
          <a:prstGeom prst="rect">
            <a:avLst/>
          </a:prstGeom>
          <a:noFill/>
          <a:ln>
            <a:noFill/>
          </a:ln>
        </p:spPr>
      </p:pic>
      <p:pic>
        <p:nvPicPr>
          <p:cNvPr id="230" name="Google Shape;230;p22"/>
          <p:cNvPicPr preferRelativeResize="0"/>
          <p:nvPr/>
        </p:nvPicPr>
        <p:blipFill rotWithShape="1">
          <a:blip r:embed="rId5">
            <a:alphaModFix/>
          </a:blip>
          <a:srcRect b="0" l="0" r="50258" t="0"/>
          <a:stretch/>
        </p:blipFill>
        <p:spPr>
          <a:xfrm>
            <a:off x="5543275" y="1200775"/>
            <a:ext cx="2199375" cy="1483600"/>
          </a:xfrm>
          <a:prstGeom prst="rect">
            <a:avLst/>
          </a:prstGeom>
          <a:noFill/>
          <a:ln>
            <a:noFill/>
          </a:ln>
        </p:spPr>
      </p:pic>
      <p:pic>
        <p:nvPicPr>
          <p:cNvPr id="231" name="Google Shape;231;p22"/>
          <p:cNvPicPr preferRelativeResize="0"/>
          <p:nvPr/>
        </p:nvPicPr>
        <p:blipFill rotWithShape="1">
          <a:blip r:embed="rId6">
            <a:alphaModFix/>
          </a:blip>
          <a:srcRect b="0" l="50019" r="0" t="0"/>
          <a:stretch/>
        </p:blipFill>
        <p:spPr>
          <a:xfrm>
            <a:off x="5543275" y="3030350"/>
            <a:ext cx="2199375" cy="1476508"/>
          </a:xfrm>
          <a:prstGeom prst="rect">
            <a:avLst/>
          </a:prstGeom>
          <a:noFill/>
          <a:ln>
            <a:noFill/>
          </a:ln>
        </p:spPr>
      </p:pic>
      <p:sp>
        <p:nvSpPr>
          <p:cNvPr id="232" name="Google Shape;232;p22"/>
          <p:cNvSpPr/>
          <p:nvPr/>
        </p:nvSpPr>
        <p:spPr>
          <a:xfrm>
            <a:off x="2825300" y="4414650"/>
            <a:ext cx="2068200" cy="433800"/>
          </a:xfrm>
          <a:prstGeom prst="rect">
            <a:avLst/>
          </a:prstGeom>
          <a:solidFill>
            <a:srgbClr val="07376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F3F3F3"/>
                </a:solidFill>
                <a:latin typeface="Lora"/>
                <a:ea typeface="Lora"/>
                <a:cs typeface="Lora"/>
                <a:sym typeface="Lora"/>
              </a:rPr>
              <a:t>Metastasis</a:t>
            </a:r>
            <a:endParaRPr b="1">
              <a:solidFill>
                <a:srgbClr val="F3F3F3"/>
              </a:solidFill>
              <a:latin typeface="Lora"/>
              <a:ea typeface="Lora"/>
              <a:cs typeface="Lora"/>
              <a:sym typeface="Lora"/>
            </a:endParaRPr>
          </a:p>
        </p:txBody>
      </p:sp>
      <p:sp>
        <p:nvSpPr>
          <p:cNvPr id="233" name="Google Shape;233;p22"/>
          <p:cNvSpPr/>
          <p:nvPr/>
        </p:nvSpPr>
        <p:spPr>
          <a:xfrm>
            <a:off x="417950" y="5012375"/>
            <a:ext cx="3130200" cy="1844700"/>
          </a:xfrm>
          <a:prstGeom prst="rect">
            <a:avLst/>
          </a:prstGeom>
          <a:solidFill>
            <a:srgbClr val="FFFFFF"/>
          </a:solidFill>
          <a:ln cap="flat" cmpd="sng" w="28575">
            <a:solidFill>
              <a:srgbClr val="D9D9D9"/>
            </a:solidFill>
            <a:prstDash val="solid"/>
            <a:round/>
            <a:headEnd len="sm" w="sm" type="none"/>
            <a:tailEnd len="sm" w="sm" type="none"/>
          </a:ln>
        </p:spPr>
        <p:txBody>
          <a:bodyPr anchorCtr="0" anchor="b"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Font typeface="Lora"/>
              <a:buAutoNum type="arabicPeriod"/>
            </a:pPr>
            <a:r>
              <a:rPr lang="en-GB">
                <a:solidFill>
                  <a:schemeClr val="dk1"/>
                </a:solidFill>
                <a:latin typeface="Lora"/>
                <a:ea typeface="Lora"/>
                <a:cs typeface="Lora"/>
                <a:sym typeface="Lora"/>
              </a:rPr>
              <a:t>Peripancreatic.</a:t>
            </a:r>
            <a:endParaRPr>
              <a:solidFill>
                <a:schemeClr val="dk1"/>
              </a:solidFill>
              <a:latin typeface="Lora"/>
              <a:ea typeface="Lora"/>
              <a:cs typeface="Lora"/>
              <a:sym typeface="Lora"/>
            </a:endParaRPr>
          </a:p>
          <a:p>
            <a:pPr indent="-317500" lvl="0" marL="457200" rtl="0" algn="l">
              <a:lnSpc>
                <a:spcPct val="115000"/>
              </a:lnSpc>
              <a:spcBef>
                <a:spcPts val="0"/>
              </a:spcBef>
              <a:spcAft>
                <a:spcPts val="0"/>
              </a:spcAft>
              <a:buClr>
                <a:schemeClr val="dk1"/>
              </a:buClr>
              <a:buSzPts val="1400"/>
              <a:buFont typeface="Lora"/>
              <a:buAutoNum type="arabicPeriod"/>
            </a:pPr>
            <a:r>
              <a:rPr lang="en-GB">
                <a:solidFill>
                  <a:schemeClr val="dk1"/>
                </a:solidFill>
                <a:latin typeface="Lora"/>
                <a:ea typeface="Lora"/>
                <a:cs typeface="Lora"/>
                <a:sym typeface="Lora"/>
              </a:rPr>
              <a:t>Gastric.</a:t>
            </a:r>
            <a:endParaRPr>
              <a:solidFill>
                <a:schemeClr val="dk1"/>
              </a:solidFill>
              <a:latin typeface="Lora"/>
              <a:ea typeface="Lora"/>
              <a:cs typeface="Lora"/>
              <a:sym typeface="Lora"/>
            </a:endParaRPr>
          </a:p>
          <a:p>
            <a:pPr indent="-317500" lvl="0" marL="457200" rtl="0" algn="l">
              <a:lnSpc>
                <a:spcPct val="115000"/>
              </a:lnSpc>
              <a:spcBef>
                <a:spcPts val="0"/>
              </a:spcBef>
              <a:spcAft>
                <a:spcPts val="0"/>
              </a:spcAft>
              <a:buClr>
                <a:schemeClr val="dk1"/>
              </a:buClr>
              <a:buSzPts val="1400"/>
              <a:buFont typeface="Lora"/>
              <a:buAutoNum type="arabicPeriod"/>
            </a:pPr>
            <a:r>
              <a:rPr lang="en-GB">
                <a:solidFill>
                  <a:schemeClr val="dk1"/>
                </a:solidFill>
                <a:latin typeface="Lora"/>
                <a:ea typeface="Lora"/>
                <a:cs typeface="Lora"/>
                <a:sym typeface="Lora"/>
              </a:rPr>
              <a:t>Mesenteric.</a:t>
            </a:r>
            <a:endParaRPr>
              <a:solidFill>
                <a:schemeClr val="dk1"/>
              </a:solidFill>
              <a:latin typeface="Lora"/>
              <a:ea typeface="Lora"/>
              <a:cs typeface="Lora"/>
              <a:sym typeface="Lora"/>
            </a:endParaRPr>
          </a:p>
          <a:p>
            <a:pPr indent="-317500" lvl="0" marL="457200" rtl="0" algn="l">
              <a:lnSpc>
                <a:spcPct val="115000"/>
              </a:lnSpc>
              <a:spcBef>
                <a:spcPts val="0"/>
              </a:spcBef>
              <a:spcAft>
                <a:spcPts val="0"/>
              </a:spcAft>
              <a:buClr>
                <a:schemeClr val="dk1"/>
              </a:buClr>
              <a:buSzPts val="1400"/>
              <a:buFont typeface="Lora"/>
              <a:buAutoNum type="arabicPeriod"/>
            </a:pPr>
            <a:r>
              <a:rPr lang="en-GB">
                <a:solidFill>
                  <a:schemeClr val="dk1"/>
                </a:solidFill>
                <a:latin typeface="Lora"/>
                <a:ea typeface="Lora"/>
                <a:cs typeface="Lora"/>
                <a:sym typeface="Lora"/>
              </a:rPr>
              <a:t>Omental.</a:t>
            </a:r>
            <a:endParaRPr>
              <a:solidFill>
                <a:schemeClr val="dk1"/>
              </a:solidFill>
              <a:latin typeface="Lora"/>
              <a:ea typeface="Lora"/>
              <a:cs typeface="Lora"/>
              <a:sym typeface="Lora"/>
            </a:endParaRPr>
          </a:p>
          <a:p>
            <a:pPr indent="-317500" lvl="0" marL="457200" rtl="0" algn="l">
              <a:lnSpc>
                <a:spcPct val="115000"/>
              </a:lnSpc>
              <a:spcBef>
                <a:spcPts val="0"/>
              </a:spcBef>
              <a:spcAft>
                <a:spcPts val="0"/>
              </a:spcAft>
              <a:buClr>
                <a:schemeClr val="dk1"/>
              </a:buClr>
              <a:buSzPts val="1400"/>
              <a:buFont typeface="Lora"/>
              <a:buAutoNum type="arabicPeriod"/>
            </a:pPr>
            <a:r>
              <a:rPr lang="en-GB">
                <a:solidFill>
                  <a:schemeClr val="dk1"/>
                </a:solidFill>
                <a:latin typeface="Lora"/>
                <a:ea typeface="Lora"/>
                <a:cs typeface="Lora"/>
                <a:sym typeface="Lora"/>
              </a:rPr>
              <a:t>Portahepatic.</a:t>
            </a:r>
            <a:endParaRPr/>
          </a:p>
        </p:txBody>
      </p:sp>
      <p:sp>
        <p:nvSpPr>
          <p:cNvPr id="234" name="Google Shape;234;p22"/>
          <p:cNvSpPr/>
          <p:nvPr/>
        </p:nvSpPr>
        <p:spPr>
          <a:xfrm>
            <a:off x="417951" y="4995965"/>
            <a:ext cx="3130200" cy="438900"/>
          </a:xfrm>
          <a:prstGeom prst="rect">
            <a:avLst/>
          </a:prstGeom>
          <a:solidFill>
            <a:srgbClr val="9FC5E8"/>
          </a:solid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073763"/>
                </a:solidFill>
                <a:latin typeface="Lora"/>
                <a:ea typeface="Lora"/>
                <a:cs typeface="Lora"/>
                <a:sym typeface="Lora"/>
              </a:rPr>
              <a:t>Lymph nodes</a:t>
            </a:r>
            <a:endParaRPr b="1">
              <a:solidFill>
                <a:srgbClr val="073763"/>
              </a:solidFill>
              <a:latin typeface="Lora"/>
              <a:ea typeface="Lora"/>
              <a:cs typeface="Lora"/>
              <a:sym typeface="Lora"/>
            </a:endParaRPr>
          </a:p>
        </p:txBody>
      </p:sp>
      <p:sp>
        <p:nvSpPr>
          <p:cNvPr id="235" name="Google Shape;235;p22"/>
          <p:cNvSpPr/>
          <p:nvPr/>
        </p:nvSpPr>
        <p:spPr>
          <a:xfrm>
            <a:off x="4087400" y="5013474"/>
            <a:ext cx="3130200" cy="1844700"/>
          </a:xfrm>
          <a:prstGeom prst="rect">
            <a:avLst/>
          </a:prstGeom>
          <a:solidFill>
            <a:srgbClr val="FFFFFF"/>
          </a:solidFill>
          <a:ln cap="flat" cmpd="sng" w="2857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317500" lvl="0" marL="457200" rtl="0" algn="l">
              <a:spcBef>
                <a:spcPts val="0"/>
              </a:spcBef>
              <a:spcAft>
                <a:spcPts val="0"/>
              </a:spcAft>
              <a:buClr>
                <a:schemeClr val="dk1"/>
              </a:buClr>
              <a:buSzPts val="1400"/>
              <a:buFont typeface="Lora"/>
              <a:buAutoNum type="arabicPeriod"/>
            </a:pPr>
            <a:r>
              <a:rPr lang="en-GB">
                <a:solidFill>
                  <a:schemeClr val="dk1"/>
                </a:solidFill>
                <a:latin typeface="Lora"/>
                <a:ea typeface="Lora"/>
                <a:cs typeface="Lora"/>
                <a:sym typeface="Lora"/>
              </a:rPr>
              <a:t>Lungs.</a:t>
            </a:r>
            <a:endParaRPr>
              <a:solidFill>
                <a:schemeClr val="dk1"/>
              </a:solidFill>
              <a:latin typeface="Lora"/>
              <a:ea typeface="Lora"/>
              <a:cs typeface="Lora"/>
              <a:sym typeface="Lora"/>
            </a:endParaRPr>
          </a:p>
          <a:p>
            <a:pPr indent="-317500" lvl="0" marL="457200" rtl="0" algn="l">
              <a:spcBef>
                <a:spcPts val="0"/>
              </a:spcBef>
              <a:spcAft>
                <a:spcPts val="0"/>
              </a:spcAft>
              <a:buClr>
                <a:schemeClr val="dk1"/>
              </a:buClr>
              <a:buSzPts val="1400"/>
              <a:buFont typeface="Lora"/>
              <a:buAutoNum type="arabicPeriod"/>
            </a:pPr>
            <a:r>
              <a:rPr lang="en-GB">
                <a:solidFill>
                  <a:schemeClr val="dk1"/>
                </a:solidFill>
                <a:latin typeface="Lora"/>
                <a:ea typeface="Lora"/>
                <a:cs typeface="Lora"/>
                <a:sym typeface="Lora"/>
              </a:rPr>
              <a:t>Bones.</a:t>
            </a:r>
            <a:endParaRPr>
              <a:solidFill>
                <a:schemeClr val="dk1"/>
              </a:solidFill>
              <a:latin typeface="Lora"/>
              <a:ea typeface="Lora"/>
              <a:cs typeface="Lora"/>
              <a:sym typeface="Lora"/>
            </a:endParaRPr>
          </a:p>
        </p:txBody>
      </p:sp>
      <p:sp>
        <p:nvSpPr>
          <p:cNvPr id="236" name="Google Shape;236;p22"/>
          <p:cNvSpPr/>
          <p:nvPr/>
        </p:nvSpPr>
        <p:spPr>
          <a:xfrm>
            <a:off x="4087397" y="4997061"/>
            <a:ext cx="3130200" cy="438900"/>
          </a:xfrm>
          <a:prstGeom prst="rect">
            <a:avLst/>
          </a:prstGeom>
          <a:solidFill>
            <a:srgbClr val="9FC5E8"/>
          </a:solidFill>
          <a:ln cap="flat" cmpd="sng" w="9525">
            <a:solidFill>
              <a:srgbClr val="D9D9D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073763"/>
                </a:solidFill>
                <a:latin typeface="Lora"/>
                <a:ea typeface="Lora"/>
                <a:cs typeface="Lora"/>
                <a:sym typeface="Lora"/>
              </a:rPr>
              <a:t>Distant</a:t>
            </a:r>
            <a:endParaRPr b="1">
              <a:solidFill>
                <a:srgbClr val="073763"/>
              </a:solidFill>
              <a:latin typeface="Lora"/>
              <a:ea typeface="Lora"/>
              <a:cs typeface="Lora"/>
              <a:sym typeface="Lora"/>
            </a:endParaRPr>
          </a:p>
        </p:txBody>
      </p:sp>
      <p:cxnSp>
        <p:nvCxnSpPr>
          <p:cNvPr id="237" name="Google Shape;237;p22"/>
          <p:cNvCxnSpPr>
            <a:stCxn id="232" idx="1"/>
            <a:endCxn id="234" idx="0"/>
          </p:cNvCxnSpPr>
          <p:nvPr/>
        </p:nvCxnSpPr>
        <p:spPr>
          <a:xfrm flipH="1">
            <a:off x="1983200" y="4631550"/>
            <a:ext cx="842100" cy="364500"/>
          </a:xfrm>
          <a:prstGeom prst="curvedConnector2">
            <a:avLst/>
          </a:prstGeom>
          <a:noFill/>
          <a:ln cap="flat" cmpd="sng" w="28575">
            <a:solidFill>
              <a:srgbClr val="073763"/>
            </a:solidFill>
            <a:prstDash val="solid"/>
            <a:round/>
            <a:headEnd len="med" w="med" type="none"/>
            <a:tailEnd len="med" w="med" type="none"/>
          </a:ln>
        </p:spPr>
      </p:cxnSp>
      <p:cxnSp>
        <p:nvCxnSpPr>
          <p:cNvPr id="238" name="Google Shape;238;p22"/>
          <p:cNvCxnSpPr>
            <a:stCxn id="232" idx="3"/>
            <a:endCxn id="236" idx="0"/>
          </p:cNvCxnSpPr>
          <p:nvPr/>
        </p:nvCxnSpPr>
        <p:spPr>
          <a:xfrm>
            <a:off x="4893500" y="4631550"/>
            <a:ext cx="759000" cy="365400"/>
          </a:xfrm>
          <a:prstGeom prst="curvedConnector2">
            <a:avLst/>
          </a:prstGeom>
          <a:noFill/>
          <a:ln cap="flat" cmpd="sng" w="28575">
            <a:solidFill>
              <a:srgbClr val="073763"/>
            </a:solidFill>
            <a:prstDash val="solid"/>
            <a:round/>
            <a:headEnd len="med" w="med" type="none"/>
            <a:tailEnd len="med" w="med" type="none"/>
          </a:ln>
        </p:spPr>
      </p:cxnSp>
      <p:sp>
        <p:nvSpPr>
          <p:cNvPr id="239" name="Google Shape;239;p22"/>
          <p:cNvSpPr/>
          <p:nvPr/>
        </p:nvSpPr>
        <p:spPr>
          <a:xfrm rot="5400000">
            <a:off x="-14400" y="1081675"/>
            <a:ext cx="133500" cy="104700"/>
          </a:xfrm>
          <a:prstGeom prst="triangle">
            <a:avLst>
              <a:gd fmla="val 50000" name="adj"/>
            </a:avLst>
          </a:prstGeom>
          <a:solidFill>
            <a:srgbClr val="073763"/>
          </a:solidFill>
          <a:ln cap="flat" cmpd="sng" w="9525">
            <a:solidFill>
              <a:srgbClr val="07376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2"/>
          <p:cNvSpPr txBox="1"/>
          <p:nvPr/>
        </p:nvSpPr>
        <p:spPr>
          <a:xfrm>
            <a:off x="0" y="6873400"/>
            <a:ext cx="7574400" cy="1200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a:latin typeface="Lora"/>
                <a:ea typeface="Lora"/>
                <a:cs typeface="Lora"/>
                <a:sym typeface="Lora"/>
              </a:rPr>
              <a:t>Less common variants of pancreatic cancer include:</a:t>
            </a:r>
            <a:endParaRPr b="1">
              <a:latin typeface="Lora"/>
              <a:ea typeface="Lora"/>
              <a:cs typeface="Lora"/>
              <a:sym typeface="Lora"/>
            </a:endParaRPr>
          </a:p>
          <a:p>
            <a:pPr indent="-317500" lvl="0" marL="457200" rtl="0" algn="l">
              <a:lnSpc>
                <a:spcPct val="115000"/>
              </a:lnSpc>
              <a:spcBef>
                <a:spcPts val="200"/>
              </a:spcBef>
              <a:spcAft>
                <a:spcPts val="0"/>
              </a:spcAft>
              <a:buSzPts val="1400"/>
              <a:buFont typeface="Lora"/>
              <a:buChar char="●"/>
            </a:pPr>
            <a:r>
              <a:rPr lang="en-GB">
                <a:latin typeface="Lora"/>
                <a:ea typeface="Lora"/>
                <a:cs typeface="Lora"/>
                <a:sym typeface="Lora"/>
              </a:rPr>
              <a:t>A</a:t>
            </a:r>
            <a:r>
              <a:rPr lang="en-GB">
                <a:latin typeface="Lora"/>
                <a:ea typeface="Lora"/>
                <a:cs typeface="Lora"/>
                <a:sym typeface="Lora"/>
              </a:rPr>
              <a:t>cinar cell carcinomas.</a:t>
            </a:r>
            <a:endParaRPr>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lang="en-GB">
                <a:latin typeface="Lora"/>
                <a:ea typeface="Lora"/>
                <a:cs typeface="Lora"/>
                <a:sym typeface="Lora"/>
              </a:rPr>
              <a:t>Adenosquamous carcinomas</a:t>
            </a:r>
            <a:r>
              <a:rPr lang="en-GB">
                <a:latin typeface="Lora"/>
                <a:ea typeface="Lora"/>
                <a:cs typeface="Lora"/>
                <a:sym typeface="Lora"/>
              </a:rPr>
              <a:t>.</a:t>
            </a:r>
            <a:endParaRPr>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lang="en-GB">
                <a:latin typeface="Lora"/>
                <a:ea typeface="Lora"/>
                <a:cs typeface="Lora"/>
                <a:sym typeface="Lora"/>
              </a:rPr>
              <a:t>U</a:t>
            </a:r>
            <a:r>
              <a:rPr lang="en-GB">
                <a:latin typeface="Lora"/>
                <a:ea typeface="Lora"/>
                <a:cs typeface="Lora"/>
                <a:sym typeface="Lora"/>
              </a:rPr>
              <a:t>ndifferentiated carcinomas with osteoclast-like giant cells. </a:t>
            </a:r>
            <a:endParaRPr>
              <a:latin typeface="Lora"/>
              <a:ea typeface="Lora"/>
              <a:cs typeface="Lora"/>
              <a:sym typeface="Lora"/>
            </a:endParaRPr>
          </a:p>
        </p:txBody>
      </p:sp>
      <p:sp>
        <p:nvSpPr>
          <p:cNvPr id="241" name="Google Shape;241;p22"/>
          <p:cNvSpPr txBox="1"/>
          <p:nvPr/>
        </p:nvSpPr>
        <p:spPr>
          <a:xfrm>
            <a:off x="0" y="7960250"/>
            <a:ext cx="6268800" cy="1713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1600">
                <a:solidFill>
                  <a:srgbClr val="0B5394"/>
                </a:solidFill>
                <a:latin typeface="Lora"/>
                <a:ea typeface="Lora"/>
                <a:cs typeface="Lora"/>
                <a:sym typeface="Lora"/>
              </a:rPr>
              <a:t>  Clinical Features</a:t>
            </a:r>
            <a:endParaRPr b="1" sz="1600">
              <a:solidFill>
                <a:srgbClr val="0B5394"/>
              </a:solidFill>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lang="en-GB">
                <a:latin typeface="Lora"/>
                <a:ea typeface="Lora"/>
                <a:cs typeface="Lora"/>
                <a:sym typeface="Lora"/>
              </a:rPr>
              <a:t>Jaundice.</a:t>
            </a:r>
            <a:endParaRPr>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lang="en-GB">
                <a:latin typeface="Lora"/>
                <a:ea typeface="Lora"/>
                <a:cs typeface="Lora"/>
                <a:sym typeface="Lora"/>
              </a:rPr>
              <a:t>Weight loss.</a:t>
            </a:r>
            <a:endParaRPr>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lang="en-GB">
                <a:latin typeface="Lora"/>
                <a:ea typeface="Lora"/>
                <a:cs typeface="Lora"/>
                <a:sym typeface="Lora"/>
              </a:rPr>
              <a:t>Pain.</a:t>
            </a:r>
            <a:endParaRPr>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lang="en-GB">
                <a:latin typeface="Lora"/>
                <a:ea typeface="Lora"/>
                <a:cs typeface="Lora"/>
                <a:sym typeface="Lora"/>
              </a:rPr>
              <a:t>Massive metastasis to the liver.</a:t>
            </a:r>
            <a:endParaRPr>
              <a:latin typeface="Lora"/>
              <a:ea typeface="Lora"/>
              <a:cs typeface="Lora"/>
              <a:sym typeface="Lora"/>
            </a:endParaRPr>
          </a:p>
          <a:p>
            <a:pPr indent="-317500" lvl="0" marL="457200" rtl="0" algn="l">
              <a:lnSpc>
                <a:spcPct val="115000"/>
              </a:lnSpc>
              <a:spcBef>
                <a:spcPts val="0"/>
              </a:spcBef>
              <a:spcAft>
                <a:spcPts val="0"/>
              </a:spcAft>
              <a:buSzPts val="1400"/>
              <a:buFont typeface="Lora"/>
              <a:buChar char="●"/>
            </a:pPr>
            <a:r>
              <a:rPr lang="en-GB">
                <a:latin typeface="Lora"/>
                <a:ea typeface="Lora"/>
                <a:cs typeface="Lora"/>
                <a:sym typeface="Lora"/>
              </a:rPr>
              <a:t>Migratory thrombophlebitis.</a:t>
            </a:r>
            <a:endParaRPr>
              <a:latin typeface="Lora"/>
              <a:ea typeface="Lora"/>
              <a:cs typeface="Lora"/>
              <a:sym typeface="Lora"/>
            </a:endParaRPr>
          </a:p>
        </p:txBody>
      </p:sp>
      <p:sp>
        <p:nvSpPr>
          <p:cNvPr id="242" name="Google Shape;242;p22"/>
          <p:cNvSpPr/>
          <p:nvPr/>
        </p:nvSpPr>
        <p:spPr>
          <a:xfrm rot="5400000">
            <a:off x="-14400" y="8087800"/>
            <a:ext cx="133500" cy="104700"/>
          </a:xfrm>
          <a:prstGeom prst="triangle">
            <a:avLst>
              <a:gd fmla="val 50000" name="adj"/>
            </a:avLst>
          </a:prstGeom>
          <a:solidFill>
            <a:srgbClr val="073763"/>
          </a:solidFill>
          <a:ln cap="flat" cmpd="sng" w="9525">
            <a:solidFill>
              <a:srgbClr val="07376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6" name="Shape 246"/>
        <p:cNvGrpSpPr/>
        <p:nvPr/>
      </p:nvGrpSpPr>
      <p:grpSpPr>
        <a:xfrm>
          <a:off x="0" y="0"/>
          <a:ext cx="0" cy="0"/>
          <a:chOff x="0" y="0"/>
          <a:chExt cx="0" cy="0"/>
        </a:xfrm>
      </p:grpSpPr>
      <p:cxnSp>
        <p:nvCxnSpPr>
          <p:cNvPr id="247" name="Google Shape;247;p23"/>
          <p:cNvCxnSpPr>
            <a:stCxn id="248" idx="2"/>
            <a:endCxn id="249" idx="0"/>
          </p:cNvCxnSpPr>
          <p:nvPr/>
        </p:nvCxnSpPr>
        <p:spPr>
          <a:xfrm flipH="1" rot="-5400000">
            <a:off x="5370897" y="3409228"/>
            <a:ext cx="2476800" cy="29100"/>
          </a:xfrm>
          <a:prstGeom prst="bentConnector3">
            <a:avLst>
              <a:gd fmla="val 49997" name="adj1"/>
            </a:avLst>
          </a:prstGeom>
          <a:noFill/>
          <a:ln cap="flat" cmpd="sng" w="19050">
            <a:solidFill>
              <a:srgbClr val="CFE2F3"/>
            </a:solidFill>
            <a:prstDash val="lgDash"/>
            <a:round/>
            <a:headEnd len="med" w="med" type="none"/>
            <a:tailEnd len="med" w="med" type="none"/>
          </a:ln>
        </p:spPr>
      </p:cxnSp>
      <p:cxnSp>
        <p:nvCxnSpPr>
          <p:cNvPr id="250" name="Google Shape;250;p23"/>
          <p:cNvCxnSpPr>
            <a:stCxn id="251" idx="2"/>
            <a:endCxn id="252" idx="0"/>
          </p:cNvCxnSpPr>
          <p:nvPr/>
        </p:nvCxnSpPr>
        <p:spPr>
          <a:xfrm flipH="1" rot="-5400000">
            <a:off x="3463275" y="4153500"/>
            <a:ext cx="998100" cy="600"/>
          </a:xfrm>
          <a:prstGeom prst="bentConnector3">
            <a:avLst>
              <a:gd fmla="val 50000" name="adj1"/>
            </a:avLst>
          </a:prstGeom>
          <a:noFill/>
          <a:ln cap="flat" cmpd="sng" w="19050">
            <a:solidFill>
              <a:srgbClr val="CFE2F3"/>
            </a:solidFill>
            <a:prstDash val="lgDash"/>
            <a:round/>
            <a:headEnd len="med" w="med" type="none"/>
            <a:tailEnd len="med" w="med" type="none"/>
          </a:ln>
        </p:spPr>
      </p:cxnSp>
      <p:cxnSp>
        <p:nvCxnSpPr>
          <p:cNvPr id="253" name="Google Shape;253;p23"/>
          <p:cNvCxnSpPr>
            <a:stCxn id="254" idx="0"/>
            <a:endCxn id="255" idx="0"/>
          </p:cNvCxnSpPr>
          <p:nvPr/>
        </p:nvCxnSpPr>
        <p:spPr>
          <a:xfrm rot="-5400000">
            <a:off x="370350" y="3678475"/>
            <a:ext cx="1877400" cy="17400"/>
          </a:xfrm>
          <a:prstGeom prst="bentConnector5">
            <a:avLst>
              <a:gd fmla="val 39809" name="adj1"/>
              <a:gd fmla="val 116863" name="adj2"/>
              <a:gd fmla="val 112691" name="adj3"/>
            </a:avLst>
          </a:prstGeom>
          <a:noFill/>
          <a:ln cap="flat" cmpd="sng" w="19050">
            <a:solidFill>
              <a:srgbClr val="CFE2F3"/>
            </a:solidFill>
            <a:prstDash val="lgDash"/>
            <a:round/>
            <a:headEnd len="med" w="med" type="none"/>
            <a:tailEnd len="med" w="med" type="none"/>
          </a:ln>
        </p:spPr>
      </p:cxnSp>
      <p:sp>
        <p:nvSpPr>
          <p:cNvPr id="256" name="Google Shape;256;p23"/>
          <p:cNvSpPr/>
          <p:nvPr/>
        </p:nvSpPr>
        <p:spPr>
          <a:xfrm>
            <a:off x="766349" y="2279373"/>
            <a:ext cx="1101900" cy="382800"/>
          </a:xfrm>
          <a:prstGeom prst="roundRect">
            <a:avLst>
              <a:gd fmla="val 16667" name="adj"/>
            </a:avLst>
          </a:prstGeom>
          <a:solidFill>
            <a:srgbClr val="CFE2F3"/>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GB" sz="800">
                <a:solidFill>
                  <a:srgbClr val="073763"/>
                </a:solidFill>
                <a:latin typeface="Lora"/>
                <a:ea typeface="Lora"/>
                <a:cs typeface="Lora"/>
                <a:sym typeface="Lora"/>
              </a:rPr>
              <a:t>Viral infection</a:t>
            </a:r>
            <a:endParaRPr b="1" sz="800">
              <a:solidFill>
                <a:srgbClr val="073763"/>
              </a:solidFill>
              <a:latin typeface="Lora"/>
              <a:ea typeface="Lora"/>
              <a:cs typeface="Lora"/>
              <a:sym typeface="Lora"/>
            </a:endParaRPr>
          </a:p>
        </p:txBody>
      </p:sp>
      <p:sp>
        <p:nvSpPr>
          <p:cNvPr id="257" name="Google Shape;257;p23"/>
          <p:cNvSpPr txBox="1"/>
          <p:nvPr/>
        </p:nvSpPr>
        <p:spPr>
          <a:xfrm>
            <a:off x="1266225" y="18625"/>
            <a:ext cx="5385600" cy="970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000">
                <a:solidFill>
                  <a:srgbClr val="073763"/>
                </a:solidFill>
                <a:latin typeface="Lora"/>
                <a:ea typeface="Lora"/>
                <a:cs typeface="Lora"/>
                <a:sym typeface="Lora"/>
              </a:rPr>
              <a:t>Summary</a:t>
            </a:r>
            <a:endParaRPr b="1" sz="3000">
              <a:solidFill>
                <a:srgbClr val="073763"/>
              </a:solidFill>
              <a:latin typeface="Lora"/>
              <a:ea typeface="Lora"/>
              <a:cs typeface="Lora"/>
              <a:sym typeface="Lora"/>
            </a:endParaRPr>
          </a:p>
        </p:txBody>
      </p:sp>
      <p:sp>
        <p:nvSpPr>
          <p:cNvPr id="258" name="Google Shape;258;p23"/>
          <p:cNvSpPr/>
          <p:nvPr/>
        </p:nvSpPr>
        <p:spPr>
          <a:xfrm>
            <a:off x="2739650" y="5768784"/>
            <a:ext cx="2414700" cy="2532000"/>
          </a:xfrm>
          <a:prstGeom prst="roundRect">
            <a:avLst>
              <a:gd fmla="val 16667" name="adj"/>
            </a:avLst>
          </a:prstGeom>
          <a:solidFill>
            <a:srgbClr val="FFFFFF"/>
          </a:solidFill>
          <a:ln cap="flat" cmpd="sng" w="28575">
            <a:solidFill>
              <a:srgbClr val="EFEFEF"/>
            </a:solidFill>
            <a:prstDash val="solid"/>
            <a:round/>
            <a:headEnd len="sm" w="sm" type="none"/>
            <a:tailEnd len="sm" w="sm" type="none"/>
          </a:ln>
        </p:spPr>
        <p:txBody>
          <a:bodyPr anchorCtr="0" anchor="t" bIns="27000" lIns="27000" spcFirstLastPara="1" rIns="27000" wrap="square" tIns="27000">
            <a:noAutofit/>
          </a:bodyPr>
          <a:lstStyle/>
          <a:p>
            <a:pPr indent="0" lvl="0" marL="0" rtl="0" algn="ctr">
              <a:spcBef>
                <a:spcPts val="0"/>
              </a:spcBef>
              <a:spcAft>
                <a:spcPts val="0"/>
              </a:spcAft>
              <a:buNone/>
            </a:pPr>
            <a:r>
              <a:rPr b="1" lang="en-GB" sz="1200">
                <a:solidFill>
                  <a:srgbClr val="3D85C6"/>
                </a:solidFill>
                <a:highlight>
                  <a:srgbClr val="EFEFEF"/>
                </a:highlight>
                <a:latin typeface="Lora"/>
                <a:ea typeface="Lora"/>
                <a:cs typeface="Lora"/>
                <a:sym typeface="Lora"/>
              </a:rPr>
              <a:t>Microscopic</a:t>
            </a:r>
            <a:endParaRPr b="1" sz="1200">
              <a:solidFill>
                <a:srgbClr val="3D85C6"/>
              </a:solidFill>
              <a:highlight>
                <a:srgbClr val="EFEFEF"/>
              </a:highlight>
              <a:latin typeface="Lora"/>
              <a:ea typeface="Lora"/>
              <a:cs typeface="Lora"/>
              <a:sym typeface="Lora"/>
            </a:endParaRPr>
          </a:p>
          <a:p>
            <a:pPr indent="0" lvl="0" marL="0" rtl="0" algn="l">
              <a:spcBef>
                <a:spcPts val="0"/>
              </a:spcBef>
              <a:spcAft>
                <a:spcPts val="0"/>
              </a:spcAft>
              <a:buNone/>
            </a:pPr>
            <a:r>
              <a:rPr b="1" lang="en-GB" sz="1100">
                <a:highlight>
                  <a:srgbClr val="CFE2F3"/>
                </a:highlight>
                <a:latin typeface="Lora"/>
                <a:ea typeface="Lora"/>
                <a:cs typeface="Lora"/>
                <a:sym typeface="Lora"/>
              </a:rPr>
              <a:t>HCC</a:t>
            </a:r>
            <a:endParaRPr b="1" sz="1100">
              <a:highlight>
                <a:srgbClr val="CFE2F3"/>
              </a:highlight>
              <a:latin typeface="Lora"/>
              <a:ea typeface="Lora"/>
              <a:cs typeface="Lora"/>
              <a:sym typeface="Lora"/>
            </a:endParaRPr>
          </a:p>
          <a:p>
            <a:pPr indent="0" lvl="0" marL="0" rtl="0" algn="l">
              <a:spcBef>
                <a:spcPts val="0"/>
              </a:spcBef>
              <a:spcAft>
                <a:spcPts val="0"/>
              </a:spcAft>
              <a:buNone/>
            </a:pPr>
            <a:r>
              <a:t/>
            </a:r>
            <a:endParaRPr b="1" sz="500">
              <a:highlight>
                <a:srgbClr val="CFE2F3"/>
              </a:highlight>
              <a:latin typeface="Lora"/>
              <a:ea typeface="Lora"/>
              <a:cs typeface="Lora"/>
              <a:sym typeface="Lora"/>
            </a:endParaRPr>
          </a:p>
          <a:p>
            <a:pPr indent="0" lvl="0" marL="0" rtl="0" algn="l">
              <a:spcBef>
                <a:spcPts val="0"/>
              </a:spcBef>
              <a:spcAft>
                <a:spcPts val="0"/>
              </a:spcAft>
              <a:buNone/>
            </a:pPr>
            <a:r>
              <a:rPr b="1" lang="en-GB" sz="900">
                <a:solidFill>
                  <a:srgbClr val="6FA8DC"/>
                </a:solidFill>
                <a:latin typeface="Lora"/>
                <a:ea typeface="Lora"/>
                <a:cs typeface="Lora"/>
                <a:sym typeface="Lora"/>
              </a:rPr>
              <a:t>W</a:t>
            </a:r>
            <a:r>
              <a:rPr b="1" lang="en-GB" sz="900">
                <a:solidFill>
                  <a:srgbClr val="6FA8DC"/>
                </a:solidFill>
                <a:latin typeface="Lora"/>
                <a:ea typeface="Lora"/>
                <a:cs typeface="Lora"/>
                <a:sym typeface="Lora"/>
              </a:rPr>
              <a:t>ell</a:t>
            </a:r>
            <a:r>
              <a:rPr lang="en-GB" sz="900">
                <a:latin typeface="Lora"/>
                <a:ea typeface="Lora"/>
                <a:cs typeface="Lora"/>
                <a:sym typeface="Lora"/>
              </a:rPr>
              <a:t>-differentiated</a:t>
            </a:r>
            <a:r>
              <a:rPr b="1" lang="en-GB" sz="900">
                <a:solidFill>
                  <a:srgbClr val="0B5394"/>
                </a:solidFill>
                <a:latin typeface="Lora"/>
                <a:ea typeface="Lora"/>
                <a:cs typeface="Lora"/>
                <a:sym typeface="Lora"/>
              </a:rPr>
              <a:t> </a:t>
            </a:r>
            <a:r>
              <a:rPr b="1" lang="en-GB" sz="900" u="sng">
                <a:solidFill>
                  <a:srgbClr val="6FA8DC"/>
                </a:solidFill>
                <a:latin typeface="Lora"/>
                <a:ea typeface="Lora"/>
                <a:cs typeface="Lora"/>
                <a:sym typeface="Lora"/>
              </a:rPr>
              <a:t> </a:t>
            </a:r>
            <a:endParaRPr b="1" sz="900" u="sng">
              <a:solidFill>
                <a:srgbClr val="6FA8DC"/>
              </a:solidFill>
              <a:latin typeface="Lora"/>
              <a:ea typeface="Lora"/>
              <a:cs typeface="Lora"/>
              <a:sym typeface="Lora"/>
            </a:endParaRPr>
          </a:p>
          <a:p>
            <a:pPr indent="-279400" lvl="0" marL="457200" rtl="0" algn="l">
              <a:spcBef>
                <a:spcPts val="0"/>
              </a:spcBef>
              <a:spcAft>
                <a:spcPts val="0"/>
              </a:spcAft>
              <a:buClr>
                <a:srgbClr val="6FA8DC"/>
              </a:buClr>
              <a:buSzPts val="800"/>
              <a:buFont typeface="Lora"/>
              <a:buChar char="❏"/>
            </a:pPr>
            <a:r>
              <a:rPr lang="en-GB" sz="800">
                <a:solidFill>
                  <a:schemeClr val="dk1"/>
                </a:solidFill>
                <a:latin typeface="Lora"/>
                <a:ea typeface="Lora"/>
                <a:cs typeface="Lora"/>
                <a:sym typeface="Lora"/>
              </a:rPr>
              <a:t>Recognizable as hepatocytic </a:t>
            </a:r>
            <a:endParaRPr sz="800">
              <a:solidFill>
                <a:schemeClr val="dk1"/>
              </a:solidFill>
              <a:latin typeface="Lora"/>
              <a:ea typeface="Lora"/>
              <a:cs typeface="Lora"/>
              <a:sym typeface="Lora"/>
            </a:endParaRPr>
          </a:p>
          <a:p>
            <a:pPr indent="-279400" lvl="0" marL="457200" rtl="0" algn="l">
              <a:spcBef>
                <a:spcPts val="0"/>
              </a:spcBef>
              <a:spcAft>
                <a:spcPts val="0"/>
              </a:spcAft>
              <a:buClr>
                <a:srgbClr val="6FA8DC"/>
              </a:buClr>
              <a:buSzPts val="800"/>
              <a:buFont typeface="Lora"/>
              <a:buChar char="❏"/>
            </a:pPr>
            <a:r>
              <a:rPr lang="en-GB" sz="800">
                <a:solidFill>
                  <a:schemeClr val="dk1"/>
                </a:solidFill>
                <a:latin typeface="Lora"/>
                <a:ea typeface="Lora"/>
                <a:cs typeface="Lora"/>
                <a:sym typeface="Lora"/>
              </a:rPr>
              <a:t>bile pigment</a:t>
            </a:r>
            <a:r>
              <a:rPr lang="en-GB" sz="800">
                <a:solidFill>
                  <a:srgbClr val="6FA8DC"/>
                </a:solidFill>
                <a:latin typeface="Lora"/>
                <a:ea typeface="Lora"/>
                <a:cs typeface="Lora"/>
                <a:sym typeface="Lora"/>
              </a:rPr>
              <a:t>.</a:t>
            </a:r>
            <a:endParaRPr sz="800">
              <a:solidFill>
                <a:srgbClr val="6FA8DC"/>
              </a:solidFill>
              <a:latin typeface="Lora"/>
              <a:ea typeface="Lora"/>
              <a:cs typeface="Lora"/>
              <a:sym typeface="Lora"/>
            </a:endParaRPr>
          </a:p>
          <a:p>
            <a:pPr indent="0" lvl="0" marL="0" rtl="0" algn="l">
              <a:spcBef>
                <a:spcPts val="0"/>
              </a:spcBef>
              <a:spcAft>
                <a:spcPts val="0"/>
              </a:spcAft>
              <a:buNone/>
            </a:pPr>
            <a:r>
              <a:t/>
            </a:r>
            <a:endParaRPr b="1" sz="500">
              <a:solidFill>
                <a:schemeClr val="dk1"/>
              </a:solidFill>
              <a:highlight>
                <a:srgbClr val="CFE2F3"/>
              </a:highlight>
              <a:latin typeface="Lora"/>
              <a:ea typeface="Lora"/>
              <a:cs typeface="Lora"/>
              <a:sym typeface="Lora"/>
            </a:endParaRPr>
          </a:p>
          <a:p>
            <a:pPr indent="0" lvl="0" marL="0" rtl="0" algn="l">
              <a:spcBef>
                <a:spcPts val="0"/>
              </a:spcBef>
              <a:spcAft>
                <a:spcPts val="0"/>
              </a:spcAft>
              <a:buNone/>
            </a:pPr>
            <a:r>
              <a:rPr b="1" lang="en-GB" sz="900">
                <a:solidFill>
                  <a:srgbClr val="6FA8DC"/>
                </a:solidFill>
                <a:latin typeface="Lora"/>
                <a:ea typeface="Lora"/>
                <a:cs typeface="Lora"/>
                <a:sym typeface="Lora"/>
              </a:rPr>
              <a:t>Poorly </a:t>
            </a:r>
            <a:r>
              <a:rPr lang="en-GB" sz="900">
                <a:latin typeface="Lora"/>
                <a:ea typeface="Lora"/>
                <a:cs typeface="Lora"/>
                <a:sym typeface="Lora"/>
              </a:rPr>
              <a:t>differentiated</a:t>
            </a:r>
            <a:r>
              <a:rPr b="1" lang="en-GB" sz="900">
                <a:solidFill>
                  <a:srgbClr val="0B5394"/>
                </a:solidFill>
                <a:latin typeface="Lora"/>
                <a:ea typeface="Lora"/>
                <a:cs typeface="Lora"/>
                <a:sym typeface="Lora"/>
              </a:rPr>
              <a:t> </a:t>
            </a:r>
            <a:r>
              <a:rPr b="1" lang="en-GB" sz="900" u="sng">
                <a:solidFill>
                  <a:srgbClr val="6FA8DC"/>
                </a:solidFill>
                <a:latin typeface="Lora"/>
                <a:ea typeface="Lora"/>
                <a:cs typeface="Lora"/>
                <a:sym typeface="Lora"/>
              </a:rPr>
              <a:t> </a:t>
            </a:r>
            <a:endParaRPr b="1" sz="900" u="sng">
              <a:solidFill>
                <a:srgbClr val="6FA8DC"/>
              </a:solidFill>
              <a:latin typeface="Lora"/>
              <a:ea typeface="Lora"/>
              <a:cs typeface="Lora"/>
              <a:sym typeface="Lora"/>
            </a:endParaRPr>
          </a:p>
          <a:p>
            <a:pPr indent="-279400" lvl="0" marL="457200" rtl="0" algn="l">
              <a:spcBef>
                <a:spcPts val="0"/>
              </a:spcBef>
              <a:spcAft>
                <a:spcPts val="0"/>
              </a:spcAft>
              <a:buClr>
                <a:srgbClr val="6FA8DC"/>
              </a:buClr>
              <a:buSzPts val="800"/>
              <a:buFont typeface="Lora"/>
              <a:buChar char="❏"/>
            </a:pPr>
            <a:r>
              <a:rPr lang="en-GB" sz="800">
                <a:solidFill>
                  <a:schemeClr val="dk1"/>
                </a:solidFill>
                <a:latin typeface="Lora"/>
                <a:ea typeface="Lora"/>
                <a:cs typeface="Lora"/>
                <a:sym typeface="Lora"/>
              </a:rPr>
              <a:t>Pleomorphic</a:t>
            </a:r>
            <a:r>
              <a:rPr lang="en-GB" sz="800">
                <a:solidFill>
                  <a:srgbClr val="6FA8DC"/>
                </a:solidFill>
                <a:latin typeface="Lora"/>
                <a:ea typeface="Lora"/>
                <a:cs typeface="Lora"/>
                <a:sym typeface="Lora"/>
              </a:rPr>
              <a:t>.</a:t>
            </a:r>
            <a:endParaRPr sz="800">
              <a:solidFill>
                <a:srgbClr val="6FA8DC"/>
              </a:solidFill>
              <a:latin typeface="Lora"/>
              <a:ea typeface="Lora"/>
              <a:cs typeface="Lora"/>
              <a:sym typeface="Lora"/>
            </a:endParaRPr>
          </a:p>
          <a:p>
            <a:pPr indent="-279400" lvl="0" marL="457200" rtl="0" algn="l">
              <a:spcBef>
                <a:spcPts val="0"/>
              </a:spcBef>
              <a:spcAft>
                <a:spcPts val="0"/>
              </a:spcAft>
              <a:buClr>
                <a:srgbClr val="6FA8DC"/>
              </a:buClr>
              <a:buSzPts val="800"/>
              <a:buFont typeface="Lora"/>
              <a:buChar char="❏"/>
            </a:pPr>
            <a:r>
              <a:rPr lang="en-GB" sz="800">
                <a:solidFill>
                  <a:schemeClr val="dk1"/>
                </a:solidFill>
                <a:latin typeface="Lora"/>
                <a:ea typeface="Lora"/>
                <a:cs typeface="Lora"/>
                <a:sym typeface="Lora"/>
              </a:rPr>
              <a:t>anaplastic giant cells</a:t>
            </a:r>
            <a:r>
              <a:rPr lang="en-GB" sz="800">
                <a:solidFill>
                  <a:srgbClr val="6FA8DC"/>
                </a:solidFill>
                <a:latin typeface="Lora"/>
                <a:ea typeface="Lora"/>
                <a:cs typeface="Lora"/>
                <a:sym typeface="Lora"/>
              </a:rPr>
              <a:t>.</a:t>
            </a:r>
            <a:endParaRPr sz="800">
              <a:solidFill>
                <a:srgbClr val="6FA8DC"/>
              </a:solidFill>
              <a:latin typeface="Lora"/>
              <a:ea typeface="Lora"/>
              <a:cs typeface="Lora"/>
              <a:sym typeface="Lora"/>
            </a:endParaRPr>
          </a:p>
          <a:p>
            <a:pPr indent="-279400" lvl="0" marL="457200" rtl="0" algn="l">
              <a:spcBef>
                <a:spcPts val="0"/>
              </a:spcBef>
              <a:spcAft>
                <a:spcPts val="0"/>
              </a:spcAft>
              <a:buClr>
                <a:srgbClr val="6FA8DC"/>
              </a:buClr>
              <a:buSzPts val="800"/>
              <a:buFont typeface="Lora"/>
              <a:buChar char="❏"/>
            </a:pPr>
            <a:r>
              <a:rPr lang="en-GB" sz="800">
                <a:solidFill>
                  <a:schemeClr val="dk1"/>
                </a:solidFill>
                <a:latin typeface="Lora"/>
                <a:ea typeface="Lora"/>
                <a:cs typeface="Lora"/>
                <a:sym typeface="Lora"/>
              </a:rPr>
              <a:t>Small completely undifferentiated</a:t>
            </a:r>
            <a:r>
              <a:rPr lang="en-GB" sz="800">
                <a:solidFill>
                  <a:srgbClr val="6FA8DC"/>
                </a:solidFill>
                <a:latin typeface="Lora"/>
                <a:ea typeface="Lora"/>
                <a:cs typeface="Lora"/>
                <a:sym typeface="Lora"/>
              </a:rPr>
              <a:t>.</a:t>
            </a:r>
            <a:endParaRPr sz="800">
              <a:solidFill>
                <a:srgbClr val="6FA8DC"/>
              </a:solidFill>
              <a:latin typeface="Lora"/>
              <a:ea typeface="Lora"/>
              <a:cs typeface="Lora"/>
              <a:sym typeface="Lora"/>
            </a:endParaRPr>
          </a:p>
          <a:p>
            <a:pPr indent="0" lvl="0" marL="0" rtl="0" algn="l">
              <a:spcBef>
                <a:spcPts val="0"/>
              </a:spcBef>
              <a:spcAft>
                <a:spcPts val="0"/>
              </a:spcAft>
              <a:buNone/>
            </a:pPr>
            <a:r>
              <a:t/>
            </a:r>
            <a:endParaRPr sz="800">
              <a:solidFill>
                <a:srgbClr val="6FA8DC"/>
              </a:solidFill>
              <a:latin typeface="Lora"/>
              <a:ea typeface="Lora"/>
              <a:cs typeface="Lora"/>
              <a:sym typeface="Lora"/>
            </a:endParaRPr>
          </a:p>
          <a:p>
            <a:pPr indent="0" lvl="0" marL="0" rtl="0" algn="l">
              <a:spcBef>
                <a:spcPts val="0"/>
              </a:spcBef>
              <a:spcAft>
                <a:spcPts val="0"/>
              </a:spcAft>
              <a:buNone/>
            </a:pPr>
            <a:r>
              <a:rPr b="1" lang="en-GB" sz="1100">
                <a:highlight>
                  <a:srgbClr val="CFE2F3"/>
                </a:highlight>
                <a:latin typeface="Lora"/>
                <a:ea typeface="Lora"/>
                <a:cs typeface="Lora"/>
                <a:sym typeface="Lora"/>
              </a:rPr>
              <a:t>Fibrolamellar Carcinoma</a:t>
            </a:r>
            <a:endParaRPr b="1" sz="1100">
              <a:highlight>
                <a:srgbClr val="CFE2F3"/>
              </a:highlight>
              <a:latin typeface="Lora"/>
              <a:ea typeface="Lora"/>
              <a:cs typeface="Lora"/>
              <a:sym typeface="Lora"/>
            </a:endParaRPr>
          </a:p>
          <a:p>
            <a:pPr indent="-279400" lvl="0" marL="457200" rtl="0" algn="l">
              <a:spcBef>
                <a:spcPts val="0"/>
              </a:spcBef>
              <a:spcAft>
                <a:spcPts val="0"/>
              </a:spcAft>
              <a:buClr>
                <a:srgbClr val="6FA8DC"/>
              </a:buClr>
              <a:buSzPts val="800"/>
              <a:buFont typeface="Lora"/>
              <a:buChar char="❏"/>
            </a:pPr>
            <a:r>
              <a:rPr lang="en-GB" sz="800">
                <a:solidFill>
                  <a:schemeClr val="dk1"/>
                </a:solidFill>
                <a:latin typeface="Lora"/>
                <a:ea typeface="Lora"/>
                <a:cs typeface="Lora"/>
                <a:sym typeface="Lora"/>
              </a:rPr>
              <a:t>Well-differentiated </a:t>
            </a:r>
            <a:endParaRPr sz="800">
              <a:solidFill>
                <a:schemeClr val="dk1"/>
              </a:solidFill>
              <a:latin typeface="Lora"/>
              <a:ea typeface="Lora"/>
              <a:cs typeface="Lora"/>
              <a:sym typeface="Lora"/>
            </a:endParaRPr>
          </a:p>
          <a:p>
            <a:pPr indent="-279400" lvl="0" marL="457200" rtl="0" algn="l">
              <a:spcBef>
                <a:spcPts val="0"/>
              </a:spcBef>
              <a:spcAft>
                <a:spcPts val="0"/>
              </a:spcAft>
              <a:buClr>
                <a:srgbClr val="6FA8DC"/>
              </a:buClr>
              <a:buSzPts val="800"/>
              <a:buFont typeface="Lora"/>
              <a:buChar char="❏"/>
            </a:pPr>
            <a:r>
              <a:rPr lang="en-GB" sz="800">
                <a:solidFill>
                  <a:schemeClr val="dk1"/>
                </a:solidFill>
                <a:latin typeface="Lora"/>
                <a:ea typeface="Lora"/>
                <a:cs typeface="Lora"/>
                <a:sym typeface="Lora"/>
              </a:rPr>
              <a:t>Polygonal.</a:t>
            </a:r>
            <a:endParaRPr sz="800">
              <a:solidFill>
                <a:schemeClr val="dk1"/>
              </a:solidFill>
              <a:latin typeface="Lora"/>
              <a:ea typeface="Lora"/>
              <a:cs typeface="Lora"/>
              <a:sym typeface="Lora"/>
            </a:endParaRPr>
          </a:p>
          <a:p>
            <a:pPr indent="-279400" lvl="0" marL="457200" rtl="0" algn="l">
              <a:spcBef>
                <a:spcPts val="0"/>
              </a:spcBef>
              <a:spcAft>
                <a:spcPts val="0"/>
              </a:spcAft>
              <a:buClr>
                <a:srgbClr val="6FA8DC"/>
              </a:buClr>
              <a:buSzPts val="800"/>
              <a:buFont typeface="Lora"/>
              <a:buChar char="❏"/>
            </a:pPr>
            <a:r>
              <a:rPr lang="en-GB" sz="800">
                <a:solidFill>
                  <a:schemeClr val="dk1"/>
                </a:solidFill>
                <a:latin typeface="Lora"/>
                <a:ea typeface="Lora"/>
                <a:cs typeface="Lora"/>
                <a:sym typeface="Lora"/>
              </a:rPr>
              <a:t>Nests or cords</a:t>
            </a:r>
            <a:r>
              <a:rPr lang="en-GB" sz="800">
                <a:solidFill>
                  <a:srgbClr val="6FA8DC"/>
                </a:solidFill>
                <a:latin typeface="Lora"/>
                <a:ea typeface="Lora"/>
                <a:cs typeface="Lora"/>
                <a:sym typeface="Lora"/>
              </a:rPr>
              <a:t>.</a:t>
            </a:r>
            <a:endParaRPr sz="800">
              <a:solidFill>
                <a:srgbClr val="6FA8DC"/>
              </a:solidFill>
              <a:latin typeface="Lora"/>
              <a:ea typeface="Lora"/>
              <a:cs typeface="Lora"/>
              <a:sym typeface="Lora"/>
            </a:endParaRPr>
          </a:p>
          <a:p>
            <a:pPr indent="-279400" lvl="0" marL="457200" rtl="0" algn="l">
              <a:spcBef>
                <a:spcPts val="0"/>
              </a:spcBef>
              <a:spcAft>
                <a:spcPts val="0"/>
              </a:spcAft>
              <a:buClr>
                <a:srgbClr val="6FA8DC"/>
              </a:buClr>
              <a:buSzPts val="800"/>
              <a:buFont typeface="Lora"/>
              <a:buChar char="❏"/>
            </a:pPr>
            <a:r>
              <a:rPr lang="en-GB" sz="800">
                <a:solidFill>
                  <a:schemeClr val="dk1"/>
                </a:solidFill>
                <a:latin typeface="Lora"/>
                <a:ea typeface="Lora"/>
                <a:cs typeface="Lora"/>
                <a:sym typeface="Lora"/>
              </a:rPr>
              <a:t>parallel lamellae of dense collagen bundles</a:t>
            </a:r>
            <a:r>
              <a:rPr lang="en-GB" sz="800">
                <a:solidFill>
                  <a:srgbClr val="6FA8DC"/>
                </a:solidFill>
                <a:latin typeface="Lora"/>
                <a:ea typeface="Lora"/>
                <a:cs typeface="Lora"/>
                <a:sym typeface="Lora"/>
              </a:rPr>
              <a:t>.</a:t>
            </a:r>
            <a:endParaRPr b="1" sz="800">
              <a:highlight>
                <a:srgbClr val="CFE2F3"/>
              </a:highlight>
              <a:latin typeface="Lora"/>
              <a:ea typeface="Lora"/>
              <a:cs typeface="Lora"/>
              <a:sym typeface="Lora"/>
            </a:endParaRPr>
          </a:p>
        </p:txBody>
      </p:sp>
      <p:sp>
        <p:nvSpPr>
          <p:cNvPr id="259" name="Google Shape;259;p23"/>
          <p:cNvSpPr/>
          <p:nvPr/>
        </p:nvSpPr>
        <p:spPr>
          <a:xfrm>
            <a:off x="445041" y="1811572"/>
            <a:ext cx="1744500" cy="382200"/>
          </a:xfrm>
          <a:prstGeom prst="roundRect">
            <a:avLst>
              <a:gd fmla="val 16667" name="adj"/>
            </a:avLst>
          </a:prstGeom>
          <a:solidFill>
            <a:srgbClr val="9FC5E8"/>
          </a:solidFill>
          <a:ln cap="flat" cmpd="sng" w="9525">
            <a:solidFill>
              <a:srgbClr val="FFFFFF"/>
            </a:solidFill>
            <a:prstDash val="solid"/>
            <a:round/>
            <a:headEnd len="sm" w="sm" type="none"/>
            <a:tailEnd len="sm" w="sm" type="none"/>
          </a:ln>
        </p:spPr>
        <p:txBody>
          <a:bodyPr anchorCtr="0" anchor="ctr" bIns="27000" lIns="27000" spcFirstLastPara="1" rIns="27000" wrap="square" tIns="27000">
            <a:noAutofit/>
          </a:bodyPr>
          <a:lstStyle/>
          <a:p>
            <a:pPr indent="0" lvl="0" marL="0" rtl="0" algn="ctr">
              <a:spcBef>
                <a:spcPts val="0"/>
              </a:spcBef>
              <a:spcAft>
                <a:spcPts val="0"/>
              </a:spcAft>
              <a:buNone/>
            </a:pPr>
            <a:r>
              <a:rPr b="1" lang="en-GB" sz="1100">
                <a:latin typeface="Lora"/>
                <a:ea typeface="Lora"/>
                <a:cs typeface="Lora"/>
                <a:sym typeface="Lora"/>
              </a:rPr>
              <a:t>Pathogenesis</a:t>
            </a:r>
            <a:endParaRPr b="1" sz="1100">
              <a:latin typeface="Lora"/>
              <a:ea typeface="Lora"/>
              <a:cs typeface="Lora"/>
              <a:sym typeface="Lora"/>
            </a:endParaRPr>
          </a:p>
        </p:txBody>
      </p:sp>
      <p:sp>
        <p:nvSpPr>
          <p:cNvPr id="260" name="Google Shape;260;p23"/>
          <p:cNvSpPr/>
          <p:nvPr/>
        </p:nvSpPr>
        <p:spPr>
          <a:xfrm>
            <a:off x="3083787" y="1811581"/>
            <a:ext cx="1744500" cy="382200"/>
          </a:xfrm>
          <a:prstGeom prst="roundRect">
            <a:avLst>
              <a:gd fmla="val 16667" name="adj"/>
            </a:avLst>
          </a:prstGeom>
          <a:solidFill>
            <a:srgbClr val="9FC5E8"/>
          </a:solidFill>
          <a:ln cap="flat" cmpd="sng" w="9525">
            <a:solidFill>
              <a:srgbClr val="FFFFFF"/>
            </a:solidFill>
            <a:prstDash val="solid"/>
            <a:round/>
            <a:headEnd len="sm" w="sm" type="none"/>
            <a:tailEnd len="sm" w="sm" type="none"/>
          </a:ln>
        </p:spPr>
        <p:txBody>
          <a:bodyPr anchorCtr="0" anchor="ctr" bIns="27000" lIns="27000" spcFirstLastPara="1" rIns="27000" wrap="square" tIns="27000">
            <a:noAutofit/>
          </a:bodyPr>
          <a:lstStyle/>
          <a:p>
            <a:pPr indent="0" lvl="0" marL="0" rtl="0" algn="ctr">
              <a:spcBef>
                <a:spcPts val="0"/>
              </a:spcBef>
              <a:spcAft>
                <a:spcPts val="0"/>
              </a:spcAft>
              <a:buNone/>
            </a:pPr>
            <a:r>
              <a:rPr b="1" lang="en-GB" sz="1100">
                <a:latin typeface="Lora"/>
                <a:ea typeface="Lora"/>
                <a:cs typeface="Lora"/>
                <a:sym typeface="Lora"/>
              </a:rPr>
              <a:t>Metastases</a:t>
            </a:r>
            <a:endParaRPr b="1" sz="1100">
              <a:latin typeface="Lora"/>
              <a:ea typeface="Lora"/>
              <a:cs typeface="Lora"/>
              <a:sym typeface="Lora"/>
            </a:endParaRPr>
          </a:p>
        </p:txBody>
      </p:sp>
      <p:sp>
        <p:nvSpPr>
          <p:cNvPr id="261" name="Google Shape;261;p23"/>
          <p:cNvSpPr/>
          <p:nvPr/>
        </p:nvSpPr>
        <p:spPr>
          <a:xfrm>
            <a:off x="2815350" y="1112488"/>
            <a:ext cx="2289300" cy="576000"/>
          </a:xfrm>
          <a:prstGeom prst="roundRect">
            <a:avLst>
              <a:gd fmla="val 16667" name="adj"/>
            </a:avLst>
          </a:prstGeom>
          <a:solidFill>
            <a:srgbClr val="3D85C6"/>
          </a:solidFill>
          <a:ln cap="flat" cmpd="sng" w="9525">
            <a:solidFill>
              <a:srgbClr val="FFFFFF"/>
            </a:solidFill>
            <a:prstDash val="solid"/>
            <a:round/>
            <a:headEnd len="sm" w="sm" type="none"/>
            <a:tailEnd len="sm" w="sm" type="none"/>
          </a:ln>
        </p:spPr>
        <p:txBody>
          <a:bodyPr anchorCtr="0" anchor="ctr" bIns="27000" lIns="27000" spcFirstLastPara="1" rIns="27000" wrap="square" tIns="27000">
            <a:noAutofit/>
          </a:bodyPr>
          <a:lstStyle/>
          <a:p>
            <a:pPr indent="0" lvl="0" marL="0" rtl="0" algn="ctr">
              <a:spcBef>
                <a:spcPts val="0"/>
              </a:spcBef>
              <a:spcAft>
                <a:spcPts val="0"/>
              </a:spcAft>
              <a:buNone/>
            </a:pPr>
            <a:r>
              <a:rPr b="1" lang="en-GB">
                <a:solidFill>
                  <a:srgbClr val="FFFFFF"/>
                </a:solidFill>
                <a:latin typeface="Lora"/>
                <a:ea typeface="Lora"/>
                <a:cs typeface="Lora"/>
                <a:sym typeface="Lora"/>
              </a:rPr>
              <a:t>Hepatocellular carcinoma </a:t>
            </a:r>
            <a:endParaRPr b="1">
              <a:solidFill>
                <a:srgbClr val="FFFFFF"/>
              </a:solidFill>
              <a:latin typeface="Lora"/>
              <a:ea typeface="Lora"/>
              <a:cs typeface="Lora"/>
              <a:sym typeface="Lora"/>
            </a:endParaRPr>
          </a:p>
        </p:txBody>
      </p:sp>
      <p:cxnSp>
        <p:nvCxnSpPr>
          <p:cNvPr id="262" name="Google Shape;262;p23"/>
          <p:cNvCxnSpPr>
            <a:stCxn id="261" idx="2"/>
            <a:endCxn id="259" idx="0"/>
          </p:cNvCxnSpPr>
          <p:nvPr/>
        </p:nvCxnSpPr>
        <p:spPr>
          <a:xfrm rot="5400000">
            <a:off x="2577150" y="428638"/>
            <a:ext cx="123000" cy="2642700"/>
          </a:xfrm>
          <a:prstGeom prst="bentConnector3">
            <a:avLst>
              <a:gd fmla="val 50034" name="adj1"/>
            </a:avLst>
          </a:prstGeom>
          <a:noFill/>
          <a:ln cap="flat" cmpd="sng" w="19050">
            <a:solidFill>
              <a:srgbClr val="D9D9D9"/>
            </a:solidFill>
            <a:prstDash val="lgDash"/>
            <a:round/>
            <a:headEnd len="med" w="med" type="none"/>
            <a:tailEnd len="med" w="med" type="none"/>
          </a:ln>
        </p:spPr>
      </p:cxnSp>
      <p:cxnSp>
        <p:nvCxnSpPr>
          <p:cNvPr id="263" name="Google Shape;263;p23"/>
          <p:cNvCxnSpPr>
            <a:stCxn id="261" idx="2"/>
            <a:endCxn id="260" idx="0"/>
          </p:cNvCxnSpPr>
          <p:nvPr/>
        </p:nvCxnSpPr>
        <p:spPr>
          <a:xfrm rot="5400000">
            <a:off x="3896550" y="1748038"/>
            <a:ext cx="123000" cy="3900"/>
          </a:xfrm>
          <a:prstGeom prst="bentConnector3">
            <a:avLst>
              <a:gd fmla="val 50038" name="adj1"/>
            </a:avLst>
          </a:prstGeom>
          <a:noFill/>
          <a:ln cap="flat" cmpd="sng" w="19050">
            <a:solidFill>
              <a:srgbClr val="D9D9D9"/>
            </a:solidFill>
            <a:prstDash val="lgDash"/>
            <a:round/>
            <a:headEnd len="med" w="med" type="none"/>
            <a:tailEnd len="med" w="med" type="none"/>
          </a:ln>
        </p:spPr>
      </p:cxnSp>
      <p:sp>
        <p:nvSpPr>
          <p:cNvPr id="264" name="Google Shape;264;p23"/>
          <p:cNvSpPr/>
          <p:nvPr/>
        </p:nvSpPr>
        <p:spPr>
          <a:xfrm>
            <a:off x="92451" y="2243036"/>
            <a:ext cx="573600" cy="193800"/>
          </a:xfrm>
          <a:prstGeom prst="roundRect">
            <a:avLst>
              <a:gd fmla="val 16667" name="adj"/>
            </a:avLst>
          </a:prstGeom>
          <a:noFill/>
          <a:ln cap="flat" cmpd="sng" w="19050">
            <a:solidFill>
              <a:srgbClr val="CFE2F3"/>
            </a:solidFill>
            <a:prstDash val="dot"/>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lang="en-GB" sz="900">
                <a:latin typeface="Lora"/>
                <a:ea typeface="Lora"/>
                <a:cs typeface="Lora"/>
                <a:sym typeface="Lora"/>
              </a:rPr>
              <a:t>HBV</a:t>
            </a:r>
            <a:endParaRPr sz="900">
              <a:latin typeface="Lora"/>
              <a:ea typeface="Lora"/>
              <a:cs typeface="Lora"/>
              <a:sym typeface="Lora"/>
            </a:endParaRPr>
          </a:p>
        </p:txBody>
      </p:sp>
      <p:sp>
        <p:nvSpPr>
          <p:cNvPr id="255" name="Google Shape;255;p23"/>
          <p:cNvSpPr/>
          <p:nvPr/>
        </p:nvSpPr>
        <p:spPr>
          <a:xfrm>
            <a:off x="766662" y="2748340"/>
            <a:ext cx="1101900" cy="382800"/>
          </a:xfrm>
          <a:prstGeom prst="roundRect">
            <a:avLst>
              <a:gd fmla="val 16667" name="adj"/>
            </a:avLst>
          </a:prstGeom>
          <a:solidFill>
            <a:srgbClr val="EFEFEF"/>
          </a:solid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None/>
            </a:pPr>
            <a:r>
              <a:rPr b="1" lang="en-GB" sz="800">
                <a:solidFill>
                  <a:srgbClr val="073763"/>
                </a:solidFill>
                <a:latin typeface="Lora"/>
                <a:ea typeface="Lora"/>
                <a:cs typeface="Lora"/>
                <a:sym typeface="Lora"/>
              </a:rPr>
              <a:t>Cirrhosis</a:t>
            </a:r>
            <a:endParaRPr b="1" sz="800">
              <a:solidFill>
                <a:srgbClr val="073763"/>
              </a:solidFill>
              <a:latin typeface="Lora"/>
              <a:ea typeface="Lora"/>
              <a:cs typeface="Lora"/>
              <a:sym typeface="Lora"/>
            </a:endParaRPr>
          </a:p>
        </p:txBody>
      </p:sp>
      <p:sp>
        <p:nvSpPr>
          <p:cNvPr id="265" name="Google Shape;265;p23"/>
          <p:cNvSpPr/>
          <p:nvPr/>
        </p:nvSpPr>
        <p:spPr>
          <a:xfrm>
            <a:off x="766349" y="3217587"/>
            <a:ext cx="1101900" cy="382800"/>
          </a:xfrm>
          <a:prstGeom prst="roundRect">
            <a:avLst>
              <a:gd fmla="val 16667" name="adj"/>
            </a:avLst>
          </a:prstGeom>
          <a:solidFill>
            <a:srgbClr val="CFE2F3"/>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GB" sz="800">
                <a:solidFill>
                  <a:srgbClr val="073763"/>
                </a:solidFill>
                <a:latin typeface="Lora"/>
                <a:ea typeface="Lora"/>
                <a:cs typeface="Lora"/>
                <a:sym typeface="Lora"/>
              </a:rPr>
              <a:t>Chronic alcoholism</a:t>
            </a:r>
            <a:endParaRPr b="1" sz="800">
              <a:solidFill>
                <a:srgbClr val="073763"/>
              </a:solidFill>
              <a:latin typeface="Lora"/>
              <a:ea typeface="Lora"/>
              <a:cs typeface="Lora"/>
              <a:sym typeface="Lora"/>
            </a:endParaRPr>
          </a:p>
        </p:txBody>
      </p:sp>
      <p:sp>
        <p:nvSpPr>
          <p:cNvPr id="266" name="Google Shape;266;p23"/>
          <p:cNvSpPr/>
          <p:nvPr/>
        </p:nvSpPr>
        <p:spPr>
          <a:xfrm>
            <a:off x="784949" y="4156349"/>
            <a:ext cx="1101900" cy="382800"/>
          </a:xfrm>
          <a:prstGeom prst="roundRect">
            <a:avLst>
              <a:gd fmla="val 16667" name="adj"/>
            </a:avLst>
          </a:prstGeom>
          <a:solidFill>
            <a:srgbClr val="EFEFEF"/>
          </a:solid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None/>
            </a:pPr>
            <a:r>
              <a:rPr b="1" lang="en-GB" sz="800">
                <a:solidFill>
                  <a:srgbClr val="073763"/>
                </a:solidFill>
                <a:latin typeface="Lora"/>
                <a:ea typeface="Lora"/>
                <a:cs typeface="Lora"/>
                <a:sym typeface="Lora"/>
              </a:rPr>
              <a:t>Food contaminants</a:t>
            </a:r>
            <a:endParaRPr b="1" sz="800">
              <a:solidFill>
                <a:srgbClr val="073763"/>
              </a:solidFill>
              <a:latin typeface="Lora"/>
              <a:ea typeface="Lora"/>
              <a:cs typeface="Lora"/>
              <a:sym typeface="Lora"/>
            </a:endParaRPr>
          </a:p>
        </p:txBody>
      </p:sp>
      <p:sp>
        <p:nvSpPr>
          <p:cNvPr id="267" name="Google Shape;267;p23"/>
          <p:cNvSpPr/>
          <p:nvPr/>
        </p:nvSpPr>
        <p:spPr>
          <a:xfrm>
            <a:off x="784949" y="3686814"/>
            <a:ext cx="1101900" cy="382800"/>
          </a:xfrm>
          <a:prstGeom prst="roundRect">
            <a:avLst>
              <a:gd fmla="val 16667" name="adj"/>
            </a:avLst>
          </a:prstGeom>
          <a:solidFill>
            <a:srgbClr val="EFEFEF"/>
          </a:solid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None/>
            </a:pPr>
            <a:r>
              <a:rPr b="1" lang="en-GB" sz="800">
                <a:solidFill>
                  <a:srgbClr val="073763"/>
                </a:solidFill>
                <a:latin typeface="Lora"/>
                <a:ea typeface="Lora"/>
                <a:cs typeface="Lora"/>
                <a:sym typeface="Lora"/>
              </a:rPr>
              <a:t>Metabolic syndrome</a:t>
            </a:r>
            <a:endParaRPr b="1" sz="800">
              <a:solidFill>
                <a:srgbClr val="073763"/>
              </a:solidFill>
              <a:latin typeface="Lora"/>
              <a:ea typeface="Lora"/>
              <a:cs typeface="Lora"/>
              <a:sym typeface="Lora"/>
            </a:endParaRPr>
          </a:p>
        </p:txBody>
      </p:sp>
      <p:sp>
        <p:nvSpPr>
          <p:cNvPr id="254" name="Google Shape;254;p23"/>
          <p:cNvSpPr/>
          <p:nvPr/>
        </p:nvSpPr>
        <p:spPr>
          <a:xfrm>
            <a:off x="749400" y="4625875"/>
            <a:ext cx="1101900" cy="382800"/>
          </a:xfrm>
          <a:prstGeom prst="roundRect">
            <a:avLst>
              <a:gd fmla="val 16667" name="adj"/>
            </a:avLst>
          </a:prstGeom>
          <a:solidFill>
            <a:srgbClr val="EFEFEF"/>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GB" sz="800">
                <a:solidFill>
                  <a:srgbClr val="073763"/>
                </a:solidFill>
                <a:latin typeface="Lora"/>
                <a:ea typeface="Lora"/>
                <a:cs typeface="Lora"/>
                <a:sym typeface="Lora"/>
              </a:rPr>
              <a:t>Other conditions</a:t>
            </a:r>
            <a:endParaRPr b="1" sz="800">
              <a:solidFill>
                <a:srgbClr val="073763"/>
              </a:solidFill>
              <a:latin typeface="Lora"/>
              <a:ea typeface="Lora"/>
              <a:cs typeface="Lora"/>
              <a:sym typeface="Lora"/>
            </a:endParaRPr>
          </a:p>
        </p:txBody>
      </p:sp>
      <p:sp>
        <p:nvSpPr>
          <p:cNvPr id="268" name="Google Shape;268;p23"/>
          <p:cNvSpPr/>
          <p:nvPr/>
        </p:nvSpPr>
        <p:spPr>
          <a:xfrm>
            <a:off x="92452" y="2502485"/>
            <a:ext cx="573600" cy="193800"/>
          </a:xfrm>
          <a:prstGeom prst="roundRect">
            <a:avLst>
              <a:gd fmla="val 16667" name="adj"/>
            </a:avLst>
          </a:prstGeom>
          <a:noFill/>
          <a:ln cap="flat" cmpd="sng" w="19050">
            <a:solidFill>
              <a:srgbClr val="D9D9D9"/>
            </a:solidFill>
            <a:prstDash val="dot"/>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lang="en-GB" sz="900">
                <a:latin typeface="Lora"/>
                <a:ea typeface="Lora"/>
                <a:cs typeface="Lora"/>
                <a:sym typeface="Lora"/>
              </a:rPr>
              <a:t>HCV</a:t>
            </a:r>
            <a:endParaRPr sz="900">
              <a:latin typeface="Lora"/>
              <a:ea typeface="Lora"/>
              <a:cs typeface="Lora"/>
              <a:sym typeface="Lora"/>
            </a:endParaRPr>
          </a:p>
        </p:txBody>
      </p:sp>
      <p:sp>
        <p:nvSpPr>
          <p:cNvPr id="269" name="Google Shape;269;p23"/>
          <p:cNvSpPr/>
          <p:nvPr/>
        </p:nvSpPr>
        <p:spPr>
          <a:xfrm>
            <a:off x="197353" y="5089820"/>
            <a:ext cx="1038300" cy="288900"/>
          </a:xfrm>
          <a:prstGeom prst="roundRect">
            <a:avLst>
              <a:gd fmla="val 16667" name="adj"/>
            </a:avLst>
          </a:prstGeom>
          <a:noFill/>
          <a:ln cap="flat" cmpd="sng" w="19050">
            <a:solidFill>
              <a:srgbClr val="D9D9D9"/>
            </a:solidFill>
            <a:prstDash val="dot"/>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lang="en-GB" sz="800">
                <a:latin typeface="Lora"/>
                <a:ea typeface="Lora"/>
                <a:cs typeface="Lora"/>
                <a:sym typeface="Lora"/>
              </a:rPr>
              <a:t>T</a:t>
            </a:r>
            <a:r>
              <a:rPr lang="en-GB" sz="800">
                <a:latin typeface="Lora"/>
                <a:ea typeface="Lora"/>
                <a:cs typeface="Lora"/>
                <a:sym typeface="Lora"/>
              </a:rPr>
              <a:t>yrosinemia</a:t>
            </a:r>
            <a:endParaRPr baseline="30000" sz="800">
              <a:solidFill>
                <a:srgbClr val="0B5394"/>
              </a:solidFill>
              <a:latin typeface="Lora"/>
              <a:ea typeface="Lora"/>
              <a:cs typeface="Lora"/>
              <a:sym typeface="Lora"/>
            </a:endParaRPr>
          </a:p>
        </p:txBody>
      </p:sp>
      <p:sp>
        <p:nvSpPr>
          <p:cNvPr id="270" name="Google Shape;270;p23"/>
          <p:cNvSpPr/>
          <p:nvPr/>
        </p:nvSpPr>
        <p:spPr>
          <a:xfrm>
            <a:off x="1388370" y="5097870"/>
            <a:ext cx="1038300" cy="288900"/>
          </a:xfrm>
          <a:prstGeom prst="roundRect">
            <a:avLst>
              <a:gd fmla="val 16667" name="adj"/>
            </a:avLst>
          </a:prstGeom>
          <a:noFill/>
          <a:ln cap="flat" cmpd="sng" w="19050">
            <a:solidFill>
              <a:srgbClr val="D9D9D9"/>
            </a:solidFill>
            <a:prstDash val="dot"/>
            <a:round/>
            <a:headEnd len="sm" w="sm" type="none"/>
            <a:tailEnd len="sm" w="sm" type="none"/>
          </a:ln>
        </p:spPr>
        <p:txBody>
          <a:bodyPr anchorCtr="0" anchor="ctr" bIns="68575" lIns="68575" spcFirstLastPara="1" rIns="68575" wrap="square" tIns="68575">
            <a:noAutofit/>
          </a:bodyPr>
          <a:lstStyle/>
          <a:p>
            <a:pPr indent="0" lvl="0" marL="0" rtl="0" algn="ctr">
              <a:spcBef>
                <a:spcPts val="0"/>
              </a:spcBef>
              <a:spcAft>
                <a:spcPts val="0"/>
              </a:spcAft>
              <a:buNone/>
            </a:pPr>
            <a:r>
              <a:rPr lang="en-GB" sz="800">
                <a:latin typeface="Lora"/>
                <a:ea typeface="Lora"/>
                <a:cs typeface="Lora"/>
                <a:sym typeface="Lora"/>
              </a:rPr>
              <a:t>H</a:t>
            </a:r>
            <a:r>
              <a:rPr lang="en-GB" sz="800">
                <a:latin typeface="Lora"/>
                <a:ea typeface="Lora"/>
                <a:cs typeface="Lora"/>
                <a:sym typeface="Lora"/>
              </a:rPr>
              <a:t>emochromatosis</a:t>
            </a:r>
            <a:endParaRPr baseline="30000" sz="800">
              <a:solidFill>
                <a:srgbClr val="0B5394"/>
              </a:solidFill>
              <a:latin typeface="Lora"/>
              <a:ea typeface="Lora"/>
              <a:cs typeface="Lora"/>
              <a:sym typeface="Lora"/>
            </a:endParaRPr>
          </a:p>
        </p:txBody>
      </p:sp>
      <p:sp>
        <p:nvSpPr>
          <p:cNvPr id="271" name="Google Shape;271;p23"/>
          <p:cNvSpPr/>
          <p:nvPr/>
        </p:nvSpPr>
        <p:spPr>
          <a:xfrm>
            <a:off x="106427" y="4250835"/>
            <a:ext cx="573600" cy="193800"/>
          </a:xfrm>
          <a:prstGeom prst="roundRect">
            <a:avLst>
              <a:gd fmla="val 16667" name="adj"/>
            </a:avLst>
          </a:prstGeom>
          <a:noFill/>
          <a:ln cap="flat" cmpd="sng" w="19050">
            <a:solidFill>
              <a:srgbClr val="D9D9D9"/>
            </a:solidFill>
            <a:prstDash val="dot"/>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Clr>
                <a:schemeClr val="dk1"/>
              </a:buClr>
              <a:buSzPts val="1100"/>
              <a:buFont typeface="Arial"/>
              <a:buNone/>
            </a:pPr>
            <a:r>
              <a:rPr lang="en-GB" sz="700">
                <a:latin typeface="Lora"/>
                <a:ea typeface="Lora"/>
                <a:cs typeface="Lora"/>
                <a:sym typeface="Lora"/>
              </a:rPr>
              <a:t>A</a:t>
            </a:r>
            <a:r>
              <a:rPr lang="en-GB" sz="700">
                <a:latin typeface="Lora"/>
                <a:ea typeface="Lora"/>
                <a:cs typeface="Lora"/>
                <a:sym typeface="Lora"/>
              </a:rPr>
              <a:t>flatoxins</a:t>
            </a:r>
            <a:endParaRPr sz="700">
              <a:latin typeface="Lora"/>
              <a:ea typeface="Lora"/>
              <a:cs typeface="Lora"/>
              <a:sym typeface="Lora"/>
            </a:endParaRPr>
          </a:p>
        </p:txBody>
      </p:sp>
      <p:cxnSp>
        <p:nvCxnSpPr>
          <p:cNvPr id="272" name="Google Shape;272;p23"/>
          <p:cNvCxnSpPr>
            <a:stCxn id="259" idx="2"/>
            <a:endCxn id="256" idx="0"/>
          </p:cNvCxnSpPr>
          <p:nvPr/>
        </p:nvCxnSpPr>
        <p:spPr>
          <a:xfrm flipH="1" rot="-5400000">
            <a:off x="1274841" y="2236222"/>
            <a:ext cx="85500" cy="600"/>
          </a:xfrm>
          <a:prstGeom prst="bentConnector3">
            <a:avLst>
              <a:gd fmla="val 50059" name="adj1"/>
            </a:avLst>
          </a:prstGeom>
          <a:noFill/>
          <a:ln cap="flat" cmpd="sng" w="19050">
            <a:solidFill>
              <a:srgbClr val="CFE2F3"/>
            </a:solidFill>
            <a:prstDash val="lgDash"/>
            <a:round/>
            <a:headEnd len="med" w="med" type="none"/>
            <a:tailEnd len="med" w="med" type="none"/>
          </a:ln>
        </p:spPr>
      </p:cxnSp>
      <p:cxnSp>
        <p:nvCxnSpPr>
          <p:cNvPr id="273" name="Google Shape;273;p23"/>
          <p:cNvCxnSpPr>
            <a:stCxn id="256" idx="1"/>
            <a:endCxn id="264" idx="3"/>
          </p:cNvCxnSpPr>
          <p:nvPr/>
        </p:nvCxnSpPr>
        <p:spPr>
          <a:xfrm rot="10800000">
            <a:off x="666149" y="2339973"/>
            <a:ext cx="100200" cy="130800"/>
          </a:xfrm>
          <a:prstGeom prst="bentConnector3">
            <a:avLst>
              <a:gd fmla="val 50049" name="adj1"/>
            </a:avLst>
          </a:prstGeom>
          <a:noFill/>
          <a:ln cap="flat" cmpd="sng" w="19050">
            <a:solidFill>
              <a:srgbClr val="CFE2F3"/>
            </a:solidFill>
            <a:prstDash val="lgDash"/>
            <a:round/>
            <a:headEnd len="med" w="med" type="none"/>
            <a:tailEnd len="med" w="med" type="none"/>
          </a:ln>
        </p:spPr>
      </p:cxnSp>
      <p:cxnSp>
        <p:nvCxnSpPr>
          <p:cNvPr id="274" name="Google Shape;274;p23"/>
          <p:cNvCxnSpPr>
            <a:stCxn id="256" idx="1"/>
            <a:endCxn id="268" idx="3"/>
          </p:cNvCxnSpPr>
          <p:nvPr/>
        </p:nvCxnSpPr>
        <p:spPr>
          <a:xfrm flipH="1">
            <a:off x="666149" y="2470773"/>
            <a:ext cx="100200" cy="128700"/>
          </a:xfrm>
          <a:prstGeom prst="bentConnector3">
            <a:avLst>
              <a:gd fmla="val 50048" name="adj1"/>
            </a:avLst>
          </a:prstGeom>
          <a:noFill/>
          <a:ln cap="flat" cmpd="sng" w="19050">
            <a:solidFill>
              <a:srgbClr val="CFE2F3"/>
            </a:solidFill>
            <a:prstDash val="lgDash"/>
            <a:round/>
            <a:headEnd len="med" w="med" type="none"/>
            <a:tailEnd len="med" w="med" type="none"/>
          </a:ln>
        </p:spPr>
      </p:cxnSp>
      <p:cxnSp>
        <p:nvCxnSpPr>
          <p:cNvPr id="275" name="Google Shape;275;p23"/>
          <p:cNvCxnSpPr>
            <a:stCxn id="266" idx="1"/>
            <a:endCxn id="271" idx="3"/>
          </p:cNvCxnSpPr>
          <p:nvPr/>
        </p:nvCxnSpPr>
        <p:spPr>
          <a:xfrm flipH="1">
            <a:off x="679949" y="4347749"/>
            <a:ext cx="105000" cy="600"/>
          </a:xfrm>
          <a:prstGeom prst="bentConnector3">
            <a:avLst>
              <a:gd fmla="val 49963" name="adj1"/>
            </a:avLst>
          </a:prstGeom>
          <a:noFill/>
          <a:ln cap="flat" cmpd="sng" w="19050">
            <a:solidFill>
              <a:srgbClr val="CFE2F3"/>
            </a:solidFill>
            <a:prstDash val="lgDash"/>
            <a:round/>
            <a:headEnd len="med" w="med" type="none"/>
            <a:tailEnd len="med" w="med" type="none"/>
          </a:ln>
        </p:spPr>
      </p:cxnSp>
      <p:cxnSp>
        <p:nvCxnSpPr>
          <p:cNvPr id="276" name="Google Shape;276;p23"/>
          <p:cNvCxnSpPr>
            <a:stCxn id="270" idx="0"/>
            <a:endCxn id="254" idx="2"/>
          </p:cNvCxnSpPr>
          <p:nvPr/>
        </p:nvCxnSpPr>
        <p:spPr>
          <a:xfrm flipH="1" rot="5400000">
            <a:off x="1559370" y="4749720"/>
            <a:ext cx="89100" cy="607200"/>
          </a:xfrm>
          <a:prstGeom prst="bentConnector3">
            <a:avLst>
              <a:gd fmla="val 50053" name="adj1"/>
            </a:avLst>
          </a:prstGeom>
          <a:noFill/>
          <a:ln cap="flat" cmpd="sng" w="19050">
            <a:solidFill>
              <a:srgbClr val="CFE2F3"/>
            </a:solidFill>
            <a:prstDash val="lgDash"/>
            <a:round/>
            <a:headEnd len="med" w="med" type="none"/>
            <a:tailEnd len="med" w="med" type="none"/>
          </a:ln>
        </p:spPr>
      </p:cxnSp>
      <p:cxnSp>
        <p:nvCxnSpPr>
          <p:cNvPr id="277" name="Google Shape;277;p23"/>
          <p:cNvCxnSpPr>
            <a:stCxn id="254" idx="2"/>
            <a:endCxn id="269" idx="0"/>
          </p:cNvCxnSpPr>
          <p:nvPr/>
        </p:nvCxnSpPr>
        <p:spPr>
          <a:xfrm rot="5400000">
            <a:off x="967950" y="4757275"/>
            <a:ext cx="81000" cy="583800"/>
          </a:xfrm>
          <a:prstGeom prst="bentConnector3">
            <a:avLst>
              <a:gd fmla="val 50090" name="adj1"/>
            </a:avLst>
          </a:prstGeom>
          <a:noFill/>
          <a:ln cap="flat" cmpd="sng" w="19050">
            <a:solidFill>
              <a:srgbClr val="CFE2F3"/>
            </a:solidFill>
            <a:prstDash val="lgDash"/>
            <a:round/>
            <a:headEnd len="med" w="med" type="none"/>
            <a:tailEnd len="med" w="med" type="none"/>
          </a:ln>
        </p:spPr>
      </p:cxnSp>
      <p:cxnSp>
        <p:nvCxnSpPr>
          <p:cNvPr id="278" name="Google Shape;278;p23"/>
          <p:cNvCxnSpPr>
            <a:stCxn id="260" idx="2"/>
            <a:endCxn id="279" idx="0"/>
          </p:cNvCxnSpPr>
          <p:nvPr/>
        </p:nvCxnSpPr>
        <p:spPr>
          <a:xfrm flipH="1" rot="-5400000">
            <a:off x="3681687" y="2468131"/>
            <a:ext cx="554700" cy="6000"/>
          </a:xfrm>
          <a:prstGeom prst="bentConnector3">
            <a:avLst>
              <a:gd fmla="val 49987" name="adj1"/>
            </a:avLst>
          </a:prstGeom>
          <a:noFill/>
          <a:ln cap="flat" cmpd="sng" w="19050">
            <a:solidFill>
              <a:srgbClr val="CFE2F3"/>
            </a:solidFill>
            <a:prstDash val="lgDash"/>
            <a:round/>
            <a:headEnd len="med" w="med" type="none"/>
            <a:tailEnd len="med" w="med" type="none"/>
          </a:ln>
        </p:spPr>
      </p:cxnSp>
      <p:sp>
        <p:nvSpPr>
          <p:cNvPr id="279" name="Google Shape;279;p23"/>
          <p:cNvSpPr/>
          <p:nvPr/>
        </p:nvSpPr>
        <p:spPr>
          <a:xfrm>
            <a:off x="3411063" y="2748338"/>
            <a:ext cx="1101900" cy="382800"/>
          </a:xfrm>
          <a:prstGeom prst="roundRect">
            <a:avLst>
              <a:gd fmla="val 16667" name="adj"/>
            </a:avLst>
          </a:prstGeom>
          <a:solidFill>
            <a:srgbClr val="EFEFEF"/>
          </a:solidFill>
          <a:ln>
            <a:noFill/>
          </a:ln>
        </p:spPr>
        <p:txBody>
          <a:bodyPr anchorCtr="0" anchor="ctr" bIns="121950" lIns="121950" spcFirstLastPara="1" rIns="121950" wrap="square" tIns="121950">
            <a:noAutofit/>
          </a:bodyPr>
          <a:lstStyle/>
          <a:p>
            <a:pPr indent="0" lvl="0" marL="0" rtl="0" algn="ctr">
              <a:spcBef>
                <a:spcPts val="0"/>
              </a:spcBef>
              <a:spcAft>
                <a:spcPts val="0"/>
              </a:spcAft>
              <a:buNone/>
            </a:pPr>
            <a:r>
              <a:rPr b="1" lang="en-GB" sz="800">
                <a:solidFill>
                  <a:srgbClr val="073763"/>
                </a:solidFill>
                <a:latin typeface="Lora"/>
                <a:ea typeface="Lora"/>
                <a:cs typeface="Lora"/>
                <a:sym typeface="Lora"/>
              </a:rPr>
              <a:t>Lymph node</a:t>
            </a:r>
            <a:endParaRPr b="1" sz="800">
              <a:solidFill>
                <a:srgbClr val="073763"/>
              </a:solidFill>
              <a:latin typeface="Lora"/>
              <a:ea typeface="Lora"/>
              <a:cs typeface="Lora"/>
              <a:sym typeface="Lora"/>
            </a:endParaRPr>
          </a:p>
          <a:p>
            <a:pPr indent="0" lvl="0" marL="0" rtl="0" algn="ctr">
              <a:spcBef>
                <a:spcPts val="0"/>
              </a:spcBef>
              <a:spcAft>
                <a:spcPts val="0"/>
              </a:spcAft>
              <a:buNone/>
            </a:pPr>
            <a:r>
              <a:rPr b="1" lang="en-GB" sz="800">
                <a:solidFill>
                  <a:srgbClr val="999999"/>
                </a:solidFill>
                <a:latin typeface="Lora"/>
                <a:ea typeface="Lora"/>
                <a:cs typeface="Lora"/>
                <a:sym typeface="Lora"/>
              </a:rPr>
              <a:t>Less common</a:t>
            </a:r>
            <a:endParaRPr b="1" sz="800">
              <a:solidFill>
                <a:srgbClr val="999999"/>
              </a:solidFill>
              <a:latin typeface="Lora"/>
              <a:ea typeface="Lora"/>
              <a:cs typeface="Lora"/>
              <a:sym typeface="Lora"/>
            </a:endParaRPr>
          </a:p>
        </p:txBody>
      </p:sp>
      <p:sp>
        <p:nvSpPr>
          <p:cNvPr id="280" name="Google Shape;280;p23"/>
          <p:cNvSpPr/>
          <p:nvPr/>
        </p:nvSpPr>
        <p:spPr>
          <a:xfrm>
            <a:off x="3405049" y="2288050"/>
            <a:ext cx="1101900" cy="382800"/>
          </a:xfrm>
          <a:prstGeom prst="roundRect">
            <a:avLst>
              <a:gd fmla="val 16667" name="adj"/>
            </a:avLst>
          </a:prstGeom>
          <a:solidFill>
            <a:srgbClr val="EFEFEF"/>
          </a:solidFill>
          <a:ln>
            <a:noFill/>
          </a:ln>
        </p:spPr>
        <p:txBody>
          <a:bodyPr anchorCtr="0" anchor="ctr" bIns="121950" lIns="121950" spcFirstLastPara="1" rIns="121950" wrap="square" tIns="121950">
            <a:noAutofit/>
          </a:bodyPr>
          <a:lstStyle/>
          <a:p>
            <a:pPr indent="0" lvl="0" marL="0" rtl="0" algn="ctr">
              <a:spcBef>
                <a:spcPts val="0"/>
              </a:spcBef>
              <a:spcAft>
                <a:spcPts val="0"/>
              </a:spcAft>
              <a:buClr>
                <a:schemeClr val="dk1"/>
              </a:buClr>
              <a:buSzPts val="1100"/>
              <a:buFont typeface="Arial"/>
              <a:buNone/>
            </a:pPr>
            <a:r>
              <a:rPr b="1" lang="en-GB" sz="800">
                <a:solidFill>
                  <a:srgbClr val="073763"/>
                </a:solidFill>
                <a:latin typeface="Lora"/>
                <a:ea typeface="Lora"/>
                <a:cs typeface="Lora"/>
                <a:sym typeface="Lora"/>
              </a:rPr>
              <a:t>Intrahepatic</a:t>
            </a:r>
            <a:endParaRPr b="1" sz="800">
              <a:solidFill>
                <a:srgbClr val="073763"/>
              </a:solidFill>
              <a:latin typeface="Lora"/>
              <a:ea typeface="Lora"/>
              <a:cs typeface="Lora"/>
              <a:sym typeface="Lora"/>
            </a:endParaRPr>
          </a:p>
        </p:txBody>
      </p:sp>
      <p:sp>
        <p:nvSpPr>
          <p:cNvPr id="251" name="Google Shape;251;p23"/>
          <p:cNvSpPr/>
          <p:nvPr/>
        </p:nvSpPr>
        <p:spPr>
          <a:xfrm>
            <a:off x="3089775" y="3208650"/>
            <a:ext cx="1744500" cy="446100"/>
          </a:xfrm>
          <a:prstGeom prst="roundRect">
            <a:avLst>
              <a:gd fmla="val 16667" name="adj"/>
            </a:avLst>
          </a:prstGeom>
          <a:solidFill>
            <a:srgbClr val="9FC5E8"/>
          </a:solidFill>
          <a:ln>
            <a:noFill/>
          </a:ln>
        </p:spPr>
        <p:txBody>
          <a:bodyPr anchorCtr="0" anchor="ctr" bIns="121950" lIns="121950" spcFirstLastPara="1" rIns="121950" wrap="square" tIns="121950">
            <a:noAutofit/>
          </a:bodyPr>
          <a:lstStyle/>
          <a:p>
            <a:pPr indent="0" lvl="0" marL="0" rtl="0" algn="ctr">
              <a:spcBef>
                <a:spcPts val="0"/>
              </a:spcBef>
              <a:spcAft>
                <a:spcPts val="0"/>
              </a:spcAft>
              <a:buClr>
                <a:srgbClr val="000000"/>
              </a:buClr>
              <a:buSzPts val="1500"/>
              <a:buFont typeface="Arial"/>
              <a:buNone/>
            </a:pPr>
            <a:r>
              <a:rPr b="1" lang="en-GB" sz="1100">
                <a:latin typeface="Lora"/>
                <a:ea typeface="Lora"/>
                <a:cs typeface="Lora"/>
                <a:sym typeface="Lora"/>
              </a:rPr>
              <a:t>Vascular Invasion</a:t>
            </a:r>
            <a:endParaRPr b="1" sz="1100">
              <a:latin typeface="Lora"/>
              <a:ea typeface="Lora"/>
              <a:cs typeface="Lora"/>
              <a:sym typeface="Lora"/>
            </a:endParaRPr>
          </a:p>
        </p:txBody>
      </p:sp>
      <p:sp>
        <p:nvSpPr>
          <p:cNvPr id="281" name="Google Shape;281;p23"/>
          <p:cNvSpPr/>
          <p:nvPr/>
        </p:nvSpPr>
        <p:spPr>
          <a:xfrm>
            <a:off x="3411375" y="3732255"/>
            <a:ext cx="1101900" cy="382800"/>
          </a:xfrm>
          <a:prstGeom prst="roundRect">
            <a:avLst>
              <a:gd fmla="val 16667" name="adj"/>
            </a:avLst>
          </a:prstGeom>
          <a:solidFill>
            <a:srgbClr val="EFEFEF"/>
          </a:solidFill>
          <a:ln>
            <a:noFill/>
          </a:ln>
        </p:spPr>
        <p:txBody>
          <a:bodyPr anchorCtr="0" anchor="ctr" bIns="121950" lIns="121950" spcFirstLastPara="1" rIns="121950" wrap="square" tIns="121950">
            <a:noAutofit/>
          </a:bodyPr>
          <a:lstStyle/>
          <a:p>
            <a:pPr indent="0" lvl="0" marL="0" rtl="0" algn="ctr">
              <a:spcBef>
                <a:spcPts val="0"/>
              </a:spcBef>
              <a:spcAft>
                <a:spcPts val="0"/>
              </a:spcAft>
              <a:buClr>
                <a:schemeClr val="dk1"/>
              </a:buClr>
              <a:buSzPts val="1100"/>
              <a:buFont typeface="Arial"/>
              <a:buNone/>
            </a:pPr>
            <a:r>
              <a:rPr b="1" lang="en-GB" sz="800">
                <a:solidFill>
                  <a:srgbClr val="073763"/>
                </a:solidFill>
                <a:latin typeface="Lora"/>
                <a:ea typeface="Lora"/>
                <a:cs typeface="Lora"/>
                <a:sym typeface="Lora"/>
              </a:rPr>
              <a:t>Portal vein  </a:t>
            </a:r>
            <a:endParaRPr b="1" sz="800">
              <a:solidFill>
                <a:srgbClr val="073763"/>
              </a:solidFill>
              <a:latin typeface="Lora"/>
              <a:ea typeface="Lora"/>
              <a:cs typeface="Lora"/>
              <a:sym typeface="Lora"/>
            </a:endParaRPr>
          </a:p>
        </p:txBody>
      </p:sp>
      <p:sp>
        <p:nvSpPr>
          <p:cNvPr id="282" name="Google Shape;282;p23"/>
          <p:cNvSpPr/>
          <p:nvPr/>
        </p:nvSpPr>
        <p:spPr>
          <a:xfrm>
            <a:off x="3411375" y="4192550"/>
            <a:ext cx="1101900" cy="382800"/>
          </a:xfrm>
          <a:prstGeom prst="roundRect">
            <a:avLst>
              <a:gd fmla="val 16667" name="adj"/>
            </a:avLst>
          </a:prstGeom>
          <a:solidFill>
            <a:srgbClr val="EFEFEF"/>
          </a:solidFill>
          <a:ln>
            <a:noFill/>
          </a:ln>
        </p:spPr>
        <p:txBody>
          <a:bodyPr anchorCtr="0" anchor="ctr" bIns="121950" lIns="121950" spcFirstLastPara="1" rIns="121950" wrap="square" tIns="121950">
            <a:noAutofit/>
          </a:bodyPr>
          <a:lstStyle/>
          <a:p>
            <a:pPr indent="0" lvl="0" marL="0" rtl="0" algn="ctr">
              <a:spcBef>
                <a:spcPts val="0"/>
              </a:spcBef>
              <a:spcAft>
                <a:spcPts val="0"/>
              </a:spcAft>
              <a:buClr>
                <a:schemeClr val="dk1"/>
              </a:buClr>
              <a:buSzPts val="1100"/>
              <a:buFont typeface="Arial"/>
              <a:buNone/>
            </a:pPr>
            <a:r>
              <a:rPr b="1" lang="en-GB" sz="800">
                <a:solidFill>
                  <a:srgbClr val="073763"/>
                </a:solidFill>
                <a:latin typeface="Lora"/>
                <a:ea typeface="Lora"/>
                <a:cs typeface="Lora"/>
                <a:sym typeface="Lora"/>
              </a:rPr>
              <a:t>IVC</a:t>
            </a:r>
            <a:endParaRPr b="1" sz="800">
              <a:solidFill>
                <a:srgbClr val="073763"/>
              </a:solidFill>
              <a:latin typeface="Lora"/>
              <a:ea typeface="Lora"/>
              <a:cs typeface="Lora"/>
              <a:sym typeface="Lora"/>
            </a:endParaRPr>
          </a:p>
        </p:txBody>
      </p:sp>
      <p:sp>
        <p:nvSpPr>
          <p:cNvPr id="252" name="Google Shape;252;p23"/>
          <p:cNvSpPr/>
          <p:nvPr/>
        </p:nvSpPr>
        <p:spPr>
          <a:xfrm>
            <a:off x="3411075" y="4652850"/>
            <a:ext cx="1101900" cy="382800"/>
          </a:xfrm>
          <a:prstGeom prst="roundRect">
            <a:avLst>
              <a:gd fmla="val 16667" name="adj"/>
            </a:avLst>
          </a:prstGeom>
          <a:solidFill>
            <a:srgbClr val="EFEFEF"/>
          </a:solidFill>
          <a:ln>
            <a:noFill/>
          </a:ln>
        </p:spPr>
        <p:txBody>
          <a:bodyPr anchorCtr="0" anchor="ctr" bIns="121950" lIns="121950" spcFirstLastPara="1" rIns="121950" wrap="square" tIns="121950">
            <a:noAutofit/>
          </a:bodyPr>
          <a:lstStyle/>
          <a:p>
            <a:pPr indent="0" lvl="0" marL="0" rtl="0" algn="ctr">
              <a:spcBef>
                <a:spcPts val="0"/>
              </a:spcBef>
              <a:spcAft>
                <a:spcPts val="0"/>
              </a:spcAft>
              <a:buNone/>
            </a:pPr>
            <a:r>
              <a:rPr b="1" lang="en-GB" sz="800">
                <a:solidFill>
                  <a:srgbClr val="073763"/>
                </a:solidFill>
                <a:latin typeface="Lora"/>
                <a:ea typeface="Lora"/>
                <a:cs typeface="Lora"/>
                <a:sym typeface="Lora"/>
              </a:rPr>
              <a:t>Right side of heart</a:t>
            </a:r>
            <a:endParaRPr b="1" sz="800">
              <a:solidFill>
                <a:srgbClr val="073763"/>
              </a:solidFill>
              <a:latin typeface="Lora"/>
              <a:ea typeface="Lora"/>
              <a:cs typeface="Lora"/>
              <a:sym typeface="Lora"/>
            </a:endParaRPr>
          </a:p>
        </p:txBody>
      </p:sp>
      <p:sp>
        <p:nvSpPr>
          <p:cNvPr id="283" name="Google Shape;283;p23"/>
          <p:cNvSpPr/>
          <p:nvPr/>
        </p:nvSpPr>
        <p:spPr>
          <a:xfrm>
            <a:off x="4405031" y="5176441"/>
            <a:ext cx="1744500" cy="382200"/>
          </a:xfrm>
          <a:prstGeom prst="roundRect">
            <a:avLst>
              <a:gd fmla="val 16667" name="adj"/>
            </a:avLst>
          </a:prstGeom>
          <a:solidFill>
            <a:srgbClr val="9FC5E8"/>
          </a:solidFill>
          <a:ln cap="flat" cmpd="sng" w="9525">
            <a:solidFill>
              <a:srgbClr val="FFFFFF"/>
            </a:solidFill>
            <a:prstDash val="solid"/>
            <a:round/>
            <a:headEnd len="sm" w="sm" type="none"/>
            <a:tailEnd len="sm" w="sm" type="none"/>
          </a:ln>
        </p:spPr>
        <p:txBody>
          <a:bodyPr anchorCtr="0" anchor="ctr" bIns="27000" lIns="27000" spcFirstLastPara="1" rIns="27000" wrap="square" tIns="27000">
            <a:noAutofit/>
          </a:bodyPr>
          <a:lstStyle/>
          <a:p>
            <a:pPr indent="0" lvl="0" marL="0" rtl="0" algn="ctr">
              <a:spcBef>
                <a:spcPts val="0"/>
              </a:spcBef>
              <a:spcAft>
                <a:spcPts val="0"/>
              </a:spcAft>
              <a:buNone/>
            </a:pPr>
            <a:r>
              <a:rPr b="1" lang="en-GB" sz="1100">
                <a:latin typeface="Lora"/>
                <a:ea typeface="Lora"/>
                <a:cs typeface="Lora"/>
                <a:sym typeface="Lora"/>
              </a:rPr>
              <a:t>Morphology</a:t>
            </a:r>
            <a:endParaRPr b="1" sz="1100">
              <a:latin typeface="Lora"/>
              <a:ea typeface="Lora"/>
              <a:cs typeface="Lora"/>
              <a:sym typeface="Lora"/>
            </a:endParaRPr>
          </a:p>
        </p:txBody>
      </p:sp>
      <p:cxnSp>
        <p:nvCxnSpPr>
          <p:cNvPr id="284" name="Google Shape;284;p23"/>
          <p:cNvCxnSpPr>
            <a:stCxn id="261" idx="2"/>
            <a:endCxn id="283" idx="0"/>
          </p:cNvCxnSpPr>
          <p:nvPr/>
        </p:nvCxnSpPr>
        <p:spPr>
          <a:xfrm flipH="1" rot="-5400000">
            <a:off x="2874600" y="2773888"/>
            <a:ext cx="3488100" cy="1317300"/>
          </a:xfrm>
          <a:prstGeom prst="bentConnector3">
            <a:avLst>
              <a:gd fmla="val 1396" name="adj1"/>
            </a:avLst>
          </a:prstGeom>
          <a:noFill/>
          <a:ln cap="flat" cmpd="sng" w="19050">
            <a:solidFill>
              <a:srgbClr val="D9D9D9"/>
            </a:solidFill>
            <a:prstDash val="lgDash"/>
            <a:round/>
            <a:headEnd len="med" w="med" type="none"/>
            <a:tailEnd len="med" w="med" type="none"/>
          </a:ln>
        </p:spPr>
      </p:cxnSp>
      <p:cxnSp>
        <p:nvCxnSpPr>
          <p:cNvPr id="285" name="Google Shape;285;p23"/>
          <p:cNvCxnSpPr>
            <a:stCxn id="283" idx="2"/>
            <a:endCxn id="286" idx="0"/>
          </p:cNvCxnSpPr>
          <p:nvPr/>
        </p:nvCxnSpPr>
        <p:spPr>
          <a:xfrm flipH="1" rot="-5400000">
            <a:off x="5834981" y="5000941"/>
            <a:ext cx="214800" cy="1330200"/>
          </a:xfrm>
          <a:prstGeom prst="bentConnector3">
            <a:avLst>
              <a:gd fmla="val 49981" name="adj1"/>
            </a:avLst>
          </a:prstGeom>
          <a:noFill/>
          <a:ln cap="flat" cmpd="sng" w="19050">
            <a:solidFill>
              <a:srgbClr val="CFE2F3"/>
            </a:solidFill>
            <a:prstDash val="lgDash"/>
            <a:round/>
            <a:headEnd len="med" w="med" type="none"/>
            <a:tailEnd len="med" w="med" type="none"/>
          </a:ln>
        </p:spPr>
      </p:cxnSp>
      <p:cxnSp>
        <p:nvCxnSpPr>
          <p:cNvPr id="287" name="Google Shape;287;p23"/>
          <p:cNvCxnSpPr>
            <a:stCxn id="283" idx="2"/>
            <a:endCxn id="258" idx="0"/>
          </p:cNvCxnSpPr>
          <p:nvPr/>
        </p:nvCxnSpPr>
        <p:spPr>
          <a:xfrm rot="5400000">
            <a:off x="4507181" y="4998541"/>
            <a:ext cx="210000" cy="1330200"/>
          </a:xfrm>
          <a:prstGeom prst="bentConnector3">
            <a:avLst>
              <a:gd fmla="val 50034" name="adj1"/>
            </a:avLst>
          </a:prstGeom>
          <a:noFill/>
          <a:ln cap="flat" cmpd="sng" w="19050">
            <a:solidFill>
              <a:srgbClr val="CFE2F3"/>
            </a:solidFill>
            <a:prstDash val="lgDash"/>
            <a:round/>
            <a:headEnd len="med" w="med" type="none"/>
            <a:tailEnd len="med" w="med" type="none"/>
          </a:ln>
        </p:spPr>
      </p:cxnSp>
      <p:sp>
        <p:nvSpPr>
          <p:cNvPr id="286" name="Google Shape;286;p23"/>
          <p:cNvSpPr/>
          <p:nvPr/>
        </p:nvSpPr>
        <p:spPr>
          <a:xfrm>
            <a:off x="5400225" y="5773359"/>
            <a:ext cx="2414700" cy="2532000"/>
          </a:xfrm>
          <a:prstGeom prst="roundRect">
            <a:avLst>
              <a:gd fmla="val 16667" name="adj"/>
            </a:avLst>
          </a:prstGeom>
          <a:solidFill>
            <a:srgbClr val="FFFFFF"/>
          </a:solidFill>
          <a:ln cap="flat" cmpd="sng" w="28575">
            <a:solidFill>
              <a:srgbClr val="EFEFEF"/>
            </a:solidFill>
            <a:prstDash val="solid"/>
            <a:round/>
            <a:headEnd len="sm" w="sm" type="none"/>
            <a:tailEnd len="sm" w="sm" type="none"/>
          </a:ln>
        </p:spPr>
        <p:txBody>
          <a:bodyPr anchorCtr="0" anchor="t" bIns="27000" lIns="27000" spcFirstLastPara="1" rIns="27000" wrap="square" tIns="27000">
            <a:noAutofit/>
          </a:bodyPr>
          <a:lstStyle/>
          <a:p>
            <a:pPr indent="0" lvl="0" marL="0" rtl="0" algn="ctr">
              <a:spcBef>
                <a:spcPts val="0"/>
              </a:spcBef>
              <a:spcAft>
                <a:spcPts val="0"/>
              </a:spcAft>
              <a:buNone/>
            </a:pPr>
            <a:r>
              <a:rPr b="1" lang="en-GB" sz="1200">
                <a:solidFill>
                  <a:srgbClr val="3D85C6"/>
                </a:solidFill>
                <a:highlight>
                  <a:srgbClr val="EFEFEF"/>
                </a:highlight>
                <a:latin typeface="Lora"/>
                <a:ea typeface="Lora"/>
                <a:cs typeface="Lora"/>
                <a:sym typeface="Lora"/>
              </a:rPr>
              <a:t>Gross</a:t>
            </a:r>
            <a:r>
              <a:rPr lang="en-GB" sz="900">
                <a:solidFill>
                  <a:srgbClr val="6FA8DC"/>
                </a:solidFill>
                <a:latin typeface="Lora"/>
                <a:ea typeface="Lora"/>
                <a:cs typeface="Lora"/>
                <a:sym typeface="Lora"/>
              </a:rPr>
              <a:t> </a:t>
            </a:r>
            <a:endParaRPr sz="900">
              <a:solidFill>
                <a:srgbClr val="6FA8DC"/>
              </a:solidFill>
              <a:latin typeface="Lora"/>
              <a:ea typeface="Lora"/>
              <a:cs typeface="Lora"/>
              <a:sym typeface="Lora"/>
            </a:endParaRPr>
          </a:p>
          <a:p>
            <a:pPr indent="0" lvl="0" marL="0" rtl="0" algn="l">
              <a:spcBef>
                <a:spcPts val="0"/>
              </a:spcBef>
              <a:spcAft>
                <a:spcPts val="0"/>
              </a:spcAft>
              <a:buNone/>
            </a:pPr>
            <a:r>
              <a:rPr b="1" lang="en-GB" sz="1100">
                <a:solidFill>
                  <a:schemeClr val="dk1"/>
                </a:solidFill>
                <a:highlight>
                  <a:srgbClr val="CFE2F3"/>
                </a:highlight>
                <a:latin typeface="Lora"/>
                <a:ea typeface="Lora"/>
                <a:cs typeface="Lora"/>
                <a:sym typeface="Lora"/>
              </a:rPr>
              <a:t>HCC</a:t>
            </a:r>
            <a:endParaRPr sz="900">
              <a:solidFill>
                <a:srgbClr val="6FA8DC"/>
              </a:solidFill>
              <a:latin typeface="Lora"/>
              <a:ea typeface="Lora"/>
              <a:cs typeface="Lora"/>
              <a:sym typeface="Lora"/>
            </a:endParaRPr>
          </a:p>
          <a:p>
            <a:pPr indent="-279400" lvl="0" marL="457200" rtl="0" algn="l">
              <a:spcBef>
                <a:spcPts val="0"/>
              </a:spcBef>
              <a:spcAft>
                <a:spcPts val="0"/>
              </a:spcAft>
              <a:buClr>
                <a:srgbClr val="6FA8DC"/>
              </a:buClr>
              <a:buSzPts val="800"/>
              <a:buFont typeface="Lora"/>
              <a:buChar char="❏"/>
            </a:pPr>
            <a:r>
              <a:rPr lang="en-GB" sz="800">
                <a:solidFill>
                  <a:schemeClr val="dk1"/>
                </a:solidFill>
                <a:latin typeface="Lora"/>
                <a:ea typeface="Lora"/>
                <a:cs typeface="Lora"/>
                <a:sym typeface="Lora"/>
              </a:rPr>
              <a:t>Large</a:t>
            </a:r>
            <a:r>
              <a:rPr lang="en-GB" sz="800">
                <a:solidFill>
                  <a:srgbClr val="6FA8DC"/>
                </a:solidFill>
                <a:latin typeface="Lora"/>
                <a:ea typeface="Lora"/>
                <a:cs typeface="Lora"/>
                <a:sym typeface="Lora"/>
              </a:rPr>
              <a:t>.</a:t>
            </a:r>
            <a:endParaRPr sz="800">
              <a:solidFill>
                <a:srgbClr val="6FA8DC"/>
              </a:solidFill>
              <a:latin typeface="Lora"/>
              <a:ea typeface="Lora"/>
              <a:cs typeface="Lora"/>
              <a:sym typeface="Lora"/>
            </a:endParaRPr>
          </a:p>
          <a:p>
            <a:pPr indent="-279400" lvl="0" marL="457200" rtl="0" algn="l">
              <a:spcBef>
                <a:spcPts val="0"/>
              </a:spcBef>
              <a:spcAft>
                <a:spcPts val="0"/>
              </a:spcAft>
              <a:buClr>
                <a:srgbClr val="6FA8DC"/>
              </a:buClr>
              <a:buSzPts val="800"/>
              <a:buFont typeface="Lora"/>
              <a:buChar char="❏"/>
            </a:pPr>
            <a:r>
              <a:rPr lang="en-GB" sz="800">
                <a:solidFill>
                  <a:schemeClr val="dk1"/>
                </a:solidFill>
                <a:latin typeface="Lora"/>
                <a:ea typeface="Lora"/>
                <a:cs typeface="Lora"/>
                <a:sym typeface="Lora"/>
              </a:rPr>
              <a:t>Bulky</a:t>
            </a:r>
            <a:r>
              <a:rPr lang="en-GB" sz="800">
                <a:solidFill>
                  <a:srgbClr val="6FA8DC"/>
                </a:solidFill>
                <a:latin typeface="Lora"/>
                <a:ea typeface="Lora"/>
                <a:cs typeface="Lora"/>
                <a:sym typeface="Lora"/>
              </a:rPr>
              <a:t>.</a:t>
            </a:r>
            <a:endParaRPr sz="800">
              <a:solidFill>
                <a:srgbClr val="6FA8DC"/>
              </a:solidFill>
              <a:latin typeface="Lora"/>
              <a:ea typeface="Lora"/>
              <a:cs typeface="Lora"/>
              <a:sym typeface="Lora"/>
            </a:endParaRPr>
          </a:p>
          <a:p>
            <a:pPr indent="-279400" lvl="0" marL="457200" rtl="0" algn="l">
              <a:spcBef>
                <a:spcPts val="0"/>
              </a:spcBef>
              <a:spcAft>
                <a:spcPts val="0"/>
              </a:spcAft>
              <a:buClr>
                <a:srgbClr val="6FA8DC"/>
              </a:buClr>
              <a:buSzPts val="800"/>
              <a:buFont typeface="Lora"/>
              <a:buChar char="❏"/>
            </a:pPr>
            <a:r>
              <a:rPr lang="en-GB" sz="800">
                <a:solidFill>
                  <a:schemeClr val="dk1"/>
                </a:solidFill>
                <a:latin typeface="Lora"/>
                <a:ea typeface="Lora"/>
                <a:cs typeface="Lora"/>
                <a:sym typeface="Lora"/>
              </a:rPr>
              <a:t>Greenish cast</a:t>
            </a:r>
            <a:r>
              <a:rPr lang="en-GB" sz="800">
                <a:solidFill>
                  <a:srgbClr val="6FA8DC"/>
                </a:solidFill>
                <a:latin typeface="Lora"/>
                <a:ea typeface="Lora"/>
                <a:cs typeface="Lora"/>
                <a:sym typeface="Lora"/>
              </a:rPr>
              <a:t>.</a:t>
            </a:r>
            <a:endParaRPr sz="800">
              <a:solidFill>
                <a:srgbClr val="6FA8DC"/>
              </a:solidFill>
              <a:latin typeface="Lora"/>
              <a:ea typeface="Lora"/>
              <a:cs typeface="Lora"/>
              <a:sym typeface="Lora"/>
            </a:endParaRPr>
          </a:p>
          <a:p>
            <a:pPr indent="-279400" lvl="0" marL="457200" rtl="0" algn="l">
              <a:spcBef>
                <a:spcPts val="0"/>
              </a:spcBef>
              <a:spcAft>
                <a:spcPts val="0"/>
              </a:spcAft>
              <a:buClr>
                <a:srgbClr val="6FA8DC"/>
              </a:buClr>
              <a:buSzPts val="800"/>
              <a:buFont typeface="Lora"/>
              <a:buChar char="❏"/>
            </a:pPr>
            <a:r>
              <a:rPr lang="en-GB" sz="800">
                <a:solidFill>
                  <a:schemeClr val="dk1"/>
                </a:solidFill>
                <a:latin typeface="Lora"/>
                <a:ea typeface="Lora"/>
                <a:cs typeface="Lora"/>
                <a:sym typeface="Lora"/>
              </a:rPr>
              <a:t>Small satellite noduLes</a:t>
            </a:r>
            <a:endParaRPr sz="800">
              <a:solidFill>
                <a:srgbClr val="6FA8DC"/>
              </a:solidFill>
              <a:latin typeface="Lora"/>
              <a:ea typeface="Lora"/>
              <a:cs typeface="Lora"/>
              <a:sym typeface="Lora"/>
            </a:endParaRPr>
          </a:p>
        </p:txBody>
      </p:sp>
      <p:sp>
        <p:nvSpPr>
          <p:cNvPr id="288" name="Google Shape;288;p23"/>
          <p:cNvSpPr txBox="1"/>
          <p:nvPr/>
        </p:nvSpPr>
        <p:spPr>
          <a:xfrm>
            <a:off x="5494667" y="6685293"/>
            <a:ext cx="1953300" cy="54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800" u="sng">
                <a:solidFill>
                  <a:srgbClr val="6FA8DC"/>
                </a:solidFill>
                <a:latin typeface="Lora"/>
                <a:ea typeface="Lora"/>
                <a:cs typeface="Lora"/>
                <a:sym typeface="Lora"/>
              </a:rPr>
              <a:t>It may be: </a:t>
            </a:r>
            <a:endParaRPr b="1" sz="800" u="sng">
              <a:solidFill>
                <a:srgbClr val="6FA8DC"/>
              </a:solidFill>
              <a:latin typeface="Lora"/>
              <a:ea typeface="Lora"/>
              <a:cs typeface="Lora"/>
              <a:sym typeface="Lora"/>
            </a:endParaRPr>
          </a:p>
          <a:p>
            <a:pPr indent="0" lvl="0" marL="0" rtl="0" algn="l">
              <a:spcBef>
                <a:spcPts val="0"/>
              </a:spcBef>
              <a:spcAft>
                <a:spcPts val="0"/>
              </a:spcAft>
              <a:buNone/>
            </a:pPr>
            <a:r>
              <a:rPr b="1" lang="en-GB" sz="800">
                <a:solidFill>
                  <a:srgbClr val="6FA8DC"/>
                </a:solidFill>
                <a:latin typeface="Lora"/>
                <a:ea typeface="Lora"/>
                <a:cs typeface="Lora"/>
                <a:sym typeface="Lora"/>
              </a:rPr>
              <a:t>  1) </a:t>
            </a:r>
            <a:r>
              <a:rPr lang="en-GB" sz="800">
                <a:solidFill>
                  <a:srgbClr val="3D85C6"/>
                </a:solidFill>
                <a:latin typeface="Lora"/>
                <a:ea typeface="Lora"/>
                <a:cs typeface="Lora"/>
                <a:sym typeface="Lora"/>
              </a:rPr>
              <a:t>U</a:t>
            </a:r>
            <a:r>
              <a:rPr lang="en-GB" sz="800">
                <a:solidFill>
                  <a:srgbClr val="3D85C6"/>
                </a:solidFill>
                <a:latin typeface="Lora"/>
                <a:ea typeface="Lora"/>
                <a:cs typeface="Lora"/>
                <a:sym typeface="Lora"/>
              </a:rPr>
              <a:t>ni</a:t>
            </a:r>
            <a:r>
              <a:rPr lang="en-GB" sz="800">
                <a:solidFill>
                  <a:schemeClr val="dk1"/>
                </a:solidFill>
                <a:latin typeface="Lora"/>
                <a:ea typeface="Lora"/>
                <a:cs typeface="Lora"/>
                <a:sym typeface="Lora"/>
              </a:rPr>
              <a:t>focal </a:t>
            </a:r>
            <a:endParaRPr sz="800">
              <a:solidFill>
                <a:schemeClr val="dk1"/>
              </a:solidFill>
              <a:latin typeface="Lora"/>
              <a:ea typeface="Lora"/>
              <a:cs typeface="Lora"/>
              <a:sym typeface="Lora"/>
            </a:endParaRPr>
          </a:p>
          <a:p>
            <a:pPr indent="0" lvl="0" marL="0" rtl="0" algn="l">
              <a:spcBef>
                <a:spcPts val="0"/>
              </a:spcBef>
              <a:spcAft>
                <a:spcPts val="0"/>
              </a:spcAft>
              <a:buNone/>
            </a:pPr>
            <a:r>
              <a:rPr b="1" lang="en-GB" sz="800">
                <a:solidFill>
                  <a:srgbClr val="6FA8DC"/>
                </a:solidFill>
                <a:latin typeface="Lora"/>
                <a:ea typeface="Lora"/>
                <a:cs typeface="Lora"/>
                <a:sym typeface="Lora"/>
              </a:rPr>
              <a:t>  2)</a:t>
            </a:r>
            <a:r>
              <a:rPr lang="en-GB" sz="800">
                <a:solidFill>
                  <a:schemeClr val="dk1"/>
                </a:solidFill>
                <a:latin typeface="Lora"/>
                <a:ea typeface="Lora"/>
                <a:cs typeface="Lora"/>
                <a:sym typeface="Lora"/>
              </a:rPr>
              <a:t> </a:t>
            </a:r>
            <a:r>
              <a:rPr lang="en-GB" sz="800">
                <a:solidFill>
                  <a:srgbClr val="3D85C6"/>
                </a:solidFill>
                <a:latin typeface="Lora"/>
                <a:ea typeface="Lora"/>
                <a:cs typeface="Lora"/>
                <a:sym typeface="Lora"/>
              </a:rPr>
              <a:t>Multi</a:t>
            </a:r>
            <a:r>
              <a:rPr lang="en-GB" sz="800">
                <a:solidFill>
                  <a:schemeClr val="dk1"/>
                </a:solidFill>
                <a:latin typeface="Lora"/>
                <a:ea typeface="Lora"/>
                <a:cs typeface="Lora"/>
                <a:sym typeface="Lora"/>
              </a:rPr>
              <a:t>focal</a:t>
            </a:r>
            <a:endParaRPr sz="800">
              <a:solidFill>
                <a:schemeClr val="dk1"/>
              </a:solidFill>
              <a:latin typeface="Lora"/>
              <a:ea typeface="Lora"/>
              <a:cs typeface="Lora"/>
              <a:sym typeface="Lora"/>
            </a:endParaRPr>
          </a:p>
          <a:p>
            <a:pPr indent="0" lvl="0" marL="0" rtl="0" algn="l">
              <a:spcBef>
                <a:spcPts val="0"/>
              </a:spcBef>
              <a:spcAft>
                <a:spcPts val="0"/>
              </a:spcAft>
              <a:buNone/>
            </a:pPr>
            <a:r>
              <a:rPr b="1" lang="en-GB" sz="800">
                <a:solidFill>
                  <a:srgbClr val="6FA8DC"/>
                </a:solidFill>
                <a:latin typeface="Lora"/>
                <a:ea typeface="Lora"/>
                <a:cs typeface="Lora"/>
                <a:sym typeface="Lora"/>
              </a:rPr>
              <a:t>  3)</a:t>
            </a:r>
            <a:r>
              <a:rPr lang="en-GB" sz="800">
                <a:solidFill>
                  <a:schemeClr val="dk1"/>
                </a:solidFill>
                <a:latin typeface="Lora"/>
                <a:ea typeface="Lora"/>
                <a:cs typeface="Lora"/>
                <a:sym typeface="Lora"/>
              </a:rPr>
              <a:t> Diffusely infiltrative </a:t>
            </a:r>
            <a:endParaRPr sz="800">
              <a:solidFill>
                <a:schemeClr val="dk1"/>
              </a:solidFill>
              <a:latin typeface="Lora"/>
              <a:ea typeface="Lora"/>
              <a:cs typeface="Lora"/>
              <a:sym typeface="Lora"/>
            </a:endParaRPr>
          </a:p>
          <a:p>
            <a:pPr indent="0" lvl="0" marL="0" rtl="0" algn="l">
              <a:spcBef>
                <a:spcPts val="0"/>
              </a:spcBef>
              <a:spcAft>
                <a:spcPts val="0"/>
              </a:spcAft>
              <a:buNone/>
            </a:pPr>
            <a:r>
              <a:t/>
            </a:r>
            <a:endParaRPr b="1" sz="900">
              <a:solidFill>
                <a:schemeClr val="dk1"/>
              </a:solidFill>
              <a:highlight>
                <a:srgbClr val="CFE2F3"/>
              </a:highlight>
              <a:latin typeface="Lora"/>
              <a:ea typeface="Lora"/>
              <a:cs typeface="Lora"/>
              <a:sym typeface="Lora"/>
            </a:endParaRPr>
          </a:p>
          <a:p>
            <a:pPr indent="0" lvl="0" marL="0" rtl="0" algn="l">
              <a:spcBef>
                <a:spcPts val="0"/>
              </a:spcBef>
              <a:spcAft>
                <a:spcPts val="0"/>
              </a:spcAft>
              <a:buNone/>
            </a:pPr>
            <a:r>
              <a:rPr b="1" lang="en-GB" sz="1100">
                <a:solidFill>
                  <a:schemeClr val="dk1"/>
                </a:solidFill>
                <a:highlight>
                  <a:srgbClr val="CFE2F3"/>
                </a:highlight>
                <a:latin typeface="Lora"/>
                <a:ea typeface="Lora"/>
                <a:cs typeface="Lora"/>
                <a:sym typeface="Lora"/>
              </a:rPr>
              <a:t>Fibrolamellar Carcinoma</a:t>
            </a:r>
            <a:endParaRPr b="1" sz="1100">
              <a:solidFill>
                <a:schemeClr val="dk1"/>
              </a:solidFill>
              <a:highlight>
                <a:srgbClr val="CFE2F3"/>
              </a:highlight>
              <a:latin typeface="Lora"/>
              <a:ea typeface="Lora"/>
              <a:cs typeface="Lora"/>
              <a:sym typeface="Lora"/>
            </a:endParaRPr>
          </a:p>
          <a:p>
            <a:pPr indent="-273050" lvl="0" marL="457200" rtl="0" algn="l">
              <a:spcBef>
                <a:spcPts val="0"/>
              </a:spcBef>
              <a:spcAft>
                <a:spcPts val="0"/>
              </a:spcAft>
              <a:buClr>
                <a:srgbClr val="6FA8DC"/>
              </a:buClr>
              <a:buSzPts val="700"/>
              <a:buFont typeface="Lora"/>
              <a:buChar char="❏"/>
            </a:pPr>
            <a:r>
              <a:rPr lang="en-GB" sz="700">
                <a:solidFill>
                  <a:schemeClr val="dk1"/>
                </a:solidFill>
                <a:latin typeface="Lora"/>
                <a:ea typeface="Lora"/>
                <a:cs typeface="Lora"/>
                <a:sym typeface="Lora"/>
              </a:rPr>
              <a:t>Single</a:t>
            </a:r>
            <a:r>
              <a:rPr lang="en-GB" sz="700">
                <a:solidFill>
                  <a:srgbClr val="6FA8DC"/>
                </a:solidFill>
                <a:latin typeface="Lora"/>
                <a:ea typeface="Lora"/>
                <a:cs typeface="Lora"/>
                <a:sym typeface="Lora"/>
              </a:rPr>
              <a:t>.</a:t>
            </a:r>
            <a:endParaRPr sz="700">
              <a:solidFill>
                <a:srgbClr val="6FA8DC"/>
              </a:solidFill>
              <a:latin typeface="Lora"/>
              <a:ea typeface="Lora"/>
              <a:cs typeface="Lora"/>
              <a:sym typeface="Lora"/>
            </a:endParaRPr>
          </a:p>
          <a:p>
            <a:pPr indent="-273050" lvl="0" marL="457200" rtl="0" algn="l">
              <a:spcBef>
                <a:spcPts val="0"/>
              </a:spcBef>
              <a:spcAft>
                <a:spcPts val="0"/>
              </a:spcAft>
              <a:buClr>
                <a:srgbClr val="6FA8DC"/>
              </a:buClr>
              <a:buSzPts val="700"/>
              <a:buFont typeface="Lora"/>
              <a:buChar char="❏"/>
            </a:pPr>
            <a:r>
              <a:rPr lang="en-GB" sz="700">
                <a:solidFill>
                  <a:schemeClr val="dk1"/>
                </a:solidFill>
                <a:latin typeface="Lora"/>
                <a:ea typeface="Lora"/>
                <a:cs typeface="Lora"/>
                <a:sym typeface="Lora"/>
              </a:rPr>
              <a:t>Large</a:t>
            </a:r>
            <a:r>
              <a:rPr lang="en-GB" sz="700">
                <a:solidFill>
                  <a:srgbClr val="6FA8DC"/>
                </a:solidFill>
                <a:latin typeface="Lora"/>
                <a:ea typeface="Lora"/>
                <a:cs typeface="Lora"/>
                <a:sym typeface="Lora"/>
              </a:rPr>
              <a:t>.</a:t>
            </a:r>
            <a:endParaRPr sz="700">
              <a:solidFill>
                <a:srgbClr val="6FA8DC"/>
              </a:solidFill>
              <a:latin typeface="Lora"/>
              <a:ea typeface="Lora"/>
              <a:cs typeface="Lora"/>
              <a:sym typeface="Lora"/>
            </a:endParaRPr>
          </a:p>
          <a:p>
            <a:pPr indent="-273050" lvl="0" marL="457200" rtl="0" algn="l">
              <a:spcBef>
                <a:spcPts val="0"/>
              </a:spcBef>
              <a:spcAft>
                <a:spcPts val="0"/>
              </a:spcAft>
              <a:buClr>
                <a:srgbClr val="6FA8DC"/>
              </a:buClr>
              <a:buSzPts val="700"/>
              <a:buFont typeface="Lora"/>
              <a:buChar char="❏"/>
            </a:pPr>
            <a:r>
              <a:rPr lang="en-GB" sz="700">
                <a:solidFill>
                  <a:schemeClr val="dk1"/>
                </a:solidFill>
                <a:latin typeface="Lora"/>
                <a:ea typeface="Lora"/>
                <a:cs typeface="Lora"/>
                <a:sym typeface="Lora"/>
              </a:rPr>
              <a:t>Hard</a:t>
            </a:r>
            <a:r>
              <a:rPr lang="en-GB" sz="700">
                <a:solidFill>
                  <a:srgbClr val="6FA8DC"/>
                </a:solidFill>
                <a:latin typeface="Lora"/>
                <a:ea typeface="Lora"/>
                <a:cs typeface="Lora"/>
                <a:sym typeface="Lora"/>
              </a:rPr>
              <a:t> “</a:t>
            </a:r>
            <a:r>
              <a:rPr lang="en-GB" sz="700">
                <a:solidFill>
                  <a:srgbClr val="3D85C6"/>
                </a:solidFill>
                <a:latin typeface="Lora"/>
                <a:ea typeface="Lora"/>
                <a:cs typeface="Lora"/>
                <a:sym typeface="Lora"/>
              </a:rPr>
              <a:t>scirrhous</a:t>
            </a:r>
            <a:r>
              <a:rPr lang="en-GB" sz="700">
                <a:solidFill>
                  <a:srgbClr val="6FA8DC"/>
                </a:solidFill>
                <a:latin typeface="Lora"/>
                <a:ea typeface="Lora"/>
                <a:cs typeface="Lora"/>
                <a:sym typeface="Lora"/>
              </a:rPr>
              <a:t>”.</a:t>
            </a:r>
            <a:endParaRPr sz="700">
              <a:solidFill>
                <a:srgbClr val="6FA8DC"/>
              </a:solidFill>
              <a:latin typeface="Lora"/>
              <a:ea typeface="Lora"/>
              <a:cs typeface="Lora"/>
              <a:sym typeface="Lora"/>
            </a:endParaRPr>
          </a:p>
          <a:p>
            <a:pPr indent="-273050" lvl="0" marL="457200" rtl="0" algn="l">
              <a:spcBef>
                <a:spcPts val="0"/>
              </a:spcBef>
              <a:spcAft>
                <a:spcPts val="0"/>
              </a:spcAft>
              <a:buClr>
                <a:srgbClr val="6FA8DC"/>
              </a:buClr>
              <a:buSzPts val="700"/>
              <a:buFont typeface="Lora"/>
              <a:buChar char="❏"/>
            </a:pPr>
            <a:r>
              <a:rPr lang="en-GB" sz="700">
                <a:solidFill>
                  <a:schemeClr val="dk1"/>
                </a:solidFill>
                <a:latin typeface="Lora"/>
                <a:ea typeface="Lora"/>
                <a:cs typeface="Lora"/>
                <a:sym typeface="Lora"/>
              </a:rPr>
              <a:t>Fibrous bands </a:t>
            </a:r>
            <a:endParaRPr b="1" sz="700">
              <a:solidFill>
                <a:schemeClr val="dk1"/>
              </a:solidFill>
              <a:highlight>
                <a:srgbClr val="CFE2F3"/>
              </a:highlight>
              <a:latin typeface="Lora"/>
              <a:ea typeface="Lora"/>
              <a:cs typeface="Lora"/>
              <a:sym typeface="Lora"/>
            </a:endParaRPr>
          </a:p>
        </p:txBody>
      </p:sp>
      <p:sp>
        <p:nvSpPr>
          <p:cNvPr id="289" name="Google Shape;289;p23"/>
          <p:cNvSpPr/>
          <p:nvPr/>
        </p:nvSpPr>
        <p:spPr>
          <a:xfrm>
            <a:off x="6043805" y="2271254"/>
            <a:ext cx="1101900" cy="382800"/>
          </a:xfrm>
          <a:prstGeom prst="roundRect">
            <a:avLst>
              <a:gd fmla="val 16667" name="adj"/>
            </a:avLst>
          </a:prstGeom>
          <a:solidFill>
            <a:srgbClr val="EFEFEF"/>
          </a:solidFill>
          <a:ln>
            <a:noFill/>
          </a:ln>
        </p:spPr>
        <p:txBody>
          <a:bodyPr anchorCtr="0" anchor="ctr" bIns="68575" lIns="68575" spcFirstLastPara="1" rIns="68575" wrap="square" tIns="68575">
            <a:noAutofit/>
          </a:bodyPr>
          <a:lstStyle/>
          <a:p>
            <a:pPr indent="0" lvl="0" marL="0" rtl="0" algn="ctr">
              <a:spcBef>
                <a:spcPts val="0"/>
              </a:spcBef>
              <a:spcAft>
                <a:spcPts val="0"/>
              </a:spcAft>
              <a:buClr>
                <a:schemeClr val="dk1"/>
              </a:buClr>
              <a:buSzPts val="1100"/>
              <a:buFont typeface="Arial"/>
              <a:buNone/>
            </a:pPr>
            <a:r>
              <a:rPr b="1" lang="en-GB" sz="800">
                <a:solidFill>
                  <a:srgbClr val="073763"/>
                </a:solidFill>
                <a:latin typeface="Lora"/>
                <a:ea typeface="Lora"/>
                <a:cs typeface="Lora"/>
                <a:sym typeface="Lora"/>
              </a:rPr>
              <a:t>Ill-defined upper </a:t>
            </a:r>
            <a:endParaRPr b="1" sz="800">
              <a:solidFill>
                <a:srgbClr val="073763"/>
              </a:solidFill>
              <a:latin typeface="Lora"/>
              <a:ea typeface="Lora"/>
              <a:cs typeface="Lora"/>
              <a:sym typeface="Lora"/>
            </a:endParaRPr>
          </a:p>
          <a:p>
            <a:pPr indent="0" lvl="0" marL="0" rtl="0" algn="ctr">
              <a:spcBef>
                <a:spcPts val="0"/>
              </a:spcBef>
              <a:spcAft>
                <a:spcPts val="0"/>
              </a:spcAft>
              <a:buClr>
                <a:schemeClr val="dk1"/>
              </a:buClr>
              <a:buSzPts val="1100"/>
              <a:buFont typeface="Arial"/>
              <a:buNone/>
            </a:pPr>
            <a:r>
              <a:rPr b="1" lang="en-GB" sz="800">
                <a:solidFill>
                  <a:srgbClr val="073763"/>
                </a:solidFill>
                <a:latin typeface="Lora"/>
                <a:ea typeface="Lora"/>
                <a:cs typeface="Lora"/>
                <a:sym typeface="Lora"/>
              </a:rPr>
              <a:t>abdominal pain</a:t>
            </a:r>
            <a:endParaRPr b="1" sz="800">
              <a:solidFill>
                <a:srgbClr val="073763"/>
              </a:solidFill>
              <a:latin typeface="Lora"/>
              <a:ea typeface="Lora"/>
              <a:cs typeface="Lora"/>
              <a:sym typeface="Lora"/>
            </a:endParaRPr>
          </a:p>
        </p:txBody>
      </p:sp>
      <p:sp>
        <p:nvSpPr>
          <p:cNvPr id="248" name="Google Shape;248;p23"/>
          <p:cNvSpPr/>
          <p:nvPr/>
        </p:nvSpPr>
        <p:spPr>
          <a:xfrm>
            <a:off x="5722497" y="1803178"/>
            <a:ext cx="1744500" cy="382200"/>
          </a:xfrm>
          <a:prstGeom prst="roundRect">
            <a:avLst>
              <a:gd fmla="val 16667" name="adj"/>
            </a:avLst>
          </a:prstGeom>
          <a:solidFill>
            <a:srgbClr val="9FC5E8"/>
          </a:solidFill>
          <a:ln cap="flat" cmpd="sng" w="9525">
            <a:solidFill>
              <a:srgbClr val="FFFFFF"/>
            </a:solidFill>
            <a:prstDash val="solid"/>
            <a:round/>
            <a:headEnd len="sm" w="sm" type="none"/>
            <a:tailEnd len="sm" w="sm" type="none"/>
          </a:ln>
        </p:spPr>
        <p:txBody>
          <a:bodyPr anchorCtr="0" anchor="ctr" bIns="27000" lIns="27000" spcFirstLastPara="1" rIns="27000" wrap="square" tIns="27000">
            <a:noAutofit/>
          </a:bodyPr>
          <a:lstStyle/>
          <a:p>
            <a:pPr indent="0" lvl="0" marL="0" rtl="0" algn="ctr">
              <a:spcBef>
                <a:spcPts val="0"/>
              </a:spcBef>
              <a:spcAft>
                <a:spcPts val="0"/>
              </a:spcAft>
              <a:buNone/>
            </a:pPr>
            <a:r>
              <a:rPr b="1" lang="en-GB" sz="1100">
                <a:latin typeface="Lora"/>
                <a:ea typeface="Lora"/>
                <a:cs typeface="Lora"/>
                <a:sym typeface="Lora"/>
              </a:rPr>
              <a:t>Clinical feautures</a:t>
            </a:r>
            <a:endParaRPr b="1" sz="1100">
              <a:latin typeface="Lora"/>
              <a:ea typeface="Lora"/>
              <a:cs typeface="Lora"/>
              <a:sym typeface="Lora"/>
            </a:endParaRPr>
          </a:p>
        </p:txBody>
      </p:sp>
      <p:sp>
        <p:nvSpPr>
          <p:cNvPr id="290" name="Google Shape;290;p23"/>
          <p:cNvSpPr/>
          <p:nvPr/>
        </p:nvSpPr>
        <p:spPr>
          <a:xfrm>
            <a:off x="6044117" y="2739945"/>
            <a:ext cx="1101900" cy="382800"/>
          </a:xfrm>
          <a:prstGeom prst="roundRect">
            <a:avLst>
              <a:gd fmla="val 16667" name="adj"/>
            </a:avLst>
          </a:prstGeom>
          <a:solidFill>
            <a:srgbClr val="EFEFEF"/>
          </a:solid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None/>
            </a:pPr>
            <a:r>
              <a:rPr b="1" lang="en-GB" sz="800">
                <a:solidFill>
                  <a:srgbClr val="073763"/>
                </a:solidFill>
                <a:latin typeface="Lora"/>
                <a:ea typeface="Lora"/>
                <a:cs typeface="Lora"/>
                <a:sym typeface="Lora"/>
              </a:rPr>
              <a:t>Weight loss</a:t>
            </a:r>
            <a:endParaRPr b="1" sz="800">
              <a:solidFill>
                <a:srgbClr val="073763"/>
              </a:solidFill>
              <a:latin typeface="Lora"/>
              <a:ea typeface="Lora"/>
              <a:cs typeface="Lora"/>
              <a:sym typeface="Lora"/>
            </a:endParaRPr>
          </a:p>
        </p:txBody>
      </p:sp>
      <p:sp>
        <p:nvSpPr>
          <p:cNvPr id="291" name="Google Shape;291;p23"/>
          <p:cNvSpPr/>
          <p:nvPr/>
        </p:nvSpPr>
        <p:spPr>
          <a:xfrm>
            <a:off x="6055791" y="3209193"/>
            <a:ext cx="1101900" cy="382800"/>
          </a:xfrm>
          <a:prstGeom prst="roundRect">
            <a:avLst>
              <a:gd fmla="val 16667" name="adj"/>
            </a:avLst>
          </a:prstGeom>
          <a:solidFill>
            <a:srgbClr val="EFEFEF"/>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GB" sz="800">
                <a:solidFill>
                  <a:srgbClr val="073763"/>
                </a:solidFill>
                <a:latin typeface="Lora"/>
                <a:ea typeface="Lora"/>
                <a:cs typeface="Lora"/>
                <a:sym typeface="Lora"/>
              </a:rPr>
              <a:t>Malaise</a:t>
            </a:r>
            <a:endParaRPr b="1" sz="800">
              <a:solidFill>
                <a:srgbClr val="073763"/>
              </a:solidFill>
              <a:latin typeface="Lora"/>
              <a:ea typeface="Lora"/>
              <a:cs typeface="Lora"/>
              <a:sym typeface="Lora"/>
            </a:endParaRPr>
          </a:p>
        </p:txBody>
      </p:sp>
      <p:sp>
        <p:nvSpPr>
          <p:cNvPr id="292" name="Google Shape;292;p23"/>
          <p:cNvSpPr/>
          <p:nvPr/>
        </p:nvSpPr>
        <p:spPr>
          <a:xfrm>
            <a:off x="6043805" y="4147630"/>
            <a:ext cx="1101900" cy="382800"/>
          </a:xfrm>
          <a:prstGeom prst="roundRect">
            <a:avLst>
              <a:gd fmla="val 16667" name="adj"/>
            </a:avLst>
          </a:prstGeom>
          <a:solidFill>
            <a:srgbClr val="EFEFEF"/>
          </a:solid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None/>
            </a:pPr>
            <a:r>
              <a:rPr b="1" lang="en-GB" sz="800">
                <a:solidFill>
                  <a:srgbClr val="073763"/>
                </a:solidFill>
                <a:latin typeface="Lora"/>
                <a:ea typeface="Lora"/>
                <a:cs typeface="Lora"/>
                <a:sym typeface="Lora"/>
              </a:rPr>
              <a:t>Fullness</a:t>
            </a:r>
            <a:endParaRPr b="1" sz="800">
              <a:solidFill>
                <a:srgbClr val="073763"/>
              </a:solidFill>
              <a:latin typeface="Lora"/>
              <a:ea typeface="Lora"/>
              <a:cs typeface="Lora"/>
              <a:sym typeface="Lora"/>
            </a:endParaRPr>
          </a:p>
        </p:txBody>
      </p:sp>
      <p:sp>
        <p:nvSpPr>
          <p:cNvPr id="293" name="Google Shape;293;p23"/>
          <p:cNvSpPr/>
          <p:nvPr/>
        </p:nvSpPr>
        <p:spPr>
          <a:xfrm>
            <a:off x="6062405" y="3678420"/>
            <a:ext cx="1101900" cy="382800"/>
          </a:xfrm>
          <a:prstGeom prst="roundRect">
            <a:avLst>
              <a:gd fmla="val 16667" name="adj"/>
            </a:avLst>
          </a:prstGeom>
          <a:solidFill>
            <a:srgbClr val="EFEFEF"/>
          </a:solidFill>
          <a:ln>
            <a:noFill/>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None/>
            </a:pPr>
            <a:r>
              <a:rPr b="1" lang="en-GB" sz="800">
                <a:solidFill>
                  <a:srgbClr val="073763"/>
                </a:solidFill>
                <a:latin typeface="Lora"/>
                <a:ea typeface="Lora"/>
                <a:cs typeface="Lora"/>
                <a:sym typeface="Lora"/>
              </a:rPr>
              <a:t>Fatigue</a:t>
            </a:r>
            <a:endParaRPr b="1" sz="800">
              <a:solidFill>
                <a:srgbClr val="073763"/>
              </a:solidFill>
              <a:latin typeface="Lora"/>
              <a:ea typeface="Lora"/>
              <a:cs typeface="Lora"/>
              <a:sym typeface="Lora"/>
            </a:endParaRPr>
          </a:p>
        </p:txBody>
      </p:sp>
      <p:cxnSp>
        <p:nvCxnSpPr>
          <p:cNvPr id="294" name="Google Shape;294;p23"/>
          <p:cNvCxnSpPr>
            <a:stCxn id="261" idx="2"/>
            <a:endCxn id="248" idx="0"/>
          </p:cNvCxnSpPr>
          <p:nvPr/>
        </p:nvCxnSpPr>
        <p:spPr>
          <a:xfrm flipH="1" rot="-5400000">
            <a:off x="5220000" y="428487"/>
            <a:ext cx="114600" cy="2634600"/>
          </a:xfrm>
          <a:prstGeom prst="bentConnector3">
            <a:avLst>
              <a:gd fmla="val 50040" name="adj1"/>
            </a:avLst>
          </a:prstGeom>
          <a:noFill/>
          <a:ln cap="flat" cmpd="sng" w="19050">
            <a:solidFill>
              <a:srgbClr val="D9D9D9"/>
            </a:solidFill>
            <a:prstDash val="lgDash"/>
            <a:round/>
            <a:headEnd len="med" w="med" type="none"/>
            <a:tailEnd len="med" w="med" type="none"/>
          </a:ln>
        </p:spPr>
      </p:cxnSp>
      <p:sp>
        <p:nvSpPr>
          <p:cNvPr id="295" name="Google Shape;295;p23"/>
          <p:cNvSpPr/>
          <p:nvPr/>
        </p:nvSpPr>
        <p:spPr>
          <a:xfrm>
            <a:off x="537122" y="5656028"/>
            <a:ext cx="1744500" cy="382200"/>
          </a:xfrm>
          <a:prstGeom prst="roundRect">
            <a:avLst>
              <a:gd fmla="val 16667" name="adj"/>
            </a:avLst>
          </a:prstGeom>
          <a:solidFill>
            <a:srgbClr val="9FC5E8"/>
          </a:solidFill>
          <a:ln cap="flat" cmpd="sng" w="9525">
            <a:solidFill>
              <a:srgbClr val="FFFFFF"/>
            </a:solidFill>
            <a:prstDash val="solid"/>
            <a:round/>
            <a:headEnd len="sm" w="sm" type="none"/>
            <a:tailEnd len="sm" w="sm" type="none"/>
          </a:ln>
        </p:spPr>
        <p:txBody>
          <a:bodyPr anchorCtr="0" anchor="ctr" bIns="27000" lIns="27000" spcFirstLastPara="1" rIns="27000" wrap="square" tIns="27000">
            <a:noAutofit/>
          </a:bodyPr>
          <a:lstStyle/>
          <a:p>
            <a:pPr indent="0" lvl="0" marL="0" rtl="0" algn="ctr">
              <a:spcBef>
                <a:spcPts val="0"/>
              </a:spcBef>
              <a:spcAft>
                <a:spcPts val="0"/>
              </a:spcAft>
              <a:buNone/>
            </a:pPr>
            <a:r>
              <a:rPr b="1" lang="en-GB" sz="1100">
                <a:latin typeface="Lora"/>
                <a:ea typeface="Lora"/>
                <a:cs typeface="Lora"/>
                <a:sym typeface="Lora"/>
              </a:rPr>
              <a:t>Prognosis</a:t>
            </a:r>
            <a:endParaRPr b="1" sz="1100">
              <a:latin typeface="Lora"/>
              <a:ea typeface="Lora"/>
              <a:cs typeface="Lora"/>
              <a:sym typeface="Lora"/>
            </a:endParaRPr>
          </a:p>
        </p:txBody>
      </p:sp>
      <p:cxnSp>
        <p:nvCxnSpPr>
          <p:cNvPr id="296" name="Google Shape;296;p23"/>
          <p:cNvCxnSpPr>
            <a:endCxn id="295" idx="0"/>
          </p:cNvCxnSpPr>
          <p:nvPr/>
        </p:nvCxnSpPr>
        <p:spPr>
          <a:xfrm rot="5400000">
            <a:off x="220772" y="2961428"/>
            <a:ext cx="3883200" cy="1506000"/>
          </a:xfrm>
          <a:prstGeom prst="bentConnector3">
            <a:avLst>
              <a:gd fmla="val 95876" name="adj1"/>
            </a:avLst>
          </a:prstGeom>
          <a:noFill/>
          <a:ln cap="flat" cmpd="sng" w="19050">
            <a:solidFill>
              <a:srgbClr val="D9D9D9"/>
            </a:solidFill>
            <a:prstDash val="lgDash"/>
            <a:round/>
            <a:headEnd len="med" w="med" type="none"/>
            <a:tailEnd len="med" w="med" type="none"/>
          </a:ln>
        </p:spPr>
      </p:cxnSp>
      <p:sp>
        <p:nvSpPr>
          <p:cNvPr id="297" name="Google Shape;297;p23"/>
          <p:cNvSpPr/>
          <p:nvPr/>
        </p:nvSpPr>
        <p:spPr>
          <a:xfrm>
            <a:off x="202025" y="6120199"/>
            <a:ext cx="2414700" cy="1838400"/>
          </a:xfrm>
          <a:prstGeom prst="roundRect">
            <a:avLst>
              <a:gd fmla="val 16667" name="adj"/>
            </a:avLst>
          </a:prstGeom>
          <a:solidFill>
            <a:srgbClr val="FFFFFF"/>
          </a:solidFill>
          <a:ln cap="flat" cmpd="sng" w="28575">
            <a:solidFill>
              <a:srgbClr val="EFEFEF"/>
            </a:solidFill>
            <a:prstDash val="solid"/>
            <a:round/>
            <a:headEnd len="sm" w="sm" type="none"/>
            <a:tailEnd len="sm" w="sm" type="none"/>
          </a:ln>
        </p:spPr>
        <p:txBody>
          <a:bodyPr anchorCtr="0" anchor="t" bIns="27000" lIns="27000" spcFirstLastPara="1" rIns="27000" wrap="square" tIns="27000">
            <a:noAutofit/>
          </a:bodyPr>
          <a:lstStyle/>
          <a:p>
            <a:pPr indent="0" lvl="0" marL="0" rtl="0" algn="ctr">
              <a:spcBef>
                <a:spcPts val="0"/>
              </a:spcBef>
              <a:spcAft>
                <a:spcPts val="0"/>
              </a:spcAft>
              <a:buNone/>
            </a:pPr>
            <a:r>
              <a:rPr b="1" lang="en-GB" sz="1200">
                <a:solidFill>
                  <a:srgbClr val="3D85C6"/>
                </a:solidFill>
                <a:highlight>
                  <a:srgbClr val="EFEFEF"/>
                </a:highlight>
                <a:latin typeface="Lora"/>
                <a:ea typeface="Lora"/>
                <a:cs typeface="Lora"/>
                <a:sym typeface="Lora"/>
              </a:rPr>
              <a:t>Microscopic</a:t>
            </a:r>
            <a:endParaRPr b="1" sz="1200">
              <a:solidFill>
                <a:srgbClr val="3D85C6"/>
              </a:solidFill>
              <a:highlight>
                <a:srgbClr val="EFEFEF"/>
              </a:highlight>
              <a:latin typeface="Lora"/>
              <a:ea typeface="Lora"/>
              <a:cs typeface="Lora"/>
              <a:sym typeface="Lora"/>
            </a:endParaRPr>
          </a:p>
          <a:p>
            <a:pPr indent="0" lvl="0" marL="0" rtl="0" algn="l">
              <a:spcBef>
                <a:spcPts val="0"/>
              </a:spcBef>
              <a:spcAft>
                <a:spcPts val="0"/>
              </a:spcAft>
              <a:buNone/>
            </a:pPr>
            <a:r>
              <a:rPr b="1" lang="en-GB" sz="1100">
                <a:highlight>
                  <a:srgbClr val="CFE2F3"/>
                </a:highlight>
                <a:latin typeface="Lora"/>
                <a:ea typeface="Lora"/>
                <a:cs typeface="Lora"/>
                <a:sym typeface="Lora"/>
              </a:rPr>
              <a:t>HCC</a:t>
            </a:r>
            <a:endParaRPr b="1" sz="1100">
              <a:highlight>
                <a:srgbClr val="CFE2F3"/>
              </a:highlight>
              <a:latin typeface="Lora"/>
              <a:ea typeface="Lora"/>
              <a:cs typeface="Lora"/>
              <a:sym typeface="Lora"/>
            </a:endParaRPr>
          </a:p>
          <a:p>
            <a:pPr indent="0" lvl="0" marL="0" rtl="0" algn="l">
              <a:spcBef>
                <a:spcPts val="0"/>
              </a:spcBef>
              <a:spcAft>
                <a:spcPts val="0"/>
              </a:spcAft>
              <a:buNone/>
            </a:pPr>
            <a:r>
              <a:t/>
            </a:r>
            <a:endParaRPr b="1" sz="500">
              <a:highlight>
                <a:srgbClr val="CFE2F3"/>
              </a:highlight>
              <a:latin typeface="Lora"/>
              <a:ea typeface="Lora"/>
              <a:cs typeface="Lora"/>
              <a:sym typeface="Lora"/>
            </a:endParaRPr>
          </a:p>
          <a:p>
            <a:pPr indent="-285750" lvl="0" marL="457200" rtl="0" algn="l">
              <a:spcBef>
                <a:spcPts val="0"/>
              </a:spcBef>
              <a:spcAft>
                <a:spcPts val="0"/>
              </a:spcAft>
              <a:buClr>
                <a:srgbClr val="6FA8DC"/>
              </a:buClr>
              <a:buSzPts val="900"/>
              <a:buFont typeface="Lora"/>
              <a:buChar char="★"/>
            </a:pPr>
            <a:r>
              <a:rPr lang="en-GB" sz="900">
                <a:solidFill>
                  <a:schemeClr val="dk1"/>
                </a:solidFill>
                <a:latin typeface="Lora"/>
                <a:ea typeface="Lora"/>
                <a:cs typeface="Lora"/>
                <a:sym typeface="Lora"/>
              </a:rPr>
              <a:t>Death usually occurs from:</a:t>
            </a:r>
            <a:endParaRPr b="1" sz="900" u="sng">
              <a:solidFill>
                <a:srgbClr val="6FA8DC"/>
              </a:solidFill>
              <a:latin typeface="Lora"/>
              <a:ea typeface="Lora"/>
              <a:cs typeface="Lora"/>
              <a:sym typeface="Lora"/>
            </a:endParaRPr>
          </a:p>
          <a:p>
            <a:pPr indent="-279400" lvl="0" marL="457200" rtl="0" algn="l">
              <a:spcBef>
                <a:spcPts val="0"/>
              </a:spcBef>
              <a:spcAft>
                <a:spcPts val="0"/>
              </a:spcAft>
              <a:buClr>
                <a:srgbClr val="6FA8DC"/>
              </a:buClr>
              <a:buSzPts val="800"/>
              <a:buFont typeface="Lora"/>
              <a:buChar char="❏"/>
            </a:pPr>
            <a:r>
              <a:rPr lang="en-GB" sz="800">
                <a:solidFill>
                  <a:srgbClr val="6FA8DC"/>
                </a:solidFill>
                <a:latin typeface="Lora"/>
                <a:ea typeface="Lora"/>
                <a:cs typeface="Lora"/>
                <a:sym typeface="Lora"/>
              </a:rPr>
              <a:t>.</a:t>
            </a:r>
            <a:r>
              <a:rPr lang="en-GB" sz="800">
                <a:latin typeface="Lora"/>
                <a:ea typeface="Lora"/>
                <a:cs typeface="Lora"/>
                <a:sym typeface="Lora"/>
              </a:rPr>
              <a:t>Cachexia</a:t>
            </a:r>
            <a:r>
              <a:rPr lang="en-GB" sz="800">
                <a:solidFill>
                  <a:srgbClr val="9FC5E8"/>
                </a:solidFill>
                <a:latin typeface="Lora"/>
                <a:ea typeface="Lora"/>
                <a:cs typeface="Lora"/>
                <a:sym typeface="Lora"/>
              </a:rPr>
              <a:t>.</a:t>
            </a:r>
            <a:endParaRPr sz="800">
              <a:solidFill>
                <a:srgbClr val="9FC5E8"/>
              </a:solidFill>
              <a:latin typeface="Lora"/>
              <a:ea typeface="Lora"/>
              <a:cs typeface="Lora"/>
              <a:sym typeface="Lora"/>
            </a:endParaRPr>
          </a:p>
          <a:p>
            <a:pPr indent="-279400" lvl="0" marL="457200" rtl="0" algn="l">
              <a:spcBef>
                <a:spcPts val="0"/>
              </a:spcBef>
              <a:spcAft>
                <a:spcPts val="0"/>
              </a:spcAft>
              <a:buClr>
                <a:srgbClr val="9FC5E8"/>
              </a:buClr>
              <a:buSzPts val="800"/>
              <a:buFont typeface="Lora"/>
              <a:buChar char="❏"/>
            </a:pPr>
            <a:r>
              <a:rPr lang="en-GB" sz="800">
                <a:latin typeface="Lora"/>
                <a:ea typeface="Lora"/>
                <a:cs typeface="Lora"/>
                <a:sym typeface="Lora"/>
              </a:rPr>
              <a:t>Bleeding</a:t>
            </a:r>
            <a:r>
              <a:rPr lang="en-GB" sz="800">
                <a:solidFill>
                  <a:srgbClr val="9FC5E8"/>
                </a:solidFill>
                <a:latin typeface="Lora"/>
                <a:ea typeface="Lora"/>
                <a:cs typeface="Lora"/>
                <a:sym typeface="Lora"/>
              </a:rPr>
              <a:t>.</a:t>
            </a:r>
            <a:endParaRPr sz="800">
              <a:solidFill>
                <a:srgbClr val="9FC5E8"/>
              </a:solidFill>
              <a:latin typeface="Lora"/>
              <a:ea typeface="Lora"/>
              <a:cs typeface="Lora"/>
              <a:sym typeface="Lora"/>
            </a:endParaRPr>
          </a:p>
          <a:p>
            <a:pPr indent="-279400" lvl="0" marL="457200" rtl="0" algn="l">
              <a:spcBef>
                <a:spcPts val="0"/>
              </a:spcBef>
              <a:spcAft>
                <a:spcPts val="0"/>
              </a:spcAft>
              <a:buClr>
                <a:srgbClr val="9FC5E8"/>
              </a:buClr>
              <a:buSzPts val="800"/>
              <a:buFont typeface="Lora"/>
              <a:buChar char="❏"/>
            </a:pPr>
            <a:r>
              <a:rPr lang="en-GB" sz="800">
                <a:latin typeface="Lora"/>
                <a:ea typeface="Lora"/>
                <a:cs typeface="Lora"/>
                <a:sym typeface="Lora"/>
              </a:rPr>
              <a:t>Liver failure</a:t>
            </a:r>
            <a:r>
              <a:rPr lang="en-GB" sz="800">
                <a:solidFill>
                  <a:srgbClr val="9FC5E8"/>
                </a:solidFill>
                <a:latin typeface="Lora"/>
                <a:ea typeface="Lora"/>
                <a:cs typeface="Lora"/>
                <a:sym typeface="Lora"/>
              </a:rPr>
              <a:t>.</a:t>
            </a:r>
            <a:endParaRPr sz="800">
              <a:solidFill>
                <a:srgbClr val="9FC5E8"/>
              </a:solidFill>
              <a:latin typeface="Lora"/>
              <a:ea typeface="Lora"/>
              <a:cs typeface="Lora"/>
              <a:sym typeface="Lora"/>
            </a:endParaRPr>
          </a:p>
          <a:p>
            <a:pPr indent="-279400" lvl="0" marL="457200" rtl="0" algn="l">
              <a:spcBef>
                <a:spcPts val="0"/>
              </a:spcBef>
              <a:spcAft>
                <a:spcPts val="0"/>
              </a:spcAft>
              <a:buClr>
                <a:srgbClr val="9FC5E8"/>
              </a:buClr>
              <a:buSzPts val="800"/>
              <a:buFont typeface="Lora"/>
              <a:buChar char="❏"/>
            </a:pPr>
            <a:r>
              <a:rPr lang="en-GB" sz="800">
                <a:latin typeface="Lora"/>
                <a:ea typeface="Lora"/>
                <a:cs typeface="Lora"/>
                <a:sym typeface="Lora"/>
              </a:rPr>
              <a:t>Rupture</a:t>
            </a:r>
            <a:r>
              <a:rPr lang="en-GB" sz="800">
                <a:solidFill>
                  <a:srgbClr val="9FC5E8"/>
                </a:solidFill>
                <a:latin typeface="Lora"/>
                <a:ea typeface="Lora"/>
                <a:cs typeface="Lora"/>
                <a:sym typeface="Lora"/>
              </a:rPr>
              <a:t>.</a:t>
            </a:r>
            <a:endParaRPr sz="800">
              <a:solidFill>
                <a:srgbClr val="9FC5E8"/>
              </a:solidFill>
              <a:latin typeface="Lora"/>
              <a:ea typeface="Lora"/>
              <a:cs typeface="Lora"/>
              <a:sym typeface="Lora"/>
            </a:endParaRPr>
          </a:p>
          <a:p>
            <a:pPr indent="0" lvl="0" marL="0" rtl="0" algn="l">
              <a:spcBef>
                <a:spcPts val="0"/>
              </a:spcBef>
              <a:spcAft>
                <a:spcPts val="0"/>
              </a:spcAft>
              <a:buNone/>
            </a:pPr>
            <a:r>
              <a:t/>
            </a:r>
            <a:endParaRPr sz="800">
              <a:solidFill>
                <a:srgbClr val="6FA8DC"/>
              </a:solidFill>
              <a:latin typeface="Lora"/>
              <a:ea typeface="Lora"/>
              <a:cs typeface="Lora"/>
              <a:sym typeface="Lora"/>
            </a:endParaRPr>
          </a:p>
          <a:p>
            <a:pPr indent="0" lvl="0" marL="0" rtl="0" algn="l">
              <a:spcBef>
                <a:spcPts val="0"/>
              </a:spcBef>
              <a:spcAft>
                <a:spcPts val="0"/>
              </a:spcAft>
              <a:buNone/>
            </a:pPr>
            <a:r>
              <a:rPr b="1" lang="en-GB" sz="1100">
                <a:highlight>
                  <a:srgbClr val="CFE2F3"/>
                </a:highlight>
                <a:latin typeface="Lora"/>
                <a:ea typeface="Lora"/>
                <a:cs typeface="Lora"/>
                <a:sym typeface="Lora"/>
              </a:rPr>
              <a:t>Fibrolamellar Carcinoma</a:t>
            </a:r>
            <a:endParaRPr b="1" sz="1100">
              <a:highlight>
                <a:srgbClr val="CFE2F3"/>
              </a:highlight>
              <a:latin typeface="Lora"/>
              <a:ea typeface="Lora"/>
              <a:cs typeface="Lora"/>
              <a:sym typeface="Lora"/>
            </a:endParaRPr>
          </a:p>
          <a:p>
            <a:pPr indent="-279400" lvl="0" marL="457200" rtl="0" algn="l">
              <a:spcBef>
                <a:spcPts val="0"/>
              </a:spcBef>
              <a:spcAft>
                <a:spcPts val="0"/>
              </a:spcAft>
              <a:buClr>
                <a:srgbClr val="6FA8DC"/>
              </a:buClr>
              <a:buSzPts val="800"/>
              <a:buFont typeface="Lora"/>
              <a:buChar char="❏"/>
            </a:pPr>
            <a:r>
              <a:rPr lang="en-GB" sz="800">
                <a:solidFill>
                  <a:schemeClr val="dk1"/>
                </a:solidFill>
                <a:latin typeface="Lora"/>
                <a:ea typeface="Lora"/>
                <a:cs typeface="Lora"/>
                <a:sym typeface="Lora"/>
              </a:rPr>
              <a:t>Better prognosis </a:t>
            </a:r>
            <a:r>
              <a:rPr lang="en-GB" sz="800">
                <a:solidFill>
                  <a:srgbClr val="6FA8DC"/>
                </a:solidFill>
                <a:latin typeface="Lora"/>
                <a:ea typeface="Lora"/>
                <a:cs typeface="Lora"/>
                <a:sym typeface="Lora"/>
              </a:rPr>
              <a:t>.</a:t>
            </a:r>
            <a:endParaRPr b="1" sz="800">
              <a:highlight>
                <a:srgbClr val="CFE2F3"/>
              </a:highlight>
              <a:latin typeface="Lora"/>
              <a:ea typeface="Lora"/>
              <a:cs typeface="Lora"/>
              <a:sym typeface="Lora"/>
            </a:endParaRPr>
          </a:p>
        </p:txBody>
      </p:sp>
      <p:cxnSp>
        <p:nvCxnSpPr>
          <p:cNvPr id="298" name="Google Shape;298;p23"/>
          <p:cNvCxnSpPr>
            <a:stCxn id="295" idx="2"/>
            <a:endCxn id="297" idx="0"/>
          </p:cNvCxnSpPr>
          <p:nvPr/>
        </p:nvCxnSpPr>
        <p:spPr>
          <a:xfrm flipH="1" rot="-5400000">
            <a:off x="1368722" y="6078878"/>
            <a:ext cx="81900" cy="600"/>
          </a:xfrm>
          <a:prstGeom prst="bentConnector3">
            <a:avLst>
              <a:gd fmla="val 50043" name="adj1"/>
            </a:avLst>
          </a:prstGeom>
          <a:noFill/>
          <a:ln cap="flat" cmpd="sng" w="19050">
            <a:solidFill>
              <a:srgbClr val="CFE2F3"/>
            </a:solidFill>
            <a:prstDash val="lgDash"/>
            <a:round/>
            <a:headEnd len="med" w="med" type="none"/>
            <a:tailEnd len="med" w="med" type="none"/>
          </a:ln>
        </p:spPr>
      </p:cxnSp>
      <p:sp>
        <p:nvSpPr>
          <p:cNvPr id="249" name="Google Shape;249;p23"/>
          <p:cNvSpPr/>
          <p:nvPr/>
        </p:nvSpPr>
        <p:spPr>
          <a:xfrm>
            <a:off x="6072755" y="4662043"/>
            <a:ext cx="1101900" cy="382800"/>
          </a:xfrm>
          <a:prstGeom prst="roundRect">
            <a:avLst>
              <a:gd fmla="val 16667" name="adj"/>
            </a:avLst>
          </a:prstGeom>
          <a:solidFill>
            <a:srgbClr val="EFEFEF"/>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GB" sz="800">
                <a:solidFill>
                  <a:srgbClr val="073763"/>
                </a:solidFill>
                <a:latin typeface="Lora"/>
                <a:ea typeface="Lora"/>
                <a:cs typeface="Lora"/>
                <a:sym typeface="Lora"/>
              </a:rPr>
              <a:t>Elevated </a:t>
            </a:r>
            <a:endParaRPr b="1" sz="800">
              <a:solidFill>
                <a:srgbClr val="073763"/>
              </a:solidFill>
              <a:latin typeface="Lora"/>
              <a:ea typeface="Lora"/>
              <a:cs typeface="Lora"/>
              <a:sym typeface="Lora"/>
            </a:endParaRPr>
          </a:p>
          <a:p>
            <a:pPr indent="0" lvl="0" marL="0" rtl="0" algn="ctr">
              <a:spcBef>
                <a:spcPts val="0"/>
              </a:spcBef>
              <a:spcAft>
                <a:spcPts val="0"/>
              </a:spcAft>
              <a:buClr>
                <a:schemeClr val="dk1"/>
              </a:buClr>
              <a:buSzPts val="1100"/>
              <a:buFont typeface="Arial"/>
              <a:buNone/>
            </a:pPr>
            <a:r>
              <a:rPr b="1" lang="en-GB" sz="800">
                <a:solidFill>
                  <a:srgbClr val="6FA8DC"/>
                </a:solidFill>
                <a:latin typeface="Lora"/>
                <a:ea typeface="Lora"/>
                <a:cs typeface="Lora"/>
                <a:sym typeface="Lora"/>
              </a:rPr>
              <a:t>α-fetoprotein </a:t>
            </a:r>
            <a:endParaRPr b="1" sz="800">
              <a:solidFill>
                <a:srgbClr val="6FA8DC"/>
              </a:solidFill>
              <a:latin typeface="Lora"/>
              <a:ea typeface="Lora"/>
              <a:cs typeface="Lora"/>
              <a:sym typeface="Lora"/>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