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688400" cx="7920000"/>
  <p:notesSz cx="6858000" cy="9144000"/>
  <p:embeddedFontLst>
    <p:embeddedFont>
      <p:font typeface="Mada"/>
      <p:regular r:id="rId16"/>
      <p:bold r:id="rId17"/>
    </p:embeddedFont>
    <p:embeddedFont>
      <p:font typeface="Lora"/>
      <p:regular r:id="rId18"/>
      <p:bold r:id="rId19"/>
      <p:italic r:id="rId20"/>
      <p:boldItalic r:id="rId21"/>
    </p:embeddedFont>
    <p:embeddedFont>
      <p:font typeface="Pacifico"/>
      <p:regular r:id="rId22"/>
    </p:embeddedFont>
    <p:embeddedFont>
      <p:font typeface="CG Times"/>
      <p:regular r:id="rId23"/>
      <p:bold r:id="rId24"/>
      <p:italic r:id="rId25"/>
      <p:boldItalic r:id="rId26"/>
    </p:embeddedFont>
    <p:embeddedFont>
      <p:font typeface="Patrick Hand SC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6">
          <p15:clr>
            <a:srgbClr val="A4A3A4"/>
          </p15:clr>
        </p15:guide>
        <p15:guide id="2" pos="24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1F9AAD7-71E9-411C-BF12-D47F93C3317B}">
  <a:tblStyle styleId="{E1F9AAD7-71E9-411C-BF12-D47F93C331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6" orient="horz"/>
        <p:guide pos="249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ra-italic.fntdata"/><Relationship Id="rId22" Type="http://schemas.openxmlformats.org/officeDocument/2006/relationships/font" Target="fonts/Pacifico-regular.fntdata"/><Relationship Id="rId21" Type="http://schemas.openxmlformats.org/officeDocument/2006/relationships/font" Target="fonts/Lora-boldItalic.fntdata"/><Relationship Id="rId24" Type="http://schemas.openxmlformats.org/officeDocument/2006/relationships/font" Target="fonts/CGTimes-bold.fntdata"/><Relationship Id="rId23" Type="http://schemas.openxmlformats.org/officeDocument/2006/relationships/font" Target="fonts/CGTime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GTimes-boldItalic.fntdata"/><Relationship Id="rId25" Type="http://schemas.openxmlformats.org/officeDocument/2006/relationships/font" Target="fonts/CGTimes-italic.fntdata"/><Relationship Id="rId27" Type="http://schemas.openxmlformats.org/officeDocument/2006/relationships/font" Target="fonts/PatrickHandSC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ada-bold.fntdata"/><Relationship Id="rId16" Type="http://schemas.openxmlformats.org/officeDocument/2006/relationships/font" Target="fonts/Mada-regular.fntdata"/><Relationship Id="rId19" Type="http://schemas.openxmlformats.org/officeDocument/2006/relationships/font" Target="fonts/Lora-bold.fntdata"/><Relationship Id="rId18" Type="http://schemas.openxmlformats.org/officeDocument/2006/relationships/font" Target="fonts/Lor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6884a90a0_0_3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6884a90a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6884a90a0_0_102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6884a90a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6884a90a0_0_124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6884a90a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6884a90a0_0_132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6884a90a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6884a90a0_0_139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6884a90a0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6884a90a0_0_152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6884a90a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5a7fa30f1_0_143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5a7fa30f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6884a90a0_0_172:notes"/>
          <p:cNvSpPr/>
          <p:nvPr>
            <p:ph idx="2" type="sldImg"/>
          </p:nvPr>
        </p:nvSpPr>
        <p:spPr>
          <a:xfrm>
            <a:off x="2158894" y="685800"/>
            <a:ext cx="254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6884a90a0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9984" y="1547257"/>
            <a:ext cx="7380000" cy="42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9975" y="1775850"/>
            <a:ext cx="1029900" cy="894900"/>
          </a:xfrm>
          <a:prstGeom prst="halfFrame">
            <a:avLst>
              <a:gd fmla="val 24527" name="adj1"/>
              <a:gd fmla="val 26416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6620075" y="4668150"/>
            <a:ext cx="1029900" cy="894900"/>
          </a:xfrm>
          <a:prstGeom prst="halfFrame">
            <a:avLst>
              <a:gd fmla="val 24527" name="adj1"/>
              <a:gd fmla="val 26416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" name="Google Shape;14;p2"/>
          <p:cNvCxnSpPr/>
          <p:nvPr/>
        </p:nvCxnSpPr>
        <p:spPr>
          <a:xfrm flipH="1">
            <a:off x="252975" y="6467562"/>
            <a:ext cx="3443400" cy="15900"/>
          </a:xfrm>
          <a:prstGeom prst="straightConnector1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" name="Google Shape;15;p2"/>
          <p:cNvCxnSpPr/>
          <p:nvPr/>
        </p:nvCxnSpPr>
        <p:spPr>
          <a:xfrm flipH="1">
            <a:off x="357762" y="9773165"/>
            <a:ext cx="2148000" cy="159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Google Shape;16;p2"/>
          <p:cNvSpPr txBox="1"/>
          <p:nvPr/>
        </p:nvSpPr>
        <p:spPr>
          <a:xfrm flipH="1">
            <a:off x="252912" y="9773165"/>
            <a:ext cx="45057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Lora"/>
                <a:ea typeface="Lora"/>
                <a:cs typeface="Lora"/>
                <a:sym typeface="Lora"/>
              </a:rPr>
              <a:t>Black: original content</a:t>
            </a:r>
            <a:r>
              <a:rPr b="1" lang="en-GB" sz="1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    </a:t>
            </a: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   </a:t>
            </a:r>
            <a:endParaRPr b="1" sz="10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Red: Important</a:t>
            </a:r>
            <a:r>
              <a:rPr b="1"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   </a:t>
            </a: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                      </a:t>
            </a:r>
            <a:endParaRPr b="1" sz="1000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 sz="1000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Green: only found in males slides</a:t>
            </a:r>
            <a:endParaRPr b="1" sz="10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2395864" y="9788874"/>
            <a:ext cx="25566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B45F06"/>
                </a:solidFill>
                <a:latin typeface="Lora"/>
                <a:ea typeface="Lora"/>
                <a:cs typeface="Lora"/>
                <a:sym typeface="Lora"/>
              </a:rPr>
              <a:t>Orange: Doctor notes</a:t>
            </a:r>
            <a:endParaRPr b="1" sz="1000">
              <a:solidFill>
                <a:srgbClr val="B45F06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Grey: Extra/Robbins </a:t>
            </a:r>
            <a:endParaRPr b="1" sz="1000"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8E7CC3"/>
                </a:solidFill>
                <a:latin typeface="Lora"/>
                <a:ea typeface="Lora"/>
                <a:cs typeface="Lora"/>
                <a:sym typeface="Lora"/>
              </a:rPr>
              <a:t>Purple: Only found in females slides  </a:t>
            </a:r>
            <a:r>
              <a:rPr b="1" lang="en-GB" sz="1000">
                <a:solidFill>
                  <a:srgbClr val="8E7CC3"/>
                </a:solidFill>
                <a:latin typeface="CG Times"/>
                <a:ea typeface="CG Times"/>
                <a:cs typeface="CG Times"/>
                <a:sym typeface="CG Times"/>
              </a:rPr>
              <a:t>                        </a:t>
            </a:r>
            <a:endParaRPr b="1" sz="1000">
              <a:solidFill>
                <a:srgbClr val="8E7CC3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269976" y="2298572"/>
            <a:ext cx="7380000" cy="4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269976" y="6550450"/>
            <a:ext cx="7380000" cy="27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12"/>
          <p:cNvSpPr/>
          <p:nvPr/>
        </p:nvSpPr>
        <p:spPr>
          <a:xfrm>
            <a:off x="0" y="10485168"/>
            <a:ext cx="7920000" cy="203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12"/>
          <p:cNvCxnSpPr/>
          <p:nvPr/>
        </p:nvCxnSpPr>
        <p:spPr>
          <a:xfrm flipH="1" rot="10800000">
            <a:off x="1267189" y="985645"/>
            <a:ext cx="5385600" cy="3900"/>
          </a:xfrm>
          <a:prstGeom prst="straightConnector1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1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269984" y="1547257"/>
            <a:ext cx="7380000" cy="42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269976" y="5889426"/>
            <a:ext cx="7380000" cy="16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2">
  <p:cSld name="TITLE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269984" y="1547257"/>
            <a:ext cx="7380000" cy="42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269976" y="5889426"/>
            <a:ext cx="7380000" cy="16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1">
  <p:cSld name="CAPTION_ONL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-50" y="0"/>
            <a:ext cx="7920000" cy="10688400"/>
          </a:xfrm>
          <a:prstGeom prst="halfFrame">
            <a:avLst>
              <a:gd fmla="val 14710" name="adj1"/>
              <a:gd fmla="val 13218" name="adj2"/>
            </a:avLst>
          </a:prstGeom>
          <a:solidFill>
            <a:srgbClr val="CFE2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 rot="10800000">
            <a:off x="15975" y="0"/>
            <a:ext cx="7920000" cy="10688400"/>
          </a:xfrm>
          <a:prstGeom prst="halfFrame">
            <a:avLst>
              <a:gd fmla="val 17268" name="adj1"/>
              <a:gd fmla="val 11084" name="adj2"/>
            </a:avLst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269976" y="4469553"/>
            <a:ext cx="7380000" cy="17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0485168"/>
            <a:ext cx="7920000" cy="2031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103300" lIns="103300" spcFirstLastPara="1" rIns="103300" wrap="square" tIns="10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269976" y="4469553"/>
            <a:ext cx="73800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269976" y="4469553"/>
            <a:ext cx="7380000" cy="1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  <p:cxnSp>
        <p:nvCxnSpPr>
          <p:cNvPr id="24" name="Google Shape;24;p3"/>
          <p:cNvCxnSpPr/>
          <p:nvPr/>
        </p:nvCxnSpPr>
        <p:spPr>
          <a:xfrm flipH="1" rot="10800000">
            <a:off x="1267189" y="833245"/>
            <a:ext cx="5385600" cy="3900"/>
          </a:xfrm>
          <a:prstGeom prst="straightConnector1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5" name="Google Shape;25;p3"/>
          <p:cNvCxnSpPr/>
          <p:nvPr/>
        </p:nvCxnSpPr>
        <p:spPr>
          <a:xfrm flipH="1">
            <a:off x="357762" y="9773165"/>
            <a:ext cx="2148000" cy="15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269976" y="2394889"/>
            <a:ext cx="73800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269976" y="2394889"/>
            <a:ext cx="34644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185543" y="2394889"/>
            <a:ext cx="34644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269976" y="1154559"/>
            <a:ext cx="2432100" cy="15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69976" y="2887645"/>
            <a:ext cx="2432100" cy="6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24626" y="935430"/>
            <a:ext cx="5515500" cy="85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3960000" y="-260"/>
            <a:ext cx="3960000" cy="106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229961" y="2562587"/>
            <a:ext cx="3503700" cy="30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229961" y="5824903"/>
            <a:ext cx="3503700" cy="25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278307" y="1504657"/>
            <a:ext cx="3323400" cy="76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269976" y="8791305"/>
            <a:ext cx="5195700" cy="12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9976" y="924780"/>
            <a:ext cx="73800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9976" y="2394889"/>
            <a:ext cx="73800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hyperlink" Target="https://docs.google.com/presentation/d/1JstGTRLF0JNwOq3WRP2aBSaQ57_WJA9VsV3Rhc8T9wI/edit#slide=id.p" TargetMode="External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ctrTitle"/>
          </p:nvPr>
        </p:nvSpPr>
        <p:spPr>
          <a:xfrm>
            <a:off x="269984" y="1547257"/>
            <a:ext cx="7380000" cy="426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Gallstones and Cholecystitis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1474" y="152399"/>
            <a:ext cx="1272324" cy="8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b="0" l="3965" r="4029" t="0"/>
          <a:stretch/>
        </p:blipFill>
        <p:spPr>
          <a:xfrm>
            <a:off x="0" y="0"/>
            <a:ext cx="1768975" cy="8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0" y="6505775"/>
            <a:ext cx="765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Lora"/>
              <a:buChar char="●"/>
            </a:pPr>
            <a:r>
              <a:rPr b="1" lang="en-GB" sz="16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 Recognize the predisposing factors of gallstones and cholecystitis.</a:t>
            </a:r>
            <a:endParaRPr b="1" sz="16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Lora"/>
              <a:buChar char="●"/>
            </a:pPr>
            <a:r>
              <a:rPr b="1" lang="en-GB" sz="16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 Describe the different types of cholecystitis.</a:t>
            </a:r>
            <a:endParaRPr b="1" sz="16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Lora"/>
              <a:buChar char="●"/>
            </a:pPr>
            <a:r>
              <a:rPr b="1" lang="en-GB" sz="16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 Understand the pathogenesis of acute and chronic cholecystitis.</a:t>
            </a:r>
            <a:endParaRPr b="1" sz="16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6497950" y="10226900"/>
            <a:ext cx="12723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  <a:hlinkClick r:id="rId5"/>
              </a:rPr>
              <a:t>Editing File </a:t>
            </a:r>
            <a:endParaRPr b="1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7037" y="9389175"/>
            <a:ext cx="854125" cy="8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1479300" y="0"/>
            <a:ext cx="49614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Cholelithiasis (Gallstones)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0" y="884100"/>
            <a:ext cx="68283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9875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More than 80% are silent and free of biliary pain or stone complications.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8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Types</a:t>
            </a:r>
            <a:endParaRPr b="1" sz="18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0" name="Google Shape;90;p17"/>
          <p:cNvSpPr/>
          <p:nvPr/>
        </p:nvSpPr>
        <p:spPr>
          <a:xfrm rot="5400000">
            <a:off x="-14400" y="144812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 rot="5400000">
            <a:off x="1242575" y="629625"/>
            <a:ext cx="486600" cy="2682300"/>
          </a:xfrm>
          <a:prstGeom prst="roundRect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20775" y="1765575"/>
            <a:ext cx="25302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Cholesterol</a:t>
            </a:r>
            <a:r>
              <a:rPr b="1" lang="en-GB" sz="18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Stones </a:t>
            </a:r>
            <a:endParaRPr b="1"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0" y="2214075"/>
            <a:ext cx="68283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9875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80% of cases of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cholesterol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stones. (most common)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69875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Stones contains more than 50% of crystalline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cholesterol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monohydrate.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Risk factors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94" name="Google Shape;94;p17"/>
          <p:cNvGraphicFramePr/>
          <p:nvPr/>
        </p:nvGraphicFramePr>
        <p:xfrm>
          <a:off x="0" y="312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{E1F9AAD7-71E9-411C-BF12-D47F93C3317B}</a:tableStyleId>
              </a:tblPr>
              <a:tblGrid>
                <a:gridCol w="3960000"/>
                <a:gridCol w="3960000"/>
              </a:tblGrid>
              <a:tr h="381000">
                <a:tc>
                  <a:txBody>
                    <a:bodyPr/>
                    <a:lstStyle/>
                    <a:p>
                      <a:pPr indent="-262550" lvl="0" marL="450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●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Advancing age.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62550" lvl="0" marL="450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●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Obesity and insulin resistance.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62550" lvl="0" marL="450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●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Hypocholesterolemic agents.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62550" lvl="0" marL="450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●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Rapid weight loss.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62550" lvl="0" marL="450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●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Gallbladder stasis e.g spinal cord injury.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62550" lvl="0" marL="450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●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Hereditary: Inborn disorders of bile salt metabolism(synthesis and secretion).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62550" lvl="0" marL="450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●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Dyslipidemia syndrome.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●"/>
                      </a:pPr>
                      <a:r>
                        <a:rPr b="1"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Female Gender:</a:t>
                      </a:r>
                      <a:endParaRPr b="1"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1150" lvl="0" marL="71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○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Estrogens increase hepatic cholesterol uptake and synthesis.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1150" lvl="0" marL="71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○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Oral contraceptive.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1150" lvl="0" marL="71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○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Pregnancy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●"/>
                      </a:pPr>
                      <a:r>
                        <a:rPr b="1"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Demography: 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Northern Europe, North and South America, Native Americans, Mexican Americans.</a:t>
                      </a:r>
                      <a:endParaRPr sz="13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5" name="Google Shape;95;p17"/>
          <p:cNvSpPr/>
          <p:nvPr/>
        </p:nvSpPr>
        <p:spPr>
          <a:xfrm rot="5400000">
            <a:off x="-14400" y="299227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0" y="4810800"/>
            <a:ext cx="68283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Pathogenesis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7" name="Google Shape;97;p17"/>
          <p:cNvSpPr/>
          <p:nvPr/>
        </p:nvSpPr>
        <p:spPr>
          <a:xfrm rot="5400000">
            <a:off x="-14400" y="510735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0" y="6446950"/>
            <a:ext cx="64407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Lora"/>
              <a:buChar char="●"/>
            </a:pPr>
            <a:r>
              <a:rPr b="1" lang="en-GB" sz="1300">
                <a:latin typeface="Lora"/>
                <a:ea typeface="Lora"/>
                <a:cs typeface="Lora"/>
                <a:sym typeface="Lora"/>
              </a:rPr>
              <a:t>Cholesterol gallstone formation involves three simultaneous defects:</a:t>
            </a:r>
            <a:endParaRPr b="1" sz="13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4338025" y="5373875"/>
            <a:ext cx="3525000" cy="111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When cholesterol concentrations exceed the solubilizing capacity of bile (supersaturation), cholesterol can no longer remain dispersed and nucleates into solid cholesterol monohydrate crystals.</a:t>
            </a:r>
            <a:endParaRPr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3582012" y="5687975"/>
            <a:ext cx="756000" cy="486600"/>
          </a:xfrm>
          <a:prstGeom prst="rightArrow">
            <a:avLst>
              <a:gd fmla="val 50000" name="adj1"/>
              <a:gd fmla="val 85352" name="adj2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56987" y="5373875"/>
            <a:ext cx="3525000" cy="1114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ora"/>
                <a:ea typeface="Lora"/>
                <a:cs typeface="Lora"/>
                <a:sym typeface="Lora"/>
              </a:rPr>
              <a:t>Cholesterol is soluble in bile by aggregation with water soluble bile salts and water-insoluble lecithins, both of which act as detergents.</a:t>
            </a:r>
            <a:endParaRPr sz="1200"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02" name="Google Shape;102;p17"/>
          <p:cNvGrpSpPr/>
          <p:nvPr/>
        </p:nvGrpSpPr>
        <p:grpSpPr>
          <a:xfrm>
            <a:off x="22437" y="6919276"/>
            <a:ext cx="365788" cy="497256"/>
            <a:chOff x="219906" y="1124884"/>
            <a:chExt cx="502455" cy="736349"/>
          </a:xfrm>
        </p:grpSpPr>
        <p:grpSp>
          <p:nvGrpSpPr>
            <p:cNvPr id="103" name="Google Shape;103;p17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04" name="Google Shape;104;p17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7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106;p17"/>
            <p:cNvSpPr txBox="1"/>
            <p:nvPr/>
          </p:nvSpPr>
          <p:spPr>
            <a:xfrm>
              <a:off x="281109" y="1168959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0B539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b="1" sz="120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07" name="Google Shape;107;p17"/>
          <p:cNvSpPr txBox="1"/>
          <p:nvPr/>
        </p:nvSpPr>
        <p:spPr>
          <a:xfrm>
            <a:off x="392900" y="6797075"/>
            <a:ext cx="19269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Supersaturation of bile with cholesterol </a:t>
            </a:r>
            <a:endParaRPr b="1"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2880572" y="6822050"/>
            <a:ext cx="20250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Gallbladder </a:t>
            </a:r>
            <a:endParaRPr b="1" sz="1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hypomotility</a:t>
            </a:r>
            <a:endParaRPr b="1" sz="1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5472900" y="6807700"/>
            <a:ext cx="24048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Mucus hypersecretion </a:t>
            </a:r>
            <a:endParaRPr b="1" sz="1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Lora"/>
                <a:ea typeface="Lora"/>
                <a:cs typeface="Lora"/>
                <a:sym typeface="Lora"/>
              </a:rPr>
              <a:t>in the gallbladder</a:t>
            </a:r>
            <a:endParaRPr b="1" sz="1200"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10" name="Google Shape;110;p17"/>
          <p:cNvGrpSpPr/>
          <p:nvPr/>
        </p:nvGrpSpPr>
        <p:grpSpPr>
          <a:xfrm>
            <a:off x="5127837" y="6895476"/>
            <a:ext cx="365788" cy="497256"/>
            <a:chOff x="219906" y="1124884"/>
            <a:chExt cx="502455" cy="736349"/>
          </a:xfrm>
        </p:grpSpPr>
        <p:grpSp>
          <p:nvGrpSpPr>
            <p:cNvPr id="111" name="Google Shape;111;p17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12" name="Google Shape;112;p17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7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p17"/>
            <p:cNvSpPr txBox="1"/>
            <p:nvPr/>
          </p:nvSpPr>
          <p:spPr>
            <a:xfrm>
              <a:off x="281109" y="1168959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0B539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b="1" sz="120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15" name="Google Shape;115;p17"/>
          <p:cNvGrpSpPr/>
          <p:nvPr/>
        </p:nvGrpSpPr>
        <p:grpSpPr>
          <a:xfrm>
            <a:off x="2613237" y="6919276"/>
            <a:ext cx="365788" cy="497256"/>
            <a:chOff x="219906" y="1124884"/>
            <a:chExt cx="502455" cy="736349"/>
          </a:xfrm>
        </p:grpSpPr>
        <p:grpSp>
          <p:nvGrpSpPr>
            <p:cNvPr id="116" name="Google Shape;116;p17"/>
            <p:cNvGrpSpPr/>
            <p:nvPr/>
          </p:nvGrpSpPr>
          <p:grpSpPr>
            <a:xfrm>
              <a:off x="219906" y="1124884"/>
              <a:ext cx="502455" cy="736349"/>
              <a:chOff x="4041649" y="1707654"/>
              <a:chExt cx="1060704" cy="1429526"/>
            </a:xfrm>
          </p:grpSpPr>
          <p:sp>
            <p:nvSpPr>
              <p:cNvPr id="117" name="Google Shape;117;p17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7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" name="Google Shape;119;p17"/>
            <p:cNvSpPr txBox="1"/>
            <p:nvPr/>
          </p:nvSpPr>
          <p:spPr>
            <a:xfrm>
              <a:off x="281109" y="1168959"/>
              <a:ext cx="270600" cy="31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0B5394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b="1" sz="1200">
                <a:solidFill>
                  <a:srgbClr val="0B5394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20" name="Google Shape;120;p17"/>
          <p:cNvSpPr txBox="1"/>
          <p:nvPr/>
        </p:nvSpPr>
        <p:spPr>
          <a:xfrm>
            <a:off x="-172825" y="7324725"/>
            <a:ext cx="30000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result of hepatocellular hypersecretion of cholesterol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2472550" y="7324725"/>
            <a:ext cx="30000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It promotes nucleation typically 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around a calcium salt crystal nidus. 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5127825" y="7324725"/>
            <a:ext cx="30000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This traps the crystals, permitting 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their aggregation into stones.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0" y="7847125"/>
            <a:ext cx="6357900" cy="18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Morphology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4" name="Google Shape;124;p17"/>
          <p:cNvSpPr/>
          <p:nvPr/>
        </p:nvSpPr>
        <p:spPr>
          <a:xfrm rot="5400000">
            <a:off x="-14400" y="800075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10185" r="8068" t="0"/>
          <a:stretch/>
        </p:blipFill>
        <p:spPr>
          <a:xfrm>
            <a:off x="6300925" y="8556550"/>
            <a:ext cx="1562101" cy="1221333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" name="Google Shape;126;p17"/>
          <p:cNvSpPr txBox="1"/>
          <p:nvPr/>
        </p:nvSpPr>
        <p:spPr>
          <a:xfrm>
            <a:off x="0" y="8180425"/>
            <a:ext cx="6211800" cy="17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●"/>
            </a:pPr>
            <a:r>
              <a:rPr lang="en-GB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Arise exclusively in the gallbladder.</a:t>
            </a:r>
            <a:endParaRPr sz="13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●"/>
            </a:pPr>
            <a:r>
              <a:rPr lang="en-GB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Composed of cholesterol ranging from 100% pure (which is rare) down to around 50%</a:t>
            </a:r>
            <a:endParaRPr sz="13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●"/>
            </a:pPr>
            <a:r>
              <a:rPr b="1" lang="en-GB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Pale yellow</a:t>
            </a:r>
            <a:r>
              <a:rPr lang="en-GB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, round to ovoid to faceted, and have a finely </a:t>
            </a:r>
            <a:r>
              <a:rPr b="1" lang="en-GB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granular, hard external surface.</a:t>
            </a:r>
            <a:endParaRPr b="1" sz="13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ora"/>
              <a:buChar char="●"/>
            </a:pPr>
            <a:r>
              <a:rPr lang="en-GB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Stones composed  largely of </a:t>
            </a:r>
            <a:r>
              <a:rPr lang="en-GB" sz="1300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cholesterol</a:t>
            </a:r>
            <a:r>
              <a:rPr lang="en-GB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are </a:t>
            </a:r>
            <a:r>
              <a:rPr b="1" lang="en-GB" sz="1300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radiolucent</a:t>
            </a:r>
            <a:r>
              <a:rPr lang="en-GB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; only 10% to 20% of cholesterol stones are </a:t>
            </a:r>
            <a:r>
              <a:rPr b="1" lang="en-GB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radiopaque</a:t>
            </a:r>
            <a:r>
              <a:rPr b="1" lang="en-GB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</a:t>
            </a:r>
            <a:endParaRPr b="1" sz="13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7" name="Google Shape;127;p17"/>
          <p:cNvSpPr/>
          <p:nvPr/>
        </p:nvSpPr>
        <p:spPr>
          <a:xfrm rot="698688">
            <a:off x="6868809" y="8661700"/>
            <a:ext cx="494669" cy="214912"/>
          </a:xfrm>
          <a:prstGeom prst="flowChartTerminator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6463525" y="8296588"/>
            <a:ext cx="12369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Lora"/>
                <a:ea typeface="Lora"/>
                <a:cs typeface="Lora"/>
                <a:sym typeface="Lora"/>
              </a:rPr>
              <a:t>Cholesterolosis: Yellow flecks.</a:t>
            </a:r>
            <a:endParaRPr sz="80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29" name="Google Shape;129;p17"/>
          <p:cNvCxnSpPr>
            <a:stCxn id="128" idx="2"/>
            <a:endCxn id="127" idx="0"/>
          </p:cNvCxnSpPr>
          <p:nvPr/>
        </p:nvCxnSpPr>
        <p:spPr>
          <a:xfrm>
            <a:off x="7081975" y="8533588"/>
            <a:ext cx="55800" cy="130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0" y="4276950"/>
            <a:ext cx="6601200" cy="56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Pathogenesis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26890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Based on the presence of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unconjugated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bilirubin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(poorly water soluble) and precipitation of calcium bilirubin salts in the biliary tract.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Morphology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solidFill>
                  <a:srgbClr val="FFFFFF"/>
                </a:solidFill>
                <a:highlight>
                  <a:srgbClr val="000000"/>
                </a:highlight>
                <a:latin typeface="Lora"/>
                <a:ea typeface="Lora"/>
                <a:cs typeface="Lora"/>
                <a:sym typeface="Lora"/>
              </a:rPr>
              <a:t>Black</a:t>
            </a:r>
            <a:r>
              <a:rPr b="1" lang="en-GB">
                <a:highlight>
                  <a:srgbClr val="000000"/>
                </a:highlight>
                <a:latin typeface="Lora"/>
                <a:ea typeface="Lora"/>
                <a:cs typeface="Lora"/>
                <a:sym typeface="Lora"/>
              </a:rPr>
              <a:t>::</a:t>
            </a:r>
            <a:endParaRPr b="1">
              <a:highlight>
                <a:srgbClr val="000000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Found in sterile bladder.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50% to 75% of black stones are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radiopaque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, Because of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calcium carbonates and phosphates.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solidFill>
                  <a:srgbClr val="FFFFFF"/>
                </a:solidFill>
                <a:highlight>
                  <a:srgbClr val="783F04"/>
                </a:highlight>
                <a:latin typeface="Lora"/>
                <a:ea typeface="Lora"/>
                <a:cs typeface="Lora"/>
                <a:sym typeface="Lora"/>
              </a:rPr>
              <a:t>Brown</a:t>
            </a:r>
            <a:r>
              <a:rPr b="1" lang="en-GB">
                <a:highlight>
                  <a:srgbClr val="783F04"/>
                </a:highlight>
                <a:latin typeface="Lora"/>
                <a:ea typeface="Lora"/>
                <a:cs typeface="Lora"/>
                <a:sym typeface="Lora"/>
              </a:rPr>
              <a:t>:</a:t>
            </a:r>
            <a:endParaRPr b="1">
              <a:highlight>
                <a:srgbClr val="783F04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Found in infected intrahepatic or extrahepatic bile ducts.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Greasy.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Both are soft and usually multiple.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solidFill>
                  <a:srgbClr val="FF0000"/>
                </a:solidFill>
                <a:highlight>
                  <a:srgbClr val="CFE2F3"/>
                </a:highlight>
                <a:latin typeface="Lora"/>
                <a:ea typeface="Lora"/>
                <a:cs typeface="Lora"/>
                <a:sym typeface="Lora"/>
              </a:rPr>
              <a:t>Cholesterolosis: </a:t>
            </a:r>
            <a:r>
              <a:rPr lang="en-GB" sz="1100">
                <a:latin typeface="Lora"/>
                <a:ea typeface="Lora"/>
                <a:cs typeface="Lora"/>
                <a:sym typeface="Lora"/>
              </a:rPr>
              <a:t>In cholesterol and pigment stones.</a:t>
            </a:r>
            <a:endParaRPr sz="1100"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Cholesterol hypersecretion by the liver promotes excessive accumulation of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cholesterol esters within the lamina propria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of the gallbladder.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mucosal surface is studded with minute </a:t>
            </a:r>
            <a:r>
              <a:rPr lang="en-GB">
                <a:highlight>
                  <a:srgbClr val="CFE2F3"/>
                </a:highlight>
                <a:latin typeface="Lora"/>
                <a:ea typeface="Lora"/>
                <a:cs typeface="Lora"/>
                <a:sym typeface="Lora"/>
              </a:rPr>
              <a:t>yellow flecks,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producing the "strawberry gallbladder”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479300" y="0"/>
            <a:ext cx="49614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Cholelithiasis (Gallstones)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6" name="Google Shape;136;p18"/>
          <p:cNvSpPr/>
          <p:nvPr/>
        </p:nvSpPr>
        <p:spPr>
          <a:xfrm rot="5400000">
            <a:off x="1242575" y="96225"/>
            <a:ext cx="486600" cy="2682300"/>
          </a:xfrm>
          <a:prstGeom prst="roundRect">
            <a:avLst>
              <a:gd fmla="val 50000" name="adj"/>
            </a:avLst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220775" y="1232175"/>
            <a:ext cx="25302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Pigment</a:t>
            </a:r>
            <a:r>
              <a:rPr b="1" lang="en-GB" sz="18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 Stones </a:t>
            </a:r>
            <a:endParaRPr b="1" sz="1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0" y="1680675"/>
            <a:ext cx="68283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9875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Composed predominantly of bilirubin calcium salts.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B5394"/>
                </a:solidFill>
                <a:latin typeface="Lora"/>
                <a:ea typeface="Lora"/>
                <a:cs typeface="Lora"/>
                <a:sym typeface="Lora"/>
              </a:rPr>
              <a:t> Risk factors</a:t>
            </a:r>
            <a:endParaRPr b="1" sz="1600">
              <a:solidFill>
                <a:srgbClr val="0B5394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139" name="Google Shape;139;p18"/>
          <p:cNvGraphicFramePr/>
          <p:nvPr/>
        </p:nvGraphicFramePr>
        <p:xfrm>
          <a:off x="0" y="236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{E1F9AAD7-71E9-411C-BF12-D47F93C3317B}</a:tableStyleId>
              </a:tblPr>
              <a:tblGrid>
                <a:gridCol w="3960000"/>
                <a:gridCol w="3960000"/>
              </a:tblGrid>
              <a:tr h="381000">
                <a:tc>
                  <a:txBody>
                    <a:bodyPr/>
                    <a:lstStyle/>
                    <a:p>
                      <a:pPr indent="-262550" lvl="0" marL="450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●"/>
                      </a:pPr>
                      <a:r>
                        <a:rPr b="1"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Demography: 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Asian more than western, rural more than urban.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62550" lvl="0" marL="450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●"/>
                      </a:pPr>
                      <a:r>
                        <a:rPr b="1"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Gastrointestinal disorders: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ileal disease e.g: crohn disease, ileal resection or bypass, cystic fibrosis with pancreatic insufficiency.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●"/>
                      </a:pPr>
                      <a:r>
                        <a:rPr b="1"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Chronic hemolysis 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promote formation of </a:t>
                      </a:r>
                      <a:r>
                        <a:rPr b="1" lang="en-GB" sz="13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unconjugated bilirubin</a:t>
                      </a: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in the biliary tree.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1150" lvl="0" marL="71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○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Sickle cell anemia.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1150" lvl="0" marL="71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○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Hereditary spherocytosis.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●"/>
                      </a:pPr>
                      <a:r>
                        <a:rPr b="1"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Biliary infection:</a:t>
                      </a:r>
                      <a:endParaRPr b="1"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1150" lvl="0" marL="71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○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Escherichia coli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1150" lvl="0" marL="71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○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Ascaris lumbricoides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11150" lvl="0" marL="71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Lora"/>
                        <a:buChar char="○"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liver fluke Opisthorchis sinensis</a:t>
                      </a:r>
                      <a:endParaRPr sz="13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0" name="Google Shape;140;p18"/>
          <p:cNvSpPr/>
          <p:nvPr/>
        </p:nvSpPr>
        <p:spPr>
          <a:xfrm rot="5400000">
            <a:off x="-14400" y="223027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 rot="5400000">
            <a:off x="-14400" y="442492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 rot="5400000">
            <a:off x="-14400" y="544425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0125" y="6102225"/>
            <a:ext cx="1669400" cy="121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 rot="698541">
            <a:off x="6688764" y="6383890"/>
            <a:ext cx="613314" cy="130559"/>
          </a:xfrm>
          <a:prstGeom prst="flowChartTerminator">
            <a:avLst/>
          </a:prstGeom>
          <a:noFill/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1479300" y="0"/>
            <a:ext cx="49614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Cholelithiasis (Gallstones)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0" y="1248875"/>
            <a:ext cx="6374100" cy="6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 Clinical features of gallstones</a:t>
            </a:r>
            <a:endParaRPr b="1" sz="18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70% to 80% asymptomatic.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Symptoms: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Spasmodic or "colicky"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right upper quadrant pain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, which tends to be excruciating.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Due to obstruction of bile ducts by passing stones.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 Complications of gallstones</a:t>
            </a:r>
            <a:endParaRPr b="1" sz="18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Empyema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Perforation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Fistula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Inflammation of the biliary tree (cholangitis)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Pancreatitis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Obstructive cholestasis: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108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very small stones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, or "gravel”, are the more dangerous and enter the cystic or common ducts to produce obstruction.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108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Occasionally, a large stone may erode directly into an adjacent loop of small bowel,  generating  intestinal obstruction (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gallstone ileus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).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Gallbladder carcinoma: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108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most important risk factor is gallstones (cholelithiasis), which are present in 95% of cases.</a:t>
            </a:r>
            <a:endParaRPr b="1" sz="18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1" name="Google Shape;151;p19"/>
          <p:cNvSpPr/>
          <p:nvPr/>
        </p:nvSpPr>
        <p:spPr>
          <a:xfrm rot="5400000">
            <a:off x="-14400" y="144365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9"/>
          <p:cNvSpPr/>
          <p:nvPr/>
        </p:nvSpPr>
        <p:spPr>
          <a:xfrm rot="5400000">
            <a:off x="-14400" y="322607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1479300" y="0"/>
            <a:ext cx="49614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Acute Cholecystitis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0" y="970800"/>
            <a:ext cx="64407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6900" lvl="0" marL="378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Inflammation of the gallbladder may be acute, chronic, or acute superimposed on chronic. It almost always occurs in association with gallstones.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159" name="Google Shape;159;p20"/>
          <p:cNvGraphicFramePr/>
          <p:nvPr/>
        </p:nvGraphicFramePr>
        <p:xfrm>
          <a:off x="165863" y="1962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{E1F9AAD7-71E9-411C-BF12-D47F93C3317B}</a:tableStyleId>
              </a:tblPr>
              <a:tblGrid>
                <a:gridCol w="1313425"/>
                <a:gridCol w="2788500"/>
                <a:gridCol w="3486350"/>
              </a:tblGrid>
              <a:tr h="18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Type </a:t>
                      </a:r>
                      <a:endParaRPr b="1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Acute </a:t>
                      </a:r>
                      <a:r>
                        <a:rPr b="1" lang="en-GB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calculous Cholecystitis</a:t>
                      </a:r>
                      <a:endParaRPr b="1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Acute acalculous Cholecystitis</a:t>
                      </a:r>
                      <a:endParaRPr b="1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485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Definition</a:t>
                      </a:r>
                      <a:r>
                        <a:rPr b="1"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Acute inflammation of the gallbladder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caused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by obstruction of the neck or cystic duct.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cute inflammation of the gallbladder occurs in the absence of gallstones.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177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Pathogenesis</a:t>
                      </a:r>
                      <a:r>
                        <a:rPr b="1"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Chemical irritation and inflammation of the obstructed gallbladder in the absence of bacterial infection or may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develop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later.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Generally in severely ill patient: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56199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The postoperative state after major, non-biliary surgery.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56199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Severe trauma (motor vehicle accidents, war injuries).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56199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Severe burns.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56199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Multisystem organ failure.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56199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Sepsis.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56199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Prolonged intravenous hyperalimentation.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56199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The postpartum state.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9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Morphology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1- Gallbladder is usually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enlarged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and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tense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, and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bright red to green-black.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2- The serosal covering is frequently layered by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fibrin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and, in severe cases →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exudate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2- Cloudy or turbid bile that may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contain fibrin, frank pus, and hemorrhage.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3- When the contained exudate is virtually pure pus, the condition is referred to as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empyema of the gallbladder.</a:t>
                      </a:r>
                      <a:endParaRPr b="1" sz="1200">
                        <a:solidFill>
                          <a:srgbClr val="FF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4- In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mild cases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→ the gallbladder wall is thickened, edematous, and hyperemic.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5- In more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severe cases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→ it is transformed into a green-black necrotic organ, termed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gangrenous cholecystitis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, with small to large perforations.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43642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Lora"/>
                          <a:ea typeface="Lora"/>
                          <a:cs typeface="Lora"/>
                          <a:sym typeface="Lora"/>
                        </a:rPr>
                        <a:t>Clinical features 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Progressive right upper quadrant or epigastric pain, frequently associated with mild fever, anorexia, tachycardia, sweating, and nausea and vomiting.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The upper abdomen is tender. Most patients are free of jaundice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1279800">
                <a:tc vMerge="1"/>
                <a:tc>
                  <a:txBody>
                    <a:bodyPr/>
                    <a:lstStyle/>
                    <a:p>
                      <a:pPr indent="-256199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Remarkable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sudden severe upper abdominal pain radiating to right shoulder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. This constitute an acute surgical emergency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256199" lvl="0" marL="269999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May present with mild symptoms that resolve without medical intervention.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More </a:t>
                      </a: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insidious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, since symptoms are obscured by the underlying conditions precipitating the attacks.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A higher proportion of patients have no symptoms referable to the gallbladder.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3048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The incidence of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gangrene and perforation is much higher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than in calculous cholecystitis.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50" y="6556448"/>
            <a:ext cx="1149349" cy="6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/>
        </p:nvSpPr>
        <p:spPr>
          <a:xfrm>
            <a:off x="1479300" y="0"/>
            <a:ext cx="49614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Chronic</a:t>
            </a: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 Cholecystitis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0" y="1038025"/>
            <a:ext cx="7168800" cy="88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890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Chronic cholecystitis may be a sequel to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repeated bouts of mild to severe acute cholecystitis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, but in many instances, it develops in the apparent absence of antecedent attacks.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6890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It is associated with cholelithiasis in over 90% of cases.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 Clinical features</a:t>
            </a:r>
            <a:endParaRPr b="1" sz="16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26890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symptoms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are similar to the acute form and range from biliary colic to indolent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right upper quadrant pain and epigastric distress.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26890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Patients often have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 intolerance to fatty food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, belching and postprandial epigastric distress, sometimes include nausea and vomiting.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 Morphology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highlight>
                  <a:srgbClr val="CFE2F3"/>
                </a:highlight>
                <a:latin typeface="Lora"/>
                <a:ea typeface="Lora"/>
                <a:cs typeface="Lora"/>
                <a:sym typeface="Lora"/>
              </a:rPr>
              <a:t>Macroscopic:</a:t>
            </a:r>
            <a:endParaRPr b="1">
              <a:highlight>
                <a:srgbClr val="CFE2F3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108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Gall bladder may be contracted (fibrosis) or normal in size,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or enlarged (from obstruction).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108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The wall is variably thickened. Stones are frequent.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-GB">
                <a:highlight>
                  <a:srgbClr val="CFE2F3"/>
                </a:highlight>
                <a:latin typeface="Lora"/>
                <a:ea typeface="Lora"/>
                <a:cs typeface="Lora"/>
                <a:sym typeface="Lora"/>
              </a:rPr>
              <a:t>Microscopic:</a:t>
            </a:r>
            <a:endParaRPr b="1">
              <a:highlight>
                <a:srgbClr val="CFE2F3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Variable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 degree of inflammation.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Rokitansky-Aschoff sinuses (arrow):</a:t>
            </a: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Outpouchings of the mucosal     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         epithelium through the wall.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Extensive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dystrophic calcification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within the gallbladder wall may yield a porcelain gallbladder. (increased incidence of associated cancer).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Xanthogranulomatous cholecystitis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: gallbladder is shrunken, nodular, fibrosed and chronically inflamed with abundant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lipid filled macrophages..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499" lvl="0" marL="89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Hydrops of the gallbladder 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an atrophic, chronically obstructed gallbladder may contain only clear secretions.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 Complications of Cholecystitis</a:t>
            </a:r>
            <a:endParaRPr b="1" sz="16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Bacterial superinfection with cholangitis or sepsis.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GB perforation &amp; local abscess formation.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GB rupture with diffuse peritonitis.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Biliary enteric (cholecystoenteric) fistula with drainage of bile into adjacent organs, and potentially </a:t>
            </a:r>
            <a:r>
              <a:rPr b="1" lang="en-GB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gallstone induced intestinal obstruction (ileus).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Aggravation of pre-existing medical illness, with cardiac, pulmonary, renal, or liver decompensation.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6000" y="4091025"/>
            <a:ext cx="1563976" cy="9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6008" y="6700009"/>
            <a:ext cx="1563968" cy="109418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/>
          <p:nvPr/>
        </p:nvSpPr>
        <p:spPr>
          <a:xfrm rot="5400000">
            <a:off x="-14400" y="232687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1"/>
          <p:cNvSpPr/>
          <p:nvPr/>
        </p:nvSpPr>
        <p:spPr>
          <a:xfrm rot="5400000">
            <a:off x="-14400" y="3728150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1"/>
          <p:cNvSpPr/>
          <p:nvPr/>
        </p:nvSpPr>
        <p:spPr>
          <a:xfrm rot="5400000">
            <a:off x="-14400" y="7852575"/>
            <a:ext cx="133500" cy="104700"/>
          </a:xfrm>
          <a:prstGeom prst="triangle">
            <a:avLst>
              <a:gd fmla="val 50000" name="adj"/>
            </a:avLst>
          </a:prstGeom>
          <a:solidFill>
            <a:srgbClr val="073763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2" name="Google Shape;172;p21"/>
          <p:cNvCxnSpPr>
            <a:stCxn id="168" idx="2"/>
          </p:cNvCxnSpPr>
          <p:nvPr/>
        </p:nvCxnSpPr>
        <p:spPr>
          <a:xfrm flipH="1" rot="10800000">
            <a:off x="7117992" y="7604597"/>
            <a:ext cx="109800" cy="1896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3" name="Google Shape;173;p21"/>
          <p:cNvCxnSpPr/>
          <p:nvPr/>
        </p:nvCxnSpPr>
        <p:spPr>
          <a:xfrm flipH="1" rot="10800000">
            <a:off x="6919967" y="7414997"/>
            <a:ext cx="109800" cy="1896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/>
        </p:nvSpPr>
        <p:spPr>
          <a:xfrm>
            <a:off x="1266225" y="18625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Summary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179" name="Google Shape;179;p22"/>
          <p:cNvGraphicFramePr/>
          <p:nvPr/>
        </p:nvGraphicFramePr>
        <p:xfrm>
          <a:off x="53225" y="989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{E1F9AAD7-71E9-411C-BF12-D47F93C3317B}</a:tableStyleId>
              </a:tblPr>
              <a:tblGrid>
                <a:gridCol w="1360600"/>
                <a:gridCol w="3305600"/>
                <a:gridCol w="3147350"/>
              </a:tblGrid>
              <a:tr h="31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Cholesterol stones</a:t>
                      </a:r>
                      <a:endParaRPr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Pigment stones </a:t>
                      </a:r>
                      <a:endParaRPr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073763"/>
                    </a:solidFill>
                  </a:tcPr>
                </a:tc>
              </a:tr>
              <a:tr h="59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Risk factors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Age, Female,Obesity, Rapid weight reduction, Gallbladder stasis.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Chronic hemolytic syndromes, Biliary infection, Gastrointestinal disorders.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1047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Pathogenesis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Supersaturation of bile with cholesterol.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Gallbladder hypomotility.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- Mucus hypersecretion in the gallbladder.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Based on: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1. The presence of unconjugated bilirubin.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2. Precipitation of calcium bilirubin salts such as infection of the biliary tract.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44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Morphology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Radiolucent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50% to 75% of black stones are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Radiopaque.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</a:tr>
              <a:tr h="44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Cholesterolosis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Excessive accumulation of cholesterol esters within the lamina propria of the gallbladder “strawberry gallbladder”.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59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Clinical features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M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ostly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asymptomatic. 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Symptoms: Colicky</a:t>
                      </a:r>
                      <a:r>
                        <a:rPr b="1" lang="en-GB" sz="1200">
                          <a:solidFill>
                            <a:srgbClr val="FF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right upper quadrant pain</a:t>
                      </a: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 due to obstruction of bile ducts by passing stones.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44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Complications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Empyema - Perforation - Fistula -Inflammation of the biliary tree (cholangitis) - Pancreatitis - gallstone ileus.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  <p:graphicFrame>
        <p:nvGraphicFramePr>
          <p:cNvPr id="180" name="Google Shape;180;p22"/>
          <p:cNvGraphicFramePr/>
          <p:nvPr/>
        </p:nvGraphicFramePr>
        <p:xfrm>
          <a:off x="52249" y="53338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{E1F9AAD7-71E9-411C-BF12-D47F93C3317B}</a:tableStyleId>
              </a:tblPr>
              <a:tblGrid>
                <a:gridCol w="3906775"/>
                <a:gridCol w="3906775"/>
              </a:tblGrid>
              <a:tr h="367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Acute Cholecystitis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Chronic Cholecystitis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</a:tr>
              <a:tr h="774800">
                <a:tc>
                  <a:txBody>
                    <a:bodyPr/>
                    <a:lstStyle/>
                    <a:p>
                      <a:pPr indent="-184200" lvl="0" marL="3780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Acute calculous cholecystitis</a:t>
                      </a:r>
                      <a:endParaRPr b="1"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An acute inflammation of the gallbladder.</a:t>
                      </a:r>
                      <a:endParaRPr b="1"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84200" lvl="0" marL="3780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Acute acalculous cholecystitis</a:t>
                      </a:r>
                      <a:endParaRPr b="1"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Occurs in the absence of gallstones.</a:t>
                      </a:r>
                      <a:endParaRPr b="1"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-184200" lvl="0" marL="3780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Repeated bouts of mild to severe acute cholecystitis.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23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Morphology</a:t>
                      </a:r>
                      <a:endParaRPr b="1"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8420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GB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 is usually  enlarged and tense, and  bright red to green-black.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8420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Cloudy or turbid bile that may contain fibrin and frank pus.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8420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GB wall is thickened, edematous, and hyperemic.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Morphology</a:t>
                      </a:r>
                      <a:endParaRPr b="1"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8420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ibrosis.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8420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Thickened wall.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8420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Stones are frequent.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953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latin typeface="Lora"/>
                          <a:ea typeface="Lora"/>
                          <a:cs typeface="Lora"/>
                          <a:sym typeface="Lora"/>
                        </a:rPr>
                        <a:t>Clinical features </a:t>
                      </a:r>
                      <a:endParaRPr b="1"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8420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R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ight upper quadrant or epigastric pain. </a:t>
                      </a:r>
                      <a:r>
                        <a:rPr b="1"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radiating to right shoulder.</a:t>
                      </a:r>
                      <a:endParaRPr b="1"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8420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ild fever, anorexia, tachycardia, sweating, and nausea and vomiting. 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Clinical features</a:t>
                      </a:r>
                      <a:endParaRPr b="1"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8420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R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ight upper quadrant pain and epigastric distress.</a:t>
                      </a:r>
                      <a:endParaRPr b="1"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0840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Complications</a:t>
                      </a:r>
                      <a:endParaRPr b="1"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8420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Bacterial superinfection with cholangitis or sepsis.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8420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GB perforation &amp; local abscess formation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8420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GB rupture with diffuse peritonitis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8420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Biliary enteric (cholecystenteric) fistula with drainage of bile into adjacent organs.</a:t>
                      </a:r>
                      <a:endParaRPr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-184200" lvl="0" marL="378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ora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Aggravation of pre-existing medical illness.</a:t>
                      </a:r>
                      <a:endParaRPr b="1" sz="12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/>
        </p:nvSpPr>
        <p:spPr>
          <a:xfrm>
            <a:off x="1266225" y="18625"/>
            <a:ext cx="5385600" cy="9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Quiz</a:t>
            </a:r>
            <a:endParaRPr b="1" sz="3000">
              <a:solidFill>
                <a:srgbClr val="0737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90624" y="1183618"/>
            <a:ext cx="3652800" cy="9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Q1: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45-year-old, mildly obese woman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presents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with a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1-week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history of upper abdominal pain, fever, shaking chills,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and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occasional vomiting. Physical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examination shows severe right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u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pper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quadrant tenderness. Laboratory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studies include serum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bilirubin of  1.0 mg/dL,  AST  of  25 U/L,  ALT  of  35 U/L,  alkaline phosphatase of 220 U/L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(high), WBC of 14,000/µL,  and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amylase of 95 U/L (normal). An ultrasound examination of the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abdomen reveals a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normal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appearing liver and bile duct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and</a:t>
            </a:r>
            <a:endParaRPr b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thickening of the wall of the gallbladder. Which of the following is the most likely diagnosis?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Acute cholecystitis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Acute pancreatitis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Adenocarcinoma of the gallbladder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Primary biliary cirrhosis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Q2: 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One of the following is not a risk factor of cholesterol stone?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Dyslipidemia syndromes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Pregnancy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Smoking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Inborn disorders of bile acids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Q3: Female patient who known have sickle cell anemia come to the hospital with right upper pain and a black color stones was found. 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Which 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of the following is right?</a:t>
            </a:r>
            <a:endParaRPr b="1"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The stones found in sterile gallbladder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The stones found in infected intrahepatic or extrahepatic bile ducts.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The stones are </a:t>
            </a: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radiopaque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.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A&amp;C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87" name="Google Shape;187;p23"/>
          <p:cNvSpPr txBox="1"/>
          <p:nvPr/>
        </p:nvSpPr>
        <p:spPr>
          <a:xfrm>
            <a:off x="3949250" y="1198650"/>
            <a:ext cx="3652800" cy="84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300" lIns="103300" spcFirstLastPara="1" rIns="103300" wrap="square" tIns="103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Q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4</a:t>
            </a:r>
            <a:r>
              <a:rPr b="1" lang="en-GB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r>
              <a:rPr b="1" lang="en-GB">
                <a:latin typeface="Lora"/>
                <a:ea typeface="Lora"/>
                <a:cs typeface="Lora"/>
                <a:sym typeface="Lora"/>
              </a:rPr>
              <a:t> Patient presents to the hospital with a long history of intolerance to fatty food, saying they get a sense of fullness specially after they eat butter. Histological findings include Rokitansky-Aschoff sinuses. What is most likely the diagnosis?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Acute cholecystitis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Acute pancreatitis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Adenocarcinoma of the gallbladder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Chronic cholecystitis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Q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5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: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A strawberry gallbladder appearance is a feature of?</a:t>
            </a:r>
            <a:endParaRPr b="1"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Acute calculous cholecystitis 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Acute acalculous cholecystitis 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Chronic Cholecystitis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Cholesterolosis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Q6: </a:t>
            </a:r>
            <a:r>
              <a:rPr b="1" lang="en-GB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 </a:t>
            </a:r>
            <a:r>
              <a:rPr b="1"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woman presented to the hospital with cholesterol stones, which of the following could be the precipitating factor?</a:t>
            </a:r>
            <a:endParaRPr b="1">
              <a:solidFill>
                <a:srgbClr val="000000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Chronic hemolytic syndromes 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Biliary infection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Oral contraceptives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ora"/>
              <a:buAutoNum type="alphaUcParenR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Ileal disease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Lora"/>
                <a:ea typeface="Lora"/>
                <a:cs typeface="Lora"/>
                <a:sym typeface="Lora"/>
              </a:rPr>
              <a:t>Q7: Cholesterol gallstone formation involves which of the following? 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Mucus hypersecretion in the gallbladder.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Unsaturation of bile with cholesterol.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Gallbladder hypermotility.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AutoNum type="alphaUcParenR"/>
            </a:pPr>
            <a:r>
              <a:rPr lang="en-GB">
                <a:latin typeface="Lora"/>
                <a:ea typeface="Lora"/>
                <a:cs typeface="Lora"/>
                <a:sym typeface="Lora"/>
              </a:rPr>
              <a:t>P</a:t>
            </a:r>
            <a:r>
              <a:rPr lang="en-GB">
                <a:latin typeface="Lora"/>
                <a:ea typeface="Lora"/>
                <a:cs typeface="Lora"/>
                <a:sym typeface="Lora"/>
              </a:rPr>
              <a:t>resence of unconjugated bilirubin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188" name="Google Shape;188;p23"/>
          <p:cNvCxnSpPr/>
          <p:nvPr/>
        </p:nvCxnSpPr>
        <p:spPr>
          <a:xfrm>
            <a:off x="3949260" y="1661398"/>
            <a:ext cx="10800" cy="7562400"/>
          </a:xfrm>
          <a:prstGeom prst="straightConnector1">
            <a:avLst/>
          </a:prstGeom>
          <a:noFill/>
          <a:ln cap="flat" cmpd="sng" w="28575">
            <a:solidFill>
              <a:srgbClr val="07376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23"/>
          <p:cNvSpPr txBox="1"/>
          <p:nvPr/>
        </p:nvSpPr>
        <p:spPr>
          <a:xfrm flipH="1">
            <a:off x="5320850" y="10015666"/>
            <a:ext cx="36528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FEFEF"/>
                </a:solidFill>
                <a:latin typeface="Lora"/>
                <a:ea typeface="Lora"/>
                <a:cs typeface="Lora"/>
                <a:sym typeface="Lora"/>
              </a:rPr>
              <a:t>1)A 2)C 3)D 4)D 5)D 6)C 7)A</a:t>
            </a:r>
            <a:endParaRPr>
              <a:solidFill>
                <a:srgbClr val="EFEFE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7338349" y="9690352"/>
            <a:ext cx="4752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1303850" y="1406825"/>
            <a:ext cx="55587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B539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TEAM LEADERS:</a:t>
            </a:r>
            <a:endParaRPr b="1" sz="3000">
              <a:solidFill>
                <a:srgbClr val="0B539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Khalid Alkhani &amp; Lama Alzamil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1303850" y="2760175"/>
            <a:ext cx="5335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B539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SUBLEADERS: </a:t>
            </a:r>
            <a:endParaRPr b="1" sz="3000">
              <a:solidFill>
                <a:srgbClr val="0B539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Alwaleed Alsaleh &amp; Alhanouf Alhaluli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1303850" y="4113525"/>
            <a:ext cx="5335500" cy="3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B539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THIS AMAZING WORK WAS DONE BY:</a:t>
            </a:r>
            <a:endParaRPr b="1" sz="3000">
              <a:solidFill>
                <a:srgbClr val="0B539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Noura Alturki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Nojoud Alali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Joud Abu dahesh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D85C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Taiba Alzaid</a:t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D85C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1321050" y="9142325"/>
            <a:ext cx="5627400" cy="16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THANK YOU</a:t>
            </a:r>
            <a:endParaRPr sz="48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4996" y="6073326"/>
            <a:ext cx="391974" cy="3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