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88400" cx="7920000"/>
  <p:notesSz cx="6858000" cy="9144000"/>
  <p:embeddedFontLst>
    <p:embeddedFont>
      <p:font typeface="Lora"/>
      <p:regular r:id="rId21"/>
      <p:bold r:id="rId22"/>
      <p:italic r:id="rId23"/>
      <p:boldItalic r:id="rId24"/>
    </p:embeddedFont>
    <p:embeddedFont>
      <p:font typeface="Pacifico"/>
      <p:regular r:id="rId25"/>
    </p:embeddedFont>
    <p:embeddedFont>
      <p:font typeface="CG Times"/>
      <p:regular r:id="rId26"/>
      <p:bold r:id="rId27"/>
      <p:italic r:id="rId28"/>
      <p:boldItalic r:id="rId29"/>
    </p:embeddedFont>
    <p:embeddedFont>
      <p:font typeface="Patrick Hand SC"/>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BDBE1E9-B71E-49F9-99E2-42262B21CE9C}">
  <a:tblStyle styleId="{CBDBE1E9-B71E-49F9-99E2-42262B21CE9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GTimes-regular.fntdata"/><Relationship Id="rId25" Type="http://schemas.openxmlformats.org/officeDocument/2006/relationships/font" Target="fonts/Pacifico-regular.fntdata"/><Relationship Id="rId28" Type="http://schemas.openxmlformats.org/officeDocument/2006/relationships/font" Target="fonts/CGTimes-italic.fntdata"/><Relationship Id="rId27" Type="http://schemas.openxmlformats.org/officeDocument/2006/relationships/font" Target="fonts/CGTime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GTimes-bol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PatrickHandSC-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5b3085aca_0_22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5b3085ac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5b3085aca_0_25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5b3085aca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6b9309bd7b_0_4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6b9309bd7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5b3085aca_0_296: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5b3085aca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5b5a352e5_0_15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5b5a352e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5b3085aca_0_36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5b3085aca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5b3085aca_0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5b3085a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5b3085aca_0_1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5b3085a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5b5a352e5_0_35: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5b5a352e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5b5a352e5_0_69: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5b5a352e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5b3085aca_0_14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5b3085ac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5b3085aca_0_165: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5b3085ac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5b3085aca_0_18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5b3085ac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9984" y="1547257"/>
            <a:ext cx="7380000" cy="426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2"/>
          <p:cNvSpPr/>
          <p:nvPr/>
        </p:nvSpPr>
        <p:spPr>
          <a:xfrm>
            <a:off x="269975" y="17758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6620075" y="46681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 name="Google Shape;14;p2"/>
          <p:cNvCxnSpPr/>
          <p:nvPr/>
        </p:nvCxnSpPr>
        <p:spPr>
          <a:xfrm flipH="1">
            <a:off x="252975" y="6467562"/>
            <a:ext cx="3443400" cy="15900"/>
          </a:xfrm>
          <a:prstGeom prst="straightConnector1">
            <a:avLst/>
          </a:prstGeom>
          <a:noFill/>
          <a:ln cap="flat" cmpd="sng" w="28575">
            <a:solidFill>
              <a:srgbClr val="0B5394"/>
            </a:solidFill>
            <a:prstDash val="solid"/>
            <a:round/>
            <a:headEnd len="med" w="med" type="none"/>
            <a:tailEnd len="med" w="med" type="none"/>
          </a:ln>
        </p:spPr>
      </p:cxnSp>
      <p:cxnSp>
        <p:nvCxnSpPr>
          <p:cNvPr id="15" name="Google Shape;15;p2"/>
          <p:cNvCxnSpPr/>
          <p:nvPr/>
        </p:nvCxnSpPr>
        <p:spPr>
          <a:xfrm flipH="1">
            <a:off x="357762" y="9773165"/>
            <a:ext cx="2148000" cy="15900"/>
          </a:xfrm>
          <a:prstGeom prst="straightConnector1">
            <a:avLst/>
          </a:prstGeom>
          <a:noFill/>
          <a:ln cap="flat" cmpd="sng" w="19050">
            <a:solidFill>
              <a:srgbClr val="0B5394"/>
            </a:solidFill>
            <a:prstDash val="solid"/>
            <a:round/>
            <a:headEnd len="med" w="med" type="none"/>
            <a:tailEnd len="med" w="med" type="none"/>
          </a:ln>
        </p:spPr>
      </p:cxnSp>
      <p:sp>
        <p:nvSpPr>
          <p:cNvPr id="16" name="Google Shape;16;p2"/>
          <p:cNvSpPr txBox="1"/>
          <p:nvPr/>
        </p:nvSpPr>
        <p:spPr>
          <a:xfrm flipH="1">
            <a:off x="252912" y="9773165"/>
            <a:ext cx="4505700" cy="726300"/>
          </a:xfrm>
          <a:prstGeom prst="rect">
            <a:avLst/>
          </a:prstGeom>
          <a:noFill/>
          <a:ln>
            <a:noFill/>
          </a:ln>
        </p:spPr>
        <p:txBody>
          <a:bodyPr anchorCtr="0" anchor="ctr" bIns="103300" lIns="103300" spcFirstLastPara="1" rIns="103300" wrap="square" tIns="103300">
            <a:noAutofit/>
          </a:bodyPr>
          <a:lstStyle/>
          <a:p>
            <a:pPr indent="0" lvl="0" marL="0" rtl="0" algn="l">
              <a:spcBef>
                <a:spcPts val="0"/>
              </a:spcBef>
              <a:spcAft>
                <a:spcPts val="0"/>
              </a:spcAft>
              <a:buNone/>
            </a:pPr>
            <a:r>
              <a:rPr b="1" lang="en-GB" sz="1000">
                <a:latin typeface="Lora"/>
                <a:ea typeface="Lora"/>
                <a:cs typeface="Lora"/>
                <a:sym typeface="Lora"/>
              </a:rPr>
              <a:t>Black: original content</a:t>
            </a:r>
            <a:r>
              <a:rPr b="1" lang="en-GB" sz="1000">
                <a:solidFill>
                  <a:srgbClr val="38761D"/>
                </a:solidFill>
                <a:latin typeface="Lora"/>
                <a:ea typeface="Lora"/>
                <a:cs typeface="Lora"/>
                <a:sym typeface="Lora"/>
              </a:rPr>
              <a:t>     </a:t>
            </a:r>
            <a:r>
              <a:rPr b="1" lang="en-GB" sz="1000">
                <a:solidFill>
                  <a:srgbClr val="8E7CC3"/>
                </a:solidFill>
                <a:latin typeface="Lora"/>
                <a:ea typeface="Lora"/>
                <a:cs typeface="Lora"/>
                <a:sym typeface="Lora"/>
              </a:rPr>
              <a:t>   </a:t>
            </a:r>
            <a:endParaRPr b="1" sz="1000">
              <a:latin typeface="Lora"/>
              <a:ea typeface="Lora"/>
              <a:cs typeface="Lora"/>
              <a:sym typeface="Lora"/>
            </a:endParaRPr>
          </a:p>
          <a:p>
            <a:pPr indent="0" lvl="0" marL="0" rtl="0" algn="l">
              <a:spcBef>
                <a:spcPts val="0"/>
              </a:spcBef>
              <a:spcAft>
                <a:spcPts val="0"/>
              </a:spcAft>
              <a:buNone/>
            </a:pPr>
            <a:r>
              <a:rPr b="1" lang="en-GB" sz="1000">
                <a:solidFill>
                  <a:srgbClr val="FF0000"/>
                </a:solidFill>
                <a:latin typeface="Lora"/>
                <a:ea typeface="Lora"/>
                <a:cs typeface="Lora"/>
                <a:sym typeface="Lora"/>
              </a:rPr>
              <a:t>Red: Important</a:t>
            </a:r>
            <a:r>
              <a:rPr b="1" lang="en-GB" sz="1000">
                <a:solidFill>
                  <a:srgbClr val="B45F06"/>
                </a:solidFill>
                <a:latin typeface="Lora"/>
                <a:ea typeface="Lora"/>
                <a:cs typeface="Lora"/>
                <a:sym typeface="Lora"/>
              </a:rPr>
              <a:t>   </a:t>
            </a:r>
            <a:r>
              <a:rPr b="1" lang="en-GB" sz="1000">
                <a:solidFill>
                  <a:srgbClr val="8E7CC3"/>
                </a:solidFill>
                <a:latin typeface="Lora"/>
                <a:ea typeface="Lora"/>
                <a:cs typeface="Lora"/>
                <a:sym typeface="Lora"/>
              </a:rPr>
              <a:t>                      </a:t>
            </a:r>
            <a:endParaRPr b="1" sz="1000">
              <a:solidFill>
                <a:srgbClr val="666666"/>
              </a:solidFill>
              <a:latin typeface="Lora"/>
              <a:ea typeface="Lora"/>
              <a:cs typeface="Lora"/>
              <a:sym typeface="Lora"/>
            </a:endParaRPr>
          </a:p>
          <a:p>
            <a:pPr indent="0" lvl="0" marL="0" rtl="0" algn="l">
              <a:spcBef>
                <a:spcPts val="0"/>
              </a:spcBef>
              <a:spcAft>
                <a:spcPts val="0"/>
              </a:spcAft>
              <a:buClr>
                <a:srgbClr val="000000"/>
              </a:buClr>
              <a:buSzPts val="1200"/>
              <a:buFont typeface="Arial"/>
              <a:buNone/>
            </a:pPr>
            <a:r>
              <a:rPr b="1" lang="en-GB" sz="1000">
                <a:solidFill>
                  <a:srgbClr val="38761D"/>
                </a:solidFill>
                <a:latin typeface="Lora"/>
                <a:ea typeface="Lora"/>
                <a:cs typeface="Lora"/>
                <a:sym typeface="Lora"/>
              </a:rPr>
              <a:t>Green</a:t>
            </a:r>
            <a:r>
              <a:rPr b="1" lang="en-GB" sz="1000">
                <a:solidFill>
                  <a:srgbClr val="38761D"/>
                </a:solidFill>
                <a:latin typeface="Lora"/>
                <a:ea typeface="Lora"/>
                <a:cs typeface="Lora"/>
                <a:sym typeface="Lora"/>
              </a:rPr>
              <a:t>: only found in males slides</a:t>
            </a:r>
            <a:endParaRPr b="1" sz="1000">
              <a:solidFill>
                <a:srgbClr val="38761D"/>
              </a:solidFill>
              <a:latin typeface="Lora"/>
              <a:ea typeface="Lora"/>
              <a:cs typeface="Lora"/>
              <a:sym typeface="Lora"/>
            </a:endParaRPr>
          </a:p>
        </p:txBody>
      </p:sp>
      <p:sp>
        <p:nvSpPr>
          <p:cNvPr id="17" name="Google Shape;17;p2"/>
          <p:cNvSpPr txBox="1"/>
          <p:nvPr/>
        </p:nvSpPr>
        <p:spPr>
          <a:xfrm>
            <a:off x="2395864" y="9788874"/>
            <a:ext cx="2556600" cy="6948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Clr>
                <a:srgbClr val="000000"/>
              </a:buClr>
              <a:buSzPts val="1100"/>
              <a:buFont typeface="Arial"/>
              <a:buNone/>
            </a:pPr>
            <a:r>
              <a:rPr b="1" lang="en-GB" sz="1000">
                <a:solidFill>
                  <a:srgbClr val="B45F06"/>
                </a:solidFill>
                <a:latin typeface="Lora"/>
                <a:ea typeface="Lora"/>
                <a:cs typeface="Lora"/>
                <a:sym typeface="Lora"/>
              </a:rPr>
              <a:t>O</a:t>
            </a:r>
            <a:r>
              <a:rPr b="1" lang="en-GB" sz="1000">
                <a:solidFill>
                  <a:srgbClr val="B45F06"/>
                </a:solidFill>
                <a:latin typeface="Lora"/>
                <a:ea typeface="Lora"/>
                <a:cs typeface="Lora"/>
                <a:sym typeface="Lora"/>
              </a:rPr>
              <a:t>range: Doctor notes</a:t>
            </a:r>
            <a:endParaRPr b="1" sz="1000">
              <a:solidFill>
                <a:srgbClr val="B45F06"/>
              </a:solidFill>
              <a:latin typeface="Lora"/>
              <a:ea typeface="Lora"/>
              <a:cs typeface="Lora"/>
              <a:sym typeface="Lora"/>
            </a:endParaRPr>
          </a:p>
          <a:p>
            <a:pPr indent="0" lvl="0" marL="0" rtl="0" algn="l">
              <a:spcBef>
                <a:spcPts val="0"/>
              </a:spcBef>
              <a:spcAft>
                <a:spcPts val="0"/>
              </a:spcAft>
              <a:buNone/>
            </a:pPr>
            <a:r>
              <a:rPr b="1" lang="en-GB" sz="1000">
                <a:solidFill>
                  <a:srgbClr val="999999"/>
                </a:solidFill>
                <a:latin typeface="Lora"/>
                <a:ea typeface="Lora"/>
                <a:cs typeface="Lora"/>
                <a:sym typeface="Lora"/>
              </a:rPr>
              <a:t>Grey: Extra/Robbins </a:t>
            </a:r>
            <a:endParaRPr b="1" sz="1000">
              <a:solidFill>
                <a:srgbClr val="38761D"/>
              </a:solidFill>
              <a:latin typeface="Lora"/>
              <a:ea typeface="Lora"/>
              <a:cs typeface="Lora"/>
              <a:sym typeface="Lora"/>
            </a:endParaRPr>
          </a:p>
          <a:p>
            <a:pPr indent="0" lvl="0" marL="0" rtl="0" algn="l">
              <a:spcBef>
                <a:spcPts val="0"/>
              </a:spcBef>
              <a:spcAft>
                <a:spcPts val="0"/>
              </a:spcAft>
              <a:buNone/>
            </a:pPr>
            <a:r>
              <a:rPr b="1" lang="en-GB" sz="1000">
                <a:solidFill>
                  <a:srgbClr val="8E7CC3"/>
                </a:solidFill>
                <a:latin typeface="Lora"/>
                <a:ea typeface="Lora"/>
                <a:cs typeface="Lora"/>
                <a:sym typeface="Lora"/>
              </a:rPr>
              <a:t>Purple</a:t>
            </a:r>
            <a:r>
              <a:rPr b="1" lang="en-GB" sz="1000">
                <a:solidFill>
                  <a:srgbClr val="8E7CC3"/>
                </a:solidFill>
                <a:latin typeface="Lora"/>
                <a:ea typeface="Lora"/>
                <a:cs typeface="Lora"/>
                <a:sym typeface="Lora"/>
              </a:rPr>
              <a:t>: Only found in females slides  </a:t>
            </a:r>
            <a:r>
              <a:rPr b="1" lang="en-GB" sz="1000">
                <a:solidFill>
                  <a:srgbClr val="8E7CC3"/>
                </a:solidFill>
                <a:latin typeface="CG Times"/>
                <a:ea typeface="CG Times"/>
                <a:cs typeface="CG Times"/>
                <a:sym typeface="CG Times"/>
              </a:rPr>
              <a:t>                        </a:t>
            </a:r>
            <a:endParaRPr b="1" sz="1000">
              <a:solidFill>
                <a:srgbClr val="8E7CC3"/>
              </a:solidFill>
              <a:latin typeface="CG Times"/>
              <a:ea typeface="CG Times"/>
              <a:cs typeface="CG Times"/>
              <a:sym typeface="CG 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269976" y="2298572"/>
            <a:ext cx="73800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269976" y="6550450"/>
            <a:ext cx="73800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12"/>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269976" y="4469553"/>
            <a:ext cx="73800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22" name="Google Shape;22;p3"/>
          <p:cNvCxnSpPr/>
          <p:nvPr/>
        </p:nvCxnSpPr>
        <p:spPr>
          <a:xfrm flipH="1">
            <a:off x="357762" y="9773165"/>
            <a:ext cx="2148000" cy="159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269976" y="2394889"/>
            <a:ext cx="73800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269976"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2" type="body"/>
          </p:nvPr>
        </p:nvSpPr>
        <p:spPr>
          <a:xfrm>
            <a:off x="4185543"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69976" y="1154559"/>
            <a:ext cx="24321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269976" y="2887645"/>
            <a:ext cx="24321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24626" y="935430"/>
            <a:ext cx="55155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3960000" y="-260"/>
            <a:ext cx="396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29961" y="2562587"/>
            <a:ext cx="35037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29961" y="5824903"/>
            <a:ext cx="35037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278307" y="1504657"/>
            <a:ext cx="33234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0"/>
          <p:cNvSpPr/>
          <p:nvPr/>
        </p:nvSpPr>
        <p:spPr>
          <a:xfrm>
            <a:off x="-50" y="0"/>
            <a:ext cx="7920000" cy="10688400"/>
          </a:xfrm>
          <a:prstGeom prst="halfFrame">
            <a:avLst>
              <a:gd fmla="val 14710" name="adj1"/>
              <a:gd fmla="val 13218" name="adj2"/>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p:nvPr/>
        </p:nvSpPr>
        <p:spPr>
          <a:xfrm rot="10800000">
            <a:off x="15975" y="0"/>
            <a:ext cx="7920000" cy="10688400"/>
          </a:xfrm>
          <a:prstGeom prst="halfFrame">
            <a:avLst>
              <a:gd fmla="val 17268" name="adj1"/>
              <a:gd fmla="val 11084"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9976" y="924780"/>
            <a:ext cx="73800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9976" y="2394889"/>
            <a:ext cx="73800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hyperlink" Target="https://docs.google.com/presentation/d/1JstGTRLF0JNwOq3WRP2aBSaQ57_WJA9VsV3Rhc8T9wI/edit#slide=id.p" TargetMode="External"/><Relationship Id="rId7" Type="http://schemas.openxmlformats.org/officeDocument/2006/relationships/hyperlink" Target="https://docs.google.com/presentation/d/1swZs9blqe9G-uRp0Qz-WZpmyDGPw_k3fKvwmwEPW360/edit#slide=id.p" TargetMode="External"/><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31.png"/><Relationship Id="rId6"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4.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aqngcykmepM" TargetMode="External"/><Relationship Id="rId4" Type="http://schemas.openxmlformats.org/officeDocument/2006/relationships/image" Target="../media/image15.jpg"/><Relationship Id="rId5" Type="http://schemas.openxmlformats.org/officeDocument/2006/relationships/image" Target="../media/image19.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youtu.be/SrxL6eQGvQM" TargetMode="Externa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269984" y="1547257"/>
            <a:ext cx="7380000" cy="4265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L1&amp;2: </a:t>
            </a:r>
            <a:r>
              <a:rPr b="1" lang="en-GB">
                <a:solidFill>
                  <a:srgbClr val="073763"/>
                </a:solidFill>
                <a:latin typeface="Lora"/>
                <a:ea typeface="Lora"/>
                <a:cs typeface="Lora"/>
                <a:sym typeface="Lora"/>
              </a:rPr>
              <a:t>Gastroesophageal</a:t>
            </a:r>
            <a:r>
              <a:rPr b="1" lang="en-GB">
                <a:solidFill>
                  <a:srgbClr val="073763"/>
                </a:solidFill>
                <a:latin typeface="Lora"/>
                <a:ea typeface="Lora"/>
                <a:cs typeface="Lora"/>
                <a:sym typeface="Lora"/>
              </a:rPr>
              <a:t> Reflux Disease &amp; Peptic Ulcer</a:t>
            </a:r>
            <a:endParaRPr b="1">
              <a:solidFill>
                <a:srgbClr val="073763"/>
              </a:solidFill>
              <a:latin typeface="Lora"/>
              <a:ea typeface="Lora"/>
              <a:cs typeface="Lora"/>
              <a:sym typeface="Lora"/>
            </a:endParaRPr>
          </a:p>
        </p:txBody>
      </p:sp>
      <p:sp>
        <p:nvSpPr>
          <p:cNvPr id="64" name="Google Shape;64;p13"/>
          <p:cNvSpPr txBox="1"/>
          <p:nvPr/>
        </p:nvSpPr>
        <p:spPr>
          <a:xfrm>
            <a:off x="252942" y="5884504"/>
            <a:ext cx="2850000" cy="6942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None/>
            </a:pPr>
            <a:r>
              <a:rPr b="1" lang="en-GB" sz="4100">
                <a:solidFill>
                  <a:srgbClr val="073763"/>
                </a:solidFill>
                <a:latin typeface="Lora"/>
                <a:ea typeface="Lora"/>
                <a:cs typeface="Lora"/>
                <a:sym typeface="Lora"/>
              </a:rPr>
              <a:t>objectives</a:t>
            </a:r>
            <a:endParaRPr b="1" sz="4100">
              <a:solidFill>
                <a:srgbClr val="073763"/>
              </a:solidFill>
              <a:latin typeface="Lora"/>
              <a:ea typeface="Lora"/>
              <a:cs typeface="Lora"/>
              <a:sym typeface="Lora"/>
            </a:endParaRPr>
          </a:p>
        </p:txBody>
      </p:sp>
      <p:pic>
        <p:nvPicPr>
          <p:cNvPr id="65" name="Google Shape;65;p13"/>
          <p:cNvPicPr preferRelativeResize="0"/>
          <p:nvPr/>
        </p:nvPicPr>
        <p:blipFill>
          <a:blip r:embed="rId3">
            <a:alphaModFix/>
          </a:blip>
          <a:stretch>
            <a:fillRect/>
          </a:stretch>
        </p:blipFill>
        <p:spPr>
          <a:xfrm>
            <a:off x="6221051" y="152400"/>
            <a:ext cx="1622750" cy="1089375"/>
          </a:xfrm>
          <a:prstGeom prst="rect">
            <a:avLst/>
          </a:prstGeom>
          <a:noFill/>
          <a:ln>
            <a:noFill/>
          </a:ln>
        </p:spPr>
      </p:pic>
      <p:pic>
        <p:nvPicPr>
          <p:cNvPr id="66" name="Google Shape;66;p13"/>
          <p:cNvPicPr preferRelativeResize="0"/>
          <p:nvPr/>
        </p:nvPicPr>
        <p:blipFill rotWithShape="1">
          <a:blip r:embed="rId4">
            <a:alphaModFix/>
          </a:blip>
          <a:srcRect b="0" l="3965" r="4029" t="0"/>
          <a:stretch/>
        </p:blipFill>
        <p:spPr>
          <a:xfrm>
            <a:off x="0" y="0"/>
            <a:ext cx="1768975" cy="854125"/>
          </a:xfrm>
          <a:prstGeom prst="rect">
            <a:avLst/>
          </a:prstGeom>
          <a:noFill/>
          <a:ln>
            <a:noFill/>
          </a:ln>
        </p:spPr>
      </p:pic>
      <p:sp>
        <p:nvSpPr>
          <p:cNvPr id="67" name="Google Shape;67;p13"/>
          <p:cNvSpPr txBox="1"/>
          <p:nvPr/>
        </p:nvSpPr>
        <p:spPr>
          <a:xfrm>
            <a:off x="0" y="6505775"/>
            <a:ext cx="7380000" cy="32082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Describe the definitio</a:t>
            </a:r>
            <a:r>
              <a:rPr b="1" lang="en-GB">
                <a:solidFill>
                  <a:srgbClr val="073763"/>
                </a:solidFill>
                <a:latin typeface="Lora"/>
                <a:ea typeface="Lora"/>
                <a:cs typeface="Lora"/>
                <a:sym typeface="Lora"/>
              </a:rPr>
              <a:t>n, p</a:t>
            </a:r>
            <a:r>
              <a:rPr b="1" lang="en-GB">
                <a:solidFill>
                  <a:srgbClr val="073763"/>
                </a:solidFill>
                <a:latin typeface="Lora"/>
                <a:ea typeface="Lora"/>
                <a:cs typeface="Lora"/>
                <a:sym typeface="Lora"/>
              </a:rPr>
              <a:t>athogenesis, clinical features, pathology (gross and microscopic features) and complications of </a:t>
            </a:r>
            <a:r>
              <a:rPr b="1" lang="en-GB">
                <a:solidFill>
                  <a:srgbClr val="073763"/>
                </a:solidFill>
                <a:highlight>
                  <a:srgbClr val="CFE2F3"/>
                </a:highlight>
                <a:latin typeface="Lora"/>
                <a:ea typeface="Lora"/>
                <a:cs typeface="Lora"/>
                <a:sym typeface="Lora"/>
              </a:rPr>
              <a:t>reflux esophagitis.</a:t>
            </a:r>
            <a:endParaRPr b="1">
              <a:solidFill>
                <a:srgbClr val="073763"/>
              </a:solidFill>
              <a:highlight>
                <a:srgbClr val="CFE2F3"/>
              </a:highlight>
              <a:latin typeface="Lora"/>
              <a:ea typeface="Lora"/>
              <a:cs typeface="Lora"/>
              <a:sym typeface="Lora"/>
            </a:endParaRPr>
          </a:p>
          <a:p>
            <a:pPr indent="-317500" lvl="0" marL="457200" rtl="0" algn="l">
              <a:lnSpc>
                <a:spcPct val="115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Describe the definition, main cause, pathology (gross and microscopic features) and complications (dysplasia and adenocarcinoma) of </a:t>
            </a:r>
            <a:r>
              <a:rPr b="1" lang="en-GB">
                <a:solidFill>
                  <a:srgbClr val="073763"/>
                </a:solidFill>
                <a:highlight>
                  <a:srgbClr val="CFE2F3"/>
                </a:highlight>
                <a:latin typeface="Lora"/>
                <a:ea typeface="Lora"/>
                <a:cs typeface="Lora"/>
                <a:sym typeface="Lora"/>
              </a:rPr>
              <a:t>Barrett esophagus.</a:t>
            </a:r>
            <a:endParaRPr b="1">
              <a:solidFill>
                <a:srgbClr val="073763"/>
              </a:solidFill>
              <a:highlight>
                <a:srgbClr val="CFE2F3"/>
              </a:highlight>
              <a:latin typeface="Lora"/>
              <a:ea typeface="Lora"/>
              <a:cs typeface="Lora"/>
              <a:sym typeface="Lora"/>
            </a:endParaRPr>
          </a:p>
          <a:p>
            <a:pPr indent="-317500" lvl="0" marL="457200" rtl="0" algn="l">
              <a:lnSpc>
                <a:spcPct val="115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Define ulcer and erosion.</a:t>
            </a:r>
            <a:endParaRPr b="1">
              <a:solidFill>
                <a:srgbClr val="073763"/>
              </a:solidFill>
              <a:latin typeface="Lora"/>
              <a:ea typeface="Lora"/>
              <a:cs typeface="Lora"/>
              <a:sym typeface="Lora"/>
            </a:endParaRPr>
          </a:p>
          <a:p>
            <a:pPr indent="-317500" lvl="0" marL="457200" rtl="0" algn="l">
              <a:lnSpc>
                <a:spcPct val="115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Describe the pathogenesis, pathology and clinical features of </a:t>
            </a:r>
            <a:r>
              <a:rPr b="1" lang="en-GB">
                <a:solidFill>
                  <a:srgbClr val="073763"/>
                </a:solidFill>
                <a:highlight>
                  <a:srgbClr val="CFE2F3"/>
                </a:highlight>
                <a:latin typeface="Lora"/>
                <a:ea typeface="Lora"/>
                <a:cs typeface="Lora"/>
                <a:sym typeface="Lora"/>
              </a:rPr>
              <a:t>acute gastric ulcers.</a:t>
            </a:r>
            <a:endParaRPr b="1">
              <a:solidFill>
                <a:srgbClr val="073763"/>
              </a:solidFill>
              <a:highlight>
                <a:srgbClr val="CFE2F3"/>
              </a:highlight>
              <a:latin typeface="Lora"/>
              <a:ea typeface="Lora"/>
              <a:cs typeface="Lora"/>
              <a:sym typeface="Lora"/>
            </a:endParaRPr>
          </a:p>
          <a:p>
            <a:pPr indent="-317500" lvl="0" marL="457200" rtl="0" algn="l">
              <a:lnSpc>
                <a:spcPct val="115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Describe the pathogenesis (H pylori, NSAID, Z-E syndrome), clinical features, pathology (gross and microscopic features) and complications (bleeding, perforation, obstruction) of </a:t>
            </a:r>
            <a:r>
              <a:rPr b="1" lang="en-GB">
                <a:solidFill>
                  <a:srgbClr val="073763"/>
                </a:solidFill>
                <a:highlight>
                  <a:srgbClr val="CFE2F3"/>
                </a:highlight>
                <a:latin typeface="Lora"/>
                <a:ea typeface="Lora"/>
                <a:cs typeface="Lora"/>
                <a:sym typeface="Lora"/>
              </a:rPr>
              <a:t>chronic peptic ulcers.</a:t>
            </a:r>
            <a:endParaRPr b="1">
              <a:solidFill>
                <a:srgbClr val="073763"/>
              </a:solidFill>
              <a:highlight>
                <a:srgbClr val="CFE2F3"/>
              </a:highlight>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highlight>
                <a:srgbClr val="CFE2F3"/>
              </a:highlight>
              <a:latin typeface="Lora"/>
              <a:ea typeface="Lora"/>
              <a:cs typeface="Lora"/>
              <a:sym typeface="Lora"/>
            </a:endParaRPr>
          </a:p>
        </p:txBody>
      </p:sp>
      <p:pic>
        <p:nvPicPr>
          <p:cNvPr id="68" name="Google Shape;68;p13"/>
          <p:cNvPicPr preferRelativeResize="0"/>
          <p:nvPr/>
        </p:nvPicPr>
        <p:blipFill>
          <a:blip r:embed="rId5">
            <a:alphaModFix/>
          </a:blip>
          <a:stretch>
            <a:fillRect/>
          </a:stretch>
        </p:blipFill>
        <p:spPr>
          <a:xfrm>
            <a:off x="6707037" y="9389175"/>
            <a:ext cx="854125" cy="854125"/>
          </a:xfrm>
          <a:prstGeom prst="rect">
            <a:avLst/>
          </a:prstGeom>
          <a:noFill/>
          <a:ln>
            <a:noFill/>
          </a:ln>
        </p:spPr>
      </p:pic>
      <p:sp>
        <p:nvSpPr>
          <p:cNvPr id="69" name="Google Shape;69;p13"/>
          <p:cNvSpPr txBox="1"/>
          <p:nvPr/>
        </p:nvSpPr>
        <p:spPr>
          <a:xfrm>
            <a:off x="6497950" y="10226900"/>
            <a:ext cx="12723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073763"/>
                </a:solidFill>
                <a:latin typeface="Lora"/>
                <a:ea typeface="Lora"/>
                <a:cs typeface="Lora"/>
                <a:sym typeface="Lora"/>
                <a:hlinkClick r:id="rId6"/>
              </a:rPr>
              <a:t>Editing File </a:t>
            </a:r>
            <a:endParaRPr b="1">
              <a:solidFill>
                <a:srgbClr val="073763"/>
              </a:solidFill>
              <a:latin typeface="Lora"/>
              <a:ea typeface="Lora"/>
              <a:cs typeface="Lora"/>
              <a:sym typeface="Lora"/>
            </a:endParaRPr>
          </a:p>
        </p:txBody>
      </p:sp>
      <p:sp>
        <p:nvSpPr>
          <p:cNvPr id="70" name="Google Shape;70;p13"/>
          <p:cNvSpPr txBox="1"/>
          <p:nvPr/>
        </p:nvSpPr>
        <p:spPr>
          <a:xfrm>
            <a:off x="6109475" y="1241775"/>
            <a:ext cx="1845900" cy="4614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u="sng">
                <a:solidFill>
                  <a:srgbClr val="FFFFFF"/>
                </a:solidFill>
                <a:latin typeface="Lora"/>
                <a:ea typeface="Lora"/>
                <a:cs typeface="Lora"/>
                <a:sym typeface="Lora"/>
                <a:hlinkClick r:id="rId7"/>
              </a:rPr>
              <a:t>Case scenario</a:t>
            </a:r>
            <a:endParaRPr b="1" sz="1600">
              <a:solidFill>
                <a:srgbClr val="FFFFFF"/>
              </a:solidFill>
              <a:latin typeface="Lora"/>
              <a:ea typeface="Lora"/>
              <a:cs typeface="Lora"/>
              <a:sym typeface="Lora"/>
            </a:endParaRPr>
          </a:p>
        </p:txBody>
      </p:sp>
      <p:pic>
        <p:nvPicPr>
          <p:cNvPr id="71" name="Google Shape;71;p13"/>
          <p:cNvPicPr preferRelativeResize="0"/>
          <p:nvPr/>
        </p:nvPicPr>
        <p:blipFill>
          <a:blip r:embed="rId8">
            <a:alphaModFix/>
          </a:blip>
          <a:stretch>
            <a:fillRect/>
          </a:stretch>
        </p:blipFill>
        <p:spPr>
          <a:xfrm>
            <a:off x="457422" y="851700"/>
            <a:ext cx="854125" cy="8514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2"/>
          <p:cNvSpPr/>
          <p:nvPr/>
        </p:nvSpPr>
        <p:spPr>
          <a:xfrm>
            <a:off x="2427100" y="4555938"/>
            <a:ext cx="2021100" cy="1255500"/>
          </a:xfrm>
          <a:prstGeom prst="rect">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The presence of neutrophils within the gastric glands signifies active inflammation and, most of the time, the presence of H pylori.</a:t>
            </a:r>
            <a:endParaRPr/>
          </a:p>
        </p:txBody>
      </p:sp>
      <p:sp>
        <p:nvSpPr>
          <p:cNvPr id="266" name="Google Shape;266;p22"/>
          <p:cNvSpPr txBox="1"/>
          <p:nvPr/>
        </p:nvSpPr>
        <p:spPr>
          <a:xfrm>
            <a:off x="-76200" y="1027550"/>
            <a:ext cx="6519300" cy="349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Peptic Ulcer Disease </a:t>
            </a:r>
            <a:r>
              <a:rPr lang="en-GB" sz="1800" u="sng">
                <a:solidFill>
                  <a:srgbClr val="073763"/>
                </a:solidFill>
                <a:latin typeface="Lora"/>
                <a:ea typeface="Lora"/>
                <a:cs typeface="Lora"/>
                <a:sym typeface="Lora"/>
              </a:rPr>
              <a:t>(Chronic peptic ulcer) </a:t>
            </a:r>
            <a:r>
              <a:rPr lang="en-GB" u="sng">
                <a:solidFill>
                  <a:srgbClr val="073763"/>
                </a:solidFill>
                <a:latin typeface="Lora"/>
                <a:ea typeface="Lora"/>
                <a:cs typeface="Lora"/>
                <a:sym typeface="Lora"/>
              </a:rPr>
              <a:t>Con..</a:t>
            </a:r>
            <a:endParaRPr b="1" u="sng">
              <a:solidFill>
                <a:srgbClr val="073763"/>
              </a:solidFill>
              <a:latin typeface="Lora"/>
              <a:ea typeface="Lora"/>
              <a:cs typeface="Lora"/>
              <a:sym typeface="Lora"/>
            </a:endParaRPr>
          </a:p>
          <a:p>
            <a:pPr indent="-209600" lvl="0" marL="378000" rtl="0" algn="l">
              <a:lnSpc>
                <a:spcPct val="100000"/>
              </a:lnSpc>
              <a:spcBef>
                <a:spcPts val="0"/>
              </a:spcBef>
              <a:spcAft>
                <a:spcPts val="0"/>
              </a:spcAft>
              <a:buSzPts val="1600"/>
              <a:buFont typeface="Lora"/>
              <a:buChar char="●"/>
            </a:pPr>
            <a:r>
              <a:rPr b="1" lang="en-GB" sz="1600">
                <a:latin typeface="Lora"/>
                <a:ea typeface="Lora"/>
                <a:cs typeface="Lora"/>
                <a:sym typeface="Lora"/>
              </a:rPr>
              <a:t>Morphology</a:t>
            </a:r>
            <a:endParaRPr b="1" sz="1600">
              <a:latin typeface="Lora"/>
              <a:ea typeface="Lora"/>
              <a:cs typeface="Lora"/>
              <a:sym typeface="Lora"/>
            </a:endParaRPr>
          </a:p>
          <a:p>
            <a:pPr indent="-196899" lvl="1" marL="557999" rtl="0" algn="l">
              <a:lnSpc>
                <a:spcPct val="100000"/>
              </a:lnSpc>
              <a:spcBef>
                <a:spcPts val="0"/>
              </a:spcBef>
              <a:spcAft>
                <a:spcPts val="0"/>
              </a:spcAft>
              <a:buSzPts val="1400"/>
              <a:buFont typeface="Lora"/>
              <a:buChar char="○"/>
            </a:pPr>
            <a:r>
              <a:rPr b="1" lang="en-GB">
                <a:highlight>
                  <a:srgbClr val="CFE2F3"/>
                </a:highlight>
                <a:latin typeface="Lora"/>
                <a:ea typeface="Lora"/>
                <a:cs typeface="Lora"/>
                <a:sym typeface="Lora"/>
              </a:rPr>
              <a:t>Gross: </a:t>
            </a:r>
            <a:endParaRPr b="1">
              <a:highlight>
                <a:srgbClr val="CFE2F3"/>
              </a:highlight>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U</a:t>
            </a:r>
            <a:r>
              <a:rPr lang="en-GB">
                <a:latin typeface="Lora"/>
                <a:ea typeface="Lora"/>
                <a:cs typeface="Lora"/>
                <a:sym typeface="Lora"/>
              </a:rPr>
              <a:t>sually &lt;20 mm in diameter but they may &gt; 100 mm in diameter.</a:t>
            </a:r>
            <a:endParaRPr>
              <a:solidFill>
                <a:srgbClr val="674EA7"/>
              </a:solidFill>
              <a:highlight>
                <a:srgbClr val="00FF00"/>
              </a:highlight>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The classic peptic ulcer is a round to oval, </a:t>
            </a:r>
            <a:r>
              <a:rPr b="1" lang="en-GB" u="sng">
                <a:latin typeface="Lora"/>
                <a:ea typeface="Lora"/>
                <a:cs typeface="Lora"/>
                <a:sym typeface="Lora"/>
              </a:rPr>
              <a:t>sharply punched-out defect,</a:t>
            </a:r>
            <a:r>
              <a:rPr lang="en-GB">
                <a:solidFill>
                  <a:srgbClr val="E06666"/>
                </a:solidFill>
                <a:latin typeface="Lora"/>
                <a:ea typeface="Lora"/>
                <a:cs typeface="Lora"/>
                <a:sym typeface="Lora"/>
              </a:rPr>
              <a:t> </a:t>
            </a:r>
            <a:r>
              <a:rPr lang="en-GB">
                <a:latin typeface="Lora"/>
                <a:ea typeface="Lora"/>
                <a:cs typeface="Lora"/>
                <a:sym typeface="Lora"/>
              </a:rPr>
              <a:t>with straight walls, surrounded by hyperemia.</a:t>
            </a:r>
            <a:endParaRPr>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In contrast, </a:t>
            </a:r>
            <a:r>
              <a:rPr b="1" lang="en-GB">
                <a:latin typeface="Lora"/>
                <a:ea typeface="Lora"/>
                <a:cs typeface="Lora"/>
                <a:sym typeface="Lora"/>
              </a:rPr>
              <a:t>heaped-up margins </a:t>
            </a:r>
            <a:r>
              <a:rPr lang="en-GB">
                <a:latin typeface="Lora"/>
                <a:ea typeface="Lora"/>
                <a:cs typeface="Lora"/>
                <a:sym typeface="Lora"/>
              </a:rPr>
              <a:t>are more characteristic of </a:t>
            </a:r>
            <a:r>
              <a:rPr b="1" lang="en-GB">
                <a:latin typeface="Lora"/>
                <a:ea typeface="Lora"/>
                <a:cs typeface="Lora"/>
                <a:sym typeface="Lora"/>
              </a:rPr>
              <a:t>cancers.</a:t>
            </a:r>
            <a:endParaRPr b="1">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Most gastric ulcers are benign. Small percentage may be malignant, (reason for biopsy)</a:t>
            </a:r>
            <a:endParaRPr>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Duodenal ulcers are never malignant (reason for not taking a biopsy)</a:t>
            </a:r>
            <a:endParaRPr>
              <a:latin typeface="Lora"/>
              <a:ea typeface="Lora"/>
              <a:cs typeface="Lora"/>
              <a:sym typeface="Lora"/>
            </a:endParaRPr>
          </a:p>
          <a:p>
            <a:pPr indent="-196899" lvl="1" marL="557999" rtl="0" algn="l">
              <a:lnSpc>
                <a:spcPct val="100000"/>
              </a:lnSpc>
              <a:spcBef>
                <a:spcPts val="0"/>
              </a:spcBef>
              <a:spcAft>
                <a:spcPts val="0"/>
              </a:spcAft>
              <a:buSzPts val="1400"/>
              <a:buFont typeface="Lora"/>
              <a:buChar char="○"/>
            </a:pPr>
            <a:r>
              <a:rPr b="1" lang="en-GB">
                <a:highlight>
                  <a:srgbClr val="CFE2F3"/>
                </a:highlight>
                <a:latin typeface="Lora"/>
                <a:ea typeface="Lora"/>
                <a:cs typeface="Lora"/>
                <a:sym typeface="Lora"/>
              </a:rPr>
              <a:t>Microscopy: </a:t>
            </a:r>
            <a:endParaRPr>
              <a:highlight>
                <a:srgbClr val="CFE2F3"/>
              </a:highlight>
              <a:latin typeface="Lora"/>
              <a:ea typeface="Lora"/>
              <a:cs typeface="Lora"/>
              <a:sym typeface="Lora"/>
            </a:endParaRPr>
          </a:p>
          <a:p>
            <a:pPr indent="-196899" lvl="2" marL="737999" rtl="0" algn="l">
              <a:lnSpc>
                <a:spcPct val="100000"/>
              </a:lnSpc>
              <a:spcBef>
                <a:spcPts val="0"/>
              </a:spcBef>
              <a:spcAft>
                <a:spcPts val="0"/>
              </a:spcAft>
              <a:buSzPts val="1400"/>
              <a:buFont typeface="Lora"/>
              <a:buChar char="■"/>
            </a:pPr>
            <a:r>
              <a:rPr lang="en-GB">
                <a:latin typeface="Lora"/>
                <a:ea typeface="Lora"/>
                <a:cs typeface="Lora"/>
                <a:sym typeface="Lora"/>
              </a:rPr>
              <a:t>B</a:t>
            </a:r>
            <a:r>
              <a:rPr lang="en-GB">
                <a:latin typeface="Lora"/>
                <a:ea typeface="Lora"/>
                <a:cs typeface="Lora"/>
                <a:sym typeface="Lora"/>
              </a:rPr>
              <a:t>ase consists of </a:t>
            </a:r>
            <a:r>
              <a:rPr lang="en-GB" u="sng">
                <a:latin typeface="Lora"/>
                <a:ea typeface="Lora"/>
                <a:cs typeface="Lora"/>
                <a:sym typeface="Lora"/>
              </a:rPr>
              <a:t>necrotic tissue</a:t>
            </a:r>
            <a:r>
              <a:rPr lang="en-GB">
                <a:latin typeface="Lora"/>
                <a:ea typeface="Lora"/>
                <a:cs typeface="Lora"/>
                <a:sym typeface="Lora"/>
              </a:rPr>
              <a:t> and </a:t>
            </a:r>
            <a:r>
              <a:rPr lang="en-GB" u="sng">
                <a:latin typeface="Lora"/>
                <a:ea typeface="Lora"/>
                <a:cs typeface="Lora"/>
                <a:sym typeface="Lora"/>
              </a:rPr>
              <a:t>polymorph</a:t>
            </a:r>
            <a:r>
              <a:rPr lang="en-GB">
                <a:latin typeface="Lora"/>
                <a:ea typeface="Lora"/>
                <a:cs typeface="Lora"/>
                <a:sym typeface="Lora"/>
              </a:rPr>
              <a:t> </a:t>
            </a:r>
            <a:r>
              <a:rPr lang="en-GB" u="sng">
                <a:latin typeface="Lora"/>
                <a:ea typeface="Lora"/>
                <a:cs typeface="Lora"/>
                <a:sym typeface="Lora"/>
              </a:rPr>
              <a:t>exudate</a:t>
            </a:r>
            <a:r>
              <a:rPr lang="en-GB">
                <a:latin typeface="Lora"/>
                <a:ea typeface="Lora"/>
                <a:cs typeface="Lora"/>
                <a:sym typeface="Lora"/>
              </a:rPr>
              <a:t> overlying </a:t>
            </a:r>
            <a:r>
              <a:rPr lang="en-GB" u="sng">
                <a:latin typeface="Lora"/>
                <a:ea typeface="Lora"/>
                <a:cs typeface="Lora"/>
                <a:sym typeface="Lora"/>
              </a:rPr>
              <a:t>inflamed granulation tissue</a:t>
            </a:r>
            <a:r>
              <a:rPr lang="en-GB">
                <a:latin typeface="Lora"/>
                <a:ea typeface="Lora"/>
                <a:cs typeface="Lora"/>
                <a:sym typeface="Lora"/>
              </a:rPr>
              <a:t> which merges with mature fibrous (</a:t>
            </a:r>
            <a:r>
              <a:rPr lang="en-GB" u="sng">
                <a:latin typeface="Lora"/>
                <a:ea typeface="Lora"/>
                <a:cs typeface="Lora"/>
                <a:sym typeface="Lora"/>
              </a:rPr>
              <a:t>scar</a:t>
            </a:r>
            <a:r>
              <a:rPr lang="en-GB">
                <a:latin typeface="Lora"/>
                <a:ea typeface="Lora"/>
                <a:cs typeface="Lora"/>
                <a:sym typeface="Lora"/>
              </a:rPr>
              <a:t>) tissue.</a:t>
            </a:r>
            <a:endParaRPr>
              <a:latin typeface="Lora"/>
              <a:ea typeface="Lora"/>
              <a:cs typeface="Lora"/>
              <a:sym typeface="Lora"/>
            </a:endParaRPr>
          </a:p>
          <a:p>
            <a:pPr indent="0" lvl="0" marL="737999" rtl="0" algn="l">
              <a:lnSpc>
                <a:spcPct val="100000"/>
              </a:lnSpc>
              <a:spcBef>
                <a:spcPts val="0"/>
              </a:spcBef>
              <a:spcAft>
                <a:spcPts val="0"/>
              </a:spcAft>
              <a:buNone/>
            </a:pPr>
            <a:r>
              <a:t/>
            </a:r>
            <a:endParaRPr>
              <a:latin typeface="Lora"/>
              <a:ea typeface="Lora"/>
              <a:cs typeface="Lora"/>
              <a:sym typeface="Lora"/>
            </a:endParaRPr>
          </a:p>
        </p:txBody>
      </p:sp>
      <p:sp>
        <p:nvSpPr>
          <p:cNvPr id="267" name="Google Shape;267;p22"/>
          <p:cNvSpPr txBox="1"/>
          <p:nvPr/>
        </p:nvSpPr>
        <p:spPr>
          <a:xfrm>
            <a:off x="40500" y="5810403"/>
            <a:ext cx="6315900" cy="854700"/>
          </a:xfrm>
          <a:prstGeom prst="rect">
            <a:avLst/>
          </a:prstGeom>
          <a:noFill/>
          <a:ln>
            <a:noFill/>
          </a:ln>
        </p:spPr>
        <p:txBody>
          <a:bodyPr anchorCtr="0" anchor="t" bIns="91425" lIns="91425" spcFirstLastPara="1" rIns="91425" wrap="square" tIns="91425">
            <a:noAutofit/>
          </a:bodyPr>
          <a:lstStyle/>
          <a:p>
            <a:pPr indent="-209600" lvl="0" marL="378000" rtl="0" algn="l">
              <a:spcBef>
                <a:spcPts val="0"/>
              </a:spcBef>
              <a:spcAft>
                <a:spcPts val="0"/>
              </a:spcAft>
              <a:buSzPts val="1600"/>
              <a:buFont typeface="Lora"/>
              <a:buChar char="●"/>
            </a:pPr>
            <a:r>
              <a:rPr b="1" lang="en-GB" sz="1600">
                <a:latin typeface="Lora"/>
                <a:ea typeface="Lora"/>
                <a:cs typeface="Lora"/>
                <a:sym typeface="Lora"/>
              </a:rPr>
              <a:t>Clinical features</a:t>
            </a:r>
            <a:endParaRPr b="1" sz="1600">
              <a:latin typeface="Lora"/>
              <a:ea typeface="Lora"/>
              <a:cs typeface="Lora"/>
              <a:sym typeface="Lora"/>
            </a:endParaRPr>
          </a:p>
          <a:p>
            <a:pPr indent="-196899" lvl="1" marL="557999" rtl="0" algn="l">
              <a:spcBef>
                <a:spcPts val="0"/>
              </a:spcBef>
              <a:spcAft>
                <a:spcPts val="0"/>
              </a:spcAft>
              <a:buSzPts val="1400"/>
              <a:buFont typeface="Lora"/>
              <a:buChar char="○"/>
            </a:pPr>
            <a:r>
              <a:rPr b="1" lang="en-GB">
                <a:latin typeface="Lora"/>
                <a:ea typeface="Lora"/>
                <a:cs typeface="Lora"/>
                <a:sym typeface="Lora"/>
              </a:rPr>
              <a:t>Epigastric pain,</a:t>
            </a:r>
            <a:r>
              <a:rPr lang="en-GB">
                <a:latin typeface="Lora"/>
                <a:ea typeface="Lora"/>
                <a:cs typeface="Lora"/>
                <a:sym typeface="Lora"/>
              </a:rPr>
              <a:t> the most common symptom: </a:t>
            </a:r>
            <a:endParaRPr>
              <a:latin typeface="Lora"/>
              <a:ea typeface="Lora"/>
              <a:cs typeface="Lora"/>
              <a:sym typeface="Lora"/>
            </a:endParaRPr>
          </a:p>
          <a:p>
            <a:pPr indent="-196899" lvl="2" marL="737999" rtl="0" algn="l">
              <a:spcBef>
                <a:spcPts val="0"/>
              </a:spcBef>
              <a:spcAft>
                <a:spcPts val="0"/>
              </a:spcAft>
              <a:buSzPts val="1400"/>
              <a:buFont typeface="Lora"/>
              <a:buChar char="■"/>
            </a:pPr>
            <a:r>
              <a:rPr lang="en-GB">
                <a:latin typeface="Lora"/>
                <a:ea typeface="Lora"/>
                <a:cs typeface="Lora"/>
                <a:sym typeface="Lora"/>
              </a:rPr>
              <a:t>Gnawing or burning sensation </a:t>
            </a:r>
            <a:endParaRPr>
              <a:highlight>
                <a:srgbClr val="FF0000"/>
              </a:highlight>
              <a:latin typeface="Lora"/>
              <a:ea typeface="Lora"/>
              <a:cs typeface="Lora"/>
              <a:sym typeface="Lora"/>
            </a:endParaRPr>
          </a:p>
        </p:txBody>
      </p:sp>
      <p:pic>
        <p:nvPicPr>
          <p:cNvPr id="268" name="Google Shape;268;p22"/>
          <p:cNvPicPr preferRelativeResize="0"/>
          <p:nvPr/>
        </p:nvPicPr>
        <p:blipFill rotWithShape="1">
          <a:blip r:embed="rId3">
            <a:alphaModFix/>
          </a:blip>
          <a:srcRect b="0" l="0" r="0" t="11917"/>
          <a:stretch/>
        </p:blipFill>
        <p:spPr>
          <a:xfrm>
            <a:off x="4685550" y="4556000"/>
            <a:ext cx="1496575" cy="1255400"/>
          </a:xfrm>
          <a:prstGeom prst="rect">
            <a:avLst/>
          </a:prstGeom>
          <a:noFill/>
          <a:ln>
            <a:noFill/>
          </a:ln>
        </p:spPr>
      </p:pic>
      <p:pic>
        <p:nvPicPr>
          <p:cNvPr id="269" name="Google Shape;269;p22"/>
          <p:cNvPicPr preferRelativeResize="0"/>
          <p:nvPr/>
        </p:nvPicPr>
        <p:blipFill>
          <a:blip r:embed="rId4">
            <a:alphaModFix/>
          </a:blip>
          <a:stretch>
            <a:fillRect/>
          </a:stretch>
        </p:blipFill>
        <p:spPr>
          <a:xfrm>
            <a:off x="743538" y="4556000"/>
            <a:ext cx="1780611" cy="1255400"/>
          </a:xfrm>
          <a:prstGeom prst="rect">
            <a:avLst/>
          </a:prstGeom>
          <a:noFill/>
          <a:ln>
            <a:noFill/>
          </a:ln>
        </p:spPr>
      </p:pic>
      <p:sp>
        <p:nvSpPr>
          <p:cNvPr id="270" name="Google Shape;270;p22"/>
          <p:cNvSpPr txBox="1"/>
          <p:nvPr/>
        </p:nvSpPr>
        <p:spPr>
          <a:xfrm>
            <a:off x="40500" y="7973150"/>
            <a:ext cx="7045200" cy="2509500"/>
          </a:xfrm>
          <a:prstGeom prst="rect">
            <a:avLst/>
          </a:prstGeom>
          <a:solidFill>
            <a:srgbClr val="FFFFFF"/>
          </a:solidFill>
          <a:ln>
            <a:noFill/>
          </a:ln>
        </p:spPr>
        <p:txBody>
          <a:bodyPr anchorCtr="0" anchor="t" bIns="91425" lIns="91425" spcFirstLastPara="1" rIns="91425" wrap="square" tIns="91425">
            <a:noAutofit/>
          </a:bodyPr>
          <a:lstStyle/>
          <a:p>
            <a:pPr indent="-209600" lvl="0" marL="378000" rtl="0" algn="l">
              <a:lnSpc>
                <a:spcPct val="100000"/>
              </a:lnSpc>
              <a:spcBef>
                <a:spcPts val="0"/>
              </a:spcBef>
              <a:spcAft>
                <a:spcPts val="0"/>
              </a:spcAft>
              <a:buSzPts val="1600"/>
              <a:buFont typeface="Lora"/>
              <a:buChar char="●"/>
            </a:pPr>
            <a:r>
              <a:rPr b="1" lang="en-GB" sz="1600">
                <a:latin typeface="Lora"/>
                <a:ea typeface="Lora"/>
                <a:cs typeface="Lora"/>
                <a:sym typeface="Lora"/>
              </a:rPr>
              <a:t>Complications</a:t>
            </a:r>
            <a:r>
              <a:rPr lang="en-GB" sz="1600">
                <a:latin typeface="Lora"/>
                <a:ea typeface="Lora"/>
                <a:cs typeface="Lora"/>
                <a:sym typeface="Lora"/>
              </a:rPr>
              <a:t> of </a:t>
            </a:r>
            <a:r>
              <a:rPr lang="en-GB" sz="1600" u="sng">
                <a:latin typeface="Lora"/>
                <a:ea typeface="Lora"/>
                <a:cs typeface="Lora"/>
                <a:sym typeface="Lora"/>
              </a:rPr>
              <a:t>Chronic Peptic Ulcers</a:t>
            </a:r>
            <a:r>
              <a:rPr lang="en-GB" sz="1600">
                <a:latin typeface="Lora"/>
                <a:ea typeface="Lora"/>
                <a:cs typeface="Lora"/>
                <a:sym typeface="Lora"/>
              </a:rPr>
              <a:t>:</a:t>
            </a:r>
            <a:endParaRPr sz="1600">
              <a:latin typeface="Lora"/>
              <a:ea typeface="Lora"/>
              <a:cs typeface="Lora"/>
              <a:sym typeface="Lora"/>
            </a:endParaRPr>
          </a:p>
          <a:p>
            <a:pPr indent="-196899" lvl="1" marL="557999" rtl="0" algn="l">
              <a:lnSpc>
                <a:spcPct val="100000"/>
              </a:lnSpc>
              <a:spcBef>
                <a:spcPts val="0"/>
              </a:spcBef>
              <a:spcAft>
                <a:spcPts val="0"/>
              </a:spcAft>
              <a:buSzPts val="1400"/>
              <a:buFont typeface="Lora"/>
              <a:buChar char="○"/>
            </a:pPr>
            <a:r>
              <a:rPr lang="en-GB">
                <a:solidFill>
                  <a:schemeClr val="dk1"/>
                </a:solidFill>
                <a:latin typeface="Lora"/>
                <a:ea typeface="Lora"/>
                <a:cs typeface="Lora"/>
                <a:sym typeface="Lora"/>
              </a:rPr>
              <a:t>Iron deficiency anemia and Hemorrhage (frank hemorrhage).</a:t>
            </a:r>
            <a:endParaRPr>
              <a:solidFill>
                <a:schemeClr val="dk1"/>
              </a:solidFill>
              <a:latin typeface="Lora"/>
              <a:ea typeface="Lora"/>
              <a:cs typeface="Lora"/>
              <a:sym typeface="Lora"/>
            </a:endParaRPr>
          </a:p>
          <a:p>
            <a:pPr indent="-196899" lvl="1" marL="557999" rtl="0" algn="l">
              <a:lnSpc>
                <a:spcPct val="100000"/>
              </a:lnSpc>
              <a:spcBef>
                <a:spcPts val="0"/>
              </a:spcBef>
              <a:spcAft>
                <a:spcPts val="0"/>
              </a:spcAft>
              <a:buSzPts val="1400"/>
              <a:buFont typeface="Lora"/>
              <a:buChar char="○"/>
            </a:pPr>
            <a:r>
              <a:rPr lang="en-GB">
                <a:solidFill>
                  <a:schemeClr val="dk1"/>
                </a:solidFill>
                <a:latin typeface="Lora"/>
                <a:ea typeface="Lora"/>
                <a:cs typeface="Lora"/>
                <a:sym typeface="Lora"/>
              </a:rPr>
              <a:t>Penetration </a:t>
            </a:r>
            <a:r>
              <a:rPr lang="en-GB">
                <a:solidFill>
                  <a:srgbClr val="8E7CC3"/>
                </a:solidFill>
                <a:latin typeface="Lora"/>
                <a:ea typeface="Lora"/>
                <a:cs typeface="Lora"/>
                <a:sym typeface="Lora"/>
              </a:rPr>
              <a:t>The ulcer penetrates the full thickness of the stomach or duodenal wall, progressing into adherent underlying tissue, e.g. the pancreas or liver.</a:t>
            </a:r>
            <a:endParaRPr>
              <a:solidFill>
                <a:srgbClr val="8E7CC3"/>
              </a:solidFill>
              <a:latin typeface="Lora"/>
              <a:ea typeface="Lora"/>
              <a:cs typeface="Lora"/>
              <a:sym typeface="Lora"/>
            </a:endParaRPr>
          </a:p>
          <a:p>
            <a:pPr indent="-196899" lvl="1" marL="557999" rtl="0" algn="l">
              <a:lnSpc>
                <a:spcPct val="100000"/>
              </a:lnSpc>
              <a:spcBef>
                <a:spcPts val="0"/>
              </a:spcBef>
              <a:spcAft>
                <a:spcPts val="0"/>
              </a:spcAft>
              <a:buSzPts val="1400"/>
              <a:buFont typeface="Lora"/>
              <a:buChar char="○"/>
            </a:pPr>
            <a:r>
              <a:rPr lang="en-GB">
                <a:solidFill>
                  <a:schemeClr val="dk1"/>
                </a:solidFill>
                <a:latin typeface="Lora"/>
                <a:ea typeface="Lora"/>
                <a:cs typeface="Lora"/>
                <a:sym typeface="Lora"/>
              </a:rPr>
              <a:t>Perforation leading to peritonitis, Fibrous stricture causing pyloric stenosis, Malignant change (uncommon).</a:t>
            </a:r>
            <a:endParaRPr>
              <a:solidFill>
                <a:schemeClr val="dk1"/>
              </a:solidFill>
              <a:latin typeface="Lora"/>
              <a:ea typeface="Lora"/>
              <a:cs typeface="Lora"/>
              <a:sym typeface="Lora"/>
            </a:endParaRPr>
          </a:p>
          <a:p>
            <a:pPr indent="-209600" lvl="0" marL="378000" rtl="0" algn="l">
              <a:lnSpc>
                <a:spcPct val="100000"/>
              </a:lnSpc>
              <a:spcBef>
                <a:spcPts val="1000"/>
              </a:spcBef>
              <a:spcAft>
                <a:spcPts val="0"/>
              </a:spcAft>
              <a:buClr>
                <a:schemeClr val="dk1"/>
              </a:buClr>
              <a:buSzPts val="1600"/>
              <a:buFont typeface="Lora"/>
              <a:buChar char="●"/>
            </a:pPr>
            <a:r>
              <a:rPr b="1" lang="en-GB" sz="1600">
                <a:solidFill>
                  <a:schemeClr val="dk1"/>
                </a:solidFill>
                <a:latin typeface="Lora"/>
                <a:ea typeface="Lora"/>
                <a:cs typeface="Lora"/>
                <a:sym typeface="Lora"/>
              </a:rPr>
              <a:t>Therapy</a:t>
            </a:r>
            <a:endParaRPr b="1" sz="1600">
              <a:solidFill>
                <a:schemeClr val="dk1"/>
              </a:solidFill>
              <a:latin typeface="Lora"/>
              <a:ea typeface="Lora"/>
              <a:cs typeface="Lora"/>
              <a:sym typeface="Lora"/>
            </a:endParaRPr>
          </a:p>
          <a:p>
            <a:pPr indent="-196899" lvl="1" marL="557999"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H. pylori eradication: Antibiotics.</a:t>
            </a:r>
            <a:endParaRPr>
              <a:solidFill>
                <a:schemeClr val="dk1"/>
              </a:solidFill>
              <a:latin typeface="Lora"/>
              <a:ea typeface="Lora"/>
              <a:cs typeface="Lora"/>
              <a:sym typeface="Lora"/>
            </a:endParaRPr>
          </a:p>
          <a:p>
            <a:pPr indent="-196899" lvl="1" marL="557999"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Acid suppression: Proton pump inhibitors and H2 blockers.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p:txBody>
      </p:sp>
      <p:sp>
        <p:nvSpPr>
          <p:cNvPr id="271" name="Google Shape;271;p2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72" name="Google Shape;272;p22"/>
          <p:cNvPicPr preferRelativeResize="0"/>
          <p:nvPr/>
        </p:nvPicPr>
        <p:blipFill>
          <a:blip r:embed="rId5">
            <a:alphaModFix/>
          </a:blip>
          <a:stretch>
            <a:fillRect/>
          </a:stretch>
        </p:blipFill>
        <p:spPr>
          <a:xfrm>
            <a:off x="6416576" y="1101936"/>
            <a:ext cx="1503402" cy="854700"/>
          </a:xfrm>
          <a:prstGeom prst="rect">
            <a:avLst/>
          </a:prstGeom>
          <a:noFill/>
          <a:ln>
            <a:noFill/>
          </a:ln>
        </p:spPr>
      </p:pic>
      <p:pic>
        <p:nvPicPr>
          <p:cNvPr id="273" name="Google Shape;273;p22"/>
          <p:cNvPicPr preferRelativeResize="0"/>
          <p:nvPr/>
        </p:nvPicPr>
        <p:blipFill>
          <a:blip r:embed="rId6">
            <a:alphaModFix/>
          </a:blip>
          <a:stretch>
            <a:fillRect/>
          </a:stretch>
        </p:blipFill>
        <p:spPr>
          <a:xfrm>
            <a:off x="6419999" y="1956624"/>
            <a:ext cx="1496576" cy="1044113"/>
          </a:xfrm>
          <a:prstGeom prst="rect">
            <a:avLst/>
          </a:prstGeom>
          <a:noFill/>
          <a:ln>
            <a:noFill/>
          </a:ln>
        </p:spPr>
      </p:pic>
      <p:pic>
        <p:nvPicPr>
          <p:cNvPr id="274" name="Google Shape;274;p22"/>
          <p:cNvPicPr preferRelativeResize="0"/>
          <p:nvPr/>
        </p:nvPicPr>
        <p:blipFill rotWithShape="1">
          <a:blip r:embed="rId7">
            <a:alphaModFix/>
          </a:blip>
          <a:srcRect b="0" l="0" r="0" t="2969"/>
          <a:stretch/>
        </p:blipFill>
        <p:spPr>
          <a:xfrm>
            <a:off x="6416588" y="3933475"/>
            <a:ext cx="1503401" cy="752400"/>
          </a:xfrm>
          <a:prstGeom prst="rect">
            <a:avLst/>
          </a:prstGeom>
          <a:noFill/>
          <a:ln>
            <a:noFill/>
          </a:ln>
        </p:spPr>
      </p:pic>
      <p:pic>
        <p:nvPicPr>
          <p:cNvPr id="275" name="Google Shape;275;p22"/>
          <p:cNvPicPr preferRelativeResize="0"/>
          <p:nvPr/>
        </p:nvPicPr>
        <p:blipFill>
          <a:blip r:embed="rId8">
            <a:alphaModFix/>
          </a:blip>
          <a:stretch>
            <a:fillRect/>
          </a:stretch>
        </p:blipFill>
        <p:spPr>
          <a:xfrm>
            <a:off x="6416575" y="2932675"/>
            <a:ext cx="1503400" cy="970800"/>
          </a:xfrm>
          <a:prstGeom prst="rect">
            <a:avLst/>
          </a:prstGeom>
          <a:noFill/>
          <a:ln>
            <a:noFill/>
          </a:ln>
        </p:spPr>
      </p:pic>
      <p:graphicFrame>
        <p:nvGraphicFramePr>
          <p:cNvPr id="276" name="Google Shape;276;p22"/>
          <p:cNvGraphicFramePr/>
          <p:nvPr/>
        </p:nvGraphicFramePr>
        <p:xfrm>
          <a:off x="1053925" y="6630400"/>
          <a:ext cx="3000000" cy="3000000"/>
        </p:xfrm>
        <a:graphic>
          <a:graphicData uri="http://schemas.openxmlformats.org/drawingml/2006/table">
            <a:tbl>
              <a:tblPr>
                <a:noFill/>
                <a:tableStyleId>{CBDBE1E9-B71E-49F9-99E2-42262B21CE9C}</a:tableStyleId>
              </a:tblPr>
              <a:tblGrid>
                <a:gridCol w="2906075"/>
                <a:gridCol w="2906075"/>
              </a:tblGrid>
              <a:tr h="294050">
                <a:tc>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Duodenal Ulcer</a:t>
                      </a:r>
                      <a:endParaRPr b="1" sz="1100">
                        <a:solidFill>
                          <a:srgbClr val="FFFFFF"/>
                        </a:solidFill>
                        <a:latin typeface="Lora"/>
                        <a:ea typeface="Lora"/>
                        <a:cs typeface="Lora"/>
                        <a:sym typeface="Lora"/>
                      </a:endParaRPr>
                    </a:p>
                  </a:txBody>
                  <a:tcPr marT="54000" marB="0"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Gastric Ulcer</a:t>
                      </a:r>
                      <a:endParaRPr b="1" sz="1100">
                        <a:solidFill>
                          <a:srgbClr val="FFFFFF"/>
                        </a:solidFill>
                        <a:latin typeface="Lora"/>
                        <a:ea typeface="Lora"/>
                        <a:cs typeface="Lora"/>
                        <a:sym typeface="Lora"/>
                      </a:endParaRPr>
                    </a:p>
                  </a:txBody>
                  <a:tcPr marT="54000" marB="0" marR="91425" marL="91425" anchor="ctr">
                    <a:lnL cap="flat" cmpd="sng" w="9525">
                      <a:solidFill>
                        <a:srgbClr val="6FA8DC"/>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solidFill>
                      <a:srgbClr val="073763"/>
                    </a:solidFill>
                  </a:tcPr>
                </a:tc>
              </a:tr>
              <a:tr h="287125">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Food relieves  pain</a:t>
                      </a:r>
                      <a:endParaRPr sz="1200">
                        <a:solidFill>
                          <a:schemeClr val="dk1"/>
                        </a:solidFill>
                        <a:latin typeface="Lora"/>
                        <a:ea typeface="Lora"/>
                        <a:cs typeface="Lora"/>
                        <a:sym typeface="Lora"/>
                      </a:endParaRPr>
                    </a:p>
                  </a:txBody>
                  <a:tcPr marT="36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Food aggravates pain</a:t>
                      </a:r>
                      <a:endParaRPr sz="1200">
                        <a:latin typeface="Lora"/>
                        <a:ea typeface="Lora"/>
                        <a:cs typeface="Lora"/>
                        <a:sym typeface="Lora"/>
                      </a:endParaRPr>
                    </a:p>
                  </a:txBody>
                  <a:tcPr marT="36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275775">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Lora"/>
                          <a:ea typeface="Lora"/>
                          <a:cs typeface="Lora"/>
                          <a:sym typeface="Lora"/>
                        </a:rPr>
                        <a:t>Epigastric pain 2-3 hours after meal </a:t>
                      </a:r>
                      <a:endParaRPr sz="1200">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Epigastric pain shortly after meal</a:t>
                      </a:r>
                      <a:endParaRPr sz="1200">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275725">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Lora"/>
                          <a:ea typeface="Lora"/>
                          <a:cs typeface="Lora"/>
                          <a:sym typeface="Lora"/>
                        </a:rPr>
                        <a:t>Vomiting not common</a:t>
                      </a:r>
                      <a:endParaRPr sz="1200">
                        <a:solidFill>
                          <a:schemeClr val="dk1"/>
                        </a:solidFill>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Vomiting Is common</a:t>
                      </a:r>
                      <a:endParaRPr sz="1200">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263300">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Patient awakens with pain at night.</a:t>
                      </a:r>
                      <a:endParaRPr sz="1200">
                        <a:solidFill>
                          <a:schemeClr val="dk1"/>
                        </a:solidFill>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Rarely occurs at night </a:t>
                      </a:r>
                      <a:endParaRPr sz="1200">
                        <a:solidFill>
                          <a:schemeClr val="dk1"/>
                        </a:solidFill>
                        <a:latin typeface="Lora"/>
                        <a:ea typeface="Lora"/>
                        <a:cs typeface="Lora"/>
                        <a:sym typeface="Lora"/>
                      </a:endParaRPr>
                    </a:p>
                  </a:txBody>
                  <a:tcPr marT="18000" marB="0"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bl>
          </a:graphicData>
        </a:graphic>
      </p:graphicFrame>
      <p:sp>
        <p:nvSpPr>
          <p:cNvPr id="277" name="Google Shape;277;p22"/>
          <p:cNvSpPr/>
          <p:nvPr/>
        </p:nvSpPr>
        <p:spPr>
          <a:xfrm rot="5400000">
            <a:off x="-9212" y="11855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22"/>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279" name="Google Shape;279;p22"/>
          <p:cNvSpPr txBox="1"/>
          <p:nvPr/>
        </p:nvSpPr>
        <p:spPr>
          <a:xfrm>
            <a:off x="1441125" y="18625"/>
            <a:ext cx="52107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Ulcers</a:t>
            </a:r>
            <a:endParaRPr b="1" sz="3000">
              <a:solidFill>
                <a:srgbClr val="073763"/>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cxnSp>
        <p:nvCxnSpPr>
          <p:cNvPr id="284" name="Google Shape;284;p23"/>
          <p:cNvCxnSpPr/>
          <p:nvPr/>
        </p:nvCxnSpPr>
        <p:spPr>
          <a:xfrm flipH="1" rot="10800000">
            <a:off x="4375440" y="5960375"/>
            <a:ext cx="1143000" cy="6300"/>
          </a:xfrm>
          <a:prstGeom prst="straightConnector1">
            <a:avLst/>
          </a:prstGeom>
          <a:noFill/>
          <a:ln cap="flat" cmpd="sng" w="28575">
            <a:solidFill>
              <a:srgbClr val="0B5394"/>
            </a:solidFill>
            <a:prstDash val="solid"/>
            <a:round/>
            <a:headEnd len="med" w="med" type="none"/>
            <a:tailEnd len="med" w="med" type="none"/>
          </a:ln>
        </p:spPr>
      </p:cxnSp>
      <p:cxnSp>
        <p:nvCxnSpPr>
          <p:cNvPr id="285" name="Google Shape;285;p23"/>
          <p:cNvCxnSpPr/>
          <p:nvPr/>
        </p:nvCxnSpPr>
        <p:spPr>
          <a:xfrm flipH="1">
            <a:off x="2611025" y="6016517"/>
            <a:ext cx="1143000" cy="6300"/>
          </a:xfrm>
          <a:prstGeom prst="straightConnector1">
            <a:avLst/>
          </a:prstGeom>
          <a:noFill/>
          <a:ln cap="flat" cmpd="sng" w="28575">
            <a:solidFill>
              <a:srgbClr val="0B5394"/>
            </a:solidFill>
            <a:prstDash val="solid"/>
            <a:round/>
            <a:headEnd len="med" w="med" type="none"/>
            <a:tailEnd len="med" w="med" type="none"/>
          </a:ln>
        </p:spPr>
      </p:cxnSp>
      <p:sp>
        <p:nvSpPr>
          <p:cNvPr id="286" name="Google Shape;286;p23"/>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Summary (Ulcers)</a:t>
            </a:r>
            <a:endParaRPr b="1" sz="3000">
              <a:solidFill>
                <a:srgbClr val="073763"/>
              </a:solidFill>
              <a:latin typeface="Lora"/>
              <a:ea typeface="Lora"/>
              <a:cs typeface="Lora"/>
              <a:sym typeface="Lora"/>
            </a:endParaRPr>
          </a:p>
        </p:txBody>
      </p:sp>
      <p:sp>
        <p:nvSpPr>
          <p:cNvPr id="287" name="Google Shape;287;p2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88" name="Google Shape;288;p23"/>
          <p:cNvSpPr/>
          <p:nvPr/>
        </p:nvSpPr>
        <p:spPr>
          <a:xfrm>
            <a:off x="1495650" y="1029175"/>
            <a:ext cx="4867200" cy="3336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Lora"/>
                <a:ea typeface="Lora"/>
                <a:cs typeface="Lora"/>
                <a:sym typeface="Lora"/>
              </a:rPr>
              <a:t>Pathophysiology and etiology of acute and chronic peptic ulcer </a:t>
            </a:r>
            <a:endParaRPr sz="1200">
              <a:solidFill>
                <a:schemeClr val="lt1"/>
              </a:solidFill>
              <a:latin typeface="Lora"/>
              <a:ea typeface="Lora"/>
              <a:cs typeface="Lora"/>
              <a:sym typeface="Lora"/>
            </a:endParaRPr>
          </a:p>
          <a:p>
            <a:pPr indent="0" lvl="0" marL="0" rtl="0" algn="l">
              <a:spcBef>
                <a:spcPts val="0"/>
              </a:spcBef>
              <a:spcAft>
                <a:spcPts val="0"/>
              </a:spcAft>
              <a:buNone/>
            </a:pPr>
            <a:r>
              <a:t/>
            </a:r>
            <a:endParaRPr/>
          </a:p>
        </p:txBody>
      </p:sp>
      <p:sp>
        <p:nvSpPr>
          <p:cNvPr id="289" name="Google Shape;289;p23"/>
          <p:cNvSpPr txBox="1"/>
          <p:nvPr/>
        </p:nvSpPr>
        <p:spPr>
          <a:xfrm>
            <a:off x="-3212675" y="862475"/>
            <a:ext cx="49824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Lora"/>
                <a:ea typeface="Lora"/>
                <a:cs typeface="Lora"/>
                <a:sym typeface="Lora"/>
              </a:rPr>
              <a:t>Pathophysiology and etiology of acute and chronic peptic ulcer </a:t>
            </a:r>
            <a:endParaRPr sz="1200">
              <a:solidFill>
                <a:srgbClr val="FFFFFF"/>
              </a:solidFill>
              <a:latin typeface="Lora"/>
              <a:ea typeface="Lora"/>
              <a:cs typeface="Lora"/>
              <a:sym typeface="Lora"/>
            </a:endParaRPr>
          </a:p>
        </p:txBody>
      </p:sp>
      <p:graphicFrame>
        <p:nvGraphicFramePr>
          <p:cNvPr id="290" name="Google Shape;290;p23"/>
          <p:cNvGraphicFramePr/>
          <p:nvPr/>
        </p:nvGraphicFramePr>
        <p:xfrm>
          <a:off x="2069475" y="1716875"/>
          <a:ext cx="3000000" cy="3000000"/>
        </p:xfrm>
        <a:graphic>
          <a:graphicData uri="http://schemas.openxmlformats.org/drawingml/2006/table">
            <a:tbl>
              <a:tblPr>
                <a:noFill/>
                <a:tableStyleId>{CBDBE1E9-B71E-49F9-99E2-42262B21CE9C}</a:tableStyleId>
              </a:tblPr>
              <a:tblGrid>
                <a:gridCol w="1890525"/>
                <a:gridCol w="1890525"/>
              </a:tblGrid>
              <a:tr h="344975">
                <a:tc>
                  <a:txBody>
                    <a:bodyPr/>
                    <a:lstStyle/>
                    <a:p>
                      <a:pPr indent="0" lvl="0" marL="0" rtl="0" algn="ctr">
                        <a:spcBef>
                          <a:spcPts val="0"/>
                        </a:spcBef>
                        <a:spcAft>
                          <a:spcPts val="0"/>
                        </a:spcAft>
                        <a:buNone/>
                      </a:pPr>
                      <a:r>
                        <a:rPr b="1" lang="en-GB" sz="1100">
                          <a:latin typeface="Lora"/>
                          <a:ea typeface="Lora"/>
                          <a:cs typeface="Lora"/>
                          <a:sym typeface="Lora"/>
                        </a:rPr>
                        <a:t>Aggressive Factors</a:t>
                      </a:r>
                      <a:endParaRPr b="1"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Defensive Factors</a:t>
                      </a:r>
                      <a:endParaRPr b="1"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solidFill>
                      <a:srgbClr val="9FC5E8"/>
                    </a:solidFill>
                  </a:tcPr>
                </a:tc>
              </a:tr>
              <a:tr h="344975">
                <a:tc>
                  <a:txBody>
                    <a:bodyPr/>
                    <a:lstStyle/>
                    <a:p>
                      <a:pPr indent="0" lvl="0" marL="0" rtl="0" algn="ctr">
                        <a:spcBef>
                          <a:spcPts val="0"/>
                        </a:spcBef>
                        <a:spcAft>
                          <a:spcPts val="0"/>
                        </a:spcAft>
                        <a:buNone/>
                      </a:pPr>
                      <a:r>
                        <a:rPr b="1" lang="en-GB" sz="1100">
                          <a:solidFill>
                            <a:srgbClr val="FF0000"/>
                          </a:solidFill>
                          <a:latin typeface="Lora"/>
                          <a:ea typeface="Lora"/>
                          <a:cs typeface="Lora"/>
                          <a:sym typeface="Lora"/>
                        </a:rPr>
                        <a:t>H. pylori </a:t>
                      </a:r>
                      <a:endParaRPr b="1" sz="1100">
                        <a:solidFill>
                          <a:srgbClr val="FF0000"/>
                        </a:solidFill>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Mucus</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344975">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 Drugs (NSAIDs)</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bicarbonate</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344975">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Acid</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Blood flow &amp; </a:t>
                      </a:r>
                      <a:r>
                        <a:rPr lang="en-GB" sz="1100">
                          <a:solidFill>
                            <a:schemeClr val="dk1"/>
                          </a:solidFill>
                          <a:latin typeface="Lora"/>
                          <a:ea typeface="Lora"/>
                          <a:cs typeface="Lora"/>
                          <a:sym typeface="Lora"/>
                        </a:rPr>
                        <a:t>Cell renewal </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344975">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pepsin</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 Prostaglandins</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r h="511900">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Bile salts</a:t>
                      </a:r>
                      <a:endParaRPr sz="1100">
                        <a:solidFill>
                          <a:schemeClr val="dk1"/>
                        </a:solidFill>
                        <a:latin typeface="Lora"/>
                        <a:ea typeface="Lora"/>
                        <a:cs typeface="Lora"/>
                        <a:sym typeface="Lora"/>
                      </a:endParaRPr>
                    </a:p>
                    <a:p>
                      <a:pPr indent="0" lvl="0" marL="0" rtl="0" algn="ctr">
                        <a:spcBef>
                          <a:spcPts val="0"/>
                        </a:spcBef>
                        <a:spcAft>
                          <a:spcPts val="0"/>
                        </a:spcAft>
                        <a:buNone/>
                      </a:pPr>
                      <a:r>
                        <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Phospholipid</a:t>
                      </a:r>
                      <a:endParaRPr sz="1100">
                        <a:latin typeface="Lora"/>
                        <a:ea typeface="Lora"/>
                        <a:cs typeface="Lora"/>
                        <a:sym typeface="Lora"/>
                      </a:endParaRPr>
                    </a:p>
                  </a:txBody>
                  <a:tcPr marT="91425" marB="91425" marR="91425" marL="91425">
                    <a:lnL cap="flat" cmpd="sng" w="9525">
                      <a:solidFill>
                        <a:srgbClr val="6D9EEB"/>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solidFill>
                      <a:prstDash val="solid"/>
                      <a:round/>
                      <a:headEnd len="sm" w="sm" type="none"/>
                      <a:tailEnd len="sm" w="sm" type="none"/>
                    </a:lnT>
                    <a:lnB cap="flat" cmpd="sng" w="9525">
                      <a:solidFill>
                        <a:srgbClr val="6D9EEB"/>
                      </a:solidFill>
                      <a:prstDash val="solid"/>
                      <a:round/>
                      <a:headEnd len="sm" w="sm" type="none"/>
                      <a:tailEnd len="sm" w="sm" type="none"/>
                    </a:lnB>
                  </a:tcPr>
                </a:tc>
              </a:tr>
            </a:tbl>
          </a:graphicData>
        </a:graphic>
      </p:graphicFrame>
      <p:sp>
        <p:nvSpPr>
          <p:cNvPr id="291" name="Google Shape;291;p23"/>
          <p:cNvSpPr/>
          <p:nvPr/>
        </p:nvSpPr>
        <p:spPr>
          <a:xfrm>
            <a:off x="3338550" y="1413613"/>
            <a:ext cx="1342200" cy="24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Lora"/>
                <a:ea typeface="Lora"/>
                <a:cs typeface="Lora"/>
                <a:sym typeface="Lora"/>
              </a:rPr>
              <a:t>imbalance</a:t>
            </a:r>
            <a:endParaRPr>
              <a:solidFill>
                <a:srgbClr val="FF0000"/>
              </a:solidFill>
            </a:endParaRPr>
          </a:p>
        </p:txBody>
      </p:sp>
      <p:sp>
        <p:nvSpPr>
          <p:cNvPr id="292" name="Google Shape;292;p23"/>
          <p:cNvSpPr/>
          <p:nvPr/>
        </p:nvSpPr>
        <p:spPr>
          <a:xfrm rot="-5400000">
            <a:off x="5554824" y="1786688"/>
            <a:ext cx="271500" cy="198600"/>
          </a:xfrm>
          <a:prstGeom prst="left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rot="5400000">
            <a:off x="2118649" y="1786688"/>
            <a:ext cx="271500" cy="198600"/>
          </a:xfrm>
          <a:prstGeom prst="left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4" name="Google Shape;294;p23"/>
          <p:cNvCxnSpPr/>
          <p:nvPr/>
        </p:nvCxnSpPr>
        <p:spPr>
          <a:xfrm rot="10800000">
            <a:off x="4019894" y="4169402"/>
            <a:ext cx="9300" cy="291000"/>
          </a:xfrm>
          <a:prstGeom prst="straightConnector1">
            <a:avLst/>
          </a:prstGeom>
          <a:noFill/>
          <a:ln cap="flat" cmpd="sng" w="28575">
            <a:solidFill>
              <a:srgbClr val="0B5394"/>
            </a:solidFill>
            <a:prstDash val="solid"/>
            <a:round/>
            <a:headEnd len="med" w="med" type="none"/>
            <a:tailEnd len="med" w="med" type="none"/>
          </a:ln>
        </p:spPr>
      </p:cxnSp>
      <p:sp>
        <p:nvSpPr>
          <p:cNvPr id="295" name="Google Shape;295;p23"/>
          <p:cNvSpPr/>
          <p:nvPr/>
        </p:nvSpPr>
        <p:spPr>
          <a:xfrm>
            <a:off x="2695702" y="4111787"/>
            <a:ext cx="2554800" cy="2910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Lora"/>
                <a:ea typeface="Lora"/>
                <a:cs typeface="Lora"/>
                <a:sym typeface="Lora"/>
              </a:rPr>
              <a:t>Acute Ulcers Etiology</a:t>
            </a:r>
            <a:endParaRPr/>
          </a:p>
        </p:txBody>
      </p:sp>
      <p:cxnSp>
        <p:nvCxnSpPr>
          <p:cNvPr id="296" name="Google Shape;296;p23"/>
          <p:cNvCxnSpPr/>
          <p:nvPr/>
        </p:nvCxnSpPr>
        <p:spPr>
          <a:xfrm flipH="1">
            <a:off x="2651986" y="4453966"/>
            <a:ext cx="2715300" cy="9600"/>
          </a:xfrm>
          <a:prstGeom prst="straightConnector1">
            <a:avLst/>
          </a:prstGeom>
          <a:noFill/>
          <a:ln cap="flat" cmpd="sng" w="28575">
            <a:solidFill>
              <a:srgbClr val="0B5394"/>
            </a:solidFill>
            <a:prstDash val="solid"/>
            <a:round/>
            <a:headEnd len="med" w="med" type="none"/>
            <a:tailEnd len="med" w="med" type="none"/>
          </a:ln>
        </p:spPr>
      </p:cxnSp>
      <p:sp>
        <p:nvSpPr>
          <p:cNvPr id="297" name="Google Shape;297;p23"/>
          <p:cNvSpPr/>
          <p:nvPr/>
        </p:nvSpPr>
        <p:spPr>
          <a:xfrm>
            <a:off x="2119075" y="4575748"/>
            <a:ext cx="1267200" cy="446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Lora"/>
                <a:ea typeface="Lora"/>
                <a:cs typeface="Lora"/>
                <a:sym typeface="Lora"/>
              </a:rPr>
              <a:t>Acute gastritis</a:t>
            </a:r>
            <a:endParaRPr sz="1200">
              <a:latin typeface="Lora"/>
              <a:ea typeface="Lora"/>
              <a:cs typeface="Lora"/>
              <a:sym typeface="Lora"/>
            </a:endParaRPr>
          </a:p>
        </p:txBody>
      </p:sp>
      <p:sp>
        <p:nvSpPr>
          <p:cNvPr id="298" name="Google Shape;298;p23"/>
          <p:cNvSpPr/>
          <p:nvPr/>
        </p:nvSpPr>
        <p:spPr>
          <a:xfrm>
            <a:off x="3455884" y="4575748"/>
            <a:ext cx="1187400" cy="446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S</a:t>
            </a:r>
            <a:r>
              <a:rPr lang="en-GB" sz="1200">
                <a:solidFill>
                  <a:schemeClr val="dk1"/>
                </a:solidFill>
                <a:latin typeface="Lora"/>
                <a:ea typeface="Lora"/>
                <a:cs typeface="Lora"/>
                <a:sym typeface="Lora"/>
              </a:rPr>
              <a:t>evere stress response</a:t>
            </a:r>
            <a:endParaRPr sz="1200"/>
          </a:p>
        </p:txBody>
      </p:sp>
      <p:sp>
        <p:nvSpPr>
          <p:cNvPr id="299" name="Google Shape;299;p23"/>
          <p:cNvSpPr/>
          <p:nvPr/>
        </p:nvSpPr>
        <p:spPr>
          <a:xfrm>
            <a:off x="4712814" y="4575748"/>
            <a:ext cx="1187400" cy="446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E</a:t>
            </a:r>
            <a:r>
              <a:rPr lang="en-GB" sz="1200">
                <a:solidFill>
                  <a:schemeClr val="dk1"/>
                </a:solidFill>
                <a:latin typeface="Lora"/>
                <a:ea typeface="Lora"/>
                <a:cs typeface="Lora"/>
                <a:sym typeface="Lora"/>
              </a:rPr>
              <a:t>xtreme hyperacidity</a:t>
            </a:r>
            <a:endParaRPr sz="1200"/>
          </a:p>
        </p:txBody>
      </p:sp>
      <p:cxnSp>
        <p:nvCxnSpPr>
          <p:cNvPr id="300" name="Google Shape;300;p23"/>
          <p:cNvCxnSpPr/>
          <p:nvPr/>
        </p:nvCxnSpPr>
        <p:spPr>
          <a:xfrm rot="10800000">
            <a:off x="4099016" y="5351112"/>
            <a:ext cx="9900" cy="275400"/>
          </a:xfrm>
          <a:prstGeom prst="straightConnector1">
            <a:avLst/>
          </a:prstGeom>
          <a:noFill/>
          <a:ln cap="flat" cmpd="sng" w="28575">
            <a:solidFill>
              <a:srgbClr val="0B5394"/>
            </a:solidFill>
            <a:prstDash val="solid"/>
            <a:round/>
            <a:headEnd len="med" w="med" type="none"/>
            <a:tailEnd len="med" w="med" type="none"/>
          </a:ln>
        </p:spPr>
      </p:cxnSp>
      <p:sp>
        <p:nvSpPr>
          <p:cNvPr id="301" name="Google Shape;301;p23"/>
          <p:cNvSpPr/>
          <p:nvPr/>
        </p:nvSpPr>
        <p:spPr>
          <a:xfrm>
            <a:off x="3250050" y="5189963"/>
            <a:ext cx="1739400" cy="2754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ora"/>
                <a:ea typeface="Lora"/>
                <a:cs typeface="Lora"/>
                <a:sym typeface="Lora"/>
              </a:rPr>
              <a:t>Chronic Ulcers</a:t>
            </a:r>
            <a:endParaRPr/>
          </a:p>
        </p:txBody>
      </p:sp>
      <p:cxnSp>
        <p:nvCxnSpPr>
          <p:cNvPr id="302" name="Google Shape;302;p23"/>
          <p:cNvCxnSpPr/>
          <p:nvPr/>
        </p:nvCxnSpPr>
        <p:spPr>
          <a:xfrm rot="10800000">
            <a:off x="3250055" y="5632869"/>
            <a:ext cx="1739400" cy="0"/>
          </a:xfrm>
          <a:prstGeom prst="straightConnector1">
            <a:avLst/>
          </a:prstGeom>
          <a:noFill/>
          <a:ln cap="flat" cmpd="sng" w="28575">
            <a:solidFill>
              <a:srgbClr val="0B5394"/>
            </a:solidFill>
            <a:prstDash val="solid"/>
            <a:round/>
            <a:headEnd len="med" w="med" type="none"/>
            <a:tailEnd len="med" w="med" type="none"/>
          </a:ln>
        </p:spPr>
      </p:cxnSp>
      <p:sp>
        <p:nvSpPr>
          <p:cNvPr id="303" name="Google Shape;303;p23"/>
          <p:cNvSpPr/>
          <p:nvPr/>
        </p:nvSpPr>
        <p:spPr>
          <a:xfrm>
            <a:off x="3014391" y="5729931"/>
            <a:ext cx="960300" cy="4224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Lora"/>
                <a:ea typeface="Lora"/>
                <a:cs typeface="Lora"/>
                <a:sym typeface="Lora"/>
              </a:rPr>
              <a:t>Gastric </a:t>
            </a:r>
            <a:endParaRPr b="1" sz="1200">
              <a:latin typeface="Lora"/>
              <a:ea typeface="Lora"/>
              <a:cs typeface="Lora"/>
              <a:sym typeface="Lora"/>
            </a:endParaRPr>
          </a:p>
        </p:txBody>
      </p:sp>
      <p:sp>
        <p:nvSpPr>
          <p:cNvPr id="304" name="Google Shape;304;p23"/>
          <p:cNvSpPr/>
          <p:nvPr/>
        </p:nvSpPr>
        <p:spPr>
          <a:xfrm>
            <a:off x="4157434" y="5729931"/>
            <a:ext cx="960300" cy="4224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Lora"/>
                <a:ea typeface="Lora"/>
                <a:cs typeface="Lora"/>
                <a:sym typeface="Lora"/>
              </a:rPr>
              <a:t>Duodenal </a:t>
            </a:r>
            <a:endParaRPr b="1" sz="1200"/>
          </a:p>
        </p:txBody>
      </p:sp>
      <p:sp>
        <p:nvSpPr>
          <p:cNvPr id="305" name="Google Shape;305;p23"/>
          <p:cNvSpPr/>
          <p:nvPr/>
        </p:nvSpPr>
        <p:spPr>
          <a:xfrm>
            <a:off x="683538" y="5574400"/>
            <a:ext cx="1881300" cy="27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H. pylori Infection </a:t>
            </a:r>
            <a:endParaRPr sz="1200">
              <a:latin typeface="Lora"/>
              <a:ea typeface="Lora"/>
              <a:cs typeface="Lora"/>
              <a:sym typeface="Lora"/>
            </a:endParaRPr>
          </a:p>
        </p:txBody>
      </p:sp>
      <p:sp>
        <p:nvSpPr>
          <p:cNvPr id="306" name="Google Shape;306;p23"/>
          <p:cNvSpPr/>
          <p:nvPr/>
        </p:nvSpPr>
        <p:spPr>
          <a:xfrm>
            <a:off x="683538" y="5882718"/>
            <a:ext cx="1881300" cy="27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NSAIDs</a:t>
            </a:r>
            <a:endParaRPr sz="1200">
              <a:latin typeface="Lora"/>
              <a:ea typeface="Lora"/>
              <a:cs typeface="Lora"/>
              <a:sym typeface="Lora"/>
            </a:endParaRPr>
          </a:p>
        </p:txBody>
      </p:sp>
      <p:sp>
        <p:nvSpPr>
          <p:cNvPr id="307" name="Google Shape;307;p23"/>
          <p:cNvSpPr/>
          <p:nvPr/>
        </p:nvSpPr>
        <p:spPr>
          <a:xfrm>
            <a:off x="683538" y="6191035"/>
            <a:ext cx="1881300" cy="27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Bile Reflux </a:t>
            </a:r>
            <a:endParaRPr sz="1200">
              <a:latin typeface="Lora"/>
              <a:ea typeface="Lora"/>
              <a:cs typeface="Lora"/>
              <a:sym typeface="Lora"/>
            </a:endParaRPr>
          </a:p>
        </p:txBody>
      </p:sp>
      <p:sp>
        <p:nvSpPr>
          <p:cNvPr id="308" name="Google Shape;308;p23"/>
          <p:cNvSpPr/>
          <p:nvPr/>
        </p:nvSpPr>
        <p:spPr>
          <a:xfrm>
            <a:off x="5584875" y="5647275"/>
            <a:ext cx="1881300" cy="27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H. pylori Infection </a:t>
            </a:r>
            <a:endParaRPr sz="1200">
              <a:latin typeface="Lora"/>
              <a:ea typeface="Lora"/>
              <a:cs typeface="Lora"/>
              <a:sym typeface="Lora"/>
            </a:endParaRPr>
          </a:p>
        </p:txBody>
      </p:sp>
      <p:sp>
        <p:nvSpPr>
          <p:cNvPr id="309" name="Google Shape;309;p23"/>
          <p:cNvSpPr/>
          <p:nvPr/>
        </p:nvSpPr>
        <p:spPr>
          <a:xfrm>
            <a:off x="5584875" y="5964508"/>
            <a:ext cx="1881300" cy="27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ora"/>
                <a:ea typeface="Lora"/>
                <a:cs typeface="Lora"/>
                <a:sym typeface="Lora"/>
              </a:rPr>
              <a:t>Hyperacidity </a:t>
            </a:r>
            <a:endParaRPr sz="1200">
              <a:latin typeface="Lora"/>
              <a:ea typeface="Lora"/>
              <a:cs typeface="Lora"/>
              <a:sym typeface="Lora"/>
            </a:endParaRPr>
          </a:p>
        </p:txBody>
      </p:sp>
      <p:sp>
        <p:nvSpPr>
          <p:cNvPr id="310" name="Google Shape;310;p23"/>
          <p:cNvSpPr/>
          <p:nvPr/>
        </p:nvSpPr>
        <p:spPr>
          <a:xfrm>
            <a:off x="1769725" y="8382175"/>
            <a:ext cx="4659000" cy="3336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ora"/>
                <a:ea typeface="Lora"/>
                <a:cs typeface="Lora"/>
                <a:sym typeface="Lora"/>
              </a:rPr>
              <a:t>Clinical features of Acute and chronic Peptic Ulcer </a:t>
            </a:r>
            <a:endParaRPr/>
          </a:p>
        </p:txBody>
      </p:sp>
      <p:pic>
        <p:nvPicPr>
          <p:cNvPr id="311" name="Google Shape;311;p23"/>
          <p:cNvPicPr preferRelativeResize="0"/>
          <p:nvPr/>
        </p:nvPicPr>
        <p:blipFill>
          <a:blip r:embed="rId3">
            <a:alphaModFix/>
          </a:blip>
          <a:stretch>
            <a:fillRect/>
          </a:stretch>
        </p:blipFill>
        <p:spPr>
          <a:xfrm>
            <a:off x="1701213" y="9403475"/>
            <a:ext cx="924284" cy="867850"/>
          </a:xfrm>
          <a:prstGeom prst="rect">
            <a:avLst/>
          </a:prstGeom>
          <a:noFill/>
          <a:ln>
            <a:noFill/>
          </a:ln>
        </p:spPr>
      </p:pic>
      <p:pic>
        <p:nvPicPr>
          <p:cNvPr id="312" name="Google Shape;312;p23"/>
          <p:cNvPicPr preferRelativeResize="0"/>
          <p:nvPr/>
        </p:nvPicPr>
        <p:blipFill>
          <a:blip r:embed="rId4">
            <a:alphaModFix/>
          </a:blip>
          <a:stretch>
            <a:fillRect/>
          </a:stretch>
        </p:blipFill>
        <p:spPr>
          <a:xfrm>
            <a:off x="3562812" y="9362423"/>
            <a:ext cx="924275" cy="934427"/>
          </a:xfrm>
          <a:prstGeom prst="rect">
            <a:avLst/>
          </a:prstGeom>
          <a:noFill/>
          <a:ln>
            <a:noFill/>
          </a:ln>
        </p:spPr>
      </p:pic>
      <p:pic>
        <p:nvPicPr>
          <p:cNvPr id="313" name="Google Shape;313;p23"/>
          <p:cNvPicPr preferRelativeResize="0"/>
          <p:nvPr/>
        </p:nvPicPr>
        <p:blipFill>
          <a:blip r:embed="rId5">
            <a:alphaModFix/>
          </a:blip>
          <a:stretch>
            <a:fillRect/>
          </a:stretch>
        </p:blipFill>
        <p:spPr>
          <a:xfrm>
            <a:off x="5559750" y="9361258"/>
            <a:ext cx="1030200" cy="1007442"/>
          </a:xfrm>
          <a:prstGeom prst="rect">
            <a:avLst/>
          </a:prstGeom>
          <a:noFill/>
          <a:ln>
            <a:noFill/>
          </a:ln>
        </p:spPr>
      </p:pic>
      <p:sp>
        <p:nvSpPr>
          <p:cNvPr id="314" name="Google Shape;314;p23"/>
          <p:cNvSpPr/>
          <p:nvPr/>
        </p:nvSpPr>
        <p:spPr>
          <a:xfrm>
            <a:off x="1337150" y="8892825"/>
            <a:ext cx="1652400" cy="333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Lora"/>
                <a:ea typeface="Lora"/>
                <a:cs typeface="Lora"/>
                <a:sym typeface="Lora"/>
              </a:rPr>
              <a:t>Epigastric pain </a:t>
            </a:r>
            <a:endParaRPr>
              <a:latin typeface="Lora"/>
              <a:ea typeface="Lora"/>
              <a:cs typeface="Lora"/>
              <a:sym typeface="Lora"/>
            </a:endParaRPr>
          </a:p>
        </p:txBody>
      </p:sp>
      <p:sp>
        <p:nvSpPr>
          <p:cNvPr id="315" name="Google Shape;315;p23"/>
          <p:cNvSpPr/>
          <p:nvPr/>
        </p:nvSpPr>
        <p:spPr>
          <a:xfrm>
            <a:off x="3141838" y="8898625"/>
            <a:ext cx="1866000" cy="333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Lora"/>
                <a:ea typeface="Lora"/>
                <a:cs typeface="Lora"/>
                <a:sym typeface="Lora"/>
              </a:rPr>
              <a:t>Nausea &amp; vomiting </a:t>
            </a:r>
            <a:endParaRPr>
              <a:latin typeface="Lora"/>
              <a:ea typeface="Lora"/>
              <a:cs typeface="Lora"/>
              <a:sym typeface="Lora"/>
            </a:endParaRPr>
          </a:p>
        </p:txBody>
      </p:sp>
      <p:sp>
        <p:nvSpPr>
          <p:cNvPr id="316" name="Google Shape;316;p23"/>
          <p:cNvSpPr/>
          <p:nvPr/>
        </p:nvSpPr>
        <p:spPr>
          <a:xfrm>
            <a:off x="5160150" y="8898625"/>
            <a:ext cx="1866000" cy="333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Lora"/>
                <a:ea typeface="Lora"/>
                <a:cs typeface="Lora"/>
                <a:sym typeface="Lora"/>
              </a:rPr>
              <a:t>Loss of appetite </a:t>
            </a:r>
            <a:endParaRPr>
              <a:latin typeface="Lora"/>
              <a:ea typeface="Lora"/>
              <a:cs typeface="Lora"/>
              <a:sym typeface="Lora"/>
            </a:endParaRPr>
          </a:p>
        </p:txBody>
      </p:sp>
      <p:sp>
        <p:nvSpPr>
          <p:cNvPr id="317" name="Google Shape;317;p23"/>
          <p:cNvSpPr/>
          <p:nvPr/>
        </p:nvSpPr>
        <p:spPr>
          <a:xfrm>
            <a:off x="4157434" y="6194327"/>
            <a:ext cx="960300" cy="4224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Lora"/>
                <a:ea typeface="Lora"/>
                <a:cs typeface="Lora"/>
                <a:sym typeface="Lora"/>
              </a:rPr>
              <a:t>Relieved by food </a:t>
            </a:r>
            <a:endParaRPr b="1" sz="1200">
              <a:solidFill>
                <a:srgbClr val="FFFFFF"/>
              </a:solidFill>
              <a:latin typeface="Lora"/>
              <a:ea typeface="Lora"/>
              <a:cs typeface="Lora"/>
              <a:sym typeface="Lora"/>
            </a:endParaRPr>
          </a:p>
        </p:txBody>
      </p:sp>
      <p:sp>
        <p:nvSpPr>
          <p:cNvPr id="318" name="Google Shape;318;p23"/>
          <p:cNvSpPr/>
          <p:nvPr/>
        </p:nvSpPr>
        <p:spPr>
          <a:xfrm>
            <a:off x="3014379" y="6194327"/>
            <a:ext cx="960300" cy="4224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Lora"/>
                <a:ea typeface="Lora"/>
                <a:cs typeface="Lora"/>
                <a:sym typeface="Lora"/>
              </a:rPr>
              <a:t>Worsen by food </a:t>
            </a:r>
            <a:endParaRPr b="1" sz="1200">
              <a:solidFill>
                <a:srgbClr val="FFFFFF"/>
              </a:solidFill>
              <a:latin typeface="Lora"/>
              <a:ea typeface="Lora"/>
              <a:cs typeface="Lora"/>
              <a:sym typeface="Lora"/>
            </a:endParaRPr>
          </a:p>
        </p:txBody>
      </p:sp>
      <p:sp>
        <p:nvSpPr>
          <p:cNvPr id="319" name="Google Shape;319;p23"/>
          <p:cNvSpPr/>
          <p:nvPr/>
        </p:nvSpPr>
        <p:spPr>
          <a:xfrm>
            <a:off x="4157425" y="6658713"/>
            <a:ext cx="2494500" cy="3555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Lora"/>
                <a:ea typeface="Lora"/>
                <a:cs typeface="Lora"/>
                <a:sym typeface="Lora"/>
              </a:rPr>
              <a:t>Not Malignant associated </a:t>
            </a:r>
            <a:endParaRPr b="1" sz="1200">
              <a:solidFill>
                <a:srgbClr val="FFFFFF"/>
              </a:solidFill>
              <a:latin typeface="Lora"/>
              <a:ea typeface="Lora"/>
              <a:cs typeface="Lora"/>
              <a:sym typeface="Lora"/>
            </a:endParaRPr>
          </a:p>
        </p:txBody>
      </p:sp>
      <p:sp>
        <p:nvSpPr>
          <p:cNvPr id="320" name="Google Shape;320;p23"/>
          <p:cNvSpPr/>
          <p:nvPr/>
        </p:nvSpPr>
        <p:spPr>
          <a:xfrm>
            <a:off x="1247650" y="6658725"/>
            <a:ext cx="2729100" cy="3555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Lora"/>
                <a:ea typeface="Lora"/>
                <a:cs typeface="Lora"/>
                <a:sym typeface="Lora"/>
              </a:rPr>
              <a:t>Malignant associated </a:t>
            </a:r>
            <a:endParaRPr b="1" sz="1200">
              <a:solidFill>
                <a:srgbClr val="FFFFFF"/>
              </a:solidFill>
              <a:latin typeface="Lora"/>
              <a:ea typeface="Lora"/>
              <a:cs typeface="Lora"/>
              <a:sym typeface="Lora"/>
            </a:endParaRPr>
          </a:p>
        </p:txBody>
      </p:sp>
      <p:cxnSp>
        <p:nvCxnSpPr>
          <p:cNvPr id="321" name="Google Shape;321;p23"/>
          <p:cNvCxnSpPr/>
          <p:nvPr/>
        </p:nvCxnSpPr>
        <p:spPr>
          <a:xfrm>
            <a:off x="2610842" y="5535796"/>
            <a:ext cx="2700" cy="967500"/>
          </a:xfrm>
          <a:prstGeom prst="straightConnector1">
            <a:avLst/>
          </a:prstGeom>
          <a:noFill/>
          <a:ln cap="flat" cmpd="sng" w="28575">
            <a:solidFill>
              <a:srgbClr val="0B5394"/>
            </a:solidFill>
            <a:prstDash val="solid"/>
            <a:round/>
            <a:headEnd len="med" w="med" type="none"/>
            <a:tailEnd len="med" w="med" type="none"/>
          </a:ln>
        </p:spPr>
      </p:cxnSp>
      <p:cxnSp>
        <p:nvCxnSpPr>
          <p:cNvPr id="322" name="Google Shape;322;p23"/>
          <p:cNvCxnSpPr/>
          <p:nvPr/>
        </p:nvCxnSpPr>
        <p:spPr>
          <a:xfrm rot="10800000">
            <a:off x="5526942" y="5572525"/>
            <a:ext cx="0" cy="744900"/>
          </a:xfrm>
          <a:prstGeom prst="straightConnector1">
            <a:avLst/>
          </a:prstGeom>
          <a:noFill/>
          <a:ln cap="flat" cmpd="sng" w="28575">
            <a:solidFill>
              <a:srgbClr val="0B5394"/>
            </a:solidFill>
            <a:prstDash val="solid"/>
            <a:round/>
            <a:headEnd len="med" w="med" type="none"/>
            <a:tailEnd len="med" w="med" type="none"/>
          </a:ln>
        </p:spPr>
      </p:cxnSp>
      <p:pic>
        <p:nvPicPr>
          <p:cNvPr id="323" name="Google Shape;323;p23"/>
          <p:cNvPicPr preferRelativeResize="0"/>
          <p:nvPr/>
        </p:nvPicPr>
        <p:blipFill>
          <a:blip r:embed="rId6">
            <a:alphaModFix/>
          </a:blip>
          <a:stretch>
            <a:fillRect/>
          </a:stretch>
        </p:blipFill>
        <p:spPr>
          <a:xfrm>
            <a:off x="2272810" y="7084398"/>
            <a:ext cx="3473626" cy="11921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cxnSp>
        <p:nvCxnSpPr>
          <p:cNvPr id="328" name="Google Shape;328;p24"/>
          <p:cNvCxnSpPr/>
          <p:nvPr/>
        </p:nvCxnSpPr>
        <p:spPr>
          <a:xfrm flipH="1" rot="10800000">
            <a:off x="1267189" y="9856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329" name="Google Shape;329;p24"/>
          <p:cNvSpPr txBox="1"/>
          <p:nvPr/>
        </p:nvSpPr>
        <p:spPr>
          <a:xfrm>
            <a:off x="1266225" y="1862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Quiz </a:t>
            </a:r>
            <a:endParaRPr b="1" sz="3000">
              <a:solidFill>
                <a:srgbClr val="073763"/>
              </a:solidFill>
              <a:latin typeface="Lora"/>
              <a:ea typeface="Lora"/>
              <a:cs typeface="Lora"/>
              <a:sym typeface="Lora"/>
            </a:endParaRPr>
          </a:p>
        </p:txBody>
      </p:sp>
      <p:sp>
        <p:nvSpPr>
          <p:cNvPr id="330" name="Google Shape;330;p2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1" name="Google Shape;331;p24"/>
          <p:cNvSpPr txBox="1"/>
          <p:nvPr/>
        </p:nvSpPr>
        <p:spPr>
          <a:xfrm>
            <a:off x="0" y="1315100"/>
            <a:ext cx="3793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Clr>
                <a:srgbClr val="000000"/>
              </a:buClr>
              <a:buSzPts val="1200"/>
              <a:buFont typeface="Arial"/>
              <a:buNone/>
            </a:pPr>
            <a:r>
              <a:rPr b="1" lang="en-GB">
                <a:solidFill>
                  <a:srgbClr val="000000"/>
                </a:solidFill>
                <a:latin typeface="Lora"/>
                <a:ea typeface="Lora"/>
                <a:cs typeface="Lora"/>
                <a:sym typeface="Lora"/>
              </a:rPr>
              <a:t>Q1: A 45-year-old man presents with long-standing heartburn and dyspepsia. An X-ray film of the chest shows a retrocardiac, gas-filled structure. This patient most likely has which of the following conditions?</a:t>
            </a:r>
            <a:endParaRPr b="1">
              <a:solidFill>
                <a:srgbClr val="000000"/>
              </a:solidFill>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Esophageal varices</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Esophageal webs</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Hiatal hernia</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Mallory-Weiss syndrome</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Q2: A 57-year-old woman has had burning epigastric pain after meals for more than 1 year. Upper</a:t>
            </a:r>
            <a:r>
              <a:rPr b="1" lang="en-GB">
                <a:latin typeface="Lora"/>
                <a:ea typeface="Lora"/>
                <a:cs typeface="Lora"/>
                <a:sym typeface="Lora"/>
              </a:rPr>
              <a:t> </a:t>
            </a:r>
            <a:r>
              <a:rPr b="1" lang="en-GB">
                <a:solidFill>
                  <a:srgbClr val="000000"/>
                </a:solidFill>
                <a:latin typeface="Lora"/>
                <a:ea typeface="Lora"/>
                <a:cs typeface="Lora"/>
                <a:sym typeface="Lora"/>
              </a:rPr>
              <a:t>gastrointestinal endoscopy shows an erythematous patch in the lower esophageal mucosa. A biopsy specimen shows basal zone squamous epithelial hyperplasia, elongation of lamina propria papillae, and scattered intraepithelial neutrophils with some eosinophils. Which of the following is the most likely diagnosis? </a:t>
            </a:r>
            <a:endParaRPr b="1">
              <a:solidFill>
                <a:srgbClr val="000000"/>
              </a:solidFill>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Barrett’s esophagus</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Esophageal varices</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Iron deficiency</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Reflux esophagitis</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Q3: </a:t>
            </a:r>
            <a:r>
              <a:rPr b="1" lang="en-GB">
                <a:highlight>
                  <a:srgbClr val="FFFFFF"/>
                </a:highlight>
                <a:latin typeface="Lora"/>
                <a:ea typeface="Lora"/>
                <a:cs typeface="Lora"/>
                <a:sym typeface="Lora"/>
              </a:rPr>
              <a:t>W</a:t>
            </a:r>
            <a:r>
              <a:rPr b="1" lang="en-GB">
                <a:solidFill>
                  <a:srgbClr val="000000"/>
                </a:solidFill>
                <a:highlight>
                  <a:srgbClr val="FFFFFF"/>
                </a:highlight>
                <a:latin typeface="Lora"/>
                <a:ea typeface="Lora"/>
                <a:cs typeface="Lora"/>
                <a:sym typeface="Lora"/>
              </a:rPr>
              <a:t>hich of the following is a </a:t>
            </a:r>
            <a:r>
              <a:rPr b="1" lang="en-GB">
                <a:highlight>
                  <a:srgbClr val="FFFFFF"/>
                </a:highlight>
                <a:latin typeface="Lora"/>
                <a:ea typeface="Lora"/>
                <a:cs typeface="Lora"/>
                <a:sym typeface="Lora"/>
              </a:rPr>
              <a:t>typical</a:t>
            </a:r>
            <a:r>
              <a:rPr b="1" lang="en-GB">
                <a:solidFill>
                  <a:srgbClr val="000000"/>
                </a:solidFill>
                <a:highlight>
                  <a:srgbClr val="FFFFFF"/>
                </a:highlight>
                <a:latin typeface="Lora"/>
                <a:ea typeface="Lora"/>
                <a:cs typeface="Lora"/>
                <a:sym typeface="Lora"/>
              </a:rPr>
              <a:t> symptom of </a:t>
            </a:r>
            <a:r>
              <a:rPr b="1" lang="en-GB">
                <a:highlight>
                  <a:srgbClr val="FFFFFF"/>
                </a:highlight>
                <a:latin typeface="Lora"/>
                <a:ea typeface="Lora"/>
                <a:cs typeface="Lora"/>
                <a:sym typeface="Lora"/>
              </a:rPr>
              <a:t>GERD</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solidFill>
                  <a:srgbClr val="000000"/>
                </a:solidFill>
                <a:highlight>
                  <a:srgbClr val="FFFFFF"/>
                </a:highlight>
                <a:latin typeface="Lora"/>
                <a:ea typeface="Lora"/>
                <a:cs typeface="Lora"/>
                <a:sym typeface="Lora"/>
              </a:rPr>
              <a:t>​​coughing</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wheezing</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Retrosternal burning sensation</a:t>
            </a:r>
            <a:endParaRPr>
              <a:highlight>
                <a:srgbClr val="FFFFFF"/>
              </a:highlight>
              <a:latin typeface="Lora"/>
              <a:ea typeface="Lora"/>
              <a:cs typeface="Lora"/>
              <a:sym typeface="Lora"/>
            </a:endParaRPr>
          </a:p>
          <a:p>
            <a:pPr indent="-368300" lvl="0" marL="520700" rtl="0" algn="l">
              <a:lnSpc>
                <a:spcPct val="100000"/>
              </a:lnSpc>
              <a:spcBef>
                <a:spcPts val="0"/>
              </a:spcBef>
              <a:spcAft>
                <a:spcPts val="0"/>
              </a:spcAft>
              <a:buSzPts val="1600"/>
              <a:buFont typeface="Lora"/>
              <a:buAutoNum type="alphaUcParenR"/>
            </a:pPr>
            <a:r>
              <a:rPr lang="en-GB">
                <a:highlight>
                  <a:srgbClr val="FFFFFF"/>
                </a:highlight>
                <a:latin typeface="Lora"/>
                <a:ea typeface="Lora"/>
                <a:cs typeface="Lora"/>
                <a:sym typeface="Lora"/>
              </a:rPr>
              <a:t>Nocturnal angina</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b="1">
              <a:highlight>
                <a:srgbClr val="FFFFFF"/>
              </a:highlight>
              <a:latin typeface="Lora"/>
              <a:ea typeface="Lora"/>
              <a:cs typeface="Lora"/>
              <a:sym typeface="Lora"/>
            </a:endParaRPr>
          </a:p>
          <a:p>
            <a:pPr indent="0" lvl="0" marL="0" rtl="0" algn="l">
              <a:spcBef>
                <a:spcPts val="0"/>
              </a:spcBef>
              <a:spcAft>
                <a:spcPts val="0"/>
              </a:spcAft>
              <a:buNone/>
            </a:pPr>
            <a:r>
              <a:t/>
            </a:r>
            <a:endParaRPr sz="1600"/>
          </a:p>
        </p:txBody>
      </p:sp>
      <p:sp>
        <p:nvSpPr>
          <p:cNvPr id="332" name="Google Shape;332;p24"/>
          <p:cNvSpPr txBox="1"/>
          <p:nvPr/>
        </p:nvSpPr>
        <p:spPr>
          <a:xfrm>
            <a:off x="3949250" y="1315100"/>
            <a:ext cx="3793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a:t>
            </a:r>
            <a:r>
              <a:rPr b="1" lang="en-GB">
                <a:latin typeface="Lora"/>
                <a:ea typeface="Lora"/>
                <a:cs typeface="Lora"/>
                <a:sym typeface="Lora"/>
              </a:rPr>
              <a:t>4</a:t>
            </a:r>
            <a:r>
              <a:rPr b="1" lang="en-GB">
                <a:solidFill>
                  <a:srgbClr val="000000"/>
                </a:solidFill>
                <a:latin typeface="Lora"/>
                <a:ea typeface="Lora"/>
                <a:cs typeface="Lora"/>
                <a:sym typeface="Lora"/>
              </a:rPr>
              <a:t>:</a:t>
            </a:r>
            <a:r>
              <a:rPr b="1" lang="en-GB">
                <a:latin typeface="Lora"/>
                <a:ea typeface="Lora"/>
                <a:cs typeface="Lora"/>
                <a:sym typeface="Lora"/>
              </a:rPr>
              <a:t> A 50-year-old obese man (BMI = 32 kg/m2) comes to the physician complaining of indigestion after meals, bloating, and heartburn. Vital signs are normal. A CT scan of the abdomen reveals a hiatal hernia of the esophagus. Endoscopic biopsy shows thickening of the basal layer of the squamous epithelium, upward extension of the papillae of the lamina propria, and an increased number of neutrophils and lymphocytes. Which of the following is the most likely diagnosis?</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Esophageal varices</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Schatzki mucosal ring</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Squamous cell carcinoma</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Reflux esophagitis</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a:t>
            </a:r>
            <a:r>
              <a:rPr b="1" lang="en-GB">
                <a:highlight>
                  <a:srgbClr val="FFFFFF"/>
                </a:highlight>
                <a:latin typeface="Lora"/>
                <a:ea typeface="Lora"/>
                <a:cs typeface="Lora"/>
                <a:sym typeface="Lora"/>
              </a:rPr>
              <a:t>5</a:t>
            </a:r>
            <a:r>
              <a:rPr b="1" lang="en-GB">
                <a:solidFill>
                  <a:srgbClr val="000000"/>
                </a:solidFill>
                <a:highlight>
                  <a:srgbClr val="FFFFFF"/>
                </a:highlight>
                <a:latin typeface="Lora"/>
                <a:ea typeface="Lora"/>
                <a:cs typeface="Lora"/>
                <a:sym typeface="Lora"/>
              </a:rPr>
              <a:t>:</a:t>
            </a:r>
            <a:r>
              <a:rPr b="1" lang="en-GB">
                <a:highlight>
                  <a:srgbClr val="FFFFFF"/>
                </a:highlight>
                <a:latin typeface="Lora"/>
                <a:ea typeface="Lora"/>
                <a:cs typeface="Lora"/>
                <a:sym typeface="Lora"/>
              </a:rPr>
              <a:t> A 68-year-old man from Birmingham, England, has had “heartburn” and substernal pain after meals for 25 years. For the past year, he has had increased pain with difficulty swallowing both liquids and solids. On physical examination, there are no remarkable findings. Upper gastrointestinal endoscopy shows an ulcerated lower esophageal mass that nearly occludes the lumen of the esophagus. A biopsy specimen of this mass is most likely to show which of the following neoplasms?</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Squamous cell carcinoma</a:t>
            </a:r>
            <a:endParaRPr>
              <a:highlight>
                <a:srgbClr val="FFFFFF"/>
              </a:highlight>
              <a:latin typeface="Lora"/>
              <a:ea typeface="Lora"/>
              <a:cs typeface="Lora"/>
              <a:sym typeface="Lora"/>
            </a:endParaRPr>
          </a:p>
          <a:p>
            <a:pPr indent="-368300" lvl="0" marL="520700" rtl="0" algn="l">
              <a:lnSpc>
                <a:spcPct val="100000"/>
              </a:lnSpc>
              <a:spcBef>
                <a:spcPts val="0"/>
              </a:spcBef>
              <a:spcAft>
                <a:spcPts val="0"/>
              </a:spcAft>
              <a:buSzPts val="1600"/>
              <a:buFont typeface="Lora"/>
              <a:buAutoNum type="alphaUcParenR"/>
            </a:pPr>
            <a:r>
              <a:rPr lang="en-GB">
                <a:highlight>
                  <a:srgbClr val="FFFFFF"/>
                </a:highlight>
                <a:latin typeface="Lora"/>
                <a:ea typeface="Lora"/>
                <a:cs typeface="Lora"/>
                <a:sym typeface="Lora"/>
              </a:rPr>
              <a:t>Barrett’s esophagus</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adenocarcinoma</a:t>
            </a:r>
            <a:endParaRPr>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leiomyosarcoma</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sz="1600">
              <a:latin typeface="Lora"/>
              <a:ea typeface="Lora"/>
              <a:cs typeface="Lora"/>
              <a:sym typeface="Lora"/>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p>
        </p:txBody>
      </p:sp>
      <p:cxnSp>
        <p:nvCxnSpPr>
          <p:cNvPr id="333" name="Google Shape;333;p24"/>
          <p:cNvCxnSpPr/>
          <p:nvPr/>
        </p:nvCxnSpPr>
        <p:spPr>
          <a:xfrm>
            <a:off x="3949260" y="1661398"/>
            <a:ext cx="10800" cy="7562400"/>
          </a:xfrm>
          <a:prstGeom prst="straightConnector1">
            <a:avLst/>
          </a:prstGeom>
          <a:noFill/>
          <a:ln cap="flat" cmpd="sng" w="28575">
            <a:solidFill>
              <a:srgbClr val="073763"/>
            </a:solidFill>
            <a:prstDash val="solid"/>
            <a:round/>
            <a:headEnd len="med" w="med" type="none"/>
            <a:tailEnd len="med" w="med" type="none"/>
          </a:ln>
        </p:spPr>
      </p:cxnSp>
      <p:sp>
        <p:nvSpPr>
          <p:cNvPr id="334" name="Google Shape;334;p24"/>
          <p:cNvSpPr txBox="1"/>
          <p:nvPr/>
        </p:nvSpPr>
        <p:spPr>
          <a:xfrm rot="-5400000">
            <a:off x="6230150" y="8924750"/>
            <a:ext cx="934200" cy="22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D9D9D9"/>
                </a:solidFill>
                <a:latin typeface="Lora"/>
                <a:ea typeface="Lora"/>
                <a:cs typeface="Lora"/>
                <a:sym typeface="Lora"/>
              </a:rPr>
              <a:t>1- C</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2- D</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3- C</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4- D</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5- C</a:t>
            </a:r>
            <a:endParaRPr sz="1200">
              <a:solidFill>
                <a:srgbClr val="D9D9D9"/>
              </a:solidFill>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cxnSp>
        <p:nvCxnSpPr>
          <p:cNvPr id="339" name="Google Shape;339;p25"/>
          <p:cNvCxnSpPr/>
          <p:nvPr/>
        </p:nvCxnSpPr>
        <p:spPr>
          <a:xfrm flipH="1" rot="10800000">
            <a:off x="1267189" y="9856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340" name="Google Shape;340;p25"/>
          <p:cNvSpPr txBox="1"/>
          <p:nvPr/>
        </p:nvSpPr>
        <p:spPr>
          <a:xfrm>
            <a:off x="1266225" y="1862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Quiz</a:t>
            </a:r>
            <a:endParaRPr b="1" sz="3000">
              <a:solidFill>
                <a:srgbClr val="073763"/>
              </a:solidFill>
              <a:latin typeface="Lora"/>
              <a:ea typeface="Lora"/>
              <a:cs typeface="Lora"/>
              <a:sym typeface="Lora"/>
            </a:endParaRPr>
          </a:p>
        </p:txBody>
      </p:sp>
      <p:sp>
        <p:nvSpPr>
          <p:cNvPr id="341" name="Google Shape;341;p2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42" name="Google Shape;342;p25"/>
          <p:cNvSpPr txBox="1"/>
          <p:nvPr/>
        </p:nvSpPr>
        <p:spPr>
          <a:xfrm>
            <a:off x="85632" y="1315105"/>
            <a:ext cx="3652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Clr>
                <a:srgbClr val="000000"/>
              </a:buClr>
              <a:buSzPts val="1200"/>
              <a:buFont typeface="Arial"/>
              <a:buNone/>
            </a:pPr>
            <a:r>
              <a:rPr b="1" lang="en-GB">
                <a:solidFill>
                  <a:srgbClr val="000000"/>
                </a:solidFill>
                <a:latin typeface="Lora"/>
                <a:ea typeface="Lora"/>
                <a:cs typeface="Lora"/>
                <a:sym typeface="Lora"/>
              </a:rPr>
              <a:t>Q1: Which of the following is a defensive factor </a:t>
            </a:r>
            <a:r>
              <a:rPr b="1" lang="en-GB">
                <a:latin typeface="Lora"/>
                <a:ea typeface="Lora"/>
                <a:cs typeface="Lora"/>
                <a:sym typeface="Lora"/>
              </a:rPr>
              <a:t>for peptic ulcer?</a:t>
            </a:r>
            <a:endParaRPr b="1">
              <a:solidFill>
                <a:srgbClr val="000000"/>
              </a:solidFill>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Prostaglandins</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pepsin</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Bile salts</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Acidity </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Q2: In Acute peptic ulcer</a:t>
            </a:r>
            <a:r>
              <a:rPr b="1" lang="en-GB">
                <a:latin typeface="Lora"/>
                <a:ea typeface="Lora"/>
                <a:cs typeface="Lora"/>
                <a:sym typeface="Lora"/>
              </a:rPr>
              <a:t> can be caused by Extreme hyperacidity, which of the following can cause that? </a:t>
            </a:r>
            <a:endParaRPr b="1">
              <a:solidFill>
                <a:srgbClr val="000000"/>
              </a:solidFill>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Major trauma</a:t>
            </a:r>
            <a:endParaRPr>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Severe burns</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Zollinger-Ellison syndrome</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CVA</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Q3: which of the fol</a:t>
            </a:r>
            <a:r>
              <a:rPr b="1" lang="en-GB">
                <a:highlight>
                  <a:srgbClr val="FFFFFF"/>
                </a:highlight>
                <a:latin typeface="Lora"/>
                <a:ea typeface="Lora"/>
                <a:cs typeface="Lora"/>
                <a:sym typeface="Lora"/>
              </a:rPr>
              <a:t>lowing is the most common site of Chronic peptic Ulcers? </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Soft palate</a:t>
            </a:r>
            <a:r>
              <a:rPr b="1" lang="en-GB">
                <a:highlight>
                  <a:srgbClr val="FFFFFF"/>
                </a:highlight>
                <a:latin typeface="Lora"/>
                <a:ea typeface="Lora"/>
                <a:cs typeface="Lora"/>
                <a:sym typeface="Lora"/>
              </a:rPr>
              <a:t> </a:t>
            </a:r>
            <a:endParaRPr b="1">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Stomach</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Esophagus </a:t>
            </a:r>
            <a:endParaRPr>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highlight>
                  <a:schemeClr val="lt1"/>
                </a:highlight>
                <a:latin typeface="Lora"/>
                <a:ea typeface="Lora"/>
                <a:cs typeface="Lora"/>
                <a:sym typeface="Lora"/>
              </a:rPr>
              <a:t>​​</a:t>
            </a:r>
            <a:r>
              <a:rPr lang="en-GB">
                <a:solidFill>
                  <a:schemeClr val="dk1"/>
                </a:solidFill>
                <a:latin typeface="Lora"/>
                <a:ea typeface="Lora"/>
                <a:cs typeface="Lora"/>
                <a:sym typeface="Lora"/>
              </a:rPr>
              <a:t>Duodenum</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Q4: Which of the following can most </a:t>
            </a:r>
            <a:r>
              <a:rPr b="1" lang="en-GB">
                <a:highlight>
                  <a:srgbClr val="FFFFFF"/>
                </a:highlight>
                <a:latin typeface="Lora"/>
                <a:ea typeface="Lora"/>
                <a:cs typeface="Lora"/>
                <a:sym typeface="Lora"/>
              </a:rPr>
              <a:t>likely disrupt the Mucus-bicarbonate barrier ? </a:t>
            </a:r>
            <a:endParaRPr b="1">
              <a:solidFill>
                <a:srgbClr val="000000"/>
              </a:solidFill>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Duodeno-gastric reflux</a:t>
            </a:r>
            <a:endParaRPr>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NSAIDs</a:t>
            </a:r>
            <a:endParaRPr>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H. pylori infection</a:t>
            </a:r>
            <a:endParaRPr>
              <a:highlight>
                <a:srgbClr val="FFFFFF"/>
              </a:highlight>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solidFill>
                  <a:schemeClr val="dk1"/>
                </a:solidFill>
                <a:latin typeface="Lora"/>
                <a:ea typeface="Lora"/>
                <a:cs typeface="Lora"/>
                <a:sym typeface="Lora"/>
              </a:rPr>
              <a:t>Ammonia</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sz="1600">
              <a:solidFill>
                <a:srgbClr val="000000"/>
              </a:solidFill>
              <a:latin typeface="Lora"/>
              <a:ea typeface="Lora"/>
              <a:cs typeface="Lora"/>
              <a:sym typeface="Lora"/>
            </a:endParaRPr>
          </a:p>
          <a:p>
            <a:pPr indent="0" lvl="0" marL="0" rtl="0" algn="l">
              <a:spcBef>
                <a:spcPts val="0"/>
              </a:spcBef>
              <a:spcAft>
                <a:spcPts val="0"/>
              </a:spcAft>
              <a:buClr>
                <a:srgbClr val="000000"/>
              </a:buClr>
              <a:buSzPts val="1100"/>
              <a:buFont typeface="Arial"/>
              <a:buNone/>
            </a:pPr>
            <a:r>
              <a:rPr b="1" lang="en-GB">
                <a:solidFill>
                  <a:srgbClr val="000000"/>
                </a:solidFill>
                <a:latin typeface="Lora"/>
                <a:ea typeface="Lora"/>
                <a:cs typeface="Lora"/>
                <a:sym typeface="Lora"/>
              </a:rPr>
              <a:t>Q5: Normall</a:t>
            </a:r>
            <a:r>
              <a:rPr b="1" lang="en-GB">
                <a:latin typeface="Lora"/>
                <a:ea typeface="Lora"/>
                <a:cs typeface="Lora"/>
                <a:sym typeface="Lora"/>
              </a:rPr>
              <a:t>y H.pylori can not colonize the small intestine, But what</a:t>
            </a:r>
            <a:r>
              <a:rPr b="1" lang="en-GB">
                <a:solidFill>
                  <a:srgbClr val="000000"/>
                </a:solidFill>
                <a:latin typeface="Lora"/>
                <a:ea typeface="Lora"/>
                <a:cs typeface="Lora"/>
                <a:sym typeface="Lora"/>
              </a:rPr>
              <a:t> can make the d</a:t>
            </a:r>
            <a:r>
              <a:rPr b="1" lang="en-GB">
                <a:latin typeface="Lora"/>
                <a:ea typeface="Lora"/>
                <a:cs typeface="Lora"/>
                <a:sym typeface="Lora"/>
              </a:rPr>
              <a:t>uodenum suitable to be colonized  by H.pylori? </a:t>
            </a:r>
            <a:endParaRPr b="1">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Gastric metaplasia</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Decrease mucus secretion </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solidFill>
                  <a:schemeClr val="dk1"/>
                </a:solidFill>
                <a:highlight>
                  <a:schemeClr val="lt1"/>
                </a:highlight>
                <a:latin typeface="Lora"/>
                <a:ea typeface="Lora"/>
                <a:cs typeface="Lora"/>
                <a:sym typeface="Lora"/>
              </a:rPr>
              <a:t>Decreased  Motility  of small intestine </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latin typeface="Lora"/>
                <a:ea typeface="Lora"/>
                <a:cs typeface="Lora"/>
                <a:sym typeface="Lora"/>
              </a:rPr>
              <a:t>Hyperplasia </a:t>
            </a:r>
            <a:endParaRPr>
              <a:solidFill>
                <a:srgbClr val="000000"/>
              </a:solidFill>
              <a:latin typeface="Lora"/>
              <a:ea typeface="Lora"/>
              <a:cs typeface="Lora"/>
              <a:sym typeface="Lora"/>
            </a:endParaRPr>
          </a:p>
          <a:p>
            <a:pPr indent="0" lvl="0" marL="0" rtl="0" algn="l">
              <a:lnSpc>
                <a:spcPct val="100000"/>
              </a:lnSpc>
              <a:spcBef>
                <a:spcPts val="0"/>
              </a:spcBef>
              <a:spcAft>
                <a:spcPts val="0"/>
              </a:spcAft>
              <a:buClr>
                <a:srgbClr val="000000"/>
              </a:buClr>
              <a:buSzPts val="1200"/>
              <a:buFont typeface="Arial"/>
              <a:buNone/>
            </a:pPr>
            <a:r>
              <a:t/>
            </a:r>
            <a:endParaRPr sz="1600"/>
          </a:p>
          <a:p>
            <a:pPr indent="0" lvl="0" marL="0" rtl="0" algn="l">
              <a:spcBef>
                <a:spcPts val="0"/>
              </a:spcBef>
              <a:spcAft>
                <a:spcPts val="0"/>
              </a:spcAft>
              <a:buNone/>
            </a:pPr>
            <a:r>
              <a:t/>
            </a:r>
            <a:endParaRPr sz="1600"/>
          </a:p>
        </p:txBody>
      </p:sp>
      <p:sp>
        <p:nvSpPr>
          <p:cNvPr id="343" name="Google Shape;343;p25"/>
          <p:cNvSpPr txBox="1"/>
          <p:nvPr/>
        </p:nvSpPr>
        <p:spPr>
          <a:xfrm>
            <a:off x="4067625" y="1315105"/>
            <a:ext cx="3652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Q6:</a:t>
            </a:r>
            <a:r>
              <a:rPr b="1" lang="en-GB">
                <a:latin typeface="Lora"/>
                <a:ea typeface="Lora"/>
                <a:cs typeface="Lora"/>
                <a:sym typeface="Lora"/>
              </a:rPr>
              <a:t> which of the following is a character of almost all </a:t>
            </a:r>
            <a:r>
              <a:rPr b="1" lang="en-GB">
                <a:solidFill>
                  <a:schemeClr val="dk1"/>
                </a:solidFill>
                <a:latin typeface="Lora"/>
                <a:ea typeface="Lora"/>
                <a:cs typeface="Lora"/>
                <a:sym typeface="Lora"/>
              </a:rPr>
              <a:t>duodenal ulcer patients?</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Blood group A</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solidFill>
                  <a:schemeClr val="dk1"/>
                </a:solidFill>
                <a:latin typeface="Lora"/>
                <a:ea typeface="Lora"/>
                <a:cs typeface="Lora"/>
                <a:sym typeface="Lora"/>
              </a:rPr>
              <a:t>H pylori infected</a:t>
            </a:r>
            <a:r>
              <a:rPr lang="en-GB">
                <a:latin typeface="Lora"/>
                <a:ea typeface="Lora"/>
                <a:cs typeface="Lora"/>
                <a:sym typeface="Lora"/>
              </a:rPr>
              <a:t> </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Fever</a:t>
            </a:r>
            <a:endParaRPr>
              <a:latin typeface="Lora"/>
              <a:ea typeface="Lora"/>
              <a:cs typeface="Lora"/>
              <a:sym typeface="Lora"/>
            </a:endParaRPr>
          </a:p>
          <a:p>
            <a:pPr indent="-355600" lvl="0" marL="520700" rtl="0" algn="l">
              <a:spcBef>
                <a:spcPts val="0"/>
              </a:spcBef>
              <a:spcAft>
                <a:spcPts val="0"/>
              </a:spcAft>
              <a:buSzPts val="1400"/>
              <a:buFont typeface="Lora"/>
              <a:buAutoNum type="alphaUcParenR"/>
            </a:pPr>
            <a:r>
              <a:rPr lang="en-GB">
                <a:latin typeface="Lora"/>
                <a:ea typeface="Lora"/>
                <a:cs typeface="Lora"/>
                <a:sym typeface="Lora"/>
              </a:rPr>
              <a:t>Female</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Q7:</a:t>
            </a:r>
            <a:r>
              <a:rPr b="1" lang="en-GB">
                <a:highlight>
                  <a:srgbClr val="FFFFFF"/>
                </a:highlight>
                <a:latin typeface="Lora"/>
                <a:ea typeface="Lora"/>
                <a:cs typeface="Lora"/>
                <a:sym typeface="Lora"/>
              </a:rPr>
              <a:t> which of the following tumor can arise from a peptic ulcer?</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Adenocarcinoma </a:t>
            </a:r>
            <a:endParaRPr>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MALToma </a:t>
            </a:r>
            <a:endParaRPr>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Meningioma </a:t>
            </a:r>
            <a:endParaRPr>
              <a:solidFill>
                <a:srgbClr val="000000"/>
              </a:solidFill>
              <a:highlight>
                <a:srgbClr val="FFFFFF"/>
              </a:highlight>
              <a:latin typeface="Lora"/>
              <a:ea typeface="Lora"/>
              <a:cs typeface="Lora"/>
              <a:sym typeface="Lora"/>
            </a:endParaRPr>
          </a:p>
          <a:p>
            <a:pPr indent="-355600" lvl="0" marL="520700" rtl="0" algn="l">
              <a:lnSpc>
                <a:spcPct val="115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A&amp;B</a:t>
            </a:r>
            <a:endParaRPr>
              <a:highlight>
                <a:srgbClr val="FFFFFF"/>
              </a:highlight>
              <a:latin typeface="Lora"/>
              <a:ea typeface="Lora"/>
              <a:cs typeface="Lora"/>
              <a:sym typeface="Lora"/>
            </a:endParaRPr>
          </a:p>
          <a:p>
            <a:pPr indent="0" lvl="0" marL="0" rtl="0" algn="l">
              <a:lnSpc>
                <a:spcPct val="115000"/>
              </a:lnSpc>
              <a:spcBef>
                <a:spcPts val="0"/>
              </a:spcBef>
              <a:spcAft>
                <a:spcPts val="0"/>
              </a:spcAft>
              <a:buNone/>
            </a:pPr>
            <a:r>
              <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Q8: which of the followin</a:t>
            </a:r>
            <a:r>
              <a:rPr b="1" lang="en-GB">
                <a:highlight>
                  <a:srgbClr val="FFFFFF"/>
                </a:highlight>
                <a:latin typeface="Lora"/>
                <a:ea typeface="Lora"/>
                <a:cs typeface="Lora"/>
                <a:sym typeface="Lora"/>
              </a:rPr>
              <a:t>g is a Virulence factors for H.pylori? </a:t>
            </a:r>
            <a:endParaRPr b="1">
              <a:solidFill>
                <a:srgbClr val="000000"/>
              </a:solidFill>
              <a:highlight>
                <a:srgbClr val="FFFFFF"/>
              </a:highlight>
              <a:latin typeface="Lora"/>
              <a:ea typeface="Lora"/>
              <a:cs typeface="Lora"/>
              <a:sym typeface="Lora"/>
            </a:endParaRPr>
          </a:p>
          <a:p>
            <a:pPr indent="-355600" lvl="0" marL="520700" rtl="0" algn="l">
              <a:lnSpc>
                <a:spcPct val="115000"/>
              </a:lnSpc>
              <a:spcBef>
                <a:spcPts val="0"/>
              </a:spcBef>
              <a:spcAft>
                <a:spcPts val="0"/>
              </a:spcAft>
              <a:buClr>
                <a:srgbClr val="000000"/>
              </a:buClr>
              <a:buSzPts val="1400"/>
              <a:buFont typeface="Lora"/>
              <a:buAutoNum type="alphaUcParenR"/>
            </a:pPr>
            <a:r>
              <a:rPr lang="en-GB">
                <a:latin typeface="Lora"/>
                <a:ea typeface="Lora"/>
                <a:cs typeface="Lora"/>
                <a:sym typeface="Lora"/>
              </a:rPr>
              <a:t>Serine proteases </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Alpha-toxin </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solidFill>
                  <a:schemeClr val="dk1"/>
                </a:solidFill>
                <a:latin typeface="Lora"/>
                <a:ea typeface="Lora"/>
                <a:cs typeface="Lora"/>
                <a:sym typeface="Lora"/>
              </a:rPr>
              <a:t>M protein</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CagA</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a:latin typeface="Lora"/>
                <a:ea typeface="Lora"/>
                <a:cs typeface="Lora"/>
                <a:sym typeface="Lora"/>
              </a:rPr>
              <a:t>Q9: which of the following is a gross characteristic of benign peptic ulcer </a:t>
            </a:r>
            <a:endParaRPr b="1">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Heaped-up margins</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Sharply punched-out defect</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Poorly demarcated </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Multiple Ulcers</a:t>
            </a:r>
            <a:endParaRPr>
              <a:latin typeface="Lora"/>
              <a:ea typeface="Lora"/>
              <a:cs typeface="Lora"/>
              <a:sym typeface="Lora"/>
            </a:endParaRPr>
          </a:p>
          <a:p>
            <a:pPr indent="0" lvl="0" marL="0" rtl="0" algn="l">
              <a:lnSpc>
                <a:spcPct val="115000"/>
              </a:lnSpc>
              <a:spcBef>
                <a:spcPts val="0"/>
              </a:spcBef>
              <a:spcAft>
                <a:spcPts val="0"/>
              </a:spcAft>
              <a:buNone/>
            </a:pPr>
            <a:r>
              <a:t/>
            </a:r>
            <a:endParaRPr b="1" sz="1600">
              <a:latin typeface="Lora"/>
              <a:ea typeface="Lora"/>
              <a:cs typeface="Lora"/>
              <a:sym typeface="Lora"/>
            </a:endParaRPr>
          </a:p>
          <a:p>
            <a:pPr indent="0" lvl="0" marL="0" rtl="0" algn="l">
              <a:lnSpc>
                <a:spcPct val="115000"/>
              </a:lnSpc>
              <a:spcBef>
                <a:spcPts val="0"/>
              </a:spcBef>
              <a:spcAft>
                <a:spcPts val="0"/>
              </a:spcAft>
              <a:buNone/>
            </a:pPr>
            <a:r>
              <a:t/>
            </a:r>
            <a:endParaRPr sz="1600">
              <a:latin typeface="Lora"/>
              <a:ea typeface="Lora"/>
              <a:cs typeface="Lora"/>
              <a:sym typeface="Lora"/>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p>
        </p:txBody>
      </p:sp>
      <p:cxnSp>
        <p:nvCxnSpPr>
          <p:cNvPr id="344" name="Google Shape;344;p25"/>
          <p:cNvCxnSpPr/>
          <p:nvPr/>
        </p:nvCxnSpPr>
        <p:spPr>
          <a:xfrm>
            <a:off x="3949260" y="1661398"/>
            <a:ext cx="10800" cy="7562400"/>
          </a:xfrm>
          <a:prstGeom prst="straightConnector1">
            <a:avLst/>
          </a:prstGeom>
          <a:noFill/>
          <a:ln cap="flat" cmpd="sng" w="28575">
            <a:solidFill>
              <a:srgbClr val="073763"/>
            </a:solidFill>
            <a:prstDash val="solid"/>
            <a:round/>
            <a:headEnd len="med" w="med" type="none"/>
            <a:tailEnd len="med" w="med" type="none"/>
          </a:ln>
        </p:spPr>
      </p:cxnSp>
      <p:sp>
        <p:nvSpPr>
          <p:cNvPr id="345" name="Google Shape;345;p25"/>
          <p:cNvSpPr txBox="1"/>
          <p:nvPr/>
        </p:nvSpPr>
        <p:spPr>
          <a:xfrm rot="-5400000">
            <a:off x="6230150" y="8924750"/>
            <a:ext cx="934200" cy="22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D9D9D9"/>
                </a:solidFill>
                <a:latin typeface="Lora"/>
                <a:ea typeface="Lora"/>
                <a:cs typeface="Lora"/>
                <a:sym typeface="Lora"/>
              </a:rPr>
              <a:t>1- A</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2- C</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3- D</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4- A</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5- A</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6- B</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7- D</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8- D</a:t>
            </a:r>
            <a:endParaRPr sz="1200">
              <a:solidFill>
                <a:srgbClr val="D9D9D9"/>
              </a:solidFill>
              <a:latin typeface="Lora"/>
              <a:ea typeface="Lora"/>
              <a:cs typeface="Lora"/>
              <a:sym typeface="Lora"/>
            </a:endParaRPr>
          </a:p>
          <a:p>
            <a:pPr indent="0" lvl="0" marL="0" rtl="0" algn="l">
              <a:spcBef>
                <a:spcPts val="0"/>
              </a:spcBef>
              <a:spcAft>
                <a:spcPts val="0"/>
              </a:spcAft>
              <a:buNone/>
            </a:pPr>
            <a:r>
              <a:rPr lang="en-GB" sz="1200">
                <a:solidFill>
                  <a:srgbClr val="D9D9D9"/>
                </a:solidFill>
                <a:latin typeface="Lora"/>
                <a:ea typeface="Lora"/>
                <a:cs typeface="Lora"/>
                <a:sym typeface="Lora"/>
              </a:rPr>
              <a:t>9- B</a:t>
            </a:r>
            <a:endParaRPr sz="1200">
              <a:solidFill>
                <a:srgbClr val="D9D9D9"/>
              </a:solidFill>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51" name="Google Shape;351;p26"/>
          <p:cNvSpPr txBox="1"/>
          <p:nvPr/>
        </p:nvSpPr>
        <p:spPr>
          <a:xfrm>
            <a:off x="1303850" y="1406825"/>
            <a:ext cx="55587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0B5394"/>
                </a:solidFill>
                <a:latin typeface="Patrick Hand SC"/>
                <a:ea typeface="Patrick Hand SC"/>
                <a:cs typeface="Patrick Hand SC"/>
                <a:sym typeface="Patrick Hand SC"/>
              </a:rPr>
              <a:t>TEAM LEADERS:</a:t>
            </a:r>
            <a:endParaRPr b="1" sz="3000">
              <a:solidFill>
                <a:srgbClr val="0B5394"/>
              </a:solidFill>
              <a:latin typeface="Patrick Hand SC"/>
              <a:ea typeface="Patrick Hand SC"/>
              <a:cs typeface="Patrick Hand SC"/>
              <a:sym typeface="Patrick Hand SC"/>
            </a:endParaRPr>
          </a:p>
          <a:p>
            <a:pPr indent="0" lvl="0" marL="0" rtl="0" algn="ctr">
              <a:spcBef>
                <a:spcPts val="0"/>
              </a:spcBef>
              <a:spcAft>
                <a:spcPts val="0"/>
              </a:spcAft>
              <a:buNone/>
            </a:pPr>
            <a:r>
              <a:rPr b="1" lang="en-GB" sz="3000">
                <a:solidFill>
                  <a:srgbClr val="3D85C6"/>
                </a:solidFill>
                <a:latin typeface="Patrick Hand SC"/>
                <a:ea typeface="Patrick Hand SC"/>
                <a:cs typeface="Patrick Hand SC"/>
                <a:sym typeface="Patrick Hand SC"/>
              </a:rPr>
              <a:t>Khalid Alkhani &amp; Lama Alzamil</a:t>
            </a:r>
            <a:endParaRPr b="1" sz="3000">
              <a:solidFill>
                <a:srgbClr val="3D85C6"/>
              </a:solidFill>
              <a:latin typeface="Patrick Hand SC"/>
              <a:ea typeface="Patrick Hand SC"/>
              <a:cs typeface="Patrick Hand SC"/>
              <a:sym typeface="Patrick Hand SC"/>
            </a:endParaRPr>
          </a:p>
        </p:txBody>
      </p:sp>
      <p:sp>
        <p:nvSpPr>
          <p:cNvPr id="352" name="Google Shape;352;p26"/>
          <p:cNvSpPr txBox="1"/>
          <p:nvPr/>
        </p:nvSpPr>
        <p:spPr>
          <a:xfrm>
            <a:off x="1303850" y="2760175"/>
            <a:ext cx="53355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0B5394"/>
                </a:solidFill>
                <a:latin typeface="Patrick Hand SC"/>
                <a:ea typeface="Patrick Hand SC"/>
                <a:cs typeface="Patrick Hand SC"/>
                <a:sym typeface="Patrick Hand SC"/>
              </a:rPr>
              <a:t>SUBLEADERS: </a:t>
            </a:r>
            <a:endParaRPr b="1" sz="3000">
              <a:solidFill>
                <a:srgbClr val="0B5394"/>
              </a:solidFill>
              <a:latin typeface="Patrick Hand SC"/>
              <a:ea typeface="Patrick Hand SC"/>
              <a:cs typeface="Patrick Hand SC"/>
              <a:sym typeface="Patrick Hand SC"/>
            </a:endParaRPr>
          </a:p>
          <a:p>
            <a:pPr indent="0" lvl="0" marL="0" rtl="0" algn="ctr">
              <a:spcBef>
                <a:spcPts val="0"/>
              </a:spcBef>
              <a:spcAft>
                <a:spcPts val="0"/>
              </a:spcAft>
              <a:buNone/>
            </a:pPr>
            <a:r>
              <a:rPr b="1" lang="en-GB" sz="3000">
                <a:solidFill>
                  <a:srgbClr val="3D85C6"/>
                </a:solidFill>
                <a:latin typeface="Patrick Hand SC"/>
                <a:ea typeface="Patrick Hand SC"/>
                <a:cs typeface="Patrick Hand SC"/>
                <a:sym typeface="Patrick Hand SC"/>
              </a:rPr>
              <a:t>Alwaleed Alsaleh &amp; Alhanouf Alhaluli</a:t>
            </a:r>
            <a:endParaRPr b="1" sz="3000">
              <a:solidFill>
                <a:srgbClr val="3D85C6"/>
              </a:solidFill>
              <a:latin typeface="Patrick Hand SC"/>
              <a:ea typeface="Patrick Hand SC"/>
              <a:cs typeface="Patrick Hand SC"/>
              <a:sym typeface="Patrick Hand SC"/>
            </a:endParaRPr>
          </a:p>
        </p:txBody>
      </p:sp>
      <p:sp>
        <p:nvSpPr>
          <p:cNvPr id="353" name="Google Shape;353;p26"/>
          <p:cNvSpPr txBox="1"/>
          <p:nvPr/>
        </p:nvSpPr>
        <p:spPr>
          <a:xfrm>
            <a:off x="1303850" y="4113525"/>
            <a:ext cx="53355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0B5394"/>
                </a:solidFill>
                <a:latin typeface="Patrick Hand SC"/>
                <a:ea typeface="Patrick Hand SC"/>
                <a:cs typeface="Patrick Hand SC"/>
                <a:sym typeface="Patrick Hand SC"/>
              </a:rPr>
              <a:t>THIS AMAZING WORK WAS DONE BY:</a:t>
            </a:r>
            <a:endParaRPr b="1" sz="3000">
              <a:solidFill>
                <a:srgbClr val="0B5394"/>
              </a:solidFill>
              <a:latin typeface="Patrick Hand SC"/>
              <a:ea typeface="Patrick Hand SC"/>
              <a:cs typeface="Patrick Hand SC"/>
              <a:sym typeface="Patrick Hand SC"/>
            </a:endParaRPr>
          </a:p>
          <a:p>
            <a:pPr indent="0" lvl="0" marL="0" rtl="0" algn="ctr">
              <a:spcBef>
                <a:spcPts val="0"/>
              </a:spcBef>
              <a:spcAft>
                <a:spcPts val="0"/>
              </a:spcAft>
              <a:buNone/>
            </a:pPr>
            <a:r>
              <a:rPr b="1" lang="en-GB" sz="3000">
                <a:solidFill>
                  <a:srgbClr val="3D85C6"/>
                </a:solidFill>
                <a:latin typeface="Patrick Hand SC"/>
                <a:ea typeface="Patrick Hand SC"/>
                <a:cs typeface="Patrick Hand SC"/>
                <a:sym typeface="Patrick Hand SC"/>
              </a:rPr>
              <a:t>Omar Aldosari </a:t>
            </a:r>
            <a:endParaRPr b="1" sz="3000">
              <a:solidFill>
                <a:srgbClr val="3D85C6"/>
              </a:solidFill>
              <a:latin typeface="Patrick Hand SC"/>
              <a:ea typeface="Patrick Hand SC"/>
              <a:cs typeface="Patrick Hand SC"/>
              <a:sym typeface="Patrick Hand SC"/>
            </a:endParaRPr>
          </a:p>
        </p:txBody>
      </p:sp>
      <p:sp>
        <p:nvSpPr>
          <p:cNvPr id="354" name="Google Shape;354;p26"/>
          <p:cNvSpPr txBox="1"/>
          <p:nvPr/>
        </p:nvSpPr>
        <p:spPr>
          <a:xfrm>
            <a:off x="1321050" y="9142325"/>
            <a:ext cx="5627400" cy="16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800">
                <a:solidFill>
                  <a:srgbClr val="FFFFFF"/>
                </a:solidFill>
                <a:latin typeface="Pacifico"/>
                <a:ea typeface="Pacifico"/>
                <a:cs typeface="Pacifico"/>
                <a:sym typeface="Pacifico"/>
              </a:rPr>
              <a:t>THANK YOU</a:t>
            </a:r>
            <a:endParaRPr sz="4800">
              <a:solidFill>
                <a:srgbClr val="FFFFFF"/>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cxnSp>
        <p:nvCxnSpPr>
          <p:cNvPr id="76" name="Google Shape;76;p14"/>
          <p:cNvCxnSpPr/>
          <p:nvPr/>
        </p:nvCxnSpPr>
        <p:spPr>
          <a:xfrm flipH="1" rot="10800000">
            <a:off x="1267189" y="9856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77" name="Google Shape;77;p14"/>
          <p:cNvSpPr txBox="1"/>
          <p:nvPr/>
        </p:nvSpPr>
        <p:spPr>
          <a:xfrm>
            <a:off x="1267200" y="214900"/>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Lecture Content</a:t>
            </a:r>
            <a:endParaRPr b="1" sz="3000">
              <a:solidFill>
                <a:srgbClr val="073763"/>
              </a:solidFill>
              <a:latin typeface="Lora"/>
              <a:ea typeface="Lora"/>
              <a:cs typeface="Lora"/>
              <a:sym typeface="Lora"/>
            </a:endParaRPr>
          </a:p>
        </p:txBody>
      </p:sp>
      <p:sp>
        <p:nvSpPr>
          <p:cNvPr id="78" name="Google Shape;78;p14"/>
          <p:cNvSpPr/>
          <p:nvPr/>
        </p:nvSpPr>
        <p:spPr>
          <a:xfrm>
            <a:off x="3312750" y="6116425"/>
            <a:ext cx="1294500" cy="468600"/>
          </a:xfrm>
          <a:prstGeom prst="roundRect">
            <a:avLst>
              <a:gd fmla="val 16667" name="adj"/>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Lora"/>
                <a:ea typeface="Lora"/>
                <a:cs typeface="Lora"/>
                <a:sym typeface="Lora"/>
              </a:rPr>
              <a:t>Ulcers</a:t>
            </a:r>
            <a:endParaRPr b="1" sz="2400">
              <a:solidFill>
                <a:srgbClr val="FFFFFF"/>
              </a:solidFill>
              <a:latin typeface="Lora"/>
              <a:ea typeface="Lora"/>
              <a:cs typeface="Lora"/>
              <a:sym typeface="Lora"/>
            </a:endParaRPr>
          </a:p>
        </p:txBody>
      </p:sp>
      <p:sp>
        <p:nvSpPr>
          <p:cNvPr id="79" name="Google Shape;79;p14"/>
          <p:cNvSpPr/>
          <p:nvPr/>
        </p:nvSpPr>
        <p:spPr>
          <a:xfrm>
            <a:off x="3242400" y="6884863"/>
            <a:ext cx="1435200" cy="4686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Lora"/>
                <a:ea typeface="Lora"/>
                <a:cs typeface="Lora"/>
                <a:sym typeface="Lora"/>
              </a:rPr>
              <a:t>Chronic</a:t>
            </a:r>
            <a:endParaRPr b="1" sz="2400">
              <a:latin typeface="Lora"/>
              <a:ea typeface="Lora"/>
              <a:cs typeface="Lora"/>
              <a:sym typeface="Lora"/>
            </a:endParaRPr>
          </a:p>
        </p:txBody>
      </p:sp>
      <p:sp>
        <p:nvSpPr>
          <p:cNvPr id="80" name="Google Shape;80;p14"/>
          <p:cNvSpPr/>
          <p:nvPr/>
        </p:nvSpPr>
        <p:spPr>
          <a:xfrm>
            <a:off x="3312750" y="5347987"/>
            <a:ext cx="1294500" cy="4686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Lora"/>
                <a:ea typeface="Lora"/>
                <a:cs typeface="Lora"/>
                <a:sym typeface="Lora"/>
              </a:rPr>
              <a:t>Acute</a:t>
            </a:r>
            <a:endParaRPr b="1" sz="2400">
              <a:latin typeface="Lora"/>
              <a:ea typeface="Lora"/>
              <a:cs typeface="Lora"/>
              <a:sym typeface="Lora"/>
            </a:endParaRPr>
          </a:p>
        </p:txBody>
      </p:sp>
      <p:sp>
        <p:nvSpPr>
          <p:cNvPr id="81" name="Google Shape;81;p14"/>
          <p:cNvSpPr/>
          <p:nvPr/>
        </p:nvSpPr>
        <p:spPr>
          <a:xfrm>
            <a:off x="4984800" y="7543725"/>
            <a:ext cx="14352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ora"/>
                <a:ea typeface="Lora"/>
                <a:cs typeface="Lora"/>
                <a:sym typeface="Lora"/>
              </a:rPr>
              <a:t>Duodenal </a:t>
            </a:r>
            <a:endParaRPr b="1" sz="1800">
              <a:latin typeface="Lora"/>
              <a:ea typeface="Lora"/>
              <a:cs typeface="Lora"/>
              <a:sym typeface="Lora"/>
            </a:endParaRPr>
          </a:p>
        </p:txBody>
      </p:sp>
      <p:sp>
        <p:nvSpPr>
          <p:cNvPr id="82" name="Google Shape;82;p14"/>
          <p:cNvSpPr/>
          <p:nvPr/>
        </p:nvSpPr>
        <p:spPr>
          <a:xfrm>
            <a:off x="1869300" y="7543725"/>
            <a:ext cx="12945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ora"/>
                <a:ea typeface="Lora"/>
                <a:cs typeface="Lora"/>
                <a:sym typeface="Lora"/>
              </a:rPr>
              <a:t>Gastric</a:t>
            </a:r>
            <a:endParaRPr b="1" sz="1800">
              <a:latin typeface="Lora"/>
              <a:ea typeface="Lora"/>
              <a:cs typeface="Lora"/>
              <a:sym typeface="Lora"/>
            </a:endParaRPr>
          </a:p>
        </p:txBody>
      </p:sp>
      <p:sp>
        <p:nvSpPr>
          <p:cNvPr id="83" name="Google Shape;83;p14"/>
          <p:cNvSpPr/>
          <p:nvPr/>
        </p:nvSpPr>
        <p:spPr>
          <a:xfrm>
            <a:off x="607050" y="8518200"/>
            <a:ext cx="9897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NSAIDs </a:t>
            </a:r>
            <a:endParaRPr b="1">
              <a:latin typeface="Lora"/>
              <a:ea typeface="Lora"/>
              <a:cs typeface="Lora"/>
              <a:sym typeface="Lora"/>
            </a:endParaRPr>
          </a:p>
        </p:txBody>
      </p:sp>
      <p:sp>
        <p:nvSpPr>
          <p:cNvPr id="84" name="Google Shape;84;p14"/>
          <p:cNvSpPr/>
          <p:nvPr/>
        </p:nvSpPr>
        <p:spPr>
          <a:xfrm>
            <a:off x="1935000" y="8518200"/>
            <a:ext cx="11631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Bile Reflux </a:t>
            </a:r>
            <a:endParaRPr b="1">
              <a:latin typeface="Lora"/>
              <a:ea typeface="Lora"/>
              <a:cs typeface="Lora"/>
              <a:sym typeface="Lora"/>
            </a:endParaRPr>
          </a:p>
        </p:txBody>
      </p:sp>
      <p:sp>
        <p:nvSpPr>
          <p:cNvPr id="85" name="Google Shape;85;p14"/>
          <p:cNvSpPr/>
          <p:nvPr/>
        </p:nvSpPr>
        <p:spPr>
          <a:xfrm>
            <a:off x="3468325" y="8518200"/>
            <a:ext cx="18030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H. pylori Infection</a:t>
            </a:r>
            <a:endParaRPr b="1">
              <a:latin typeface="Lora"/>
              <a:ea typeface="Lora"/>
              <a:cs typeface="Lora"/>
              <a:sym typeface="Lora"/>
            </a:endParaRPr>
          </a:p>
        </p:txBody>
      </p:sp>
      <p:sp>
        <p:nvSpPr>
          <p:cNvPr id="86" name="Google Shape;86;p14"/>
          <p:cNvSpPr/>
          <p:nvPr/>
        </p:nvSpPr>
        <p:spPr>
          <a:xfrm>
            <a:off x="5802900" y="8518200"/>
            <a:ext cx="1620000" cy="3861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Hyperacidity</a:t>
            </a:r>
            <a:endParaRPr b="1">
              <a:latin typeface="Lora"/>
              <a:ea typeface="Lora"/>
              <a:cs typeface="Lora"/>
              <a:sym typeface="Lora"/>
            </a:endParaRPr>
          </a:p>
        </p:txBody>
      </p:sp>
      <p:sp>
        <p:nvSpPr>
          <p:cNvPr id="87" name="Google Shape;87;p14"/>
          <p:cNvSpPr/>
          <p:nvPr/>
        </p:nvSpPr>
        <p:spPr>
          <a:xfrm>
            <a:off x="2935200" y="4095198"/>
            <a:ext cx="2049600" cy="6894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ora"/>
                <a:ea typeface="Lora"/>
                <a:cs typeface="Lora"/>
                <a:sym typeface="Lora"/>
              </a:rPr>
              <a:t>Severe stress response</a:t>
            </a:r>
            <a:endParaRPr b="1" sz="1800">
              <a:latin typeface="Lora"/>
              <a:ea typeface="Lora"/>
              <a:cs typeface="Lora"/>
              <a:sym typeface="Lora"/>
            </a:endParaRPr>
          </a:p>
        </p:txBody>
      </p:sp>
      <p:sp>
        <p:nvSpPr>
          <p:cNvPr id="88" name="Google Shape;88;p14"/>
          <p:cNvSpPr/>
          <p:nvPr/>
        </p:nvSpPr>
        <p:spPr>
          <a:xfrm>
            <a:off x="2935200" y="1913663"/>
            <a:ext cx="2049600" cy="689400"/>
          </a:xfrm>
          <a:prstGeom prst="roundRect">
            <a:avLst>
              <a:gd fmla="val 16667" name="adj"/>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Lora"/>
                <a:ea typeface="Lora"/>
                <a:cs typeface="Lora"/>
                <a:sym typeface="Lora"/>
              </a:rPr>
              <a:t>Esophagitis</a:t>
            </a:r>
            <a:endParaRPr b="1" sz="2400">
              <a:solidFill>
                <a:srgbClr val="FFFFFF"/>
              </a:solidFill>
              <a:latin typeface="Lora"/>
              <a:ea typeface="Lora"/>
              <a:cs typeface="Lora"/>
              <a:sym typeface="Lora"/>
            </a:endParaRPr>
          </a:p>
        </p:txBody>
      </p:sp>
      <p:sp>
        <p:nvSpPr>
          <p:cNvPr id="89" name="Google Shape;89;p14"/>
          <p:cNvSpPr/>
          <p:nvPr/>
        </p:nvSpPr>
        <p:spPr>
          <a:xfrm>
            <a:off x="546825" y="1913650"/>
            <a:ext cx="1803000" cy="6894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ora"/>
                <a:ea typeface="Lora"/>
                <a:cs typeface="Lora"/>
                <a:sym typeface="Lora"/>
              </a:rPr>
              <a:t>Physiological reflux</a:t>
            </a:r>
            <a:endParaRPr b="1" sz="1800">
              <a:latin typeface="Lora"/>
              <a:ea typeface="Lora"/>
              <a:cs typeface="Lora"/>
              <a:sym typeface="Lora"/>
            </a:endParaRPr>
          </a:p>
        </p:txBody>
      </p:sp>
      <p:sp>
        <p:nvSpPr>
          <p:cNvPr id="90" name="Google Shape;90;p14"/>
          <p:cNvSpPr/>
          <p:nvPr/>
        </p:nvSpPr>
        <p:spPr>
          <a:xfrm>
            <a:off x="5570175" y="1930225"/>
            <a:ext cx="1803000" cy="6894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ora"/>
                <a:ea typeface="Lora"/>
                <a:cs typeface="Lora"/>
                <a:sym typeface="Lora"/>
              </a:rPr>
              <a:t>GERD</a:t>
            </a:r>
            <a:endParaRPr b="1" sz="1800">
              <a:latin typeface="Lora"/>
              <a:ea typeface="Lora"/>
              <a:cs typeface="Lora"/>
              <a:sym typeface="Lora"/>
            </a:endParaRPr>
          </a:p>
          <a:p>
            <a:pPr indent="0" lvl="0" marL="0" rtl="0" algn="ctr">
              <a:spcBef>
                <a:spcPts val="0"/>
              </a:spcBef>
              <a:spcAft>
                <a:spcPts val="0"/>
              </a:spcAft>
              <a:buNone/>
            </a:pPr>
            <a:r>
              <a:rPr b="1" lang="en-GB" sz="1800">
                <a:latin typeface="Lora"/>
                <a:ea typeface="Lora"/>
                <a:cs typeface="Lora"/>
                <a:sym typeface="Lora"/>
              </a:rPr>
              <a:t>(pathological)</a:t>
            </a:r>
            <a:endParaRPr b="1" sz="1800">
              <a:latin typeface="Lora"/>
              <a:ea typeface="Lora"/>
              <a:cs typeface="Lora"/>
              <a:sym typeface="Lora"/>
            </a:endParaRPr>
          </a:p>
        </p:txBody>
      </p:sp>
      <p:cxnSp>
        <p:nvCxnSpPr>
          <p:cNvPr id="91" name="Google Shape;91;p14"/>
          <p:cNvCxnSpPr>
            <a:stCxn id="88" idx="1"/>
            <a:endCxn id="89" idx="3"/>
          </p:cNvCxnSpPr>
          <p:nvPr/>
        </p:nvCxnSpPr>
        <p:spPr>
          <a:xfrm rot="10800000">
            <a:off x="2349900" y="2258363"/>
            <a:ext cx="585300" cy="0"/>
          </a:xfrm>
          <a:prstGeom prst="straightConnector1">
            <a:avLst/>
          </a:prstGeom>
          <a:noFill/>
          <a:ln cap="flat" cmpd="sng" w="19050">
            <a:solidFill>
              <a:srgbClr val="0B5394"/>
            </a:solidFill>
            <a:prstDash val="solid"/>
            <a:round/>
            <a:headEnd len="med" w="med" type="none"/>
            <a:tailEnd len="med" w="med" type="none"/>
          </a:ln>
        </p:spPr>
      </p:cxnSp>
      <p:cxnSp>
        <p:nvCxnSpPr>
          <p:cNvPr id="92" name="Google Shape;92;p14"/>
          <p:cNvCxnSpPr>
            <a:stCxn id="88" idx="3"/>
            <a:endCxn id="90" idx="1"/>
          </p:cNvCxnSpPr>
          <p:nvPr/>
        </p:nvCxnSpPr>
        <p:spPr>
          <a:xfrm>
            <a:off x="4984800" y="2258363"/>
            <a:ext cx="585300" cy="16500"/>
          </a:xfrm>
          <a:prstGeom prst="straightConnector1">
            <a:avLst/>
          </a:prstGeom>
          <a:noFill/>
          <a:ln cap="flat" cmpd="sng" w="19050">
            <a:solidFill>
              <a:srgbClr val="0B5394"/>
            </a:solidFill>
            <a:prstDash val="solid"/>
            <a:round/>
            <a:headEnd len="med" w="med" type="none"/>
            <a:tailEnd len="med" w="med" type="none"/>
          </a:ln>
        </p:spPr>
      </p:cxnSp>
      <p:cxnSp>
        <p:nvCxnSpPr>
          <p:cNvPr id="93" name="Google Shape;93;p14"/>
          <p:cNvCxnSpPr>
            <a:stCxn id="80" idx="0"/>
            <a:endCxn id="87" idx="2"/>
          </p:cNvCxnSpPr>
          <p:nvPr/>
        </p:nvCxnSpPr>
        <p:spPr>
          <a:xfrm rot="10800000">
            <a:off x="3960000" y="4784587"/>
            <a:ext cx="0" cy="563400"/>
          </a:xfrm>
          <a:prstGeom prst="straightConnector1">
            <a:avLst/>
          </a:prstGeom>
          <a:noFill/>
          <a:ln cap="flat" cmpd="sng" w="19050">
            <a:solidFill>
              <a:srgbClr val="0B5394"/>
            </a:solidFill>
            <a:prstDash val="solid"/>
            <a:round/>
            <a:headEnd len="med" w="med" type="none"/>
            <a:tailEnd len="med" w="med" type="none"/>
          </a:ln>
        </p:spPr>
      </p:cxnSp>
      <p:cxnSp>
        <p:nvCxnSpPr>
          <p:cNvPr id="94" name="Google Shape;94;p14"/>
          <p:cNvCxnSpPr>
            <a:stCxn id="80" idx="0"/>
            <a:endCxn id="95" idx="2"/>
          </p:cNvCxnSpPr>
          <p:nvPr/>
        </p:nvCxnSpPr>
        <p:spPr>
          <a:xfrm flipH="1" rot="5400000">
            <a:off x="2454300" y="3842287"/>
            <a:ext cx="573300" cy="2438100"/>
          </a:xfrm>
          <a:prstGeom prst="bentConnector3">
            <a:avLst>
              <a:gd fmla="val 50002" name="adj1"/>
            </a:avLst>
          </a:prstGeom>
          <a:noFill/>
          <a:ln cap="flat" cmpd="sng" w="19050">
            <a:solidFill>
              <a:srgbClr val="0B5394"/>
            </a:solidFill>
            <a:prstDash val="solid"/>
            <a:round/>
            <a:headEnd len="med" w="med" type="none"/>
            <a:tailEnd len="med" w="med" type="none"/>
          </a:ln>
        </p:spPr>
      </p:cxnSp>
      <p:cxnSp>
        <p:nvCxnSpPr>
          <p:cNvPr id="96" name="Google Shape;96;p14"/>
          <p:cNvCxnSpPr>
            <a:stCxn id="80" idx="0"/>
            <a:endCxn id="97" idx="2"/>
          </p:cNvCxnSpPr>
          <p:nvPr/>
        </p:nvCxnSpPr>
        <p:spPr>
          <a:xfrm rot="-5400000">
            <a:off x="4908000" y="3857887"/>
            <a:ext cx="542100" cy="2438100"/>
          </a:xfrm>
          <a:prstGeom prst="bentConnector3">
            <a:avLst>
              <a:gd fmla="val 49996" name="adj1"/>
            </a:avLst>
          </a:prstGeom>
          <a:noFill/>
          <a:ln cap="flat" cmpd="sng" w="19050">
            <a:solidFill>
              <a:srgbClr val="0B5394"/>
            </a:solidFill>
            <a:prstDash val="solid"/>
            <a:round/>
            <a:headEnd len="med" w="med" type="none"/>
            <a:tailEnd len="med" w="med" type="none"/>
          </a:ln>
        </p:spPr>
      </p:cxnSp>
      <p:cxnSp>
        <p:nvCxnSpPr>
          <p:cNvPr id="98" name="Google Shape;98;p14"/>
          <p:cNvCxnSpPr>
            <a:stCxn id="79" idx="1"/>
            <a:endCxn id="82" idx="0"/>
          </p:cNvCxnSpPr>
          <p:nvPr/>
        </p:nvCxnSpPr>
        <p:spPr>
          <a:xfrm flipH="1">
            <a:off x="2516700" y="7119163"/>
            <a:ext cx="725700" cy="424500"/>
          </a:xfrm>
          <a:prstGeom prst="bentConnector2">
            <a:avLst/>
          </a:prstGeom>
          <a:noFill/>
          <a:ln cap="flat" cmpd="sng" w="19050">
            <a:solidFill>
              <a:srgbClr val="0B5394"/>
            </a:solidFill>
            <a:prstDash val="solid"/>
            <a:round/>
            <a:headEnd len="med" w="med" type="none"/>
            <a:tailEnd len="med" w="med" type="none"/>
          </a:ln>
        </p:spPr>
      </p:cxnSp>
      <p:cxnSp>
        <p:nvCxnSpPr>
          <p:cNvPr id="99" name="Google Shape;99;p14"/>
          <p:cNvCxnSpPr>
            <a:stCxn id="79" idx="3"/>
            <a:endCxn id="81" idx="0"/>
          </p:cNvCxnSpPr>
          <p:nvPr/>
        </p:nvCxnSpPr>
        <p:spPr>
          <a:xfrm>
            <a:off x="4677600" y="7119163"/>
            <a:ext cx="1024800" cy="424500"/>
          </a:xfrm>
          <a:prstGeom prst="bentConnector2">
            <a:avLst/>
          </a:prstGeom>
          <a:noFill/>
          <a:ln cap="flat" cmpd="sng" w="19050">
            <a:solidFill>
              <a:srgbClr val="0B5394"/>
            </a:solidFill>
            <a:prstDash val="solid"/>
            <a:round/>
            <a:headEnd len="med" w="med" type="none"/>
            <a:tailEnd len="med" w="med" type="none"/>
          </a:ln>
        </p:spPr>
      </p:cxnSp>
      <p:cxnSp>
        <p:nvCxnSpPr>
          <p:cNvPr id="100" name="Google Shape;100;p14"/>
          <p:cNvCxnSpPr>
            <a:stCxn id="81" idx="3"/>
            <a:endCxn id="86" idx="0"/>
          </p:cNvCxnSpPr>
          <p:nvPr/>
        </p:nvCxnSpPr>
        <p:spPr>
          <a:xfrm>
            <a:off x="6420000" y="7736775"/>
            <a:ext cx="192900" cy="781500"/>
          </a:xfrm>
          <a:prstGeom prst="bentConnector2">
            <a:avLst/>
          </a:prstGeom>
          <a:noFill/>
          <a:ln cap="flat" cmpd="sng" w="19050">
            <a:solidFill>
              <a:srgbClr val="0B5394"/>
            </a:solidFill>
            <a:prstDash val="solid"/>
            <a:round/>
            <a:headEnd len="med" w="med" type="none"/>
            <a:tailEnd len="med" w="med" type="none"/>
          </a:ln>
        </p:spPr>
      </p:cxnSp>
      <p:cxnSp>
        <p:nvCxnSpPr>
          <p:cNvPr id="101" name="Google Shape;101;p14"/>
          <p:cNvCxnSpPr>
            <a:stCxn id="81" idx="1"/>
            <a:endCxn id="85" idx="0"/>
          </p:cNvCxnSpPr>
          <p:nvPr/>
        </p:nvCxnSpPr>
        <p:spPr>
          <a:xfrm flipH="1">
            <a:off x="4369800" y="7736775"/>
            <a:ext cx="615000" cy="781500"/>
          </a:xfrm>
          <a:prstGeom prst="bentConnector2">
            <a:avLst/>
          </a:prstGeom>
          <a:noFill/>
          <a:ln cap="flat" cmpd="sng" w="19050">
            <a:solidFill>
              <a:srgbClr val="0B5394"/>
            </a:solidFill>
            <a:prstDash val="solid"/>
            <a:round/>
            <a:headEnd len="med" w="med" type="none"/>
            <a:tailEnd len="med" w="med" type="none"/>
          </a:ln>
        </p:spPr>
      </p:cxnSp>
      <p:cxnSp>
        <p:nvCxnSpPr>
          <p:cNvPr id="102" name="Google Shape;102;p14"/>
          <p:cNvCxnSpPr>
            <a:endCxn id="85" idx="0"/>
          </p:cNvCxnSpPr>
          <p:nvPr/>
        </p:nvCxnSpPr>
        <p:spPr>
          <a:xfrm>
            <a:off x="3163825" y="7736700"/>
            <a:ext cx="1206000" cy="781500"/>
          </a:xfrm>
          <a:prstGeom prst="bentConnector2">
            <a:avLst/>
          </a:prstGeom>
          <a:noFill/>
          <a:ln cap="flat" cmpd="sng" w="19050">
            <a:solidFill>
              <a:srgbClr val="0B5394"/>
            </a:solidFill>
            <a:prstDash val="solid"/>
            <a:round/>
            <a:headEnd len="med" w="med" type="none"/>
            <a:tailEnd len="med" w="med" type="none"/>
          </a:ln>
        </p:spPr>
      </p:cxnSp>
      <p:cxnSp>
        <p:nvCxnSpPr>
          <p:cNvPr id="103" name="Google Shape;103;p14"/>
          <p:cNvCxnSpPr>
            <a:stCxn id="82" idx="2"/>
            <a:endCxn id="84" idx="0"/>
          </p:cNvCxnSpPr>
          <p:nvPr/>
        </p:nvCxnSpPr>
        <p:spPr>
          <a:xfrm flipH="1" rot="-5400000">
            <a:off x="2222700" y="8223675"/>
            <a:ext cx="588300" cy="600"/>
          </a:xfrm>
          <a:prstGeom prst="bentConnector3">
            <a:avLst>
              <a:gd fmla="val 50006" name="adj1"/>
            </a:avLst>
          </a:prstGeom>
          <a:noFill/>
          <a:ln cap="flat" cmpd="sng" w="19050">
            <a:solidFill>
              <a:srgbClr val="0B5394"/>
            </a:solidFill>
            <a:prstDash val="solid"/>
            <a:round/>
            <a:headEnd len="med" w="med" type="none"/>
            <a:tailEnd len="med" w="med" type="none"/>
          </a:ln>
        </p:spPr>
      </p:cxnSp>
      <p:cxnSp>
        <p:nvCxnSpPr>
          <p:cNvPr id="104" name="Google Shape;104;p14"/>
          <p:cNvCxnSpPr>
            <a:stCxn id="82" idx="1"/>
            <a:endCxn id="83" idx="0"/>
          </p:cNvCxnSpPr>
          <p:nvPr/>
        </p:nvCxnSpPr>
        <p:spPr>
          <a:xfrm flipH="1">
            <a:off x="1101900" y="7736775"/>
            <a:ext cx="767400" cy="781500"/>
          </a:xfrm>
          <a:prstGeom prst="bentConnector2">
            <a:avLst/>
          </a:prstGeom>
          <a:noFill/>
          <a:ln cap="flat" cmpd="sng" w="19050">
            <a:solidFill>
              <a:srgbClr val="0B5394"/>
            </a:solidFill>
            <a:prstDash val="solid"/>
            <a:round/>
            <a:headEnd len="med" w="med" type="none"/>
            <a:tailEnd len="med" w="med" type="none"/>
          </a:ln>
        </p:spPr>
      </p:cxnSp>
      <p:cxnSp>
        <p:nvCxnSpPr>
          <p:cNvPr id="105" name="Google Shape;105;p14"/>
          <p:cNvCxnSpPr>
            <a:stCxn id="78" idx="2"/>
            <a:endCxn id="79" idx="0"/>
          </p:cNvCxnSpPr>
          <p:nvPr/>
        </p:nvCxnSpPr>
        <p:spPr>
          <a:xfrm flipH="1" rot="-5400000">
            <a:off x="3810450" y="6734575"/>
            <a:ext cx="299700" cy="600"/>
          </a:xfrm>
          <a:prstGeom prst="bentConnector3">
            <a:avLst>
              <a:gd fmla="val 50023" name="adj1"/>
            </a:avLst>
          </a:prstGeom>
          <a:noFill/>
          <a:ln cap="flat" cmpd="sng" w="19050">
            <a:solidFill>
              <a:srgbClr val="0B5394"/>
            </a:solidFill>
            <a:prstDash val="solid"/>
            <a:round/>
            <a:headEnd len="med" w="med" type="none"/>
            <a:tailEnd len="med" w="med" type="none"/>
          </a:ln>
        </p:spPr>
      </p:cxnSp>
      <p:cxnSp>
        <p:nvCxnSpPr>
          <p:cNvPr id="106" name="Google Shape;106;p14"/>
          <p:cNvCxnSpPr>
            <a:stCxn id="78" idx="0"/>
            <a:endCxn id="80" idx="2"/>
          </p:cNvCxnSpPr>
          <p:nvPr/>
        </p:nvCxnSpPr>
        <p:spPr>
          <a:xfrm rot="-5400000">
            <a:off x="3810450" y="5966275"/>
            <a:ext cx="299700" cy="600"/>
          </a:xfrm>
          <a:prstGeom prst="bentConnector3">
            <a:avLst>
              <a:gd fmla="val 50023" name="adj1"/>
            </a:avLst>
          </a:prstGeom>
          <a:noFill/>
          <a:ln cap="flat" cmpd="sng" w="19050">
            <a:solidFill>
              <a:srgbClr val="0B5394"/>
            </a:solidFill>
            <a:prstDash val="solid"/>
            <a:round/>
            <a:headEnd len="med" w="med" type="none"/>
            <a:tailEnd len="med" w="med" type="none"/>
          </a:ln>
        </p:spPr>
      </p:cxnSp>
      <p:sp>
        <p:nvSpPr>
          <p:cNvPr id="95" name="Google Shape;95;p14"/>
          <p:cNvSpPr/>
          <p:nvPr/>
        </p:nvSpPr>
        <p:spPr>
          <a:xfrm>
            <a:off x="497100" y="4085261"/>
            <a:ext cx="2049600" cy="6894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Lora"/>
                <a:ea typeface="Lora"/>
                <a:cs typeface="Lora"/>
                <a:sym typeface="Lora"/>
              </a:rPr>
              <a:t>Acute gastritis</a:t>
            </a:r>
            <a:endParaRPr b="1" sz="1800">
              <a:latin typeface="Lora"/>
              <a:ea typeface="Lora"/>
              <a:cs typeface="Lora"/>
              <a:sym typeface="Lora"/>
            </a:endParaRPr>
          </a:p>
        </p:txBody>
      </p:sp>
      <p:sp>
        <p:nvSpPr>
          <p:cNvPr id="97" name="Google Shape;97;p14"/>
          <p:cNvSpPr/>
          <p:nvPr/>
        </p:nvSpPr>
        <p:spPr>
          <a:xfrm>
            <a:off x="5373300" y="4116536"/>
            <a:ext cx="2049600" cy="689400"/>
          </a:xfrm>
          <a:prstGeom prst="roundRect">
            <a:avLst>
              <a:gd fmla="val 16667" name="adj"/>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Lora"/>
                <a:ea typeface="Lora"/>
                <a:cs typeface="Lora"/>
                <a:sym typeface="Lora"/>
              </a:rPr>
              <a:t>Hyperacidity</a:t>
            </a:r>
            <a:endParaRPr b="1" sz="1800">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5"/>
          <p:cNvSpPr/>
          <p:nvPr/>
        </p:nvSpPr>
        <p:spPr>
          <a:xfrm>
            <a:off x="110850" y="9595800"/>
            <a:ext cx="2628600" cy="38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txBox="1"/>
          <p:nvPr/>
        </p:nvSpPr>
        <p:spPr>
          <a:xfrm>
            <a:off x="1266225" y="18625"/>
            <a:ext cx="5385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Esophagitis</a:t>
            </a:r>
            <a:endParaRPr b="1" sz="3000">
              <a:solidFill>
                <a:srgbClr val="073763"/>
              </a:solidFill>
              <a:latin typeface="Lora"/>
              <a:ea typeface="Lora"/>
              <a:cs typeface="Lora"/>
              <a:sym typeface="Lora"/>
            </a:endParaRPr>
          </a:p>
        </p:txBody>
      </p:sp>
      <p:cxnSp>
        <p:nvCxnSpPr>
          <p:cNvPr id="113" name="Google Shape;113;p15"/>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114" name="Google Shape;114;p15"/>
          <p:cNvSpPr txBox="1"/>
          <p:nvPr/>
        </p:nvSpPr>
        <p:spPr>
          <a:xfrm>
            <a:off x="0" y="796775"/>
            <a:ext cx="7363200" cy="302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Reflux esophagitis</a:t>
            </a:r>
            <a:endParaRPr b="1" sz="1800" u="sng">
              <a:solidFill>
                <a:srgbClr val="073763"/>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Symptoms or mucosal damage produced by the abnormal reflux of gastric content into the esophagus, often chronic and relapsing.</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Esophagitis is </a:t>
            </a:r>
            <a:r>
              <a:rPr b="1" lang="en-GB">
                <a:latin typeface="Lora"/>
                <a:ea typeface="Lora"/>
                <a:cs typeface="Lora"/>
                <a:sym typeface="Lora"/>
              </a:rPr>
              <a:t>rarely caused by anything other than reflux</a:t>
            </a:r>
            <a:r>
              <a:rPr lang="en-GB">
                <a:latin typeface="Lora"/>
                <a:ea typeface="Lora"/>
                <a:cs typeface="Lora"/>
                <a:sym typeface="Lora"/>
              </a:rPr>
              <a:t>.</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May see complications of GERD in patients who lack typical symptoms.</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Some other causes include:</a:t>
            </a:r>
            <a:endParaRPr>
              <a:latin typeface="Lora"/>
              <a:ea typeface="Lora"/>
              <a:cs typeface="Lora"/>
              <a:sym typeface="Lora"/>
            </a:endParaRPr>
          </a:p>
          <a:p>
            <a:pPr indent="-203200" lvl="1" marL="561975" rtl="0" algn="l">
              <a:lnSpc>
                <a:spcPct val="115000"/>
              </a:lnSpc>
              <a:spcBef>
                <a:spcPts val="0"/>
              </a:spcBef>
              <a:spcAft>
                <a:spcPts val="0"/>
              </a:spcAft>
              <a:buSzPts val="1400"/>
              <a:buFont typeface="Lora"/>
              <a:buChar char="○"/>
            </a:pPr>
            <a:r>
              <a:rPr b="1" lang="en-GB" u="sng">
                <a:latin typeface="Lora"/>
                <a:ea typeface="Lora"/>
                <a:cs typeface="Lora"/>
                <a:sym typeface="Lora"/>
              </a:rPr>
              <a:t>Infective</a:t>
            </a:r>
            <a:endParaRPr b="1" u="sng">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u="sng">
                <a:latin typeface="Lora"/>
                <a:ea typeface="Lora"/>
                <a:cs typeface="Lora"/>
                <a:sym typeface="Lora"/>
              </a:rPr>
              <a:t>Fungal</a:t>
            </a:r>
            <a:r>
              <a:rPr lang="en-GB">
                <a:latin typeface="Lora"/>
                <a:ea typeface="Lora"/>
                <a:cs typeface="Lora"/>
                <a:sym typeface="Lora"/>
              </a:rPr>
              <a:t> infection (common): candida albicans.</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u="sng">
                <a:latin typeface="Lora"/>
                <a:ea typeface="Lora"/>
                <a:cs typeface="Lora"/>
                <a:sym typeface="Lora"/>
              </a:rPr>
              <a:t>Viral</a:t>
            </a:r>
            <a:r>
              <a:rPr lang="en-GB">
                <a:latin typeface="Lora"/>
                <a:ea typeface="Lora"/>
                <a:cs typeface="Lora"/>
                <a:sym typeface="Lora"/>
              </a:rPr>
              <a:t> infection: </a:t>
            </a:r>
            <a:r>
              <a:rPr b="1" lang="en-GB">
                <a:latin typeface="Lora"/>
                <a:ea typeface="Lora"/>
                <a:cs typeface="Lora"/>
                <a:sym typeface="Lora"/>
              </a:rPr>
              <a:t>Herpes simplex</a:t>
            </a:r>
            <a:r>
              <a:rPr lang="en-GB">
                <a:latin typeface="Lora"/>
                <a:ea typeface="Lora"/>
                <a:cs typeface="Lora"/>
                <a:sym typeface="Lora"/>
              </a:rPr>
              <a:t> and </a:t>
            </a:r>
            <a:r>
              <a:rPr b="1" lang="en-GB">
                <a:latin typeface="Lora"/>
                <a:ea typeface="Lora"/>
                <a:cs typeface="Lora"/>
                <a:sym typeface="Lora"/>
              </a:rPr>
              <a:t>cytomegalovirus</a:t>
            </a:r>
            <a:r>
              <a:rPr lang="en-GB">
                <a:latin typeface="Lora"/>
                <a:ea typeface="Lora"/>
                <a:cs typeface="Lora"/>
                <a:sym typeface="Lora"/>
              </a:rPr>
              <a:t> in </a:t>
            </a:r>
            <a:r>
              <a:rPr b="1" lang="en-GB">
                <a:latin typeface="Lora"/>
                <a:ea typeface="Lora"/>
                <a:cs typeface="Lora"/>
                <a:sym typeface="Lora"/>
              </a:rPr>
              <a:t>AIDS</a:t>
            </a:r>
            <a:r>
              <a:rPr lang="en-GB">
                <a:latin typeface="Lora"/>
                <a:ea typeface="Lora"/>
                <a:cs typeface="Lora"/>
                <a:sym typeface="Lora"/>
              </a:rPr>
              <a:t> patients.</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u="sng">
                <a:latin typeface="Lora"/>
                <a:ea typeface="Lora"/>
                <a:cs typeface="Lora"/>
                <a:sym typeface="Lora"/>
              </a:rPr>
              <a:t>Bacterial</a:t>
            </a:r>
            <a:r>
              <a:rPr lang="en-GB">
                <a:latin typeface="Lora"/>
                <a:ea typeface="Lora"/>
                <a:cs typeface="Lora"/>
                <a:sym typeface="Lora"/>
              </a:rPr>
              <a:t> infection is very rare.</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u="sng">
                <a:latin typeface="Lora"/>
                <a:ea typeface="Lora"/>
                <a:cs typeface="Lora"/>
                <a:sym typeface="Lora"/>
              </a:rPr>
              <a:t>Physical Agent</a:t>
            </a:r>
            <a:endParaRPr b="1" u="sng">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Irradiation</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Ingestion of caustic agent</a:t>
            </a:r>
            <a:endParaRPr>
              <a:latin typeface="Lora"/>
              <a:ea typeface="Lora"/>
              <a:cs typeface="Lora"/>
              <a:sym typeface="Lora"/>
            </a:endParaRPr>
          </a:p>
        </p:txBody>
      </p:sp>
      <p:sp>
        <p:nvSpPr>
          <p:cNvPr id="115" name="Google Shape;115;p15"/>
          <p:cNvSpPr txBox="1"/>
          <p:nvPr/>
        </p:nvSpPr>
        <p:spPr>
          <a:xfrm>
            <a:off x="4235233" y="4191775"/>
            <a:ext cx="3302400" cy="625200"/>
          </a:xfrm>
          <a:prstGeom prst="rect">
            <a:avLst/>
          </a:prstGeom>
          <a:solidFill>
            <a:srgbClr val="3D85C6"/>
          </a:solidFill>
          <a:ln cap="flat" cmpd="sng" w="9525">
            <a:solidFill>
              <a:srgbClr val="3D85C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Lora"/>
                <a:ea typeface="Lora"/>
                <a:cs typeface="Lora"/>
                <a:sym typeface="Lora"/>
              </a:rPr>
              <a:t>Gastroesophageal reflux disease (GERD)</a:t>
            </a:r>
            <a:endParaRPr b="1" sz="1600">
              <a:solidFill>
                <a:srgbClr val="FFFFFF"/>
              </a:solidFill>
              <a:latin typeface="Lora"/>
              <a:ea typeface="Lora"/>
              <a:cs typeface="Lora"/>
              <a:sym typeface="Lora"/>
            </a:endParaRPr>
          </a:p>
        </p:txBody>
      </p:sp>
      <p:sp>
        <p:nvSpPr>
          <p:cNvPr id="116" name="Google Shape;116;p15"/>
          <p:cNvSpPr/>
          <p:nvPr/>
        </p:nvSpPr>
        <p:spPr>
          <a:xfrm>
            <a:off x="4224427" y="4816950"/>
            <a:ext cx="3324000" cy="1722600"/>
          </a:xfrm>
          <a:prstGeom prst="rect">
            <a:avLst/>
          </a:prstGeom>
          <a:noFill/>
          <a:ln cap="flat" cmpd="sng" w="9525">
            <a:solidFill>
              <a:srgbClr val="0B5394"/>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240"/>
              </a:spcBef>
              <a:spcAft>
                <a:spcPts val="0"/>
              </a:spcAft>
              <a:buNone/>
            </a:pPr>
            <a:r>
              <a:rPr lang="en-GB">
                <a:latin typeface="Lora"/>
                <a:ea typeface="Lora"/>
                <a:cs typeface="Lora"/>
                <a:sym typeface="Lora"/>
              </a:rPr>
              <a:t>The amount of gastric juice that refluxes into the the esophagus </a:t>
            </a:r>
            <a:r>
              <a:rPr b="1" lang="en-GB">
                <a:latin typeface="Lora"/>
                <a:ea typeface="Lora"/>
                <a:cs typeface="Lora"/>
                <a:sym typeface="Lora"/>
              </a:rPr>
              <a:t>exceeds the normal limit</a:t>
            </a:r>
            <a:r>
              <a:rPr lang="en-GB">
                <a:latin typeface="Lora"/>
                <a:ea typeface="Lora"/>
                <a:cs typeface="Lora"/>
                <a:sym typeface="Lora"/>
              </a:rPr>
              <a:t>, causing: </a:t>
            </a:r>
            <a:endParaRPr>
              <a:latin typeface="Lora"/>
              <a:ea typeface="Lora"/>
              <a:cs typeface="Lora"/>
              <a:sym typeface="Lora"/>
            </a:endParaRPr>
          </a:p>
          <a:p>
            <a:pPr indent="-317500" lvl="0" marL="457200" rtl="0" algn="l">
              <a:spcBef>
                <a:spcPts val="240"/>
              </a:spcBef>
              <a:spcAft>
                <a:spcPts val="0"/>
              </a:spcAft>
              <a:buSzPts val="1400"/>
              <a:buFont typeface="Lora"/>
              <a:buChar char="●"/>
            </a:pPr>
            <a:r>
              <a:rPr b="1" lang="en-GB">
                <a:latin typeface="Lora"/>
                <a:ea typeface="Lora"/>
                <a:cs typeface="Lora"/>
                <a:sym typeface="Lora"/>
              </a:rPr>
              <a:t>S</a:t>
            </a:r>
            <a:r>
              <a:rPr b="1" lang="en-GB">
                <a:latin typeface="Lora"/>
                <a:ea typeface="Lora"/>
                <a:cs typeface="Lora"/>
                <a:sym typeface="Lora"/>
              </a:rPr>
              <a:t>ymptoms</a:t>
            </a:r>
            <a:r>
              <a:rPr lang="en-GB">
                <a:latin typeface="Lora"/>
                <a:ea typeface="Lora"/>
                <a:cs typeface="Lora"/>
                <a:sym typeface="Lora"/>
              </a:rPr>
              <a:t>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with or without </a:t>
            </a:r>
            <a:r>
              <a:rPr b="1" lang="en-GB">
                <a:latin typeface="Lora"/>
                <a:ea typeface="Lora"/>
                <a:cs typeface="Lora"/>
                <a:sym typeface="Lora"/>
              </a:rPr>
              <a:t>esophageal mucosal injury</a:t>
            </a:r>
            <a:endParaRPr b="1">
              <a:latin typeface="Lora"/>
              <a:ea typeface="Lora"/>
              <a:cs typeface="Lora"/>
              <a:sym typeface="Lora"/>
            </a:endParaRPr>
          </a:p>
          <a:p>
            <a:pPr indent="-317500" lvl="0" marL="457200" rtl="0" algn="l">
              <a:spcBef>
                <a:spcPts val="0"/>
              </a:spcBef>
              <a:spcAft>
                <a:spcPts val="0"/>
              </a:spcAft>
              <a:buSzPts val="1400"/>
              <a:buFont typeface="Lora"/>
              <a:buChar char="●"/>
            </a:pPr>
            <a:r>
              <a:rPr b="1" lang="en-GB">
                <a:latin typeface="Lora"/>
                <a:ea typeface="Lora"/>
                <a:cs typeface="Lora"/>
                <a:sym typeface="Lora"/>
              </a:rPr>
              <a:t>Nocturnal symptoms</a:t>
            </a:r>
            <a:endParaRPr b="1">
              <a:latin typeface="Lora"/>
              <a:ea typeface="Lora"/>
              <a:cs typeface="Lora"/>
              <a:sym typeface="Lora"/>
            </a:endParaRPr>
          </a:p>
        </p:txBody>
      </p:sp>
      <p:sp>
        <p:nvSpPr>
          <p:cNvPr id="117" name="Google Shape;117;p15"/>
          <p:cNvSpPr txBox="1"/>
          <p:nvPr/>
        </p:nvSpPr>
        <p:spPr>
          <a:xfrm>
            <a:off x="369800" y="4191775"/>
            <a:ext cx="3302400" cy="625200"/>
          </a:xfrm>
          <a:prstGeom prst="rect">
            <a:avLst/>
          </a:prstGeom>
          <a:solidFill>
            <a:srgbClr val="0B5394"/>
          </a:solidFill>
          <a:ln cap="flat" cmpd="sng" w="9525">
            <a:solidFill>
              <a:srgbClr val="0B53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Lora"/>
                <a:ea typeface="Lora"/>
                <a:cs typeface="Lora"/>
                <a:sym typeface="Lora"/>
              </a:rPr>
              <a:t>Gastroesophageal reflux</a:t>
            </a:r>
            <a:endParaRPr b="1" sz="1600">
              <a:solidFill>
                <a:srgbClr val="FFFFFF"/>
              </a:solidFill>
              <a:latin typeface="Lora"/>
              <a:ea typeface="Lora"/>
              <a:cs typeface="Lora"/>
              <a:sym typeface="Lora"/>
            </a:endParaRPr>
          </a:p>
        </p:txBody>
      </p:sp>
      <p:sp>
        <p:nvSpPr>
          <p:cNvPr id="118" name="Google Shape;118;p15"/>
          <p:cNvSpPr/>
          <p:nvPr/>
        </p:nvSpPr>
        <p:spPr>
          <a:xfrm>
            <a:off x="369625" y="4816950"/>
            <a:ext cx="3302400" cy="1722600"/>
          </a:xfrm>
          <a:prstGeom prst="rect">
            <a:avLst/>
          </a:prstGeom>
          <a:noFill/>
          <a:ln cap="flat" cmpd="sng" w="9525">
            <a:solidFill>
              <a:srgbClr val="0B5394"/>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240"/>
              </a:spcBef>
              <a:spcAft>
                <a:spcPts val="0"/>
              </a:spcAft>
              <a:buNone/>
            </a:pPr>
            <a:r>
              <a:rPr lang="en-GB">
                <a:latin typeface="Lora"/>
                <a:ea typeface="Lora"/>
                <a:cs typeface="Lora"/>
                <a:sym typeface="Lora"/>
              </a:rPr>
              <a:t>A </a:t>
            </a:r>
            <a:r>
              <a:rPr b="1" lang="en-GB">
                <a:latin typeface="Lora"/>
                <a:ea typeface="Lora"/>
                <a:cs typeface="Lora"/>
                <a:sym typeface="Lora"/>
              </a:rPr>
              <a:t>normal physiological </a:t>
            </a:r>
            <a:r>
              <a:rPr lang="en-GB">
                <a:latin typeface="Lora"/>
                <a:ea typeface="Lora"/>
                <a:cs typeface="Lora"/>
                <a:sym typeface="Lora"/>
              </a:rPr>
              <a:t>phenomena experienced intermittently by most people:</a:t>
            </a:r>
            <a:endParaRPr>
              <a:latin typeface="Lora"/>
              <a:ea typeface="Lora"/>
              <a:cs typeface="Lora"/>
              <a:sym typeface="Lora"/>
            </a:endParaRPr>
          </a:p>
          <a:p>
            <a:pPr indent="-317500" lvl="0" marL="457200" rtl="0" algn="l">
              <a:spcBef>
                <a:spcPts val="240"/>
              </a:spcBef>
              <a:spcAft>
                <a:spcPts val="0"/>
              </a:spcAft>
              <a:buSzPts val="1400"/>
              <a:buFont typeface="Lora"/>
              <a:buChar char="●"/>
            </a:pPr>
            <a:r>
              <a:rPr b="1" lang="en-GB">
                <a:latin typeface="Lora"/>
                <a:ea typeface="Lora"/>
                <a:cs typeface="Lora"/>
                <a:sym typeface="Lora"/>
              </a:rPr>
              <a:t>A</a:t>
            </a:r>
            <a:r>
              <a:rPr b="1" lang="en-GB">
                <a:latin typeface="Lora"/>
                <a:ea typeface="Lora"/>
                <a:cs typeface="Lora"/>
                <a:sym typeface="Lora"/>
              </a:rPr>
              <a:t>fter a meal (postprandial)</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Short lived</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Asymptomatic</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No nocturnal symptoms</a:t>
            </a:r>
            <a:endParaRPr>
              <a:latin typeface="Lora"/>
              <a:ea typeface="Lora"/>
              <a:cs typeface="Lora"/>
              <a:sym typeface="Lora"/>
            </a:endParaRPr>
          </a:p>
        </p:txBody>
      </p:sp>
      <p:sp>
        <p:nvSpPr>
          <p:cNvPr id="119" name="Google Shape;119;p15"/>
          <p:cNvSpPr txBox="1"/>
          <p:nvPr/>
        </p:nvSpPr>
        <p:spPr>
          <a:xfrm>
            <a:off x="0" y="6538150"/>
            <a:ext cx="7188600" cy="20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latin typeface="Lora"/>
                <a:ea typeface="Lora"/>
                <a:cs typeface="Lora"/>
                <a:sym typeface="Lora"/>
              </a:rPr>
              <a:t>Epidemiology of GERD</a:t>
            </a:r>
            <a:endParaRPr b="1" sz="1600">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44% of americans have heartburns at least once a month (</a:t>
            </a:r>
            <a:r>
              <a:rPr lang="en-GB">
                <a:solidFill>
                  <a:srgbClr val="B45F06"/>
                </a:solidFill>
                <a:latin typeface="Lora"/>
                <a:ea typeface="Lora"/>
                <a:cs typeface="Lora"/>
                <a:sym typeface="Lora"/>
              </a:rPr>
              <a:t>physiological type</a:t>
            </a:r>
            <a:r>
              <a:rPr lang="en-GB">
                <a:latin typeface="Lora"/>
                <a:ea typeface="Lora"/>
                <a:cs typeface="Lora"/>
                <a:sym typeface="Lora"/>
              </a:rPr>
              <a:t>).</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14% have weekly symptoms (</a:t>
            </a:r>
            <a:r>
              <a:rPr lang="en-GB">
                <a:solidFill>
                  <a:srgbClr val="B45F06"/>
                </a:solidFill>
                <a:latin typeface="Lora"/>
                <a:ea typeface="Lora"/>
                <a:cs typeface="Lora"/>
                <a:sym typeface="Lora"/>
              </a:rPr>
              <a:t>GERD</a:t>
            </a:r>
            <a:r>
              <a:rPr lang="en-GB">
                <a:latin typeface="Lora"/>
                <a:ea typeface="Lora"/>
                <a:cs typeface="Lora"/>
                <a:sym typeface="Lora"/>
              </a:rPr>
              <a:t>).</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7% have daily symptoms (</a:t>
            </a:r>
            <a:r>
              <a:rPr lang="en-GB">
                <a:solidFill>
                  <a:srgbClr val="B45F06"/>
                </a:solidFill>
                <a:latin typeface="Lora"/>
                <a:ea typeface="Lora"/>
                <a:cs typeface="Lora"/>
                <a:sym typeface="Lora"/>
              </a:rPr>
              <a:t>GERD</a:t>
            </a:r>
            <a:r>
              <a:rPr lang="en-GB">
                <a:latin typeface="Lora"/>
                <a:ea typeface="Lora"/>
                <a:cs typeface="Lora"/>
                <a:sym typeface="Lora"/>
              </a:rPr>
              <a:t>).</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80% of </a:t>
            </a:r>
            <a:r>
              <a:rPr lang="en-GB">
                <a:latin typeface="Lora"/>
                <a:ea typeface="Lora"/>
                <a:cs typeface="Lora"/>
                <a:sym typeface="Lora"/>
              </a:rPr>
              <a:t>pregnant</a:t>
            </a:r>
            <a:r>
              <a:rPr lang="en-GB">
                <a:latin typeface="Lora"/>
                <a:ea typeface="Lora"/>
                <a:cs typeface="Lora"/>
                <a:sym typeface="Lora"/>
              </a:rPr>
              <a:t> women have GERD.</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Hiatal hernia in present in 70% of people with GERD.</a:t>
            </a:r>
            <a:endParaRPr>
              <a:latin typeface="Lora"/>
              <a:ea typeface="Lora"/>
              <a:cs typeface="Lora"/>
              <a:sym typeface="Lora"/>
            </a:endParaRPr>
          </a:p>
        </p:txBody>
      </p:sp>
      <p:sp>
        <p:nvSpPr>
          <p:cNvPr id="120" name="Google Shape;120;p15"/>
          <p:cNvSpPr txBox="1"/>
          <p:nvPr/>
        </p:nvSpPr>
        <p:spPr>
          <a:xfrm>
            <a:off x="0" y="8027650"/>
            <a:ext cx="7363200" cy="247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Symptoms </a:t>
            </a:r>
            <a:endParaRPr b="1" sz="1800" u="sng">
              <a:solidFill>
                <a:srgbClr val="073763"/>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Typical:</a:t>
            </a:r>
            <a:endParaRPr b="1">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latin typeface="Lora"/>
                <a:ea typeface="Lora"/>
                <a:cs typeface="Lora"/>
                <a:sym typeface="Lora"/>
              </a:rPr>
              <a:t>Heartburning</a:t>
            </a:r>
            <a:r>
              <a:rPr lang="en-GB">
                <a:latin typeface="Lora"/>
                <a:ea typeface="Lora"/>
                <a:cs typeface="Lora"/>
                <a:sym typeface="Lora"/>
              </a:rPr>
              <a:t>; retrosternal burning.</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latin typeface="Lora"/>
                <a:ea typeface="Lora"/>
                <a:cs typeface="Lora"/>
                <a:sym typeface="Lora"/>
              </a:rPr>
              <a:t>Regurgitation</a:t>
            </a:r>
            <a:r>
              <a:rPr lang="en-GB">
                <a:latin typeface="Lora"/>
                <a:ea typeface="Lora"/>
                <a:cs typeface="Lora"/>
                <a:sym typeface="Lora"/>
              </a:rPr>
              <a:t>; </a:t>
            </a:r>
            <a:r>
              <a:rPr lang="en-GB">
                <a:solidFill>
                  <a:srgbClr val="B45F06"/>
                </a:solidFill>
                <a:latin typeface="Lora"/>
                <a:ea typeface="Lora"/>
                <a:cs typeface="Lora"/>
                <a:sym typeface="Lora"/>
              </a:rPr>
              <a:t>(feeling of acidity in </a:t>
            </a:r>
            <a:r>
              <a:rPr lang="en-GB">
                <a:solidFill>
                  <a:srgbClr val="B45F06"/>
                </a:solidFill>
                <a:latin typeface="Lora"/>
                <a:ea typeface="Lora"/>
                <a:cs typeface="Lora"/>
                <a:sym typeface="Lora"/>
              </a:rPr>
              <a:t>throat)</a:t>
            </a:r>
            <a:r>
              <a:rPr lang="en-GB">
                <a:latin typeface="Lora"/>
                <a:ea typeface="Lora"/>
                <a:cs typeface="Lora"/>
                <a:sym typeface="Lora"/>
              </a:rPr>
              <a:t> effortless return of gastric content into pharynx, without nausea, retching, or abdominal contractions.</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Atypical (</a:t>
            </a:r>
            <a:r>
              <a:rPr lang="en-GB">
                <a:solidFill>
                  <a:srgbClr val="B45F06"/>
                </a:solidFill>
                <a:latin typeface="Lora"/>
                <a:ea typeface="Lora"/>
                <a:cs typeface="Lora"/>
                <a:sym typeface="Lora"/>
              </a:rPr>
              <a:t>usually in older age group</a:t>
            </a:r>
            <a:r>
              <a:rPr b="1" lang="en-GB">
                <a:latin typeface="Lora"/>
                <a:ea typeface="Lora"/>
                <a:cs typeface="Lora"/>
                <a:sym typeface="Lora"/>
              </a:rPr>
              <a:t>)</a:t>
            </a:r>
            <a:r>
              <a:rPr lang="en-GB">
                <a:latin typeface="Lora"/>
                <a:ea typeface="Lora"/>
                <a:cs typeface="Lora"/>
                <a:sym typeface="Lora"/>
              </a:rPr>
              <a:t>:</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Coughing: </a:t>
            </a:r>
            <a:r>
              <a:rPr lang="en-GB">
                <a:solidFill>
                  <a:srgbClr val="B45F06"/>
                </a:solidFill>
                <a:latin typeface="Lora"/>
                <a:ea typeface="Lora"/>
                <a:cs typeface="Lora"/>
                <a:sym typeface="Lora"/>
              </a:rPr>
              <a:t>At night or during sleep</a:t>
            </a:r>
            <a:endParaRPr>
              <a:solidFill>
                <a:srgbClr val="B45F06"/>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Chest pain: </a:t>
            </a:r>
            <a:r>
              <a:rPr lang="en-GB">
                <a:solidFill>
                  <a:srgbClr val="B45F06"/>
                </a:solidFill>
                <a:latin typeface="Lora"/>
                <a:ea typeface="Lora"/>
                <a:cs typeface="Lora"/>
                <a:sym typeface="Lora"/>
              </a:rPr>
              <a:t>similar to Angina</a:t>
            </a:r>
            <a:endParaRPr>
              <a:solidFill>
                <a:srgbClr val="B45F06"/>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W</a:t>
            </a:r>
            <a:r>
              <a:rPr lang="en-GB">
                <a:latin typeface="Lora"/>
                <a:ea typeface="Lora"/>
                <a:cs typeface="Lora"/>
                <a:sym typeface="Lora"/>
              </a:rPr>
              <a:t>heezing: </a:t>
            </a:r>
            <a:r>
              <a:rPr lang="en-GB">
                <a:solidFill>
                  <a:srgbClr val="B45F06"/>
                </a:solidFill>
                <a:latin typeface="Lora"/>
                <a:ea typeface="Lora"/>
                <a:cs typeface="Lora"/>
                <a:sym typeface="Lora"/>
              </a:rPr>
              <a:t>Fluid return to pharynx → larynx → </a:t>
            </a:r>
            <a:r>
              <a:rPr lang="en-GB">
                <a:solidFill>
                  <a:srgbClr val="B45F06"/>
                </a:solidFill>
                <a:latin typeface="Lora"/>
                <a:ea typeface="Lora"/>
                <a:cs typeface="Lora"/>
                <a:sym typeface="Lora"/>
              </a:rPr>
              <a:t>irritation</a:t>
            </a:r>
            <a:r>
              <a:rPr lang="en-GB">
                <a:solidFill>
                  <a:srgbClr val="B45F06"/>
                </a:solidFill>
                <a:latin typeface="Lora"/>
                <a:ea typeface="Lora"/>
                <a:cs typeface="Lora"/>
                <a:sym typeface="Lora"/>
              </a:rPr>
              <a:t> → bronchospasm </a:t>
            </a:r>
            <a:endParaRPr>
              <a:solidFill>
                <a:srgbClr val="B45F06"/>
              </a:solidFill>
              <a:latin typeface="Lora"/>
              <a:ea typeface="Lora"/>
              <a:cs typeface="Lora"/>
              <a:sym typeface="Lora"/>
            </a:endParaRPr>
          </a:p>
        </p:txBody>
      </p:sp>
      <p:sp>
        <p:nvSpPr>
          <p:cNvPr id="121" name="Google Shape;121;p15"/>
          <p:cNvSpPr/>
          <p:nvPr/>
        </p:nvSpPr>
        <p:spPr>
          <a:xfrm rot="5400000">
            <a:off x="-9212" y="976924"/>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rot="5400000">
            <a:off x="-9212" y="8215924"/>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txBox="1"/>
          <p:nvPr/>
        </p:nvSpPr>
        <p:spPr>
          <a:xfrm>
            <a:off x="1266225" y="18625"/>
            <a:ext cx="53856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GERD</a:t>
            </a:r>
            <a:endParaRPr b="1" sz="3000">
              <a:solidFill>
                <a:srgbClr val="073763"/>
              </a:solidFill>
              <a:latin typeface="Lora"/>
              <a:ea typeface="Lora"/>
              <a:cs typeface="Lora"/>
              <a:sym typeface="Lora"/>
            </a:endParaRPr>
          </a:p>
        </p:txBody>
      </p:sp>
      <p:sp>
        <p:nvSpPr>
          <p:cNvPr id="128" name="Google Shape;128;p16"/>
          <p:cNvSpPr txBox="1"/>
          <p:nvPr/>
        </p:nvSpPr>
        <p:spPr>
          <a:xfrm>
            <a:off x="0" y="847100"/>
            <a:ext cx="67455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Pathophysiology</a:t>
            </a:r>
            <a:endParaRPr b="1">
              <a:latin typeface="Lora"/>
              <a:ea typeface="Lora"/>
              <a:cs typeface="Lora"/>
              <a:sym typeface="Lora"/>
            </a:endParaRPr>
          </a:p>
        </p:txBody>
      </p:sp>
      <p:sp>
        <p:nvSpPr>
          <p:cNvPr id="129" name="Google Shape;129;p16"/>
          <p:cNvSpPr txBox="1"/>
          <p:nvPr/>
        </p:nvSpPr>
        <p:spPr>
          <a:xfrm>
            <a:off x="0" y="6772575"/>
            <a:ext cx="6254700" cy="29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Diagnosis </a:t>
            </a:r>
            <a:endParaRPr b="1" sz="1800" u="sng">
              <a:solidFill>
                <a:srgbClr val="073763"/>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If typical symptoms are present, without atypical symptoms, diagnosis is made clinically without further evaluation.</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Endoscopy (</a:t>
            </a:r>
            <a:r>
              <a:rPr lang="en-GB">
                <a:latin typeface="Lora"/>
                <a:ea typeface="Lora"/>
                <a:cs typeface="Lora"/>
                <a:sym typeface="Lora"/>
              </a:rPr>
              <a:t>with biopsy if needed) </a:t>
            </a:r>
            <a:r>
              <a:rPr lang="en-GB">
                <a:solidFill>
                  <a:srgbClr val="666666"/>
                </a:solidFill>
                <a:latin typeface="Lora"/>
                <a:ea typeface="Lora"/>
                <a:cs typeface="Lora"/>
                <a:sym typeface="Lora"/>
              </a:rPr>
              <a:t>is done rarely:</a:t>
            </a:r>
            <a:endParaRPr>
              <a:solidFill>
                <a:srgbClr val="666666"/>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Patients with alarm symptoms; </a:t>
            </a:r>
            <a:r>
              <a:rPr lang="en-GB">
                <a:solidFill>
                  <a:srgbClr val="B45F06"/>
                </a:solidFill>
                <a:latin typeface="Lora"/>
                <a:ea typeface="Lora"/>
                <a:cs typeface="Lora"/>
                <a:sym typeface="Lora"/>
              </a:rPr>
              <a:t>dysphagia, which indicated there </a:t>
            </a:r>
            <a:endParaRPr>
              <a:solidFill>
                <a:srgbClr val="B45F06"/>
              </a:solidFill>
              <a:latin typeface="Lora"/>
              <a:ea typeface="Lora"/>
              <a:cs typeface="Lora"/>
              <a:sym typeface="Lora"/>
            </a:endParaRPr>
          </a:p>
          <a:p>
            <a:pPr indent="0" lvl="0" marL="557999" rtl="0" algn="l">
              <a:lnSpc>
                <a:spcPct val="115000"/>
              </a:lnSpc>
              <a:spcBef>
                <a:spcPts val="0"/>
              </a:spcBef>
              <a:spcAft>
                <a:spcPts val="0"/>
              </a:spcAft>
              <a:buNone/>
            </a:pPr>
            <a:r>
              <a:rPr lang="en-GB">
                <a:solidFill>
                  <a:srgbClr val="B45F06"/>
                </a:solidFill>
                <a:latin typeface="Lora"/>
                <a:ea typeface="Lora"/>
                <a:cs typeface="Lora"/>
                <a:sym typeface="Lora"/>
              </a:rPr>
              <a:t>is complications.</a:t>
            </a:r>
            <a:endParaRPr>
              <a:solidFill>
                <a:srgbClr val="B45F06"/>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Patients who fail medication trial.</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Those who require long-term treatment.</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24-hour pH monitoring: </a:t>
            </a:r>
            <a:endParaRPr b="1">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For establishing and excluding GERD, for patients who do not </a:t>
            </a:r>
            <a:endParaRPr>
              <a:latin typeface="Lora"/>
              <a:ea typeface="Lora"/>
              <a:cs typeface="Lora"/>
              <a:sym typeface="Lora"/>
            </a:endParaRPr>
          </a:p>
          <a:p>
            <a:pPr indent="0" lvl="0" marL="557999" rtl="0" algn="l">
              <a:lnSpc>
                <a:spcPct val="115000"/>
              </a:lnSpc>
              <a:spcBef>
                <a:spcPts val="0"/>
              </a:spcBef>
              <a:spcAft>
                <a:spcPts val="0"/>
              </a:spcAft>
              <a:buNone/>
            </a:pPr>
            <a:r>
              <a:rPr lang="en-GB">
                <a:latin typeface="Lora"/>
                <a:ea typeface="Lora"/>
                <a:cs typeface="Lora"/>
                <a:sym typeface="Lora"/>
              </a:rPr>
              <a:t>have mucosal change.</a:t>
            </a:r>
            <a:endParaRPr>
              <a:latin typeface="Lora"/>
              <a:ea typeface="Lora"/>
              <a:cs typeface="Lora"/>
              <a:sym typeface="Lora"/>
            </a:endParaRPr>
          </a:p>
        </p:txBody>
      </p:sp>
      <p:sp>
        <p:nvSpPr>
          <p:cNvPr id="130" name="Google Shape;130;p16"/>
          <p:cNvSpPr/>
          <p:nvPr/>
        </p:nvSpPr>
        <p:spPr>
          <a:xfrm>
            <a:off x="429663" y="1425250"/>
            <a:ext cx="3371700" cy="324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429751" y="1425250"/>
            <a:ext cx="3371700" cy="720000"/>
          </a:xfrm>
          <a:prstGeom prst="rect">
            <a:avLst/>
          </a:prstGeom>
          <a:solidFill>
            <a:srgbClr val="9FC5E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Abnormal Lower esophageal sphincter (LES)</a:t>
            </a:r>
            <a:endParaRPr b="1" sz="2000">
              <a:solidFill>
                <a:srgbClr val="595959"/>
              </a:solidFill>
              <a:latin typeface="Lora"/>
              <a:ea typeface="Lora"/>
              <a:cs typeface="Lora"/>
              <a:sym typeface="Lora"/>
            </a:endParaRPr>
          </a:p>
        </p:txBody>
      </p:sp>
      <p:sp>
        <p:nvSpPr>
          <p:cNvPr id="132" name="Google Shape;132;p16"/>
          <p:cNvSpPr/>
          <p:nvPr/>
        </p:nvSpPr>
        <p:spPr>
          <a:xfrm>
            <a:off x="4118638" y="1427050"/>
            <a:ext cx="3371700" cy="3236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4118650" y="1425250"/>
            <a:ext cx="3371700" cy="720000"/>
          </a:xfrm>
          <a:prstGeom prst="rect">
            <a:avLst/>
          </a:prstGeom>
          <a:solidFill>
            <a:srgbClr val="9FC5E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Increased abdominal pressure</a:t>
            </a:r>
            <a:endParaRPr b="1" sz="2000">
              <a:solidFill>
                <a:srgbClr val="595959"/>
              </a:solidFill>
              <a:latin typeface="Lora"/>
              <a:ea typeface="Lora"/>
              <a:cs typeface="Lora"/>
              <a:sym typeface="Lora"/>
            </a:endParaRPr>
          </a:p>
        </p:txBody>
      </p:sp>
      <p:sp>
        <p:nvSpPr>
          <p:cNvPr id="134" name="Google Shape;134;p16"/>
          <p:cNvSpPr txBox="1"/>
          <p:nvPr/>
        </p:nvSpPr>
        <p:spPr>
          <a:xfrm>
            <a:off x="429751" y="2147038"/>
            <a:ext cx="3371700" cy="2517000"/>
          </a:xfrm>
          <a:prstGeom prst="rect">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666666"/>
                </a:solidFill>
                <a:latin typeface="Lora"/>
                <a:ea typeface="Lora"/>
                <a:cs typeface="Lora"/>
                <a:sym typeface="Lora"/>
              </a:rPr>
              <a:t>The LES prevents the gastric juice from reaching the esophagus, which is sensitive to its acidity.</a:t>
            </a:r>
            <a:endParaRPr>
              <a:solidFill>
                <a:srgbClr val="666666"/>
              </a:solidFill>
              <a:latin typeface="Lora"/>
              <a:ea typeface="Lora"/>
              <a:cs typeface="Lora"/>
              <a:sym typeface="Lora"/>
            </a:endParaRPr>
          </a:p>
          <a:p>
            <a:pPr indent="-160900" lvl="1" marL="251999"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Functional</a:t>
            </a:r>
            <a:r>
              <a:rPr lang="en-GB">
                <a:solidFill>
                  <a:schemeClr val="dk1"/>
                </a:solidFill>
                <a:latin typeface="Lora"/>
                <a:ea typeface="Lora"/>
                <a:cs typeface="Lora"/>
                <a:sym typeface="Lora"/>
              </a:rPr>
              <a:t>; frequent transient LES relaxation</a:t>
            </a:r>
            <a:endParaRPr>
              <a:solidFill>
                <a:schemeClr val="dk1"/>
              </a:solidFill>
              <a:latin typeface="Lora"/>
              <a:ea typeface="Lora"/>
              <a:cs typeface="Lora"/>
              <a:sym typeface="Lora"/>
            </a:endParaRPr>
          </a:p>
          <a:p>
            <a:pPr indent="-160900" lvl="1" marL="251999"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Mechanical</a:t>
            </a:r>
            <a:r>
              <a:rPr lang="en-GB">
                <a:solidFill>
                  <a:schemeClr val="dk1"/>
                </a:solidFill>
                <a:latin typeface="Lora"/>
                <a:ea typeface="Lora"/>
                <a:cs typeface="Lora"/>
                <a:sym typeface="Lora"/>
              </a:rPr>
              <a:t>; hypotensive LES</a:t>
            </a:r>
            <a:endParaRPr>
              <a:solidFill>
                <a:schemeClr val="dk1"/>
              </a:solidFill>
              <a:latin typeface="Lora"/>
              <a:ea typeface="Lora"/>
              <a:cs typeface="Lora"/>
              <a:sym typeface="Lora"/>
            </a:endParaRPr>
          </a:p>
          <a:p>
            <a:pPr indent="-160900" lvl="1" marL="251999"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Food</a:t>
            </a:r>
            <a:r>
              <a:rPr lang="en-GB">
                <a:solidFill>
                  <a:schemeClr val="dk1"/>
                </a:solidFill>
                <a:latin typeface="Lora"/>
                <a:ea typeface="Lora"/>
                <a:cs typeface="Lora"/>
                <a:sym typeface="Lora"/>
              </a:rPr>
              <a:t>; coffee, alcohol, smoking</a:t>
            </a:r>
            <a:endParaRPr>
              <a:solidFill>
                <a:schemeClr val="dk1"/>
              </a:solidFill>
              <a:latin typeface="Lora"/>
              <a:ea typeface="Lora"/>
              <a:cs typeface="Lora"/>
              <a:sym typeface="Lora"/>
            </a:endParaRPr>
          </a:p>
          <a:p>
            <a:pPr indent="-160900" lvl="1" marL="251999"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Medication; </a:t>
            </a:r>
            <a:r>
              <a:rPr lang="en-GB">
                <a:solidFill>
                  <a:schemeClr val="dk1"/>
                </a:solidFill>
                <a:latin typeface="Lora"/>
                <a:ea typeface="Lora"/>
                <a:cs typeface="Lora"/>
                <a:sym typeface="Lora"/>
              </a:rPr>
              <a:t>calcium channel blocker</a:t>
            </a:r>
            <a:r>
              <a:rPr lang="en-GB">
                <a:solidFill>
                  <a:schemeClr val="dk1"/>
                </a:solidFill>
                <a:latin typeface="Lora"/>
                <a:ea typeface="Lora"/>
                <a:cs typeface="Lora"/>
                <a:sym typeface="Lora"/>
              </a:rPr>
              <a:t>, CNS depressants.</a:t>
            </a:r>
            <a:endParaRPr>
              <a:solidFill>
                <a:schemeClr val="dk1"/>
              </a:solidFill>
              <a:latin typeface="Lora"/>
              <a:ea typeface="Lora"/>
              <a:cs typeface="Lora"/>
              <a:sym typeface="Lora"/>
            </a:endParaRPr>
          </a:p>
          <a:p>
            <a:pPr indent="-160900" lvl="1" marL="251999"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Location:</a:t>
            </a:r>
            <a:r>
              <a:rPr b="1" lang="en-GB">
                <a:solidFill>
                  <a:srgbClr val="FF0000"/>
                </a:solidFill>
                <a:latin typeface="Lora"/>
                <a:ea typeface="Lora"/>
                <a:cs typeface="Lora"/>
                <a:sym typeface="Lora"/>
              </a:rPr>
              <a:t> </a:t>
            </a:r>
            <a:r>
              <a:rPr b="1" lang="en-GB">
                <a:solidFill>
                  <a:srgbClr val="FF0000"/>
                </a:solidFill>
                <a:latin typeface="Lora"/>
                <a:ea typeface="Lora"/>
                <a:cs typeface="Lora"/>
                <a:sym typeface="Lora"/>
              </a:rPr>
              <a:t>hiatal herni</a:t>
            </a:r>
            <a:r>
              <a:rPr b="1" lang="en-GB">
                <a:solidFill>
                  <a:srgbClr val="FF0000"/>
                </a:solidFill>
                <a:latin typeface="Lora"/>
                <a:ea typeface="Lora"/>
                <a:cs typeface="Lora"/>
                <a:sym typeface="Lora"/>
              </a:rPr>
              <a:t>a </a:t>
            </a:r>
            <a:r>
              <a:rPr lang="en-GB">
                <a:latin typeface="Lora"/>
                <a:ea typeface="Lora"/>
                <a:cs typeface="Lora"/>
                <a:sym typeface="Lora"/>
              </a:rPr>
              <a:t>(</a:t>
            </a:r>
            <a:r>
              <a:rPr lang="en-GB">
                <a:solidFill>
                  <a:schemeClr val="dk1"/>
                </a:solidFill>
                <a:latin typeface="Lora"/>
                <a:ea typeface="Lora"/>
                <a:cs typeface="Lora"/>
                <a:sym typeface="Lora"/>
              </a:rPr>
              <a:t>X-ray show behind heart)</a:t>
            </a:r>
            <a:endParaRPr>
              <a:latin typeface="Lora"/>
              <a:ea typeface="Lora"/>
              <a:cs typeface="Lora"/>
              <a:sym typeface="Lora"/>
            </a:endParaRPr>
          </a:p>
        </p:txBody>
      </p:sp>
      <p:sp>
        <p:nvSpPr>
          <p:cNvPr id="135" name="Google Shape;135;p16"/>
          <p:cNvSpPr txBox="1"/>
          <p:nvPr/>
        </p:nvSpPr>
        <p:spPr>
          <a:xfrm>
            <a:off x="4118650" y="2147050"/>
            <a:ext cx="3371700" cy="2517000"/>
          </a:xfrm>
          <a:prstGeom prst="rect">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666666"/>
                </a:solidFill>
                <a:latin typeface="Lora"/>
                <a:ea typeface="Lora"/>
                <a:cs typeface="Lora"/>
                <a:sym typeface="Lora"/>
              </a:rPr>
              <a:t>I</a:t>
            </a:r>
            <a:r>
              <a:rPr lang="en-GB">
                <a:solidFill>
                  <a:srgbClr val="666666"/>
                </a:solidFill>
                <a:latin typeface="Lora"/>
                <a:ea typeface="Lora"/>
                <a:cs typeface="Lora"/>
                <a:sym typeface="Lora"/>
              </a:rPr>
              <a:t>ncreased pressure in the stomach compared to that of the esophagus allows for gastric content to reflux into the esophagus.</a:t>
            </a:r>
            <a:endParaRPr>
              <a:solidFill>
                <a:srgbClr val="666666"/>
              </a:solidFill>
              <a:latin typeface="Lora"/>
              <a:ea typeface="Lora"/>
              <a:cs typeface="Lora"/>
              <a:sym typeface="Lora"/>
            </a:endParaRPr>
          </a:p>
          <a:p>
            <a:pPr indent="-196900" lvl="1" marL="288000"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Obesity </a:t>
            </a:r>
            <a:endParaRPr b="1">
              <a:solidFill>
                <a:schemeClr val="dk1"/>
              </a:solidFill>
              <a:latin typeface="Lora"/>
              <a:ea typeface="Lora"/>
              <a:cs typeface="Lora"/>
              <a:sym typeface="Lora"/>
            </a:endParaRPr>
          </a:p>
          <a:p>
            <a:pPr indent="-196900" lvl="1" marL="288000"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Pregnancy</a:t>
            </a:r>
            <a:endParaRPr b="1">
              <a:solidFill>
                <a:schemeClr val="dk1"/>
              </a:solidFill>
              <a:latin typeface="Lora"/>
              <a:ea typeface="Lora"/>
              <a:cs typeface="Lora"/>
              <a:sym typeface="Lora"/>
            </a:endParaRPr>
          </a:p>
          <a:p>
            <a:pPr indent="-196900" lvl="1" marL="288000" rtl="0" algn="l">
              <a:lnSpc>
                <a:spcPct val="100000"/>
              </a:lnSpc>
              <a:spcBef>
                <a:spcPts val="0"/>
              </a:spcBef>
              <a:spcAft>
                <a:spcPts val="0"/>
              </a:spcAft>
              <a:buClr>
                <a:schemeClr val="dk1"/>
              </a:buClr>
              <a:buSzPts val="1400"/>
              <a:buFont typeface="Lora"/>
              <a:buAutoNum type="arabicPeriod"/>
            </a:pPr>
            <a:r>
              <a:rPr b="1" lang="en-GB">
                <a:solidFill>
                  <a:schemeClr val="dk1"/>
                </a:solidFill>
                <a:latin typeface="Lora"/>
                <a:ea typeface="Lora"/>
                <a:cs typeface="Lora"/>
                <a:sym typeface="Lora"/>
              </a:rPr>
              <a:t>Increased gastric volume </a:t>
            </a:r>
            <a:r>
              <a:rPr b="1" lang="en-GB">
                <a:solidFill>
                  <a:srgbClr val="B45F06"/>
                </a:solidFill>
                <a:latin typeface="Lora"/>
                <a:ea typeface="Lora"/>
                <a:cs typeface="Lora"/>
                <a:sym typeface="Lora"/>
              </a:rPr>
              <a:t>after heavy meal.</a:t>
            </a:r>
            <a:endParaRPr>
              <a:solidFill>
                <a:srgbClr val="B45F06"/>
              </a:solidFill>
              <a:latin typeface="Lora"/>
              <a:ea typeface="Lora"/>
              <a:cs typeface="Lora"/>
              <a:sym typeface="Lora"/>
            </a:endParaRPr>
          </a:p>
        </p:txBody>
      </p:sp>
      <p:pic>
        <p:nvPicPr>
          <p:cNvPr id="136" name="Google Shape;136;p16"/>
          <p:cNvPicPr preferRelativeResize="0"/>
          <p:nvPr/>
        </p:nvPicPr>
        <p:blipFill>
          <a:blip r:embed="rId3">
            <a:alphaModFix/>
          </a:blip>
          <a:stretch>
            <a:fillRect/>
          </a:stretch>
        </p:blipFill>
        <p:spPr>
          <a:xfrm>
            <a:off x="6114850" y="7120800"/>
            <a:ext cx="1805150" cy="2217449"/>
          </a:xfrm>
          <a:prstGeom prst="rect">
            <a:avLst/>
          </a:prstGeom>
          <a:noFill/>
          <a:ln>
            <a:noFill/>
          </a:ln>
        </p:spPr>
      </p:pic>
      <p:cxnSp>
        <p:nvCxnSpPr>
          <p:cNvPr id="137" name="Google Shape;137;p16"/>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138" name="Google Shape;138;p16"/>
          <p:cNvSpPr txBox="1"/>
          <p:nvPr/>
        </p:nvSpPr>
        <p:spPr>
          <a:xfrm>
            <a:off x="0" y="4751400"/>
            <a:ext cx="5678700" cy="167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Risk Factors</a:t>
            </a:r>
            <a:endParaRPr b="1" sz="1800" u="sng">
              <a:solidFill>
                <a:srgbClr val="07376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Smoking, Alcohol.</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Caffeine, fatty foods, chocolate.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Pregnancy, obesity.</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solidFill>
                  <a:srgbClr val="FF0000"/>
                </a:solidFill>
                <a:latin typeface="Lora"/>
                <a:ea typeface="Lora"/>
                <a:cs typeface="Lora"/>
                <a:sym typeface="Lora"/>
              </a:rPr>
              <a:t>Hiatal hernia:</a:t>
            </a:r>
            <a:r>
              <a:rPr lang="en-GB">
                <a:latin typeface="Lora"/>
                <a:ea typeface="Lora"/>
                <a:cs typeface="Lora"/>
                <a:sym typeface="Lora"/>
              </a:rPr>
              <a:t> Herniation of a portion</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of the stomach into</a:t>
            </a:r>
            <a:r>
              <a:rPr lang="en-GB">
                <a:latin typeface="Lora"/>
                <a:ea typeface="Lora"/>
                <a:cs typeface="Lora"/>
                <a:sym typeface="Lora"/>
              </a:rPr>
              <a:t> </a:t>
            </a:r>
            <a:r>
              <a:rPr lang="en-GB">
                <a:latin typeface="Lora"/>
                <a:ea typeface="Lora"/>
                <a:cs typeface="Lora"/>
                <a:sym typeface="Lora"/>
              </a:rPr>
              <a:t>the lower thorax.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Types of hiatal hernia: Sliding (more common in GERD) and rolling.</a:t>
            </a:r>
            <a:endParaRPr>
              <a:latin typeface="Lora"/>
              <a:ea typeface="Lora"/>
              <a:cs typeface="Lora"/>
              <a:sym typeface="Lora"/>
            </a:endParaRPr>
          </a:p>
        </p:txBody>
      </p:sp>
      <p:pic>
        <p:nvPicPr>
          <p:cNvPr id="139" name="Google Shape;139;p16"/>
          <p:cNvPicPr preferRelativeResize="0"/>
          <p:nvPr/>
        </p:nvPicPr>
        <p:blipFill>
          <a:blip r:embed="rId4">
            <a:alphaModFix/>
          </a:blip>
          <a:stretch>
            <a:fillRect/>
          </a:stretch>
        </p:blipFill>
        <p:spPr>
          <a:xfrm>
            <a:off x="5927501" y="4911325"/>
            <a:ext cx="1805150" cy="1474800"/>
          </a:xfrm>
          <a:prstGeom prst="rect">
            <a:avLst/>
          </a:prstGeom>
          <a:noFill/>
          <a:ln>
            <a:noFill/>
          </a:ln>
        </p:spPr>
      </p:pic>
      <p:pic>
        <p:nvPicPr>
          <p:cNvPr id="140" name="Google Shape;140;p16"/>
          <p:cNvPicPr preferRelativeResize="0"/>
          <p:nvPr/>
        </p:nvPicPr>
        <p:blipFill>
          <a:blip r:embed="rId5">
            <a:alphaModFix/>
          </a:blip>
          <a:stretch>
            <a:fillRect/>
          </a:stretch>
        </p:blipFill>
        <p:spPr>
          <a:xfrm>
            <a:off x="3672908" y="5081975"/>
            <a:ext cx="2205992" cy="1133499"/>
          </a:xfrm>
          <a:prstGeom prst="rect">
            <a:avLst/>
          </a:prstGeom>
          <a:noFill/>
          <a:ln>
            <a:noFill/>
          </a:ln>
        </p:spPr>
      </p:pic>
      <p:cxnSp>
        <p:nvCxnSpPr>
          <p:cNvPr id="141" name="Google Shape;141;p16"/>
          <p:cNvCxnSpPr/>
          <p:nvPr/>
        </p:nvCxnSpPr>
        <p:spPr>
          <a:xfrm flipH="1">
            <a:off x="7081550" y="5432400"/>
            <a:ext cx="85500" cy="158700"/>
          </a:xfrm>
          <a:prstGeom prst="straightConnector1">
            <a:avLst/>
          </a:prstGeom>
          <a:noFill/>
          <a:ln cap="flat" cmpd="sng" w="9525">
            <a:solidFill>
              <a:srgbClr val="FF0000"/>
            </a:solidFill>
            <a:prstDash val="solid"/>
            <a:round/>
            <a:headEnd len="med" w="med" type="none"/>
            <a:tailEnd len="med" w="med" type="stealth"/>
          </a:ln>
        </p:spPr>
      </p:cxnSp>
      <p:sp>
        <p:nvSpPr>
          <p:cNvPr id="142" name="Google Shape;142;p16"/>
          <p:cNvSpPr/>
          <p:nvPr/>
        </p:nvSpPr>
        <p:spPr>
          <a:xfrm rot="5400000">
            <a:off x="-9212" y="10154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rot="5400000">
            <a:off x="-9212" y="4939324"/>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rot="5400000">
            <a:off x="-9212" y="6963924"/>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7"/>
          <p:cNvSpPr txBox="1"/>
          <p:nvPr/>
        </p:nvSpPr>
        <p:spPr>
          <a:xfrm>
            <a:off x="0" y="846750"/>
            <a:ext cx="7093800" cy="640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Complications</a:t>
            </a:r>
            <a:endParaRPr b="1" sz="1800" u="sng">
              <a:solidFill>
                <a:srgbClr val="073763"/>
              </a:solidFill>
              <a:latin typeface="Lora"/>
              <a:ea typeface="Lora"/>
              <a:cs typeface="Lora"/>
              <a:sym typeface="Lora"/>
            </a:endParaRPr>
          </a:p>
          <a:p>
            <a:pPr indent="0" lvl="0" marL="0" rtl="0" algn="l">
              <a:lnSpc>
                <a:spcPct val="115000"/>
              </a:lnSpc>
              <a:spcBef>
                <a:spcPts val="0"/>
              </a:spcBef>
              <a:spcAft>
                <a:spcPts val="0"/>
              </a:spcAft>
              <a:buNone/>
            </a:pPr>
            <a:r>
              <a:rPr b="1" lang="en-GB" sz="1600">
                <a:solidFill>
                  <a:srgbClr val="8E7CC3"/>
                </a:solidFill>
                <a:latin typeface="Lora"/>
                <a:ea typeface="Lora"/>
                <a:cs typeface="Lora"/>
                <a:sym typeface="Lora"/>
              </a:rPr>
              <a:t>1- Hematemesis:</a:t>
            </a:r>
            <a:r>
              <a:rPr b="1" lang="en-GB" sz="1600">
                <a:solidFill>
                  <a:srgbClr val="B45F06"/>
                </a:solidFill>
                <a:latin typeface="Lora"/>
                <a:ea typeface="Lora"/>
                <a:cs typeface="Lora"/>
                <a:sym typeface="Lora"/>
              </a:rPr>
              <a:t> </a:t>
            </a:r>
            <a:r>
              <a:rPr lang="en-GB" sz="1600">
                <a:solidFill>
                  <a:srgbClr val="B45F06"/>
                </a:solidFill>
                <a:latin typeface="Lora"/>
                <a:ea typeface="Lora"/>
                <a:cs typeface="Lora"/>
                <a:sym typeface="Lora"/>
              </a:rPr>
              <a:t>the vomiting of blood.</a:t>
            </a:r>
            <a:endParaRPr sz="1600">
              <a:solidFill>
                <a:srgbClr val="B45F06"/>
              </a:solidFill>
              <a:latin typeface="Lora"/>
              <a:ea typeface="Lora"/>
              <a:cs typeface="Lora"/>
              <a:sym typeface="Lora"/>
            </a:endParaRPr>
          </a:p>
          <a:p>
            <a:pPr indent="0" lvl="0" marL="0" rtl="0" algn="l">
              <a:lnSpc>
                <a:spcPct val="115000"/>
              </a:lnSpc>
              <a:spcBef>
                <a:spcPts val="0"/>
              </a:spcBef>
              <a:spcAft>
                <a:spcPts val="0"/>
              </a:spcAft>
              <a:buNone/>
            </a:pPr>
            <a:r>
              <a:rPr b="1" lang="en-GB" sz="1600">
                <a:solidFill>
                  <a:srgbClr val="8E7CC3"/>
                </a:solidFill>
                <a:latin typeface="Lora"/>
                <a:ea typeface="Lora"/>
                <a:cs typeface="Lora"/>
                <a:sym typeface="Lora"/>
              </a:rPr>
              <a:t>2- Melena: </a:t>
            </a:r>
            <a:r>
              <a:rPr lang="en-GB" sz="1600">
                <a:solidFill>
                  <a:srgbClr val="B45F06"/>
                </a:solidFill>
                <a:latin typeface="Lora"/>
                <a:ea typeface="Lora"/>
                <a:cs typeface="Lora"/>
                <a:sym typeface="Lora"/>
              </a:rPr>
              <a:t>black tarry stools.</a:t>
            </a:r>
            <a:endParaRPr sz="1600">
              <a:solidFill>
                <a:srgbClr val="B45F06"/>
              </a:solidFill>
              <a:latin typeface="Lora"/>
              <a:ea typeface="Lora"/>
              <a:cs typeface="Lora"/>
              <a:sym typeface="Lora"/>
            </a:endParaRPr>
          </a:p>
          <a:p>
            <a:pPr indent="0" lvl="0" marL="0" rtl="0" algn="l">
              <a:lnSpc>
                <a:spcPct val="115000"/>
              </a:lnSpc>
              <a:spcBef>
                <a:spcPts val="0"/>
              </a:spcBef>
              <a:spcAft>
                <a:spcPts val="0"/>
              </a:spcAft>
              <a:buNone/>
            </a:pPr>
            <a:r>
              <a:rPr b="1" lang="en-GB" sz="1600">
                <a:solidFill>
                  <a:schemeClr val="dk1"/>
                </a:solidFill>
                <a:latin typeface="Lora"/>
                <a:ea typeface="Lora"/>
                <a:cs typeface="Lora"/>
                <a:sym typeface="Lora"/>
              </a:rPr>
              <a:t>3</a:t>
            </a:r>
            <a:r>
              <a:rPr b="1" lang="en-GB" sz="1600">
                <a:solidFill>
                  <a:schemeClr val="dk1"/>
                </a:solidFill>
                <a:latin typeface="Lora"/>
                <a:ea typeface="Lora"/>
                <a:cs typeface="Lora"/>
                <a:sym typeface="Lora"/>
              </a:rPr>
              <a:t>- Erosive</a:t>
            </a:r>
            <a:r>
              <a:rPr b="1" lang="en-GB" sz="1600">
                <a:solidFill>
                  <a:srgbClr val="073763"/>
                </a:solidFill>
                <a:latin typeface="Lora"/>
                <a:ea typeface="Lora"/>
                <a:cs typeface="Lora"/>
                <a:sym typeface="Lora"/>
              </a:rPr>
              <a:t> </a:t>
            </a:r>
            <a:r>
              <a:rPr b="1" lang="en-GB" sz="1600">
                <a:solidFill>
                  <a:schemeClr val="dk1"/>
                </a:solidFill>
                <a:latin typeface="Lora"/>
                <a:ea typeface="Lora"/>
                <a:cs typeface="Lora"/>
                <a:sym typeface="Lora"/>
              </a:rPr>
              <a:t>esophagitis</a:t>
            </a:r>
            <a:endParaRPr b="1" sz="1600" u="sng">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Responsible for 40-60% of GERD symptoms.</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Severity of symptoms might not match severity of esophagitis.</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b="1" lang="en-GB">
                <a:solidFill>
                  <a:schemeClr val="dk1"/>
                </a:solidFill>
                <a:latin typeface="Lora"/>
                <a:ea typeface="Lora"/>
                <a:cs typeface="Lora"/>
                <a:sym typeface="Lora"/>
              </a:rPr>
              <a:t>Morphology:</a:t>
            </a:r>
            <a:endParaRPr b="1">
              <a:solidFill>
                <a:schemeClr val="dk1"/>
              </a:solidFill>
              <a:latin typeface="Lora"/>
              <a:ea typeface="Lora"/>
              <a:cs typeface="Lora"/>
              <a:sym typeface="Lora"/>
            </a:endParaRPr>
          </a:p>
          <a:p>
            <a:pPr indent="-196899" lvl="1" marL="557999" rtl="0" algn="l">
              <a:lnSpc>
                <a:spcPct val="115000"/>
              </a:lnSpc>
              <a:spcBef>
                <a:spcPts val="0"/>
              </a:spcBef>
              <a:spcAft>
                <a:spcPts val="0"/>
              </a:spcAft>
              <a:buClr>
                <a:schemeClr val="dk1"/>
              </a:buClr>
              <a:buSzPts val="1400"/>
              <a:buFont typeface="Lora"/>
              <a:buChar char="○"/>
            </a:pPr>
            <a:r>
              <a:rPr lang="en-GB">
                <a:solidFill>
                  <a:schemeClr val="dk1"/>
                </a:solidFill>
                <a:highlight>
                  <a:srgbClr val="FFF2CC"/>
                </a:highlight>
                <a:latin typeface="Lora"/>
                <a:ea typeface="Lora"/>
                <a:cs typeface="Lora"/>
                <a:sym typeface="Lora"/>
              </a:rPr>
              <a:t>Basal zone hyperplasia.</a:t>
            </a:r>
            <a:endParaRPr>
              <a:solidFill>
                <a:schemeClr val="dk1"/>
              </a:solidFill>
              <a:highlight>
                <a:srgbClr val="FFF2CC"/>
              </a:highlight>
              <a:latin typeface="Lora"/>
              <a:ea typeface="Lora"/>
              <a:cs typeface="Lora"/>
              <a:sym typeface="Lora"/>
            </a:endParaRPr>
          </a:p>
          <a:p>
            <a:pPr indent="-196899" lvl="1" marL="557999" rtl="0" algn="l">
              <a:lnSpc>
                <a:spcPct val="115000"/>
              </a:lnSpc>
              <a:spcBef>
                <a:spcPts val="0"/>
              </a:spcBef>
              <a:spcAft>
                <a:spcPts val="0"/>
              </a:spcAft>
              <a:buClr>
                <a:schemeClr val="dk1"/>
              </a:buClr>
              <a:buSzPts val="1400"/>
              <a:buFont typeface="Lora"/>
              <a:buChar char="○"/>
            </a:pPr>
            <a:r>
              <a:rPr lang="en-GB">
                <a:solidFill>
                  <a:schemeClr val="dk1"/>
                </a:solidFill>
                <a:highlight>
                  <a:srgbClr val="C9DAF8"/>
                </a:highlight>
                <a:latin typeface="Lora"/>
                <a:ea typeface="Lora"/>
                <a:cs typeface="Lora"/>
                <a:sym typeface="Lora"/>
              </a:rPr>
              <a:t>Elongation of lamina propria.</a:t>
            </a:r>
            <a:endParaRPr>
              <a:solidFill>
                <a:schemeClr val="dk1"/>
              </a:solidFill>
              <a:highlight>
                <a:srgbClr val="C9DAF8"/>
              </a:highlight>
              <a:latin typeface="Lora"/>
              <a:ea typeface="Lora"/>
              <a:cs typeface="Lora"/>
              <a:sym typeface="Lora"/>
            </a:endParaRPr>
          </a:p>
          <a:p>
            <a:pPr indent="-196899" lvl="1" marL="557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Eosinophils and neutrophils.</a:t>
            </a:r>
            <a:endParaRPr>
              <a:solidFill>
                <a:schemeClr val="dk1"/>
              </a:solidFill>
              <a:latin typeface="Lora"/>
              <a:ea typeface="Lora"/>
              <a:cs typeface="Lora"/>
              <a:sym typeface="Lora"/>
            </a:endParaRPr>
          </a:p>
          <a:p>
            <a:pPr indent="-196899" lvl="1" marL="557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Red mucosa with erosions and ulceration.</a:t>
            </a:r>
            <a:endParaRPr>
              <a:solidFill>
                <a:schemeClr val="dk1"/>
              </a:solidFill>
              <a:latin typeface="Lora"/>
              <a:ea typeface="Lora"/>
              <a:cs typeface="Lora"/>
              <a:sym typeface="Lora"/>
            </a:endParaRPr>
          </a:p>
          <a:p>
            <a:pPr indent="0" lvl="0" marL="0" rtl="0" algn="l">
              <a:spcBef>
                <a:spcPts val="1000"/>
              </a:spcBef>
              <a:spcAft>
                <a:spcPts val="0"/>
              </a:spcAft>
              <a:buNone/>
            </a:pPr>
            <a:r>
              <a:rPr b="1" lang="en-GB" sz="1600">
                <a:solidFill>
                  <a:schemeClr val="dk1"/>
                </a:solidFill>
                <a:latin typeface="Lora"/>
                <a:ea typeface="Lora"/>
                <a:cs typeface="Lora"/>
                <a:sym typeface="Lora"/>
              </a:rPr>
              <a:t>4- Esophageal stricture</a:t>
            </a:r>
            <a:endParaRPr b="1" sz="1600">
              <a:solidFill>
                <a:schemeClr val="dk1"/>
              </a:solidFill>
              <a:latin typeface="Lora"/>
              <a:ea typeface="Lora"/>
              <a:cs typeface="Lora"/>
              <a:sym typeface="Lora"/>
            </a:endParaRPr>
          </a:p>
          <a:p>
            <a:pPr indent="-196900" lvl="0" marL="378000" rtl="0" algn="l">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Narrowing of esophagus Due to healing erosive esophagitis.</a:t>
            </a:r>
            <a:endParaRPr>
              <a:solidFill>
                <a:schemeClr val="dk1"/>
              </a:solidFill>
              <a:latin typeface="Lora"/>
              <a:ea typeface="Lora"/>
              <a:cs typeface="Lora"/>
              <a:sym typeface="Lora"/>
            </a:endParaRPr>
          </a:p>
          <a:p>
            <a:pPr indent="-196900" lvl="0" marL="378000" rtl="0" algn="l">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May need dilation.</a:t>
            </a:r>
            <a:endParaRPr>
              <a:solidFill>
                <a:schemeClr val="dk1"/>
              </a:solidFill>
              <a:latin typeface="Lora"/>
              <a:ea typeface="Lora"/>
              <a:cs typeface="Lora"/>
              <a:sym typeface="Lora"/>
            </a:endParaRPr>
          </a:p>
          <a:p>
            <a:pPr indent="0" lvl="0" marL="0" rtl="0" algn="l">
              <a:lnSpc>
                <a:spcPct val="115000"/>
              </a:lnSpc>
              <a:spcBef>
                <a:spcPts val="1000"/>
              </a:spcBef>
              <a:spcAft>
                <a:spcPts val="0"/>
              </a:spcAft>
              <a:buNone/>
            </a:pPr>
            <a:r>
              <a:rPr b="1" lang="en-GB" sz="1600">
                <a:solidFill>
                  <a:schemeClr val="dk1"/>
                </a:solidFill>
                <a:latin typeface="Lora"/>
                <a:ea typeface="Lora"/>
                <a:cs typeface="Lora"/>
                <a:sym typeface="Lora"/>
              </a:rPr>
              <a:t>5- Barrett’s esophagus</a:t>
            </a:r>
            <a:endParaRPr b="1" sz="1600">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Intestinal metaplasia of the esophagus. </a:t>
            </a:r>
            <a:r>
              <a:rPr lang="en-GB" sz="1300">
                <a:solidFill>
                  <a:srgbClr val="8E7CC3"/>
                </a:solidFill>
                <a:latin typeface="Lora"/>
                <a:ea typeface="Lora"/>
                <a:cs typeface="Lora"/>
                <a:sym typeface="Lora"/>
              </a:rPr>
              <a:t>The stratified squamous</a:t>
            </a:r>
            <a:endParaRPr sz="1300">
              <a:solidFill>
                <a:srgbClr val="8E7CC3"/>
              </a:solidFill>
              <a:latin typeface="Lora"/>
              <a:ea typeface="Lora"/>
              <a:cs typeface="Lora"/>
              <a:sym typeface="Lora"/>
            </a:endParaRPr>
          </a:p>
          <a:p>
            <a:pPr indent="0" lvl="0" marL="378000" rtl="0" algn="l">
              <a:lnSpc>
                <a:spcPct val="115000"/>
              </a:lnSpc>
              <a:spcBef>
                <a:spcPts val="0"/>
              </a:spcBef>
              <a:spcAft>
                <a:spcPts val="0"/>
              </a:spcAft>
              <a:buNone/>
            </a:pPr>
            <a:r>
              <a:rPr lang="en-GB" sz="1300">
                <a:solidFill>
                  <a:srgbClr val="8E7CC3"/>
                </a:solidFill>
                <a:latin typeface="Lora"/>
                <a:ea typeface="Lora"/>
                <a:cs typeface="Lora"/>
                <a:sym typeface="Lora"/>
              </a:rPr>
              <a:t>epithelium of the esophagus becomes columnar with goblet cells, </a:t>
            </a:r>
            <a:endParaRPr sz="1300">
              <a:solidFill>
                <a:srgbClr val="8E7CC3"/>
              </a:solidFill>
              <a:latin typeface="Lora"/>
              <a:ea typeface="Lora"/>
              <a:cs typeface="Lora"/>
              <a:sym typeface="Lora"/>
            </a:endParaRPr>
          </a:p>
          <a:p>
            <a:pPr indent="0" lvl="0" marL="378000" rtl="0" algn="l">
              <a:lnSpc>
                <a:spcPct val="115000"/>
              </a:lnSpc>
              <a:spcBef>
                <a:spcPts val="0"/>
              </a:spcBef>
              <a:spcAft>
                <a:spcPts val="0"/>
              </a:spcAft>
              <a:buNone/>
            </a:pPr>
            <a:r>
              <a:rPr lang="en-GB" sz="1300">
                <a:solidFill>
                  <a:srgbClr val="8E7CC3"/>
                </a:solidFill>
                <a:latin typeface="Lora"/>
                <a:ea typeface="Lora"/>
                <a:cs typeface="Lora"/>
                <a:sym typeface="Lora"/>
              </a:rPr>
              <a:t>in the lower esophagus. </a:t>
            </a:r>
            <a:endParaRPr sz="1300">
              <a:solidFill>
                <a:srgbClr val="8E7CC3"/>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Patients may be asymptomatic.</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The incidence of Barrett esophagus is rising.</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Occur in 10% of individuals with symptomatic GERD.</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Most common in white males and typically presents between 40 and 60 years.</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Can only be identified through endoscopy and biopsy, due to GERD symptoms.</a:t>
            </a:r>
            <a:endParaRPr>
              <a:solidFill>
                <a:schemeClr val="dk1"/>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b="1" lang="en-GB">
                <a:solidFill>
                  <a:schemeClr val="dk1"/>
                </a:solidFill>
                <a:latin typeface="Lora"/>
                <a:ea typeface="Lora"/>
                <a:cs typeface="Lora"/>
                <a:sym typeface="Lora"/>
              </a:rPr>
              <a:t>Pathophysiology:</a:t>
            </a:r>
            <a:endParaRPr b="1">
              <a:solidFill>
                <a:schemeClr val="dk1"/>
              </a:solidFill>
              <a:latin typeface="Lora"/>
              <a:ea typeface="Lora"/>
              <a:cs typeface="Lora"/>
              <a:sym typeface="Lora"/>
            </a:endParaRPr>
          </a:p>
        </p:txBody>
      </p:sp>
      <p:sp>
        <p:nvSpPr>
          <p:cNvPr id="150" name="Google Shape;150;p17"/>
          <p:cNvSpPr txBox="1"/>
          <p:nvPr/>
        </p:nvSpPr>
        <p:spPr>
          <a:xfrm>
            <a:off x="137250" y="9384525"/>
            <a:ext cx="3822900" cy="804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ph idx="12" type="sldNum"/>
          </p:nvPr>
        </p:nvSpPr>
        <p:spPr>
          <a:xfrm>
            <a:off x="7338349" y="94617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52" name="Google Shape;152;p17"/>
          <p:cNvSpPr txBox="1"/>
          <p:nvPr/>
        </p:nvSpPr>
        <p:spPr>
          <a:xfrm>
            <a:off x="1266225" y="18625"/>
            <a:ext cx="53856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GERD</a:t>
            </a:r>
            <a:endParaRPr b="1" sz="3000">
              <a:solidFill>
                <a:srgbClr val="073763"/>
              </a:solidFill>
              <a:latin typeface="Lora"/>
              <a:ea typeface="Lora"/>
              <a:cs typeface="Lora"/>
              <a:sym typeface="Lora"/>
            </a:endParaRPr>
          </a:p>
        </p:txBody>
      </p:sp>
      <p:cxnSp>
        <p:nvCxnSpPr>
          <p:cNvPr id="153" name="Google Shape;153;p17"/>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154" name="Google Shape;154;p17"/>
          <p:cNvSpPr/>
          <p:nvPr/>
        </p:nvSpPr>
        <p:spPr>
          <a:xfrm rot="5400000">
            <a:off x="-9212" y="10154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7"/>
          <p:cNvPicPr preferRelativeResize="0"/>
          <p:nvPr/>
        </p:nvPicPr>
        <p:blipFill>
          <a:blip r:embed="rId3">
            <a:alphaModFix/>
          </a:blip>
          <a:stretch>
            <a:fillRect/>
          </a:stretch>
        </p:blipFill>
        <p:spPr>
          <a:xfrm>
            <a:off x="5731828" y="2573060"/>
            <a:ext cx="2044549" cy="1463261"/>
          </a:xfrm>
          <a:prstGeom prst="rect">
            <a:avLst/>
          </a:prstGeom>
          <a:noFill/>
          <a:ln>
            <a:noFill/>
          </a:ln>
        </p:spPr>
      </p:pic>
      <p:pic>
        <p:nvPicPr>
          <p:cNvPr id="156" name="Google Shape;156;p17"/>
          <p:cNvPicPr preferRelativeResize="0"/>
          <p:nvPr/>
        </p:nvPicPr>
        <p:blipFill>
          <a:blip r:embed="rId4">
            <a:alphaModFix/>
          </a:blip>
          <a:stretch>
            <a:fillRect/>
          </a:stretch>
        </p:blipFill>
        <p:spPr>
          <a:xfrm>
            <a:off x="5961463" y="1354163"/>
            <a:ext cx="1585275" cy="1133513"/>
          </a:xfrm>
          <a:prstGeom prst="rect">
            <a:avLst/>
          </a:prstGeom>
          <a:noFill/>
          <a:ln>
            <a:noFill/>
          </a:ln>
        </p:spPr>
      </p:pic>
      <p:sp>
        <p:nvSpPr>
          <p:cNvPr id="157" name="Google Shape;157;p17"/>
          <p:cNvSpPr/>
          <p:nvPr/>
        </p:nvSpPr>
        <p:spPr>
          <a:xfrm>
            <a:off x="6021275" y="3351150"/>
            <a:ext cx="570000" cy="474900"/>
          </a:xfrm>
          <a:prstGeom prst="ellipse">
            <a:avLst/>
          </a:prstGeom>
          <a:noFill/>
          <a:ln cap="flat" cmpd="sng" w="2857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7032425" y="3018625"/>
            <a:ext cx="300900" cy="7284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7"/>
          <p:cNvGrpSpPr/>
          <p:nvPr/>
        </p:nvGrpSpPr>
        <p:grpSpPr>
          <a:xfrm>
            <a:off x="597000" y="7177088"/>
            <a:ext cx="2373898" cy="1164900"/>
            <a:chOff x="108400" y="4105513"/>
            <a:chExt cx="2373898" cy="1164900"/>
          </a:xfrm>
        </p:grpSpPr>
        <p:sp>
          <p:nvSpPr>
            <p:cNvPr id="160" name="Google Shape;160;p17"/>
            <p:cNvSpPr/>
            <p:nvPr/>
          </p:nvSpPr>
          <p:spPr>
            <a:xfrm>
              <a:off x="108400" y="4105513"/>
              <a:ext cx="1978200" cy="1164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Reflux acid damages the lining of the esophagus causing chronic esophagitis</a:t>
              </a:r>
              <a:endParaRPr b="1" sz="1700">
                <a:latin typeface="Lora"/>
                <a:ea typeface="Lora"/>
                <a:cs typeface="Lora"/>
                <a:sym typeface="Lora"/>
              </a:endParaRPr>
            </a:p>
          </p:txBody>
        </p:sp>
        <p:sp>
          <p:nvSpPr>
            <p:cNvPr id="161" name="Google Shape;161;p17"/>
            <p:cNvSpPr/>
            <p:nvPr/>
          </p:nvSpPr>
          <p:spPr>
            <a:xfrm flipH="1" rot="-5400000">
              <a:off x="2188448" y="4490113"/>
              <a:ext cx="192000" cy="395700"/>
            </a:xfrm>
            <a:prstGeom prst="downArrow">
              <a:avLst>
                <a:gd fmla="val 11856" name="adj1"/>
                <a:gd fmla="val 64106" name="adj2"/>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Trebuchet MS"/>
                <a:ea typeface="Trebuchet MS"/>
                <a:cs typeface="Trebuchet MS"/>
                <a:sym typeface="Trebuchet MS"/>
              </a:endParaRPr>
            </a:p>
          </p:txBody>
        </p:sp>
      </p:grpSp>
      <p:grpSp>
        <p:nvGrpSpPr>
          <p:cNvPr id="162" name="Google Shape;162;p17"/>
          <p:cNvGrpSpPr/>
          <p:nvPr/>
        </p:nvGrpSpPr>
        <p:grpSpPr>
          <a:xfrm>
            <a:off x="2970900" y="7177226"/>
            <a:ext cx="2373898" cy="1164900"/>
            <a:chOff x="108400" y="4105513"/>
            <a:chExt cx="2373898" cy="1164900"/>
          </a:xfrm>
        </p:grpSpPr>
        <p:sp>
          <p:nvSpPr>
            <p:cNvPr id="163" name="Google Shape;163;p17"/>
            <p:cNvSpPr/>
            <p:nvPr/>
          </p:nvSpPr>
          <p:spPr>
            <a:xfrm>
              <a:off x="108400" y="4105513"/>
              <a:ext cx="1978200" cy="1164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Healing in a metaplastic process results in columnar cells replacing squamous cells</a:t>
              </a:r>
              <a:endParaRPr b="1" sz="1700">
                <a:latin typeface="Lora"/>
                <a:ea typeface="Lora"/>
                <a:cs typeface="Lora"/>
                <a:sym typeface="Lora"/>
              </a:endParaRPr>
            </a:p>
          </p:txBody>
        </p:sp>
        <p:sp>
          <p:nvSpPr>
            <p:cNvPr id="164" name="Google Shape;164;p17"/>
            <p:cNvSpPr/>
            <p:nvPr/>
          </p:nvSpPr>
          <p:spPr>
            <a:xfrm flipH="1" rot="-5400000">
              <a:off x="2188448" y="4490113"/>
              <a:ext cx="192000" cy="395700"/>
            </a:xfrm>
            <a:prstGeom prst="downArrow">
              <a:avLst>
                <a:gd fmla="val 11856" name="adj1"/>
                <a:gd fmla="val 64106" name="adj2"/>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Trebuchet MS"/>
                <a:ea typeface="Trebuchet MS"/>
                <a:cs typeface="Trebuchet MS"/>
                <a:sym typeface="Trebuchet MS"/>
              </a:endParaRPr>
            </a:p>
          </p:txBody>
        </p:sp>
      </p:grpSp>
      <p:sp>
        <p:nvSpPr>
          <p:cNvPr id="165" name="Google Shape;165;p17"/>
          <p:cNvSpPr/>
          <p:nvPr/>
        </p:nvSpPr>
        <p:spPr>
          <a:xfrm>
            <a:off x="5344800" y="7177213"/>
            <a:ext cx="1978200" cy="1164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Could progress to dysplasia and adenocarcinoma</a:t>
            </a:r>
            <a:endParaRPr b="1" sz="1700">
              <a:latin typeface="Lora"/>
              <a:ea typeface="Lora"/>
              <a:cs typeface="Lora"/>
              <a:sym typeface="Lora"/>
            </a:endParaRPr>
          </a:p>
        </p:txBody>
      </p:sp>
      <p:pic>
        <p:nvPicPr>
          <p:cNvPr id="166" name="Google Shape;166;p17"/>
          <p:cNvPicPr preferRelativeResize="0"/>
          <p:nvPr/>
        </p:nvPicPr>
        <p:blipFill>
          <a:blip r:embed="rId5">
            <a:alphaModFix/>
          </a:blip>
          <a:stretch>
            <a:fillRect/>
          </a:stretch>
        </p:blipFill>
        <p:spPr>
          <a:xfrm>
            <a:off x="451538" y="8455313"/>
            <a:ext cx="1428750" cy="1419225"/>
          </a:xfrm>
          <a:prstGeom prst="rect">
            <a:avLst/>
          </a:prstGeom>
          <a:noFill/>
          <a:ln>
            <a:noFill/>
          </a:ln>
        </p:spPr>
      </p:pic>
      <p:pic>
        <p:nvPicPr>
          <p:cNvPr id="167" name="Google Shape;167;p17"/>
          <p:cNvPicPr preferRelativeResize="0"/>
          <p:nvPr/>
        </p:nvPicPr>
        <p:blipFill>
          <a:blip r:embed="rId6">
            <a:alphaModFix/>
          </a:blip>
          <a:stretch>
            <a:fillRect/>
          </a:stretch>
        </p:blipFill>
        <p:spPr>
          <a:xfrm>
            <a:off x="2314263" y="8450550"/>
            <a:ext cx="1428750" cy="1428750"/>
          </a:xfrm>
          <a:prstGeom prst="rect">
            <a:avLst/>
          </a:prstGeom>
          <a:noFill/>
          <a:ln>
            <a:noFill/>
          </a:ln>
        </p:spPr>
      </p:pic>
      <p:pic>
        <p:nvPicPr>
          <p:cNvPr id="168" name="Google Shape;168;p17"/>
          <p:cNvPicPr preferRelativeResize="0"/>
          <p:nvPr/>
        </p:nvPicPr>
        <p:blipFill>
          <a:blip r:embed="rId7">
            <a:alphaModFix/>
          </a:blip>
          <a:stretch>
            <a:fillRect/>
          </a:stretch>
        </p:blipFill>
        <p:spPr>
          <a:xfrm>
            <a:off x="4176988" y="8450538"/>
            <a:ext cx="1428750" cy="1428750"/>
          </a:xfrm>
          <a:prstGeom prst="rect">
            <a:avLst/>
          </a:prstGeom>
          <a:noFill/>
          <a:ln>
            <a:noFill/>
          </a:ln>
        </p:spPr>
      </p:pic>
      <p:pic>
        <p:nvPicPr>
          <p:cNvPr id="169" name="Google Shape;169;p17"/>
          <p:cNvPicPr preferRelativeResize="0"/>
          <p:nvPr/>
        </p:nvPicPr>
        <p:blipFill>
          <a:blip r:embed="rId8">
            <a:alphaModFix/>
          </a:blip>
          <a:stretch>
            <a:fillRect/>
          </a:stretch>
        </p:blipFill>
        <p:spPr>
          <a:xfrm>
            <a:off x="6039713" y="8450538"/>
            <a:ext cx="1428750" cy="1428750"/>
          </a:xfrm>
          <a:prstGeom prst="rect">
            <a:avLst/>
          </a:prstGeom>
          <a:noFill/>
          <a:ln>
            <a:noFill/>
          </a:ln>
        </p:spPr>
      </p:pic>
      <p:sp>
        <p:nvSpPr>
          <p:cNvPr id="170" name="Google Shape;170;p17"/>
          <p:cNvSpPr txBox="1"/>
          <p:nvPr/>
        </p:nvSpPr>
        <p:spPr>
          <a:xfrm>
            <a:off x="428900" y="9859325"/>
            <a:ext cx="14289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B45F06"/>
                </a:solidFill>
                <a:latin typeface="Lora"/>
                <a:ea typeface="Lora"/>
                <a:cs typeface="Lora"/>
                <a:sym typeface="Lora"/>
              </a:rPr>
              <a:t>Short segments </a:t>
            </a:r>
            <a:endParaRPr sz="800">
              <a:solidFill>
                <a:srgbClr val="B45F06"/>
              </a:solidFill>
              <a:latin typeface="Lora"/>
              <a:ea typeface="Lora"/>
              <a:cs typeface="Lora"/>
              <a:sym typeface="Lora"/>
            </a:endParaRPr>
          </a:p>
        </p:txBody>
      </p:sp>
      <p:sp>
        <p:nvSpPr>
          <p:cNvPr id="171" name="Google Shape;171;p17"/>
          <p:cNvSpPr txBox="1"/>
          <p:nvPr/>
        </p:nvSpPr>
        <p:spPr>
          <a:xfrm>
            <a:off x="2101850" y="9859325"/>
            <a:ext cx="1858200" cy="81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Lora"/>
                <a:ea typeface="Lora"/>
                <a:cs typeface="Lora"/>
                <a:sym typeface="Lora"/>
              </a:rPr>
              <a:t>Endoscopic image of barrett’s esophagus: an area of red mucosa</a:t>
            </a:r>
            <a:endParaRPr sz="800">
              <a:latin typeface="Lora"/>
              <a:ea typeface="Lora"/>
              <a:cs typeface="Lora"/>
              <a:sym typeface="Lora"/>
            </a:endParaRPr>
          </a:p>
          <a:p>
            <a:pPr indent="0" lvl="0" marL="0" rtl="0" algn="ctr">
              <a:spcBef>
                <a:spcPts val="0"/>
              </a:spcBef>
              <a:spcAft>
                <a:spcPts val="0"/>
              </a:spcAft>
              <a:buNone/>
            </a:pPr>
            <a:r>
              <a:rPr lang="en-GB" sz="800">
                <a:solidFill>
                  <a:srgbClr val="B45F06"/>
                </a:solidFill>
                <a:latin typeface="Lora"/>
                <a:ea typeface="Lora"/>
                <a:cs typeface="Lora"/>
                <a:sym typeface="Lora"/>
              </a:rPr>
              <a:t>Long segments, </a:t>
            </a:r>
            <a:r>
              <a:rPr lang="en-GB" sz="800">
                <a:solidFill>
                  <a:srgbClr val="B45F06"/>
                </a:solidFill>
                <a:latin typeface="Lora"/>
                <a:ea typeface="Lora"/>
                <a:cs typeface="Lora"/>
                <a:sym typeface="Lora"/>
              </a:rPr>
              <a:t>tongue</a:t>
            </a:r>
            <a:r>
              <a:rPr lang="en-GB" sz="800">
                <a:solidFill>
                  <a:srgbClr val="B45F06"/>
                </a:solidFill>
                <a:latin typeface="Lora"/>
                <a:ea typeface="Lora"/>
                <a:cs typeface="Lora"/>
                <a:sym typeface="Lora"/>
              </a:rPr>
              <a:t> like processes + dysplasia</a:t>
            </a:r>
            <a:endParaRPr sz="800">
              <a:solidFill>
                <a:srgbClr val="B45F06"/>
              </a:solidFill>
              <a:latin typeface="Lora"/>
              <a:ea typeface="Lora"/>
              <a:cs typeface="Lora"/>
              <a:sym typeface="Lora"/>
            </a:endParaRPr>
          </a:p>
        </p:txBody>
      </p:sp>
      <p:sp>
        <p:nvSpPr>
          <p:cNvPr id="172" name="Google Shape;172;p17"/>
          <p:cNvSpPr txBox="1"/>
          <p:nvPr/>
        </p:nvSpPr>
        <p:spPr>
          <a:xfrm>
            <a:off x="4176975" y="9859325"/>
            <a:ext cx="14289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B45F06"/>
                </a:solidFill>
                <a:latin typeface="Lora"/>
                <a:ea typeface="Lora"/>
                <a:cs typeface="Lora"/>
                <a:sym typeface="Lora"/>
              </a:rPr>
              <a:t>Long segments, Irregular and rough processes</a:t>
            </a:r>
            <a:endParaRPr sz="800">
              <a:solidFill>
                <a:srgbClr val="B45F06"/>
              </a:solidFill>
              <a:latin typeface="Lora"/>
              <a:ea typeface="Lora"/>
              <a:cs typeface="Lora"/>
              <a:sym typeface="Lora"/>
            </a:endParaRPr>
          </a:p>
        </p:txBody>
      </p:sp>
      <p:sp>
        <p:nvSpPr>
          <p:cNvPr id="173" name="Google Shape;173;p17"/>
          <p:cNvSpPr/>
          <p:nvPr/>
        </p:nvSpPr>
        <p:spPr>
          <a:xfrm rot="580231">
            <a:off x="2865171" y="9130869"/>
            <a:ext cx="475050" cy="728260"/>
          </a:xfrm>
          <a:prstGeom prst="flowChartAlternateProcess">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txBox="1"/>
          <p:nvPr/>
        </p:nvSpPr>
        <p:spPr>
          <a:xfrm>
            <a:off x="2314200" y="9004338"/>
            <a:ext cx="720600" cy="3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Lora"/>
                <a:ea typeface="Lora"/>
                <a:cs typeface="Lora"/>
                <a:sym typeface="Lora"/>
              </a:rPr>
              <a:t>Normal</a:t>
            </a:r>
            <a:endParaRPr sz="600">
              <a:latin typeface="Lora"/>
              <a:ea typeface="Lora"/>
              <a:cs typeface="Lora"/>
              <a:sym typeface="Lora"/>
            </a:endParaRPr>
          </a:p>
        </p:txBody>
      </p:sp>
      <p:sp>
        <p:nvSpPr>
          <p:cNvPr id="175" name="Google Shape;175;p17"/>
          <p:cNvSpPr txBox="1"/>
          <p:nvPr/>
        </p:nvSpPr>
        <p:spPr>
          <a:xfrm>
            <a:off x="6039750" y="9859325"/>
            <a:ext cx="14289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B45F06"/>
                </a:solidFill>
                <a:latin typeface="Lora"/>
                <a:ea typeface="Lora"/>
                <a:cs typeface="Lora"/>
                <a:sym typeface="Lora"/>
              </a:rPr>
              <a:t>Mass → adenocarcinoma</a:t>
            </a:r>
            <a:endParaRPr sz="800">
              <a:solidFill>
                <a:srgbClr val="B45F06"/>
              </a:solidFill>
              <a:latin typeface="Lora"/>
              <a:ea typeface="Lora"/>
              <a:cs typeface="Lora"/>
              <a:sym typeface="Lora"/>
            </a:endParaRPr>
          </a:p>
        </p:txBody>
      </p:sp>
      <p:pic>
        <p:nvPicPr>
          <p:cNvPr id="176" name="Google Shape;176;p17"/>
          <p:cNvPicPr preferRelativeResize="0"/>
          <p:nvPr/>
        </p:nvPicPr>
        <p:blipFill>
          <a:blip r:embed="rId9">
            <a:alphaModFix/>
          </a:blip>
          <a:stretch>
            <a:fillRect/>
          </a:stretch>
        </p:blipFill>
        <p:spPr>
          <a:xfrm>
            <a:off x="5664677" y="4886988"/>
            <a:ext cx="2179048" cy="116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cxnSp>
        <p:nvCxnSpPr>
          <p:cNvPr id="182" name="Google Shape;182;p18"/>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183" name="Google Shape;183;p18"/>
          <p:cNvSpPr txBox="1"/>
          <p:nvPr/>
        </p:nvSpPr>
        <p:spPr>
          <a:xfrm>
            <a:off x="0" y="1139075"/>
            <a:ext cx="6571800" cy="5274900"/>
          </a:xfrm>
          <a:prstGeom prst="rect">
            <a:avLst/>
          </a:prstGeom>
          <a:noFill/>
          <a:ln>
            <a:noFill/>
          </a:ln>
        </p:spPr>
        <p:txBody>
          <a:bodyPr anchorCtr="0" anchor="t" bIns="91425" lIns="91425" spcFirstLastPara="1" rIns="91425" wrap="square" tIns="91425">
            <a:noAutofit/>
          </a:bodyPr>
          <a:lstStyle/>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Complications of Barrett’s esophagus:</a:t>
            </a:r>
            <a:endParaRPr>
              <a:latin typeface="Lora"/>
              <a:ea typeface="Lora"/>
              <a:cs typeface="Lora"/>
              <a:sym typeface="Lora"/>
            </a:endParaRPr>
          </a:p>
          <a:p>
            <a:pPr indent="-196899" lvl="1" marL="557999" rtl="0" algn="l">
              <a:lnSpc>
                <a:spcPct val="115000"/>
              </a:lnSpc>
              <a:spcBef>
                <a:spcPts val="1000"/>
              </a:spcBef>
              <a:spcAft>
                <a:spcPts val="0"/>
              </a:spcAft>
              <a:buSzPts val="1400"/>
              <a:buFont typeface="Lora"/>
              <a:buChar char="○"/>
            </a:pPr>
            <a:r>
              <a:rPr b="1" lang="en-GB">
                <a:highlight>
                  <a:srgbClr val="CFE2F3"/>
                </a:highlight>
                <a:latin typeface="Lora"/>
                <a:ea typeface="Lora"/>
                <a:cs typeface="Lora"/>
                <a:sym typeface="Lora"/>
              </a:rPr>
              <a:t>Dysplasia</a:t>
            </a:r>
            <a:r>
              <a:rPr lang="en-GB">
                <a:highlight>
                  <a:srgbClr val="CFE2F3"/>
                </a:highlight>
                <a:latin typeface="Lora"/>
                <a:ea typeface="Lora"/>
                <a:cs typeface="Lora"/>
                <a:sym typeface="Lora"/>
              </a:rPr>
              <a:t> </a:t>
            </a:r>
            <a:endParaRPr>
              <a:highlight>
                <a:srgbClr val="CFE2F3"/>
              </a:highlight>
              <a:latin typeface="Lora"/>
              <a:ea typeface="Lora"/>
              <a:cs typeface="Lora"/>
              <a:sym typeface="Lora"/>
            </a:endParaRPr>
          </a:p>
          <a:p>
            <a:pPr indent="-178899" lvl="1" marL="719999" rtl="0" algn="l">
              <a:lnSpc>
                <a:spcPct val="115000"/>
              </a:lnSpc>
              <a:spcBef>
                <a:spcPts val="0"/>
              </a:spcBef>
              <a:spcAft>
                <a:spcPts val="0"/>
              </a:spcAft>
              <a:buSzPts val="1400"/>
              <a:buFont typeface="Lora"/>
              <a:buChar char="■"/>
            </a:pPr>
            <a:r>
              <a:rPr lang="en-GB">
                <a:latin typeface="Lora"/>
                <a:ea typeface="Lora"/>
                <a:cs typeface="Lora"/>
                <a:sym typeface="Lora"/>
              </a:rPr>
              <a:t>The presence of dysplasia, a preinvasive change, is                     associated with prolonged symptoms, longer segment                   length, increased patient age, and Caucasian race.</a:t>
            </a:r>
            <a:endParaRPr>
              <a:latin typeface="Lora"/>
              <a:ea typeface="Lora"/>
              <a:cs typeface="Lora"/>
              <a:sym typeface="Lora"/>
            </a:endParaRPr>
          </a:p>
          <a:p>
            <a:pPr indent="-178899" lvl="1" marL="719999" rtl="0" algn="l">
              <a:lnSpc>
                <a:spcPct val="115000"/>
              </a:lnSpc>
              <a:spcBef>
                <a:spcPts val="0"/>
              </a:spcBef>
              <a:spcAft>
                <a:spcPts val="0"/>
              </a:spcAft>
              <a:buSzPts val="1400"/>
              <a:buFont typeface="Lora"/>
              <a:buChar char="■"/>
            </a:pPr>
            <a:r>
              <a:rPr b="1" lang="en-GB">
                <a:latin typeface="Lora"/>
                <a:ea typeface="Lora"/>
                <a:cs typeface="Lora"/>
                <a:sym typeface="Lora"/>
              </a:rPr>
              <a:t>Low-grade dysplasia: </a:t>
            </a:r>
            <a:r>
              <a:rPr lang="en-GB">
                <a:latin typeface="Lora"/>
                <a:ea typeface="Lora"/>
                <a:cs typeface="Lora"/>
                <a:sym typeface="Lora"/>
              </a:rPr>
              <a:t>Cytological changes e.g. nuclear  stratification, hyperchromasia and increased nuclear to   cytoplasmic ratio.</a:t>
            </a:r>
            <a:endParaRPr>
              <a:latin typeface="Lora"/>
              <a:ea typeface="Lora"/>
              <a:cs typeface="Lora"/>
              <a:sym typeface="Lora"/>
            </a:endParaRPr>
          </a:p>
          <a:p>
            <a:pPr indent="-178899" lvl="1" marL="719999" rtl="0" algn="l">
              <a:lnSpc>
                <a:spcPct val="115000"/>
              </a:lnSpc>
              <a:spcBef>
                <a:spcPts val="0"/>
              </a:spcBef>
              <a:spcAft>
                <a:spcPts val="0"/>
              </a:spcAft>
              <a:buSzPts val="1400"/>
              <a:buFont typeface="Lora"/>
              <a:buChar char="■"/>
            </a:pPr>
            <a:r>
              <a:rPr b="1" lang="en-GB">
                <a:latin typeface="Lora"/>
                <a:ea typeface="Lora"/>
                <a:cs typeface="Lora"/>
                <a:sym typeface="Lora"/>
              </a:rPr>
              <a:t>High-grade dysplasia: </a:t>
            </a:r>
            <a:r>
              <a:rPr lang="en-GB">
                <a:latin typeface="Lora"/>
                <a:ea typeface="Lora"/>
                <a:cs typeface="Lora"/>
                <a:sym typeface="Lora"/>
              </a:rPr>
              <a:t>Architectural irregularities, including gland within gland, or cribriform pattern in addition to cytological changes.</a:t>
            </a:r>
            <a:endParaRPr>
              <a:latin typeface="Lora"/>
              <a:ea typeface="Lora"/>
              <a:cs typeface="Lora"/>
              <a:sym typeface="Lora"/>
            </a:endParaRPr>
          </a:p>
          <a:p>
            <a:pPr indent="-196899" lvl="1" marL="557999" rtl="0" algn="l">
              <a:lnSpc>
                <a:spcPct val="115000"/>
              </a:lnSpc>
              <a:spcBef>
                <a:spcPts val="1000"/>
              </a:spcBef>
              <a:spcAft>
                <a:spcPts val="0"/>
              </a:spcAft>
              <a:buSzPts val="1400"/>
              <a:buFont typeface="Lora"/>
              <a:buChar char="○"/>
            </a:pPr>
            <a:r>
              <a:rPr b="1" lang="en-GB">
                <a:solidFill>
                  <a:schemeClr val="dk1"/>
                </a:solidFill>
                <a:highlight>
                  <a:srgbClr val="CFE2F3"/>
                </a:highlight>
                <a:latin typeface="Lora"/>
                <a:ea typeface="Lora"/>
                <a:cs typeface="Lora"/>
                <a:sym typeface="Lora"/>
              </a:rPr>
              <a:t>Adenocarcinoma</a:t>
            </a:r>
            <a:endParaRPr b="1">
              <a:solidFill>
                <a:schemeClr val="dk1"/>
              </a:solidFill>
              <a:highlight>
                <a:srgbClr val="CFE2F3"/>
              </a:highlight>
              <a:latin typeface="Lora"/>
              <a:ea typeface="Lora"/>
              <a:cs typeface="Lora"/>
              <a:sym typeface="Lora"/>
            </a:endParaRPr>
          </a:p>
          <a:p>
            <a:pPr indent="-184150" lvl="1" marL="7239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Risk factors other than Barrett’s esophagus: tobacco and         radiation.</a:t>
            </a:r>
            <a:endParaRPr>
              <a:solidFill>
                <a:schemeClr val="dk1"/>
              </a:solidFill>
              <a:latin typeface="Lora"/>
              <a:ea typeface="Lora"/>
              <a:cs typeface="Lora"/>
              <a:sym typeface="Lora"/>
            </a:endParaRPr>
          </a:p>
          <a:p>
            <a:pPr indent="-178899" lvl="1" marL="71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The risk is reduced by diets rich in fresh fruits and vegetables.</a:t>
            </a:r>
            <a:endParaRPr>
              <a:solidFill>
                <a:schemeClr val="dk1"/>
              </a:solidFill>
              <a:latin typeface="Lora"/>
              <a:ea typeface="Lora"/>
              <a:cs typeface="Lora"/>
              <a:sym typeface="Lora"/>
            </a:endParaRPr>
          </a:p>
          <a:p>
            <a:pPr indent="-178899" lvl="1" marL="71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Occurs in the distal third of the esophagus and may invade </a:t>
            </a:r>
            <a:endParaRPr>
              <a:solidFill>
                <a:schemeClr val="dk1"/>
              </a:solidFill>
              <a:latin typeface="Lora"/>
              <a:ea typeface="Lora"/>
              <a:cs typeface="Lora"/>
              <a:sym typeface="Lora"/>
            </a:endParaRPr>
          </a:p>
          <a:p>
            <a:pPr indent="0" lvl="0" marL="557999" rtl="0" algn="l">
              <a:lnSpc>
                <a:spcPct val="115000"/>
              </a:lnSpc>
              <a:spcBef>
                <a:spcPts val="0"/>
              </a:spcBef>
              <a:spcAft>
                <a:spcPts val="0"/>
              </a:spcAft>
              <a:buNone/>
            </a:pPr>
            <a:r>
              <a:rPr lang="en-GB">
                <a:solidFill>
                  <a:schemeClr val="dk1"/>
                </a:solidFill>
                <a:latin typeface="Lora"/>
                <a:ea typeface="Lora"/>
                <a:cs typeface="Lora"/>
                <a:sym typeface="Lora"/>
              </a:rPr>
              <a:t>the adjacent gastric cardia.</a:t>
            </a:r>
            <a:endParaRPr>
              <a:solidFill>
                <a:schemeClr val="dk1"/>
              </a:solidFill>
              <a:latin typeface="Lora"/>
              <a:ea typeface="Lora"/>
              <a:cs typeface="Lora"/>
              <a:sym typeface="Lora"/>
            </a:endParaRPr>
          </a:p>
          <a:p>
            <a:pPr indent="-178899" lvl="1" marL="71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Well to poorly differentiated adenocarcinoma.</a:t>
            </a:r>
            <a:endParaRPr>
              <a:solidFill>
                <a:schemeClr val="dk1"/>
              </a:solidFill>
              <a:latin typeface="Lora"/>
              <a:ea typeface="Lora"/>
              <a:cs typeface="Lora"/>
              <a:sym typeface="Lora"/>
            </a:endParaRPr>
          </a:p>
          <a:p>
            <a:pPr indent="-178899" lvl="1" marL="71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Present with pain or difficulty in swallowing, progressive weight loss, hematemesis, chest pain, or vomiting.</a:t>
            </a:r>
            <a:endParaRPr>
              <a:solidFill>
                <a:schemeClr val="dk1"/>
              </a:solidFill>
              <a:latin typeface="Lora"/>
              <a:ea typeface="Lora"/>
              <a:cs typeface="Lora"/>
              <a:sym typeface="Lora"/>
            </a:endParaRPr>
          </a:p>
          <a:p>
            <a:pPr indent="-178899" lvl="1" marL="71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Prognosis depends on the stage.</a:t>
            </a:r>
            <a:endParaRPr>
              <a:solidFill>
                <a:schemeClr val="dk1"/>
              </a:solidFill>
              <a:latin typeface="Lora"/>
              <a:ea typeface="Lora"/>
              <a:cs typeface="Lora"/>
              <a:sym typeface="Lora"/>
            </a:endParaRPr>
          </a:p>
        </p:txBody>
      </p:sp>
      <p:pic>
        <p:nvPicPr>
          <p:cNvPr id="184" name="Google Shape;184;p18"/>
          <p:cNvPicPr preferRelativeResize="0"/>
          <p:nvPr/>
        </p:nvPicPr>
        <p:blipFill>
          <a:blip r:embed="rId3">
            <a:alphaModFix/>
          </a:blip>
          <a:stretch>
            <a:fillRect/>
          </a:stretch>
        </p:blipFill>
        <p:spPr>
          <a:xfrm>
            <a:off x="5657575" y="1275300"/>
            <a:ext cx="2225750" cy="1652350"/>
          </a:xfrm>
          <a:prstGeom prst="rect">
            <a:avLst/>
          </a:prstGeom>
          <a:noFill/>
          <a:ln>
            <a:noFill/>
          </a:ln>
        </p:spPr>
      </p:pic>
      <p:sp>
        <p:nvSpPr>
          <p:cNvPr id="185" name="Google Shape;185;p18"/>
          <p:cNvSpPr txBox="1"/>
          <p:nvPr/>
        </p:nvSpPr>
        <p:spPr>
          <a:xfrm>
            <a:off x="7302575" y="1200950"/>
            <a:ext cx="583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FF00FF"/>
                </a:solidFill>
                <a:latin typeface="Lora"/>
                <a:ea typeface="Lora"/>
                <a:cs typeface="Lora"/>
                <a:sym typeface="Lora"/>
              </a:rPr>
              <a:t>Dysplasia</a:t>
            </a:r>
            <a:r>
              <a:rPr lang="en-GB" sz="700">
                <a:latin typeface="Lora"/>
                <a:ea typeface="Lora"/>
                <a:cs typeface="Lora"/>
                <a:sym typeface="Lora"/>
              </a:rPr>
              <a:t> </a:t>
            </a:r>
            <a:endParaRPr sz="700">
              <a:latin typeface="Lora"/>
              <a:ea typeface="Lora"/>
              <a:cs typeface="Lora"/>
              <a:sym typeface="Lora"/>
            </a:endParaRPr>
          </a:p>
        </p:txBody>
      </p:sp>
      <p:sp>
        <p:nvSpPr>
          <p:cNvPr id="186" name="Google Shape;186;p18"/>
          <p:cNvSpPr txBox="1"/>
          <p:nvPr/>
        </p:nvSpPr>
        <p:spPr>
          <a:xfrm>
            <a:off x="7064400" y="2653150"/>
            <a:ext cx="9609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Lora"/>
                <a:ea typeface="Lora"/>
                <a:cs typeface="Lora"/>
                <a:sym typeface="Lora"/>
              </a:rPr>
              <a:t>Adenocarcinoma</a:t>
            </a:r>
            <a:endParaRPr sz="700">
              <a:latin typeface="Lora"/>
              <a:ea typeface="Lora"/>
              <a:cs typeface="Lora"/>
              <a:sym typeface="Lora"/>
            </a:endParaRPr>
          </a:p>
        </p:txBody>
      </p:sp>
      <p:sp>
        <p:nvSpPr>
          <p:cNvPr id="187" name="Google Shape;187;p18"/>
          <p:cNvSpPr txBox="1"/>
          <p:nvPr/>
        </p:nvSpPr>
        <p:spPr>
          <a:xfrm>
            <a:off x="5710500" y="2851450"/>
            <a:ext cx="9609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700">
                <a:latin typeface="Lora"/>
                <a:ea typeface="Lora"/>
                <a:cs typeface="Lora"/>
                <a:sym typeface="Lora"/>
              </a:rPr>
              <a:t>Adenocarcinoma</a:t>
            </a:r>
            <a:endParaRPr sz="700">
              <a:latin typeface="Lora"/>
              <a:ea typeface="Lora"/>
              <a:cs typeface="Lora"/>
              <a:sym typeface="Lora"/>
            </a:endParaRPr>
          </a:p>
        </p:txBody>
      </p:sp>
      <p:cxnSp>
        <p:nvCxnSpPr>
          <p:cNvPr id="188" name="Google Shape;188;p18"/>
          <p:cNvCxnSpPr>
            <a:stCxn id="187" idx="0"/>
          </p:cNvCxnSpPr>
          <p:nvPr/>
        </p:nvCxnSpPr>
        <p:spPr>
          <a:xfrm rot="10800000">
            <a:off x="6137850" y="2161750"/>
            <a:ext cx="53100" cy="689700"/>
          </a:xfrm>
          <a:prstGeom prst="straightConnector1">
            <a:avLst/>
          </a:prstGeom>
          <a:noFill/>
          <a:ln cap="flat" cmpd="sng" w="19050">
            <a:solidFill>
              <a:schemeClr val="dk2"/>
            </a:solidFill>
            <a:prstDash val="solid"/>
            <a:round/>
            <a:headEnd len="med" w="med" type="none"/>
            <a:tailEnd len="med" w="med" type="triangle"/>
          </a:ln>
        </p:spPr>
      </p:cxnSp>
      <p:sp>
        <p:nvSpPr>
          <p:cNvPr id="189" name="Google Shape;189;p18"/>
          <p:cNvSpPr txBox="1"/>
          <p:nvPr/>
        </p:nvSpPr>
        <p:spPr>
          <a:xfrm>
            <a:off x="0" y="8493775"/>
            <a:ext cx="6745500" cy="12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Treatment </a:t>
            </a:r>
            <a:endParaRPr b="1" sz="1800" u="sng">
              <a:solidFill>
                <a:srgbClr val="073763"/>
              </a:solidFill>
              <a:latin typeface="Lora"/>
              <a:ea typeface="Lora"/>
              <a:cs typeface="Lora"/>
              <a:sym typeface="Lora"/>
            </a:endParaRPr>
          </a:p>
          <a:p>
            <a:pPr indent="-196900" lvl="0" marL="378000" rtl="0" algn="l">
              <a:spcBef>
                <a:spcPts val="0"/>
              </a:spcBef>
              <a:spcAft>
                <a:spcPts val="0"/>
              </a:spcAft>
              <a:buSzPts val="1400"/>
              <a:buFont typeface="Lora"/>
              <a:buChar char="●"/>
            </a:pPr>
            <a:r>
              <a:rPr b="1" lang="en-GB">
                <a:latin typeface="Lora"/>
                <a:ea typeface="Lora"/>
                <a:cs typeface="Lora"/>
                <a:sym typeface="Lora"/>
              </a:rPr>
              <a:t>H2</a:t>
            </a:r>
            <a:r>
              <a:rPr lang="en-GB">
                <a:latin typeface="Lora"/>
                <a:ea typeface="Lora"/>
                <a:cs typeface="Lora"/>
                <a:sym typeface="Lora"/>
              </a:rPr>
              <a:t> receptor blockers</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Proton pump inhibitor</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May require antireflux surgery</a:t>
            </a:r>
            <a:endParaRPr>
              <a:latin typeface="Lora"/>
              <a:ea typeface="Lora"/>
              <a:cs typeface="Lora"/>
              <a:sym typeface="Lora"/>
            </a:endParaRPr>
          </a:p>
        </p:txBody>
      </p:sp>
      <p:pic>
        <p:nvPicPr>
          <p:cNvPr id="190" name="Google Shape;190;p18"/>
          <p:cNvPicPr preferRelativeResize="0"/>
          <p:nvPr/>
        </p:nvPicPr>
        <p:blipFill>
          <a:blip r:embed="rId4">
            <a:alphaModFix/>
          </a:blip>
          <a:stretch>
            <a:fillRect/>
          </a:stretch>
        </p:blipFill>
        <p:spPr>
          <a:xfrm>
            <a:off x="3551699" y="8543050"/>
            <a:ext cx="1272275" cy="1186650"/>
          </a:xfrm>
          <a:prstGeom prst="rect">
            <a:avLst/>
          </a:prstGeom>
          <a:noFill/>
          <a:ln>
            <a:noFill/>
          </a:ln>
        </p:spPr>
      </p:pic>
      <p:sp>
        <p:nvSpPr>
          <p:cNvPr id="191" name="Google Shape;191;p18"/>
          <p:cNvSpPr txBox="1"/>
          <p:nvPr/>
        </p:nvSpPr>
        <p:spPr>
          <a:xfrm>
            <a:off x="0" y="6737275"/>
            <a:ext cx="73473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Lora"/>
                <a:ea typeface="Lora"/>
                <a:cs typeface="Lora"/>
                <a:sym typeface="Lora"/>
              </a:rPr>
              <a:t> 6- Squamous carcinoma</a:t>
            </a:r>
            <a:endParaRPr b="1" sz="1600">
              <a:latin typeface="Lora"/>
              <a:ea typeface="Lora"/>
              <a:cs typeface="Lora"/>
              <a:sym typeface="Lora"/>
            </a:endParaRPr>
          </a:p>
          <a:p>
            <a:pPr indent="-209600" lvl="0" marL="378000" rtl="0" algn="l">
              <a:spcBef>
                <a:spcPts val="0"/>
              </a:spcBef>
              <a:spcAft>
                <a:spcPts val="0"/>
              </a:spcAft>
              <a:buSzPts val="1600"/>
              <a:buFont typeface="Lora"/>
              <a:buChar char="●"/>
            </a:pPr>
            <a:r>
              <a:rPr lang="en-GB">
                <a:latin typeface="Lora"/>
                <a:ea typeface="Lora"/>
                <a:cs typeface="Lora"/>
                <a:sym typeface="Lora"/>
              </a:rPr>
              <a:t>Most common in middle and lower esophagus.</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Common in men who are heavy smokers of alcohol drinkers.</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Maybe preceded by epithelial dysplasia.</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The most common malignant tumors of the esophagus are squamous carcinoma and adenocarcinoma. Both have poor prognosis.</a:t>
            </a:r>
            <a:endParaRPr>
              <a:latin typeface="Lora"/>
              <a:ea typeface="Lora"/>
              <a:cs typeface="Lora"/>
              <a:sym typeface="Lora"/>
            </a:endParaRPr>
          </a:p>
          <a:p>
            <a:pPr indent="-196900" lvl="0" marL="378000" rtl="0" algn="l">
              <a:spcBef>
                <a:spcPts val="0"/>
              </a:spcBef>
              <a:spcAft>
                <a:spcPts val="0"/>
              </a:spcAft>
              <a:buSzPts val="1400"/>
              <a:buFont typeface="Lora"/>
              <a:buChar char="●"/>
            </a:pPr>
            <a:r>
              <a:rPr lang="en-GB">
                <a:latin typeface="Lora"/>
                <a:ea typeface="Lora"/>
                <a:cs typeface="Lora"/>
                <a:sym typeface="Lora"/>
              </a:rPr>
              <a:t>Not related to GERD</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192" name="Google Shape;192;p18"/>
          <p:cNvSpPr/>
          <p:nvPr/>
        </p:nvSpPr>
        <p:spPr>
          <a:xfrm rot="5400000">
            <a:off x="-9212" y="866774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18"/>
          <p:cNvPicPr preferRelativeResize="0"/>
          <p:nvPr/>
        </p:nvPicPr>
        <p:blipFill rotWithShape="1">
          <a:blip r:embed="rId5">
            <a:alphaModFix/>
          </a:blip>
          <a:srcRect b="17614" l="0" r="0" t="0"/>
          <a:stretch/>
        </p:blipFill>
        <p:spPr>
          <a:xfrm>
            <a:off x="2246825" y="8193825"/>
            <a:ext cx="165804" cy="166100"/>
          </a:xfrm>
          <a:prstGeom prst="rect">
            <a:avLst/>
          </a:prstGeom>
          <a:noFill/>
          <a:ln>
            <a:noFill/>
          </a:ln>
        </p:spPr>
      </p:pic>
      <p:sp>
        <p:nvSpPr>
          <p:cNvPr id="194" name="Google Shape;194;p18"/>
          <p:cNvSpPr txBox="1"/>
          <p:nvPr/>
        </p:nvSpPr>
        <p:spPr>
          <a:xfrm>
            <a:off x="1266225" y="18625"/>
            <a:ext cx="53856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GERD</a:t>
            </a:r>
            <a:endParaRPr b="1" sz="3000">
              <a:solidFill>
                <a:srgbClr val="073763"/>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9"/>
          <p:cNvSpPr txBox="1"/>
          <p:nvPr/>
        </p:nvSpPr>
        <p:spPr>
          <a:xfrm>
            <a:off x="0" y="989650"/>
            <a:ext cx="7476300" cy="2397600"/>
          </a:xfrm>
          <a:prstGeom prst="rect">
            <a:avLst/>
          </a:prstGeom>
          <a:noFill/>
          <a:ln>
            <a:noFill/>
          </a:ln>
        </p:spPr>
        <p:txBody>
          <a:bodyPr anchorCtr="0" anchor="t" bIns="91425" lIns="91425" spcFirstLastPara="1" rIns="91425" wrap="square" tIns="91425">
            <a:noAutofit/>
          </a:bodyPr>
          <a:lstStyle/>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Erosion:</a:t>
            </a:r>
            <a:r>
              <a:rPr lang="en-GB">
                <a:latin typeface="Lora"/>
                <a:ea typeface="Lora"/>
                <a:cs typeface="Lora"/>
                <a:sym typeface="Lora"/>
              </a:rPr>
              <a:t> is a breach in the epithelium of the mucosa only.</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Ulcer:</a:t>
            </a:r>
            <a:r>
              <a:rPr lang="en-GB">
                <a:latin typeface="Lora"/>
                <a:ea typeface="Lora"/>
                <a:cs typeface="Lora"/>
                <a:sym typeface="Lora"/>
              </a:rPr>
              <a:t> is a breach in the mucosa of the alimentary tract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extending through muscularis mucosa </a:t>
            </a:r>
            <a:r>
              <a:rPr b="1" lang="en-GB">
                <a:latin typeface="Lora"/>
                <a:ea typeface="Lora"/>
                <a:cs typeface="Lora"/>
                <a:sym typeface="Lora"/>
              </a:rPr>
              <a:t>into submucosa</a:t>
            </a:r>
            <a:r>
              <a:rPr lang="en-GB">
                <a:latin typeface="Lora"/>
                <a:ea typeface="Lora"/>
                <a:cs typeface="Lora"/>
                <a:sym typeface="Lora"/>
              </a:rPr>
              <a:t> or deeper. </a:t>
            </a:r>
            <a:endParaRPr>
              <a:latin typeface="Lora"/>
              <a:ea typeface="Lora"/>
              <a:cs typeface="Lora"/>
              <a:sym typeface="Lora"/>
            </a:endParaRPr>
          </a:p>
          <a:p>
            <a:pPr indent="-203200" lvl="0" marL="630000" rtl="0" algn="l">
              <a:lnSpc>
                <a:spcPct val="115000"/>
              </a:lnSpc>
              <a:spcBef>
                <a:spcPts val="0"/>
              </a:spcBef>
              <a:spcAft>
                <a:spcPts val="0"/>
              </a:spcAft>
              <a:buSzPts val="1400"/>
              <a:buFont typeface="Lora"/>
              <a:buChar char="○"/>
            </a:pPr>
            <a:r>
              <a:rPr b="1" lang="en-GB">
                <a:latin typeface="Lora"/>
                <a:ea typeface="Lora"/>
                <a:cs typeface="Lora"/>
                <a:sym typeface="Lora"/>
              </a:rPr>
              <a:t>Types:</a:t>
            </a:r>
            <a:endParaRPr b="1">
              <a:latin typeface="Lora"/>
              <a:ea typeface="Lora"/>
              <a:cs typeface="Lora"/>
              <a:sym typeface="Lora"/>
            </a:endParaRPr>
          </a:p>
          <a:p>
            <a:pPr indent="-196899" lvl="2" marL="737999" rtl="0" algn="l">
              <a:lnSpc>
                <a:spcPct val="115000"/>
              </a:lnSpc>
              <a:spcBef>
                <a:spcPts val="0"/>
              </a:spcBef>
              <a:spcAft>
                <a:spcPts val="0"/>
              </a:spcAft>
              <a:buSzPts val="1400"/>
              <a:buFont typeface="Lora"/>
              <a:buAutoNum type="romanLcPeriod"/>
            </a:pPr>
            <a:r>
              <a:rPr b="1" lang="en-GB">
                <a:latin typeface="Lora"/>
                <a:ea typeface="Lora"/>
                <a:cs typeface="Lora"/>
                <a:sym typeface="Lora"/>
              </a:rPr>
              <a:t>Peptic ulcer: </a:t>
            </a:r>
            <a:r>
              <a:rPr lang="en-GB">
                <a:latin typeface="Lora"/>
                <a:ea typeface="Lora"/>
                <a:cs typeface="Lora"/>
                <a:sym typeface="Lora"/>
              </a:rPr>
              <a:t>chronic.</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AutoNum type="romanLcPeriod"/>
            </a:pPr>
            <a:r>
              <a:rPr b="1" lang="en-GB">
                <a:latin typeface="Lora"/>
                <a:ea typeface="Lora"/>
                <a:cs typeface="Lora"/>
                <a:sym typeface="Lora"/>
              </a:rPr>
              <a:t>Stress</a:t>
            </a:r>
            <a:r>
              <a:rPr lang="en-GB">
                <a:latin typeface="Lora"/>
                <a:ea typeface="Lora"/>
                <a:cs typeface="Lora"/>
                <a:sym typeface="Lora"/>
              </a:rPr>
              <a:t> </a:t>
            </a:r>
            <a:r>
              <a:rPr b="1" lang="en-GB">
                <a:latin typeface="Lora"/>
                <a:ea typeface="Lora"/>
                <a:cs typeface="Lora"/>
                <a:sym typeface="Lora"/>
              </a:rPr>
              <a:t>ulcers: </a:t>
            </a:r>
            <a:r>
              <a:rPr lang="en-GB">
                <a:latin typeface="Lora"/>
                <a:ea typeface="Lora"/>
                <a:cs typeface="Lora"/>
                <a:sym typeface="Lora"/>
              </a:rPr>
              <a:t>acute gastric (peptic) ulcers.</a:t>
            </a:r>
            <a:endParaRPr>
              <a:latin typeface="Lora"/>
              <a:ea typeface="Lora"/>
              <a:cs typeface="Lora"/>
              <a:sym typeface="Lora"/>
            </a:endParaRPr>
          </a:p>
          <a:p>
            <a:pPr indent="-203200" lvl="0" marL="630000" rtl="0" algn="l">
              <a:spcBef>
                <a:spcPts val="0"/>
              </a:spcBef>
              <a:spcAft>
                <a:spcPts val="0"/>
              </a:spcAft>
              <a:buSzPts val="1400"/>
              <a:buFont typeface="Lora"/>
              <a:buChar char="○"/>
            </a:pPr>
            <a:r>
              <a:rPr b="1" lang="en-GB">
                <a:solidFill>
                  <a:schemeClr val="dk1"/>
                </a:solidFill>
                <a:latin typeface="Lora"/>
                <a:ea typeface="Lora"/>
                <a:cs typeface="Lora"/>
                <a:sym typeface="Lora"/>
              </a:rPr>
              <a:t>Pathophysiology: </a:t>
            </a:r>
            <a:r>
              <a:rPr lang="en-GB">
                <a:solidFill>
                  <a:schemeClr val="dk1"/>
                </a:solidFill>
                <a:latin typeface="Lora"/>
                <a:ea typeface="Lora"/>
                <a:cs typeface="Lora"/>
                <a:sym typeface="Lora"/>
              </a:rPr>
              <a:t>imbalance</a:t>
            </a:r>
            <a:r>
              <a:rPr b="1" lang="en-GB">
                <a:solidFill>
                  <a:schemeClr val="dk1"/>
                </a:solidFill>
                <a:latin typeface="Lora"/>
                <a:ea typeface="Lora"/>
                <a:cs typeface="Lora"/>
                <a:sym typeface="Lora"/>
              </a:rPr>
              <a:t> </a:t>
            </a:r>
            <a:r>
              <a:rPr lang="en-GB">
                <a:solidFill>
                  <a:schemeClr val="dk1"/>
                </a:solidFill>
                <a:latin typeface="Lora"/>
                <a:ea typeface="Lora"/>
                <a:cs typeface="Lora"/>
                <a:sym typeface="Lora"/>
              </a:rPr>
              <a:t>between aggressive factors &amp; defensive factors: </a:t>
            </a:r>
            <a:endParaRPr b="1">
              <a:latin typeface="Lora"/>
              <a:ea typeface="Lora"/>
              <a:cs typeface="Lora"/>
              <a:sym typeface="Lora"/>
            </a:endParaRPr>
          </a:p>
        </p:txBody>
      </p:sp>
      <p:graphicFrame>
        <p:nvGraphicFramePr>
          <p:cNvPr id="200" name="Google Shape;200;p19"/>
          <p:cNvGraphicFramePr/>
          <p:nvPr/>
        </p:nvGraphicFramePr>
        <p:xfrm>
          <a:off x="1548350" y="2892388"/>
          <a:ext cx="3000000" cy="3000000"/>
        </p:xfrm>
        <a:graphic>
          <a:graphicData uri="http://schemas.openxmlformats.org/drawingml/2006/table">
            <a:tbl>
              <a:tblPr>
                <a:noFill/>
                <a:tableStyleId>{CBDBE1E9-B71E-49F9-99E2-42262B21CE9C}</a:tableStyleId>
              </a:tblPr>
              <a:tblGrid>
                <a:gridCol w="2411650"/>
                <a:gridCol w="2411650"/>
              </a:tblGrid>
              <a:tr h="334000">
                <a:tc>
                  <a:txBody>
                    <a:bodyPr/>
                    <a:lstStyle/>
                    <a:p>
                      <a:pPr indent="0" lvl="0" marL="0" rtl="0" algn="ctr">
                        <a:spcBef>
                          <a:spcPts val="0"/>
                        </a:spcBef>
                        <a:spcAft>
                          <a:spcPts val="0"/>
                        </a:spcAft>
                        <a:buNone/>
                      </a:pPr>
                      <a:r>
                        <a:rPr b="1" lang="en-GB" sz="1100">
                          <a:latin typeface="Lora"/>
                          <a:ea typeface="Lora"/>
                          <a:cs typeface="Lora"/>
                          <a:sym typeface="Lora"/>
                        </a:rPr>
                        <a:t>Aggressive Factors</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Defensive Factors</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r>
              <a:tr h="334000">
                <a:tc>
                  <a:txBody>
                    <a:bodyPr/>
                    <a:lstStyle/>
                    <a:p>
                      <a:pPr indent="0" lvl="0" marL="0" rtl="0" algn="ctr">
                        <a:spcBef>
                          <a:spcPts val="0"/>
                        </a:spcBef>
                        <a:spcAft>
                          <a:spcPts val="0"/>
                        </a:spcAft>
                        <a:buNone/>
                      </a:pPr>
                      <a:r>
                        <a:rPr b="1" lang="en-GB" sz="1100">
                          <a:solidFill>
                            <a:srgbClr val="FF0000"/>
                          </a:solidFill>
                          <a:latin typeface="Lora"/>
                          <a:ea typeface="Lora"/>
                          <a:cs typeface="Lora"/>
                          <a:sym typeface="Lora"/>
                        </a:rPr>
                        <a:t>H. pylori </a:t>
                      </a:r>
                      <a:endParaRPr b="1" sz="1100">
                        <a:solidFill>
                          <a:srgbClr val="FF0000"/>
                        </a:solidFill>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Mucus</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r h="334000">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 Drugs (NSAIDs)</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bicarbonate</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r h="334000">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Acid</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Blood flow &amp; </a:t>
                      </a:r>
                      <a:r>
                        <a:rPr lang="en-GB" sz="1100">
                          <a:solidFill>
                            <a:schemeClr val="dk1"/>
                          </a:solidFill>
                          <a:latin typeface="Lora"/>
                          <a:ea typeface="Lora"/>
                          <a:cs typeface="Lora"/>
                          <a:sym typeface="Lora"/>
                        </a:rPr>
                        <a:t>Cell renewal </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r h="334000">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pepsin</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 Prostaglandins</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r h="377200">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Bile salts</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100">
                          <a:solidFill>
                            <a:schemeClr val="dk1"/>
                          </a:solidFill>
                          <a:latin typeface="Lora"/>
                          <a:ea typeface="Lora"/>
                          <a:cs typeface="Lora"/>
                          <a:sym typeface="Lora"/>
                        </a:rPr>
                        <a:t>Phospholipid</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bl>
          </a:graphicData>
        </a:graphic>
      </p:graphicFrame>
      <p:sp>
        <p:nvSpPr>
          <p:cNvPr id="201" name="Google Shape;201;p19"/>
          <p:cNvSpPr txBox="1"/>
          <p:nvPr/>
        </p:nvSpPr>
        <p:spPr>
          <a:xfrm>
            <a:off x="49750" y="5005378"/>
            <a:ext cx="6366600" cy="30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Acute peptic ulcers </a:t>
            </a:r>
            <a:r>
              <a:rPr lang="en-GB" sz="1800" u="sng">
                <a:solidFill>
                  <a:srgbClr val="073763"/>
                </a:solidFill>
                <a:latin typeface="Lora"/>
                <a:ea typeface="Lora"/>
                <a:cs typeface="Lora"/>
                <a:sym typeface="Lora"/>
              </a:rPr>
              <a:t>(stress ulcers)</a:t>
            </a:r>
            <a:endParaRPr b="1" sz="1800" u="sng">
              <a:solidFill>
                <a:srgbClr val="073763"/>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Pathophysiology:</a:t>
            </a:r>
            <a:r>
              <a:rPr lang="en-GB">
                <a:latin typeface="Lora"/>
                <a:ea typeface="Lora"/>
                <a:cs typeface="Lora"/>
                <a:sym typeface="Lora"/>
              </a:rPr>
              <a:t> </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highlight>
                  <a:srgbClr val="CFE2F3"/>
                </a:highlight>
                <a:latin typeface="Lora"/>
                <a:ea typeface="Lora"/>
                <a:cs typeface="Lora"/>
                <a:sym typeface="Lora"/>
              </a:rPr>
              <a:t>Part of an acute gastritis:</a:t>
            </a:r>
            <a:endParaRPr>
              <a:highlight>
                <a:srgbClr val="CFE2F3"/>
              </a:highlight>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Acute response to an irritant 'chemical' injury by drugs:</a:t>
            </a:r>
            <a:endParaRPr>
              <a:latin typeface="Lora"/>
              <a:ea typeface="Lora"/>
              <a:cs typeface="Lora"/>
              <a:sym typeface="Lora"/>
            </a:endParaRPr>
          </a:p>
          <a:p>
            <a:pPr indent="-317500" lvl="3" marL="1828800" rtl="0" algn="l">
              <a:lnSpc>
                <a:spcPct val="115000"/>
              </a:lnSpc>
              <a:spcBef>
                <a:spcPts val="0"/>
              </a:spcBef>
              <a:spcAft>
                <a:spcPts val="0"/>
              </a:spcAft>
              <a:buSzPts val="1400"/>
              <a:buFont typeface="Lora"/>
              <a:buChar char="●"/>
            </a:pPr>
            <a:r>
              <a:rPr lang="en-GB">
                <a:latin typeface="Lora"/>
                <a:ea typeface="Lora"/>
                <a:cs typeface="Lora"/>
                <a:sym typeface="Lora"/>
              </a:rPr>
              <a:t>NSAIDs </a:t>
            </a:r>
            <a:endParaRPr>
              <a:latin typeface="Lora"/>
              <a:ea typeface="Lora"/>
              <a:cs typeface="Lora"/>
              <a:sym typeface="Lora"/>
            </a:endParaRPr>
          </a:p>
          <a:p>
            <a:pPr indent="-317500" lvl="3" marL="1828800" rtl="0" algn="l">
              <a:lnSpc>
                <a:spcPct val="115000"/>
              </a:lnSpc>
              <a:spcBef>
                <a:spcPts val="0"/>
              </a:spcBef>
              <a:spcAft>
                <a:spcPts val="0"/>
              </a:spcAft>
              <a:buSzPts val="1400"/>
              <a:buFont typeface="Lora"/>
              <a:buChar char="●"/>
            </a:pPr>
            <a:r>
              <a:rPr lang="en-GB">
                <a:latin typeface="Lora"/>
                <a:ea typeface="Lora"/>
                <a:cs typeface="Lora"/>
                <a:sym typeface="Lora"/>
              </a:rPr>
              <a:t>Alcohol</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highlight>
                  <a:srgbClr val="CFE2F3"/>
                </a:highlight>
                <a:latin typeface="Lora"/>
                <a:ea typeface="Lora"/>
                <a:cs typeface="Lora"/>
                <a:sym typeface="Lora"/>
              </a:rPr>
              <a:t>Complication of a severe stress response:</a:t>
            </a:r>
            <a:endParaRPr>
              <a:highlight>
                <a:srgbClr val="CFE2F3"/>
              </a:highlight>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Severe burns (Curling's ulcer)</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Major trauma (</a:t>
            </a:r>
            <a:r>
              <a:rPr lang="en-GB">
                <a:solidFill>
                  <a:srgbClr val="6AA84F"/>
                </a:solidFill>
                <a:latin typeface="Lora"/>
                <a:ea typeface="Lora"/>
                <a:cs typeface="Lora"/>
                <a:sym typeface="Lora"/>
              </a:rPr>
              <a:t>Cushing ulcer</a:t>
            </a:r>
            <a:r>
              <a:rPr lang="en-GB">
                <a:latin typeface="Lora"/>
                <a:ea typeface="Lora"/>
                <a:cs typeface="Lora"/>
                <a:sym typeface="Lora"/>
              </a:rPr>
              <a:t>)</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Cerebrovascular accidents </a:t>
            </a:r>
            <a:r>
              <a:rPr lang="en-GB">
                <a:solidFill>
                  <a:schemeClr val="dk1"/>
                </a:solidFill>
                <a:latin typeface="Lora"/>
                <a:ea typeface="Lora"/>
                <a:cs typeface="Lora"/>
                <a:sym typeface="Lora"/>
              </a:rPr>
              <a:t>(</a:t>
            </a:r>
            <a:r>
              <a:rPr lang="en-GB">
                <a:solidFill>
                  <a:srgbClr val="8E7CC3"/>
                </a:solidFill>
                <a:latin typeface="Lora"/>
                <a:ea typeface="Lora"/>
                <a:cs typeface="Lora"/>
                <a:sym typeface="Lora"/>
              </a:rPr>
              <a:t>Cushing ulcer</a:t>
            </a:r>
            <a:r>
              <a:rPr lang="en-GB">
                <a:solidFill>
                  <a:schemeClr val="dk1"/>
                </a:solidFill>
                <a:latin typeface="Lora"/>
                <a:ea typeface="Lora"/>
                <a:cs typeface="Lora"/>
                <a:sym typeface="Lora"/>
              </a:rPr>
              <a:t>)</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highlight>
                  <a:srgbClr val="CFE2F3"/>
                </a:highlight>
                <a:latin typeface="Lora"/>
                <a:ea typeface="Lora"/>
                <a:cs typeface="Lora"/>
                <a:sym typeface="Lora"/>
              </a:rPr>
              <a:t>A result of extreme hyperacidity:</a:t>
            </a:r>
            <a:endParaRPr>
              <a:highlight>
                <a:srgbClr val="CFE2F3"/>
              </a:highlight>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Zollinger-Ellison syndrome</a:t>
            </a:r>
            <a:endParaRPr>
              <a:latin typeface="Lora"/>
              <a:ea typeface="Lora"/>
              <a:cs typeface="Lora"/>
              <a:sym typeface="Lora"/>
            </a:endParaRPr>
          </a:p>
          <a:p>
            <a:pPr indent="0" lvl="0" marL="557999" rtl="0" algn="l">
              <a:lnSpc>
                <a:spcPct val="115000"/>
              </a:lnSpc>
              <a:spcBef>
                <a:spcPts val="0"/>
              </a:spcBef>
              <a:spcAft>
                <a:spcPts val="0"/>
              </a:spcAft>
              <a:buNone/>
            </a:pPr>
            <a:r>
              <a:t/>
            </a:r>
            <a:endParaRPr>
              <a:latin typeface="Lora"/>
              <a:ea typeface="Lora"/>
              <a:cs typeface="Lora"/>
              <a:sym typeface="Lora"/>
            </a:endParaRPr>
          </a:p>
          <a:p>
            <a:pPr indent="0" lvl="0" marL="737999" rtl="0" algn="l">
              <a:lnSpc>
                <a:spcPct val="115000"/>
              </a:lnSpc>
              <a:spcBef>
                <a:spcPts val="0"/>
              </a:spcBef>
              <a:spcAft>
                <a:spcPts val="0"/>
              </a:spcAft>
              <a:buNone/>
            </a:pPr>
            <a:r>
              <a:t/>
            </a:r>
            <a:endParaRPr>
              <a:latin typeface="Lora"/>
              <a:ea typeface="Lora"/>
              <a:cs typeface="Lora"/>
              <a:sym typeface="Lora"/>
            </a:endParaRPr>
          </a:p>
        </p:txBody>
      </p:sp>
      <p:pic>
        <p:nvPicPr>
          <p:cNvPr id="202" name="Google Shape;202;p19"/>
          <p:cNvPicPr preferRelativeResize="0"/>
          <p:nvPr/>
        </p:nvPicPr>
        <p:blipFill>
          <a:blip r:embed="rId3">
            <a:alphaModFix/>
          </a:blip>
          <a:stretch>
            <a:fillRect/>
          </a:stretch>
        </p:blipFill>
        <p:spPr>
          <a:xfrm>
            <a:off x="5312102" y="6451527"/>
            <a:ext cx="2271506" cy="1521900"/>
          </a:xfrm>
          <a:prstGeom prst="rect">
            <a:avLst/>
          </a:prstGeom>
          <a:noFill/>
          <a:ln>
            <a:noFill/>
          </a:ln>
        </p:spPr>
      </p:pic>
      <p:sp>
        <p:nvSpPr>
          <p:cNvPr id="203" name="Google Shape;203;p19"/>
          <p:cNvSpPr txBox="1"/>
          <p:nvPr/>
        </p:nvSpPr>
        <p:spPr>
          <a:xfrm>
            <a:off x="99400" y="9762725"/>
            <a:ext cx="6267300" cy="571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A condition in which a gastrin-secreting tumour or hyperplasia of the islet cells in the pancreas causes overproduction of gastric acid, resulting in recurrent peptic ulcers.</a:t>
            </a:r>
            <a:endParaRPr sz="1000">
              <a:latin typeface="Lora"/>
              <a:ea typeface="Lora"/>
              <a:cs typeface="Lora"/>
              <a:sym typeface="Lora"/>
            </a:endParaRPr>
          </a:p>
        </p:txBody>
      </p:sp>
      <p:sp>
        <p:nvSpPr>
          <p:cNvPr id="204" name="Google Shape;204;p19"/>
          <p:cNvSpPr txBox="1"/>
          <p:nvPr/>
        </p:nvSpPr>
        <p:spPr>
          <a:xfrm>
            <a:off x="3043050" y="7760475"/>
            <a:ext cx="280500" cy="2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Lora"/>
                <a:ea typeface="Lora"/>
                <a:cs typeface="Lora"/>
                <a:sym typeface="Lora"/>
              </a:rPr>
              <a:t>1</a:t>
            </a:r>
            <a:endParaRPr sz="1000">
              <a:latin typeface="Lora"/>
              <a:ea typeface="Lora"/>
              <a:cs typeface="Lora"/>
              <a:sym typeface="Lora"/>
            </a:endParaRPr>
          </a:p>
        </p:txBody>
      </p:sp>
      <p:graphicFrame>
        <p:nvGraphicFramePr>
          <p:cNvPr id="205" name="Google Shape;205;p19"/>
          <p:cNvGraphicFramePr/>
          <p:nvPr/>
        </p:nvGraphicFramePr>
        <p:xfrm>
          <a:off x="217325" y="8132775"/>
          <a:ext cx="3000000" cy="3000000"/>
        </p:xfrm>
        <a:graphic>
          <a:graphicData uri="http://schemas.openxmlformats.org/drawingml/2006/table">
            <a:tbl>
              <a:tblPr>
                <a:noFill/>
                <a:tableStyleId>{CBDBE1E9-B71E-49F9-99E2-42262B21CE9C}</a:tableStyleId>
              </a:tblPr>
              <a:tblGrid>
                <a:gridCol w="1061100"/>
                <a:gridCol w="2469725"/>
                <a:gridCol w="1917725"/>
                <a:gridCol w="1917725"/>
              </a:tblGrid>
              <a:tr h="290575">
                <a:tc>
                  <a:txBody>
                    <a:bodyPr/>
                    <a:lstStyle/>
                    <a:p>
                      <a:pPr indent="0" lvl="0" marL="0" rtl="0" algn="ctr">
                        <a:spcBef>
                          <a:spcPts val="0"/>
                        </a:spcBef>
                        <a:spcAft>
                          <a:spcPts val="0"/>
                        </a:spcAft>
                        <a:buNone/>
                      </a:pPr>
                      <a:r>
                        <a:rPr b="1" lang="en-GB" sz="1100">
                          <a:latin typeface="Lora"/>
                          <a:ea typeface="Lora"/>
                          <a:cs typeface="Lora"/>
                          <a:sym typeface="Lora"/>
                        </a:rPr>
                        <a:t>Location</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Morphology</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Prognosis</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Clinical findings:</a:t>
                      </a:r>
                      <a:endParaRPr b="1"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r>
              <a:tr h="1071800">
                <a:tc>
                  <a:txBody>
                    <a:bodyPr/>
                    <a:lstStyle/>
                    <a:p>
                      <a:pPr indent="0" lvl="0" marL="0" rtl="0" algn="ctr">
                        <a:spcBef>
                          <a:spcPts val="0"/>
                        </a:spcBef>
                        <a:spcAft>
                          <a:spcPts val="0"/>
                        </a:spcAft>
                        <a:buNone/>
                      </a:pPr>
                      <a:r>
                        <a:rPr lang="en-GB" sz="1100">
                          <a:latin typeface="Lora"/>
                          <a:ea typeface="Lora"/>
                          <a:cs typeface="Lora"/>
                          <a:sym typeface="Lora"/>
                        </a:rPr>
                        <a:t>Anywhere in the stomach </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100">
                          <a:latin typeface="Lora"/>
                          <a:ea typeface="Lora"/>
                          <a:cs typeface="Lora"/>
                          <a:sym typeface="Lora"/>
                        </a:rPr>
                        <a:t>They range in depth  from very superficial lesions (</a:t>
                      </a:r>
                      <a:r>
                        <a:rPr b="1" lang="en-GB" sz="1100">
                          <a:latin typeface="Lora"/>
                          <a:ea typeface="Lora"/>
                          <a:cs typeface="Lora"/>
                          <a:sym typeface="Lora"/>
                        </a:rPr>
                        <a:t>erosion</a:t>
                      </a:r>
                      <a:r>
                        <a:rPr lang="en-GB" sz="1100">
                          <a:latin typeface="Lora"/>
                          <a:ea typeface="Lora"/>
                          <a:cs typeface="Lora"/>
                          <a:sym typeface="Lora"/>
                        </a:rPr>
                        <a:t>) to deeper lesions that involve the entire mucosal  thickness (</a:t>
                      </a:r>
                      <a:r>
                        <a:rPr b="1" lang="en-GB" sz="1100">
                          <a:latin typeface="Lora"/>
                          <a:ea typeface="Lora"/>
                          <a:cs typeface="Lora"/>
                          <a:sym typeface="Lora"/>
                        </a:rPr>
                        <a:t>true ulceration</a:t>
                      </a:r>
                      <a:r>
                        <a:rPr lang="en-GB" sz="1100">
                          <a:latin typeface="Lora"/>
                          <a:ea typeface="Lora"/>
                          <a:cs typeface="Lora"/>
                          <a:sym typeface="Lora"/>
                        </a:rPr>
                        <a:t>)</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Lora"/>
                          <a:ea typeface="Lora"/>
                          <a:cs typeface="Lora"/>
                          <a:sym typeface="Lora"/>
                        </a:rPr>
                        <a:t>The gastric mucosa can recover completely if the person does not die from the primary disease</a:t>
                      </a:r>
                      <a:endParaRPr sz="1100">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298450" lvl="0" marL="457200" rtl="0" algn="l">
                        <a:spcBef>
                          <a:spcPts val="0"/>
                        </a:spcBef>
                        <a:spcAft>
                          <a:spcPts val="0"/>
                        </a:spcAft>
                        <a:buSzPts val="1100"/>
                        <a:buFont typeface="Lora"/>
                        <a:buAutoNum type="alphaLcPeriod"/>
                      </a:pPr>
                      <a:r>
                        <a:rPr lang="en-GB" sz="1100">
                          <a:latin typeface="Lora"/>
                          <a:ea typeface="Lora"/>
                          <a:cs typeface="Lora"/>
                          <a:sym typeface="Lora"/>
                        </a:rPr>
                        <a:t>Hematemesi</a:t>
                      </a:r>
                      <a:r>
                        <a:rPr lang="en-GB" sz="1100">
                          <a:latin typeface="Lora"/>
                          <a:ea typeface="Lora"/>
                          <a:cs typeface="Lora"/>
                          <a:sym typeface="Lora"/>
                        </a:rPr>
                        <a:t>s</a:t>
                      </a:r>
                      <a:endParaRPr sz="1100">
                        <a:latin typeface="Lora"/>
                        <a:ea typeface="Lora"/>
                        <a:cs typeface="Lora"/>
                        <a:sym typeface="Lora"/>
                      </a:endParaRPr>
                    </a:p>
                    <a:p>
                      <a:pPr indent="-298450" lvl="0" marL="457200" rtl="0" algn="l">
                        <a:spcBef>
                          <a:spcPts val="0"/>
                        </a:spcBef>
                        <a:spcAft>
                          <a:spcPts val="0"/>
                        </a:spcAft>
                        <a:buSzPts val="1100"/>
                        <a:buFont typeface="Lora"/>
                        <a:buAutoNum type="alphaLcPeriod"/>
                      </a:pPr>
                      <a:r>
                        <a:rPr lang="en-GB" sz="1100">
                          <a:latin typeface="Lora"/>
                          <a:ea typeface="Lora"/>
                          <a:cs typeface="Lora"/>
                          <a:sym typeface="Lora"/>
                        </a:rPr>
                        <a:t>Melena</a:t>
                      </a:r>
                      <a:endParaRPr sz="1100">
                        <a:latin typeface="Lora"/>
                        <a:ea typeface="Lora"/>
                        <a:cs typeface="Lora"/>
                        <a:sym typeface="Lora"/>
                      </a:endParaRPr>
                    </a:p>
                    <a:p>
                      <a:pPr indent="-298450" lvl="0" marL="457200" rtl="0" algn="l">
                        <a:spcBef>
                          <a:spcPts val="0"/>
                        </a:spcBef>
                        <a:spcAft>
                          <a:spcPts val="0"/>
                        </a:spcAft>
                        <a:buSzPts val="1100"/>
                        <a:buFont typeface="Lora"/>
                        <a:buAutoNum type="alphaLcPeriod"/>
                      </a:pPr>
                      <a:r>
                        <a:rPr lang="en-GB" sz="1100">
                          <a:latin typeface="Lora"/>
                          <a:ea typeface="Lora"/>
                          <a:cs typeface="Lora"/>
                          <a:sym typeface="Lora"/>
                        </a:rPr>
                        <a:t>Iron deficiency </a:t>
                      </a:r>
                      <a:r>
                        <a:rPr lang="en-GB" sz="1100">
                          <a:solidFill>
                            <a:srgbClr val="B45F06"/>
                          </a:solidFill>
                          <a:latin typeface="Lora"/>
                          <a:ea typeface="Lora"/>
                          <a:cs typeface="Lora"/>
                          <a:sym typeface="Lora"/>
                        </a:rPr>
                        <a:t>due to chronic bleeding.</a:t>
                      </a:r>
                      <a:endParaRPr sz="1100">
                        <a:solidFill>
                          <a:srgbClr val="B45F06"/>
                        </a:solidFill>
                        <a:latin typeface="Lora"/>
                        <a:ea typeface="Lora"/>
                        <a:cs typeface="Lora"/>
                        <a:sym typeface="Lora"/>
                      </a:endParaRPr>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bl>
          </a:graphicData>
        </a:graphic>
      </p:graphicFrame>
      <p:sp>
        <p:nvSpPr>
          <p:cNvPr id="206" name="Google Shape;206;p1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07" name="Google Shape;207;p19"/>
          <p:cNvPicPr preferRelativeResize="0"/>
          <p:nvPr/>
        </p:nvPicPr>
        <p:blipFill rotWithShape="1">
          <a:blip r:embed="rId4">
            <a:alphaModFix/>
          </a:blip>
          <a:srcRect b="27711" l="40484" r="6176" t="26582"/>
          <a:stretch/>
        </p:blipFill>
        <p:spPr>
          <a:xfrm>
            <a:off x="5683176" y="1335950"/>
            <a:ext cx="2130375" cy="1158374"/>
          </a:xfrm>
          <a:prstGeom prst="rect">
            <a:avLst/>
          </a:prstGeom>
          <a:noFill/>
          <a:ln>
            <a:noFill/>
          </a:ln>
        </p:spPr>
      </p:pic>
      <p:sp>
        <p:nvSpPr>
          <p:cNvPr id="208" name="Google Shape;208;p19"/>
          <p:cNvSpPr/>
          <p:nvPr/>
        </p:nvSpPr>
        <p:spPr>
          <a:xfrm rot="5400000">
            <a:off x="-9212" y="51479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19"/>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210" name="Google Shape;210;p19"/>
          <p:cNvSpPr txBox="1"/>
          <p:nvPr/>
        </p:nvSpPr>
        <p:spPr>
          <a:xfrm>
            <a:off x="1354650" y="32550"/>
            <a:ext cx="52107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Ulcers</a:t>
            </a:r>
            <a:endParaRPr b="1" sz="3000">
              <a:solidFill>
                <a:srgbClr val="073763"/>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0"/>
          <p:cNvSpPr txBox="1"/>
          <p:nvPr/>
        </p:nvSpPr>
        <p:spPr>
          <a:xfrm>
            <a:off x="0" y="8495792"/>
            <a:ext cx="6366600" cy="11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Lora"/>
              <a:ea typeface="Lora"/>
              <a:cs typeface="Lora"/>
              <a:sym typeface="Lora"/>
            </a:endParaRPr>
          </a:p>
          <a:p>
            <a:pPr indent="-196900" lvl="0" marL="378000" rtl="0" algn="l">
              <a:spcBef>
                <a:spcPts val="0"/>
              </a:spcBef>
              <a:spcAft>
                <a:spcPts val="0"/>
              </a:spcAft>
              <a:buSzPts val="1400"/>
              <a:buFont typeface="Lora"/>
              <a:buChar char="●"/>
            </a:pPr>
            <a:r>
              <a:rPr b="1" lang="en-GB">
                <a:latin typeface="Lora"/>
                <a:ea typeface="Lora"/>
                <a:cs typeface="Lora"/>
                <a:sym typeface="Lora"/>
              </a:rPr>
              <a:t>Note:</a:t>
            </a:r>
            <a:endParaRPr>
              <a:latin typeface="Lora"/>
              <a:ea typeface="Lora"/>
              <a:cs typeface="Lora"/>
              <a:sym typeface="Lora"/>
            </a:endParaRPr>
          </a:p>
          <a:p>
            <a:pPr indent="-178899" lvl="0" marL="630000" rtl="0" algn="l">
              <a:spcBef>
                <a:spcPts val="0"/>
              </a:spcBef>
              <a:spcAft>
                <a:spcPts val="0"/>
              </a:spcAft>
              <a:buSzPts val="1400"/>
              <a:buFont typeface="Lora"/>
              <a:buAutoNum type="arabicPeriod"/>
            </a:pPr>
            <a:r>
              <a:rPr lang="en-GB">
                <a:latin typeface="Lora"/>
                <a:ea typeface="Lora"/>
                <a:cs typeface="Lora"/>
                <a:sym typeface="Lora"/>
              </a:rPr>
              <a:t>Helicobacter Pylori </a:t>
            </a:r>
            <a:r>
              <a:rPr b="1" lang="en-GB">
                <a:latin typeface="Lora"/>
                <a:ea typeface="Lora"/>
                <a:cs typeface="Lora"/>
                <a:sym typeface="Lora"/>
              </a:rPr>
              <a:t>does not</a:t>
            </a:r>
            <a:r>
              <a:rPr lang="en-GB">
                <a:latin typeface="Lora"/>
                <a:ea typeface="Lora"/>
                <a:cs typeface="Lora"/>
                <a:sym typeface="Lora"/>
              </a:rPr>
              <a:t> colonise normal duodenal epithelium. If it undergoes </a:t>
            </a:r>
            <a:r>
              <a:rPr b="1" i="1" lang="en-GB">
                <a:latin typeface="Lora"/>
                <a:ea typeface="Lora"/>
                <a:cs typeface="Lora"/>
                <a:sym typeface="Lora"/>
              </a:rPr>
              <a:t>Gastric metaplasia</a:t>
            </a:r>
            <a:r>
              <a:rPr lang="en-GB">
                <a:latin typeface="Lora"/>
                <a:ea typeface="Lora"/>
                <a:cs typeface="Lora"/>
                <a:sym typeface="Lora"/>
              </a:rPr>
              <a:t> </a:t>
            </a:r>
            <a:r>
              <a:rPr lang="en-GB">
                <a:solidFill>
                  <a:schemeClr val="dk1"/>
                </a:solidFill>
                <a:latin typeface="Lora"/>
                <a:ea typeface="Lora"/>
                <a:cs typeface="Lora"/>
                <a:sym typeface="Lora"/>
              </a:rPr>
              <a:t>in response to excess acid damage it will </a:t>
            </a:r>
            <a:r>
              <a:rPr lang="en-GB">
                <a:latin typeface="Lora"/>
                <a:ea typeface="Lora"/>
                <a:cs typeface="Lora"/>
                <a:sym typeface="Lora"/>
              </a:rPr>
              <a:t>paves the way for colonisation by Helicobacter.</a:t>
            </a:r>
            <a:endParaRPr>
              <a:latin typeface="Lora"/>
              <a:ea typeface="Lora"/>
              <a:cs typeface="Lora"/>
              <a:sym typeface="Lora"/>
            </a:endParaRPr>
          </a:p>
          <a:p>
            <a:pPr indent="0" lvl="0" marL="557999" rtl="0" algn="l">
              <a:spcBef>
                <a:spcPts val="0"/>
              </a:spcBef>
              <a:spcAft>
                <a:spcPts val="0"/>
              </a:spcAft>
              <a:buNone/>
            </a:pPr>
            <a:r>
              <a:t/>
            </a:r>
            <a:endParaRPr>
              <a:latin typeface="Lora"/>
              <a:ea typeface="Lora"/>
              <a:cs typeface="Lora"/>
              <a:sym typeface="Lora"/>
            </a:endParaRPr>
          </a:p>
          <a:p>
            <a:pPr indent="0" lvl="0" marL="557999" rtl="0" algn="l">
              <a:spcBef>
                <a:spcPts val="0"/>
              </a:spcBef>
              <a:spcAft>
                <a:spcPts val="0"/>
              </a:spcAft>
              <a:buNone/>
            </a:pPr>
            <a:r>
              <a:t/>
            </a:r>
            <a:endParaRPr>
              <a:latin typeface="Lora"/>
              <a:ea typeface="Lora"/>
              <a:cs typeface="Lora"/>
              <a:sym typeface="Lora"/>
            </a:endParaRPr>
          </a:p>
        </p:txBody>
      </p:sp>
      <p:sp>
        <p:nvSpPr>
          <p:cNvPr id="216" name="Google Shape;216;p20"/>
          <p:cNvSpPr txBox="1"/>
          <p:nvPr/>
        </p:nvSpPr>
        <p:spPr>
          <a:xfrm>
            <a:off x="0" y="6767300"/>
            <a:ext cx="6825000" cy="571800"/>
          </a:xfrm>
          <a:prstGeom prst="rect">
            <a:avLst/>
          </a:prstGeom>
          <a:noFill/>
          <a:ln>
            <a:noFill/>
          </a:ln>
        </p:spPr>
        <p:txBody>
          <a:bodyPr anchorCtr="0" anchor="t" bIns="91425" lIns="91425" spcFirstLastPara="1" rIns="91425" wrap="square" tIns="91425">
            <a:noAutofit/>
          </a:bodyPr>
          <a:lstStyle/>
          <a:p>
            <a:pPr indent="-209600" lvl="0" marL="378000" rtl="0" algn="l">
              <a:spcBef>
                <a:spcPts val="0"/>
              </a:spcBef>
              <a:spcAft>
                <a:spcPts val="0"/>
              </a:spcAft>
              <a:buSzPts val="1600"/>
              <a:buFont typeface="Lora"/>
              <a:buChar char="●"/>
            </a:pPr>
            <a:r>
              <a:rPr b="1" lang="en-GB" sz="1600">
                <a:latin typeface="Lora"/>
                <a:ea typeface="Lora"/>
                <a:cs typeface="Lora"/>
                <a:sym typeface="Lora"/>
              </a:rPr>
              <a:t>Mucosal defences</a:t>
            </a:r>
            <a:r>
              <a:rPr lang="en-GB" sz="1600">
                <a:latin typeface="Lora"/>
                <a:ea typeface="Lora"/>
                <a:cs typeface="Lora"/>
                <a:sym typeface="Lora"/>
              </a:rPr>
              <a:t> against </a:t>
            </a:r>
            <a:r>
              <a:rPr lang="en-GB" sz="1600" u="sng">
                <a:latin typeface="Lora"/>
                <a:ea typeface="Lora"/>
                <a:cs typeface="Lora"/>
                <a:sym typeface="Lora"/>
              </a:rPr>
              <a:t>acid attack</a:t>
            </a:r>
            <a:r>
              <a:rPr lang="en-GB" sz="1600">
                <a:latin typeface="Lora"/>
                <a:ea typeface="Lora"/>
                <a:cs typeface="Lora"/>
                <a:sym typeface="Lora"/>
              </a:rPr>
              <a:t> consist of:</a:t>
            </a:r>
            <a:endParaRPr sz="1600">
              <a:latin typeface="Lora"/>
              <a:ea typeface="Lora"/>
              <a:cs typeface="Lora"/>
              <a:sym typeface="Lora"/>
            </a:endParaRPr>
          </a:p>
        </p:txBody>
      </p:sp>
      <p:sp>
        <p:nvSpPr>
          <p:cNvPr id="217" name="Google Shape;217;p20"/>
          <p:cNvSpPr txBox="1"/>
          <p:nvPr/>
        </p:nvSpPr>
        <p:spPr>
          <a:xfrm>
            <a:off x="-65850" y="1005675"/>
            <a:ext cx="6498300" cy="50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Peptic Ulcer Disease </a:t>
            </a:r>
            <a:r>
              <a:rPr lang="en-GB" sz="1800" u="sng">
                <a:solidFill>
                  <a:srgbClr val="073763"/>
                </a:solidFill>
                <a:latin typeface="Lora"/>
                <a:ea typeface="Lora"/>
                <a:cs typeface="Lora"/>
                <a:sym typeface="Lora"/>
              </a:rPr>
              <a:t>(Chronic peptic ulcer)</a:t>
            </a:r>
            <a:endParaRPr sz="1800" u="sng">
              <a:solidFill>
                <a:srgbClr val="073763"/>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Peptic ulcers are chronic, recurring lesions that occur most often in middle-aged to older adults without obvious precipitating conditions, other than chronic gastritis.</a:t>
            </a:r>
            <a:endParaRPr>
              <a:solidFill>
                <a:schemeClr val="dk1"/>
              </a:solidFill>
              <a:latin typeface="Lora"/>
              <a:ea typeface="Lora"/>
              <a:cs typeface="Lora"/>
              <a:sym typeface="Lora"/>
            </a:endParaRPr>
          </a:p>
          <a:p>
            <a:pPr indent="-330200" lvl="0" marL="457200" rtl="0" algn="l">
              <a:lnSpc>
                <a:spcPct val="115000"/>
              </a:lnSpc>
              <a:spcBef>
                <a:spcPts val="0"/>
              </a:spcBef>
              <a:spcAft>
                <a:spcPts val="0"/>
              </a:spcAft>
              <a:buClr>
                <a:schemeClr val="dk1"/>
              </a:buClr>
              <a:buSzPts val="1600"/>
              <a:buFont typeface="Lora"/>
              <a:buChar char="●"/>
            </a:pPr>
            <a:r>
              <a:rPr b="1" lang="en-GB" sz="1600">
                <a:solidFill>
                  <a:schemeClr val="dk1"/>
                </a:solidFill>
                <a:latin typeface="Lora"/>
                <a:ea typeface="Lora"/>
                <a:cs typeface="Lora"/>
                <a:sym typeface="Lora"/>
              </a:rPr>
              <a:t>Locations</a:t>
            </a:r>
            <a:endParaRPr b="1" sz="1600">
              <a:solidFill>
                <a:schemeClr val="dk1"/>
              </a:solidFill>
              <a:latin typeface="Lora"/>
              <a:ea typeface="Lora"/>
              <a:cs typeface="Lora"/>
              <a:sym typeface="Lora"/>
            </a:endParaRPr>
          </a:p>
          <a:p>
            <a:pPr indent="-268899" lvl="0" marL="89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May occur anywhere often solitary in GI tract exposed to </a:t>
            </a:r>
            <a:r>
              <a:rPr b="1" lang="en-GB">
                <a:solidFill>
                  <a:schemeClr val="dk1"/>
                </a:solidFill>
                <a:latin typeface="Lora"/>
                <a:ea typeface="Lora"/>
                <a:cs typeface="Lora"/>
                <a:sym typeface="Lora"/>
              </a:rPr>
              <a:t>acidic gastric juices.</a:t>
            </a:r>
            <a:endParaRPr>
              <a:solidFill>
                <a:srgbClr val="674EA7"/>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98% located in </a:t>
            </a:r>
            <a:r>
              <a:rPr lang="en-GB">
                <a:solidFill>
                  <a:srgbClr val="FF0000"/>
                </a:solidFill>
                <a:latin typeface="Lora"/>
                <a:ea typeface="Lora"/>
                <a:cs typeface="Lora"/>
                <a:sym typeface="Lora"/>
              </a:rPr>
              <a:t>first portion of </a:t>
            </a:r>
            <a:r>
              <a:rPr b="1" lang="en-GB">
                <a:solidFill>
                  <a:srgbClr val="FF0000"/>
                </a:solidFill>
                <a:latin typeface="Lora"/>
                <a:ea typeface="Lora"/>
                <a:cs typeface="Lora"/>
                <a:sym typeface="Lora"/>
              </a:rPr>
              <a:t>duodenum</a:t>
            </a:r>
            <a:r>
              <a:rPr lang="en-GB">
                <a:solidFill>
                  <a:srgbClr val="FF0000"/>
                </a:solidFill>
                <a:latin typeface="Lora"/>
                <a:ea typeface="Lora"/>
                <a:cs typeface="Lora"/>
                <a:sym typeface="Lora"/>
              </a:rPr>
              <a:t> or </a:t>
            </a:r>
            <a:r>
              <a:rPr b="1" lang="en-GB">
                <a:solidFill>
                  <a:srgbClr val="FF0000"/>
                </a:solidFill>
                <a:latin typeface="Lora"/>
                <a:ea typeface="Lora"/>
                <a:cs typeface="Lora"/>
                <a:sym typeface="Lora"/>
              </a:rPr>
              <a:t>stomach</a:t>
            </a:r>
            <a:r>
              <a:rPr lang="en-GB">
                <a:solidFill>
                  <a:schemeClr val="dk1"/>
                </a:solidFill>
                <a:latin typeface="Lora"/>
                <a:ea typeface="Lora"/>
                <a:cs typeface="Lora"/>
                <a:sym typeface="Lora"/>
              </a:rPr>
              <a:t> (Ratio =4:1)</a:t>
            </a:r>
            <a:endParaRPr>
              <a:solidFill>
                <a:schemeClr val="dk1"/>
              </a:solidFill>
              <a:latin typeface="Lora"/>
              <a:ea typeface="Lora"/>
              <a:cs typeface="Lora"/>
              <a:sym typeface="Lora"/>
            </a:endParaRPr>
          </a:p>
          <a:p>
            <a:pPr indent="-317500" lvl="2" marL="1349999" rtl="0" algn="l">
              <a:lnSpc>
                <a:spcPct val="115000"/>
              </a:lnSpc>
              <a:spcBef>
                <a:spcPts val="0"/>
              </a:spcBef>
              <a:spcAft>
                <a:spcPts val="0"/>
              </a:spcAft>
              <a:buClr>
                <a:schemeClr val="dk1"/>
              </a:buClr>
              <a:buSzPts val="1400"/>
              <a:buFont typeface="Lora"/>
              <a:buChar char="■"/>
            </a:pPr>
            <a:r>
              <a:rPr lang="en-GB" u="sng">
                <a:solidFill>
                  <a:schemeClr val="dk1"/>
                </a:solidFill>
                <a:latin typeface="Lora"/>
                <a:ea typeface="Lora"/>
                <a:cs typeface="Lora"/>
                <a:sym typeface="Lora"/>
              </a:rPr>
              <a:t>Gastric peptic ulcers</a:t>
            </a:r>
            <a:r>
              <a:rPr lang="en-GB">
                <a:solidFill>
                  <a:schemeClr val="dk1"/>
                </a:solidFill>
                <a:latin typeface="Lora"/>
                <a:ea typeface="Lora"/>
                <a:cs typeface="Lora"/>
                <a:sym typeface="Lora"/>
              </a:rPr>
              <a:t> are predominantly located near the interface of the body and antrum at lesser curvature. </a:t>
            </a:r>
            <a:endParaRPr>
              <a:solidFill>
                <a:schemeClr val="dk1"/>
              </a:solidFill>
              <a:latin typeface="Lora"/>
              <a:ea typeface="Lora"/>
              <a:cs typeface="Lora"/>
              <a:sym typeface="Lora"/>
            </a:endParaRPr>
          </a:p>
          <a:p>
            <a:pPr indent="-314949" lvl="2" marL="1349999" rtl="0" algn="l">
              <a:lnSpc>
                <a:spcPct val="115000"/>
              </a:lnSpc>
              <a:spcBef>
                <a:spcPts val="0"/>
              </a:spcBef>
              <a:spcAft>
                <a:spcPts val="0"/>
              </a:spcAft>
              <a:buClr>
                <a:schemeClr val="dk1"/>
              </a:buClr>
              <a:buSzPts val="1400"/>
              <a:buFont typeface="Lora"/>
              <a:buChar char="■"/>
            </a:pPr>
            <a:r>
              <a:rPr lang="en-GB" u="sng">
                <a:solidFill>
                  <a:schemeClr val="dk1"/>
                </a:solidFill>
                <a:latin typeface="Lora"/>
                <a:ea typeface="Lora"/>
                <a:cs typeface="Lora"/>
                <a:sym typeface="Lora"/>
              </a:rPr>
              <a:t>Duodenal ulcers</a:t>
            </a:r>
            <a:r>
              <a:rPr lang="en-GB">
                <a:solidFill>
                  <a:schemeClr val="dk1"/>
                </a:solidFill>
                <a:latin typeface="Lora"/>
                <a:ea typeface="Lora"/>
                <a:cs typeface="Lora"/>
                <a:sym typeface="Lora"/>
              </a:rPr>
              <a:t> usually occur within a few centimeters of the pyloric valve at the anterior duodenal wall.</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Esophagus, as a result of </a:t>
            </a:r>
            <a:r>
              <a:rPr b="1" lang="en-GB">
                <a:solidFill>
                  <a:schemeClr val="dk1"/>
                </a:solidFill>
                <a:latin typeface="Lora"/>
                <a:ea typeface="Lora"/>
                <a:cs typeface="Lora"/>
                <a:sym typeface="Lora"/>
              </a:rPr>
              <a:t>GERD</a:t>
            </a:r>
            <a:r>
              <a:rPr lang="en-GB">
                <a:solidFill>
                  <a:schemeClr val="dk1"/>
                </a:solidFill>
                <a:latin typeface="Lora"/>
                <a:ea typeface="Lora"/>
                <a:cs typeface="Lora"/>
                <a:sym typeface="Lora"/>
              </a:rPr>
              <a:t> or acid secretion by ectopic gastric mucosa.</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Gastric mucosa within a </a:t>
            </a:r>
            <a:r>
              <a:rPr b="1" i="1" lang="en-GB">
                <a:solidFill>
                  <a:schemeClr val="dk1"/>
                </a:solidFill>
                <a:latin typeface="Lora"/>
                <a:ea typeface="Lora"/>
                <a:cs typeface="Lora"/>
                <a:sym typeface="Lora"/>
              </a:rPr>
              <a:t>Meckel diverticulum</a:t>
            </a:r>
            <a:r>
              <a:rPr i="1" lang="en-GB">
                <a:solidFill>
                  <a:schemeClr val="dk1"/>
                </a:solidFill>
                <a:latin typeface="Lora"/>
                <a:ea typeface="Lora"/>
                <a:cs typeface="Lora"/>
                <a:sym typeface="Lora"/>
              </a:rPr>
              <a:t> </a:t>
            </a:r>
            <a:r>
              <a:rPr lang="en-GB">
                <a:solidFill>
                  <a:schemeClr val="dk1"/>
                </a:solidFill>
                <a:latin typeface="Lora"/>
                <a:ea typeface="Lora"/>
                <a:cs typeface="Lora"/>
                <a:sym typeface="Lora"/>
              </a:rPr>
              <a:t>can result in peptic ulceration of adjacent mucosa.</a:t>
            </a:r>
            <a:endParaRPr>
              <a:solidFill>
                <a:schemeClr val="dk1"/>
              </a:solidFill>
              <a:latin typeface="Lora"/>
              <a:ea typeface="Lora"/>
              <a:cs typeface="Lora"/>
              <a:sym typeface="Lora"/>
            </a:endParaRPr>
          </a:p>
          <a:p>
            <a:pPr indent="-314949" lvl="1" marL="1349999"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Most common congenital abnormality of the small intestine caused by an incomplete obliteration of the vitelline duct,</a:t>
            </a:r>
            <a:r>
              <a:rPr lang="en-GB" sz="1200">
                <a:solidFill>
                  <a:srgbClr val="999999"/>
                </a:solidFill>
                <a:latin typeface="Lora"/>
                <a:ea typeface="Lora"/>
                <a:cs typeface="Lora"/>
                <a:sym typeface="Lora"/>
              </a:rPr>
              <a:t> Simply its normal tissue at abnormal location, so if Gastric tissue in the small intestine it will cause peptic ulceration of of adjacent mucosa. </a:t>
            </a:r>
            <a:r>
              <a:rPr lang="en-GB" sz="1200" u="sng">
                <a:solidFill>
                  <a:srgbClr val="999999"/>
                </a:solidFill>
                <a:latin typeface="Lora"/>
                <a:ea typeface="Lora"/>
                <a:cs typeface="Lora"/>
                <a:sym typeface="Lora"/>
                <a:hlinkClick r:id="rId3"/>
              </a:rPr>
              <a:t>(More info)</a:t>
            </a:r>
            <a:endParaRPr>
              <a:solidFill>
                <a:srgbClr val="999999"/>
              </a:solidFill>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GB">
                <a:solidFill>
                  <a:srgbClr val="8E7CC3"/>
                </a:solidFill>
                <a:latin typeface="Lora"/>
                <a:ea typeface="Lora"/>
                <a:cs typeface="Lora"/>
                <a:sym typeface="Lora"/>
              </a:rPr>
              <a:t>In </a:t>
            </a:r>
            <a:r>
              <a:rPr b="1" lang="en-GB">
                <a:solidFill>
                  <a:srgbClr val="8E7CC3"/>
                </a:solidFill>
                <a:latin typeface="Lora"/>
                <a:ea typeface="Lora"/>
                <a:cs typeface="Lora"/>
                <a:sym typeface="Lora"/>
              </a:rPr>
              <a:t>Zollinger-Ellison syndrome: </a:t>
            </a:r>
            <a:r>
              <a:rPr lang="en-GB">
                <a:solidFill>
                  <a:srgbClr val="8E7CC3"/>
                </a:solidFill>
                <a:latin typeface="Lora"/>
                <a:ea typeface="Lora"/>
                <a:cs typeface="Lora"/>
                <a:sym typeface="Lora"/>
              </a:rPr>
              <a:t>multiple peptic ulcerations in the stomach, duodenum, and even the jejunum.</a:t>
            </a:r>
            <a:endParaRPr sz="1600">
              <a:latin typeface="Lora"/>
              <a:ea typeface="Lora"/>
              <a:cs typeface="Lora"/>
              <a:sym typeface="Lora"/>
            </a:endParaRPr>
          </a:p>
        </p:txBody>
      </p:sp>
      <p:pic>
        <p:nvPicPr>
          <p:cNvPr descr="Image result for meckel diverticulum&quot;" id="218" name="Google Shape;218;p20"/>
          <p:cNvPicPr preferRelativeResize="0"/>
          <p:nvPr/>
        </p:nvPicPr>
        <p:blipFill rotWithShape="1">
          <a:blip r:embed="rId4">
            <a:alphaModFix/>
          </a:blip>
          <a:srcRect b="10405" l="3468" r="3038" t="2592"/>
          <a:stretch/>
        </p:blipFill>
        <p:spPr>
          <a:xfrm>
            <a:off x="6366712" y="4635825"/>
            <a:ext cx="1537750" cy="1132200"/>
          </a:xfrm>
          <a:prstGeom prst="rect">
            <a:avLst/>
          </a:prstGeom>
          <a:noFill/>
          <a:ln>
            <a:noFill/>
          </a:ln>
        </p:spPr>
      </p:pic>
      <p:sp>
        <p:nvSpPr>
          <p:cNvPr id="219" name="Google Shape;219;p2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20" name="Google Shape;220;p20"/>
          <p:cNvPicPr preferRelativeResize="0"/>
          <p:nvPr/>
        </p:nvPicPr>
        <p:blipFill>
          <a:blip r:embed="rId5">
            <a:alphaModFix/>
          </a:blip>
          <a:stretch>
            <a:fillRect/>
          </a:stretch>
        </p:blipFill>
        <p:spPr>
          <a:xfrm>
            <a:off x="6498200" y="1185699"/>
            <a:ext cx="1421800" cy="2122056"/>
          </a:xfrm>
          <a:prstGeom prst="rect">
            <a:avLst/>
          </a:prstGeom>
          <a:noFill/>
          <a:ln>
            <a:noFill/>
          </a:ln>
        </p:spPr>
      </p:pic>
      <p:graphicFrame>
        <p:nvGraphicFramePr>
          <p:cNvPr id="221" name="Google Shape;221;p20"/>
          <p:cNvGraphicFramePr/>
          <p:nvPr/>
        </p:nvGraphicFramePr>
        <p:xfrm>
          <a:off x="497888" y="7194888"/>
          <a:ext cx="3000000" cy="3000000"/>
        </p:xfrm>
        <a:graphic>
          <a:graphicData uri="http://schemas.openxmlformats.org/drawingml/2006/table">
            <a:tbl>
              <a:tblPr>
                <a:noFill/>
                <a:tableStyleId>{CBDBE1E9-B71E-49F9-99E2-42262B21CE9C}</a:tableStyleId>
              </a:tblPr>
              <a:tblGrid>
                <a:gridCol w="1120100"/>
                <a:gridCol w="2342000"/>
                <a:gridCol w="3462100"/>
              </a:tblGrid>
              <a:tr h="292150">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1)  Mucus-bicarbonate barrier</a:t>
                      </a:r>
                      <a:endParaRPr b="1" sz="1100">
                        <a:solidFill>
                          <a:srgbClr val="FFFFFF"/>
                        </a:solidFill>
                        <a:latin typeface="Lora"/>
                        <a:ea typeface="Lora"/>
                        <a:cs typeface="Lora"/>
                        <a:sym typeface="Lora"/>
                      </a:endParaRPr>
                    </a:p>
                  </a:txBody>
                  <a:tcPr marT="54000" marB="0"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3D85C6"/>
                    </a:solidFill>
                  </a:tcPr>
                </a:tc>
                <a:tc hMerge="1"/>
                <a:tc>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2) Surface epithelium</a:t>
                      </a:r>
                      <a:endParaRPr b="1" sz="1100">
                        <a:solidFill>
                          <a:srgbClr val="FFFFFF"/>
                        </a:solidFill>
                        <a:latin typeface="Lora"/>
                        <a:ea typeface="Lora"/>
                        <a:cs typeface="Lora"/>
                        <a:sym typeface="Lora"/>
                      </a:endParaRPr>
                    </a:p>
                  </a:txBody>
                  <a:tcPr marT="54000" marB="0"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3D85C6"/>
                    </a:solidFill>
                  </a:tcPr>
                </a:tc>
              </a:tr>
              <a:tr h="661875">
                <a:tc rowSpan="2">
                  <a:txBody>
                    <a:bodyPr/>
                    <a:lstStyle/>
                    <a:p>
                      <a:pPr indent="0" lvl="0" marL="0" rtl="0" algn="ctr">
                        <a:spcBef>
                          <a:spcPts val="0"/>
                        </a:spcBef>
                        <a:spcAft>
                          <a:spcPts val="0"/>
                        </a:spcAft>
                        <a:buNone/>
                      </a:pPr>
                      <a:r>
                        <a:t/>
                      </a:r>
                      <a:endParaRPr sz="1200">
                        <a:solidFill>
                          <a:schemeClr val="dk1"/>
                        </a:solidFill>
                        <a:latin typeface="Lora"/>
                        <a:ea typeface="Lora"/>
                        <a:cs typeface="Lora"/>
                        <a:sym typeface="Lora"/>
                      </a:endParaRPr>
                    </a:p>
                    <a:p>
                      <a:pPr indent="0" lvl="0" marL="0" rtl="0" algn="ctr">
                        <a:spcBef>
                          <a:spcPts val="0"/>
                        </a:spcBef>
                        <a:spcAft>
                          <a:spcPts val="0"/>
                        </a:spcAft>
                        <a:buNone/>
                      </a:pPr>
                      <a:r>
                        <a:t/>
                      </a:r>
                      <a:endParaRPr sz="1200">
                        <a:solidFill>
                          <a:schemeClr val="dk1"/>
                        </a:solidFill>
                        <a:latin typeface="Lora"/>
                        <a:ea typeface="Lora"/>
                        <a:cs typeface="Lora"/>
                        <a:sym typeface="Lora"/>
                      </a:endParaRPr>
                    </a:p>
                    <a:p>
                      <a:pPr indent="0" lvl="0" marL="0" rtl="0" algn="ctr">
                        <a:spcBef>
                          <a:spcPts val="0"/>
                        </a:spcBef>
                        <a:spcAft>
                          <a:spcPts val="0"/>
                        </a:spcAft>
                        <a:buNone/>
                      </a:pPr>
                      <a:r>
                        <a:rPr lang="en-GB" sz="1200">
                          <a:solidFill>
                            <a:schemeClr val="dk1"/>
                          </a:solidFill>
                          <a:latin typeface="Lora"/>
                          <a:ea typeface="Lora"/>
                          <a:cs typeface="Lora"/>
                          <a:sym typeface="Lora"/>
                        </a:rPr>
                        <a:t>Disrupted by</a:t>
                      </a:r>
                      <a:endParaRPr sz="1200">
                        <a:solidFill>
                          <a:schemeClr val="dk1"/>
                        </a:solidFill>
                        <a:latin typeface="Lora"/>
                        <a:ea typeface="Lora"/>
                        <a:cs typeface="Lora"/>
                        <a:sym typeface="Lora"/>
                      </a:endParaRPr>
                    </a:p>
                  </a:txBody>
                  <a:tcPr marT="36000" marB="0"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rowSpan="2">
                  <a:txBody>
                    <a:bodyPr/>
                    <a:lstStyle/>
                    <a:p>
                      <a:pPr indent="0" lvl="0" marL="0" rtl="0" algn="ctr">
                        <a:spcBef>
                          <a:spcPts val="0"/>
                        </a:spcBef>
                        <a:spcAft>
                          <a:spcPts val="0"/>
                        </a:spcAft>
                        <a:buNone/>
                      </a:pPr>
                      <a:r>
                        <a:t/>
                      </a:r>
                      <a:endParaRPr sz="1200">
                        <a:solidFill>
                          <a:schemeClr val="dk1"/>
                        </a:solidFill>
                        <a:latin typeface="Lora"/>
                        <a:ea typeface="Lora"/>
                        <a:cs typeface="Lora"/>
                        <a:sym typeface="Lora"/>
                      </a:endParaRPr>
                    </a:p>
                    <a:p>
                      <a:pPr indent="0" lvl="0" marL="0" rtl="0" algn="ctr">
                        <a:spcBef>
                          <a:spcPts val="0"/>
                        </a:spcBef>
                        <a:spcAft>
                          <a:spcPts val="0"/>
                        </a:spcAft>
                        <a:buNone/>
                      </a:pPr>
                      <a:r>
                        <a:t/>
                      </a:r>
                      <a:endParaRPr sz="1200">
                        <a:solidFill>
                          <a:schemeClr val="dk1"/>
                        </a:solidFill>
                        <a:latin typeface="Lora"/>
                        <a:ea typeface="Lora"/>
                        <a:cs typeface="Lora"/>
                        <a:sym typeface="Lora"/>
                      </a:endParaRPr>
                    </a:p>
                    <a:p>
                      <a:pPr indent="0" lvl="0" marL="0" rtl="0" algn="ctr">
                        <a:spcBef>
                          <a:spcPts val="0"/>
                        </a:spcBef>
                        <a:spcAft>
                          <a:spcPts val="0"/>
                        </a:spcAft>
                        <a:buNone/>
                      </a:pPr>
                      <a:r>
                        <a:rPr b="1" lang="en-GB" sz="1200">
                          <a:solidFill>
                            <a:schemeClr val="dk1"/>
                          </a:solidFill>
                          <a:latin typeface="Lora"/>
                          <a:ea typeface="Lora"/>
                          <a:cs typeface="Lora"/>
                          <a:sym typeface="Lora"/>
                        </a:rPr>
                        <a:t>Duodeno-gastric reflux</a:t>
                      </a:r>
                      <a:r>
                        <a:rPr lang="en-GB" sz="1200">
                          <a:solidFill>
                            <a:schemeClr val="dk1"/>
                          </a:solidFill>
                          <a:latin typeface="Lora"/>
                          <a:ea typeface="Lora"/>
                          <a:cs typeface="Lora"/>
                          <a:sym typeface="Lora"/>
                        </a:rPr>
                        <a:t> </a:t>
                      </a:r>
                      <a:endParaRPr sz="1200">
                        <a:solidFill>
                          <a:schemeClr val="dk1"/>
                        </a:solidFill>
                        <a:latin typeface="Lora"/>
                        <a:ea typeface="Lora"/>
                        <a:cs typeface="Lora"/>
                        <a:sym typeface="Lora"/>
                      </a:endParaRPr>
                    </a:p>
                    <a:p>
                      <a:pPr indent="0" lvl="0" marL="0" rtl="0" algn="ctr">
                        <a:spcBef>
                          <a:spcPts val="0"/>
                        </a:spcBef>
                        <a:spcAft>
                          <a:spcPts val="0"/>
                        </a:spcAft>
                        <a:buNone/>
                      </a:pPr>
                      <a:r>
                        <a:rPr lang="en-GB" sz="1200">
                          <a:solidFill>
                            <a:schemeClr val="dk1"/>
                          </a:solidFill>
                          <a:latin typeface="Lora"/>
                          <a:ea typeface="Lora"/>
                          <a:cs typeface="Lora"/>
                          <a:sym typeface="Lora"/>
                        </a:rPr>
                        <a:t>( bile )</a:t>
                      </a:r>
                      <a:endParaRPr b="1" sz="1200">
                        <a:solidFill>
                          <a:srgbClr val="FF0000"/>
                        </a:solidFill>
                        <a:latin typeface="Lora"/>
                        <a:ea typeface="Lora"/>
                        <a:cs typeface="Lora"/>
                        <a:sym typeface="Lora"/>
                      </a:endParaRPr>
                    </a:p>
                    <a:p>
                      <a:pPr indent="0" lvl="0" marL="0" rtl="0" algn="ctr">
                        <a:spcBef>
                          <a:spcPts val="0"/>
                        </a:spcBef>
                        <a:spcAft>
                          <a:spcPts val="0"/>
                        </a:spcAft>
                        <a:buNone/>
                      </a:pPr>
                      <a:r>
                        <a:t/>
                      </a:r>
                      <a:endParaRPr sz="1200">
                        <a:solidFill>
                          <a:schemeClr val="dk1"/>
                        </a:solidFill>
                        <a:latin typeface="Lora"/>
                        <a:ea typeface="Lora"/>
                        <a:cs typeface="Lora"/>
                        <a:sym typeface="Lora"/>
                      </a:endParaRPr>
                    </a:p>
                  </a:txBody>
                  <a:tcPr marT="36000" marB="0"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chemeClr val="dk1"/>
                          </a:solidFill>
                          <a:latin typeface="Lora"/>
                          <a:ea typeface="Lora"/>
                          <a:cs typeface="Lora"/>
                          <a:sym typeface="Lora"/>
                        </a:rPr>
                        <a:t>NSAIDs </a:t>
                      </a:r>
                      <a:endParaRPr b="1" sz="1200">
                        <a:solidFill>
                          <a:schemeClr val="dk1"/>
                        </a:solidFill>
                        <a:latin typeface="Lora"/>
                        <a:ea typeface="Lora"/>
                        <a:cs typeface="Lora"/>
                        <a:sym typeface="Lora"/>
                      </a:endParaRPr>
                    </a:p>
                    <a:p>
                      <a:pPr indent="0" lvl="0" marL="0" rtl="0" algn="ctr">
                        <a:spcBef>
                          <a:spcPts val="0"/>
                        </a:spcBef>
                        <a:spcAft>
                          <a:spcPts val="0"/>
                        </a:spcAft>
                        <a:buNone/>
                      </a:pPr>
                      <a:r>
                        <a:rPr lang="en-GB" sz="1200">
                          <a:solidFill>
                            <a:schemeClr val="dk1"/>
                          </a:solidFill>
                          <a:latin typeface="Lora"/>
                          <a:ea typeface="Lora"/>
                          <a:cs typeface="Lora"/>
                          <a:sym typeface="Lora"/>
                        </a:rPr>
                        <a:t>(blocking the synthesis of the prostaglandins) </a:t>
                      </a:r>
                      <a:endParaRPr sz="1200">
                        <a:latin typeface="Lora"/>
                        <a:ea typeface="Lora"/>
                        <a:cs typeface="Lora"/>
                        <a:sym typeface="Lora"/>
                      </a:endParaRPr>
                    </a:p>
                  </a:txBody>
                  <a:tcPr marT="36000" marB="0"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r h="499050">
                <a:tc vMerge="1"/>
                <a:tc vMerge="1"/>
                <a:tc>
                  <a:txBody>
                    <a:bodyPr/>
                    <a:lstStyle/>
                    <a:p>
                      <a:pPr indent="0" lvl="0" marL="0" rtl="0" algn="ctr">
                        <a:spcBef>
                          <a:spcPts val="0"/>
                        </a:spcBef>
                        <a:spcAft>
                          <a:spcPts val="0"/>
                        </a:spcAft>
                        <a:buNone/>
                      </a:pPr>
                      <a:r>
                        <a:rPr b="1" lang="en-GB" sz="1200">
                          <a:solidFill>
                            <a:schemeClr val="dk1"/>
                          </a:solidFill>
                          <a:latin typeface="Lora"/>
                          <a:ea typeface="Lora"/>
                          <a:cs typeface="Lora"/>
                          <a:sym typeface="Lora"/>
                        </a:rPr>
                        <a:t>H. pylori infection</a:t>
                      </a:r>
                      <a:r>
                        <a:rPr b="1" baseline="30000" lang="en-GB" sz="1200">
                          <a:solidFill>
                            <a:schemeClr val="dk1"/>
                          </a:solidFill>
                          <a:latin typeface="Lora"/>
                          <a:ea typeface="Lora"/>
                          <a:cs typeface="Lora"/>
                          <a:sym typeface="Lora"/>
                        </a:rPr>
                        <a:t>1</a:t>
                      </a:r>
                      <a:endParaRPr b="1" baseline="30000" sz="1200">
                        <a:solidFill>
                          <a:schemeClr val="dk1"/>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lang="en-GB" sz="1200">
                          <a:solidFill>
                            <a:schemeClr val="dk1"/>
                          </a:solidFill>
                          <a:latin typeface="Lora"/>
                          <a:ea typeface="Lora"/>
                          <a:cs typeface="Lora"/>
                          <a:sym typeface="Lora"/>
                        </a:rPr>
                        <a:t>(cytotoxins and ammonia)</a:t>
                      </a:r>
                      <a:endParaRPr b="1" sz="1200">
                        <a:solidFill>
                          <a:srgbClr val="FF0000"/>
                        </a:solidFill>
                        <a:latin typeface="Lora"/>
                        <a:ea typeface="Lora"/>
                        <a:cs typeface="Lora"/>
                        <a:sym typeface="Lora"/>
                      </a:endParaRPr>
                    </a:p>
                    <a:p>
                      <a:pPr indent="0" lvl="0" marL="0" rtl="0" algn="ctr">
                        <a:spcBef>
                          <a:spcPts val="0"/>
                        </a:spcBef>
                        <a:spcAft>
                          <a:spcPts val="0"/>
                        </a:spcAft>
                        <a:buNone/>
                      </a:pPr>
                      <a:r>
                        <a:t/>
                      </a:r>
                      <a:endParaRPr sz="1200">
                        <a:solidFill>
                          <a:schemeClr val="dk1"/>
                        </a:solidFill>
                        <a:latin typeface="Lora"/>
                        <a:ea typeface="Lora"/>
                        <a:cs typeface="Lora"/>
                        <a:sym typeface="Lora"/>
                      </a:endParaRPr>
                    </a:p>
                  </a:txBody>
                  <a:tcPr marT="18000" marB="0"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tcPr>
                </a:tc>
              </a:tr>
            </a:tbl>
          </a:graphicData>
        </a:graphic>
      </p:graphicFrame>
      <p:pic>
        <p:nvPicPr>
          <p:cNvPr id="222" name="Google Shape;222;p20"/>
          <p:cNvPicPr preferRelativeResize="0"/>
          <p:nvPr/>
        </p:nvPicPr>
        <p:blipFill>
          <a:blip r:embed="rId6">
            <a:alphaModFix/>
          </a:blip>
          <a:stretch>
            <a:fillRect/>
          </a:stretch>
        </p:blipFill>
        <p:spPr>
          <a:xfrm>
            <a:off x="6498175" y="5877950"/>
            <a:ext cx="1274775" cy="1008025"/>
          </a:xfrm>
          <a:prstGeom prst="rect">
            <a:avLst/>
          </a:prstGeom>
          <a:noFill/>
          <a:ln>
            <a:noFill/>
          </a:ln>
        </p:spPr>
      </p:pic>
      <p:sp>
        <p:nvSpPr>
          <p:cNvPr id="223" name="Google Shape;223;p20"/>
          <p:cNvSpPr/>
          <p:nvPr/>
        </p:nvSpPr>
        <p:spPr>
          <a:xfrm rot="5400000">
            <a:off x="-9212" y="11855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4" name="Google Shape;224;p20"/>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225" name="Google Shape;225;p20"/>
          <p:cNvSpPr txBox="1"/>
          <p:nvPr/>
        </p:nvSpPr>
        <p:spPr>
          <a:xfrm>
            <a:off x="1354650" y="32550"/>
            <a:ext cx="52107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Ulcers</a:t>
            </a:r>
            <a:endParaRPr b="1" sz="3000">
              <a:solidFill>
                <a:srgbClr val="073763"/>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1"/>
          <p:cNvSpPr txBox="1"/>
          <p:nvPr/>
        </p:nvSpPr>
        <p:spPr>
          <a:xfrm>
            <a:off x="-29725" y="2790676"/>
            <a:ext cx="6634500" cy="10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Lora"/>
              <a:ea typeface="Lora"/>
              <a:cs typeface="Lora"/>
              <a:sym typeface="Lora"/>
            </a:endParaRPr>
          </a:p>
          <a:p>
            <a:pPr indent="-203200" lvl="1" marL="561975" rtl="0" algn="l">
              <a:spcBef>
                <a:spcPts val="0"/>
              </a:spcBef>
              <a:spcAft>
                <a:spcPts val="0"/>
              </a:spcAft>
              <a:buSzPts val="1400"/>
              <a:buFont typeface="Lora"/>
              <a:buChar char="○"/>
            </a:pPr>
            <a:r>
              <a:rPr b="1" lang="en-GB">
                <a:solidFill>
                  <a:schemeClr val="dk1"/>
                </a:solidFill>
                <a:latin typeface="Lora"/>
                <a:ea typeface="Lora"/>
                <a:cs typeface="Lora"/>
                <a:sym typeface="Lora"/>
              </a:rPr>
              <a:t>H. pylori</a:t>
            </a:r>
            <a:r>
              <a:rPr lang="en-GB">
                <a:solidFill>
                  <a:schemeClr val="dk1"/>
                </a:solidFill>
                <a:latin typeface="Lora"/>
                <a:ea typeface="Lora"/>
                <a:cs typeface="Lora"/>
                <a:sym typeface="Lora"/>
              </a:rPr>
              <a:t> infected individuals </a:t>
            </a:r>
            <a:r>
              <a:rPr lang="en-GB" u="sng">
                <a:solidFill>
                  <a:schemeClr val="dk1"/>
                </a:solidFill>
                <a:latin typeface="Lora"/>
                <a:ea typeface="Lora"/>
                <a:cs typeface="Lora"/>
                <a:sym typeface="Lora"/>
              </a:rPr>
              <a:t>secrete</a:t>
            </a:r>
            <a:r>
              <a:rPr lang="en-GB">
                <a:solidFill>
                  <a:schemeClr val="dk1"/>
                </a:solidFill>
                <a:latin typeface="Lora"/>
                <a:ea typeface="Lora"/>
                <a:cs typeface="Lora"/>
                <a:sym typeface="Lora"/>
              </a:rPr>
              <a:t> </a:t>
            </a:r>
            <a:r>
              <a:rPr b="1" lang="en-GB">
                <a:solidFill>
                  <a:schemeClr val="dk1"/>
                </a:solidFill>
                <a:latin typeface="Lora"/>
                <a:ea typeface="Lora"/>
                <a:cs typeface="Lora"/>
                <a:sym typeface="Lora"/>
              </a:rPr>
              <a:t>2-6 times</a:t>
            </a:r>
            <a:r>
              <a:rPr lang="en-GB">
                <a:solidFill>
                  <a:schemeClr val="dk1"/>
                </a:solidFill>
                <a:latin typeface="Lora"/>
                <a:ea typeface="Lora"/>
                <a:cs typeface="Lora"/>
                <a:sym typeface="Lora"/>
              </a:rPr>
              <a:t> as much acid as non-infected controls (hyperacidity).</a:t>
            </a:r>
            <a:endParaRPr>
              <a:latin typeface="Lora"/>
              <a:ea typeface="Lora"/>
              <a:cs typeface="Lora"/>
              <a:sym typeface="Lora"/>
            </a:endParaRPr>
          </a:p>
          <a:p>
            <a:pPr indent="-196899" lvl="1" marL="557999" rtl="0" algn="l">
              <a:spcBef>
                <a:spcPts val="0"/>
              </a:spcBef>
              <a:spcAft>
                <a:spcPts val="0"/>
              </a:spcAft>
              <a:buSzPts val="1400"/>
              <a:buFont typeface="Lora"/>
              <a:buChar char="○"/>
            </a:pPr>
            <a:r>
              <a:rPr b="1" lang="en-GB">
                <a:latin typeface="Lora"/>
                <a:ea typeface="Lora"/>
                <a:cs typeface="Lora"/>
                <a:sym typeface="Lora"/>
              </a:rPr>
              <a:t>Only 20% of H. pylori–infected individuals develop peptic ulcer.</a:t>
            </a:r>
            <a:endParaRPr>
              <a:solidFill>
                <a:srgbClr val="8E7CC3"/>
              </a:solidFill>
              <a:latin typeface="Lora"/>
              <a:ea typeface="Lora"/>
              <a:cs typeface="Lora"/>
              <a:sym typeface="Lora"/>
            </a:endParaRPr>
          </a:p>
        </p:txBody>
      </p:sp>
      <p:sp>
        <p:nvSpPr>
          <p:cNvPr id="231" name="Google Shape;231;p2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u="sng">
                <a:solidFill>
                  <a:schemeClr val="hlink"/>
                </a:solidFill>
                <a:hlinkClick r:id="rId3"/>
              </a:rPr>
              <a:t>‹#›</a:t>
            </a:fld>
            <a:endParaRPr/>
          </a:p>
        </p:txBody>
      </p:sp>
      <p:graphicFrame>
        <p:nvGraphicFramePr>
          <p:cNvPr id="232" name="Google Shape;232;p21"/>
          <p:cNvGraphicFramePr/>
          <p:nvPr/>
        </p:nvGraphicFramePr>
        <p:xfrm>
          <a:off x="437638" y="1507238"/>
          <a:ext cx="3000000" cy="3000000"/>
        </p:xfrm>
        <a:graphic>
          <a:graphicData uri="http://schemas.openxmlformats.org/drawingml/2006/table">
            <a:tbl>
              <a:tblPr>
                <a:noFill/>
                <a:tableStyleId>{CBDBE1E9-B71E-49F9-99E2-42262B21CE9C}</a:tableStyleId>
              </a:tblPr>
              <a:tblGrid>
                <a:gridCol w="1932750"/>
                <a:gridCol w="2430875"/>
                <a:gridCol w="2681100"/>
              </a:tblGrid>
              <a:tr h="281650">
                <a:tc>
                  <a:txBody>
                    <a:bodyPr/>
                    <a:lstStyle/>
                    <a:p>
                      <a:pPr indent="0" lvl="0" marL="0" rtl="0" algn="ctr">
                        <a:spcBef>
                          <a:spcPts val="0"/>
                        </a:spcBef>
                        <a:spcAft>
                          <a:spcPts val="0"/>
                        </a:spcAft>
                        <a:buNone/>
                      </a:pPr>
                      <a:r>
                        <a:t/>
                      </a:r>
                      <a:endParaRPr b="1" sz="1100">
                        <a:latin typeface="Lora"/>
                        <a:ea typeface="Lora"/>
                        <a:cs typeface="Lora"/>
                        <a:sym typeface="Lora"/>
                      </a:endParaRPr>
                    </a:p>
                  </a:txBody>
                  <a:tcPr marT="54000" marB="0" marR="91425" marL="91425">
                    <a:lnL cap="flat" cmpd="sng" w="9525">
                      <a:solidFill>
                        <a:srgbClr val="9FC5E8"/>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GB" sz="1100">
                          <a:latin typeface="Lora"/>
                          <a:ea typeface="Lora"/>
                          <a:cs typeface="Lora"/>
                          <a:sym typeface="Lora"/>
                        </a:rPr>
                        <a:t>Duodenal Ulcer</a:t>
                      </a:r>
                      <a:endParaRPr b="1" sz="1100">
                        <a:latin typeface="Lora"/>
                        <a:ea typeface="Lora"/>
                        <a:cs typeface="Lora"/>
                        <a:sym typeface="Lora"/>
                      </a:endParaRPr>
                    </a:p>
                  </a:txBody>
                  <a:tcPr marT="54000" marB="0"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GB" sz="1100">
                          <a:latin typeface="Lora"/>
                          <a:ea typeface="Lora"/>
                          <a:cs typeface="Lora"/>
                          <a:sym typeface="Lora"/>
                        </a:rPr>
                        <a:t>Gastric Ulcer</a:t>
                      </a:r>
                      <a:endParaRPr b="1" sz="1100">
                        <a:latin typeface="Lora"/>
                        <a:ea typeface="Lora"/>
                        <a:cs typeface="Lora"/>
                        <a:sym typeface="Lora"/>
                      </a:endParaRPr>
                    </a:p>
                  </a:txBody>
                  <a:tcPr marT="54000" marB="0"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9FC5E8"/>
                    </a:solidFill>
                  </a:tcPr>
                </a:tc>
              </a:tr>
              <a:tr h="722425">
                <a:tc>
                  <a:txBody>
                    <a:bodyPr/>
                    <a:lstStyle/>
                    <a:p>
                      <a:pPr indent="0" lvl="0" marL="0" rtl="0" algn="l">
                        <a:spcBef>
                          <a:spcPts val="0"/>
                        </a:spcBef>
                        <a:spcAft>
                          <a:spcPts val="0"/>
                        </a:spcAft>
                        <a:buNone/>
                      </a:pPr>
                      <a:r>
                        <a:rPr b="1" lang="en-GB" sz="1200">
                          <a:solidFill>
                            <a:schemeClr val="dk1"/>
                          </a:solidFill>
                          <a:latin typeface="Lora"/>
                          <a:ea typeface="Lora"/>
                          <a:cs typeface="Lora"/>
                          <a:sym typeface="Lora"/>
                        </a:rPr>
                        <a:t>Most important factor </a:t>
                      </a:r>
                      <a:endParaRPr b="1" sz="1200">
                        <a:solidFill>
                          <a:schemeClr val="dk1"/>
                        </a:solidFill>
                        <a:latin typeface="Lora"/>
                        <a:ea typeface="Lora"/>
                        <a:cs typeface="Lora"/>
                        <a:sym typeface="Lora"/>
                      </a:endParaRPr>
                    </a:p>
                  </a:txBody>
                  <a:tcPr marT="36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chemeClr val="dk1"/>
                          </a:solidFill>
                          <a:latin typeface="Lora"/>
                          <a:ea typeface="Lora"/>
                          <a:cs typeface="Lora"/>
                          <a:sym typeface="Lora"/>
                        </a:rPr>
                        <a:t>Increased Acid production</a:t>
                      </a:r>
                      <a:r>
                        <a:rPr b="1" lang="en-GB" sz="1200">
                          <a:solidFill>
                            <a:srgbClr val="FF0000"/>
                          </a:solidFill>
                          <a:latin typeface="Lora"/>
                          <a:ea typeface="Lora"/>
                          <a:cs typeface="Lora"/>
                          <a:sym typeface="Lora"/>
                        </a:rPr>
                        <a:t> </a:t>
                      </a:r>
                      <a:r>
                        <a:rPr lang="en-GB" sz="1200">
                          <a:solidFill>
                            <a:schemeClr val="dk1"/>
                          </a:solidFill>
                          <a:latin typeface="Lora"/>
                          <a:ea typeface="Lora"/>
                          <a:cs typeface="Lora"/>
                          <a:sym typeface="Lora"/>
                        </a:rPr>
                        <a:t>Hyperacidity</a:t>
                      </a:r>
                      <a:endParaRPr sz="1200">
                        <a:solidFill>
                          <a:schemeClr val="dk1"/>
                        </a:solidFill>
                        <a:latin typeface="Lora"/>
                        <a:ea typeface="Lora"/>
                        <a:cs typeface="Lora"/>
                        <a:sym typeface="Lora"/>
                      </a:endParaRPr>
                    </a:p>
                  </a:txBody>
                  <a:tcPr marT="36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9FC5E8"/>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chemeClr val="dk1"/>
                          </a:solidFill>
                          <a:latin typeface="Lora"/>
                          <a:ea typeface="Lora"/>
                          <a:cs typeface="Lora"/>
                          <a:sym typeface="Lora"/>
                        </a:rPr>
                        <a:t>Breakdown of mucosal defence</a:t>
                      </a:r>
                      <a:endParaRPr b="1" sz="1200">
                        <a:solidFill>
                          <a:schemeClr val="dk1"/>
                        </a:solidFill>
                        <a:latin typeface="Lora"/>
                        <a:ea typeface="Lora"/>
                        <a:cs typeface="Lora"/>
                        <a:sym typeface="Lora"/>
                      </a:endParaRPr>
                    </a:p>
                    <a:p>
                      <a:pPr indent="0" lvl="0" marL="0" rtl="0" algn="ctr">
                        <a:spcBef>
                          <a:spcPts val="0"/>
                        </a:spcBef>
                        <a:spcAft>
                          <a:spcPts val="0"/>
                        </a:spcAft>
                        <a:buNone/>
                      </a:pPr>
                      <a:r>
                        <a:rPr lang="en-GB" sz="1200">
                          <a:solidFill>
                            <a:schemeClr val="dk1"/>
                          </a:solidFill>
                          <a:latin typeface="Lora"/>
                          <a:ea typeface="Lora"/>
                          <a:cs typeface="Lora"/>
                          <a:sym typeface="Lora"/>
                        </a:rPr>
                        <a:t>Nsaids &amp; </a:t>
                      </a:r>
                      <a:endParaRPr sz="1200">
                        <a:solidFill>
                          <a:schemeClr val="dk1"/>
                        </a:solidFill>
                        <a:latin typeface="Lora"/>
                        <a:ea typeface="Lora"/>
                        <a:cs typeface="Lora"/>
                        <a:sym typeface="Lora"/>
                      </a:endParaRPr>
                    </a:p>
                    <a:p>
                      <a:pPr indent="0" lvl="0" marL="0" rtl="0" algn="ctr">
                        <a:spcBef>
                          <a:spcPts val="0"/>
                        </a:spcBef>
                        <a:spcAft>
                          <a:spcPts val="0"/>
                        </a:spcAft>
                        <a:buNone/>
                      </a:pPr>
                      <a:r>
                        <a:rPr lang="en-GB" sz="1200">
                          <a:solidFill>
                            <a:schemeClr val="dk1"/>
                          </a:solidFill>
                          <a:latin typeface="Lora"/>
                          <a:ea typeface="Lora"/>
                          <a:cs typeface="Lora"/>
                          <a:sym typeface="Lora"/>
                        </a:rPr>
                        <a:t>Duodeno-gastric reflux (bile)</a:t>
                      </a:r>
                      <a:endParaRPr sz="1200">
                        <a:solidFill>
                          <a:schemeClr val="dk1"/>
                        </a:solidFill>
                        <a:latin typeface="Lora"/>
                        <a:ea typeface="Lora"/>
                        <a:cs typeface="Lora"/>
                        <a:sym typeface="Lora"/>
                      </a:endParaRPr>
                    </a:p>
                    <a:p>
                      <a:pPr indent="0" lvl="0" marL="0" rtl="0" algn="ctr">
                        <a:spcBef>
                          <a:spcPts val="0"/>
                        </a:spcBef>
                        <a:spcAft>
                          <a:spcPts val="0"/>
                        </a:spcAft>
                        <a:buNone/>
                      </a:pPr>
                      <a:r>
                        <a:t/>
                      </a:r>
                      <a:endParaRPr sz="1200">
                        <a:latin typeface="Lora"/>
                        <a:ea typeface="Lora"/>
                        <a:cs typeface="Lora"/>
                        <a:sym typeface="Lora"/>
                      </a:endParaRPr>
                    </a:p>
                  </a:txBody>
                  <a:tcPr marT="36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9FC5E8"/>
                      </a:solidFill>
                      <a:prstDash val="solid"/>
                      <a:round/>
                      <a:headEnd len="sm" w="sm" type="none"/>
                      <a:tailEnd len="sm" w="sm" type="none"/>
                    </a:lnB>
                  </a:tcPr>
                </a:tc>
              </a:tr>
              <a:tr h="430700">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H pylori infection of the pyloric antrum</a:t>
                      </a:r>
                      <a:endParaRPr sz="1200">
                        <a:solidFill>
                          <a:schemeClr val="dk1"/>
                        </a:solidFill>
                        <a:latin typeface="Lora"/>
                        <a:ea typeface="Lora"/>
                        <a:cs typeface="Lora"/>
                        <a:sym typeface="Lora"/>
                      </a:endParaRPr>
                    </a:p>
                  </a:txBody>
                  <a:tcPr marT="18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Lora"/>
                          <a:ea typeface="Lora"/>
                          <a:cs typeface="Lora"/>
                          <a:sym typeface="Lora"/>
                        </a:rPr>
                        <a:t>Almost all patients  </a:t>
                      </a:r>
                      <a:endParaRPr sz="1200">
                        <a:latin typeface="Lora"/>
                        <a:ea typeface="Lora"/>
                        <a:cs typeface="Lora"/>
                        <a:sym typeface="Lora"/>
                      </a:endParaRPr>
                    </a:p>
                  </a:txBody>
                  <a:tcPr marT="18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chemeClr val="dk1"/>
                          </a:solidFill>
                          <a:latin typeface="Lora"/>
                          <a:ea typeface="Lora"/>
                          <a:cs typeface="Lora"/>
                          <a:sym typeface="Lora"/>
                        </a:rPr>
                        <a:t>Approximately 75% of patients</a:t>
                      </a:r>
                      <a:endParaRPr sz="1200">
                        <a:latin typeface="Lora"/>
                        <a:ea typeface="Lora"/>
                        <a:cs typeface="Lora"/>
                        <a:sym typeface="Lora"/>
                      </a:endParaRPr>
                    </a:p>
                  </a:txBody>
                  <a:tcPr marT="18000" marB="0"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r>
            </a:tbl>
          </a:graphicData>
        </a:graphic>
      </p:graphicFrame>
      <p:sp>
        <p:nvSpPr>
          <p:cNvPr id="233" name="Google Shape;233;p21"/>
          <p:cNvSpPr txBox="1"/>
          <p:nvPr/>
        </p:nvSpPr>
        <p:spPr>
          <a:xfrm>
            <a:off x="0" y="3654375"/>
            <a:ext cx="5385600" cy="539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Lora"/>
              <a:buChar char="●"/>
            </a:pPr>
            <a:r>
              <a:rPr b="1" lang="en-GB" sz="1600">
                <a:latin typeface="Lora"/>
                <a:ea typeface="Lora"/>
                <a:cs typeface="Lora"/>
                <a:sym typeface="Lora"/>
              </a:rPr>
              <a:t>Pathogenesis: </a:t>
            </a:r>
            <a:endParaRPr b="1" sz="1600">
              <a:latin typeface="Lora"/>
              <a:ea typeface="Lora"/>
              <a:cs typeface="Lora"/>
              <a:sym typeface="Lora"/>
            </a:endParaRPr>
          </a:p>
          <a:p>
            <a:pPr indent="0" lvl="0" marL="557999" rtl="0" algn="l">
              <a:spcBef>
                <a:spcPts val="0"/>
              </a:spcBef>
              <a:spcAft>
                <a:spcPts val="0"/>
              </a:spcAft>
              <a:buNone/>
            </a:pPr>
            <a:r>
              <a:t/>
            </a:r>
            <a:endParaRPr>
              <a:solidFill>
                <a:srgbClr val="674EA7"/>
              </a:solidFill>
              <a:latin typeface="Lora"/>
              <a:ea typeface="Lora"/>
              <a:cs typeface="Lora"/>
              <a:sym typeface="Lora"/>
            </a:endParaRPr>
          </a:p>
          <a:p>
            <a:pPr indent="0" lvl="0" marL="737999" rtl="0" algn="l">
              <a:spcBef>
                <a:spcPts val="0"/>
              </a:spcBef>
              <a:spcAft>
                <a:spcPts val="0"/>
              </a:spcAft>
              <a:buNone/>
            </a:pPr>
            <a:r>
              <a:t/>
            </a:r>
            <a:endParaRPr>
              <a:solidFill>
                <a:srgbClr val="8E7CC3"/>
              </a:solidFill>
              <a:latin typeface="Lora"/>
              <a:ea typeface="Lora"/>
              <a:cs typeface="Lora"/>
              <a:sym typeface="Lora"/>
            </a:endParaRPr>
          </a:p>
        </p:txBody>
      </p:sp>
      <p:sp>
        <p:nvSpPr>
          <p:cNvPr id="234" name="Google Shape;234;p21"/>
          <p:cNvSpPr txBox="1"/>
          <p:nvPr/>
        </p:nvSpPr>
        <p:spPr>
          <a:xfrm>
            <a:off x="-65850" y="1005675"/>
            <a:ext cx="6498300" cy="35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   </a:t>
            </a:r>
            <a:r>
              <a:rPr b="1" lang="en-GB" sz="1800" u="sng">
                <a:solidFill>
                  <a:srgbClr val="073763"/>
                </a:solidFill>
                <a:latin typeface="Lora"/>
                <a:ea typeface="Lora"/>
                <a:cs typeface="Lora"/>
                <a:sym typeface="Lora"/>
              </a:rPr>
              <a:t>Peptic Ulcer Disease </a:t>
            </a:r>
            <a:r>
              <a:rPr lang="en-GB" sz="1800" u="sng">
                <a:solidFill>
                  <a:srgbClr val="073763"/>
                </a:solidFill>
                <a:latin typeface="Lora"/>
                <a:ea typeface="Lora"/>
                <a:cs typeface="Lora"/>
                <a:sym typeface="Lora"/>
              </a:rPr>
              <a:t>(Chronic peptic ulcer)</a:t>
            </a:r>
            <a:r>
              <a:rPr lang="en-GB" u="sng">
                <a:solidFill>
                  <a:srgbClr val="073763"/>
                </a:solidFill>
                <a:latin typeface="Lora"/>
                <a:ea typeface="Lora"/>
                <a:cs typeface="Lora"/>
                <a:sym typeface="Lora"/>
              </a:rPr>
              <a:t> Cont.</a:t>
            </a:r>
            <a:endParaRPr>
              <a:latin typeface="Lora"/>
              <a:ea typeface="Lora"/>
              <a:cs typeface="Lora"/>
              <a:sym typeface="Lora"/>
            </a:endParaRPr>
          </a:p>
        </p:txBody>
      </p:sp>
      <p:sp>
        <p:nvSpPr>
          <p:cNvPr id="235" name="Google Shape;235;p21"/>
          <p:cNvSpPr/>
          <p:nvPr/>
        </p:nvSpPr>
        <p:spPr>
          <a:xfrm rot="5400000">
            <a:off x="-9212" y="1185599"/>
            <a:ext cx="166100" cy="147675"/>
          </a:xfrm>
          <a:prstGeom prst="flowChartExtra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495593" y="4119900"/>
            <a:ext cx="1299600" cy="641400"/>
          </a:xfrm>
          <a:prstGeom prst="roundRect">
            <a:avLst>
              <a:gd fmla="val 16667" name="adj"/>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Lora"/>
                <a:ea typeface="Lora"/>
                <a:cs typeface="Lora"/>
                <a:sym typeface="Lora"/>
              </a:rPr>
              <a:t>H.Pylori</a:t>
            </a:r>
            <a:endParaRPr b="1">
              <a:solidFill>
                <a:srgbClr val="FFFFFF"/>
              </a:solidFill>
              <a:latin typeface="Lora"/>
              <a:ea typeface="Lora"/>
              <a:cs typeface="Lora"/>
              <a:sym typeface="Lora"/>
            </a:endParaRPr>
          </a:p>
        </p:txBody>
      </p:sp>
      <p:sp>
        <p:nvSpPr>
          <p:cNvPr id="237" name="Google Shape;237;p21"/>
          <p:cNvSpPr/>
          <p:nvPr/>
        </p:nvSpPr>
        <p:spPr>
          <a:xfrm>
            <a:off x="2496395" y="4066050"/>
            <a:ext cx="2136300" cy="749100"/>
          </a:xfrm>
          <a:prstGeom prst="roundRect">
            <a:avLst>
              <a:gd fmla="val 16667" name="adj"/>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Lora"/>
              <a:ea typeface="Lora"/>
              <a:cs typeface="Lora"/>
              <a:sym typeface="Lora"/>
            </a:endParaRPr>
          </a:p>
          <a:p>
            <a:pPr indent="0" lvl="0" marL="0" rtl="0" algn="ctr">
              <a:spcBef>
                <a:spcPts val="0"/>
              </a:spcBef>
              <a:spcAft>
                <a:spcPts val="0"/>
              </a:spcAft>
              <a:buNone/>
            </a:pPr>
            <a:r>
              <a:rPr lang="en-GB" sz="1200">
                <a:latin typeface="Lora"/>
                <a:ea typeface="Lora"/>
                <a:cs typeface="Lora"/>
                <a:sym typeface="Lora"/>
              </a:rPr>
              <a:t>Form toxic compounds</a:t>
            </a:r>
            <a:endParaRPr sz="1200">
              <a:latin typeface="Lora"/>
              <a:ea typeface="Lora"/>
              <a:cs typeface="Lora"/>
              <a:sym typeface="Lora"/>
            </a:endParaRPr>
          </a:p>
          <a:p>
            <a:pPr indent="0" lvl="0" marL="0" rtl="0" algn="ctr">
              <a:spcBef>
                <a:spcPts val="0"/>
              </a:spcBef>
              <a:spcAft>
                <a:spcPts val="0"/>
              </a:spcAft>
              <a:buNone/>
            </a:pPr>
            <a:r>
              <a:rPr lang="en-GB" sz="1200">
                <a:latin typeface="Lora"/>
                <a:ea typeface="Lora"/>
                <a:cs typeface="Lora"/>
                <a:sym typeface="Lora"/>
              </a:rPr>
              <a:t>(</a:t>
            </a:r>
            <a:r>
              <a:rPr b="1" lang="en-GB" sz="1200">
                <a:latin typeface="Lora"/>
                <a:ea typeface="Lora"/>
                <a:cs typeface="Lora"/>
                <a:sym typeface="Lora"/>
              </a:rPr>
              <a:t>NH4Cl &amp; monochloramine</a:t>
            </a:r>
            <a:r>
              <a:rPr lang="en-GB" sz="1200">
                <a:latin typeface="Lora"/>
                <a:ea typeface="Lora"/>
                <a:cs typeface="Lora"/>
                <a:sym typeface="Lora"/>
              </a:rPr>
              <a:t>)</a:t>
            </a:r>
            <a:endParaRPr sz="1200">
              <a:latin typeface="Lora"/>
              <a:ea typeface="Lora"/>
              <a:cs typeface="Lora"/>
              <a:sym typeface="Lora"/>
            </a:endParaRPr>
          </a:p>
          <a:p>
            <a:pPr indent="0" lvl="0" marL="0" rtl="0" algn="ctr">
              <a:spcBef>
                <a:spcPts val="0"/>
              </a:spcBef>
              <a:spcAft>
                <a:spcPts val="0"/>
              </a:spcAft>
              <a:buNone/>
            </a:pPr>
            <a:r>
              <a:t/>
            </a:r>
            <a:endParaRPr sz="1200">
              <a:latin typeface="Lora"/>
              <a:ea typeface="Lora"/>
              <a:cs typeface="Lora"/>
              <a:sym typeface="Lora"/>
            </a:endParaRPr>
          </a:p>
        </p:txBody>
      </p:sp>
      <p:sp>
        <p:nvSpPr>
          <p:cNvPr id="238" name="Google Shape;238;p21"/>
          <p:cNvSpPr/>
          <p:nvPr/>
        </p:nvSpPr>
        <p:spPr>
          <a:xfrm>
            <a:off x="5011336" y="4119900"/>
            <a:ext cx="1299600" cy="641400"/>
          </a:xfrm>
          <a:prstGeom prst="roundRect">
            <a:avLst>
              <a:gd fmla="val 16667" name="adj"/>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Intense inflammatory response</a:t>
            </a:r>
            <a:endParaRPr sz="1200">
              <a:latin typeface="Lora"/>
              <a:ea typeface="Lora"/>
              <a:cs typeface="Lora"/>
              <a:sym typeface="Lora"/>
            </a:endParaRPr>
          </a:p>
        </p:txBody>
      </p:sp>
      <p:sp>
        <p:nvSpPr>
          <p:cNvPr id="239" name="Google Shape;239;p21"/>
          <p:cNvSpPr/>
          <p:nvPr/>
        </p:nvSpPr>
        <p:spPr>
          <a:xfrm>
            <a:off x="5011337" y="5253875"/>
            <a:ext cx="1299600" cy="641400"/>
          </a:xfrm>
          <a:prstGeom prst="roundRect">
            <a:avLst>
              <a:gd fmla="val 16667" name="adj"/>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IL-1, IL-6, IL-8 and TNF</a:t>
            </a:r>
            <a:endParaRPr sz="1200">
              <a:latin typeface="Lora"/>
              <a:ea typeface="Lora"/>
              <a:cs typeface="Lora"/>
              <a:sym typeface="Lora"/>
            </a:endParaRPr>
          </a:p>
        </p:txBody>
      </p:sp>
      <p:sp>
        <p:nvSpPr>
          <p:cNvPr id="240" name="Google Shape;240;p21"/>
          <p:cNvSpPr/>
          <p:nvPr/>
        </p:nvSpPr>
        <p:spPr>
          <a:xfrm>
            <a:off x="77262" y="5208100"/>
            <a:ext cx="2136300" cy="749100"/>
          </a:xfrm>
          <a:prstGeom prst="roundRect">
            <a:avLst>
              <a:gd fmla="val 16667" name="adj"/>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latin typeface="Lora"/>
                <a:ea typeface="Lora"/>
                <a:cs typeface="Lora"/>
                <a:sym typeface="Lora"/>
              </a:rPr>
              <a:t>Thrombotic occlusion of surface capillaries due to</a:t>
            </a:r>
            <a:endParaRPr sz="1100">
              <a:latin typeface="Lora"/>
              <a:ea typeface="Lora"/>
              <a:cs typeface="Lora"/>
              <a:sym typeface="Lora"/>
            </a:endParaRPr>
          </a:p>
          <a:p>
            <a:pPr indent="0" lvl="0" marL="0" rtl="0" algn="ctr">
              <a:spcBef>
                <a:spcPts val="0"/>
              </a:spcBef>
              <a:spcAft>
                <a:spcPts val="0"/>
              </a:spcAft>
              <a:buNone/>
            </a:pPr>
            <a:r>
              <a:rPr b="1" lang="en-GB" sz="1100">
                <a:latin typeface="Lora"/>
                <a:ea typeface="Lora"/>
                <a:cs typeface="Lora"/>
                <a:sym typeface="Lora"/>
              </a:rPr>
              <a:t>Bacterial platelet-activating factor</a:t>
            </a:r>
            <a:endParaRPr b="1" sz="1100">
              <a:latin typeface="Lora"/>
              <a:ea typeface="Lora"/>
              <a:cs typeface="Lora"/>
              <a:sym typeface="Lora"/>
            </a:endParaRPr>
          </a:p>
        </p:txBody>
      </p:sp>
      <p:sp>
        <p:nvSpPr>
          <p:cNvPr id="241" name="Google Shape;241;p21"/>
          <p:cNvSpPr/>
          <p:nvPr/>
        </p:nvSpPr>
        <p:spPr>
          <a:xfrm>
            <a:off x="2891699" y="5261950"/>
            <a:ext cx="1299600" cy="641400"/>
          </a:xfrm>
          <a:prstGeom prst="roundRect">
            <a:avLst>
              <a:gd fmla="val 16667" name="adj"/>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Lora"/>
                <a:ea typeface="Lora"/>
                <a:cs typeface="Lora"/>
                <a:sym typeface="Lora"/>
              </a:rPr>
              <a:t>Chronically inflamed mucosa</a:t>
            </a:r>
            <a:endParaRPr b="1" sz="1200">
              <a:solidFill>
                <a:srgbClr val="FFFFFF"/>
              </a:solidFill>
              <a:latin typeface="Lora"/>
              <a:ea typeface="Lora"/>
              <a:cs typeface="Lora"/>
              <a:sym typeface="Lora"/>
            </a:endParaRPr>
          </a:p>
        </p:txBody>
      </p:sp>
      <p:sp>
        <p:nvSpPr>
          <p:cNvPr id="242" name="Google Shape;242;p21"/>
          <p:cNvSpPr/>
          <p:nvPr/>
        </p:nvSpPr>
        <p:spPr>
          <a:xfrm>
            <a:off x="1326018" y="6197750"/>
            <a:ext cx="2136300" cy="7491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Susceptible to acid-peptic injury &amp; </a:t>
            </a:r>
            <a:r>
              <a:rPr b="1" lang="en-GB" sz="1200">
                <a:latin typeface="Lora"/>
                <a:ea typeface="Lora"/>
                <a:cs typeface="Lora"/>
                <a:sym typeface="Lora"/>
              </a:rPr>
              <a:t>peptic ulceration</a:t>
            </a:r>
            <a:endParaRPr b="1" sz="1200">
              <a:latin typeface="Lora"/>
              <a:ea typeface="Lora"/>
              <a:cs typeface="Lora"/>
              <a:sym typeface="Lora"/>
            </a:endParaRPr>
          </a:p>
        </p:txBody>
      </p:sp>
      <p:sp>
        <p:nvSpPr>
          <p:cNvPr id="243" name="Google Shape;243;p21"/>
          <p:cNvSpPr/>
          <p:nvPr/>
        </p:nvSpPr>
        <p:spPr>
          <a:xfrm>
            <a:off x="3666772" y="6197750"/>
            <a:ext cx="2136300" cy="7491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Important in the pathogenesis of </a:t>
            </a:r>
            <a:r>
              <a:rPr b="1" lang="en-GB" sz="1200">
                <a:latin typeface="Lora"/>
                <a:ea typeface="Lora"/>
                <a:cs typeface="Lora"/>
                <a:sym typeface="Lora"/>
              </a:rPr>
              <a:t>Adenocarcinoma &amp; MALToma</a:t>
            </a:r>
            <a:endParaRPr b="1" sz="1200">
              <a:latin typeface="Lora"/>
              <a:ea typeface="Lora"/>
              <a:cs typeface="Lora"/>
              <a:sym typeface="Lora"/>
            </a:endParaRPr>
          </a:p>
        </p:txBody>
      </p:sp>
      <p:cxnSp>
        <p:nvCxnSpPr>
          <p:cNvPr id="244" name="Google Shape;244;p21"/>
          <p:cNvCxnSpPr>
            <a:endCxn id="237" idx="1"/>
          </p:cNvCxnSpPr>
          <p:nvPr/>
        </p:nvCxnSpPr>
        <p:spPr>
          <a:xfrm>
            <a:off x="1795295" y="4440600"/>
            <a:ext cx="701100" cy="0"/>
          </a:xfrm>
          <a:prstGeom prst="straightConnector1">
            <a:avLst/>
          </a:prstGeom>
          <a:noFill/>
          <a:ln cap="flat" cmpd="sng" w="28575">
            <a:solidFill>
              <a:srgbClr val="073763"/>
            </a:solidFill>
            <a:prstDash val="solid"/>
            <a:round/>
            <a:headEnd len="med" w="med" type="none"/>
            <a:tailEnd len="med" w="med" type="stealth"/>
          </a:ln>
        </p:spPr>
      </p:cxnSp>
      <p:cxnSp>
        <p:nvCxnSpPr>
          <p:cNvPr id="245" name="Google Shape;245;p21"/>
          <p:cNvCxnSpPr>
            <a:stCxn id="236" idx="2"/>
            <a:endCxn id="240" idx="0"/>
          </p:cNvCxnSpPr>
          <p:nvPr/>
        </p:nvCxnSpPr>
        <p:spPr>
          <a:xfrm>
            <a:off x="1145393" y="4761300"/>
            <a:ext cx="0" cy="446700"/>
          </a:xfrm>
          <a:prstGeom prst="straightConnector1">
            <a:avLst/>
          </a:prstGeom>
          <a:noFill/>
          <a:ln cap="flat" cmpd="sng" w="28575">
            <a:solidFill>
              <a:srgbClr val="073763"/>
            </a:solidFill>
            <a:prstDash val="solid"/>
            <a:round/>
            <a:headEnd len="med" w="med" type="none"/>
            <a:tailEnd len="med" w="med" type="stealth"/>
          </a:ln>
        </p:spPr>
      </p:cxnSp>
      <p:cxnSp>
        <p:nvCxnSpPr>
          <p:cNvPr id="246" name="Google Shape;246;p21"/>
          <p:cNvCxnSpPr>
            <a:stCxn id="240" idx="3"/>
            <a:endCxn id="241" idx="1"/>
          </p:cNvCxnSpPr>
          <p:nvPr/>
        </p:nvCxnSpPr>
        <p:spPr>
          <a:xfrm>
            <a:off x="2213562" y="5582650"/>
            <a:ext cx="678000" cy="0"/>
          </a:xfrm>
          <a:prstGeom prst="straightConnector1">
            <a:avLst/>
          </a:prstGeom>
          <a:noFill/>
          <a:ln cap="flat" cmpd="sng" w="28575">
            <a:solidFill>
              <a:srgbClr val="073763"/>
            </a:solidFill>
            <a:prstDash val="solid"/>
            <a:round/>
            <a:headEnd len="med" w="med" type="none"/>
            <a:tailEnd len="med" w="med" type="stealth"/>
          </a:ln>
        </p:spPr>
      </p:cxnSp>
      <p:cxnSp>
        <p:nvCxnSpPr>
          <p:cNvPr id="247" name="Google Shape;247;p21"/>
          <p:cNvCxnSpPr>
            <a:stCxn id="239" idx="1"/>
            <a:endCxn id="241" idx="3"/>
          </p:cNvCxnSpPr>
          <p:nvPr/>
        </p:nvCxnSpPr>
        <p:spPr>
          <a:xfrm flipH="1">
            <a:off x="4191437" y="5574575"/>
            <a:ext cx="819900" cy="8100"/>
          </a:xfrm>
          <a:prstGeom prst="straightConnector1">
            <a:avLst/>
          </a:prstGeom>
          <a:noFill/>
          <a:ln cap="flat" cmpd="sng" w="28575">
            <a:solidFill>
              <a:srgbClr val="073763"/>
            </a:solidFill>
            <a:prstDash val="solid"/>
            <a:round/>
            <a:headEnd len="med" w="med" type="none"/>
            <a:tailEnd len="med" w="med" type="stealth"/>
          </a:ln>
        </p:spPr>
      </p:cxnSp>
      <p:cxnSp>
        <p:nvCxnSpPr>
          <p:cNvPr id="248" name="Google Shape;248;p21"/>
          <p:cNvCxnSpPr>
            <a:stCxn id="237" idx="3"/>
            <a:endCxn id="238" idx="1"/>
          </p:cNvCxnSpPr>
          <p:nvPr/>
        </p:nvCxnSpPr>
        <p:spPr>
          <a:xfrm>
            <a:off x="4632695" y="4440600"/>
            <a:ext cx="378600" cy="0"/>
          </a:xfrm>
          <a:prstGeom prst="straightConnector1">
            <a:avLst/>
          </a:prstGeom>
          <a:noFill/>
          <a:ln cap="flat" cmpd="sng" w="28575">
            <a:solidFill>
              <a:srgbClr val="073763"/>
            </a:solidFill>
            <a:prstDash val="solid"/>
            <a:round/>
            <a:headEnd len="med" w="med" type="none"/>
            <a:tailEnd len="med" w="med" type="stealth"/>
          </a:ln>
        </p:spPr>
      </p:cxnSp>
      <p:cxnSp>
        <p:nvCxnSpPr>
          <p:cNvPr id="249" name="Google Shape;249;p21"/>
          <p:cNvCxnSpPr>
            <a:stCxn id="238" idx="2"/>
            <a:endCxn id="239" idx="0"/>
          </p:cNvCxnSpPr>
          <p:nvPr/>
        </p:nvCxnSpPr>
        <p:spPr>
          <a:xfrm>
            <a:off x="5661136" y="4761300"/>
            <a:ext cx="0" cy="492600"/>
          </a:xfrm>
          <a:prstGeom prst="straightConnector1">
            <a:avLst/>
          </a:prstGeom>
          <a:noFill/>
          <a:ln cap="flat" cmpd="sng" w="28575">
            <a:solidFill>
              <a:srgbClr val="073763"/>
            </a:solidFill>
            <a:prstDash val="solid"/>
            <a:round/>
            <a:headEnd len="med" w="med" type="none"/>
            <a:tailEnd len="med" w="med" type="stealth"/>
          </a:ln>
        </p:spPr>
      </p:cxnSp>
      <p:cxnSp>
        <p:nvCxnSpPr>
          <p:cNvPr id="250" name="Google Shape;250;p21"/>
          <p:cNvCxnSpPr>
            <a:endCxn id="243" idx="1"/>
          </p:cNvCxnSpPr>
          <p:nvPr/>
        </p:nvCxnSpPr>
        <p:spPr>
          <a:xfrm flipH="1" rot="-5400000">
            <a:off x="3269722" y="6175250"/>
            <a:ext cx="669000" cy="125100"/>
          </a:xfrm>
          <a:prstGeom prst="bentConnector2">
            <a:avLst/>
          </a:prstGeom>
          <a:noFill/>
          <a:ln cap="flat" cmpd="sng" w="28575">
            <a:solidFill>
              <a:srgbClr val="073763"/>
            </a:solidFill>
            <a:prstDash val="solid"/>
            <a:round/>
            <a:headEnd len="med" w="med" type="none"/>
            <a:tailEnd len="med" w="med" type="none"/>
          </a:ln>
        </p:spPr>
      </p:cxnSp>
      <p:cxnSp>
        <p:nvCxnSpPr>
          <p:cNvPr id="251" name="Google Shape;251;p21"/>
          <p:cNvCxnSpPr>
            <a:endCxn id="242" idx="3"/>
          </p:cNvCxnSpPr>
          <p:nvPr/>
        </p:nvCxnSpPr>
        <p:spPr>
          <a:xfrm rot="5400000">
            <a:off x="3167418" y="6198200"/>
            <a:ext cx="669000" cy="79200"/>
          </a:xfrm>
          <a:prstGeom prst="bentConnector2">
            <a:avLst/>
          </a:prstGeom>
          <a:noFill/>
          <a:ln cap="flat" cmpd="sng" w="28575">
            <a:solidFill>
              <a:srgbClr val="073763"/>
            </a:solidFill>
            <a:prstDash val="solid"/>
            <a:round/>
            <a:headEnd len="med" w="med" type="none"/>
            <a:tailEnd len="med" w="med" type="none"/>
          </a:ln>
        </p:spPr>
      </p:cxnSp>
      <p:sp>
        <p:nvSpPr>
          <p:cNvPr id="252" name="Google Shape;252;p21"/>
          <p:cNvSpPr txBox="1"/>
          <p:nvPr/>
        </p:nvSpPr>
        <p:spPr>
          <a:xfrm>
            <a:off x="0" y="6998300"/>
            <a:ext cx="6845400" cy="16428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Lora"/>
              <a:buChar char="●"/>
            </a:pPr>
            <a:r>
              <a:rPr b="1" lang="en-GB" sz="1600">
                <a:solidFill>
                  <a:schemeClr val="dk1"/>
                </a:solidFill>
                <a:latin typeface="Lora"/>
                <a:ea typeface="Lora"/>
                <a:cs typeface="Lora"/>
                <a:sym typeface="Lora"/>
              </a:rPr>
              <a:t>H. pylori Virulence factors</a:t>
            </a:r>
            <a:r>
              <a:rPr lang="en-GB" sz="1600">
                <a:solidFill>
                  <a:schemeClr val="dk1"/>
                </a:solidFill>
                <a:latin typeface="Lora"/>
                <a:ea typeface="Lora"/>
                <a:cs typeface="Lora"/>
                <a:sym typeface="Lora"/>
              </a:rPr>
              <a:t>:</a:t>
            </a:r>
            <a:endParaRPr b="1" sz="1600">
              <a:solidFill>
                <a:schemeClr val="dk1"/>
              </a:solidFill>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VacA (direct cell injury).</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CagA promotes inflammation &amp; tissue damage.</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Flagella (motility).</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Bacterial Adhesions.</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Urease that breaks down urea to make ammonia.</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Lipopolysaccharides, recruit inflammatory cells to the mucosa.</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p:txBody>
      </p:sp>
      <p:sp>
        <p:nvSpPr>
          <p:cNvPr id="253" name="Google Shape;253;p21"/>
          <p:cNvSpPr txBox="1"/>
          <p:nvPr/>
        </p:nvSpPr>
        <p:spPr>
          <a:xfrm>
            <a:off x="0" y="8636750"/>
            <a:ext cx="6845400" cy="1811400"/>
          </a:xfrm>
          <a:prstGeom prst="rect">
            <a:avLst/>
          </a:prstGeom>
          <a:solidFill>
            <a:srgbClr val="FFFFFF"/>
          </a:solid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Lora"/>
              <a:buChar char="●"/>
            </a:pPr>
            <a:r>
              <a:rPr b="1" lang="en-GB" sz="1600">
                <a:solidFill>
                  <a:schemeClr val="dk1"/>
                </a:solidFill>
                <a:latin typeface="Lora"/>
                <a:ea typeface="Lora"/>
                <a:cs typeface="Lora"/>
                <a:sym typeface="Lora"/>
              </a:rPr>
              <a:t>Other causes: </a:t>
            </a:r>
            <a:endParaRPr b="1" sz="1600">
              <a:solidFill>
                <a:schemeClr val="dk1"/>
              </a:solidFill>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NSAID and aspirin.</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High-dose corticosteroids, which suppress prostaglandin synthesis.</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Cigarette smoking: impairs mucosal blood flow and healing.</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b="1" lang="en-GB">
                <a:latin typeface="Lora"/>
                <a:ea typeface="Lora"/>
                <a:cs typeface="Lora"/>
                <a:sym typeface="Lora"/>
              </a:rPr>
              <a:t>Chronic renal failure</a:t>
            </a:r>
            <a:r>
              <a:rPr lang="en-GB">
                <a:latin typeface="Lora"/>
                <a:ea typeface="Lora"/>
                <a:cs typeface="Lora"/>
                <a:sym typeface="Lora"/>
              </a:rPr>
              <a:t>, and </a:t>
            </a:r>
            <a:r>
              <a:rPr b="1" lang="en-GB">
                <a:latin typeface="Lora"/>
                <a:ea typeface="Lora"/>
                <a:cs typeface="Lora"/>
                <a:sym typeface="Lora"/>
              </a:rPr>
              <a:t>hyperparathyroidism</a:t>
            </a:r>
            <a:r>
              <a:rPr lang="en-GB">
                <a:latin typeface="Lora"/>
                <a:ea typeface="Lora"/>
                <a:cs typeface="Lora"/>
                <a:sym typeface="Lora"/>
              </a:rPr>
              <a:t> associated with hypercalcemia, stimulates gastrin production and therefore increases acid secretion.</a:t>
            </a:r>
            <a:endParaRPr>
              <a:latin typeface="Lora"/>
              <a:ea typeface="Lora"/>
              <a:cs typeface="Lora"/>
              <a:sym typeface="Lora"/>
            </a:endParaRPr>
          </a:p>
          <a:p>
            <a:pPr indent="-317500" lvl="0" marL="630000" rtl="0" algn="l">
              <a:lnSpc>
                <a:spcPct val="100000"/>
              </a:lnSpc>
              <a:spcBef>
                <a:spcPts val="0"/>
              </a:spcBef>
              <a:spcAft>
                <a:spcPts val="0"/>
              </a:spcAft>
              <a:buSzPts val="1400"/>
              <a:buFont typeface="Lora"/>
              <a:buChar char="○"/>
            </a:pPr>
            <a:r>
              <a:rPr lang="en-GB">
                <a:latin typeface="Lora"/>
                <a:ea typeface="Lora"/>
                <a:cs typeface="Lora"/>
                <a:sym typeface="Lora"/>
              </a:rPr>
              <a:t>Psychological stress (can increase gastric acid secretion).</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p:txBody>
      </p:sp>
      <p:pic>
        <p:nvPicPr>
          <p:cNvPr id="254" name="Google Shape;254;p21"/>
          <p:cNvPicPr preferRelativeResize="0"/>
          <p:nvPr/>
        </p:nvPicPr>
        <p:blipFill>
          <a:blip r:embed="rId4">
            <a:alphaModFix/>
          </a:blip>
          <a:stretch>
            <a:fillRect/>
          </a:stretch>
        </p:blipFill>
        <p:spPr>
          <a:xfrm>
            <a:off x="6465601" y="6173424"/>
            <a:ext cx="1318175" cy="2018850"/>
          </a:xfrm>
          <a:prstGeom prst="rect">
            <a:avLst/>
          </a:prstGeom>
          <a:noFill/>
          <a:ln>
            <a:noFill/>
          </a:ln>
        </p:spPr>
      </p:pic>
      <p:sp>
        <p:nvSpPr>
          <p:cNvPr id="255" name="Google Shape;255;p21"/>
          <p:cNvSpPr/>
          <p:nvPr/>
        </p:nvSpPr>
        <p:spPr>
          <a:xfrm>
            <a:off x="6557675" y="6768975"/>
            <a:ext cx="1138500" cy="1240800"/>
          </a:xfrm>
          <a:prstGeom prst="ellipse">
            <a:avLst/>
          </a:prstGeom>
          <a:noFill/>
          <a:ln cap="flat" cmpd="sng" w="28575">
            <a:solidFill>
              <a:srgbClr val="3D85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6" name="Google Shape;256;p21"/>
          <p:cNvCxnSpPr>
            <a:stCxn id="255" idx="0"/>
            <a:endCxn id="257" idx="2"/>
          </p:cNvCxnSpPr>
          <p:nvPr/>
        </p:nvCxnSpPr>
        <p:spPr>
          <a:xfrm rot="10800000">
            <a:off x="7124825" y="5996475"/>
            <a:ext cx="2100" cy="772500"/>
          </a:xfrm>
          <a:prstGeom prst="straightConnector1">
            <a:avLst/>
          </a:prstGeom>
          <a:noFill/>
          <a:ln cap="flat" cmpd="sng" w="28575">
            <a:solidFill>
              <a:srgbClr val="3D85C6"/>
            </a:solidFill>
            <a:prstDash val="solid"/>
            <a:round/>
            <a:headEnd len="med" w="med" type="none"/>
            <a:tailEnd len="med" w="med" type="none"/>
          </a:ln>
        </p:spPr>
      </p:cxnSp>
      <p:sp>
        <p:nvSpPr>
          <p:cNvPr id="257" name="Google Shape;257;p21"/>
          <p:cNvSpPr/>
          <p:nvPr/>
        </p:nvSpPr>
        <p:spPr>
          <a:xfrm>
            <a:off x="6432450" y="4062975"/>
            <a:ext cx="1384500" cy="1933500"/>
          </a:xfrm>
          <a:prstGeom prst="roundRect">
            <a:avLst>
              <a:gd fmla="val 16667" name="adj"/>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999999"/>
                </a:solidFill>
                <a:latin typeface="Lora"/>
                <a:ea typeface="Lora"/>
                <a:cs typeface="Lora"/>
                <a:sym typeface="Lora"/>
              </a:rPr>
              <a:t>Gram-negative spiral bacillus Gastric-biopsy showing H.pylori adhering to gastric epithelium and underlying inflammation</a:t>
            </a:r>
            <a:endParaRPr sz="1100">
              <a:solidFill>
                <a:srgbClr val="999999"/>
              </a:solidFill>
              <a:latin typeface="Lora"/>
              <a:ea typeface="Lora"/>
              <a:cs typeface="Lora"/>
              <a:sym typeface="Lora"/>
            </a:endParaRPr>
          </a:p>
        </p:txBody>
      </p:sp>
      <p:cxnSp>
        <p:nvCxnSpPr>
          <p:cNvPr id="258" name="Google Shape;258;p21"/>
          <p:cNvCxnSpPr/>
          <p:nvPr/>
        </p:nvCxnSpPr>
        <p:spPr>
          <a:xfrm flipH="1" rot="10800000">
            <a:off x="1267189" y="833245"/>
            <a:ext cx="5385600" cy="3900"/>
          </a:xfrm>
          <a:prstGeom prst="straightConnector1">
            <a:avLst/>
          </a:prstGeom>
          <a:noFill/>
          <a:ln cap="flat" cmpd="sng" w="19050">
            <a:solidFill>
              <a:srgbClr val="0B5394"/>
            </a:solidFill>
            <a:prstDash val="solid"/>
            <a:round/>
            <a:headEnd len="med" w="med" type="diamond"/>
            <a:tailEnd len="med" w="med" type="diamond"/>
          </a:ln>
        </p:spPr>
      </p:cxnSp>
      <p:sp>
        <p:nvSpPr>
          <p:cNvPr id="259" name="Google Shape;259;p21"/>
          <p:cNvSpPr txBox="1"/>
          <p:nvPr/>
        </p:nvSpPr>
        <p:spPr>
          <a:xfrm>
            <a:off x="1354650" y="52300"/>
            <a:ext cx="5210700" cy="80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Ulcers</a:t>
            </a:r>
            <a:endParaRPr b="1" sz="3000">
              <a:solidFill>
                <a:srgbClr val="073763"/>
              </a:solidFill>
              <a:latin typeface="Lora"/>
              <a:ea typeface="Lora"/>
              <a:cs typeface="Lora"/>
              <a:sym typeface="Lora"/>
            </a:endParaRPr>
          </a:p>
        </p:txBody>
      </p:sp>
      <p:sp>
        <p:nvSpPr>
          <p:cNvPr id="260" name="Google Shape;260;p21"/>
          <p:cNvSpPr txBox="1"/>
          <p:nvPr/>
        </p:nvSpPr>
        <p:spPr>
          <a:xfrm>
            <a:off x="-4301200" y="52300"/>
            <a:ext cx="3000000" cy="6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