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10688400" cx="7920000"/>
  <p:notesSz cx="6858000" cy="9144000"/>
  <p:embeddedFontLst>
    <p:embeddedFont>
      <p:font typeface="Mada"/>
      <p:regular r:id="rId17"/>
      <p:bold r:id="rId18"/>
    </p:embeddedFont>
    <p:embeddedFont>
      <p:font typeface="Lora"/>
      <p:regular r:id="rId19"/>
      <p:bold r:id="rId20"/>
      <p:italic r:id="rId21"/>
      <p:boldItalic r:id="rId22"/>
    </p:embeddedFont>
    <p:embeddedFont>
      <p:font typeface="Pacifico"/>
      <p:regular r:id="rId23"/>
    </p:embeddedFont>
    <p:embeddedFont>
      <p:font typeface="Exo"/>
      <p:regular r:id="rId24"/>
      <p:bold r:id="rId25"/>
      <p:italic r:id="rId26"/>
      <p:boldItalic r:id="rId27"/>
    </p:embeddedFont>
    <p:embeddedFont>
      <p:font typeface="Lexend Deca"/>
      <p:regular r:id="rId28"/>
    </p:embeddedFont>
    <p:embeddedFont>
      <p:font typeface="Exo SemiBold"/>
      <p:regular r:id="rId29"/>
      <p:bold r:id="rId30"/>
      <p:italic r:id="rId31"/>
      <p:boldItalic r:id="rId32"/>
    </p:embeddedFont>
    <p:embeddedFont>
      <p:font typeface="CG Times"/>
      <p:regular r:id="rId33"/>
      <p:bold r:id="rId34"/>
      <p:italic r:id="rId35"/>
      <p:boldItalic r:id="rId36"/>
    </p:embeddedFont>
    <p:embeddedFont>
      <p:font typeface="Patrick Hand SC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6">
          <p15:clr>
            <a:srgbClr val="A4A3A4"/>
          </p15:clr>
        </p15:guide>
        <p15:guide id="2" pos="24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4DB8C5C-9EF4-4037-BE82-DFE0BDB978B6}">
  <a:tblStyle styleId="{B4DB8C5C-9EF4-4037-BE82-DFE0BDB978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6" orient="horz"/>
        <p:guide pos="249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-bold.fntdata"/><Relationship Id="rId22" Type="http://schemas.openxmlformats.org/officeDocument/2006/relationships/font" Target="fonts/Lora-boldItalic.fntdata"/><Relationship Id="rId21" Type="http://schemas.openxmlformats.org/officeDocument/2006/relationships/font" Target="fonts/Lora-italic.fntdata"/><Relationship Id="rId24" Type="http://schemas.openxmlformats.org/officeDocument/2006/relationships/font" Target="fonts/Exo-regular.fntdata"/><Relationship Id="rId23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Exo-italic.fntdata"/><Relationship Id="rId25" Type="http://schemas.openxmlformats.org/officeDocument/2006/relationships/font" Target="fonts/Exo-bold.fntdata"/><Relationship Id="rId28" Type="http://schemas.openxmlformats.org/officeDocument/2006/relationships/font" Target="fonts/LexendDeca-regular.fntdata"/><Relationship Id="rId27" Type="http://schemas.openxmlformats.org/officeDocument/2006/relationships/font" Target="fonts/Ex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ExoSemiBol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ExoSemiBold-italic.fntdata"/><Relationship Id="rId30" Type="http://schemas.openxmlformats.org/officeDocument/2006/relationships/font" Target="fonts/ExoSemiBold-bold.fntdata"/><Relationship Id="rId11" Type="http://schemas.openxmlformats.org/officeDocument/2006/relationships/slide" Target="slides/slide5.xml"/><Relationship Id="rId33" Type="http://schemas.openxmlformats.org/officeDocument/2006/relationships/font" Target="fonts/CGTimes-regular.fntdata"/><Relationship Id="rId10" Type="http://schemas.openxmlformats.org/officeDocument/2006/relationships/slide" Target="slides/slide4.xml"/><Relationship Id="rId32" Type="http://schemas.openxmlformats.org/officeDocument/2006/relationships/font" Target="fonts/ExoSemiBold-boldItalic.fntdata"/><Relationship Id="rId13" Type="http://schemas.openxmlformats.org/officeDocument/2006/relationships/slide" Target="slides/slide7.xml"/><Relationship Id="rId35" Type="http://schemas.openxmlformats.org/officeDocument/2006/relationships/font" Target="fonts/CGTimes-italic.fntdata"/><Relationship Id="rId12" Type="http://schemas.openxmlformats.org/officeDocument/2006/relationships/slide" Target="slides/slide6.xml"/><Relationship Id="rId34" Type="http://schemas.openxmlformats.org/officeDocument/2006/relationships/font" Target="fonts/CGTimes-bold.fntdata"/><Relationship Id="rId15" Type="http://schemas.openxmlformats.org/officeDocument/2006/relationships/slide" Target="slides/slide9.xml"/><Relationship Id="rId37" Type="http://schemas.openxmlformats.org/officeDocument/2006/relationships/font" Target="fonts/PatrickHandSC-regular.fntdata"/><Relationship Id="rId14" Type="http://schemas.openxmlformats.org/officeDocument/2006/relationships/slide" Target="slides/slide8.xml"/><Relationship Id="rId36" Type="http://schemas.openxmlformats.org/officeDocument/2006/relationships/font" Target="fonts/CGTimes-boldItalic.fntdata"/><Relationship Id="rId17" Type="http://schemas.openxmlformats.org/officeDocument/2006/relationships/font" Target="fonts/Mada-regular.fntdata"/><Relationship Id="rId16" Type="http://schemas.openxmlformats.org/officeDocument/2006/relationships/slide" Target="slides/slide10.xml"/><Relationship Id="rId19" Type="http://schemas.openxmlformats.org/officeDocument/2006/relationships/font" Target="fonts/Lora-regular.fntdata"/><Relationship Id="rId18" Type="http://schemas.openxmlformats.org/officeDocument/2006/relationships/font" Target="fonts/Mad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5b56fb110_0_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75b56fb1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b9309bd7b_0_2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b9309bd7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5b1485a33_0_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5b1485a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c0eaf197a_0_9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c0eaf197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5b1485a33_0_9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5b1485a3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5b1485a33_0_621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5b1485a33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5b4173305_0_573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75b4173305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585b18661_0_1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585b1866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585b18661_0_55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585b1866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9984" y="1547257"/>
            <a:ext cx="7380000" cy="42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9975" y="1775850"/>
            <a:ext cx="1029900" cy="894900"/>
          </a:xfrm>
          <a:prstGeom prst="halfFrame">
            <a:avLst>
              <a:gd fmla="val 24527" name="adj1"/>
              <a:gd fmla="val 26416" name="adj2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6620075" y="4668150"/>
            <a:ext cx="1029900" cy="894900"/>
          </a:xfrm>
          <a:prstGeom prst="halfFrame">
            <a:avLst>
              <a:gd fmla="val 24527" name="adj1"/>
              <a:gd fmla="val 26416" name="adj2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" name="Google Shape;14;p2"/>
          <p:cNvCxnSpPr/>
          <p:nvPr/>
        </p:nvCxnSpPr>
        <p:spPr>
          <a:xfrm flipH="1">
            <a:off x="252975" y="6467562"/>
            <a:ext cx="3443400" cy="15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" name="Google Shape;15;p2"/>
          <p:cNvCxnSpPr/>
          <p:nvPr/>
        </p:nvCxnSpPr>
        <p:spPr>
          <a:xfrm flipH="1">
            <a:off x="357762" y="9773165"/>
            <a:ext cx="2148000" cy="159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2"/>
          <p:cNvSpPr txBox="1"/>
          <p:nvPr/>
        </p:nvSpPr>
        <p:spPr>
          <a:xfrm flipH="1">
            <a:off x="252912" y="9773165"/>
            <a:ext cx="45057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ora"/>
                <a:ea typeface="Lora"/>
                <a:cs typeface="Lora"/>
                <a:sym typeface="Lora"/>
              </a:rPr>
              <a:t>Black: original content</a:t>
            </a:r>
            <a:r>
              <a:rPr b="1" lang="en-GB" sz="100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endParaRPr b="1" sz="1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Red: Important</a:t>
            </a:r>
            <a:r>
              <a:rPr b="1"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                      </a:t>
            </a:r>
            <a:endParaRPr b="1" sz="10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00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Green: only found in males slides</a:t>
            </a:r>
            <a:endParaRPr b="1" sz="1000">
              <a:solidFill>
                <a:srgbClr val="38761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2395864" y="9788874"/>
            <a:ext cx="25566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Orange: Doctor notes</a:t>
            </a:r>
            <a:endParaRPr b="1" sz="1000"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Grey: Extra/Robbins </a:t>
            </a:r>
            <a:endParaRPr b="1" sz="1000">
              <a:solidFill>
                <a:srgbClr val="38761D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Purple: Only found in females slides  </a:t>
            </a:r>
            <a:r>
              <a:rPr b="1" lang="en-GB" sz="1000">
                <a:solidFill>
                  <a:srgbClr val="8E7CC3"/>
                </a:solidFill>
                <a:latin typeface="CG Times"/>
                <a:ea typeface="CG Times"/>
                <a:cs typeface="CG Times"/>
                <a:sym typeface="CG Times"/>
              </a:rPr>
              <a:t>                        </a:t>
            </a:r>
            <a:endParaRPr b="1" sz="1000">
              <a:solidFill>
                <a:srgbClr val="8E7CC3"/>
              </a:solidFill>
              <a:latin typeface="CG Times"/>
              <a:ea typeface="CG Times"/>
              <a:cs typeface="CG Times"/>
              <a:sym typeface="CG Time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269976" y="2298572"/>
            <a:ext cx="7380000" cy="40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269976" y="6550450"/>
            <a:ext cx="7380000" cy="27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12"/>
          <p:cNvSpPr/>
          <p:nvPr/>
        </p:nvSpPr>
        <p:spPr>
          <a:xfrm>
            <a:off x="0" y="10485168"/>
            <a:ext cx="7920000" cy="203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12"/>
          <p:cNvCxnSpPr/>
          <p:nvPr/>
        </p:nvCxnSpPr>
        <p:spPr>
          <a:xfrm flipH="1" rot="10800000">
            <a:off x="1267189" y="985645"/>
            <a:ext cx="5385600" cy="3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 1">
  <p:cSld name="CAPTION_ONL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-50" y="0"/>
            <a:ext cx="7920000" cy="10688400"/>
          </a:xfrm>
          <a:prstGeom prst="halfFrame">
            <a:avLst>
              <a:gd fmla="val 14710" name="adj1"/>
              <a:gd fmla="val 13218" name="adj2"/>
            </a:avLst>
          </a:prstGeom>
          <a:solidFill>
            <a:srgbClr val="CFE2F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 rot="10800000">
            <a:off x="15975" y="0"/>
            <a:ext cx="7920000" cy="10688400"/>
          </a:xfrm>
          <a:prstGeom prst="halfFrame">
            <a:avLst>
              <a:gd fmla="val 17268" name="adj1"/>
              <a:gd fmla="val 11084" name="adj2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69976" y="4469553"/>
            <a:ext cx="7380000" cy="17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10485168"/>
            <a:ext cx="7920000" cy="203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269976" y="4469553"/>
            <a:ext cx="7380000" cy="17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</a:endParaRPr>
          </a:p>
        </p:txBody>
      </p:sp>
      <p:cxnSp>
        <p:nvCxnSpPr>
          <p:cNvPr id="23" name="Google Shape;23;p3"/>
          <p:cNvCxnSpPr/>
          <p:nvPr/>
        </p:nvCxnSpPr>
        <p:spPr>
          <a:xfrm flipH="1" rot="10800000">
            <a:off x="1267189" y="833245"/>
            <a:ext cx="5385600" cy="3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24" name="Google Shape;24;p3"/>
          <p:cNvCxnSpPr/>
          <p:nvPr/>
        </p:nvCxnSpPr>
        <p:spPr>
          <a:xfrm flipH="1">
            <a:off x="357762" y="9773165"/>
            <a:ext cx="2148000" cy="15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269976" y="2394889"/>
            <a:ext cx="73800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269976" y="2394889"/>
            <a:ext cx="34644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185543" y="2394889"/>
            <a:ext cx="34644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269976" y="1154559"/>
            <a:ext cx="24321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269976" y="2887645"/>
            <a:ext cx="2432100" cy="6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24626" y="935430"/>
            <a:ext cx="5515500" cy="85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3960000" y="-260"/>
            <a:ext cx="3960000" cy="106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229961" y="2562587"/>
            <a:ext cx="3503700" cy="30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29961" y="5824903"/>
            <a:ext cx="3503700" cy="25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278307" y="1504657"/>
            <a:ext cx="3323400" cy="76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269976" y="8791305"/>
            <a:ext cx="5195700" cy="12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9976" y="2394889"/>
            <a:ext cx="7380000" cy="7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docs.google.com/presentation/d/1JstGTRLF0JNwOq3WRP2aBSaQ57_WJA9VsV3Rhc8T9wI/edit#slide=id.p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269984" y="1547257"/>
            <a:ext cx="7380000" cy="4265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Acute and Chronic Pancreatitis</a:t>
            </a:r>
            <a:endParaRPr b="1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52942" y="5884504"/>
            <a:ext cx="2850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1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objectives</a:t>
            </a:r>
            <a:endParaRPr b="1" sz="41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1474" y="152399"/>
            <a:ext cx="1272324" cy="8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4">
            <a:alphaModFix/>
          </a:blip>
          <a:srcRect b="0" l="3965" r="4029" t="0"/>
          <a:stretch/>
        </p:blipFill>
        <p:spPr>
          <a:xfrm>
            <a:off x="0" y="0"/>
            <a:ext cx="1768975" cy="8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0" y="6505775"/>
            <a:ext cx="7380000" cy="3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ra"/>
              <a:buChar char="●"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Describe the definition, epidemiology, pathogenesis, morphology, and clinical findings of </a:t>
            </a:r>
            <a:r>
              <a:rPr b="1" lang="en-GB" sz="18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acute and chronic pancreatitis.</a:t>
            </a:r>
            <a:endParaRPr b="1" sz="18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7037" y="9389175"/>
            <a:ext cx="854125" cy="8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6497950" y="10226900"/>
            <a:ext cx="1272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  <a:hlinkClick r:id="rId6"/>
              </a:rPr>
              <a:t>Editing File </a:t>
            </a:r>
            <a:endParaRPr b="1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3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1" name="Google Shape;491;p23"/>
          <p:cNvSpPr txBox="1"/>
          <p:nvPr/>
        </p:nvSpPr>
        <p:spPr>
          <a:xfrm>
            <a:off x="1303850" y="1406825"/>
            <a:ext cx="55587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TEAM LEADERS:</a:t>
            </a:r>
            <a:endParaRPr b="1" sz="30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Khalid Alkhani &amp; Lama Alzamil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492" name="Google Shape;492;p23"/>
          <p:cNvSpPr txBox="1"/>
          <p:nvPr/>
        </p:nvSpPr>
        <p:spPr>
          <a:xfrm>
            <a:off x="1303850" y="2760175"/>
            <a:ext cx="53355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SUBLEADERS: </a:t>
            </a:r>
            <a:endParaRPr b="1" sz="30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Alwaleed Alsaleh &amp; Alhanouf Alhaluli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493" name="Google Shape;493;p23"/>
          <p:cNvSpPr txBox="1"/>
          <p:nvPr/>
        </p:nvSpPr>
        <p:spPr>
          <a:xfrm>
            <a:off x="1303850" y="4113525"/>
            <a:ext cx="60345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“</a:t>
            </a: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THIS AMAZING WORK WAS DONE BY”</a:t>
            </a:r>
            <a:r>
              <a:rPr b="1" baseline="30000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1</a:t>
            </a: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:</a:t>
            </a:r>
            <a:endParaRPr b="1" sz="30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Nouf ALshammari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Deana Awartani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494" name="Google Shape;494;p23"/>
          <p:cNvSpPr txBox="1"/>
          <p:nvPr/>
        </p:nvSpPr>
        <p:spPr>
          <a:xfrm>
            <a:off x="1321050" y="9142325"/>
            <a:ext cx="5627400" cy="16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THANK YOU</a:t>
            </a:r>
            <a:endParaRPr sz="48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95" name="Google Shape;495;p23"/>
          <p:cNvSpPr txBox="1"/>
          <p:nvPr/>
        </p:nvSpPr>
        <p:spPr>
          <a:xfrm>
            <a:off x="1052225" y="9010300"/>
            <a:ext cx="380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1- May Babaeer, Pharma team, 2019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96" name="Google Shape;4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775" y="5203719"/>
            <a:ext cx="312026" cy="31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1267200" y="-76200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Acute Pancreatitis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0" y="1012400"/>
            <a:ext cx="7402500" cy="24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 u="sng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Pancreatitis</a:t>
            </a:r>
            <a:endParaRPr b="1" sz="1800" u="sng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Is a group of disorders characterized by inflammation of the pancreas, divided into acute and chronic forms.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Range in severity from a mild, self-limited disease to a life-threatening acute inflammatory process.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 u="sng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Acute pancreatitis</a:t>
            </a:r>
            <a:endParaRPr b="1" sz="1800" u="sng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Reversible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pancreatic parenchymal injury associated with inflammation.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Glands can return to normal if underlying cause of the pancreatitis is removed.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Epidemiology</a:t>
            </a:r>
            <a:endParaRPr b="1"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2315513" y="4089766"/>
            <a:ext cx="3268170" cy="1920542"/>
            <a:chOff x="233350" y="949250"/>
            <a:chExt cx="7137300" cy="3802300"/>
          </a:xfrm>
        </p:grpSpPr>
        <p:sp>
          <p:nvSpPr>
            <p:cNvPr id="83" name="Google Shape;83;p15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" name="Google Shape;134;p15"/>
          <p:cNvGrpSpPr/>
          <p:nvPr/>
        </p:nvGrpSpPr>
        <p:grpSpPr>
          <a:xfrm>
            <a:off x="3263800" y="5313918"/>
            <a:ext cx="83570" cy="92169"/>
            <a:chOff x="8565775" y="671075"/>
            <a:chExt cx="441000" cy="441000"/>
          </a:xfrm>
        </p:grpSpPr>
        <p:sp>
          <p:nvSpPr>
            <p:cNvPr id="135" name="Google Shape;135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15"/>
          <p:cNvGrpSpPr/>
          <p:nvPr/>
        </p:nvGrpSpPr>
        <p:grpSpPr>
          <a:xfrm>
            <a:off x="4861557" y="4721651"/>
            <a:ext cx="159951" cy="176444"/>
            <a:chOff x="8565775" y="671075"/>
            <a:chExt cx="441000" cy="441000"/>
          </a:xfrm>
        </p:grpSpPr>
        <p:sp>
          <p:nvSpPr>
            <p:cNvPr id="138" name="Google Shape;138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" name="Google Shape;140;p15"/>
          <p:cNvGrpSpPr/>
          <p:nvPr/>
        </p:nvGrpSpPr>
        <p:grpSpPr>
          <a:xfrm>
            <a:off x="4550851" y="4878035"/>
            <a:ext cx="159951" cy="176444"/>
            <a:chOff x="8565775" y="671075"/>
            <a:chExt cx="441000" cy="441000"/>
          </a:xfrm>
        </p:grpSpPr>
        <p:sp>
          <p:nvSpPr>
            <p:cNvPr id="141" name="Google Shape;141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" name="Google Shape;143;p15"/>
          <p:cNvGrpSpPr/>
          <p:nvPr/>
        </p:nvGrpSpPr>
        <p:grpSpPr>
          <a:xfrm>
            <a:off x="5140084" y="5560134"/>
            <a:ext cx="83570" cy="92169"/>
            <a:chOff x="8565775" y="671075"/>
            <a:chExt cx="441000" cy="441000"/>
          </a:xfrm>
        </p:grpSpPr>
        <p:sp>
          <p:nvSpPr>
            <p:cNvPr id="144" name="Google Shape;144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" name="Google Shape;146;p15"/>
          <p:cNvGrpSpPr/>
          <p:nvPr/>
        </p:nvGrpSpPr>
        <p:grpSpPr>
          <a:xfrm>
            <a:off x="2806848" y="4561940"/>
            <a:ext cx="190027" cy="209607"/>
            <a:chOff x="8565775" y="671075"/>
            <a:chExt cx="441000" cy="441000"/>
          </a:xfrm>
        </p:grpSpPr>
        <p:sp>
          <p:nvSpPr>
            <p:cNvPr id="147" name="Google Shape;147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" name="Google Shape;149;p15"/>
          <p:cNvGrpSpPr/>
          <p:nvPr/>
        </p:nvGrpSpPr>
        <p:grpSpPr>
          <a:xfrm>
            <a:off x="2643893" y="4330540"/>
            <a:ext cx="119379" cy="131727"/>
            <a:chOff x="8565775" y="671075"/>
            <a:chExt cx="441000" cy="441000"/>
          </a:xfrm>
        </p:grpSpPr>
        <p:sp>
          <p:nvSpPr>
            <p:cNvPr id="150" name="Google Shape;150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" name="Google Shape;152;p15"/>
          <p:cNvGrpSpPr/>
          <p:nvPr/>
        </p:nvGrpSpPr>
        <p:grpSpPr>
          <a:xfrm>
            <a:off x="3889582" y="4462242"/>
            <a:ext cx="119379" cy="131727"/>
            <a:chOff x="8565775" y="671075"/>
            <a:chExt cx="441000" cy="441000"/>
          </a:xfrm>
        </p:grpSpPr>
        <p:sp>
          <p:nvSpPr>
            <p:cNvPr id="153" name="Google Shape;153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" name="Google Shape;155;p15"/>
          <p:cNvGrpSpPr/>
          <p:nvPr/>
        </p:nvGrpSpPr>
        <p:grpSpPr>
          <a:xfrm>
            <a:off x="2962140" y="5114281"/>
            <a:ext cx="83569" cy="92169"/>
            <a:chOff x="8565775" y="671075"/>
            <a:chExt cx="441000" cy="441000"/>
          </a:xfrm>
        </p:grpSpPr>
        <p:sp>
          <p:nvSpPr>
            <p:cNvPr id="156" name="Google Shape;156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" name="Google Shape;158;p15"/>
          <p:cNvGrpSpPr/>
          <p:nvPr/>
        </p:nvGrpSpPr>
        <p:grpSpPr>
          <a:xfrm>
            <a:off x="3073099" y="5680267"/>
            <a:ext cx="109544" cy="120790"/>
            <a:chOff x="8565775" y="671075"/>
            <a:chExt cx="441000" cy="441000"/>
          </a:xfrm>
        </p:grpSpPr>
        <p:sp>
          <p:nvSpPr>
            <p:cNvPr id="159" name="Google Shape;159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3679435" y="4933430"/>
            <a:ext cx="109544" cy="120790"/>
            <a:chOff x="8565775" y="671075"/>
            <a:chExt cx="441000" cy="441000"/>
          </a:xfrm>
        </p:grpSpPr>
        <p:sp>
          <p:nvSpPr>
            <p:cNvPr id="162" name="Google Shape;162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3967968" y="5527439"/>
            <a:ext cx="68840" cy="75940"/>
            <a:chOff x="8565775" y="671075"/>
            <a:chExt cx="441000" cy="441000"/>
          </a:xfrm>
        </p:grpSpPr>
        <p:sp>
          <p:nvSpPr>
            <p:cNvPr id="165" name="Google Shape;165;p15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37C2D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67" name="Google Shape;167;p15"/>
          <p:cNvCxnSpPr>
            <a:stCxn id="148" idx="0"/>
          </p:cNvCxnSpPr>
          <p:nvPr/>
        </p:nvCxnSpPr>
        <p:spPr>
          <a:xfrm flipH="1" rot="5400000">
            <a:off x="2273212" y="4000236"/>
            <a:ext cx="530700" cy="7266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68" name="Google Shape;168;p15"/>
          <p:cNvSpPr txBox="1"/>
          <p:nvPr/>
        </p:nvSpPr>
        <p:spPr>
          <a:xfrm>
            <a:off x="799425" y="3896275"/>
            <a:ext cx="14958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1)</a:t>
            </a: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The annual incidence in Western countries is 10 to 20 cases per 100,000 people.</a:t>
            </a:r>
            <a:endParaRPr sz="1000"/>
          </a:p>
        </p:txBody>
      </p:sp>
      <p:sp>
        <p:nvSpPr>
          <p:cNvPr id="169" name="Google Shape;169;p15"/>
          <p:cNvSpPr txBox="1"/>
          <p:nvPr/>
        </p:nvSpPr>
        <p:spPr>
          <a:xfrm>
            <a:off x="851000" y="4977850"/>
            <a:ext cx="18753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2) </a:t>
            </a: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80% of cases in Western countries are associated with one of two conditions: </a:t>
            </a: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1. biliary tract disease </a:t>
            </a:r>
            <a:endParaRPr b="1"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2. Alcoholism.</a:t>
            </a:r>
            <a:endParaRPr b="1" sz="1000"/>
          </a:p>
        </p:txBody>
      </p:sp>
      <p:cxnSp>
        <p:nvCxnSpPr>
          <p:cNvPr id="170" name="Google Shape;170;p15"/>
          <p:cNvCxnSpPr>
            <a:stCxn id="163" idx="5"/>
          </p:cNvCxnSpPr>
          <p:nvPr/>
        </p:nvCxnSpPr>
        <p:spPr>
          <a:xfrm rot="-5400000">
            <a:off x="4033047" y="3798301"/>
            <a:ext cx="926100" cy="1495800"/>
          </a:xfrm>
          <a:prstGeom prst="bentConnector4">
            <a:avLst>
              <a:gd fmla="val -89" name="adj1"/>
              <a:gd fmla="val 50194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71" name="Google Shape;171;p15"/>
          <p:cNvSpPr txBox="1"/>
          <p:nvPr/>
        </p:nvSpPr>
        <p:spPr>
          <a:xfrm>
            <a:off x="5268375" y="3865975"/>
            <a:ext cx="1457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)</a:t>
            </a: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Gallstones</a:t>
            </a: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are present in 35% to 60% of cases of acute pancreatitis. </a:t>
            </a:r>
            <a:endParaRPr sz="1000"/>
          </a:p>
        </p:txBody>
      </p:sp>
      <p:cxnSp>
        <p:nvCxnSpPr>
          <p:cNvPr id="172" name="Google Shape;172;p15"/>
          <p:cNvCxnSpPr>
            <a:stCxn id="136" idx="5"/>
            <a:endCxn id="169" idx="3"/>
          </p:cNvCxnSpPr>
          <p:nvPr/>
        </p:nvCxnSpPr>
        <p:spPr>
          <a:xfrm rot="5400000">
            <a:off x="2993908" y="5104023"/>
            <a:ext cx="54600" cy="5901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73" name="Google Shape;173;p15"/>
          <p:cNvSpPr txBox="1"/>
          <p:nvPr/>
        </p:nvSpPr>
        <p:spPr>
          <a:xfrm>
            <a:off x="5268375" y="4856575"/>
            <a:ext cx="20604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4) </a:t>
            </a: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The male-to-female ratio is 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 : 3 in the group with </a:t>
            </a: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biliary tract disease 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6 : 1 in those with </a:t>
            </a:r>
            <a:r>
              <a:rPr b="1"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alcoholism</a:t>
            </a: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000"/>
          </a:p>
        </p:txBody>
      </p:sp>
      <p:cxnSp>
        <p:nvCxnSpPr>
          <p:cNvPr id="174" name="Google Shape;174;p15"/>
          <p:cNvCxnSpPr>
            <a:stCxn id="166" idx="5"/>
            <a:endCxn id="173" idx="1"/>
          </p:cNvCxnSpPr>
          <p:nvPr/>
        </p:nvCxnSpPr>
        <p:spPr>
          <a:xfrm rot="-5400000">
            <a:off x="4554779" y="4861408"/>
            <a:ext cx="170100" cy="1257300"/>
          </a:xfrm>
          <a:prstGeom prst="bentConnector4">
            <a:avLst>
              <a:gd fmla="val -142353" name="adj1"/>
              <a:gd fmla="val 50141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75" name="Google Shape;175;p15"/>
          <p:cNvSpPr txBox="1"/>
          <p:nvPr/>
        </p:nvSpPr>
        <p:spPr>
          <a:xfrm>
            <a:off x="0" y="6044500"/>
            <a:ext cx="81108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Etiologic Factors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10% to 20% of cases of acute pancreatitis are 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idiopathic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pancreatitis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378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55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378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55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76" name="Google Shape;176;p15"/>
          <p:cNvCxnSpPr/>
          <p:nvPr/>
        </p:nvCxnSpPr>
        <p:spPr>
          <a:xfrm>
            <a:off x="1027346" y="8080808"/>
            <a:ext cx="5558100" cy="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15"/>
          <p:cNvSpPr/>
          <p:nvPr/>
        </p:nvSpPr>
        <p:spPr>
          <a:xfrm>
            <a:off x="194800" y="7137850"/>
            <a:ext cx="1680000" cy="260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2087825" y="7137851"/>
            <a:ext cx="1680000" cy="260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3980825" y="7137850"/>
            <a:ext cx="1679400" cy="260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5873825" y="7137851"/>
            <a:ext cx="1680000" cy="2600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338940" y="7422585"/>
            <a:ext cx="1260300" cy="1998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Metabolic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2" name="Google Shape;182;p15"/>
          <p:cNvSpPr txBox="1"/>
          <p:nvPr/>
        </p:nvSpPr>
        <p:spPr>
          <a:xfrm>
            <a:off x="2231945" y="7422585"/>
            <a:ext cx="1260300" cy="1998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Genetic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3" name="Google Shape;183;p15"/>
          <p:cNvSpPr txBox="1"/>
          <p:nvPr/>
        </p:nvSpPr>
        <p:spPr>
          <a:xfrm>
            <a:off x="4124950" y="7422585"/>
            <a:ext cx="1260300" cy="1998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Mechanical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6017956" y="7422585"/>
            <a:ext cx="1260300" cy="1998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Vascular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177851" y="7615400"/>
            <a:ext cx="18087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1. Alcoholism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2. Hyperlipoproteinemia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3. Hypercalcemia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4. Drugs (e.g. azathioprine).</a:t>
            </a:r>
            <a:endParaRPr sz="1100"/>
          </a:p>
        </p:txBody>
      </p:sp>
      <p:sp>
        <p:nvSpPr>
          <p:cNvPr id="186" name="Google Shape;186;p15"/>
          <p:cNvSpPr txBox="1"/>
          <p:nvPr/>
        </p:nvSpPr>
        <p:spPr>
          <a:xfrm>
            <a:off x="2035211" y="7584575"/>
            <a:ext cx="1808700" cy="20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Mutations in the cationic trypsinogen (</a:t>
            </a:r>
            <a:r>
              <a:rPr b="1"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PRSS1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) and trypsin inhibitor (</a:t>
            </a:r>
            <a:r>
              <a:rPr b="1"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SPINK1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) genes causing </a:t>
            </a:r>
            <a:r>
              <a:rPr lang="en-GB" sz="11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Dysregulation of trypsinogen inactivation.</a:t>
            </a:r>
            <a:endParaRPr sz="1100" u="sng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 these 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conditions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recurrent severe acute pancreatitis often beginning in </a:t>
            </a:r>
            <a:r>
              <a:rPr b="1"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childhood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3954535" y="7587450"/>
            <a:ext cx="1808700" cy="20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Gallstones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2. Trauma (seat belt trauma, posterior penetration of duodenal ulcer)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4. Iatrogenic injury: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I. Operative injury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II. Endoscopic procedures with dye injection</a:t>
            </a:r>
            <a:endParaRPr sz="1100"/>
          </a:p>
        </p:txBody>
      </p:sp>
      <p:sp>
        <p:nvSpPr>
          <p:cNvPr id="188" name="Google Shape;188;p15"/>
          <p:cNvSpPr txBox="1"/>
          <p:nvPr/>
        </p:nvSpPr>
        <p:spPr>
          <a:xfrm>
            <a:off x="5873150" y="7583168"/>
            <a:ext cx="17238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Shock 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2. Atheroembolism 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Vasculitis</a:t>
            </a:r>
            <a:endParaRPr sz="1200"/>
          </a:p>
        </p:txBody>
      </p:sp>
      <p:sp>
        <p:nvSpPr>
          <p:cNvPr id="189" name="Google Shape;189;p15"/>
          <p:cNvSpPr txBox="1"/>
          <p:nvPr/>
        </p:nvSpPr>
        <p:spPr>
          <a:xfrm>
            <a:off x="6017956" y="8378861"/>
            <a:ext cx="1260300" cy="1998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Infectious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5873850" y="8563475"/>
            <a:ext cx="18087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Mumps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2. Coxsackievirus 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3. Mycoplasma 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pneumoniae</a:t>
            </a:r>
            <a:endParaRPr sz="1200"/>
          </a:p>
        </p:txBody>
      </p:sp>
      <p:sp>
        <p:nvSpPr>
          <p:cNvPr id="191" name="Google Shape;191;p15"/>
          <p:cNvSpPr/>
          <p:nvPr/>
        </p:nvSpPr>
        <p:spPr>
          <a:xfrm rot="10800000">
            <a:off x="754946" y="6905900"/>
            <a:ext cx="523378" cy="470723"/>
          </a:xfrm>
          <a:custGeom>
            <a:rect b="b" l="l" r="r" t="t"/>
            <a:pathLst>
              <a:path extrusionOk="0" h="22743" w="1491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CFE2F3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2" name="Google Shape;192;p15"/>
          <p:cNvGrpSpPr/>
          <p:nvPr/>
        </p:nvGrpSpPr>
        <p:grpSpPr>
          <a:xfrm>
            <a:off x="891535" y="6938100"/>
            <a:ext cx="248422" cy="334915"/>
            <a:chOff x="-28043900" y="2701925"/>
            <a:chExt cx="190625" cy="296175"/>
          </a:xfrm>
        </p:grpSpPr>
        <p:sp>
          <p:nvSpPr>
            <p:cNvPr id="193" name="Google Shape;193;p15"/>
            <p:cNvSpPr/>
            <p:nvPr/>
          </p:nvSpPr>
          <p:spPr>
            <a:xfrm>
              <a:off x="-28043900" y="2701925"/>
              <a:ext cx="190625" cy="296175"/>
            </a:xfrm>
            <a:custGeom>
              <a:rect b="b" l="l" r="r" t="t"/>
              <a:pathLst>
                <a:path extrusionOk="0" h="11847" w="7625">
                  <a:moveTo>
                    <a:pt x="5136" y="662"/>
                  </a:moveTo>
                  <a:cubicBezTo>
                    <a:pt x="5325" y="662"/>
                    <a:pt x="5483" y="820"/>
                    <a:pt x="5483" y="1009"/>
                  </a:cubicBezTo>
                  <a:cubicBezTo>
                    <a:pt x="5483" y="1198"/>
                    <a:pt x="5325" y="1356"/>
                    <a:pt x="5136" y="1356"/>
                  </a:cubicBezTo>
                  <a:lnTo>
                    <a:pt x="2364" y="1356"/>
                  </a:lnTo>
                  <a:cubicBezTo>
                    <a:pt x="2175" y="1356"/>
                    <a:pt x="2017" y="1198"/>
                    <a:pt x="2017" y="1009"/>
                  </a:cubicBezTo>
                  <a:cubicBezTo>
                    <a:pt x="2017" y="820"/>
                    <a:pt x="2175" y="662"/>
                    <a:pt x="2364" y="662"/>
                  </a:cubicBezTo>
                  <a:close/>
                  <a:moveTo>
                    <a:pt x="4790" y="2080"/>
                  </a:moveTo>
                  <a:lnTo>
                    <a:pt x="4790" y="4411"/>
                  </a:lnTo>
                  <a:cubicBezTo>
                    <a:pt x="4790" y="4758"/>
                    <a:pt x="4979" y="5105"/>
                    <a:pt x="5294" y="5294"/>
                  </a:cubicBezTo>
                  <a:cubicBezTo>
                    <a:pt x="6113" y="5766"/>
                    <a:pt x="6680" y="6554"/>
                    <a:pt x="6837" y="7499"/>
                  </a:cubicBezTo>
                  <a:cubicBezTo>
                    <a:pt x="6504" y="7632"/>
                    <a:pt x="6166" y="7699"/>
                    <a:pt x="5828" y="7699"/>
                  </a:cubicBezTo>
                  <a:cubicBezTo>
                    <a:pt x="5207" y="7699"/>
                    <a:pt x="4582" y="7475"/>
                    <a:pt x="3971" y="7026"/>
                  </a:cubicBezTo>
                  <a:cubicBezTo>
                    <a:pt x="3372" y="6648"/>
                    <a:pt x="2773" y="6396"/>
                    <a:pt x="2143" y="6333"/>
                  </a:cubicBezTo>
                  <a:cubicBezTo>
                    <a:pt x="1970" y="6318"/>
                    <a:pt x="1805" y="6310"/>
                    <a:pt x="1639" y="6310"/>
                  </a:cubicBezTo>
                  <a:cubicBezTo>
                    <a:pt x="1474" y="6310"/>
                    <a:pt x="1308" y="6318"/>
                    <a:pt x="1135" y="6333"/>
                  </a:cubicBezTo>
                  <a:cubicBezTo>
                    <a:pt x="1387" y="5892"/>
                    <a:pt x="1734" y="5546"/>
                    <a:pt x="2175" y="5294"/>
                  </a:cubicBezTo>
                  <a:cubicBezTo>
                    <a:pt x="2490" y="5105"/>
                    <a:pt x="2679" y="4790"/>
                    <a:pt x="2679" y="4443"/>
                  </a:cubicBezTo>
                  <a:lnTo>
                    <a:pt x="2679" y="2080"/>
                  </a:lnTo>
                  <a:close/>
                  <a:moveTo>
                    <a:pt x="1670" y="6939"/>
                  </a:moveTo>
                  <a:cubicBezTo>
                    <a:pt x="2308" y="6939"/>
                    <a:pt x="2942" y="7156"/>
                    <a:pt x="3561" y="7562"/>
                  </a:cubicBezTo>
                  <a:cubicBezTo>
                    <a:pt x="4160" y="7940"/>
                    <a:pt x="4790" y="8192"/>
                    <a:pt x="5420" y="8255"/>
                  </a:cubicBezTo>
                  <a:cubicBezTo>
                    <a:pt x="5577" y="8255"/>
                    <a:pt x="5672" y="8287"/>
                    <a:pt x="5829" y="8287"/>
                  </a:cubicBezTo>
                  <a:cubicBezTo>
                    <a:pt x="6207" y="8287"/>
                    <a:pt x="6554" y="8255"/>
                    <a:pt x="6869" y="8129"/>
                  </a:cubicBezTo>
                  <a:lnTo>
                    <a:pt x="6869" y="8129"/>
                  </a:lnTo>
                  <a:cubicBezTo>
                    <a:pt x="6869" y="8255"/>
                    <a:pt x="6837" y="8381"/>
                    <a:pt x="6837" y="8507"/>
                  </a:cubicBezTo>
                  <a:cubicBezTo>
                    <a:pt x="6585" y="9799"/>
                    <a:pt x="5640" y="10807"/>
                    <a:pt x="4412" y="11059"/>
                  </a:cubicBezTo>
                  <a:cubicBezTo>
                    <a:pt x="4192" y="11103"/>
                    <a:pt x="3970" y="11125"/>
                    <a:pt x="3750" y="11125"/>
                  </a:cubicBezTo>
                  <a:cubicBezTo>
                    <a:pt x="3027" y="11125"/>
                    <a:pt x="2328" y="10888"/>
                    <a:pt x="1797" y="10429"/>
                  </a:cubicBezTo>
                  <a:cubicBezTo>
                    <a:pt x="1041" y="9830"/>
                    <a:pt x="631" y="8917"/>
                    <a:pt x="631" y="7972"/>
                  </a:cubicBezTo>
                  <a:cubicBezTo>
                    <a:pt x="631" y="7656"/>
                    <a:pt x="694" y="7404"/>
                    <a:pt x="757" y="7089"/>
                  </a:cubicBezTo>
                  <a:cubicBezTo>
                    <a:pt x="1062" y="6988"/>
                    <a:pt x="1366" y="6939"/>
                    <a:pt x="1670" y="6939"/>
                  </a:cubicBezTo>
                  <a:close/>
                  <a:moveTo>
                    <a:pt x="2427" y="1"/>
                  </a:moveTo>
                  <a:cubicBezTo>
                    <a:pt x="1828" y="1"/>
                    <a:pt x="1387" y="473"/>
                    <a:pt x="1387" y="1009"/>
                  </a:cubicBezTo>
                  <a:cubicBezTo>
                    <a:pt x="1387" y="1450"/>
                    <a:pt x="1671" y="1828"/>
                    <a:pt x="2112" y="1986"/>
                  </a:cubicBezTo>
                  <a:lnTo>
                    <a:pt x="2112" y="4443"/>
                  </a:lnTo>
                  <a:cubicBezTo>
                    <a:pt x="2112" y="4569"/>
                    <a:pt x="2017" y="4632"/>
                    <a:pt x="1891" y="4727"/>
                  </a:cubicBezTo>
                  <a:cubicBezTo>
                    <a:pt x="1356" y="5042"/>
                    <a:pt x="883" y="5514"/>
                    <a:pt x="536" y="6081"/>
                  </a:cubicBezTo>
                  <a:cubicBezTo>
                    <a:pt x="410" y="6302"/>
                    <a:pt x="284" y="6522"/>
                    <a:pt x="221" y="6711"/>
                  </a:cubicBezTo>
                  <a:lnTo>
                    <a:pt x="221" y="6743"/>
                  </a:lnTo>
                  <a:cubicBezTo>
                    <a:pt x="64" y="7152"/>
                    <a:pt x="1" y="7593"/>
                    <a:pt x="1" y="8003"/>
                  </a:cubicBezTo>
                  <a:cubicBezTo>
                    <a:pt x="1" y="9169"/>
                    <a:pt x="536" y="10271"/>
                    <a:pt x="1419" y="10964"/>
                  </a:cubicBezTo>
                  <a:cubicBezTo>
                    <a:pt x="2112" y="11532"/>
                    <a:pt x="2962" y="11847"/>
                    <a:pt x="3845" y="11847"/>
                  </a:cubicBezTo>
                  <a:cubicBezTo>
                    <a:pt x="4097" y="11847"/>
                    <a:pt x="4380" y="11784"/>
                    <a:pt x="4664" y="11752"/>
                  </a:cubicBezTo>
                  <a:cubicBezTo>
                    <a:pt x="5420" y="11595"/>
                    <a:pt x="6081" y="11248"/>
                    <a:pt x="6585" y="10681"/>
                  </a:cubicBezTo>
                  <a:cubicBezTo>
                    <a:pt x="7090" y="10145"/>
                    <a:pt x="7468" y="9484"/>
                    <a:pt x="7625" y="8728"/>
                  </a:cubicBezTo>
                  <a:cubicBezTo>
                    <a:pt x="7562" y="8350"/>
                    <a:pt x="7562" y="7972"/>
                    <a:pt x="7531" y="7656"/>
                  </a:cubicBezTo>
                  <a:cubicBezTo>
                    <a:pt x="7499" y="7184"/>
                    <a:pt x="7373" y="6743"/>
                    <a:pt x="7184" y="6333"/>
                  </a:cubicBezTo>
                  <a:cubicBezTo>
                    <a:pt x="6837" y="5609"/>
                    <a:pt x="6302" y="5073"/>
                    <a:pt x="5640" y="4664"/>
                  </a:cubicBezTo>
                  <a:cubicBezTo>
                    <a:pt x="5577" y="4632"/>
                    <a:pt x="5483" y="4506"/>
                    <a:pt x="5483" y="4411"/>
                  </a:cubicBezTo>
                  <a:lnTo>
                    <a:pt x="5483" y="1986"/>
                  </a:lnTo>
                  <a:cubicBezTo>
                    <a:pt x="5892" y="1828"/>
                    <a:pt x="6207" y="1482"/>
                    <a:pt x="6207" y="1009"/>
                  </a:cubicBezTo>
                  <a:cubicBezTo>
                    <a:pt x="6207" y="410"/>
                    <a:pt x="5735" y="1"/>
                    <a:pt x="5168" y="1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-27976950" y="2910650"/>
              <a:ext cx="18150" cy="17350"/>
            </a:xfrm>
            <a:custGeom>
              <a:rect b="b" l="l" r="r" t="t"/>
              <a:pathLst>
                <a:path extrusionOk="0" h="694" w="726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-27924175" y="2927975"/>
              <a:ext cx="17350" cy="18150"/>
            </a:xfrm>
            <a:custGeom>
              <a:rect b="b" l="l" r="r" t="t"/>
              <a:pathLst>
                <a:path extrusionOk="0" h="726" w="694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-27976950" y="2946100"/>
              <a:ext cx="18150" cy="17350"/>
            </a:xfrm>
            <a:custGeom>
              <a:rect b="b" l="l" r="r" t="t"/>
              <a:pathLst>
                <a:path extrusionOk="0" h="694" w="726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-28010800" y="2893325"/>
              <a:ext cx="17350" cy="18150"/>
            </a:xfrm>
            <a:custGeom>
              <a:rect b="b" l="l" r="r" t="t"/>
              <a:pathLst>
                <a:path extrusionOk="0" h="726" w="694">
                  <a:moveTo>
                    <a:pt x="347" y="0"/>
                  </a:moveTo>
                  <a:cubicBezTo>
                    <a:pt x="158" y="0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15"/>
          <p:cNvSpPr/>
          <p:nvPr/>
        </p:nvSpPr>
        <p:spPr>
          <a:xfrm rot="10800000">
            <a:off x="2666252" y="6905900"/>
            <a:ext cx="523378" cy="470723"/>
          </a:xfrm>
          <a:custGeom>
            <a:rect b="b" l="l" r="r" t="t"/>
            <a:pathLst>
              <a:path extrusionOk="0" h="22743" w="1491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CFE2F3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"/>
          <p:cNvSpPr/>
          <p:nvPr/>
        </p:nvSpPr>
        <p:spPr>
          <a:xfrm>
            <a:off x="2724704" y="6930443"/>
            <a:ext cx="406501" cy="333360"/>
          </a:xfrm>
          <a:custGeom>
            <a:rect b="b" l="l" r="r" t="t"/>
            <a:pathLst>
              <a:path extrusionOk="0" h="11792" w="12477">
                <a:moveTo>
                  <a:pt x="10845" y="690"/>
                </a:moveTo>
                <a:cubicBezTo>
                  <a:pt x="11072" y="690"/>
                  <a:pt x="11264" y="705"/>
                  <a:pt x="11406" y="733"/>
                </a:cubicBezTo>
                <a:cubicBezTo>
                  <a:pt x="11469" y="1049"/>
                  <a:pt x="11469" y="1616"/>
                  <a:pt x="11374" y="2246"/>
                </a:cubicBezTo>
                <a:lnTo>
                  <a:pt x="9894" y="765"/>
                </a:lnTo>
                <a:cubicBezTo>
                  <a:pt x="10240" y="713"/>
                  <a:pt x="10568" y="690"/>
                  <a:pt x="10845" y="690"/>
                </a:cubicBezTo>
                <a:close/>
                <a:moveTo>
                  <a:pt x="9106" y="923"/>
                </a:moveTo>
                <a:lnTo>
                  <a:pt x="11280" y="3096"/>
                </a:lnTo>
                <a:cubicBezTo>
                  <a:pt x="11185" y="3317"/>
                  <a:pt x="11091" y="3569"/>
                  <a:pt x="10996" y="3789"/>
                </a:cubicBezTo>
                <a:lnTo>
                  <a:pt x="8350" y="1143"/>
                </a:lnTo>
                <a:cubicBezTo>
                  <a:pt x="8602" y="1049"/>
                  <a:pt x="8822" y="954"/>
                  <a:pt x="9106" y="923"/>
                </a:cubicBezTo>
                <a:close/>
                <a:moveTo>
                  <a:pt x="7720" y="1458"/>
                </a:moveTo>
                <a:lnTo>
                  <a:pt x="10618" y="4388"/>
                </a:lnTo>
                <a:cubicBezTo>
                  <a:pt x="10555" y="4451"/>
                  <a:pt x="10461" y="4577"/>
                  <a:pt x="10398" y="4672"/>
                </a:cubicBezTo>
                <a:cubicBezTo>
                  <a:pt x="10303" y="4766"/>
                  <a:pt x="10240" y="4861"/>
                  <a:pt x="10114" y="4892"/>
                </a:cubicBezTo>
                <a:lnTo>
                  <a:pt x="7216" y="1994"/>
                </a:lnTo>
                <a:cubicBezTo>
                  <a:pt x="7279" y="1899"/>
                  <a:pt x="7373" y="1773"/>
                  <a:pt x="7436" y="1710"/>
                </a:cubicBezTo>
                <a:cubicBezTo>
                  <a:pt x="7531" y="1616"/>
                  <a:pt x="7594" y="1553"/>
                  <a:pt x="7720" y="1458"/>
                </a:cubicBezTo>
                <a:close/>
                <a:moveTo>
                  <a:pt x="6901" y="2655"/>
                </a:moveTo>
                <a:lnTo>
                  <a:pt x="9515" y="5270"/>
                </a:lnTo>
                <a:cubicBezTo>
                  <a:pt x="9263" y="5365"/>
                  <a:pt x="9011" y="5459"/>
                  <a:pt x="8791" y="5522"/>
                </a:cubicBezTo>
                <a:lnTo>
                  <a:pt x="6649" y="3411"/>
                </a:lnTo>
                <a:cubicBezTo>
                  <a:pt x="6680" y="3159"/>
                  <a:pt x="6775" y="2876"/>
                  <a:pt x="6901" y="2655"/>
                </a:cubicBezTo>
                <a:close/>
                <a:moveTo>
                  <a:pt x="6491" y="4231"/>
                </a:moveTo>
                <a:lnTo>
                  <a:pt x="7877" y="5617"/>
                </a:lnTo>
                <a:cubicBezTo>
                  <a:pt x="7638" y="5643"/>
                  <a:pt x="7409" y="5653"/>
                  <a:pt x="7204" y="5653"/>
                </a:cubicBezTo>
                <a:cubicBezTo>
                  <a:pt x="6923" y="5653"/>
                  <a:pt x="6686" y="5635"/>
                  <a:pt x="6523" y="5617"/>
                </a:cubicBezTo>
                <a:cubicBezTo>
                  <a:pt x="6491" y="5333"/>
                  <a:pt x="6460" y="4829"/>
                  <a:pt x="6491" y="4231"/>
                </a:cubicBezTo>
                <a:close/>
                <a:moveTo>
                  <a:pt x="4982" y="6171"/>
                </a:moveTo>
                <a:cubicBezTo>
                  <a:pt x="5371" y="6171"/>
                  <a:pt x="5708" y="6201"/>
                  <a:pt x="5892" y="6247"/>
                </a:cubicBezTo>
                <a:cubicBezTo>
                  <a:pt x="5955" y="6499"/>
                  <a:pt x="5987" y="7034"/>
                  <a:pt x="5955" y="7602"/>
                </a:cubicBezTo>
                <a:lnTo>
                  <a:pt x="4538" y="6184"/>
                </a:lnTo>
                <a:cubicBezTo>
                  <a:pt x="4690" y="6175"/>
                  <a:pt x="4839" y="6171"/>
                  <a:pt x="4982" y="6171"/>
                </a:cubicBezTo>
                <a:close/>
                <a:moveTo>
                  <a:pt x="3719" y="6310"/>
                </a:moveTo>
                <a:lnTo>
                  <a:pt x="5829" y="8452"/>
                </a:lnTo>
                <a:cubicBezTo>
                  <a:pt x="5798" y="8673"/>
                  <a:pt x="5703" y="8956"/>
                  <a:pt x="5609" y="9177"/>
                </a:cubicBezTo>
                <a:lnTo>
                  <a:pt x="2962" y="6562"/>
                </a:lnTo>
                <a:cubicBezTo>
                  <a:pt x="3183" y="6436"/>
                  <a:pt x="3435" y="6341"/>
                  <a:pt x="3719" y="6310"/>
                </a:cubicBezTo>
                <a:close/>
                <a:moveTo>
                  <a:pt x="2332" y="6908"/>
                </a:moveTo>
                <a:lnTo>
                  <a:pt x="5231" y="9807"/>
                </a:lnTo>
                <a:cubicBezTo>
                  <a:pt x="5168" y="9901"/>
                  <a:pt x="5073" y="10027"/>
                  <a:pt x="5010" y="10090"/>
                </a:cubicBezTo>
                <a:cubicBezTo>
                  <a:pt x="4916" y="10185"/>
                  <a:pt x="4853" y="10248"/>
                  <a:pt x="4727" y="10342"/>
                </a:cubicBezTo>
                <a:lnTo>
                  <a:pt x="1797" y="7412"/>
                </a:lnTo>
                <a:cubicBezTo>
                  <a:pt x="1891" y="7349"/>
                  <a:pt x="1954" y="7223"/>
                  <a:pt x="2049" y="7129"/>
                </a:cubicBezTo>
                <a:cubicBezTo>
                  <a:pt x="2112" y="7066"/>
                  <a:pt x="2206" y="6971"/>
                  <a:pt x="2332" y="6908"/>
                </a:cubicBezTo>
                <a:close/>
                <a:moveTo>
                  <a:pt x="1450" y="8011"/>
                </a:moveTo>
                <a:lnTo>
                  <a:pt x="4097" y="10657"/>
                </a:lnTo>
                <a:cubicBezTo>
                  <a:pt x="3908" y="10752"/>
                  <a:pt x="3624" y="10847"/>
                  <a:pt x="3372" y="10910"/>
                </a:cubicBezTo>
                <a:lnTo>
                  <a:pt x="1230" y="8767"/>
                </a:lnTo>
                <a:cubicBezTo>
                  <a:pt x="1293" y="8515"/>
                  <a:pt x="1387" y="8232"/>
                  <a:pt x="1450" y="8011"/>
                </a:cubicBezTo>
                <a:close/>
                <a:moveTo>
                  <a:pt x="1072" y="9586"/>
                </a:moveTo>
                <a:lnTo>
                  <a:pt x="2553" y="11067"/>
                </a:lnTo>
                <a:cubicBezTo>
                  <a:pt x="2175" y="11124"/>
                  <a:pt x="1831" y="11135"/>
                  <a:pt x="1534" y="11135"/>
                </a:cubicBezTo>
                <a:cubicBezTo>
                  <a:pt x="1337" y="11135"/>
                  <a:pt x="1160" y="11130"/>
                  <a:pt x="1009" y="11130"/>
                </a:cubicBezTo>
                <a:cubicBezTo>
                  <a:pt x="978" y="10815"/>
                  <a:pt x="978" y="10216"/>
                  <a:pt x="1072" y="9586"/>
                </a:cubicBezTo>
                <a:close/>
                <a:moveTo>
                  <a:pt x="10872" y="1"/>
                </a:moveTo>
                <a:cubicBezTo>
                  <a:pt x="9797" y="1"/>
                  <a:pt x="8028" y="173"/>
                  <a:pt x="6964" y="1238"/>
                </a:cubicBezTo>
                <a:cubicBezTo>
                  <a:pt x="6775" y="1427"/>
                  <a:pt x="6617" y="1616"/>
                  <a:pt x="6491" y="1836"/>
                </a:cubicBezTo>
                <a:cubicBezTo>
                  <a:pt x="5735" y="3033"/>
                  <a:pt x="5735" y="4703"/>
                  <a:pt x="5829" y="5491"/>
                </a:cubicBezTo>
                <a:cubicBezTo>
                  <a:pt x="5619" y="5469"/>
                  <a:pt x="5344" y="5450"/>
                  <a:pt x="5031" y="5450"/>
                </a:cubicBezTo>
                <a:cubicBezTo>
                  <a:pt x="3989" y="5450"/>
                  <a:pt x="2521" y="5655"/>
                  <a:pt x="1576" y="6625"/>
                </a:cubicBezTo>
                <a:cubicBezTo>
                  <a:pt x="1" y="8200"/>
                  <a:pt x="348" y="11319"/>
                  <a:pt x="379" y="11445"/>
                </a:cubicBezTo>
                <a:cubicBezTo>
                  <a:pt x="442" y="11603"/>
                  <a:pt x="568" y="11697"/>
                  <a:pt x="726" y="11760"/>
                </a:cubicBezTo>
                <a:cubicBezTo>
                  <a:pt x="757" y="11760"/>
                  <a:pt x="1135" y="11792"/>
                  <a:pt x="1671" y="11792"/>
                </a:cubicBezTo>
                <a:cubicBezTo>
                  <a:pt x="2710" y="11792"/>
                  <a:pt x="4443" y="11603"/>
                  <a:pt x="5514" y="10531"/>
                </a:cubicBezTo>
                <a:cubicBezTo>
                  <a:pt x="6775" y="9271"/>
                  <a:pt x="6743" y="7192"/>
                  <a:pt x="6649" y="6278"/>
                </a:cubicBezTo>
                <a:cubicBezTo>
                  <a:pt x="6869" y="6278"/>
                  <a:pt x="7121" y="6310"/>
                  <a:pt x="7405" y="6310"/>
                </a:cubicBezTo>
                <a:cubicBezTo>
                  <a:pt x="8476" y="6310"/>
                  <a:pt x="9925" y="6121"/>
                  <a:pt x="10902" y="5144"/>
                </a:cubicBezTo>
                <a:cubicBezTo>
                  <a:pt x="12477" y="3600"/>
                  <a:pt x="12099" y="481"/>
                  <a:pt x="12099" y="355"/>
                </a:cubicBezTo>
                <a:cubicBezTo>
                  <a:pt x="12036" y="198"/>
                  <a:pt x="11941" y="103"/>
                  <a:pt x="11784" y="40"/>
                </a:cubicBezTo>
                <a:cubicBezTo>
                  <a:pt x="11743" y="40"/>
                  <a:pt x="11387" y="1"/>
                  <a:pt x="10872" y="1"/>
                </a:cubicBezTo>
                <a:close/>
              </a:path>
            </a:pathLst>
          </a:cu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5"/>
          <p:cNvSpPr/>
          <p:nvPr/>
        </p:nvSpPr>
        <p:spPr>
          <a:xfrm rot="10800000">
            <a:off x="4510371" y="6905900"/>
            <a:ext cx="523378" cy="470723"/>
          </a:xfrm>
          <a:custGeom>
            <a:rect b="b" l="l" r="r" t="t"/>
            <a:pathLst>
              <a:path extrusionOk="0" h="22743" w="1491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CFE2F3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15"/>
          <p:cNvGrpSpPr/>
          <p:nvPr/>
        </p:nvGrpSpPr>
        <p:grpSpPr>
          <a:xfrm>
            <a:off x="4576822" y="6938100"/>
            <a:ext cx="385975" cy="334915"/>
            <a:chOff x="-23229150" y="2710600"/>
            <a:chExt cx="296175" cy="296175"/>
          </a:xfrm>
        </p:grpSpPr>
        <p:sp>
          <p:nvSpPr>
            <p:cNvPr id="202" name="Google Shape;202;p15"/>
            <p:cNvSpPr/>
            <p:nvPr/>
          </p:nvSpPr>
          <p:spPr>
            <a:xfrm>
              <a:off x="-23177150" y="2727925"/>
              <a:ext cx="191400" cy="258375"/>
            </a:xfrm>
            <a:custGeom>
              <a:rect b="b" l="l" r="r" t="t"/>
              <a:pathLst>
                <a:path extrusionOk="0" h="10335" w="7656">
                  <a:moveTo>
                    <a:pt x="3812" y="725"/>
                  </a:moveTo>
                  <a:cubicBezTo>
                    <a:pt x="4033" y="725"/>
                    <a:pt x="4190" y="883"/>
                    <a:pt x="4190" y="1072"/>
                  </a:cubicBezTo>
                  <a:lnTo>
                    <a:pt x="4190" y="1418"/>
                  </a:lnTo>
                  <a:lnTo>
                    <a:pt x="3466" y="1418"/>
                  </a:lnTo>
                  <a:lnTo>
                    <a:pt x="3466" y="1072"/>
                  </a:lnTo>
                  <a:cubicBezTo>
                    <a:pt x="3466" y="883"/>
                    <a:pt x="3623" y="725"/>
                    <a:pt x="3812" y="725"/>
                  </a:cubicBezTo>
                  <a:close/>
                  <a:moveTo>
                    <a:pt x="6238" y="1387"/>
                  </a:moveTo>
                  <a:cubicBezTo>
                    <a:pt x="6648" y="1418"/>
                    <a:pt x="6931" y="1702"/>
                    <a:pt x="6931" y="2111"/>
                  </a:cubicBezTo>
                  <a:cubicBezTo>
                    <a:pt x="6931" y="2206"/>
                    <a:pt x="6900" y="2363"/>
                    <a:pt x="6805" y="2458"/>
                  </a:cubicBezTo>
                  <a:cubicBezTo>
                    <a:pt x="6585" y="2206"/>
                    <a:pt x="6238" y="2111"/>
                    <a:pt x="5860" y="2111"/>
                  </a:cubicBezTo>
                  <a:lnTo>
                    <a:pt x="4852" y="2111"/>
                  </a:lnTo>
                  <a:lnTo>
                    <a:pt x="4852" y="1387"/>
                  </a:lnTo>
                  <a:close/>
                  <a:moveTo>
                    <a:pt x="2804" y="1418"/>
                  </a:moveTo>
                  <a:lnTo>
                    <a:pt x="2804" y="2143"/>
                  </a:lnTo>
                  <a:lnTo>
                    <a:pt x="1796" y="2143"/>
                  </a:lnTo>
                  <a:cubicBezTo>
                    <a:pt x="1418" y="2143"/>
                    <a:pt x="1071" y="2300"/>
                    <a:pt x="851" y="2489"/>
                  </a:cubicBezTo>
                  <a:cubicBezTo>
                    <a:pt x="756" y="2363"/>
                    <a:pt x="725" y="2269"/>
                    <a:pt x="725" y="2143"/>
                  </a:cubicBezTo>
                  <a:cubicBezTo>
                    <a:pt x="725" y="1702"/>
                    <a:pt x="1040" y="1418"/>
                    <a:pt x="1418" y="1418"/>
                  </a:cubicBezTo>
                  <a:close/>
                  <a:moveTo>
                    <a:pt x="4190" y="2111"/>
                  </a:moveTo>
                  <a:lnTo>
                    <a:pt x="4190" y="2804"/>
                  </a:lnTo>
                  <a:lnTo>
                    <a:pt x="3466" y="2804"/>
                  </a:lnTo>
                  <a:lnTo>
                    <a:pt x="3466" y="2111"/>
                  </a:lnTo>
                  <a:close/>
                  <a:moveTo>
                    <a:pt x="2772" y="2773"/>
                  </a:moveTo>
                  <a:lnTo>
                    <a:pt x="2772" y="3466"/>
                  </a:lnTo>
                  <a:lnTo>
                    <a:pt x="2079" y="3466"/>
                  </a:lnTo>
                  <a:cubicBezTo>
                    <a:pt x="1733" y="3466"/>
                    <a:pt x="1386" y="3624"/>
                    <a:pt x="1134" y="3844"/>
                  </a:cubicBezTo>
                  <a:cubicBezTo>
                    <a:pt x="1071" y="3718"/>
                    <a:pt x="1040" y="3592"/>
                    <a:pt x="1040" y="3466"/>
                  </a:cubicBezTo>
                  <a:cubicBezTo>
                    <a:pt x="1040" y="3088"/>
                    <a:pt x="1355" y="2773"/>
                    <a:pt x="1733" y="2773"/>
                  </a:cubicBezTo>
                  <a:close/>
                  <a:moveTo>
                    <a:pt x="5860" y="2804"/>
                  </a:moveTo>
                  <a:cubicBezTo>
                    <a:pt x="6270" y="2804"/>
                    <a:pt x="6585" y="3119"/>
                    <a:pt x="6585" y="3529"/>
                  </a:cubicBezTo>
                  <a:cubicBezTo>
                    <a:pt x="6585" y="3624"/>
                    <a:pt x="6553" y="3781"/>
                    <a:pt x="6459" y="3876"/>
                  </a:cubicBezTo>
                  <a:cubicBezTo>
                    <a:pt x="6270" y="3624"/>
                    <a:pt x="5923" y="3466"/>
                    <a:pt x="5576" y="3466"/>
                  </a:cubicBezTo>
                  <a:lnTo>
                    <a:pt x="4852" y="3466"/>
                  </a:lnTo>
                  <a:lnTo>
                    <a:pt x="4852" y="2804"/>
                  </a:lnTo>
                  <a:close/>
                  <a:moveTo>
                    <a:pt x="4190" y="3466"/>
                  </a:moveTo>
                  <a:lnTo>
                    <a:pt x="4190" y="4191"/>
                  </a:lnTo>
                  <a:lnTo>
                    <a:pt x="3466" y="4191"/>
                  </a:lnTo>
                  <a:lnTo>
                    <a:pt x="3466" y="3466"/>
                  </a:lnTo>
                  <a:close/>
                  <a:moveTo>
                    <a:pt x="4190" y="4884"/>
                  </a:moveTo>
                  <a:lnTo>
                    <a:pt x="4190" y="5608"/>
                  </a:lnTo>
                  <a:lnTo>
                    <a:pt x="3466" y="5608"/>
                  </a:lnTo>
                  <a:lnTo>
                    <a:pt x="3466" y="4884"/>
                  </a:lnTo>
                  <a:close/>
                  <a:moveTo>
                    <a:pt x="4190" y="6270"/>
                  </a:moveTo>
                  <a:lnTo>
                    <a:pt x="4190" y="7152"/>
                  </a:lnTo>
                  <a:lnTo>
                    <a:pt x="4190" y="7310"/>
                  </a:lnTo>
                  <a:cubicBezTo>
                    <a:pt x="4190" y="7499"/>
                    <a:pt x="4033" y="7656"/>
                    <a:pt x="3812" y="7656"/>
                  </a:cubicBezTo>
                  <a:cubicBezTo>
                    <a:pt x="3623" y="7656"/>
                    <a:pt x="3466" y="7499"/>
                    <a:pt x="3466" y="7310"/>
                  </a:cubicBezTo>
                  <a:lnTo>
                    <a:pt x="3466" y="7152"/>
                  </a:lnTo>
                  <a:lnTo>
                    <a:pt x="3466" y="6270"/>
                  </a:lnTo>
                  <a:close/>
                  <a:moveTo>
                    <a:pt x="5923" y="7656"/>
                  </a:moveTo>
                  <a:cubicBezTo>
                    <a:pt x="6112" y="7656"/>
                    <a:pt x="6270" y="7814"/>
                    <a:pt x="6270" y="8003"/>
                  </a:cubicBezTo>
                  <a:cubicBezTo>
                    <a:pt x="6270" y="8192"/>
                    <a:pt x="6144" y="8286"/>
                    <a:pt x="5986" y="8318"/>
                  </a:cubicBezTo>
                  <a:cubicBezTo>
                    <a:pt x="5734" y="8412"/>
                    <a:pt x="5450" y="8475"/>
                    <a:pt x="5198" y="8633"/>
                  </a:cubicBezTo>
                  <a:cubicBezTo>
                    <a:pt x="4789" y="8885"/>
                    <a:pt x="4411" y="9200"/>
                    <a:pt x="4096" y="9578"/>
                  </a:cubicBezTo>
                  <a:cubicBezTo>
                    <a:pt x="4064" y="9609"/>
                    <a:pt x="3938" y="9735"/>
                    <a:pt x="3812" y="9735"/>
                  </a:cubicBezTo>
                  <a:cubicBezTo>
                    <a:pt x="3655" y="9735"/>
                    <a:pt x="3592" y="9672"/>
                    <a:pt x="3560" y="9578"/>
                  </a:cubicBezTo>
                  <a:cubicBezTo>
                    <a:pt x="3088" y="8948"/>
                    <a:pt x="2426" y="8507"/>
                    <a:pt x="1670" y="8349"/>
                  </a:cubicBezTo>
                  <a:cubicBezTo>
                    <a:pt x="1544" y="8318"/>
                    <a:pt x="1386" y="8192"/>
                    <a:pt x="1386" y="8003"/>
                  </a:cubicBezTo>
                  <a:cubicBezTo>
                    <a:pt x="1386" y="7814"/>
                    <a:pt x="1544" y="7656"/>
                    <a:pt x="1733" y="7656"/>
                  </a:cubicBezTo>
                  <a:lnTo>
                    <a:pt x="2835" y="7656"/>
                  </a:lnTo>
                  <a:cubicBezTo>
                    <a:pt x="2993" y="8034"/>
                    <a:pt x="3371" y="8349"/>
                    <a:pt x="3844" y="8349"/>
                  </a:cubicBezTo>
                  <a:cubicBezTo>
                    <a:pt x="4316" y="8349"/>
                    <a:pt x="4663" y="8097"/>
                    <a:pt x="4820" y="7656"/>
                  </a:cubicBezTo>
                  <a:close/>
                  <a:moveTo>
                    <a:pt x="3812" y="0"/>
                  </a:moveTo>
                  <a:cubicBezTo>
                    <a:pt x="3371" y="0"/>
                    <a:pt x="2993" y="284"/>
                    <a:pt x="2835" y="725"/>
                  </a:cubicBezTo>
                  <a:lnTo>
                    <a:pt x="1386" y="725"/>
                  </a:lnTo>
                  <a:cubicBezTo>
                    <a:pt x="630" y="725"/>
                    <a:pt x="0" y="1355"/>
                    <a:pt x="0" y="2111"/>
                  </a:cubicBezTo>
                  <a:cubicBezTo>
                    <a:pt x="0" y="2489"/>
                    <a:pt x="158" y="2804"/>
                    <a:pt x="410" y="3088"/>
                  </a:cubicBezTo>
                  <a:cubicBezTo>
                    <a:pt x="378" y="3214"/>
                    <a:pt x="315" y="3340"/>
                    <a:pt x="315" y="3466"/>
                  </a:cubicBezTo>
                  <a:cubicBezTo>
                    <a:pt x="315" y="3876"/>
                    <a:pt x="473" y="4191"/>
                    <a:pt x="725" y="4474"/>
                  </a:cubicBezTo>
                  <a:cubicBezTo>
                    <a:pt x="693" y="4569"/>
                    <a:pt x="630" y="4726"/>
                    <a:pt x="630" y="4852"/>
                  </a:cubicBezTo>
                  <a:cubicBezTo>
                    <a:pt x="630" y="5608"/>
                    <a:pt x="1260" y="6238"/>
                    <a:pt x="2016" y="6238"/>
                  </a:cubicBezTo>
                  <a:cubicBezTo>
                    <a:pt x="2205" y="6238"/>
                    <a:pt x="2363" y="6081"/>
                    <a:pt x="2363" y="5892"/>
                  </a:cubicBezTo>
                  <a:cubicBezTo>
                    <a:pt x="2363" y="5671"/>
                    <a:pt x="2205" y="5514"/>
                    <a:pt x="2016" y="5514"/>
                  </a:cubicBezTo>
                  <a:cubicBezTo>
                    <a:pt x="1638" y="5514"/>
                    <a:pt x="1323" y="5199"/>
                    <a:pt x="1323" y="4821"/>
                  </a:cubicBezTo>
                  <a:cubicBezTo>
                    <a:pt x="1323" y="4411"/>
                    <a:pt x="1638" y="4096"/>
                    <a:pt x="2016" y="4096"/>
                  </a:cubicBezTo>
                  <a:lnTo>
                    <a:pt x="2741" y="4096"/>
                  </a:lnTo>
                  <a:lnTo>
                    <a:pt x="2741" y="6869"/>
                  </a:lnTo>
                  <a:lnTo>
                    <a:pt x="1701" y="6869"/>
                  </a:lnTo>
                  <a:cubicBezTo>
                    <a:pt x="1103" y="6869"/>
                    <a:pt x="693" y="7341"/>
                    <a:pt x="693" y="7877"/>
                  </a:cubicBezTo>
                  <a:cubicBezTo>
                    <a:pt x="693" y="8349"/>
                    <a:pt x="1008" y="8759"/>
                    <a:pt x="1481" y="8916"/>
                  </a:cubicBezTo>
                  <a:cubicBezTo>
                    <a:pt x="2048" y="9074"/>
                    <a:pt x="2615" y="9420"/>
                    <a:pt x="2961" y="9893"/>
                  </a:cubicBezTo>
                  <a:cubicBezTo>
                    <a:pt x="3151" y="10177"/>
                    <a:pt x="3466" y="10334"/>
                    <a:pt x="3781" y="10334"/>
                  </a:cubicBezTo>
                  <a:cubicBezTo>
                    <a:pt x="4096" y="10334"/>
                    <a:pt x="4411" y="10177"/>
                    <a:pt x="4631" y="9924"/>
                  </a:cubicBezTo>
                  <a:cubicBezTo>
                    <a:pt x="4852" y="9609"/>
                    <a:pt x="5135" y="9389"/>
                    <a:pt x="5482" y="9168"/>
                  </a:cubicBezTo>
                  <a:cubicBezTo>
                    <a:pt x="5671" y="9074"/>
                    <a:pt x="5891" y="8979"/>
                    <a:pt x="6112" y="8948"/>
                  </a:cubicBezTo>
                  <a:cubicBezTo>
                    <a:pt x="6585" y="8822"/>
                    <a:pt x="6900" y="8444"/>
                    <a:pt x="6900" y="7971"/>
                  </a:cubicBezTo>
                  <a:cubicBezTo>
                    <a:pt x="6900" y="7373"/>
                    <a:pt x="6427" y="6932"/>
                    <a:pt x="5891" y="6932"/>
                  </a:cubicBezTo>
                  <a:lnTo>
                    <a:pt x="4852" y="6932"/>
                  </a:lnTo>
                  <a:lnTo>
                    <a:pt x="4852" y="4191"/>
                  </a:lnTo>
                  <a:lnTo>
                    <a:pt x="5576" y="4191"/>
                  </a:lnTo>
                  <a:cubicBezTo>
                    <a:pt x="5954" y="4191"/>
                    <a:pt x="6270" y="4506"/>
                    <a:pt x="6270" y="4884"/>
                  </a:cubicBezTo>
                  <a:cubicBezTo>
                    <a:pt x="6270" y="5293"/>
                    <a:pt x="5954" y="5608"/>
                    <a:pt x="5576" y="5608"/>
                  </a:cubicBezTo>
                  <a:cubicBezTo>
                    <a:pt x="5356" y="5608"/>
                    <a:pt x="5198" y="5766"/>
                    <a:pt x="5198" y="5955"/>
                  </a:cubicBezTo>
                  <a:cubicBezTo>
                    <a:pt x="5198" y="6144"/>
                    <a:pt x="5356" y="6301"/>
                    <a:pt x="5576" y="6301"/>
                  </a:cubicBezTo>
                  <a:cubicBezTo>
                    <a:pt x="6301" y="6301"/>
                    <a:pt x="6931" y="5671"/>
                    <a:pt x="6931" y="4915"/>
                  </a:cubicBezTo>
                  <a:cubicBezTo>
                    <a:pt x="6931" y="4758"/>
                    <a:pt x="6900" y="4663"/>
                    <a:pt x="6868" y="4537"/>
                  </a:cubicBezTo>
                  <a:cubicBezTo>
                    <a:pt x="7152" y="4254"/>
                    <a:pt x="7246" y="3939"/>
                    <a:pt x="7246" y="3561"/>
                  </a:cubicBezTo>
                  <a:cubicBezTo>
                    <a:pt x="7246" y="3403"/>
                    <a:pt x="7215" y="3277"/>
                    <a:pt x="7183" y="3151"/>
                  </a:cubicBezTo>
                  <a:cubicBezTo>
                    <a:pt x="7498" y="2836"/>
                    <a:pt x="7656" y="2489"/>
                    <a:pt x="7656" y="2111"/>
                  </a:cubicBezTo>
                  <a:cubicBezTo>
                    <a:pt x="7656" y="1355"/>
                    <a:pt x="7026" y="725"/>
                    <a:pt x="6270" y="725"/>
                  </a:cubicBezTo>
                  <a:lnTo>
                    <a:pt x="4820" y="725"/>
                  </a:lnTo>
                  <a:cubicBezTo>
                    <a:pt x="4663" y="316"/>
                    <a:pt x="4285" y="0"/>
                    <a:pt x="3812" y="0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-23229150" y="2710600"/>
              <a:ext cx="296175" cy="296175"/>
            </a:xfrm>
            <a:custGeom>
              <a:rect b="b" l="l" r="r" t="t"/>
              <a:pathLst>
                <a:path extrusionOk="0" h="11847" w="11847">
                  <a:moveTo>
                    <a:pt x="10775" y="693"/>
                  </a:moveTo>
                  <a:cubicBezTo>
                    <a:pt x="10996" y="693"/>
                    <a:pt x="11153" y="851"/>
                    <a:pt x="11153" y="1072"/>
                  </a:cubicBezTo>
                  <a:lnTo>
                    <a:pt x="11153" y="10775"/>
                  </a:lnTo>
                  <a:cubicBezTo>
                    <a:pt x="11153" y="10996"/>
                    <a:pt x="10996" y="11153"/>
                    <a:pt x="10775" y="11153"/>
                  </a:cubicBezTo>
                  <a:lnTo>
                    <a:pt x="1072" y="11153"/>
                  </a:lnTo>
                  <a:cubicBezTo>
                    <a:pt x="851" y="11153"/>
                    <a:pt x="694" y="10996"/>
                    <a:pt x="694" y="10775"/>
                  </a:cubicBezTo>
                  <a:lnTo>
                    <a:pt x="694" y="1072"/>
                  </a:lnTo>
                  <a:cubicBezTo>
                    <a:pt x="694" y="851"/>
                    <a:pt x="851" y="693"/>
                    <a:pt x="1072" y="693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lnTo>
                    <a:pt x="1" y="10775"/>
                  </a:lnTo>
                  <a:cubicBezTo>
                    <a:pt x="1" y="11374"/>
                    <a:pt x="473" y="11846"/>
                    <a:pt x="1072" y="11846"/>
                  </a:cubicBezTo>
                  <a:lnTo>
                    <a:pt x="10807" y="11846"/>
                  </a:lnTo>
                  <a:cubicBezTo>
                    <a:pt x="11374" y="11846"/>
                    <a:pt x="11847" y="11374"/>
                    <a:pt x="11847" y="10775"/>
                  </a:cubicBezTo>
                  <a:lnTo>
                    <a:pt x="11847" y="1072"/>
                  </a:lnTo>
                  <a:cubicBezTo>
                    <a:pt x="11847" y="473"/>
                    <a:pt x="11342" y="0"/>
                    <a:pt x="10807" y="0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15"/>
          <p:cNvSpPr/>
          <p:nvPr/>
        </p:nvSpPr>
        <p:spPr>
          <a:xfrm rot="10800000">
            <a:off x="6442306" y="6905900"/>
            <a:ext cx="523378" cy="470723"/>
          </a:xfrm>
          <a:custGeom>
            <a:rect b="b" l="l" r="r" t="t"/>
            <a:pathLst>
              <a:path extrusionOk="0" h="22743" w="1491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CFE2F3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6510017" y="6938219"/>
            <a:ext cx="390080" cy="334689"/>
          </a:xfrm>
          <a:custGeom>
            <a:rect b="b" l="l" r="r" t="t"/>
            <a:pathLst>
              <a:path extrusionOk="0" h="11839" w="11973">
                <a:moveTo>
                  <a:pt x="9322" y="655"/>
                </a:moveTo>
                <a:cubicBezTo>
                  <a:pt x="9413" y="655"/>
                  <a:pt x="9499" y="686"/>
                  <a:pt x="9547" y="749"/>
                </a:cubicBezTo>
                <a:lnTo>
                  <a:pt x="11027" y="2198"/>
                </a:lnTo>
                <a:cubicBezTo>
                  <a:pt x="11122" y="2324"/>
                  <a:pt x="11122" y="2545"/>
                  <a:pt x="11027" y="2671"/>
                </a:cubicBezTo>
                <a:cubicBezTo>
                  <a:pt x="10964" y="2718"/>
                  <a:pt x="10870" y="2742"/>
                  <a:pt x="10779" y="2742"/>
                </a:cubicBezTo>
                <a:cubicBezTo>
                  <a:pt x="10689" y="2742"/>
                  <a:pt x="10602" y="2718"/>
                  <a:pt x="10555" y="2671"/>
                </a:cubicBezTo>
                <a:lnTo>
                  <a:pt x="10303" y="2419"/>
                </a:lnTo>
                <a:lnTo>
                  <a:pt x="9074" y="1190"/>
                </a:lnTo>
                <a:cubicBezTo>
                  <a:pt x="8916" y="1096"/>
                  <a:pt x="8916" y="907"/>
                  <a:pt x="9074" y="749"/>
                </a:cubicBezTo>
                <a:cubicBezTo>
                  <a:pt x="9137" y="686"/>
                  <a:pt x="9232" y="655"/>
                  <a:pt x="9322" y="655"/>
                </a:cubicBezTo>
                <a:close/>
                <a:moveTo>
                  <a:pt x="9106" y="2230"/>
                </a:moveTo>
                <a:lnTo>
                  <a:pt x="9547" y="2702"/>
                </a:lnTo>
                <a:lnTo>
                  <a:pt x="9011" y="3270"/>
                </a:lnTo>
                <a:lnTo>
                  <a:pt x="8538" y="2797"/>
                </a:lnTo>
                <a:lnTo>
                  <a:pt x="9106" y="2230"/>
                </a:lnTo>
                <a:close/>
                <a:moveTo>
                  <a:pt x="6333" y="1694"/>
                </a:moveTo>
                <a:cubicBezTo>
                  <a:pt x="6396" y="1694"/>
                  <a:pt x="6522" y="1726"/>
                  <a:pt x="6554" y="1789"/>
                </a:cubicBezTo>
                <a:lnTo>
                  <a:pt x="8759" y="3994"/>
                </a:lnTo>
                <a:lnTo>
                  <a:pt x="9988" y="5223"/>
                </a:lnTo>
                <a:cubicBezTo>
                  <a:pt x="10082" y="5254"/>
                  <a:pt x="10114" y="5349"/>
                  <a:pt x="10114" y="5475"/>
                </a:cubicBezTo>
                <a:cubicBezTo>
                  <a:pt x="10114" y="5538"/>
                  <a:pt x="10082" y="5664"/>
                  <a:pt x="9988" y="5695"/>
                </a:cubicBezTo>
                <a:cubicBezTo>
                  <a:pt x="9925" y="5727"/>
                  <a:pt x="9830" y="5821"/>
                  <a:pt x="9767" y="5821"/>
                </a:cubicBezTo>
                <a:cubicBezTo>
                  <a:pt x="9673" y="5821"/>
                  <a:pt x="9547" y="5790"/>
                  <a:pt x="9515" y="5695"/>
                </a:cubicBezTo>
                <a:lnTo>
                  <a:pt x="6081" y="2261"/>
                </a:lnTo>
                <a:cubicBezTo>
                  <a:pt x="6018" y="2198"/>
                  <a:pt x="5987" y="2104"/>
                  <a:pt x="5987" y="2041"/>
                </a:cubicBezTo>
                <a:cubicBezTo>
                  <a:pt x="5987" y="1946"/>
                  <a:pt x="6018" y="1852"/>
                  <a:pt x="6081" y="1789"/>
                </a:cubicBezTo>
                <a:cubicBezTo>
                  <a:pt x="6176" y="1726"/>
                  <a:pt x="6239" y="1694"/>
                  <a:pt x="6333" y="1694"/>
                </a:cubicBezTo>
                <a:close/>
                <a:moveTo>
                  <a:pt x="6333" y="3459"/>
                </a:moveTo>
                <a:lnTo>
                  <a:pt x="8286" y="5412"/>
                </a:lnTo>
                <a:lnTo>
                  <a:pt x="7782" y="5947"/>
                </a:lnTo>
                <a:lnTo>
                  <a:pt x="7026" y="5191"/>
                </a:lnTo>
                <a:cubicBezTo>
                  <a:pt x="6979" y="5128"/>
                  <a:pt x="6892" y="5097"/>
                  <a:pt x="6802" y="5097"/>
                </a:cubicBezTo>
                <a:cubicBezTo>
                  <a:pt x="6711" y="5097"/>
                  <a:pt x="6617" y="5128"/>
                  <a:pt x="6554" y="5191"/>
                </a:cubicBezTo>
                <a:cubicBezTo>
                  <a:pt x="6459" y="5317"/>
                  <a:pt x="6459" y="5538"/>
                  <a:pt x="6554" y="5664"/>
                </a:cubicBezTo>
                <a:lnTo>
                  <a:pt x="7310" y="6420"/>
                </a:lnTo>
                <a:lnTo>
                  <a:pt x="6837" y="6893"/>
                </a:lnTo>
                <a:lnTo>
                  <a:pt x="4884" y="4908"/>
                </a:lnTo>
                <a:lnTo>
                  <a:pt x="6333" y="3459"/>
                </a:lnTo>
                <a:close/>
                <a:moveTo>
                  <a:pt x="4348" y="5506"/>
                </a:moveTo>
                <a:lnTo>
                  <a:pt x="6333" y="7460"/>
                </a:lnTo>
                <a:lnTo>
                  <a:pt x="5860" y="7932"/>
                </a:lnTo>
                <a:lnTo>
                  <a:pt x="5388" y="7460"/>
                </a:lnTo>
                <a:cubicBezTo>
                  <a:pt x="5325" y="7412"/>
                  <a:pt x="5238" y="7389"/>
                  <a:pt x="5152" y="7389"/>
                </a:cubicBezTo>
                <a:cubicBezTo>
                  <a:pt x="5065" y="7389"/>
                  <a:pt x="4978" y="7412"/>
                  <a:pt x="4915" y="7460"/>
                </a:cubicBezTo>
                <a:cubicBezTo>
                  <a:pt x="4789" y="7586"/>
                  <a:pt x="4789" y="7838"/>
                  <a:pt x="4915" y="7932"/>
                </a:cubicBezTo>
                <a:lnTo>
                  <a:pt x="5388" y="8405"/>
                </a:lnTo>
                <a:lnTo>
                  <a:pt x="5167" y="8657"/>
                </a:lnTo>
                <a:cubicBezTo>
                  <a:pt x="4915" y="8846"/>
                  <a:pt x="4632" y="8940"/>
                  <a:pt x="4360" y="8940"/>
                </a:cubicBezTo>
                <a:cubicBezTo>
                  <a:pt x="4088" y="8940"/>
                  <a:pt x="3828" y="8846"/>
                  <a:pt x="3624" y="8657"/>
                </a:cubicBezTo>
                <a:lnTo>
                  <a:pt x="3151" y="8184"/>
                </a:lnTo>
                <a:cubicBezTo>
                  <a:pt x="2742" y="7775"/>
                  <a:pt x="2742" y="7113"/>
                  <a:pt x="3151" y="6735"/>
                </a:cubicBezTo>
                <a:lnTo>
                  <a:pt x="4348" y="5506"/>
                </a:lnTo>
                <a:close/>
                <a:moveTo>
                  <a:pt x="2678" y="8657"/>
                </a:moveTo>
                <a:lnTo>
                  <a:pt x="3151" y="9129"/>
                </a:lnTo>
                <a:lnTo>
                  <a:pt x="2899" y="9350"/>
                </a:lnTo>
                <a:cubicBezTo>
                  <a:pt x="2836" y="9413"/>
                  <a:pt x="2749" y="9444"/>
                  <a:pt x="2663" y="9444"/>
                </a:cubicBezTo>
                <a:cubicBezTo>
                  <a:pt x="2576" y="9444"/>
                  <a:pt x="2489" y="9413"/>
                  <a:pt x="2426" y="9350"/>
                </a:cubicBezTo>
                <a:cubicBezTo>
                  <a:pt x="2300" y="9255"/>
                  <a:pt x="2300" y="9003"/>
                  <a:pt x="2426" y="8877"/>
                </a:cubicBezTo>
                <a:lnTo>
                  <a:pt x="2678" y="8657"/>
                </a:lnTo>
                <a:close/>
                <a:moveTo>
                  <a:pt x="9389" y="1"/>
                </a:moveTo>
                <a:cubicBezTo>
                  <a:pt x="9121" y="1"/>
                  <a:pt x="8853" y="103"/>
                  <a:pt x="8664" y="308"/>
                </a:cubicBezTo>
                <a:cubicBezTo>
                  <a:pt x="8255" y="686"/>
                  <a:pt x="8255" y="1379"/>
                  <a:pt x="8664" y="1757"/>
                </a:cubicBezTo>
                <a:lnTo>
                  <a:pt x="8097" y="2324"/>
                </a:lnTo>
                <a:lnTo>
                  <a:pt x="7121" y="1316"/>
                </a:lnTo>
                <a:cubicBezTo>
                  <a:pt x="6932" y="1127"/>
                  <a:pt x="6648" y="1001"/>
                  <a:pt x="6365" y="1001"/>
                </a:cubicBezTo>
                <a:cubicBezTo>
                  <a:pt x="6081" y="1001"/>
                  <a:pt x="5829" y="1127"/>
                  <a:pt x="5608" y="1316"/>
                </a:cubicBezTo>
                <a:cubicBezTo>
                  <a:pt x="5419" y="1537"/>
                  <a:pt x="5293" y="1789"/>
                  <a:pt x="5293" y="2072"/>
                </a:cubicBezTo>
                <a:cubicBezTo>
                  <a:pt x="5293" y="2356"/>
                  <a:pt x="5419" y="2639"/>
                  <a:pt x="5608" y="2828"/>
                </a:cubicBezTo>
                <a:lnTo>
                  <a:pt x="5860" y="3049"/>
                </a:lnTo>
                <a:lnTo>
                  <a:pt x="2678" y="6263"/>
                </a:lnTo>
                <a:cubicBezTo>
                  <a:pt x="2143" y="6767"/>
                  <a:pt x="2048" y="7460"/>
                  <a:pt x="2269" y="8090"/>
                </a:cubicBezTo>
                <a:lnTo>
                  <a:pt x="1922" y="8468"/>
                </a:lnTo>
                <a:cubicBezTo>
                  <a:pt x="1607" y="8783"/>
                  <a:pt x="1513" y="9255"/>
                  <a:pt x="1733" y="9634"/>
                </a:cubicBezTo>
                <a:lnTo>
                  <a:pt x="95" y="11240"/>
                </a:lnTo>
                <a:cubicBezTo>
                  <a:pt x="1" y="11366"/>
                  <a:pt x="1" y="11618"/>
                  <a:pt x="95" y="11713"/>
                </a:cubicBezTo>
                <a:cubicBezTo>
                  <a:pt x="190" y="11807"/>
                  <a:pt x="284" y="11839"/>
                  <a:pt x="347" y="11839"/>
                </a:cubicBezTo>
                <a:cubicBezTo>
                  <a:pt x="410" y="11839"/>
                  <a:pt x="536" y="11807"/>
                  <a:pt x="568" y="11713"/>
                </a:cubicBezTo>
                <a:lnTo>
                  <a:pt x="2206" y="10106"/>
                </a:lnTo>
                <a:cubicBezTo>
                  <a:pt x="2363" y="10201"/>
                  <a:pt x="2458" y="10232"/>
                  <a:pt x="2615" y="10232"/>
                </a:cubicBezTo>
                <a:cubicBezTo>
                  <a:pt x="2899" y="10232"/>
                  <a:pt x="3183" y="10106"/>
                  <a:pt x="3372" y="9917"/>
                </a:cubicBezTo>
                <a:lnTo>
                  <a:pt x="3718" y="9571"/>
                </a:lnTo>
                <a:cubicBezTo>
                  <a:pt x="3939" y="9634"/>
                  <a:pt x="4159" y="9665"/>
                  <a:pt x="4348" y="9665"/>
                </a:cubicBezTo>
                <a:cubicBezTo>
                  <a:pt x="4789" y="9665"/>
                  <a:pt x="5262" y="9508"/>
                  <a:pt x="5577" y="9161"/>
                </a:cubicBezTo>
                <a:lnTo>
                  <a:pt x="8759" y="5979"/>
                </a:lnTo>
                <a:lnTo>
                  <a:pt x="9011" y="6199"/>
                </a:lnTo>
                <a:cubicBezTo>
                  <a:pt x="9200" y="6420"/>
                  <a:pt x="9484" y="6515"/>
                  <a:pt x="9767" y="6515"/>
                </a:cubicBezTo>
                <a:cubicBezTo>
                  <a:pt x="10019" y="6515"/>
                  <a:pt x="10303" y="6420"/>
                  <a:pt x="10492" y="6199"/>
                </a:cubicBezTo>
                <a:cubicBezTo>
                  <a:pt x="10712" y="6010"/>
                  <a:pt x="10807" y="5727"/>
                  <a:pt x="10807" y="5475"/>
                </a:cubicBezTo>
                <a:cubicBezTo>
                  <a:pt x="10807" y="5191"/>
                  <a:pt x="10712" y="4908"/>
                  <a:pt x="10492" y="4719"/>
                </a:cubicBezTo>
                <a:lnTo>
                  <a:pt x="9515" y="3711"/>
                </a:lnTo>
                <a:lnTo>
                  <a:pt x="10082" y="3207"/>
                </a:lnTo>
                <a:cubicBezTo>
                  <a:pt x="10271" y="3427"/>
                  <a:pt x="10555" y="3522"/>
                  <a:pt x="10807" y="3522"/>
                </a:cubicBezTo>
                <a:cubicBezTo>
                  <a:pt x="11090" y="3522"/>
                  <a:pt x="11374" y="3427"/>
                  <a:pt x="11563" y="3207"/>
                </a:cubicBezTo>
                <a:cubicBezTo>
                  <a:pt x="11972" y="2828"/>
                  <a:pt x="11972" y="2167"/>
                  <a:pt x="11563" y="1757"/>
                </a:cubicBezTo>
                <a:lnTo>
                  <a:pt x="10114" y="308"/>
                </a:lnTo>
                <a:cubicBezTo>
                  <a:pt x="9925" y="103"/>
                  <a:pt x="9657" y="1"/>
                  <a:pt x="9389" y="1"/>
                </a:cubicBezTo>
                <a:close/>
              </a:path>
            </a:pathLst>
          </a:cu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"/>
          <p:cNvSpPr txBox="1"/>
          <p:nvPr>
            <p:ph idx="12" type="sldNum"/>
          </p:nvPr>
        </p:nvSpPr>
        <p:spPr>
          <a:xfrm>
            <a:off x="7338349" y="9563677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/>
          <p:nvPr/>
        </p:nvSpPr>
        <p:spPr>
          <a:xfrm>
            <a:off x="1267200" y="0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Acute Pancreatitis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0" y="986675"/>
            <a:ext cx="6366600" cy="45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Pathogenesis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Autodigestion of the pancreatic substance by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inappropriately activated pancreatic enzymes.</a:t>
            </a:r>
            <a:endParaRPr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Mechanisms protect the pancreas from enzymatic self digestion: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Actions of activated pancreatic enzymes (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trypsinogen activation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):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Proteases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damage acinar cell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structure.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Lipases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and phospholipases produce enzymatic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fat necrosis.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Elastases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damage vessel walls and induce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hemorrhage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Activated enzymes also circulate in the blood.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3" name="Google Shape;213;p16"/>
          <p:cNvSpPr txBox="1"/>
          <p:nvPr>
            <p:ph idx="12" type="sldNum"/>
          </p:nvPr>
        </p:nvSpPr>
        <p:spPr>
          <a:xfrm>
            <a:off x="7338349" y="14643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4" name="Google Shape;214;p16"/>
          <p:cNvGrpSpPr/>
          <p:nvPr/>
        </p:nvGrpSpPr>
        <p:grpSpPr>
          <a:xfrm>
            <a:off x="255176" y="2140444"/>
            <a:ext cx="6007797" cy="695389"/>
            <a:chOff x="987575" y="3860946"/>
            <a:chExt cx="7335527" cy="942900"/>
          </a:xfrm>
        </p:grpSpPr>
        <p:grpSp>
          <p:nvGrpSpPr>
            <p:cNvPr id="215" name="Google Shape;215;p16"/>
            <p:cNvGrpSpPr/>
            <p:nvPr/>
          </p:nvGrpSpPr>
          <p:grpSpPr>
            <a:xfrm>
              <a:off x="987575" y="3860946"/>
              <a:ext cx="764400" cy="942900"/>
              <a:chOff x="987575" y="3860946"/>
              <a:chExt cx="764400" cy="942900"/>
            </a:xfrm>
          </p:grpSpPr>
          <p:sp>
            <p:nvSpPr>
              <p:cNvPr id="216" name="Google Shape;216;p16"/>
              <p:cNvSpPr/>
              <p:nvPr/>
            </p:nvSpPr>
            <p:spPr>
              <a:xfrm rot="5400000">
                <a:off x="898325" y="3950196"/>
                <a:ext cx="942900" cy="764400"/>
              </a:xfrm>
              <a:prstGeom prst="chevron">
                <a:avLst>
                  <a:gd fmla="val 49133" name="adj"/>
                </a:avLst>
              </a:prstGeom>
              <a:solidFill>
                <a:srgbClr val="CFE2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Exo SemiBold"/>
                  <a:ea typeface="Exo SemiBold"/>
                  <a:cs typeface="Exo SemiBold"/>
                  <a:sym typeface="Exo SemiBold"/>
                </a:endParaRPr>
              </a:p>
            </p:txBody>
          </p:sp>
          <p:sp>
            <p:nvSpPr>
              <p:cNvPr id="217" name="Google Shape;217;p16"/>
              <p:cNvSpPr txBox="1"/>
              <p:nvPr/>
            </p:nvSpPr>
            <p:spPr>
              <a:xfrm>
                <a:off x="1054672" y="4145276"/>
                <a:ext cx="652200" cy="5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120100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>
                    <a:solidFill>
                      <a:srgbClr val="FFFFFF"/>
                    </a:solidFill>
                    <a:latin typeface="Exo"/>
                    <a:ea typeface="Exo"/>
                    <a:cs typeface="Exo"/>
                    <a:sym typeface="Exo"/>
                  </a:rPr>
                  <a:t>1</a:t>
                </a:r>
                <a:endParaRPr b="1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sp>
          <p:nvSpPr>
            <p:cNvPr id="218" name="Google Shape;218;p16"/>
            <p:cNvSpPr/>
            <p:nvPr/>
          </p:nvSpPr>
          <p:spPr>
            <a:xfrm>
              <a:off x="1747402" y="3869666"/>
              <a:ext cx="6575700" cy="5574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600" lIns="75600" spcFirstLastPara="1" rIns="75600" wrap="square" tIns="75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Lora"/>
                  <a:ea typeface="Lora"/>
                  <a:cs typeface="Lora"/>
                  <a:sym typeface="Lora"/>
                </a:rPr>
                <a:t>Most digestive enzymes are synthesized as inactive proenzymes (zymogens), which are packaged within secretory granules.</a:t>
              </a:r>
              <a:endParaRPr sz="1200"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219" name="Google Shape;219;p16"/>
          <p:cNvGrpSpPr/>
          <p:nvPr/>
        </p:nvGrpSpPr>
        <p:grpSpPr>
          <a:xfrm>
            <a:off x="255176" y="2663340"/>
            <a:ext cx="6007803" cy="695389"/>
            <a:chOff x="987575" y="3860946"/>
            <a:chExt cx="7335535" cy="942900"/>
          </a:xfrm>
        </p:grpSpPr>
        <p:grpSp>
          <p:nvGrpSpPr>
            <p:cNvPr id="220" name="Google Shape;220;p16"/>
            <p:cNvGrpSpPr/>
            <p:nvPr/>
          </p:nvGrpSpPr>
          <p:grpSpPr>
            <a:xfrm>
              <a:off x="987575" y="3860946"/>
              <a:ext cx="764400" cy="942900"/>
              <a:chOff x="987575" y="3860946"/>
              <a:chExt cx="764400" cy="942900"/>
            </a:xfrm>
          </p:grpSpPr>
          <p:sp>
            <p:nvSpPr>
              <p:cNvPr id="221" name="Google Shape;221;p16"/>
              <p:cNvSpPr/>
              <p:nvPr/>
            </p:nvSpPr>
            <p:spPr>
              <a:xfrm rot="5400000">
                <a:off x="898325" y="3950196"/>
                <a:ext cx="942900" cy="764400"/>
              </a:xfrm>
              <a:prstGeom prst="chevron">
                <a:avLst>
                  <a:gd fmla="val 49133" name="adj"/>
                </a:avLst>
              </a:prstGeom>
              <a:solidFill>
                <a:srgbClr val="6FA8D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Exo SemiBold"/>
                  <a:ea typeface="Exo SemiBold"/>
                  <a:cs typeface="Exo SemiBold"/>
                  <a:sym typeface="Exo SemiBold"/>
                </a:endParaRPr>
              </a:p>
            </p:txBody>
          </p:sp>
          <p:sp>
            <p:nvSpPr>
              <p:cNvPr id="222" name="Google Shape;222;p16"/>
              <p:cNvSpPr txBox="1"/>
              <p:nvPr/>
            </p:nvSpPr>
            <p:spPr>
              <a:xfrm>
                <a:off x="1054672" y="4145276"/>
                <a:ext cx="652200" cy="5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120100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>
                    <a:solidFill>
                      <a:srgbClr val="FFFFFF"/>
                    </a:solidFill>
                    <a:latin typeface="Exo"/>
                    <a:ea typeface="Exo"/>
                    <a:cs typeface="Exo"/>
                    <a:sym typeface="Exo"/>
                  </a:rPr>
                  <a:t>2</a:t>
                </a:r>
                <a:endParaRPr b="1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sp>
          <p:nvSpPr>
            <p:cNvPr id="223" name="Google Shape;223;p16"/>
            <p:cNvSpPr/>
            <p:nvPr/>
          </p:nvSpPr>
          <p:spPr>
            <a:xfrm>
              <a:off x="1747409" y="3869672"/>
              <a:ext cx="6575700" cy="5574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600" lIns="75600" spcFirstLastPara="1" rIns="75600" wrap="square" tIns="75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Lora"/>
                  <a:ea typeface="Lora"/>
                  <a:cs typeface="Lora"/>
                  <a:sym typeface="Lora"/>
                </a:rPr>
                <a:t>Most proenzymes are activated by trypsin, which itself is activated by duodenal enteropeptidase (enterokinase) in the small bowel.</a:t>
              </a:r>
              <a:endParaRPr sz="1200">
                <a:latin typeface="Mada"/>
                <a:ea typeface="Mada"/>
                <a:cs typeface="Mada"/>
                <a:sym typeface="Mada"/>
              </a:endParaRPr>
            </a:p>
          </p:txBody>
        </p:sp>
      </p:grpSp>
      <p:grpSp>
        <p:nvGrpSpPr>
          <p:cNvPr id="224" name="Google Shape;224;p16"/>
          <p:cNvGrpSpPr/>
          <p:nvPr/>
        </p:nvGrpSpPr>
        <p:grpSpPr>
          <a:xfrm>
            <a:off x="255176" y="3186235"/>
            <a:ext cx="6007803" cy="695389"/>
            <a:chOff x="987575" y="3860946"/>
            <a:chExt cx="7335535" cy="942900"/>
          </a:xfrm>
        </p:grpSpPr>
        <p:grpSp>
          <p:nvGrpSpPr>
            <p:cNvPr id="225" name="Google Shape;225;p16"/>
            <p:cNvGrpSpPr/>
            <p:nvPr/>
          </p:nvGrpSpPr>
          <p:grpSpPr>
            <a:xfrm>
              <a:off x="987575" y="3860946"/>
              <a:ext cx="764400" cy="942900"/>
              <a:chOff x="987575" y="3860946"/>
              <a:chExt cx="764400" cy="942900"/>
            </a:xfrm>
          </p:grpSpPr>
          <p:sp>
            <p:nvSpPr>
              <p:cNvPr id="226" name="Google Shape;226;p16"/>
              <p:cNvSpPr/>
              <p:nvPr/>
            </p:nvSpPr>
            <p:spPr>
              <a:xfrm rot="5400000">
                <a:off x="898325" y="3950196"/>
                <a:ext cx="942900" cy="764400"/>
              </a:xfrm>
              <a:prstGeom prst="chevron">
                <a:avLst>
                  <a:gd fmla="val 49133" name="adj"/>
                </a:avLst>
              </a:prstGeom>
              <a:solidFill>
                <a:srgbClr val="0737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Exo SemiBold"/>
                  <a:ea typeface="Exo SemiBold"/>
                  <a:cs typeface="Exo SemiBold"/>
                  <a:sym typeface="Exo SemiBold"/>
                </a:endParaRPr>
              </a:p>
            </p:txBody>
          </p:sp>
          <p:sp>
            <p:nvSpPr>
              <p:cNvPr id="227" name="Google Shape;227;p16"/>
              <p:cNvSpPr txBox="1"/>
              <p:nvPr/>
            </p:nvSpPr>
            <p:spPr>
              <a:xfrm>
                <a:off x="1054672" y="4145276"/>
                <a:ext cx="652200" cy="5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120100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>
                    <a:solidFill>
                      <a:srgbClr val="FFFFFF"/>
                    </a:solidFill>
                    <a:latin typeface="Exo"/>
                    <a:ea typeface="Exo"/>
                    <a:cs typeface="Exo"/>
                    <a:sym typeface="Exo"/>
                  </a:rPr>
                  <a:t>3</a:t>
                </a:r>
                <a:endParaRPr b="1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sp>
          <p:nvSpPr>
            <p:cNvPr id="228" name="Google Shape;228;p16"/>
            <p:cNvSpPr/>
            <p:nvPr/>
          </p:nvSpPr>
          <p:spPr>
            <a:xfrm>
              <a:off x="1747409" y="3869678"/>
              <a:ext cx="6575700" cy="5574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600" lIns="75600" spcFirstLastPara="1" rIns="75600" wrap="square" tIns="75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229" name="Google Shape;229;p16"/>
          <p:cNvSpPr txBox="1"/>
          <p:nvPr/>
        </p:nvSpPr>
        <p:spPr>
          <a:xfrm>
            <a:off x="851700" y="3133875"/>
            <a:ext cx="62166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Acinar and ductal cells secrete trypsin inhibitors, including serine protease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inhibitor Kazal type l (SPINK1) which further limit intrapancreatic trypsin activity.</a:t>
            </a:r>
            <a:endParaRPr sz="1100"/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 b="0" l="5069" r="0" t="0"/>
          <a:stretch/>
        </p:blipFill>
        <p:spPr>
          <a:xfrm>
            <a:off x="1202063" y="5412862"/>
            <a:ext cx="5211073" cy="406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6"/>
          <p:cNvSpPr/>
          <p:nvPr/>
        </p:nvSpPr>
        <p:spPr>
          <a:xfrm>
            <a:off x="3591750" y="6548725"/>
            <a:ext cx="336900" cy="9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2018125" y="6830350"/>
            <a:ext cx="770400" cy="9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6"/>
          <p:cNvSpPr txBox="1"/>
          <p:nvPr/>
        </p:nvSpPr>
        <p:spPr>
          <a:xfrm>
            <a:off x="890088" y="6598150"/>
            <a:ext cx="11610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Alcoholism</a:t>
            </a:r>
            <a:r>
              <a:rPr lang="en-GB" sz="9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 causes release of a very thick secretion →</a:t>
            </a:r>
            <a:r>
              <a:rPr lang="en-GB" sz="9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9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obstruction</a:t>
            </a:r>
            <a:endParaRPr sz="900"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/>
          <p:nvPr/>
        </p:nvSpPr>
        <p:spPr>
          <a:xfrm>
            <a:off x="26575" y="1184050"/>
            <a:ext cx="6366600" cy="25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Morphology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 morphology of acute pancreatitis ranges from inflammation and edema to severe extensive necrosis and hemorrhage.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Pic A: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Pic B: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Fat necrosis results from enzymatic destruction of fat cells. The released fatty acids combine with calcium to form insoluble salts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(saponification)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that precipitate in situ (appear as foci of yellow-white, chalky material)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39" name="Google Shape;2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600" y="1768133"/>
            <a:ext cx="1553400" cy="192014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/>
          <p:nvPr/>
        </p:nvSpPr>
        <p:spPr>
          <a:xfrm flipH="1">
            <a:off x="6634394" y="3344775"/>
            <a:ext cx="212755" cy="970788"/>
          </a:xfrm>
          <a:custGeom>
            <a:rect b="b" l="l" r="r" t="t"/>
            <a:pathLst>
              <a:path extrusionOk="0" h="17154" w="8797">
                <a:moveTo>
                  <a:pt x="8797" y="0"/>
                </a:moveTo>
                <a:cubicBezTo>
                  <a:pt x="7331" y="2859"/>
                  <a:pt x="1466" y="14295"/>
                  <a:pt x="0" y="17154"/>
                </a:cubicBezTo>
              </a:path>
            </a:pathLst>
          </a:custGeom>
          <a:noFill/>
          <a:ln cap="flat" cmpd="sng" w="9525">
            <a:solidFill>
              <a:srgbClr val="96D6E0"/>
            </a:solidFill>
            <a:prstDash val="dash"/>
            <a:round/>
            <a:headEnd len="med" w="med" type="triangle"/>
            <a:tailEnd len="med" w="med" type="none"/>
          </a:ln>
        </p:spPr>
      </p:sp>
      <p:sp>
        <p:nvSpPr>
          <p:cNvPr id="241" name="Google Shape;241;p17"/>
          <p:cNvSpPr txBox="1"/>
          <p:nvPr/>
        </p:nvSpPr>
        <p:spPr>
          <a:xfrm>
            <a:off x="6475850" y="4312225"/>
            <a:ext cx="934800" cy="326400"/>
          </a:xfrm>
          <a:prstGeom prst="rect">
            <a:avLst/>
          </a:prstGeom>
          <a:noFill/>
          <a:ln cap="flat" cmpd="sng" w="9525">
            <a:solidFill>
              <a:srgbClr val="96D6E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ora"/>
                <a:ea typeface="Lora"/>
                <a:cs typeface="Lora"/>
                <a:sym typeface="Lora"/>
              </a:rPr>
              <a:t>Hemorrhage in the head of the pancreas</a:t>
            </a:r>
            <a:endParaRPr sz="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2" name="Google Shape;242;p17"/>
          <p:cNvSpPr txBox="1"/>
          <p:nvPr/>
        </p:nvSpPr>
        <p:spPr>
          <a:xfrm>
            <a:off x="6955450" y="3926525"/>
            <a:ext cx="850500" cy="326400"/>
          </a:xfrm>
          <a:prstGeom prst="rect">
            <a:avLst/>
          </a:prstGeom>
          <a:noFill/>
          <a:ln cap="flat" cmpd="sng" w="9525">
            <a:solidFill>
              <a:srgbClr val="96D6E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ora"/>
                <a:ea typeface="Lora"/>
                <a:cs typeface="Lora"/>
                <a:sym typeface="Lora"/>
              </a:rPr>
              <a:t>Fat necrosis in the peripancreatic fat</a:t>
            </a:r>
            <a:endParaRPr sz="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3" name="Google Shape;243;p17"/>
          <p:cNvSpPr/>
          <p:nvPr/>
        </p:nvSpPr>
        <p:spPr>
          <a:xfrm flipH="1">
            <a:off x="7015634" y="3365150"/>
            <a:ext cx="395865" cy="561365"/>
          </a:xfrm>
          <a:custGeom>
            <a:rect b="b" l="l" r="r" t="t"/>
            <a:pathLst>
              <a:path extrusionOk="0" h="17154" w="8797">
                <a:moveTo>
                  <a:pt x="8797" y="0"/>
                </a:moveTo>
                <a:cubicBezTo>
                  <a:pt x="7331" y="2859"/>
                  <a:pt x="1466" y="14295"/>
                  <a:pt x="0" y="17154"/>
                </a:cubicBezTo>
              </a:path>
            </a:pathLst>
          </a:custGeom>
          <a:noFill/>
          <a:ln cap="flat" cmpd="sng" w="9525">
            <a:solidFill>
              <a:srgbClr val="96D6E0"/>
            </a:solidFill>
            <a:prstDash val="dash"/>
            <a:round/>
            <a:headEnd len="med" w="med" type="triangle"/>
            <a:tailEnd len="med" w="med" type="none"/>
          </a:ln>
        </p:spPr>
      </p:sp>
      <p:sp>
        <p:nvSpPr>
          <p:cNvPr id="244" name="Google Shape;244;p17"/>
          <p:cNvSpPr/>
          <p:nvPr/>
        </p:nvSpPr>
        <p:spPr>
          <a:xfrm>
            <a:off x="6561125" y="2946351"/>
            <a:ext cx="850395" cy="970805"/>
          </a:xfrm>
          <a:custGeom>
            <a:rect b="b" l="l" r="r" t="t"/>
            <a:pathLst>
              <a:path extrusionOk="0" h="34493" w="39000">
                <a:moveTo>
                  <a:pt x="39000" y="34493"/>
                </a:moveTo>
                <a:cubicBezTo>
                  <a:pt x="36312" y="29068"/>
                  <a:pt x="29372" y="7051"/>
                  <a:pt x="22872" y="1944"/>
                </a:cubicBezTo>
                <a:cubicBezTo>
                  <a:pt x="16372" y="-3163"/>
                  <a:pt x="3812" y="3532"/>
                  <a:pt x="0" y="3850"/>
                </a:cubicBezTo>
              </a:path>
            </a:pathLst>
          </a:custGeom>
          <a:noFill/>
          <a:ln cap="flat" cmpd="sng" w="9525">
            <a:solidFill>
              <a:srgbClr val="96D6E0"/>
            </a:solidFill>
            <a:prstDash val="dash"/>
            <a:round/>
            <a:headEnd len="med" w="med" type="none"/>
            <a:tailEnd len="med" w="med" type="triangle"/>
          </a:ln>
        </p:spPr>
      </p:sp>
      <p:sp>
        <p:nvSpPr>
          <p:cNvPr id="245" name="Google Shape;245;p17"/>
          <p:cNvSpPr/>
          <p:nvPr/>
        </p:nvSpPr>
        <p:spPr>
          <a:xfrm>
            <a:off x="682800" y="2496300"/>
            <a:ext cx="1209600" cy="19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7"/>
          <p:cNvSpPr/>
          <p:nvPr/>
        </p:nvSpPr>
        <p:spPr>
          <a:xfrm>
            <a:off x="1861802" y="2496080"/>
            <a:ext cx="1123800" cy="19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7"/>
          <p:cNvSpPr/>
          <p:nvPr/>
        </p:nvSpPr>
        <p:spPr>
          <a:xfrm>
            <a:off x="2972746" y="2496300"/>
            <a:ext cx="1113300" cy="19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7"/>
          <p:cNvSpPr/>
          <p:nvPr/>
        </p:nvSpPr>
        <p:spPr>
          <a:xfrm>
            <a:off x="4084358" y="2496300"/>
            <a:ext cx="1591200" cy="1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7"/>
          <p:cNvGrpSpPr/>
          <p:nvPr/>
        </p:nvGrpSpPr>
        <p:grpSpPr>
          <a:xfrm>
            <a:off x="668861" y="2297930"/>
            <a:ext cx="582826" cy="553997"/>
            <a:chOff x="2186592" y="3408140"/>
            <a:chExt cx="1008000" cy="1008000"/>
          </a:xfrm>
        </p:grpSpPr>
        <p:sp>
          <p:nvSpPr>
            <p:cNvPr id="250" name="Google Shape;250;p17"/>
            <p:cNvSpPr/>
            <p:nvPr/>
          </p:nvSpPr>
          <p:spPr>
            <a:xfrm>
              <a:off x="2186592" y="3408140"/>
              <a:ext cx="1008000" cy="10080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2384648" y="3606196"/>
              <a:ext cx="612000" cy="6120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2270285" y="3738304"/>
              <a:ext cx="840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rPr>
                <a:t>01</a:t>
              </a:r>
              <a:endParaRPr i="0" sz="16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253" name="Google Shape;253;p17"/>
          <p:cNvGrpSpPr/>
          <p:nvPr/>
        </p:nvGrpSpPr>
        <p:grpSpPr>
          <a:xfrm>
            <a:off x="2087900" y="2297930"/>
            <a:ext cx="582826" cy="553997"/>
            <a:chOff x="4206972" y="3408140"/>
            <a:chExt cx="1008000" cy="1008000"/>
          </a:xfrm>
        </p:grpSpPr>
        <p:sp>
          <p:nvSpPr>
            <p:cNvPr id="254" name="Google Shape;254;p17"/>
            <p:cNvSpPr/>
            <p:nvPr/>
          </p:nvSpPr>
          <p:spPr>
            <a:xfrm>
              <a:off x="4206972" y="3408140"/>
              <a:ext cx="1008000" cy="10080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4405028" y="3606196"/>
              <a:ext cx="612000" cy="6120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56" name="Google Shape;256;p17"/>
            <p:cNvSpPr txBox="1"/>
            <p:nvPr/>
          </p:nvSpPr>
          <p:spPr>
            <a:xfrm>
              <a:off x="4285212" y="3606221"/>
              <a:ext cx="85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rPr>
                <a:t>02</a:t>
              </a:r>
              <a:endParaRPr b="1" i="0" sz="16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257" name="Google Shape;257;p17"/>
          <p:cNvGrpSpPr/>
          <p:nvPr/>
        </p:nvGrpSpPr>
        <p:grpSpPr>
          <a:xfrm>
            <a:off x="3354522" y="2297930"/>
            <a:ext cx="582826" cy="553997"/>
            <a:chOff x="5611128" y="3408140"/>
            <a:chExt cx="1008000" cy="1008000"/>
          </a:xfrm>
        </p:grpSpPr>
        <p:sp>
          <p:nvSpPr>
            <p:cNvPr id="258" name="Google Shape;258;p17"/>
            <p:cNvSpPr/>
            <p:nvPr/>
          </p:nvSpPr>
          <p:spPr>
            <a:xfrm>
              <a:off x="5611128" y="3408140"/>
              <a:ext cx="1008000" cy="10080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5809184" y="3606196"/>
              <a:ext cx="612000" cy="6120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60" name="Google Shape;260;p17"/>
            <p:cNvSpPr txBox="1"/>
            <p:nvPr/>
          </p:nvSpPr>
          <p:spPr>
            <a:xfrm>
              <a:off x="5695902" y="3732043"/>
              <a:ext cx="85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rPr>
                <a:t>03</a:t>
              </a:r>
              <a:endParaRPr b="1" i="0" sz="16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261" name="Google Shape;261;p17"/>
          <p:cNvGrpSpPr/>
          <p:nvPr/>
        </p:nvGrpSpPr>
        <p:grpSpPr>
          <a:xfrm>
            <a:off x="4773543" y="2295456"/>
            <a:ext cx="582826" cy="553997"/>
            <a:chOff x="7015284" y="3403639"/>
            <a:chExt cx="1008000" cy="1008000"/>
          </a:xfrm>
        </p:grpSpPr>
        <p:sp>
          <p:nvSpPr>
            <p:cNvPr id="262" name="Google Shape;262;p17"/>
            <p:cNvSpPr/>
            <p:nvPr/>
          </p:nvSpPr>
          <p:spPr>
            <a:xfrm>
              <a:off x="7015284" y="3403639"/>
              <a:ext cx="1008000" cy="10080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7213340" y="3601695"/>
              <a:ext cx="612000" cy="6120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64" name="Google Shape;264;p17"/>
            <p:cNvSpPr txBox="1"/>
            <p:nvPr/>
          </p:nvSpPr>
          <p:spPr>
            <a:xfrm>
              <a:off x="7104519" y="3732043"/>
              <a:ext cx="85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Exo"/>
                  <a:ea typeface="Exo"/>
                  <a:cs typeface="Exo"/>
                  <a:sym typeface="Exo"/>
                </a:rPr>
                <a:t>04</a:t>
              </a:r>
              <a:endParaRPr b="1" i="0" sz="16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265" name="Google Shape;265;p17"/>
          <p:cNvSpPr txBox="1"/>
          <p:nvPr/>
        </p:nvSpPr>
        <p:spPr>
          <a:xfrm>
            <a:off x="26575" y="2931825"/>
            <a:ext cx="18657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cute </a:t>
            </a:r>
            <a:r>
              <a:rPr lang="en-GB" sz="1200">
                <a:solidFill>
                  <a:schemeClr val="dk1"/>
                </a:solidFill>
                <a:highlight>
                  <a:srgbClr val="E6B8AF"/>
                </a:highlight>
                <a:latin typeface="Lora"/>
                <a:ea typeface="Lora"/>
                <a:cs typeface="Lora"/>
                <a:sym typeface="Lora"/>
              </a:rPr>
              <a:t>inflammatory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reaction with </a:t>
            </a:r>
            <a:r>
              <a:rPr b="1"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edema caused by microvascular leakage</a:t>
            </a:r>
            <a:endParaRPr b="1"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66" name="Google Shape;266;p17"/>
          <p:cNvSpPr txBox="1"/>
          <p:nvPr/>
        </p:nvSpPr>
        <p:spPr>
          <a:xfrm>
            <a:off x="1745375" y="2912188"/>
            <a:ext cx="12873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Fat necrosis</a:t>
            </a:r>
            <a:r>
              <a:rPr b="1"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by lipolytic enzymes</a:t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67" name="Google Shape;267;p17"/>
          <p:cNvSpPr txBox="1"/>
          <p:nvPr/>
        </p:nvSpPr>
        <p:spPr>
          <a:xfrm>
            <a:off x="3032675" y="3005193"/>
            <a:ext cx="12465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roteolytic destruction of pancreatic parenchyma</a:t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4086050" y="2855038"/>
            <a:ext cx="21774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estruction of blood 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vessels with subsequent  interstitial </a:t>
            </a:r>
            <a:r>
              <a:rPr b="1"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hemorrhage</a:t>
            </a:r>
            <a:endParaRPr b="1"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69" name="Google Shape;269;p17"/>
          <p:cNvSpPr txBox="1"/>
          <p:nvPr/>
        </p:nvSpPr>
        <p:spPr>
          <a:xfrm>
            <a:off x="1267200" y="0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Acute Pancreatitis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0" name="Google Shape;270;p17"/>
          <p:cNvSpPr/>
          <p:nvPr/>
        </p:nvSpPr>
        <p:spPr>
          <a:xfrm>
            <a:off x="7338350" y="1845025"/>
            <a:ext cx="475200" cy="817800"/>
          </a:xfrm>
          <a:prstGeom prst="ellipse">
            <a:avLst/>
          </a:prstGeom>
          <a:noFill/>
          <a:ln cap="flat" cmpd="sng" w="952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7"/>
          <p:cNvSpPr/>
          <p:nvPr/>
        </p:nvSpPr>
        <p:spPr>
          <a:xfrm>
            <a:off x="7125600" y="1863475"/>
            <a:ext cx="212760" cy="817776"/>
          </a:xfrm>
          <a:prstGeom prst="flowChartTerminator">
            <a:avLst/>
          </a:prstGeom>
          <a:noFill/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0" y="4660075"/>
            <a:ext cx="6366600" cy="4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Clinical Features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Full-blown acute pancreatitis is a medical emergency.</a:t>
            </a:r>
            <a:endParaRPr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Fever, nausea, and vomiting.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Abdominal pain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the cardinal manifestation. varies from mild to severe.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Severe, boring (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knife-like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) midepigastric pain with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radiation into the back.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Hypovolemic shock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Due to peripancreatic collection of fluid.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Hypoxemia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circulating phospholipase destroys surfactant.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Hemorrhage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Disseminated intravascular coagulation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Due to activation of prothrombin by trypsin.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Tetany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muscle spasm</a:t>
            </a:r>
            <a:endParaRPr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 Calcium binds to fatty acids, which decreases ionized calcium →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hypocalcemia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. The worse the inflammation, the lower the calcium level.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If persistent, it is a poor prognostic sign.</a:t>
            </a:r>
            <a:endParaRPr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3" name="Google Shape;273;p17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"/>
          <p:cNvSpPr txBox="1"/>
          <p:nvPr/>
        </p:nvSpPr>
        <p:spPr>
          <a:xfrm>
            <a:off x="1267200" y="0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Acute Pancreatitis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9" name="Google Shape;279;p18"/>
          <p:cNvSpPr txBox="1"/>
          <p:nvPr/>
        </p:nvSpPr>
        <p:spPr>
          <a:xfrm>
            <a:off x="0" y="1165575"/>
            <a:ext cx="63666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 Laboratory findings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0" name="Google Shape;280;p18"/>
          <p:cNvSpPr txBox="1"/>
          <p:nvPr/>
        </p:nvSpPr>
        <p:spPr>
          <a:xfrm>
            <a:off x="0" y="3909225"/>
            <a:ext cx="63666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Management and Prognosis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281" name="Google Shape;281;p18"/>
          <p:cNvCxnSpPr>
            <a:stCxn id="282" idx="0"/>
            <a:endCxn id="283" idx="4"/>
          </p:cNvCxnSpPr>
          <p:nvPr/>
        </p:nvCxnSpPr>
        <p:spPr>
          <a:xfrm>
            <a:off x="405875" y="1648567"/>
            <a:ext cx="0" cy="21720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82" name="Google Shape;282;p18"/>
          <p:cNvSpPr/>
          <p:nvPr/>
        </p:nvSpPr>
        <p:spPr>
          <a:xfrm>
            <a:off x="183125" y="1648567"/>
            <a:ext cx="445500" cy="4455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8"/>
          <p:cNvSpPr/>
          <p:nvPr/>
        </p:nvSpPr>
        <p:spPr>
          <a:xfrm>
            <a:off x="183125" y="2432907"/>
            <a:ext cx="445500" cy="4455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8"/>
          <p:cNvSpPr/>
          <p:nvPr/>
        </p:nvSpPr>
        <p:spPr>
          <a:xfrm>
            <a:off x="183125" y="3374947"/>
            <a:ext cx="445500" cy="4455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5" name="Google Shape;285;p18"/>
          <p:cNvGrpSpPr/>
          <p:nvPr/>
        </p:nvGrpSpPr>
        <p:grpSpPr>
          <a:xfrm>
            <a:off x="317558" y="1721458"/>
            <a:ext cx="176669" cy="299748"/>
            <a:chOff x="4915368" y="2891390"/>
            <a:chExt cx="182850" cy="361927"/>
          </a:xfrm>
        </p:grpSpPr>
        <p:sp>
          <p:nvSpPr>
            <p:cNvPr id="286" name="Google Shape;286;p18"/>
            <p:cNvSpPr/>
            <p:nvPr/>
          </p:nvSpPr>
          <p:spPr>
            <a:xfrm>
              <a:off x="4940992" y="2925292"/>
              <a:ext cx="131367" cy="326504"/>
            </a:xfrm>
            <a:custGeom>
              <a:rect b="b" l="l" r="r" t="t"/>
              <a:pathLst>
                <a:path extrusionOk="0" h="12462" w="5014">
                  <a:moveTo>
                    <a:pt x="0" y="1"/>
                  </a:moveTo>
                  <a:lnTo>
                    <a:pt x="0" y="10017"/>
                  </a:lnTo>
                  <a:cubicBezTo>
                    <a:pt x="29" y="11379"/>
                    <a:pt x="1141" y="12462"/>
                    <a:pt x="2512" y="12462"/>
                  </a:cubicBezTo>
                  <a:cubicBezTo>
                    <a:pt x="3873" y="12462"/>
                    <a:pt x="4985" y="11379"/>
                    <a:pt x="5013" y="10017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rgbClr val="E9ED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4991977" y="2925292"/>
              <a:ext cx="80644" cy="328024"/>
            </a:xfrm>
            <a:custGeom>
              <a:rect b="b" l="l" r="r" t="t"/>
              <a:pathLst>
                <a:path extrusionOk="0" h="12520" w="3078">
                  <a:moveTo>
                    <a:pt x="1946" y="1"/>
                  </a:moveTo>
                  <a:lnTo>
                    <a:pt x="1946" y="10017"/>
                  </a:lnTo>
                  <a:cubicBezTo>
                    <a:pt x="1946" y="11187"/>
                    <a:pt x="1141" y="12193"/>
                    <a:pt x="0" y="12462"/>
                  </a:cubicBezTo>
                  <a:cubicBezTo>
                    <a:pt x="182" y="12500"/>
                    <a:pt x="374" y="12519"/>
                    <a:pt x="566" y="12519"/>
                  </a:cubicBezTo>
                  <a:cubicBezTo>
                    <a:pt x="1946" y="12519"/>
                    <a:pt x="3077" y="11398"/>
                    <a:pt x="3077" y="10017"/>
                  </a:cubicBezTo>
                  <a:lnTo>
                    <a:pt x="3077" y="1"/>
                  </a:lnTo>
                  <a:close/>
                </a:path>
              </a:pathLst>
            </a:custGeom>
            <a:solidFill>
              <a:srgbClr val="DCE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4940992" y="3044345"/>
              <a:ext cx="131367" cy="208971"/>
            </a:xfrm>
            <a:custGeom>
              <a:rect b="b" l="l" r="r" t="t"/>
              <a:pathLst>
                <a:path extrusionOk="0" h="7976" w="5014">
                  <a:moveTo>
                    <a:pt x="1277" y="0"/>
                  </a:moveTo>
                  <a:cubicBezTo>
                    <a:pt x="533" y="0"/>
                    <a:pt x="0" y="345"/>
                    <a:pt x="0" y="345"/>
                  </a:cubicBezTo>
                  <a:lnTo>
                    <a:pt x="0" y="5473"/>
                  </a:lnTo>
                  <a:cubicBezTo>
                    <a:pt x="0" y="6854"/>
                    <a:pt x="1122" y="7975"/>
                    <a:pt x="2512" y="7975"/>
                  </a:cubicBezTo>
                  <a:cubicBezTo>
                    <a:pt x="3892" y="7975"/>
                    <a:pt x="5013" y="6854"/>
                    <a:pt x="5013" y="5473"/>
                  </a:cubicBezTo>
                  <a:lnTo>
                    <a:pt x="5013" y="173"/>
                  </a:lnTo>
                  <a:cubicBezTo>
                    <a:pt x="5013" y="173"/>
                    <a:pt x="4410" y="651"/>
                    <a:pt x="3594" y="651"/>
                  </a:cubicBezTo>
                  <a:cubicBezTo>
                    <a:pt x="3260" y="651"/>
                    <a:pt x="2890" y="571"/>
                    <a:pt x="2512" y="345"/>
                  </a:cubicBezTo>
                  <a:cubicBezTo>
                    <a:pt x="2074" y="86"/>
                    <a:pt x="1649" y="0"/>
                    <a:pt x="1277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4991977" y="3048852"/>
              <a:ext cx="80382" cy="203443"/>
            </a:xfrm>
            <a:custGeom>
              <a:rect b="b" l="l" r="r" t="t"/>
              <a:pathLst>
                <a:path extrusionOk="0" h="7765" w="3068">
                  <a:moveTo>
                    <a:pt x="3067" y="1"/>
                  </a:moveTo>
                  <a:cubicBezTo>
                    <a:pt x="2732" y="250"/>
                    <a:pt x="2349" y="403"/>
                    <a:pt x="1946" y="461"/>
                  </a:cubicBezTo>
                  <a:lnTo>
                    <a:pt x="1946" y="5301"/>
                  </a:lnTo>
                  <a:cubicBezTo>
                    <a:pt x="1946" y="6461"/>
                    <a:pt x="1141" y="7477"/>
                    <a:pt x="0" y="7736"/>
                  </a:cubicBezTo>
                  <a:lnTo>
                    <a:pt x="67" y="7755"/>
                  </a:lnTo>
                  <a:lnTo>
                    <a:pt x="86" y="7755"/>
                  </a:lnTo>
                  <a:lnTo>
                    <a:pt x="134" y="7765"/>
                  </a:lnTo>
                  <a:lnTo>
                    <a:pt x="566" y="7765"/>
                  </a:lnTo>
                  <a:cubicBezTo>
                    <a:pt x="1946" y="7765"/>
                    <a:pt x="3067" y="6643"/>
                    <a:pt x="3067" y="5253"/>
                  </a:cubicBezTo>
                  <a:lnTo>
                    <a:pt x="3067" y="1"/>
                  </a:ln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4963838" y="3076493"/>
              <a:ext cx="19624" cy="16558"/>
            </a:xfrm>
            <a:custGeom>
              <a:rect b="b" l="l" r="r" t="t"/>
              <a:pathLst>
                <a:path extrusionOk="0" h="632" w="749">
                  <a:moveTo>
                    <a:pt x="432" y="0"/>
                  </a:moveTo>
                  <a:cubicBezTo>
                    <a:pt x="144" y="0"/>
                    <a:pt x="1" y="336"/>
                    <a:pt x="202" y="537"/>
                  </a:cubicBezTo>
                  <a:cubicBezTo>
                    <a:pt x="267" y="602"/>
                    <a:pt x="347" y="631"/>
                    <a:pt x="426" y="631"/>
                  </a:cubicBezTo>
                  <a:cubicBezTo>
                    <a:pt x="590" y="631"/>
                    <a:pt x="748" y="504"/>
                    <a:pt x="748" y="316"/>
                  </a:cubicBezTo>
                  <a:cubicBezTo>
                    <a:pt x="739" y="134"/>
                    <a:pt x="604" y="0"/>
                    <a:pt x="432" y="0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5030386" y="3100099"/>
              <a:ext cx="16847" cy="14436"/>
            </a:xfrm>
            <a:custGeom>
              <a:rect b="b" l="l" r="r" t="t"/>
              <a:pathLst>
                <a:path extrusionOk="0" h="551" w="643">
                  <a:moveTo>
                    <a:pt x="365" y="0"/>
                  </a:moveTo>
                  <a:cubicBezTo>
                    <a:pt x="125" y="0"/>
                    <a:pt x="1" y="297"/>
                    <a:pt x="173" y="470"/>
                  </a:cubicBezTo>
                  <a:cubicBezTo>
                    <a:pt x="229" y="525"/>
                    <a:pt x="297" y="550"/>
                    <a:pt x="365" y="550"/>
                  </a:cubicBezTo>
                  <a:cubicBezTo>
                    <a:pt x="506" y="550"/>
                    <a:pt x="643" y="441"/>
                    <a:pt x="643" y="278"/>
                  </a:cubicBezTo>
                  <a:cubicBezTo>
                    <a:pt x="643" y="125"/>
                    <a:pt x="518" y="0"/>
                    <a:pt x="365" y="0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4980921" y="3202803"/>
              <a:ext cx="16847" cy="14436"/>
            </a:xfrm>
            <a:custGeom>
              <a:rect b="b" l="l" r="r" t="t"/>
              <a:pathLst>
                <a:path extrusionOk="0" h="551" w="643">
                  <a:moveTo>
                    <a:pt x="365" y="1"/>
                  </a:moveTo>
                  <a:cubicBezTo>
                    <a:pt x="125" y="1"/>
                    <a:pt x="0" y="298"/>
                    <a:pt x="173" y="470"/>
                  </a:cubicBezTo>
                  <a:cubicBezTo>
                    <a:pt x="229" y="526"/>
                    <a:pt x="297" y="551"/>
                    <a:pt x="364" y="551"/>
                  </a:cubicBezTo>
                  <a:cubicBezTo>
                    <a:pt x="506" y="551"/>
                    <a:pt x="643" y="441"/>
                    <a:pt x="643" y="278"/>
                  </a:cubicBezTo>
                  <a:cubicBezTo>
                    <a:pt x="643" y="125"/>
                    <a:pt x="518" y="1"/>
                    <a:pt x="365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5030386" y="3171651"/>
              <a:ext cx="16847" cy="14698"/>
            </a:xfrm>
            <a:custGeom>
              <a:rect b="b" l="l" r="r" t="t"/>
              <a:pathLst>
                <a:path extrusionOk="0" h="561" w="643">
                  <a:moveTo>
                    <a:pt x="365" y="1"/>
                  </a:moveTo>
                  <a:cubicBezTo>
                    <a:pt x="125" y="1"/>
                    <a:pt x="1" y="298"/>
                    <a:pt x="173" y="480"/>
                  </a:cubicBezTo>
                  <a:cubicBezTo>
                    <a:pt x="228" y="535"/>
                    <a:pt x="296" y="560"/>
                    <a:pt x="363" y="560"/>
                  </a:cubicBezTo>
                  <a:cubicBezTo>
                    <a:pt x="506" y="560"/>
                    <a:pt x="643" y="448"/>
                    <a:pt x="643" y="279"/>
                  </a:cubicBezTo>
                  <a:cubicBezTo>
                    <a:pt x="643" y="126"/>
                    <a:pt x="518" y="1"/>
                    <a:pt x="365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4974135" y="3132246"/>
              <a:ext cx="20357" cy="17397"/>
            </a:xfrm>
            <a:custGeom>
              <a:rect b="b" l="l" r="r" t="t"/>
              <a:pathLst>
                <a:path extrusionOk="0" h="664" w="777">
                  <a:moveTo>
                    <a:pt x="451" y="0"/>
                  </a:moveTo>
                  <a:cubicBezTo>
                    <a:pt x="154" y="0"/>
                    <a:pt x="1" y="355"/>
                    <a:pt x="211" y="566"/>
                  </a:cubicBezTo>
                  <a:cubicBezTo>
                    <a:pt x="279" y="634"/>
                    <a:pt x="362" y="664"/>
                    <a:pt x="443" y="664"/>
                  </a:cubicBezTo>
                  <a:cubicBezTo>
                    <a:pt x="614" y="664"/>
                    <a:pt x="777" y="530"/>
                    <a:pt x="777" y="336"/>
                  </a:cubicBezTo>
                  <a:cubicBezTo>
                    <a:pt x="777" y="144"/>
                    <a:pt x="633" y="0"/>
                    <a:pt x="451" y="0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4915368" y="2891390"/>
              <a:ext cx="182850" cy="33693"/>
            </a:xfrm>
            <a:custGeom>
              <a:rect b="b" l="l" r="r" t="t"/>
              <a:pathLst>
                <a:path extrusionOk="0" h="1286" w="6979">
                  <a:moveTo>
                    <a:pt x="442" y="1"/>
                  </a:moveTo>
                  <a:cubicBezTo>
                    <a:pt x="192" y="1"/>
                    <a:pt x="1" y="192"/>
                    <a:pt x="1" y="432"/>
                  </a:cubicBezTo>
                  <a:lnTo>
                    <a:pt x="1" y="854"/>
                  </a:lnTo>
                  <a:cubicBezTo>
                    <a:pt x="1" y="1093"/>
                    <a:pt x="192" y="1285"/>
                    <a:pt x="442" y="1285"/>
                  </a:cubicBezTo>
                  <a:lnTo>
                    <a:pt x="6538" y="1285"/>
                  </a:lnTo>
                  <a:cubicBezTo>
                    <a:pt x="6777" y="1285"/>
                    <a:pt x="6979" y="1093"/>
                    <a:pt x="6979" y="854"/>
                  </a:cubicBezTo>
                  <a:lnTo>
                    <a:pt x="6979" y="432"/>
                  </a:lnTo>
                  <a:cubicBezTo>
                    <a:pt x="6979" y="192"/>
                    <a:pt x="6777" y="1"/>
                    <a:pt x="6538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5055250" y="2891390"/>
              <a:ext cx="42732" cy="33693"/>
            </a:xfrm>
            <a:custGeom>
              <a:rect b="b" l="l" r="r" t="t"/>
              <a:pathLst>
                <a:path extrusionOk="0" h="1286" w="1631">
                  <a:moveTo>
                    <a:pt x="1" y="1"/>
                  </a:moveTo>
                  <a:cubicBezTo>
                    <a:pt x="240" y="1"/>
                    <a:pt x="432" y="192"/>
                    <a:pt x="432" y="432"/>
                  </a:cubicBezTo>
                  <a:lnTo>
                    <a:pt x="432" y="854"/>
                  </a:lnTo>
                  <a:cubicBezTo>
                    <a:pt x="432" y="1093"/>
                    <a:pt x="240" y="1285"/>
                    <a:pt x="1" y="1285"/>
                  </a:cubicBezTo>
                  <a:lnTo>
                    <a:pt x="1199" y="1285"/>
                  </a:lnTo>
                  <a:cubicBezTo>
                    <a:pt x="1438" y="1285"/>
                    <a:pt x="1630" y="1093"/>
                    <a:pt x="1630" y="854"/>
                  </a:cubicBezTo>
                  <a:lnTo>
                    <a:pt x="1630" y="432"/>
                  </a:lnTo>
                  <a:cubicBezTo>
                    <a:pt x="1630" y="192"/>
                    <a:pt x="1438" y="1"/>
                    <a:pt x="1199" y="1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7" name="Google Shape;297;p18"/>
          <p:cNvGrpSpPr/>
          <p:nvPr/>
        </p:nvGrpSpPr>
        <p:grpSpPr>
          <a:xfrm>
            <a:off x="289737" y="2511306"/>
            <a:ext cx="232321" cy="294029"/>
            <a:chOff x="7551822" y="3804774"/>
            <a:chExt cx="293335" cy="361927"/>
          </a:xfrm>
        </p:grpSpPr>
        <p:sp>
          <p:nvSpPr>
            <p:cNvPr id="298" name="Google Shape;298;p18"/>
            <p:cNvSpPr/>
            <p:nvPr/>
          </p:nvSpPr>
          <p:spPr>
            <a:xfrm>
              <a:off x="7647242" y="3804774"/>
              <a:ext cx="121070" cy="30916"/>
            </a:xfrm>
            <a:custGeom>
              <a:rect b="b" l="l" r="r" t="t"/>
              <a:pathLst>
                <a:path extrusionOk="0" h="1180" w="4621">
                  <a:moveTo>
                    <a:pt x="320" y="0"/>
                  </a:moveTo>
                  <a:cubicBezTo>
                    <a:pt x="145" y="0"/>
                    <a:pt x="0" y="150"/>
                    <a:pt x="0" y="336"/>
                  </a:cubicBezTo>
                  <a:lnTo>
                    <a:pt x="0" y="844"/>
                  </a:lnTo>
                  <a:cubicBezTo>
                    <a:pt x="0" y="1026"/>
                    <a:pt x="154" y="1180"/>
                    <a:pt x="336" y="1180"/>
                  </a:cubicBezTo>
                  <a:lnTo>
                    <a:pt x="4285" y="1180"/>
                  </a:lnTo>
                  <a:cubicBezTo>
                    <a:pt x="4467" y="1180"/>
                    <a:pt x="4621" y="1026"/>
                    <a:pt x="4621" y="844"/>
                  </a:cubicBezTo>
                  <a:lnTo>
                    <a:pt x="4621" y="336"/>
                  </a:lnTo>
                  <a:cubicBezTo>
                    <a:pt x="4621" y="150"/>
                    <a:pt x="4476" y="0"/>
                    <a:pt x="4301" y="0"/>
                  </a:cubicBezTo>
                  <a:cubicBezTo>
                    <a:pt x="4296" y="0"/>
                    <a:pt x="4291" y="0"/>
                    <a:pt x="4285" y="1"/>
                  </a:cubicBezTo>
                  <a:lnTo>
                    <a:pt x="336" y="1"/>
                  </a:lnTo>
                  <a:cubicBezTo>
                    <a:pt x="331" y="0"/>
                    <a:pt x="325" y="0"/>
                    <a:pt x="320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7734148" y="3804774"/>
              <a:ext cx="34165" cy="31178"/>
            </a:xfrm>
            <a:custGeom>
              <a:rect b="b" l="l" r="r" t="t"/>
              <a:pathLst>
                <a:path extrusionOk="0" h="1190" w="1304">
                  <a:moveTo>
                    <a:pt x="0" y="1"/>
                  </a:moveTo>
                  <a:cubicBezTo>
                    <a:pt x="192" y="1"/>
                    <a:pt x="345" y="154"/>
                    <a:pt x="345" y="346"/>
                  </a:cubicBezTo>
                  <a:lnTo>
                    <a:pt x="345" y="844"/>
                  </a:lnTo>
                  <a:cubicBezTo>
                    <a:pt x="345" y="1026"/>
                    <a:pt x="192" y="1189"/>
                    <a:pt x="0" y="1189"/>
                  </a:cubicBezTo>
                  <a:lnTo>
                    <a:pt x="959" y="1189"/>
                  </a:lnTo>
                  <a:cubicBezTo>
                    <a:pt x="1150" y="1189"/>
                    <a:pt x="1304" y="1026"/>
                    <a:pt x="1304" y="844"/>
                  </a:cubicBezTo>
                  <a:lnTo>
                    <a:pt x="1304" y="346"/>
                  </a:lnTo>
                  <a:cubicBezTo>
                    <a:pt x="1304" y="154"/>
                    <a:pt x="1150" y="1"/>
                    <a:pt x="959" y="1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7551822" y="3835664"/>
              <a:ext cx="285056" cy="331037"/>
            </a:xfrm>
            <a:custGeom>
              <a:rect b="b" l="l" r="r" t="t"/>
              <a:pathLst>
                <a:path extrusionOk="0" h="12635" w="10880">
                  <a:moveTo>
                    <a:pt x="4486" y="1"/>
                  </a:moveTo>
                  <a:lnTo>
                    <a:pt x="4486" y="3681"/>
                  </a:lnTo>
                  <a:cubicBezTo>
                    <a:pt x="4486" y="3902"/>
                    <a:pt x="4352" y="4103"/>
                    <a:pt x="4141" y="4180"/>
                  </a:cubicBezTo>
                  <a:cubicBezTo>
                    <a:pt x="882" y="5474"/>
                    <a:pt x="0" y="9672"/>
                    <a:pt x="2454" y="12174"/>
                  </a:cubicBezTo>
                  <a:cubicBezTo>
                    <a:pt x="2741" y="12462"/>
                    <a:pt x="3134" y="12634"/>
                    <a:pt x="3547" y="12634"/>
                  </a:cubicBezTo>
                  <a:lnTo>
                    <a:pt x="8349" y="12634"/>
                  </a:lnTo>
                  <a:cubicBezTo>
                    <a:pt x="8771" y="12634"/>
                    <a:pt x="9164" y="12462"/>
                    <a:pt x="9451" y="12164"/>
                  </a:cubicBezTo>
                  <a:cubicBezTo>
                    <a:pt x="10381" y="11225"/>
                    <a:pt x="10879" y="9950"/>
                    <a:pt x="10851" y="8627"/>
                  </a:cubicBezTo>
                  <a:cubicBezTo>
                    <a:pt x="10803" y="6662"/>
                    <a:pt x="9585" y="4908"/>
                    <a:pt x="7755" y="4189"/>
                  </a:cubicBezTo>
                  <a:cubicBezTo>
                    <a:pt x="7544" y="4103"/>
                    <a:pt x="7410" y="3902"/>
                    <a:pt x="7410" y="3681"/>
                  </a:cubicBezTo>
                  <a:lnTo>
                    <a:pt x="7410" y="1"/>
                  </a:lnTo>
                  <a:close/>
                </a:path>
              </a:pathLst>
            </a:custGeom>
            <a:solidFill>
              <a:srgbClr val="E9ED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7669329" y="3835664"/>
              <a:ext cx="174833" cy="329020"/>
            </a:xfrm>
            <a:custGeom>
              <a:rect b="b" l="l" r="r" t="t"/>
              <a:pathLst>
                <a:path extrusionOk="0" h="12558" w="6673">
                  <a:moveTo>
                    <a:pt x="1" y="1"/>
                  </a:moveTo>
                  <a:lnTo>
                    <a:pt x="1" y="489"/>
                  </a:lnTo>
                  <a:lnTo>
                    <a:pt x="1506" y="489"/>
                  </a:lnTo>
                  <a:cubicBezTo>
                    <a:pt x="1889" y="489"/>
                    <a:pt x="2196" y="796"/>
                    <a:pt x="2196" y="1180"/>
                  </a:cubicBezTo>
                  <a:lnTo>
                    <a:pt x="2196" y="4180"/>
                  </a:lnTo>
                  <a:cubicBezTo>
                    <a:pt x="2196" y="4400"/>
                    <a:pt x="2340" y="4602"/>
                    <a:pt x="2541" y="4678"/>
                  </a:cubicBezTo>
                  <a:cubicBezTo>
                    <a:pt x="5743" y="5944"/>
                    <a:pt x="6672" y="10027"/>
                    <a:pt x="4343" y="12557"/>
                  </a:cubicBezTo>
                  <a:cubicBezTo>
                    <a:pt x="4573" y="12481"/>
                    <a:pt x="4794" y="12347"/>
                    <a:pt x="4966" y="12164"/>
                  </a:cubicBezTo>
                  <a:cubicBezTo>
                    <a:pt x="5896" y="11225"/>
                    <a:pt x="6394" y="9950"/>
                    <a:pt x="6366" y="8627"/>
                  </a:cubicBezTo>
                  <a:cubicBezTo>
                    <a:pt x="6318" y="6662"/>
                    <a:pt x="5100" y="4908"/>
                    <a:pt x="3270" y="4189"/>
                  </a:cubicBezTo>
                  <a:cubicBezTo>
                    <a:pt x="3059" y="4103"/>
                    <a:pt x="2925" y="3902"/>
                    <a:pt x="2925" y="3681"/>
                  </a:cubicBezTo>
                  <a:lnTo>
                    <a:pt x="2925" y="1"/>
                  </a:lnTo>
                  <a:close/>
                </a:path>
              </a:pathLst>
            </a:custGeom>
            <a:solidFill>
              <a:srgbClr val="DCE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7571655" y="4014007"/>
              <a:ext cx="273502" cy="152694"/>
            </a:xfrm>
            <a:custGeom>
              <a:rect b="b" l="l" r="r" t="t"/>
              <a:pathLst>
                <a:path extrusionOk="0" h="5828" w="10439">
                  <a:moveTo>
                    <a:pt x="2888" y="0"/>
                  </a:moveTo>
                  <a:cubicBezTo>
                    <a:pt x="1488" y="0"/>
                    <a:pt x="470" y="622"/>
                    <a:pt x="470" y="622"/>
                  </a:cubicBezTo>
                  <a:cubicBezTo>
                    <a:pt x="0" y="2309"/>
                    <a:pt x="470" y="4111"/>
                    <a:pt x="1697" y="5367"/>
                  </a:cubicBezTo>
                  <a:cubicBezTo>
                    <a:pt x="1984" y="5655"/>
                    <a:pt x="2377" y="5827"/>
                    <a:pt x="2790" y="5827"/>
                  </a:cubicBezTo>
                  <a:lnTo>
                    <a:pt x="7592" y="5827"/>
                  </a:lnTo>
                  <a:cubicBezTo>
                    <a:pt x="8014" y="5827"/>
                    <a:pt x="8407" y="5655"/>
                    <a:pt x="8694" y="5357"/>
                  </a:cubicBezTo>
                  <a:cubicBezTo>
                    <a:pt x="9998" y="4025"/>
                    <a:pt x="10439" y="2070"/>
                    <a:pt x="9816" y="316"/>
                  </a:cubicBezTo>
                  <a:lnTo>
                    <a:pt x="9816" y="316"/>
                  </a:lnTo>
                  <a:cubicBezTo>
                    <a:pt x="9816" y="316"/>
                    <a:pt x="8716" y="1174"/>
                    <a:pt x="7209" y="1174"/>
                  </a:cubicBezTo>
                  <a:cubicBezTo>
                    <a:pt x="6591" y="1174"/>
                    <a:pt x="5904" y="1029"/>
                    <a:pt x="5196" y="622"/>
                  </a:cubicBezTo>
                  <a:cubicBezTo>
                    <a:pt x="4384" y="156"/>
                    <a:pt x="3588" y="0"/>
                    <a:pt x="2888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7782482" y="4022260"/>
              <a:ext cx="52269" cy="142423"/>
            </a:xfrm>
            <a:custGeom>
              <a:rect b="b" l="l" r="r" t="t"/>
              <a:pathLst>
                <a:path extrusionOk="0" h="5436" w="1995">
                  <a:moveTo>
                    <a:pt x="1745" y="1"/>
                  </a:moveTo>
                  <a:cubicBezTo>
                    <a:pt x="1515" y="173"/>
                    <a:pt x="1266" y="317"/>
                    <a:pt x="997" y="432"/>
                  </a:cubicBezTo>
                  <a:cubicBezTo>
                    <a:pt x="1630" y="2157"/>
                    <a:pt x="1247" y="4093"/>
                    <a:pt x="0" y="5435"/>
                  </a:cubicBezTo>
                  <a:cubicBezTo>
                    <a:pt x="29" y="5426"/>
                    <a:pt x="58" y="5416"/>
                    <a:pt x="87" y="5407"/>
                  </a:cubicBezTo>
                  <a:cubicBezTo>
                    <a:pt x="173" y="5378"/>
                    <a:pt x="250" y="5330"/>
                    <a:pt x="326" y="5292"/>
                  </a:cubicBezTo>
                  <a:cubicBezTo>
                    <a:pt x="326" y="5292"/>
                    <a:pt x="374" y="5263"/>
                    <a:pt x="393" y="5244"/>
                  </a:cubicBezTo>
                  <a:lnTo>
                    <a:pt x="413" y="5234"/>
                  </a:lnTo>
                  <a:cubicBezTo>
                    <a:pt x="432" y="5225"/>
                    <a:pt x="441" y="5205"/>
                    <a:pt x="461" y="5196"/>
                  </a:cubicBezTo>
                  <a:lnTo>
                    <a:pt x="480" y="5177"/>
                  </a:lnTo>
                  <a:cubicBezTo>
                    <a:pt x="499" y="5167"/>
                    <a:pt x="508" y="5148"/>
                    <a:pt x="528" y="5138"/>
                  </a:cubicBezTo>
                  <a:cubicBezTo>
                    <a:pt x="537" y="5129"/>
                    <a:pt x="537" y="5129"/>
                    <a:pt x="547" y="5119"/>
                  </a:cubicBezTo>
                  <a:lnTo>
                    <a:pt x="614" y="5062"/>
                  </a:lnTo>
                  <a:cubicBezTo>
                    <a:pt x="1515" y="4103"/>
                    <a:pt x="1994" y="2819"/>
                    <a:pt x="1937" y="1505"/>
                  </a:cubicBezTo>
                  <a:lnTo>
                    <a:pt x="1937" y="1410"/>
                  </a:lnTo>
                  <a:lnTo>
                    <a:pt x="1937" y="1381"/>
                  </a:lnTo>
                  <a:cubicBezTo>
                    <a:pt x="1937" y="1352"/>
                    <a:pt x="1937" y="1333"/>
                    <a:pt x="1937" y="1314"/>
                  </a:cubicBezTo>
                  <a:lnTo>
                    <a:pt x="1937" y="1275"/>
                  </a:lnTo>
                  <a:lnTo>
                    <a:pt x="1937" y="1218"/>
                  </a:lnTo>
                  <a:cubicBezTo>
                    <a:pt x="1937" y="1199"/>
                    <a:pt x="1937" y="1189"/>
                    <a:pt x="1937" y="1180"/>
                  </a:cubicBezTo>
                  <a:lnTo>
                    <a:pt x="1937" y="1122"/>
                  </a:lnTo>
                  <a:cubicBezTo>
                    <a:pt x="1937" y="1103"/>
                    <a:pt x="1937" y="1093"/>
                    <a:pt x="1937" y="1084"/>
                  </a:cubicBezTo>
                  <a:lnTo>
                    <a:pt x="1937" y="1026"/>
                  </a:lnTo>
                  <a:cubicBezTo>
                    <a:pt x="1937" y="1017"/>
                    <a:pt x="1937" y="1007"/>
                    <a:pt x="1937" y="997"/>
                  </a:cubicBezTo>
                  <a:cubicBezTo>
                    <a:pt x="1937" y="969"/>
                    <a:pt x="1937" y="949"/>
                    <a:pt x="1927" y="930"/>
                  </a:cubicBezTo>
                  <a:cubicBezTo>
                    <a:pt x="1918" y="911"/>
                    <a:pt x="1927" y="911"/>
                    <a:pt x="1927" y="902"/>
                  </a:cubicBezTo>
                  <a:lnTo>
                    <a:pt x="1918" y="834"/>
                  </a:lnTo>
                  <a:lnTo>
                    <a:pt x="1918" y="806"/>
                  </a:lnTo>
                  <a:cubicBezTo>
                    <a:pt x="1918" y="787"/>
                    <a:pt x="1918" y="758"/>
                    <a:pt x="1908" y="739"/>
                  </a:cubicBezTo>
                  <a:lnTo>
                    <a:pt x="1908" y="710"/>
                  </a:lnTo>
                  <a:cubicBezTo>
                    <a:pt x="1908" y="700"/>
                    <a:pt x="1898" y="671"/>
                    <a:pt x="1898" y="643"/>
                  </a:cubicBezTo>
                  <a:cubicBezTo>
                    <a:pt x="1898" y="624"/>
                    <a:pt x="1898" y="624"/>
                    <a:pt x="1898" y="624"/>
                  </a:cubicBezTo>
                  <a:cubicBezTo>
                    <a:pt x="1898" y="614"/>
                    <a:pt x="1889" y="576"/>
                    <a:pt x="1879" y="556"/>
                  </a:cubicBezTo>
                  <a:cubicBezTo>
                    <a:pt x="1879" y="528"/>
                    <a:pt x="1879" y="537"/>
                    <a:pt x="1879" y="528"/>
                  </a:cubicBezTo>
                  <a:lnTo>
                    <a:pt x="1870" y="461"/>
                  </a:lnTo>
                  <a:lnTo>
                    <a:pt x="1870" y="441"/>
                  </a:lnTo>
                  <a:cubicBezTo>
                    <a:pt x="1860" y="422"/>
                    <a:pt x="1850" y="394"/>
                    <a:pt x="1850" y="365"/>
                  </a:cubicBezTo>
                  <a:cubicBezTo>
                    <a:pt x="1841" y="365"/>
                    <a:pt x="1841" y="355"/>
                    <a:pt x="1850" y="355"/>
                  </a:cubicBezTo>
                  <a:cubicBezTo>
                    <a:pt x="1850" y="326"/>
                    <a:pt x="1831" y="298"/>
                    <a:pt x="1822" y="278"/>
                  </a:cubicBezTo>
                  <a:cubicBezTo>
                    <a:pt x="1822" y="269"/>
                    <a:pt x="1822" y="269"/>
                    <a:pt x="1822" y="259"/>
                  </a:cubicBezTo>
                  <a:cubicBezTo>
                    <a:pt x="1822" y="240"/>
                    <a:pt x="1812" y="211"/>
                    <a:pt x="1802" y="183"/>
                  </a:cubicBezTo>
                  <a:cubicBezTo>
                    <a:pt x="1802" y="183"/>
                    <a:pt x="1802" y="173"/>
                    <a:pt x="1802" y="173"/>
                  </a:cubicBezTo>
                  <a:lnTo>
                    <a:pt x="1774" y="87"/>
                  </a:lnTo>
                  <a:cubicBezTo>
                    <a:pt x="1764" y="58"/>
                    <a:pt x="1755" y="29"/>
                    <a:pt x="1745" y="1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7785107" y="4061927"/>
              <a:ext cx="19362" cy="16558"/>
            </a:xfrm>
            <a:custGeom>
              <a:rect b="b" l="l" r="r" t="t"/>
              <a:pathLst>
                <a:path extrusionOk="0" h="632" w="739">
                  <a:moveTo>
                    <a:pt x="423" y="1"/>
                  </a:moveTo>
                  <a:cubicBezTo>
                    <a:pt x="145" y="1"/>
                    <a:pt x="1" y="336"/>
                    <a:pt x="202" y="538"/>
                  </a:cubicBezTo>
                  <a:cubicBezTo>
                    <a:pt x="267" y="603"/>
                    <a:pt x="347" y="632"/>
                    <a:pt x="424" y="632"/>
                  </a:cubicBezTo>
                  <a:cubicBezTo>
                    <a:pt x="585" y="632"/>
                    <a:pt x="739" y="505"/>
                    <a:pt x="739" y="317"/>
                  </a:cubicBezTo>
                  <a:cubicBezTo>
                    <a:pt x="739" y="135"/>
                    <a:pt x="595" y="1"/>
                    <a:pt x="423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7744680" y="4122711"/>
              <a:ext cx="17109" cy="14436"/>
            </a:xfrm>
            <a:custGeom>
              <a:rect b="b" l="l" r="r" t="t"/>
              <a:pathLst>
                <a:path extrusionOk="0" h="551" w="653">
                  <a:moveTo>
                    <a:pt x="374" y="1"/>
                  </a:moveTo>
                  <a:cubicBezTo>
                    <a:pt x="125" y="1"/>
                    <a:pt x="1" y="298"/>
                    <a:pt x="183" y="470"/>
                  </a:cubicBezTo>
                  <a:cubicBezTo>
                    <a:pt x="238" y="526"/>
                    <a:pt x="307" y="551"/>
                    <a:pt x="374" y="551"/>
                  </a:cubicBezTo>
                  <a:cubicBezTo>
                    <a:pt x="516" y="551"/>
                    <a:pt x="652" y="441"/>
                    <a:pt x="652" y="279"/>
                  </a:cubicBezTo>
                  <a:cubicBezTo>
                    <a:pt x="652" y="125"/>
                    <a:pt x="528" y="1"/>
                    <a:pt x="374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7627645" y="4051892"/>
              <a:ext cx="17109" cy="14436"/>
            </a:xfrm>
            <a:custGeom>
              <a:rect b="b" l="l" r="r" t="t"/>
              <a:pathLst>
                <a:path extrusionOk="0" h="551" w="653">
                  <a:moveTo>
                    <a:pt x="375" y="1"/>
                  </a:moveTo>
                  <a:cubicBezTo>
                    <a:pt x="125" y="1"/>
                    <a:pt x="1" y="298"/>
                    <a:pt x="173" y="470"/>
                  </a:cubicBezTo>
                  <a:cubicBezTo>
                    <a:pt x="232" y="526"/>
                    <a:pt x="303" y="551"/>
                    <a:pt x="371" y="551"/>
                  </a:cubicBezTo>
                  <a:cubicBezTo>
                    <a:pt x="516" y="551"/>
                    <a:pt x="653" y="441"/>
                    <a:pt x="653" y="279"/>
                  </a:cubicBezTo>
                  <a:cubicBezTo>
                    <a:pt x="653" y="125"/>
                    <a:pt x="528" y="1"/>
                    <a:pt x="375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7651513" y="4122711"/>
              <a:ext cx="16847" cy="14436"/>
            </a:xfrm>
            <a:custGeom>
              <a:rect b="b" l="l" r="r" t="t"/>
              <a:pathLst>
                <a:path extrusionOk="0" h="551" w="643">
                  <a:moveTo>
                    <a:pt x="365" y="1"/>
                  </a:moveTo>
                  <a:cubicBezTo>
                    <a:pt x="115" y="1"/>
                    <a:pt x="0" y="298"/>
                    <a:pt x="173" y="470"/>
                  </a:cubicBezTo>
                  <a:cubicBezTo>
                    <a:pt x="229" y="526"/>
                    <a:pt x="297" y="551"/>
                    <a:pt x="364" y="551"/>
                  </a:cubicBezTo>
                  <a:cubicBezTo>
                    <a:pt x="506" y="551"/>
                    <a:pt x="643" y="441"/>
                    <a:pt x="643" y="279"/>
                  </a:cubicBezTo>
                  <a:cubicBezTo>
                    <a:pt x="643" y="125"/>
                    <a:pt x="518" y="1"/>
                    <a:pt x="365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7693459" y="4066957"/>
              <a:ext cx="20095" cy="17423"/>
            </a:xfrm>
            <a:custGeom>
              <a:rect b="b" l="l" r="r" t="t"/>
              <a:pathLst>
                <a:path extrusionOk="0" h="665" w="767">
                  <a:moveTo>
                    <a:pt x="441" y="1"/>
                  </a:moveTo>
                  <a:cubicBezTo>
                    <a:pt x="144" y="1"/>
                    <a:pt x="0" y="355"/>
                    <a:pt x="201" y="566"/>
                  </a:cubicBezTo>
                  <a:cubicBezTo>
                    <a:pt x="269" y="634"/>
                    <a:pt x="352" y="664"/>
                    <a:pt x="433" y="664"/>
                  </a:cubicBezTo>
                  <a:cubicBezTo>
                    <a:pt x="604" y="664"/>
                    <a:pt x="767" y="531"/>
                    <a:pt x="767" y="336"/>
                  </a:cubicBezTo>
                  <a:cubicBezTo>
                    <a:pt x="767" y="154"/>
                    <a:pt x="623" y="1"/>
                    <a:pt x="441" y="1"/>
                  </a:cubicBezTo>
                  <a:close/>
                </a:path>
              </a:pathLst>
            </a:custGeom>
            <a:solidFill>
              <a:srgbClr val="323C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18"/>
          <p:cNvSpPr txBox="1"/>
          <p:nvPr/>
        </p:nvSpPr>
        <p:spPr>
          <a:xfrm>
            <a:off x="628625" y="1487250"/>
            <a:ext cx="5791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Amylase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GB" u="sng">
                <a:latin typeface="Lora"/>
                <a:ea typeface="Lora"/>
                <a:cs typeface="Lora"/>
                <a:sym typeface="Lora"/>
              </a:rPr>
              <a:t>Not specific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for pancreatitis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Initial increase occurs at 2 to 12 hours; peaks over 12 to 30 hours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Returns to normal in 2 to 4 days,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Present in urine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for 1 to 14 days.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0" name="Google Shape;310;p18"/>
          <p:cNvSpPr txBox="1"/>
          <p:nvPr/>
        </p:nvSpPr>
        <p:spPr>
          <a:xfrm>
            <a:off x="628625" y="2316800"/>
            <a:ext cx="57915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Serum lipase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GB" u="sng">
                <a:latin typeface="Lora"/>
                <a:ea typeface="Lora"/>
                <a:cs typeface="Lora"/>
                <a:sym typeface="Lora"/>
              </a:rPr>
              <a:t>More specific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for pancreatitis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Initial increase occurs in 3 to 6 hours; peaks in 12 to 30 hours; returns to normal over 7 to 14 days, It is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not excreted in urine.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628625" y="3307400"/>
            <a:ext cx="59544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Serum immunoreactive trypsin Increases 5 to 10 times normal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Remains increased for 4 to 5 days.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2" name="Google Shape;312;p18"/>
          <p:cNvSpPr txBox="1"/>
          <p:nvPr/>
        </p:nvSpPr>
        <p:spPr>
          <a:xfrm>
            <a:off x="658713" y="4871825"/>
            <a:ext cx="2292300" cy="11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The 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key to the management is resting the pancreas by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total restriction of food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and fluids and by supportive therapy (intravenous fluids and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nasogastric suction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). 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13" name="Google Shape;313;p18"/>
          <p:cNvCxnSpPr/>
          <p:nvPr/>
        </p:nvCxnSpPr>
        <p:spPr>
          <a:xfrm>
            <a:off x="2177885" y="4658050"/>
            <a:ext cx="1125000" cy="0"/>
          </a:xfrm>
          <a:prstGeom prst="straightConnector1">
            <a:avLst/>
          </a:prstGeom>
          <a:noFill/>
          <a:ln cap="flat" cmpd="sng" w="19050">
            <a:solidFill>
              <a:srgbClr val="4E677C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4" name="Google Shape;314;p18"/>
          <p:cNvCxnSpPr/>
          <p:nvPr/>
        </p:nvCxnSpPr>
        <p:spPr>
          <a:xfrm>
            <a:off x="4479135" y="4619225"/>
            <a:ext cx="1125000" cy="0"/>
          </a:xfrm>
          <a:prstGeom prst="straightConnector1">
            <a:avLst/>
          </a:prstGeom>
          <a:noFill/>
          <a:ln cap="flat" cmpd="sng" w="19050">
            <a:solidFill>
              <a:srgbClr val="4E677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5" name="Google Shape;315;p18"/>
          <p:cNvSpPr txBox="1"/>
          <p:nvPr/>
        </p:nvSpPr>
        <p:spPr>
          <a:xfrm>
            <a:off x="2874763" y="4871124"/>
            <a:ext cx="19971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Most patients recover fully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5066787" y="4782401"/>
            <a:ext cx="2194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MARS</a:t>
            </a:r>
            <a:endParaRPr sz="12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5165488" y="4792799"/>
            <a:ext cx="19971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About 5% die from: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1. Shock (during the first week of illness). 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2. Acute respiratory distress syndrome 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3. Acute renal failure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18" name="Google Shape;318;p18"/>
          <p:cNvGrpSpPr/>
          <p:nvPr/>
        </p:nvGrpSpPr>
        <p:grpSpPr>
          <a:xfrm>
            <a:off x="5925553" y="4356987"/>
            <a:ext cx="476972" cy="399263"/>
            <a:chOff x="6778575" y="2497625"/>
            <a:chExt cx="324625" cy="293425"/>
          </a:xfrm>
        </p:grpSpPr>
        <p:sp>
          <p:nvSpPr>
            <p:cNvPr id="319" name="Google Shape;319;p18"/>
            <p:cNvSpPr/>
            <p:nvPr/>
          </p:nvSpPr>
          <p:spPr>
            <a:xfrm>
              <a:off x="7081975" y="2611225"/>
              <a:ext cx="21225" cy="179825"/>
            </a:xfrm>
            <a:custGeom>
              <a:rect b="b" l="l" r="r" t="t"/>
              <a:pathLst>
                <a:path extrusionOk="0" h="7193" w="849">
                  <a:moveTo>
                    <a:pt x="412" y="0"/>
                  </a:moveTo>
                  <a:cubicBezTo>
                    <a:pt x="184" y="0"/>
                    <a:pt x="0" y="184"/>
                    <a:pt x="0" y="412"/>
                  </a:cubicBezTo>
                  <a:lnTo>
                    <a:pt x="0" y="7077"/>
                  </a:lnTo>
                  <a:cubicBezTo>
                    <a:pt x="0" y="7142"/>
                    <a:pt x="55" y="7193"/>
                    <a:pt x="116" y="7193"/>
                  </a:cubicBezTo>
                  <a:lnTo>
                    <a:pt x="733" y="7193"/>
                  </a:lnTo>
                  <a:cubicBezTo>
                    <a:pt x="794" y="7193"/>
                    <a:pt x="849" y="7142"/>
                    <a:pt x="849" y="7077"/>
                  </a:cubicBezTo>
                  <a:lnTo>
                    <a:pt x="849" y="412"/>
                  </a:lnTo>
                  <a:cubicBezTo>
                    <a:pt x="849" y="184"/>
                    <a:pt x="664" y="0"/>
                    <a:pt x="437" y="0"/>
                  </a:cubicBezTo>
                  <a:close/>
                </a:path>
              </a:pathLst>
            </a:custGeom>
            <a:solidFill>
              <a:srgbClr val="95A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7087200" y="2611200"/>
              <a:ext cx="16000" cy="179850"/>
            </a:xfrm>
            <a:custGeom>
              <a:rect b="b" l="l" r="r" t="t"/>
              <a:pathLst>
                <a:path extrusionOk="0" h="7194" w="640">
                  <a:moveTo>
                    <a:pt x="225" y="1"/>
                  </a:moveTo>
                  <a:cubicBezTo>
                    <a:pt x="149" y="1"/>
                    <a:pt x="70" y="19"/>
                    <a:pt x="1" y="55"/>
                  </a:cubicBezTo>
                  <a:cubicBezTo>
                    <a:pt x="134" y="131"/>
                    <a:pt x="214" y="272"/>
                    <a:pt x="214" y="424"/>
                  </a:cubicBezTo>
                  <a:lnTo>
                    <a:pt x="214" y="7194"/>
                  </a:lnTo>
                  <a:lnTo>
                    <a:pt x="517" y="7194"/>
                  </a:lnTo>
                  <a:cubicBezTo>
                    <a:pt x="582" y="7194"/>
                    <a:pt x="636" y="7140"/>
                    <a:pt x="636" y="7075"/>
                  </a:cubicBezTo>
                  <a:lnTo>
                    <a:pt x="636" y="438"/>
                  </a:lnTo>
                  <a:cubicBezTo>
                    <a:pt x="640" y="214"/>
                    <a:pt x="470" y="23"/>
                    <a:pt x="246" y="1"/>
                  </a:cubicBezTo>
                  <a:cubicBezTo>
                    <a:pt x="239" y="1"/>
                    <a:pt x="232" y="1"/>
                    <a:pt x="225" y="1"/>
                  </a:cubicBezTo>
                  <a:close/>
                </a:path>
              </a:pathLst>
            </a:custGeom>
            <a:solidFill>
              <a:srgbClr val="6D89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6799950" y="2650375"/>
              <a:ext cx="94025" cy="84925"/>
            </a:xfrm>
            <a:custGeom>
              <a:rect b="b" l="l" r="r" t="t"/>
              <a:pathLst>
                <a:path extrusionOk="0" h="3397" w="3761">
                  <a:moveTo>
                    <a:pt x="0" y="1"/>
                  </a:moveTo>
                  <a:lnTo>
                    <a:pt x="0" y="3396"/>
                  </a:lnTo>
                  <a:lnTo>
                    <a:pt x="3761" y="3396"/>
                  </a:lnTo>
                  <a:lnTo>
                    <a:pt x="3761" y="1"/>
                  </a:lnTo>
                  <a:close/>
                </a:path>
              </a:pathLst>
            </a:custGeom>
            <a:solidFill>
              <a:srgbClr val="A4B6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6877800" y="2650375"/>
              <a:ext cx="16175" cy="84925"/>
            </a:xfrm>
            <a:custGeom>
              <a:rect b="b" l="l" r="r" t="t"/>
              <a:pathLst>
                <a:path extrusionOk="0" h="3397" w="647">
                  <a:moveTo>
                    <a:pt x="1" y="1"/>
                  </a:moveTo>
                  <a:lnTo>
                    <a:pt x="1" y="3396"/>
                  </a:lnTo>
                  <a:lnTo>
                    <a:pt x="647" y="339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9CAF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6799950" y="2586400"/>
              <a:ext cx="64000" cy="64000"/>
            </a:xfrm>
            <a:custGeom>
              <a:rect b="b" l="l" r="r" t="t"/>
              <a:pathLst>
                <a:path extrusionOk="0" h="2560" w="2560">
                  <a:moveTo>
                    <a:pt x="0" y="1"/>
                  </a:moveTo>
                  <a:lnTo>
                    <a:pt x="0" y="2560"/>
                  </a:lnTo>
                  <a:lnTo>
                    <a:pt x="2559" y="2560"/>
                  </a:lnTo>
                  <a:lnTo>
                    <a:pt x="2559" y="2487"/>
                  </a:lnTo>
                  <a:cubicBezTo>
                    <a:pt x="2559" y="1116"/>
                    <a:pt x="1448" y="1"/>
                    <a:pt x="76" y="1"/>
                  </a:cubicBezTo>
                  <a:close/>
                </a:path>
              </a:pathLst>
            </a:custGeom>
            <a:solidFill>
              <a:srgbClr val="E1E5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6799950" y="2586400"/>
              <a:ext cx="63900" cy="64000"/>
            </a:xfrm>
            <a:custGeom>
              <a:rect b="b" l="l" r="r" t="t"/>
              <a:pathLst>
                <a:path extrusionOk="0" h="2560" w="2556">
                  <a:moveTo>
                    <a:pt x="0" y="1"/>
                  </a:moveTo>
                  <a:lnTo>
                    <a:pt x="0" y="499"/>
                  </a:lnTo>
                  <a:cubicBezTo>
                    <a:pt x="1051" y="690"/>
                    <a:pt x="1870" y="1509"/>
                    <a:pt x="2061" y="2560"/>
                  </a:cubicBezTo>
                  <a:lnTo>
                    <a:pt x="2555" y="2560"/>
                  </a:lnTo>
                  <a:cubicBezTo>
                    <a:pt x="2555" y="1145"/>
                    <a:pt x="1411" y="1"/>
                    <a:pt x="0" y="1"/>
                  </a:cubicBezTo>
                  <a:close/>
                </a:path>
              </a:pathLst>
            </a:custGeom>
            <a:solidFill>
              <a:srgbClr val="8BA1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6831975" y="2735275"/>
              <a:ext cx="15000" cy="55775"/>
            </a:xfrm>
            <a:custGeom>
              <a:rect b="b" l="l" r="r" t="t"/>
              <a:pathLst>
                <a:path extrusionOk="0" h="2231" w="600">
                  <a:moveTo>
                    <a:pt x="1" y="0"/>
                  </a:moveTo>
                  <a:lnTo>
                    <a:pt x="1" y="2137"/>
                  </a:lnTo>
                  <a:cubicBezTo>
                    <a:pt x="1" y="2187"/>
                    <a:pt x="44" y="2231"/>
                    <a:pt x="94" y="2231"/>
                  </a:cubicBezTo>
                  <a:lnTo>
                    <a:pt x="506" y="2231"/>
                  </a:lnTo>
                  <a:cubicBezTo>
                    <a:pt x="556" y="2231"/>
                    <a:pt x="596" y="2187"/>
                    <a:pt x="600" y="2137"/>
                  </a:cubicBezTo>
                  <a:lnTo>
                    <a:pt x="600" y="0"/>
                  </a:lnTo>
                  <a:close/>
                </a:path>
              </a:pathLst>
            </a:custGeom>
            <a:solidFill>
              <a:srgbClr val="7F98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6880975" y="2507950"/>
              <a:ext cx="9850" cy="34200"/>
            </a:xfrm>
            <a:custGeom>
              <a:rect b="b" l="l" r="r" t="t"/>
              <a:pathLst>
                <a:path extrusionOk="0" h="1368" w="394">
                  <a:moveTo>
                    <a:pt x="197" y="0"/>
                  </a:moveTo>
                  <a:cubicBezTo>
                    <a:pt x="98" y="0"/>
                    <a:pt x="0" y="66"/>
                    <a:pt x="0" y="198"/>
                  </a:cubicBezTo>
                  <a:lnTo>
                    <a:pt x="0" y="1172"/>
                  </a:lnTo>
                  <a:cubicBezTo>
                    <a:pt x="0" y="1280"/>
                    <a:pt x="87" y="1367"/>
                    <a:pt x="199" y="1367"/>
                  </a:cubicBezTo>
                  <a:cubicBezTo>
                    <a:pt x="307" y="1367"/>
                    <a:pt x="393" y="1280"/>
                    <a:pt x="393" y="1172"/>
                  </a:cubicBezTo>
                  <a:lnTo>
                    <a:pt x="393" y="198"/>
                  </a:lnTo>
                  <a:cubicBezTo>
                    <a:pt x="393" y="66"/>
                    <a:pt x="295" y="0"/>
                    <a:pt x="197" y="0"/>
                  </a:cubicBezTo>
                  <a:close/>
                </a:path>
              </a:pathLst>
            </a:custGeom>
            <a:solidFill>
              <a:srgbClr val="7F98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6880975" y="2570475"/>
              <a:ext cx="9850" cy="42125"/>
            </a:xfrm>
            <a:custGeom>
              <a:rect b="b" l="l" r="r" t="t"/>
              <a:pathLst>
                <a:path extrusionOk="0" h="1685" w="394">
                  <a:moveTo>
                    <a:pt x="197" y="0"/>
                  </a:moveTo>
                  <a:cubicBezTo>
                    <a:pt x="98" y="0"/>
                    <a:pt x="0" y="66"/>
                    <a:pt x="0" y="198"/>
                  </a:cubicBezTo>
                  <a:lnTo>
                    <a:pt x="0" y="1490"/>
                  </a:lnTo>
                  <a:cubicBezTo>
                    <a:pt x="0" y="1598"/>
                    <a:pt x="87" y="1684"/>
                    <a:pt x="199" y="1684"/>
                  </a:cubicBezTo>
                  <a:cubicBezTo>
                    <a:pt x="307" y="1684"/>
                    <a:pt x="393" y="1598"/>
                    <a:pt x="393" y="1490"/>
                  </a:cubicBezTo>
                  <a:lnTo>
                    <a:pt x="393" y="198"/>
                  </a:lnTo>
                  <a:cubicBezTo>
                    <a:pt x="393" y="66"/>
                    <a:pt x="295" y="0"/>
                    <a:pt x="197" y="0"/>
                  </a:cubicBezTo>
                  <a:close/>
                </a:path>
              </a:pathLst>
            </a:custGeom>
            <a:solidFill>
              <a:srgbClr val="7F98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6866175" y="2532100"/>
              <a:ext cx="39525" cy="43050"/>
            </a:xfrm>
            <a:custGeom>
              <a:rect b="b" l="l" r="r" t="t"/>
              <a:pathLst>
                <a:path extrusionOk="0" h="1722" w="1581">
                  <a:moveTo>
                    <a:pt x="247" y="0"/>
                  </a:moveTo>
                  <a:cubicBezTo>
                    <a:pt x="109" y="0"/>
                    <a:pt x="0" y="122"/>
                    <a:pt x="15" y="260"/>
                  </a:cubicBezTo>
                  <a:lnTo>
                    <a:pt x="127" y="1484"/>
                  </a:lnTo>
                  <a:cubicBezTo>
                    <a:pt x="137" y="1617"/>
                    <a:pt x="253" y="1722"/>
                    <a:pt x="386" y="1722"/>
                  </a:cubicBezTo>
                  <a:lnTo>
                    <a:pt x="1191" y="1722"/>
                  </a:lnTo>
                  <a:cubicBezTo>
                    <a:pt x="1328" y="1722"/>
                    <a:pt x="1440" y="1617"/>
                    <a:pt x="1455" y="1484"/>
                  </a:cubicBezTo>
                  <a:lnTo>
                    <a:pt x="1566" y="260"/>
                  </a:lnTo>
                  <a:cubicBezTo>
                    <a:pt x="1581" y="120"/>
                    <a:pt x="1469" y="0"/>
                    <a:pt x="1328" y="0"/>
                  </a:cubicBezTo>
                  <a:lnTo>
                    <a:pt x="253" y="0"/>
                  </a:lnTo>
                  <a:cubicBezTo>
                    <a:pt x="251" y="0"/>
                    <a:pt x="249" y="0"/>
                    <a:pt x="247" y="0"/>
                  </a:cubicBezTo>
                  <a:close/>
                </a:path>
              </a:pathLst>
            </a:custGeom>
            <a:solidFill>
              <a:srgbClr val="6F8F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6884025" y="2532100"/>
              <a:ext cx="21600" cy="43050"/>
            </a:xfrm>
            <a:custGeom>
              <a:rect b="b" l="l" r="r" t="t"/>
              <a:pathLst>
                <a:path extrusionOk="0" h="1722" w="864">
                  <a:moveTo>
                    <a:pt x="398" y="0"/>
                  </a:moveTo>
                  <a:lnTo>
                    <a:pt x="261" y="1487"/>
                  </a:lnTo>
                  <a:cubicBezTo>
                    <a:pt x="247" y="1616"/>
                    <a:pt x="142" y="1718"/>
                    <a:pt x="14" y="1722"/>
                  </a:cubicBezTo>
                  <a:lnTo>
                    <a:pt x="477" y="1722"/>
                  </a:lnTo>
                  <a:cubicBezTo>
                    <a:pt x="611" y="1722"/>
                    <a:pt x="726" y="1621"/>
                    <a:pt x="737" y="1487"/>
                  </a:cubicBezTo>
                  <a:lnTo>
                    <a:pt x="849" y="260"/>
                  </a:lnTo>
                  <a:cubicBezTo>
                    <a:pt x="863" y="125"/>
                    <a:pt x="755" y="4"/>
                    <a:pt x="620" y="4"/>
                  </a:cubicBezTo>
                  <a:cubicBezTo>
                    <a:pt x="618" y="4"/>
                    <a:pt x="616" y="4"/>
                    <a:pt x="614" y="4"/>
                  </a:cubicBezTo>
                  <a:lnTo>
                    <a:pt x="398" y="0"/>
                  </a:lnTo>
                  <a:close/>
                  <a:moveTo>
                    <a:pt x="1" y="1722"/>
                  </a:moveTo>
                  <a:cubicBezTo>
                    <a:pt x="3" y="1722"/>
                    <a:pt x="5" y="1722"/>
                    <a:pt x="7" y="1722"/>
                  </a:cubicBezTo>
                  <a:cubicBezTo>
                    <a:pt x="10" y="1722"/>
                    <a:pt x="12" y="1722"/>
                    <a:pt x="14" y="1722"/>
                  </a:cubicBezTo>
                  <a:close/>
                </a:path>
              </a:pathLst>
            </a:custGeom>
            <a:solidFill>
              <a:srgbClr val="597D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6893950" y="2636125"/>
              <a:ext cx="187950" cy="116125"/>
            </a:xfrm>
            <a:custGeom>
              <a:rect b="b" l="l" r="r" t="t"/>
              <a:pathLst>
                <a:path extrusionOk="0" h="4645" w="7518">
                  <a:moveTo>
                    <a:pt x="477" y="0"/>
                  </a:moveTo>
                  <a:cubicBezTo>
                    <a:pt x="214" y="0"/>
                    <a:pt x="1" y="213"/>
                    <a:pt x="1" y="473"/>
                  </a:cubicBezTo>
                  <a:lnTo>
                    <a:pt x="1" y="4169"/>
                  </a:lnTo>
                  <a:cubicBezTo>
                    <a:pt x="1" y="4432"/>
                    <a:pt x="214" y="4645"/>
                    <a:pt x="477" y="4645"/>
                  </a:cubicBezTo>
                  <a:lnTo>
                    <a:pt x="7518" y="4645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6F8F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7057975" y="2636025"/>
              <a:ext cx="23925" cy="116225"/>
            </a:xfrm>
            <a:custGeom>
              <a:rect b="b" l="l" r="r" t="t"/>
              <a:pathLst>
                <a:path extrusionOk="0" h="4649" w="957">
                  <a:moveTo>
                    <a:pt x="1" y="1"/>
                  </a:moveTo>
                  <a:lnTo>
                    <a:pt x="1" y="4649"/>
                  </a:lnTo>
                  <a:lnTo>
                    <a:pt x="957" y="4649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597D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6831975" y="2497625"/>
              <a:ext cx="76175" cy="109375"/>
            </a:xfrm>
            <a:custGeom>
              <a:rect b="b" l="l" r="r" t="t"/>
              <a:pathLst>
                <a:path extrusionOk="0" h="4375" w="3047">
                  <a:moveTo>
                    <a:pt x="361" y="1"/>
                  </a:moveTo>
                  <a:cubicBezTo>
                    <a:pt x="159" y="1"/>
                    <a:pt x="1" y="163"/>
                    <a:pt x="1" y="362"/>
                  </a:cubicBezTo>
                  <a:lnTo>
                    <a:pt x="1" y="3895"/>
                  </a:lnTo>
                  <a:cubicBezTo>
                    <a:pt x="221" y="4025"/>
                    <a:pt x="423" y="4187"/>
                    <a:pt x="600" y="4375"/>
                  </a:cubicBezTo>
                  <a:lnTo>
                    <a:pt x="600" y="604"/>
                  </a:lnTo>
                  <a:lnTo>
                    <a:pt x="2747" y="604"/>
                  </a:lnTo>
                  <a:cubicBezTo>
                    <a:pt x="2913" y="604"/>
                    <a:pt x="3046" y="470"/>
                    <a:pt x="3046" y="304"/>
                  </a:cubicBezTo>
                  <a:cubicBezTo>
                    <a:pt x="3046" y="138"/>
                    <a:pt x="2913" y="5"/>
                    <a:pt x="2747" y="5"/>
                  </a:cubicBezTo>
                  <a:lnTo>
                    <a:pt x="361" y="1"/>
                  </a:lnTo>
                  <a:close/>
                </a:path>
              </a:pathLst>
            </a:custGeom>
            <a:solidFill>
              <a:srgbClr val="7F98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6778575" y="2522175"/>
              <a:ext cx="21400" cy="268875"/>
            </a:xfrm>
            <a:custGeom>
              <a:rect b="b" l="l" r="r" t="t"/>
              <a:pathLst>
                <a:path extrusionOk="0" h="10755" w="856">
                  <a:moveTo>
                    <a:pt x="428" y="0"/>
                  </a:moveTo>
                  <a:cubicBezTo>
                    <a:pt x="195" y="0"/>
                    <a:pt x="0" y="191"/>
                    <a:pt x="0" y="426"/>
                  </a:cubicBezTo>
                  <a:lnTo>
                    <a:pt x="4" y="10636"/>
                  </a:lnTo>
                  <a:lnTo>
                    <a:pt x="7" y="10636"/>
                  </a:lnTo>
                  <a:cubicBezTo>
                    <a:pt x="7" y="10701"/>
                    <a:pt x="61" y="10755"/>
                    <a:pt x="126" y="10755"/>
                  </a:cubicBezTo>
                  <a:lnTo>
                    <a:pt x="733" y="10755"/>
                  </a:lnTo>
                  <a:cubicBezTo>
                    <a:pt x="798" y="10755"/>
                    <a:pt x="852" y="10701"/>
                    <a:pt x="852" y="10636"/>
                  </a:cubicBezTo>
                  <a:lnTo>
                    <a:pt x="852" y="437"/>
                  </a:lnTo>
                  <a:cubicBezTo>
                    <a:pt x="855" y="206"/>
                    <a:pt x="675" y="15"/>
                    <a:pt x="448" y="1"/>
                  </a:cubicBezTo>
                  <a:cubicBezTo>
                    <a:pt x="441" y="0"/>
                    <a:pt x="435" y="0"/>
                    <a:pt x="428" y="0"/>
                  </a:cubicBezTo>
                  <a:close/>
                </a:path>
              </a:pathLst>
            </a:custGeom>
            <a:solidFill>
              <a:srgbClr val="95A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6784075" y="2522175"/>
              <a:ext cx="15900" cy="268875"/>
            </a:xfrm>
            <a:custGeom>
              <a:rect b="b" l="l" r="r" t="t"/>
              <a:pathLst>
                <a:path extrusionOk="0" h="10755" w="636">
                  <a:moveTo>
                    <a:pt x="224" y="0"/>
                  </a:moveTo>
                  <a:cubicBezTo>
                    <a:pt x="145" y="0"/>
                    <a:pt x="70" y="18"/>
                    <a:pt x="0" y="55"/>
                  </a:cubicBezTo>
                  <a:cubicBezTo>
                    <a:pt x="130" y="130"/>
                    <a:pt x="213" y="271"/>
                    <a:pt x="210" y="423"/>
                  </a:cubicBezTo>
                  <a:lnTo>
                    <a:pt x="210" y="10755"/>
                  </a:lnTo>
                  <a:lnTo>
                    <a:pt x="513" y="10755"/>
                  </a:lnTo>
                  <a:cubicBezTo>
                    <a:pt x="578" y="10751"/>
                    <a:pt x="632" y="10701"/>
                    <a:pt x="632" y="10636"/>
                  </a:cubicBezTo>
                  <a:lnTo>
                    <a:pt x="632" y="434"/>
                  </a:lnTo>
                  <a:cubicBezTo>
                    <a:pt x="635" y="210"/>
                    <a:pt x="469" y="22"/>
                    <a:pt x="246" y="1"/>
                  </a:cubicBezTo>
                  <a:cubicBezTo>
                    <a:pt x="238" y="0"/>
                    <a:pt x="231" y="0"/>
                    <a:pt x="224" y="0"/>
                  </a:cubicBezTo>
                  <a:close/>
                </a:path>
              </a:pathLst>
            </a:custGeom>
            <a:solidFill>
              <a:srgbClr val="6D89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>
            <a:off x="1443818" y="4428371"/>
            <a:ext cx="435046" cy="459367"/>
            <a:chOff x="7053825" y="1920425"/>
            <a:chExt cx="333650" cy="323475"/>
          </a:xfrm>
        </p:grpSpPr>
        <p:sp>
          <p:nvSpPr>
            <p:cNvPr id="336" name="Google Shape;336;p18"/>
            <p:cNvSpPr/>
            <p:nvPr/>
          </p:nvSpPr>
          <p:spPr>
            <a:xfrm>
              <a:off x="7053825" y="1920425"/>
              <a:ext cx="163325" cy="323450"/>
            </a:xfrm>
            <a:custGeom>
              <a:rect b="b" l="l" r="r" t="t"/>
              <a:pathLst>
                <a:path extrusionOk="0" h="12938" w="6533">
                  <a:moveTo>
                    <a:pt x="3266" y="0"/>
                  </a:moveTo>
                  <a:cubicBezTo>
                    <a:pt x="1480" y="0"/>
                    <a:pt x="22" y="1436"/>
                    <a:pt x="1" y="3226"/>
                  </a:cubicBezTo>
                  <a:lnTo>
                    <a:pt x="1" y="9672"/>
                  </a:lnTo>
                  <a:cubicBezTo>
                    <a:pt x="1" y="11476"/>
                    <a:pt x="1462" y="12937"/>
                    <a:pt x="3266" y="12937"/>
                  </a:cubicBezTo>
                  <a:cubicBezTo>
                    <a:pt x="5067" y="12937"/>
                    <a:pt x="6529" y="11476"/>
                    <a:pt x="6532" y="9672"/>
                  </a:cubicBezTo>
                  <a:lnTo>
                    <a:pt x="6532" y="3226"/>
                  </a:lnTo>
                  <a:cubicBezTo>
                    <a:pt x="6511" y="1436"/>
                    <a:pt x="5056" y="0"/>
                    <a:pt x="3266" y="0"/>
                  </a:cubicBez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7075300" y="1924100"/>
              <a:ext cx="141850" cy="319800"/>
            </a:xfrm>
            <a:custGeom>
              <a:rect b="b" l="l" r="r" t="t"/>
              <a:pathLst>
                <a:path extrusionOk="0" h="12792" w="5674">
                  <a:moveTo>
                    <a:pt x="3497" y="1"/>
                  </a:moveTo>
                  <a:lnTo>
                    <a:pt x="3497" y="1"/>
                  </a:lnTo>
                  <a:cubicBezTo>
                    <a:pt x="4049" y="604"/>
                    <a:pt x="4353" y="1390"/>
                    <a:pt x="4353" y="2206"/>
                  </a:cubicBezTo>
                  <a:lnTo>
                    <a:pt x="4353" y="8651"/>
                  </a:lnTo>
                  <a:cubicBezTo>
                    <a:pt x="4353" y="10456"/>
                    <a:pt x="2891" y="11917"/>
                    <a:pt x="1090" y="11917"/>
                  </a:cubicBezTo>
                  <a:cubicBezTo>
                    <a:pt x="1080" y="11917"/>
                    <a:pt x="1071" y="11917"/>
                    <a:pt x="1061" y="11917"/>
                  </a:cubicBezTo>
                  <a:cubicBezTo>
                    <a:pt x="699" y="11917"/>
                    <a:pt x="341" y="11852"/>
                    <a:pt x="0" y="11729"/>
                  </a:cubicBezTo>
                  <a:lnTo>
                    <a:pt x="0" y="11729"/>
                  </a:lnTo>
                  <a:cubicBezTo>
                    <a:pt x="631" y="12420"/>
                    <a:pt x="1511" y="12792"/>
                    <a:pt x="2409" y="12792"/>
                  </a:cubicBezTo>
                  <a:cubicBezTo>
                    <a:pt x="2806" y="12792"/>
                    <a:pt x="3207" y="12720"/>
                    <a:pt x="3591" y="12570"/>
                  </a:cubicBezTo>
                  <a:cubicBezTo>
                    <a:pt x="4847" y="12080"/>
                    <a:pt x="5673" y="10874"/>
                    <a:pt x="5673" y="9525"/>
                  </a:cubicBezTo>
                  <a:lnTo>
                    <a:pt x="5673" y="3079"/>
                  </a:lnTo>
                  <a:cubicBezTo>
                    <a:pt x="5670" y="1697"/>
                    <a:pt x="4800" y="467"/>
                    <a:pt x="3497" y="1"/>
                  </a:cubicBezTo>
                  <a:close/>
                </a:path>
              </a:pathLst>
            </a:custGeom>
            <a:solidFill>
              <a:srgbClr val="597D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7053825" y="2081725"/>
              <a:ext cx="163325" cy="161250"/>
            </a:xfrm>
            <a:custGeom>
              <a:rect b="b" l="l" r="r" t="t"/>
              <a:pathLst>
                <a:path extrusionOk="0" h="6450" w="6533">
                  <a:moveTo>
                    <a:pt x="1" y="1"/>
                  </a:moveTo>
                  <a:lnTo>
                    <a:pt x="1" y="3223"/>
                  </a:lnTo>
                  <a:cubicBezTo>
                    <a:pt x="22" y="5013"/>
                    <a:pt x="1480" y="6449"/>
                    <a:pt x="3266" y="6449"/>
                  </a:cubicBezTo>
                  <a:cubicBezTo>
                    <a:pt x="5056" y="6449"/>
                    <a:pt x="6511" y="5013"/>
                    <a:pt x="6532" y="3223"/>
                  </a:cubicBezTo>
                  <a:lnTo>
                    <a:pt x="6532" y="1"/>
                  </a:lnTo>
                  <a:close/>
                </a:path>
              </a:pathLst>
            </a:custGeom>
            <a:solidFill>
              <a:srgbClr val="4859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7075200" y="2081625"/>
              <a:ext cx="141850" cy="162275"/>
            </a:xfrm>
            <a:custGeom>
              <a:rect b="b" l="l" r="r" t="t"/>
              <a:pathLst>
                <a:path extrusionOk="0" h="6491" w="5674">
                  <a:moveTo>
                    <a:pt x="5674" y="1"/>
                  </a:moveTo>
                  <a:lnTo>
                    <a:pt x="4357" y="5"/>
                  </a:lnTo>
                  <a:lnTo>
                    <a:pt x="4357" y="2350"/>
                  </a:lnTo>
                  <a:cubicBezTo>
                    <a:pt x="4353" y="4155"/>
                    <a:pt x="2891" y="5616"/>
                    <a:pt x="1091" y="5616"/>
                  </a:cubicBezTo>
                  <a:cubicBezTo>
                    <a:pt x="1081" y="5616"/>
                    <a:pt x="1071" y="5616"/>
                    <a:pt x="1061" y="5616"/>
                  </a:cubicBezTo>
                  <a:cubicBezTo>
                    <a:pt x="700" y="5616"/>
                    <a:pt x="342" y="5551"/>
                    <a:pt x="1" y="5428"/>
                  </a:cubicBezTo>
                  <a:lnTo>
                    <a:pt x="1" y="5428"/>
                  </a:lnTo>
                  <a:cubicBezTo>
                    <a:pt x="632" y="6119"/>
                    <a:pt x="1511" y="6491"/>
                    <a:pt x="2410" y="6491"/>
                  </a:cubicBezTo>
                  <a:cubicBezTo>
                    <a:pt x="2806" y="6491"/>
                    <a:pt x="3207" y="6419"/>
                    <a:pt x="3592" y="6269"/>
                  </a:cubicBezTo>
                  <a:cubicBezTo>
                    <a:pt x="4847" y="5779"/>
                    <a:pt x="5674" y="4573"/>
                    <a:pt x="5674" y="3224"/>
                  </a:cubicBezTo>
                  <a:lnTo>
                    <a:pt x="5674" y="1"/>
                  </a:lnTo>
                  <a:close/>
                </a:path>
              </a:pathLst>
            </a:custGeom>
            <a:solidFill>
              <a:srgbClr val="4552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7240675" y="1947500"/>
              <a:ext cx="144275" cy="137600"/>
            </a:xfrm>
            <a:custGeom>
              <a:rect b="b" l="l" r="r" t="t"/>
              <a:pathLst>
                <a:path extrusionOk="0" h="5504" w="5771">
                  <a:moveTo>
                    <a:pt x="2750" y="0"/>
                  </a:moveTo>
                  <a:cubicBezTo>
                    <a:pt x="2396" y="0"/>
                    <a:pt x="2040" y="68"/>
                    <a:pt x="1700" y="209"/>
                  </a:cubicBezTo>
                  <a:cubicBezTo>
                    <a:pt x="672" y="635"/>
                    <a:pt x="0" y="1638"/>
                    <a:pt x="0" y="2753"/>
                  </a:cubicBezTo>
                  <a:cubicBezTo>
                    <a:pt x="0" y="3865"/>
                    <a:pt x="672" y="4868"/>
                    <a:pt x="1700" y="5294"/>
                  </a:cubicBezTo>
                  <a:cubicBezTo>
                    <a:pt x="2041" y="5435"/>
                    <a:pt x="2399" y="5503"/>
                    <a:pt x="2754" y="5503"/>
                  </a:cubicBezTo>
                  <a:cubicBezTo>
                    <a:pt x="3469" y="5503"/>
                    <a:pt x="4173" y="5224"/>
                    <a:pt x="4699" y="4698"/>
                  </a:cubicBezTo>
                  <a:cubicBezTo>
                    <a:pt x="5771" y="3623"/>
                    <a:pt x="5771" y="1883"/>
                    <a:pt x="4699" y="808"/>
                  </a:cubicBezTo>
                  <a:cubicBezTo>
                    <a:pt x="4172" y="281"/>
                    <a:pt x="3467" y="0"/>
                    <a:pt x="2750" y="0"/>
                  </a:cubicBezTo>
                  <a:close/>
                </a:path>
              </a:pathLst>
            </a:custGeom>
            <a:solidFill>
              <a:srgbClr val="5978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7250225" y="1957050"/>
              <a:ext cx="137250" cy="129825"/>
            </a:xfrm>
            <a:custGeom>
              <a:rect b="b" l="l" r="r" t="t"/>
              <a:pathLst>
                <a:path extrusionOk="0" h="5193" w="5490">
                  <a:moveTo>
                    <a:pt x="3768" y="0"/>
                  </a:moveTo>
                  <a:cubicBezTo>
                    <a:pt x="4407" y="1083"/>
                    <a:pt x="4230" y="2454"/>
                    <a:pt x="3343" y="3342"/>
                  </a:cubicBezTo>
                  <a:cubicBezTo>
                    <a:pt x="2814" y="3873"/>
                    <a:pt x="2110" y="4148"/>
                    <a:pt x="1398" y="4148"/>
                  </a:cubicBezTo>
                  <a:cubicBezTo>
                    <a:pt x="919" y="4148"/>
                    <a:pt x="436" y="4023"/>
                    <a:pt x="1" y="3768"/>
                  </a:cubicBezTo>
                  <a:lnTo>
                    <a:pt x="1" y="3768"/>
                  </a:lnTo>
                  <a:cubicBezTo>
                    <a:pt x="120" y="3966"/>
                    <a:pt x="261" y="4150"/>
                    <a:pt x="427" y="4313"/>
                  </a:cubicBezTo>
                  <a:cubicBezTo>
                    <a:pt x="969" y="4898"/>
                    <a:pt x="1705" y="5192"/>
                    <a:pt x="2442" y="5192"/>
                  </a:cubicBezTo>
                  <a:cubicBezTo>
                    <a:pt x="3145" y="5192"/>
                    <a:pt x="3850" y="4924"/>
                    <a:pt x="4389" y="4385"/>
                  </a:cubicBezTo>
                  <a:cubicBezTo>
                    <a:pt x="5490" y="3284"/>
                    <a:pt x="5457" y="1487"/>
                    <a:pt x="4317" y="426"/>
                  </a:cubicBezTo>
                  <a:cubicBezTo>
                    <a:pt x="4151" y="260"/>
                    <a:pt x="3970" y="119"/>
                    <a:pt x="3768" y="0"/>
                  </a:cubicBezTo>
                  <a:close/>
                </a:path>
              </a:pathLst>
            </a:custGeom>
            <a:solidFill>
              <a:srgbClr val="4871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7240675" y="2098775"/>
              <a:ext cx="144275" cy="137625"/>
            </a:xfrm>
            <a:custGeom>
              <a:rect b="b" l="l" r="r" t="t"/>
              <a:pathLst>
                <a:path extrusionOk="0" h="5505" w="5771">
                  <a:moveTo>
                    <a:pt x="2754" y="0"/>
                  </a:moveTo>
                  <a:cubicBezTo>
                    <a:pt x="2399" y="0"/>
                    <a:pt x="2041" y="69"/>
                    <a:pt x="1700" y="210"/>
                  </a:cubicBezTo>
                  <a:cubicBezTo>
                    <a:pt x="672" y="636"/>
                    <a:pt x="0" y="1639"/>
                    <a:pt x="0" y="2754"/>
                  </a:cubicBezTo>
                  <a:cubicBezTo>
                    <a:pt x="0" y="3866"/>
                    <a:pt x="672" y="4869"/>
                    <a:pt x="1700" y="5295"/>
                  </a:cubicBezTo>
                  <a:cubicBezTo>
                    <a:pt x="2041" y="5436"/>
                    <a:pt x="2399" y="5504"/>
                    <a:pt x="2754" y="5504"/>
                  </a:cubicBezTo>
                  <a:cubicBezTo>
                    <a:pt x="3469" y="5504"/>
                    <a:pt x="4173" y="5225"/>
                    <a:pt x="4699" y="4699"/>
                  </a:cubicBezTo>
                  <a:cubicBezTo>
                    <a:pt x="5771" y="3624"/>
                    <a:pt x="5771" y="1881"/>
                    <a:pt x="4699" y="805"/>
                  </a:cubicBezTo>
                  <a:cubicBezTo>
                    <a:pt x="4173" y="279"/>
                    <a:pt x="3469" y="0"/>
                    <a:pt x="2754" y="0"/>
                  </a:cubicBezTo>
                  <a:close/>
                </a:path>
              </a:pathLst>
            </a:custGeom>
            <a:solidFill>
              <a:srgbClr val="5978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7250225" y="2108425"/>
              <a:ext cx="136900" cy="127700"/>
            </a:xfrm>
            <a:custGeom>
              <a:rect b="b" l="l" r="r" t="t"/>
              <a:pathLst>
                <a:path extrusionOk="0" h="5108" w="5476">
                  <a:moveTo>
                    <a:pt x="3776" y="1"/>
                  </a:moveTo>
                  <a:lnTo>
                    <a:pt x="3776" y="1"/>
                  </a:lnTo>
                  <a:cubicBezTo>
                    <a:pt x="4418" y="1080"/>
                    <a:pt x="4248" y="2462"/>
                    <a:pt x="3357" y="3353"/>
                  </a:cubicBezTo>
                  <a:cubicBezTo>
                    <a:pt x="2826" y="3884"/>
                    <a:pt x="2121" y="4160"/>
                    <a:pt x="1409" y="4160"/>
                  </a:cubicBezTo>
                  <a:cubicBezTo>
                    <a:pt x="925" y="4160"/>
                    <a:pt x="439" y="4033"/>
                    <a:pt x="1" y="3772"/>
                  </a:cubicBezTo>
                  <a:lnTo>
                    <a:pt x="1" y="3772"/>
                  </a:lnTo>
                  <a:cubicBezTo>
                    <a:pt x="523" y="4639"/>
                    <a:pt x="1435" y="5108"/>
                    <a:pt x="2364" y="5108"/>
                  </a:cubicBezTo>
                  <a:cubicBezTo>
                    <a:pt x="2950" y="5108"/>
                    <a:pt x="3542" y="4921"/>
                    <a:pt x="4046" y="4530"/>
                  </a:cubicBezTo>
                  <a:cubicBezTo>
                    <a:pt x="5349" y="3516"/>
                    <a:pt x="5475" y="1596"/>
                    <a:pt x="4317" y="419"/>
                  </a:cubicBezTo>
                  <a:cubicBezTo>
                    <a:pt x="4155" y="257"/>
                    <a:pt x="3970" y="116"/>
                    <a:pt x="3776" y="1"/>
                  </a:cubicBezTo>
                  <a:close/>
                </a:path>
              </a:pathLst>
            </a:custGeom>
            <a:solidFill>
              <a:srgbClr val="4871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7256275" y="1963175"/>
              <a:ext cx="106400" cy="106300"/>
            </a:xfrm>
            <a:custGeom>
              <a:rect b="b" l="l" r="r" t="t"/>
              <a:pathLst>
                <a:path extrusionOk="0" h="4252" w="4256">
                  <a:moveTo>
                    <a:pt x="376" y="1"/>
                  </a:moveTo>
                  <a:cubicBezTo>
                    <a:pt x="307" y="58"/>
                    <a:pt x="242" y="116"/>
                    <a:pt x="181" y="181"/>
                  </a:cubicBezTo>
                  <a:cubicBezTo>
                    <a:pt x="120" y="242"/>
                    <a:pt x="58" y="307"/>
                    <a:pt x="1" y="376"/>
                  </a:cubicBezTo>
                  <a:lnTo>
                    <a:pt x="3880" y="4252"/>
                  </a:lnTo>
                  <a:cubicBezTo>
                    <a:pt x="3949" y="4194"/>
                    <a:pt x="4014" y="4133"/>
                    <a:pt x="4075" y="4071"/>
                  </a:cubicBezTo>
                  <a:cubicBezTo>
                    <a:pt x="4140" y="4006"/>
                    <a:pt x="4198" y="3941"/>
                    <a:pt x="4255" y="3876"/>
                  </a:cubicBezTo>
                  <a:lnTo>
                    <a:pt x="376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7256275" y="2114375"/>
              <a:ext cx="106300" cy="106400"/>
            </a:xfrm>
            <a:custGeom>
              <a:rect b="b" l="l" r="r" t="t"/>
              <a:pathLst>
                <a:path extrusionOk="0" h="4256" w="4252">
                  <a:moveTo>
                    <a:pt x="3880" y="1"/>
                  </a:moveTo>
                  <a:lnTo>
                    <a:pt x="1" y="3880"/>
                  </a:lnTo>
                  <a:cubicBezTo>
                    <a:pt x="58" y="3949"/>
                    <a:pt x="120" y="4014"/>
                    <a:pt x="181" y="4075"/>
                  </a:cubicBezTo>
                  <a:cubicBezTo>
                    <a:pt x="246" y="4137"/>
                    <a:pt x="311" y="4198"/>
                    <a:pt x="376" y="4256"/>
                  </a:cubicBezTo>
                  <a:lnTo>
                    <a:pt x="4252" y="376"/>
                  </a:lnTo>
                  <a:cubicBezTo>
                    <a:pt x="4198" y="308"/>
                    <a:pt x="4136" y="243"/>
                    <a:pt x="4075" y="181"/>
                  </a:cubicBezTo>
                  <a:cubicBezTo>
                    <a:pt x="4014" y="120"/>
                    <a:pt x="3949" y="59"/>
                    <a:pt x="3880" y="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7256375" y="2207575"/>
              <a:ext cx="18500" cy="13200"/>
            </a:xfrm>
            <a:custGeom>
              <a:rect b="b" l="l" r="r" t="t"/>
              <a:pathLst>
                <a:path extrusionOk="0" h="528" w="740">
                  <a:moveTo>
                    <a:pt x="155" y="1"/>
                  </a:moveTo>
                  <a:lnTo>
                    <a:pt x="0" y="156"/>
                  </a:lnTo>
                  <a:cubicBezTo>
                    <a:pt x="22" y="185"/>
                    <a:pt x="51" y="214"/>
                    <a:pt x="80" y="246"/>
                  </a:cubicBezTo>
                  <a:lnTo>
                    <a:pt x="94" y="261"/>
                  </a:lnTo>
                  <a:cubicBezTo>
                    <a:pt x="119" y="289"/>
                    <a:pt x="148" y="318"/>
                    <a:pt x="177" y="347"/>
                  </a:cubicBezTo>
                  <a:cubicBezTo>
                    <a:pt x="206" y="372"/>
                    <a:pt x="242" y="409"/>
                    <a:pt x="271" y="437"/>
                  </a:cubicBezTo>
                  <a:lnTo>
                    <a:pt x="274" y="441"/>
                  </a:lnTo>
                  <a:cubicBezTo>
                    <a:pt x="307" y="470"/>
                    <a:pt x="339" y="499"/>
                    <a:pt x="376" y="528"/>
                  </a:cubicBezTo>
                  <a:lnTo>
                    <a:pt x="740" y="156"/>
                  </a:lnTo>
                  <a:cubicBezTo>
                    <a:pt x="538" y="127"/>
                    <a:pt x="343" y="73"/>
                    <a:pt x="155" y="1"/>
                  </a:cubicBezTo>
                  <a:close/>
                </a:path>
              </a:pathLst>
            </a:custGeom>
            <a:solidFill>
              <a:srgbClr val="4859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7349475" y="2114475"/>
              <a:ext cx="13100" cy="18525"/>
            </a:xfrm>
            <a:custGeom>
              <a:rect b="b" l="l" r="r" t="t"/>
              <a:pathLst>
                <a:path extrusionOk="0" h="741" w="524">
                  <a:moveTo>
                    <a:pt x="156" y="0"/>
                  </a:moveTo>
                  <a:lnTo>
                    <a:pt x="0" y="156"/>
                  </a:lnTo>
                  <a:cubicBezTo>
                    <a:pt x="76" y="343"/>
                    <a:pt x="127" y="538"/>
                    <a:pt x="156" y="740"/>
                  </a:cubicBezTo>
                  <a:lnTo>
                    <a:pt x="524" y="372"/>
                  </a:lnTo>
                  <a:cubicBezTo>
                    <a:pt x="495" y="340"/>
                    <a:pt x="470" y="307"/>
                    <a:pt x="437" y="275"/>
                  </a:cubicBezTo>
                  <a:cubicBezTo>
                    <a:pt x="408" y="242"/>
                    <a:pt x="379" y="210"/>
                    <a:pt x="347" y="177"/>
                  </a:cubicBezTo>
                  <a:cubicBezTo>
                    <a:pt x="318" y="145"/>
                    <a:pt x="289" y="123"/>
                    <a:pt x="260" y="94"/>
                  </a:cubicBezTo>
                  <a:lnTo>
                    <a:pt x="246" y="80"/>
                  </a:lnTo>
                  <a:cubicBezTo>
                    <a:pt x="213" y="51"/>
                    <a:pt x="185" y="26"/>
                    <a:pt x="156" y="0"/>
                  </a:cubicBezTo>
                  <a:close/>
                </a:path>
              </a:pathLst>
            </a:custGeom>
            <a:solidFill>
              <a:srgbClr val="4859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7328825" y="2035725"/>
              <a:ext cx="33750" cy="33750"/>
            </a:xfrm>
            <a:custGeom>
              <a:rect b="b" l="l" r="r" t="t"/>
              <a:pathLst>
                <a:path extrusionOk="0" h="1350" w="1350">
                  <a:moveTo>
                    <a:pt x="375" y="0"/>
                  </a:moveTo>
                  <a:cubicBezTo>
                    <a:pt x="321" y="69"/>
                    <a:pt x="260" y="134"/>
                    <a:pt x="195" y="195"/>
                  </a:cubicBezTo>
                  <a:cubicBezTo>
                    <a:pt x="134" y="260"/>
                    <a:pt x="69" y="321"/>
                    <a:pt x="0" y="375"/>
                  </a:cubicBezTo>
                  <a:lnTo>
                    <a:pt x="974" y="1350"/>
                  </a:lnTo>
                  <a:cubicBezTo>
                    <a:pt x="1003" y="1317"/>
                    <a:pt x="1039" y="1292"/>
                    <a:pt x="1072" y="1263"/>
                  </a:cubicBezTo>
                  <a:lnTo>
                    <a:pt x="1075" y="1259"/>
                  </a:lnTo>
                  <a:cubicBezTo>
                    <a:pt x="1108" y="1231"/>
                    <a:pt x="1140" y="1198"/>
                    <a:pt x="1169" y="1169"/>
                  </a:cubicBezTo>
                  <a:cubicBezTo>
                    <a:pt x="1198" y="1137"/>
                    <a:pt x="1231" y="1108"/>
                    <a:pt x="1260" y="1075"/>
                  </a:cubicBezTo>
                  <a:lnTo>
                    <a:pt x="1263" y="1072"/>
                  </a:lnTo>
                  <a:cubicBezTo>
                    <a:pt x="1292" y="1039"/>
                    <a:pt x="1324" y="1007"/>
                    <a:pt x="1350" y="97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4859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9" name="Google Shape;349;p18"/>
          <p:cNvGrpSpPr/>
          <p:nvPr/>
        </p:nvGrpSpPr>
        <p:grpSpPr>
          <a:xfrm>
            <a:off x="3601925" y="4415828"/>
            <a:ext cx="476934" cy="406798"/>
            <a:chOff x="5495738" y="2237050"/>
            <a:chExt cx="425075" cy="315225"/>
          </a:xfrm>
        </p:grpSpPr>
        <p:sp>
          <p:nvSpPr>
            <p:cNvPr id="350" name="Google Shape;350;p18"/>
            <p:cNvSpPr/>
            <p:nvPr/>
          </p:nvSpPr>
          <p:spPr>
            <a:xfrm>
              <a:off x="5521988" y="2237050"/>
              <a:ext cx="372600" cy="315225"/>
            </a:xfrm>
            <a:custGeom>
              <a:rect b="b" l="l" r="r" t="t"/>
              <a:pathLst>
                <a:path extrusionOk="0" h="12609" w="14904">
                  <a:moveTo>
                    <a:pt x="10579" y="1"/>
                  </a:moveTo>
                  <a:cubicBezTo>
                    <a:pt x="9398" y="1"/>
                    <a:pt x="8269" y="484"/>
                    <a:pt x="7454" y="1341"/>
                  </a:cubicBezTo>
                  <a:cubicBezTo>
                    <a:pt x="6621" y="469"/>
                    <a:pt x="5485" y="4"/>
                    <a:pt x="4327" y="4"/>
                  </a:cubicBezTo>
                  <a:cubicBezTo>
                    <a:pt x="3786" y="4"/>
                    <a:pt x="3240" y="106"/>
                    <a:pt x="2718" y="315"/>
                  </a:cubicBezTo>
                  <a:cubicBezTo>
                    <a:pt x="1078" y="971"/>
                    <a:pt x="0" y="2564"/>
                    <a:pt x="0" y="4330"/>
                  </a:cubicBezTo>
                  <a:cubicBezTo>
                    <a:pt x="0" y="6752"/>
                    <a:pt x="1677" y="8443"/>
                    <a:pt x="3139" y="9647"/>
                  </a:cubicBezTo>
                  <a:cubicBezTo>
                    <a:pt x="3772" y="10163"/>
                    <a:pt x="4428" y="10645"/>
                    <a:pt x="5107" y="11090"/>
                  </a:cubicBezTo>
                  <a:lnTo>
                    <a:pt x="7454" y="12608"/>
                  </a:lnTo>
                  <a:lnTo>
                    <a:pt x="9801" y="11090"/>
                  </a:lnTo>
                  <a:cubicBezTo>
                    <a:pt x="10481" y="10645"/>
                    <a:pt x="11136" y="10163"/>
                    <a:pt x="11764" y="9647"/>
                  </a:cubicBezTo>
                  <a:cubicBezTo>
                    <a:pt x="13231" y="8443"/>
                    <a:pt x="14903" y="6752"/>
                    <a:pt x="14903" y="4330"/>
                  </a:cubicBezTo>
                  <a:cubicBezTo>
                    <a:pt x="14903" y="2306"/>
                    <a:pt x="13502" y="554"/>
                    <a:pt x="11530" y="109"/>
                  </a:cubicBezTo>
                  <a:cubicBezTo>
                    <a:pt x="11136" y="1"/>
                    <a:pt x="10574" y="1"/>
                    <a:pt x="10579" y="1"/>
                  </a:cubicBezTo>
                  <a:close/>
                </a:path>
              </a:pathLst>
            </a:custGeom>
            <a:solidFill>
              <a:srgbClr val="456E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5646363" y="2241625"/>
              <a:ext cx="248225" cy="310650"/>
            </a:xfrm>
            <a:custGeom>
              <a:rect b="b" l="l" r="r" t="t"/>
              <a:pathLst>
                <a:path extrusionOk="0" h="12426" w="9929">
                  <a:moveTo>
                    <a:pt x="6841" y="1"/>
                  </a:moveTo>
                  <a:cubicBezTo>
                    <a:pt x="7342" y="2648"/>
                    <a:pt x="7675" y="9024"/>
                    <a:pt x="1" y="10823"/>
                  </a:cubicBezTo>
                  <a:cubicBezTo>
                    <a:pt x="66" y="10865"/>
                    <a:pt x="108" y="10893"/>
                    <a:pt x="122" y="10907"/>
                  </a:cubicBezTo>
                  <a:lnTo>
                    <a:pt x="2470" y="12425"/>
                  </a:lnTo>
                  <a:lnTo>
                    <a:pt x="4817" y="10907"/>
                  </a:lnTo>
                  <a:cubicBezTo>
                    <a:pt x="5496" y="10462"/>
                    <a:pt x="6152" y="9980"/>
                    <a:pt x="6785" y="9464"/>
                  </a:cubicBezTo>
                  <a:cubicBezTo>
                    <a:pt x="8246" y="8260"/>
                    <a:pt x="9923" y="6569"/>
                    <a:pt x="9923" y="4147"/>
                  </a:cubicBezTo>
                  <a:cubicBezTo>
                    <a:pt x="9928" y="2235"/>
                    <a:pt x="8673" y="549"/>
                    <a:pt x="6841" y="1"/>
                  </a:cubicBezTo>
                  <a:close/>
                </a:path>
              </a:pathLst>
            </a:custGeom>
            <a:solidFill>
              <a:srgbClr val="3965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5760188" y="2373375"/>
              <a:ext cx="111325" cy="88825"/>
            </a:xfrm>
            <a:custGeom>
              <a:rect b="b" l="l" r="r" t="t"/>
              <a:pathLst>
                <a:path extrusionOk="0" h="3553" w="4453">
                  <a:moveTo>
                    <a:pt x="2534" y="0"/>
                  </a:moveTo>
                  <a:cubicBezTo>
                    <a:pt x="2527" y="0"/>
                    <a:pt x="2520" y="1"/>
                    <a:pt x="2513" y="1"/>
                  </a:cubicBezTo>
                  <a:cubicBezTo>
                    <a:pt x="2410" y="6"/>
                    <a:pt x="2325" y="71"/>
                    <a:pt x="2297" y="170"/>
                  </a:cubicBezTo>
                  <a:lnTo>
                    <a:pt x="1510" y="2606"/>
                  </a:lnTo>
                  <a:lnTo>
                    <a:pt x="540" y="395"/>
                  </a:lnTo>
                  <a:cubicBezTo>
                    <a:pt x="493" y="288"/>
                    <a:pt x="406" y="243"/>
                    <a:pt x="320" y="243"/>
                  </a:cubicBezTo>
                  <a:cubicBezTo>
                    <a:pt x="161" y="243"/>
                    <a:pt x="1" y="397"/>
                    <a:pt x="86" y="592"/>
                  </a:cubicBezTo>
                  <a:lnTo>
                    <a:pt x="1318" y="3402"/>
                  </a:lnTo>
                  <a:cubicBezTo>
                    <a:pt x="1355" y="3491"/>
                    <a:pt x="1444" y="3552"/>
                    <a:pt x="1543" y="3552"/>
                  </a:cubicBezTo>
                  <a:lnTo>
                    <a:pt x="1557" y="3552"/>
                  </a:lnTo>
                  <a:cubicBezTo>
                    <a:pt x="1660" y="3548"/>
                    <a:pt x="1749" y="3477"/>
                    <a:pt x="1777" y="3384"/>
                  </a:cubicBezTo>
                  <a:lnTo>
                    <a:pt x="2578" y="901"/>
                  </a:lnTo>
                  <a:lnTo>
                    <a:pt x="3229" y="2208"/>
                  </a:lnTo>
                  <a:cubicBezTo>
                    <a:pt x="3272" y="2292"/>
                    <a:pt x="3361" y="2344"/>
                    <a:pt x="3454" y="2344"/>
                  </a:cubicBezTo>
                  <a:lnTo>
                    <a:pt x="4096" y="2344"/>
                  </a:lnTo>
                  <a:cubicBezTo>
                    <a:pt x="4218" y="2184"/>
                    <a:pt x="4340" y="2020"/>
                    <a:pt x="4452" y="1847"/>
                  </a:cubicBezTo>
                  <a:lnTo>
                    <a:pt x="4452" y="1847"/>
                  </a:lnTo>
                  <a:lnTo>
                    <a:pt x="3604" y="1852"/>
                  </a:lnTo>
                  <a:lnTo>
                    <a:pt x="3604" y="1852"/>
                  </a:lnTo>
                  <a:lnTo>
                    <a:pt x="2752" y="137"/>
                  </a:lnTo>
                  <a:cubicBezTo>
                    <a:pt x="2708" y="55"/>
                    <a:pt x="2624" y="0"/>
                    <a:pt x="2534" y="0"/>
                  </a:cubicBezTo>
                  <a:close/>
                </a:path>
              </a:pathLst>
            </a:custGeom>
            <a:solidFill>
              <a:srgbClr val="3965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5545063" y="2329725"/>
              <a:ext cx="223000" cy="145825"/>
            </a:xfrm>
            <a:custGeom>
              <a:rect b="b" l="l" r="r" t="t"/>
              <a:pathLst>
                <a:path extrusionOk="0" h="5833" w="8920">
                  <a:moveTo>
                    <a:pt x="8042" y="1"/>
                  </a:moveTo>
                  <a:cubicBezTo>
                    <a:pt x="7948" y="1"/>
                    <a:pt x="7855" y="52"/>
                    <a:pt x="7815" y="154"/>
                  </a:cubicBezTo>
                  <a:lnTo>
                    <a:pt x="6653" y="3026"/>
                  </a:lnTo>
                  <a:lnTo>
                    <a:pt x="5678" y="1386"/>
                  </a:lnTo>
                  <a:cubicBezTo>
                    <a:pt x="5629" y="1304"/>
                    <a:pt x="5547" y="1265"/>
                    <a:pt x="5466" y="1265"/>
                  </a:cubicBezTo>
                  <a:cubicBezTo>
                    <a:pt x="5364" y="1265"/>
                    <a:pt x="5263" y="1327"/>
                    <a:pt x="5229" y="1443"/>
                  </a:cubicBezTo>
                  <a:lnTo>
                    <a:pt x="4240" y="4774"/>
                  </a:lnTo>
                  <a:lnTo>
                    <a:pt x="2980" y="1063"/>
                  </a:lnTo>
                  <a:cubicBezTo>
                    <a:pt x="2947" y="970"/>
                    <a:pt x="2863" y="904"/>
                    <a:pt x="2764" y="895"/>
                  </a:cubicBezTo>
                  <a:cubicBezTo>
                    <a:pt x="2760" y="894"/>
                    <a:pt x="2756" y="894"/>
                    <a:pt x="2752" y="894"/>
                  </a:cubicBezTo>
                  <a:cubicBezTo>
                    <a:pt x="2654" y="894"/>
                    <a:pt x="2566" y="950"/>
                    <a:pt x="2525" y="1035"/>
                  </a:cubicBezTo>
                  <a:lnTo>
                    <a:pt x="1274" y="3607"/>
                  </a:lnTo>
                  <a:lnTo>
                    <a:pt x="0" y="3607"/>
                  </a:lnTo>
                  <a:cubicBezTo>
                    <a:pt x="113" y="3776"/>
                    <a:pt x="230" y="3940"/>
                    <a:pt x="352" y="4099"/>
                  </a:cubicBezTo>
                  <a:lnTo>
                    <a:pt x="1424" y="4099"/>
                  </a:lnTo>
                  <a:cubicBezTo>
                    <a:pt x="1518" y="4099"/>
                    <a:pt x="1607" y="4047"/>
                    <a:pt x="1645" y="3958"/>
                  </a:cubicBezTo>
                  <a:lnTo>
                    <a:pt x="2699" y="1794"/>
                  </a:lnTo>
                  <a:lnTo>
                    <a:pt x="4020" y="5664"/>
                  </a:lnTo>
                  <a:cubicBezTo>
                    <a:pt x="4053" y="5767"/>
                    <a:pt x="4146" y="5832"/>
                    <a:pt x="4249" y="5832"/>
                  </a:cubicBezTo>
                  <a:lnTo>
                    <a:pt x="4254" y="5832"/>
                  </a:lnTo>
                  <a:cubicBezTo>
                    <a:pt x="4362" y="5832"/>
                    <a:pt x="4456" y="5762"/>
                    <a:pt x="4488" y="5659"/>
                  </a:cubicBezTo>
                  <a:lnTo>
                    <a:pt x="5528" y="2127"/>
                  </a:lnTo>
                  <a:lnTo>
                    <a:pt x="6470" y="3706"/>
                  </a:lnTo>
                  <a:cubicBezTo>
                    <a:pt x="6518" y="3786"/>
                    <a:pt x="6599" y="3825"/>
                    <a:pt x="6680" y="3825"/>
                  </a:cubicBezTo>
                  <a:cubicBezTo>
                    <a:pt x="6774" y="3825"/>
                    <a:pt x="6868" y="3773"/>
                    <a:pt x="6911" y="3673"/>
                  </a:cubicBezTo>
                  <a:lnTo>
                    <a:pt x="8044" y="895"/>
                  </a:lnTo>
                  <a:lnTo>
                    <a:pt x="8377" y="1663"/>
                  </a:lnTo>
                  <a:cubicBezTo>
                    <a:pt x="8423" y="1769"/>
                    <a:pt x="8509" y="1814"/>
                    <a:pt x="8595" y="1814"/>
                  </a:cubicBezTo>
                  <a:cubicBezTo>
                    <a:pt x="8756" y="1814"/>
                    <a:pt x="8920" y="1659"/>
                    <a:pt x="8831" y="1461"/>
                  </a:cubicBezTo>
                  <a:lnTo>
                    <a:pt x="8269" y="150"/>
                  </a:lnTo>
                  <a:cubicBezTo>
                    <a:pt x="8225" y="50"/>
                    <a:pt x="8133" y="1"/>
                    <a:pt x="8042" y="1"/>
                  </a:cubicBezTo>
                  <a:close/>
                </a:path>
              </a:pathLst>
            </a:custGeom>
            <a:solidFill>
              <a:srgbClr val="3965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5760413" y="2357800"/>
              <a:ext cx="160400" cy="88825"/>
            </a:xfrm>
            <a:custGeom>
              <a:rect b="b" l="l" r="r" t="t"/>
              <a:pathLst>
                <a:path extrusionOk="0" h="3553" w="6416">
                  <a:moveTo>
                    <a:pt x="2521" y="0"/>
                  </a:moveTo>
                  <a:cubicBezTo>
                    <a:pt x="2514" y="0"/>
                    <a:pt x="2506" y="0"/>
                    <a:pt x="2499" y="1"/>
                  </a:cubicBezTo>
                  <a:cubicBezTo>
                    <a:pt x="2401" y="6"/>
                    <a:pt x="2316" y="76"/>
                    <a:pt x="2288" y="170"/>
                  </a:cubicBezTo>
                  <a:lnTo>
                    <a:pt x="1501" y="2606"/>
                  </a:lnTo>
                  <a:lnTo>
                    <a:pt x="527" y="395"/>
                  </a:lnTo>
                  <a:cubicBezTo>
                    <a:pt x="478" y="296"/>
                    <a:pt x="395" y="254"/>
                    <a:pt x="312" y="254"/>
                  </a:cubicBezTo>
                  <a:cubicBezTo>
                    <a:pt x="156" y="254"/>
                    <a:pt x="0" y="402"/>
                    <a:pt x="77" y="591"/>
                  </a:cubicBezTo>
                  <a:lnTo>
                    <a:pt x="1304" y="3402"/>
                  </a:lnTo>
                  <a:cubicBezTo>
                    <a:pt x="1346" y="3496"/>
                    <a:pt x="1435" y="3552"/>
                    <a:pt x="1534" y="3552"/>
                  </a:cubicBezTo>
                  <a:lnTo>
                    <a:pt x="1548" y="3552"/>
                  </a:lnTo>
                  <a:cubicBezTo>
                    <a:pt x="1646" y="3548"/>
                    <a:pt x="1735" y="3482"/>
                    <a:pt x="1768" y="3384"/>
                  </a:cubicBezTo>
                  <a:lnTo>
                    <a:pt x="2569" y="901"/>
                  </a:lnTo>
                  <a:lnTo>
                    <a:pt x="3220" y="2208"/>
                  </a:lnTo>
                  <a:cubicBezTo>
                    <a:pt x="3263" y="2292"/>
                    <a:pt x="3347" y="2344"/>
                    <a:pt x="3441" y="2344"/>
                  </a:cubicBezTo>
                  <a:lnTo>
                    <a:pt x="6088" y="2344"/>
                  </a:lnTo>
                  <a:cubicBezTo>
                    <a:pt x="6416" y="2344"/>
                    <a:pt x="6416" y="1852"/>
                    <a:pt x="6088" y="1852"/>
                  </a:cubicBezTo>
                  <a:lnTo>
                    <a:pt x="3591" y="1852"/>
                  </a:lnTo>
                  <a:lnTo>
                    <a:pt x="2738" y="137"/>
                  </a:lnTo>
                  <a:cubicBezTo>
                    <a:pt x="2699" y="54"/>
                    <a:pt x="2615" y="0"/>
                    <a:pt x="2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5495738" y="2314000"/>
              <a:ext cx="272275" cy="145725"/>
            </a:xfrm>
            <a:custGeom>
              <a:rect b="b" l="l" r="r" t="t"/>
              <a:pathLst>
                <a:path extrusionOk="0" h="5829" w="10891">
                  <a:moveTo>
                    <a:pt x="10013" y="1"/>
                  </a:moveTo>
                  <a:cubicBezTo>
                    <a:pt x="9914" y="6"/>
                    <a:pt x="9825" y="67"/>
                    <a:pt x="9788" y="156"/>
                  </a:cubicBezTo>
                  <a:lnTo>
                    <a:pt x="8626" y="3023"/>
                  </a:lnTo>
                  <a:lnTo>
                    <a:pt x="7651" y="1383"/>
                  </a:lnTo>
                  <a:cubicBezTo>
                    <a:pt x="7604" y="1303"/>
                    <a:pt x="7524" y="1265"/>
                    <a:pt x="7443" y="1265"/>
                  </a:cubicBezTo>
                  <a:cubicBezTo>
                    <a:pt x="7340" y="1265"/>
                    <a:pt x="7236" y="1328"/>
                    <a:pt x="7202" y="1444"/>
                  </a:cubicBezTo>
                  <a:lnTo>
                    <a:pt x="6218" y="4770"/>
                  </a:lnTo>
                  <a:lnTo>
                    <a:pt x="4953" y="1064"/>
                  </a:lnTo>
                  <a:cubicBezTo>
                    <a:pt x="4925" y="966"/>
                    <a:pt x="4836" y="900"/>
                    <a:pt x="4737" y="896"/>
                  </a:cubicBezTo>
                  <a:cubicBezTo>
                    <a:pt x="4733" y="896"/>
                    <a:pt x="4730" y="895"/>
                    <a:pt x="4726" y="895"/>
                  </a:cubicBezTo>
                  <a:cubicBezTo>
                    <a:pt x="4632" y="895"/>
                    <a:pt x="4543" y="951"/>
                    <a:pt x="4498" y="1036"/>
                  </a:cubicBezTo>
                  <a:lnTo>
                    <a:pt x="3247" y="3604"/>
                  </a:lnTo>
                  <a:lnTo>
                    <a:pt x="324" y="3604"/>
                  </a:lnTo>
                  <a:cubicBezTo>
                    <a:pt x="1" y="3604"/>
                    <a:pt x="1" y="4096"/>
                    <a:pt x="324" y="4096"/>
                  </a:cubicBezTo>
                  <a:lnTo>
                    <a:pt x="3402" y="4096"/>
                  </a:lnTo>
                  <a:cubicBezTo>
                    <a:pt x="3496" y="4091"/>
                    <a:pt x="3585" y="4039"/>
                    <a:pt x="3627" y="3955"/>
                  </a:cubicBezTo>
                  <a:lnTo>
                    <a:pt x="4681" y="1786"/>
                  </a:lnTo>
                  <a:lnTo>
                    <a:pt x="5998" y="5660"/>
                  </a:lnTo>
                  <a:cubicBezTo>
                    <a:pt x="6030" y="5763"/>
                    <a:pt x="6124" y="5829"/>
                    <a:pt x="6232" y="5829"/>
                  </a:cubicBezTo>
                  <a:lnTo>
                    <a:pt x="6236" y="5829"/>
                  </a:lnTo>
                  <a:cubicBezTo>
                    <a:pt x="6344" y="5829"/>
                    <a:pt x="6438" y="5759"/>
                    <a:pt x="6471" y="5656"/>
                  </a:cubicBezTo>
                  <a:lnTo>
                    <a:pt x="7511" y="2123"/>
                  </a:lnTo>
                  <a:lnTo>
                    <a:pt x="8452" y="3702"/>
                  </a:lnTo>
                  <a:cubicBezTo>
                    <a:pt x="8495" y="3775"/>
                    <a:pt x="8577" y="3820"/>
                    <a:pt x="8659" y="3820"/>
                  </a:cubicBezTo>
                  <a:cubicBezTo>
                    <a:pt x="8667" y="3820"/>
                    <a:pt x="8674" y="3820"/>
                    <a:pt x="8682" y="3819"/>
                  </a:cubicBezTo>
                  <a:cubicBezTo>
                    <a:pt x="8776" y="3814"/>
                    <a:pt x="8860" y="3758"/>
                    <a:pt x="8893" y="3669"/>
                  </a:cubicBezTo>
                  <a:lnTo>
                    <a:pt x="10022" y="886"/>
                  </a:lnTo>
                  <a:lnTo>
                    <a:pt x="10359" y="1655"/>
                  </a:lnTo>
                  <a:cubicBezTo>
                    <a:pt x="10408" y="1754"/>
                    <a:pt x="10491" y="1795"/>
                    <a:pt x="10575" y="1795"/>
                  </a:cubicBezTo>
                  <a:cubicBezTo>
                    <a:pt x="10732" y="1795"/>
                    <a:pt x="10890" y="1646"/>
                    <a:pt x="10814" y="1453"/>
                  </a:cubicBezTo>
                  <a:lnTo>
                    <a:pt x="10242" y="151"/>
                  </a:lnTo>
                  <a:cubicBezTo>
                    <a:pt x="10205" y="57"/>
                    <a:pt x="10111" y="1"/>
                    <a:pt x="10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" name="Google Shape;356;p18"/>
          <p:cNvGrpSpPr/>
          <p:nvPr/>
        </p:nvGrpSpPr>
        <p:grpSpPr>
          <a:xfrm>
            <a:off x="287885" y="3436899"/>
            <a:ext cx="236018" cy="294840"/>
            <a:chOff x="7772063" y="2184125"/>
            <a:chExt cx="330650" cy="421200"/>
          </a:xfrm>
        </p:grpSpPr>
        <p:sp>
          <p:nvSpPr>
            <p:cNvPr id="357" name="Google Shape;357;p18"/>
            <p:cNvSpPr/>
            <p:nvPr/>
          </p:nvSpPr>
          <p:spPr>
            <a:xfrm>
              <a:off x="7772063" y="2204375"/>
              <a:ext cx="330650" cy="400950"/>
            </a:xfrm>
            <a:custGeom>
              <a:rect b="b" l="l" r="r" t="t"/>
              <a:pathLst>
                <a:path extrusionOk="0" h="16038" w="13226">
                  <a:moveTo>
                    <a:pt x="759" y="1"/>
                  </a:moveTo>
                  <a:cubicBezTo>
                    <a:pt x="337" y="1"/>
                    <a:pt x="0" y="343"/>
                    <a:pt x="0" y="765"/>
                  </a:cubicBezTo>
                  <a:lnTo>
                    <a:pt x="0" y="15278"/>
                  </a:lnTo>
                  <a:cubicBezTo>
                    <a:pt x="0" y="15700"/>
                    <a:pt x="337" y="16037"/>
                    <a:pt x="759" y="16037"/>
                  </a:cubicBezTo>
                  <a:lnTo>
                    <a:pt x="12467" y="16037"/>
                  </a:lnTo>
                  <a:cubicBezTo>
                    <a:pt x="12884" y="16037"/>
                    <a:pt x="13226" y="15700"/>
                    <a:pt x="13226" y="15278"/>
                  </a:cubicBezTo>
                  <a:lnTo>
                    <a:pt x="13226" y="765"/>
                  </a:lnTo>
                  <a:cubicBezTo>
                    <a:pt x="13226" y="343"/>
                    <a:pt x="12884" y="1"/>
                    <a:pt x="12467" y="1"/>
                  </a:cubicBezTo>
                  <a:close/>
                </a:path>
              </a:pathLst>
            </a:custGeom>
            <a:solidFill>
              <a:srgbClr val="4972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8026338" y="2204375"/>
              <a:ext cx="76375" cy="400950"/>
            </a:xfrm>
            <a:custGeom>
              <a:rect b="b" l="l" r="r" t="t"/>
              <a:pathLst>
                <a:path extrusionOk="0" h="16038" w="3055">
                  <a:moveTo>
                    <a:pt x="0" y="1"/>
                  </a:moveTo>
                  <a:cubicBezTo>
                    <a:pt x="422" y="1"/>
                    <a:pt x="759" y="343"/>
                    <a:pt x="759" y="765"/>
                  </a:cubicBezTo>
                  <a:lnTo>
                    <a:pt x="759" y="15278"/>
                  </a:lnTo>
                  <a:cubicBezTo>
                    <a:pt x="759" y="15700"/>
                    <a:pt x="422" y="16037"/>
                    <a:pt x="0" y="16037"/>
                  </a:cubicBezTo>
                  <a:lnTo>
                    <a:pt x="2296" y="16037"/>
                  </a:lnTo>
                  <a:cubicBezTo>
                    <a:pt x="2713" y="16037"/>
                    <a:pt x="3055" y="15700"/>
                    <a:pt x="3055" y="15278"/>
                  </a:cubicBezTo>
                  <a:lnTo>
                    <a:pt x="3055" y="765"/>
                  </a:lnTo>
                  <a:cubicBezTo>
                    <a:pt x="3055" y="343"/>
                    <a:pt x="2713" y="1"/>
                    <a:pt x="2296" y="1"/>
                  </a:cubicBezTo>
                  <a:close/>
                </a:path>
              </a:pathLst>
            </a:custGeom>
            <a:solidFill>
              <a:srgbClr val="526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7812463" y="2204375"/>
              <a:ext cx="249975" cy="363700"/>
            </a:xfrm>
            <a:custGeom>
              <a:rect b="b" l="l" r="r" t="t"/>
              <a:pathLst>
                <a:path extrusionOk="0" h="14548" w="9999">
                  <a:moveTo>
                    <a:pt x="0" y="1"/>
                  </a:moveTo>
                  <a:lnTo>
                    <a:pt x="0" y="14548"/>
                  </a:lnTo>
                  <a:lnTo>
                    <a:pt x="9998" y="14548"/>
                  </a:lnTo>
                  <a:lnTo>
                    <a:pt x="9998" y="1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7812463" y="2204375"/>
              <a:ext cx="249975" cy="363700"/>
            </a:xfrm>
            <a:custGeom>
              <a:rect b="b" l="l" r="r" t="t"/>
              <a:pathLst>
                <a:path extrusionOk="0" h="14548" w="9999">
                  <a:moveTo>
                    <a:pt x="8569" y="1"/>
                  </a:moveTo>
                  <a:lnTo>
                    <a:pt x="8569" y="9146"/>
                  </a:lnTo>
                  <a:cubicBezTo>
                    <a:pt x="8569" y="11340"/>
                    <a:pt x="6794" y="13119"/>
                    <a:pt x="4605" y="13119"/>
                  </a:cubicBezTo>
                  <a:cubicBezTo>
                    <a:pt x="4602" y="13119"/>
                    <a:pt x="4599" y="13119"/>
                    <a:pt x="4596" y="13119"/>
                  </a:cubicBezTo>
                  <a:lnTo>
                    <a:pt x="0" y="13119"/>
                  </a:lnTo>
                  <a:lnTo>
                    <a:pt x="0" y="14548"/>
                  </a:lnTo>
                  <a:lnTo>
                    <a:pt x="9998" y="14548"/>
                  </a:lnTo>
                  <a:lnTo>
                    <a:pt x="99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7851688" y="2184125"/>
              <a:ext cx="171725" cy="84125"/>
            </a:xfrm>
            <a:custGeom>
              <a:rect b="b" l="l" r="r" t="t"/>
              <a:pathLst>
                <a:path extrusionOk="0" h="3365" w="6869">
                  <a:moveTo>
                    <a:pt x="544" y="0"/>
                  </a:moveTo>
                  <a:cubicBezTo>
                    <a:pt x="244" y="0"/>
                    <a:pt x="1" y="244"/>
                    <a:pt x="1" y="544"/>
                  </a:cubicBezTo>
                  <a:lnTo>
                    <a:pt x="1" y="1645"/>
                  </a:lnTo>
                  <a:cubicBezTo>
                    <a:pt x="1" y="1945"/>
                    <a:pt x="244" y="2188"/>
                    <a:pt x="544" y="2193"/>
                  </a:cubicBezTo>
                  <a:lnTo>
                    <a:pt x="1983" y="2193"/>
                  </a:lnTo>
                  <a:cubicBezTo>
                    <a:pt x="1983" y="2835"/>
                    <a:pt x="2503" y="3359"/>
                    <a:pt x="3149" y="3364"/>
                  </a:cubicBezTo>
                  <a:lnTo>
                    <a:pt x="3716" y="3364"/>
                  </a:lnTo>
                  <a:cubicBezTo>
                    <a:pt x="4363" y="3359"/>
                    <a:pt x="4887" y="2835"/>
                    <a:pt x="4887" y="2193"/>
                  </a:cubicBezTo>
                  <a:lnTo>
                    <a:pt x="6321" y="2193"/>
                  </a:lnTo>
                  <a:cubicBezTo>
                    <a:pt x="6621" y="2188"/>
                    <a:pt x="6869" y="1945"/>
                    <a:pt x="6869" y="1645"/>
                  </a:cubicBezTo>
                  <a:lnTo>
                    <a:pt x="6869" y="544"/>
                  </a:lnTo>
                  <a:cubicBezTo>
                    <a:pt x="6864" y="244"/>
                    <a:pt x="6616" y="0"/>
                    <a:pt x="6316" y="0"/>
                  </a:cubicBezTo>
                  <a:close/>
                </a:path>
              </a:pathLst>
            </a:custGeom>
            <a:solidFill>
              <a:srgbClr val="2E5D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7933913" y="2184125"/>
              <a:ext cx="89275" cy="84000"/>
            </a:xfrm>
            <a:custGeom>
              <a:rect b="b" l="l" r="r" t="t"/>
              <a:pathLst>
                <a:path extrusionOk="0" h="3360" w="3571">
                  <a:moveTo>
                    <a:pt x="985" y="0"/>
                  </a:moveTo>
                  <a:cubicBezTo>
                    <a:pt x="1378" y="1214"/>
                    <a:pt x="985" y="2544"/>
                    <a:pt x="1" y="3359"/>
                  </a:cubicBezTo>
                  <a:lnTo>
                    <a:pt x="422" y="3359"/>
                  </a:lnTo>
                  <a:cubicBezTo>
                    <a:pt x="1069" y="3359"/>
                    <a:pt x="1589" y="2835"/>
                    <a:pt x="1589" y="2188"/>
                  </a:cubicBezTo>
                  <a:lnTo>
                    <a:pt x="3023" y="2188"/>
                  </a:lnTo>
                  <a:cubicBezTo>
                    <a:pt x="3327" y="2188"/>
                    <a:pt x="3571" y="1945"/>
                    <a:pt x="3571" y="1640"/>
                  </a:cubicBezTo>
                  <a:lnTo>
                    <a:pt x="3571" y="544"/>
                  </a:lnTo>
                  <a:cubicBezTo>
                    <a:pt x="3571" y="244"/>
                    <a:pt x="3327" y="0"/>
                    <a:pt x="3027" y="0"/>
                  </a:cubicBezTo>
                  <a:close/>
                </a:path>
              </a:pathLst>
            </a:custGeom>
            <a:solidFill>
              <a:srgbClr val="3144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7850888" y="2292325"/>
              <a:ext cx="171250" cy="120325"/>
            </a:xfrm>
            <a:custGeom>
              <a:rect b="b" l="l" r="r" t="t"/>
              <a:pathLst>
                <a:path extrusionOk="0" h="4813" w="6850">
                  <a:moveTo>
                    <a:pt x="4242" y="0"/>
                  </a:moveTo>
                  <a:cubicBezTo>
                    <a:pt x="4235" y="0"/>
                    <a:pt x="4228" y="1"/>
                    <a:pt x="4221" y="1"/>
                  </a:cubicBezTo>
                  <a:cubicBezTo>
                    <a:pt x="4113" y="6"/>
                    <a:pt x="4020" y="81"/>
                    <a:pt x="3992" y="184"/>
                  </a:cubicBezTo>
                  <a:lnTo>
                    <a:pt x="3097" y="3712"/>
                  </a:lnTo>
                  <a:lnTo>
                    <a:pt x="2230" y="1191"/>
                  </a:lnTo>
                  <a:cubicBezTo>
                    <a:pt x="2197" y="1102"/>
                    <a:pt x="2118" y="1037"/>
                    <a:pt x="2019" y="1027"/>
                  </a:cubicBezTo>
                  <a:cubicBezTo>
                    <a:pt x="2012" y="1027"/>
                    <a:pt x="2005" y="1026"/>
                    <a:pt x="1997" y="1026"/>
                  </a:cubicBezTo>
                  <a:cubicBezTo>
                    <a:pt x="1911" y="1026"/>
                    <a:pt x="1828" y="1076"/>
                    <a:pt x="1780" y="1149"/>
                  </a:cubicBezTo>
                  <a:lnTo>
                    <a:pt x="1064" y="2437"/>
                  </a:lnTo>
                  <a:lnTo>
                    <a:pt x="309" y="2437"/>
                  </a:lnTo>
                  <a:cubicBezTo>
                    <a:pt x="0" y="2451"/>
                    <a:pt x="0" y="2911"/>
                    <a:pt x="309" y="2929"/>
                  </a:cubicBezTo>
                  <a:lnTo>
                    <a:pt x="1204" y="2929"/>
                  </a:lnTo>
                  <a:cubicBezTo>
                    <a:pt x="1293" y="2925"/>
                    <a:pt x="1377" y="2878"/>
                    <a:pt x="1420" y="2803"/>
                  </a:cubicBezTo>
                  <a:lnTo>
                    <a:pt x="1940" y="1871"/>
                  </a:lnTo>
                  <a:lnTo>
                    <a:pt x="2895" y="4649"/>
                  </a:lnTo>
                  <a:cubicBezTo>
                    <a:pt x="2928" y="4747"/>
                    <a:pt x="3022" y="4813"/>
                    <a:pt x="3125" y="4813"/>
                  </a:cubicBezTo>
                  <a:lnTo>
                    <a:pt x="3134" y="4813"/>
                  </a:lnTo>
                  <a:cubicBezTo>
                    <a:pt x="3247" y="4813"/>
                    <a:pt x="3340" y="4733"/>
                    <a:pt x="3364" y="4630"/>
                  </a:cubicBezTo>
                  <a:lnTo>
                    <a:pt x="4263" y="1074"/>
                  </a:lnTo>
                  <a:lnTo>
                    <a:pt x="4882" y="2765"/>
                  </a:lnTo>
                  <a:cubicBezTo>
                    <a:pt x="4918" y="2860"/>
                    <a:pt x="5007" y="2925"/>
                    <a:pt x="5106" y="2925"/>
                  </a:cubicBezTo>
                  <a:cubicBezTo>
                    <a:pt x="5109" y="2925"/>
                    <a:pt x="5113" y="2925"/>
                    <a:pt x="5116" y="2925"/>
                  </a:cubicBezTo>
                  <a:lnTo>
                    <a:pt x="6597" y="2925"/>
                  </a:lnTo>
                  <a:cubicBezTo>
                    <a:pt x="6728" y="2925"/>
                    <a:pt x="6840" y="2817"/>
                    <a:pt x="6840" y="2681"/>
                  </a:cubicBezTo>
                  <a:cubicBezTo>
                    <a:pt x="6849" y="2548"/>
                    <a:pt x="6746" y="2437"/>
                    <a:pt x="6614" y="2437"/>
                  </a:cubicBezTo>
                  <a:cubicBezTo>
                    <a:pt x="6611" y="2437"/>
                    <a:pt x="6609" y="2437"/>
                    <a:pt x="6606" y="2437"/>
                  </a:cubicBezTo>
                  <a:lnTo>
                    <a:pt x="5299" y="2437"/>
                  </a:lnTo>
                  <a:lnTo>
                    <a:pt x="4465" y="161"/>
                  </a:lnTo>
                  <a:cubicBezTo>
                    <a:pt x="4430" y="64"/>
                    <a:pt x="4341" y="0"/>
                    <a:pt x="4242" y="0"/>
                  </a:cubicBezTo>
                  <a:close/>
                </a:path>
              </a:pathLst>
            </a:custGeom>
            <a:solidFill>
              <a:srgbClr val="8EA4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7850638" y="2454900"/>
              <a:ext cx="173600" cy="12325"/>
            </a:xfrm>
            <a:custGeom>
              <a:rect b="b" l="l" r="r" t="t"/>
              <a:pathLst>
                <a:path extrusionOk="0" h="493" w="6944">
                  <a:moveTo>
                    <a:pt x="329" y="1"/>
                  </a:moveTo>
                  <a:cubicBezTo>
                    <a:pt x="1" y="1"/>
                    <a:pt x="1" y="493"/>
                    <a:pt x="329" y="493"/>
                  </a:cubicBezTo>
                  <a:lnTo>
                    <a:pt x="6616" y="493"/>
                  </a:lnTo>
                  <a:cubicBezTo>
                    <a:pt x="6944" y="493"/>
                    <a:pt x="6944" y="1"/>
                    <a:pt x="6616" y="1"/>
                  </a:cubicBezTo>
                  <a:close/>
                </a:path>
              </a:pathLst>
            </a:custGeom>
            <a:solidFill>
              <a:srgbClr val="8EA4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7850988" y="2509250"/>
              <a:ext cx="171500" cy="12350"/>
            </a:xfrm>
            <a:custGeom>
              <a:rect b="b" l="l" r="r" t="t"/>
              <a:pathLst>
                <a:path extrusionOk="0" h="494" w="6860">
                  <a:moveTo>
                    <a:pt x="6610" y="1"/>
                  </a:moveTo>
                  <a:cubicBezTo>
                    <a:pt x="6608" y="1"/>
                    <a:pt x="6605" y="1"/>
                    <a:pt x="6602" y="1"/>
                  </a:cubicBezTo>
                  <a:lnTo>
                    <a:pt x="315" y="1"/>
                  </a:lnTo>
                  <a:cubicBezTo>
                    <a:pt x="1" y="19"/>
                    <a:pt x="1" y="479"/>
                    <a:pt x="315" y="493"/>
                  </a:cubicBezTo>
                  <a:lnTo>
                    <a:pt x="6602" y="493"/>
                  </a:lnTo>
                  <a:cubicBezTo>
                    <a:pt x="6607" y="493"/>
                    <a:pt x="6613" y="493"/>
                    <a:pt x="6618" y="493"/>
                  </a:cubicBezTo>
                  <a:cubicBezTo>
                    <a:pt x="6751" y="493"/>
                    <a:pt x="6860" y="384"/>
                    <a:pt x="6860" y="249"/>
                  </a:cubicBezTo>
                  <a:cubicBezTo>
                    <a:pt x="6860" y="111"/>
                    <a:pt x="6747" y="1"/>
                    <a:pt x="6610" y="1"/>
                  </a:cubicBezTo>
                  <a:close/>
                </a:path>
              </a:pathLst>
            </a:custGeom>
            <a:solidFill>
              <a:srgbClr val="8EA4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6" name="Google Shape;366;p18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7" name="Google Shape;367;p18"/>
          <p:cNvSpPr txBox="1"/>
          <p:nvPr/>
        </p:nvSpPr>
        <p:spPr>
          <a:xfrm>
            <a:off x="0" y="6092075"/>
            <a:ext cx="6366600" cy="2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Complications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 surviving patients: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Sterile pancreatic abscess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Pancreatic pseudocyst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Cyst lacks epithelial cells and lined by fibrous tissue.</a:t>
            </a:r>
            <a:endParaRPr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Chronic pancreatitis due to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Repeated episodes of pancreatitis.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Hereditary pancreatitis have a 40% lifetime risk of developing pancreatic cancer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(adenocarcinoma).</a:t>
            </a:r>
            <a:endParaRPr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/>
        </p:nvSpPr>
        <p:spPr>
          <a:xfrm>
            <a:off x="1267200" y="0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Chronic Pancreatitis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3" name="Google Shape;373;p19"/>
          <p:cNvSpPr txBox="1"/>
          <p:nvPr/>
        </p:nvSpPr>
        <p:spPr>
          <a:xfrm>
            <a:off x="0" y="910475"/>
            <a:ext cx="7338300" cy="6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rolonged inflammation of the pancreas with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irreversible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destruction of exocrine parenchyma, and fibrosis.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 the late stages, the destruction of endocrine parenchyma occur.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Epidemiology 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 prevalence ranges between 0.04% and 5%.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Most affected patients are middle-aged males.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Causes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Repeated bouts of acute pancreatitis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, Long-standing obstruction of the pancreatic duct by calculi or neoplasms.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Chronic alcohol abuse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(the most common cause) 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Hereditary pancreatitis: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Germline mutations in genes such as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CFTR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(the gene encoding the transporter that is defective in cystic fibrosis), particularly when combined with environmental stressors (up to 25% of chronic pancreatitis has a genetic basis)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Autoimmune injury to the gland (IgG-related disease)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Pathogenesis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Most often follows repeated episodes of acute pancreatitis.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 pancreatic injury leads to local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production of inflammatory mediators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that promote fibrosis and acinar cell loss.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e.g. transforming growth factor β (TGF-β) and platelet derived growth factor (PDGF).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Induce the activation and proliferation of periacinar myofibroblasts (pancreatic stellate cells),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resulting in the deposition of collagen and fibrosis.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74" name="Google Shape;3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01" y="3505450"/>
            <a:ext cx="204975" cy="204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19"/>
          <p:cNvGrpSpPr/>
          <p:nvPr/>
        </p:nvGrpSpPr>
        <p:grpSpPr>
          <a:xfrm>
            <a:off x="205004" y="3796148"/>
            <a:ext cx="204980" cy="182861"/>
            <a:chOff x="1130475" y="2221825"/>
            <a:chExt cx="326350" cy="280075"/>
          </a:xfrm>
        </p:grpSpPr>
        <p:sp>
          <p:nvSpPr>
            <p:cNvPr id="376" name="Google Shape;376;p19"/>
            <p:cNvSpPr/>
            <p:nvPr/>
          </p:nvSpPr>
          <p:spPr>
            <a:xfrm>
              <a:off x="1314250" y="2303850"/>
              <a:ext cx="142575" cy="198050"/>
            </a:xfrm>
            <a:custGeom>
              <a:rect b="b" l="l" r="r" t="t"/>
              <a:pathLst>
                <a:path extrusionOk="0" h="7922" w="5703">
                  <a:moveTo>
                    <a:pt x="2303" y="0"/>
                  </a:moveTo>
                  <a:cubicBezTo>
                    <a:pt x="1603" y="0"/>
                    <a:pt x="495" y="538"/>
                    <a:pt x="437" y="1234"/>
                  </a:cubicBezTo>
                  <a:lnTo>
                    <a:pt x="351" y="2259"/>
                  </a:lnTo>
                  <a:cubicBezTo>
                    <a:pt x="766" y="2732"/>
                    <a:pt x="1368" y="3205"/>
                    <a:pt x="2126" y="3212"/>
                  </a:cubicBezTo>
                  <a:lnTo>
                    <a:pt x="2112" y="4371"/>
                  </a:lnTo>
                  <a:cubicBezTo>
                    <a:pt x="1433" y="4363"/>
                    <a:pt x="776" y="4143"/>
                    <a:pt x="228" y="3746"/>
                  </a:cubicBezTo>
                  <a:lnTo>
                    <a:pt x="83" y="6002"/>
                  </a:lnTo>
                  <a:cubicBezTo>
                    <a:pt x="0" y="7034"/>
                    <a:pt x="816" y="7922"/>
                    <a:pt x="1852" y="7922"/>
                  </a:cubicBezTo>
                  <a:lnTo>
                    <a:pt x="5157" y="7922"/>
                  </a:lnTo>
                  <a:cubicBezTo>
                    <a:pt x="5464" y="7922"/>
                    <a:pt x="5702" y="7651"/>
                    <a:pt x="5659" y="7348"/>
                  </a:cubicBezTo>
                  <a:cubicBezTo>
                    <a:pt x="5258" y="4345"/>
                    <a:pt x="4880" y="1440"/>
                    <a:pt x="3043" y="224"/>
                  </a:cubicBezTo>
                  <a:cubicBezTo>
                    <a:pt x="2823" y="80"/>
                    <a:pt x="2566" y="0"/>
                    <a:pt x="2303" y="0"/>
                  </a:cubicBezTo>
                  <a:close/>
                </a:path>
              </a:pathLst>
            </a:custGeom>
            <a:solidFill>
              <a:srgbClr val="708B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1356375" y="2303925"/>
              <a:ext cx="100450" cy="197975"/>
            </a:xfrm>
            <a:custGeom>
              <a:rect b="b" l="l" r="r" t="t"/>
              <a:pathLst>
                <a:path extrusionOk="0" h="7919" w="4018">
                  <a:moveTo>
                    <a:pt x="618" y="1"/>
                  </a:moveTo>
                  <a:cubicBezTo>
                    <a:pt x="409" y="5"/>
                    <a:pt x="199" y="44"/>
                    <a:pt x="1" y="109"/>
                  </a:cubicBezTo>
                  <a:cubicBezTo>
                    <a:pt x="73" y="142"/>
                    <a:pt x="145" y="181"/>
                    <a:pt x="214" y="225"/>
                  </a:cubicBezTo>
                  <a:cubicBezTo>
                    <a:pt x="2047" y="1441"/>
                    <a:pt x="2429" y="4342"/>
                    <a:pt x="2830" y="7345"/>
                  </a:cubicBezTo>
                  <a:cubicBezTo>
                    <a:pt x="2870" y="7648"/>
                    <a:pt x="2632" y="7919"/>
                    <a:pt x="2325" y="7919"/>
                  </a:cubicBezTo>
                  <a:lnTo>
                    <a:pt x="3472" y="7919"/>
                  </a:lnTo>
                  <a:cubicBezTo>
                    <a:pt x="3779" y="7919"/>
                    <a:pt x="4017" y="7648"/>
                    <a:pt x="3974" y="7345"/>
                  </a:cubicBezTo>
                  <a:cubicBezTo>
                    <a:pt x="3573" y="4342"/>
                    <a:pt x="3195" y="1441"/>
                    <a:pt x="1358" y="225"/>
                  </a:cubicBezTo>
                  <a:cubicBezTo>
                    <a:pt x="1138" y="77"/>
                    <a:pt x="881" y="1"/>
                    <a:pt x="618" y="1"/>
                  </a:cubicBezTo>
                  <a:close/>
                </a:path>
              </a:pathLst>
            </a:custGeom>
            <a:solidFill>
              <a:srgbClr val="5A7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130475" y="2303925"/>
              <a:ext cx="142575" cy="197975"/>
            </a:xfrm>
            <a:custGeom>
              <a:rect b="b" l="l" r="r" t="t"/>
              <a:pathLst>
                <a:path extrusionOk="0" h="7919" w="5703">
                  <a:moveTo>
                    <a:pt x="3400" y="1"/>
                  </a:moveTo>
                  <a:cubicBezTo>
                    <a:pt x="3136" y="1"/>
                    <a:pt x="2877" y="77"/>
                    <a:pt x="2656" y="225"/>
                  </a:cubicBezTo>
                  <a:cubicBezTo>
                    <a:pt x="823" y="1441"/>
                    <a:pt x="444" y="4342"/>
                    <a:pt x="40" y="7345"/>
                  </a:cubicBezTo>
                  <a:cubicBezTo>
                    <a:pt x="0" y="7648"/>
                    <a:pt x="239" y="7919"/>
                    <a:pt x="545" y="7919"/>
                  </a:cubicBezTo>
                  <a:lnTo>
                    <a:pt x="3851" y="7919"/>
                  </a:lnTo>
                  <a:cubicBezTo>
                    <a:pt x="4887" y="7919"/>
                    <a:pt x="5702" y="7031"/>
                    <a:pt x="5616" y="5999"/>
                  </a:cubicBezTo>
                  <a:lnTo>
                    <a:pt x="5475" y="3660"/>
                  </a:lnTo>
                  <a:cubicBezTo>
                    <a:pt x="4970" y="4025"/>
                    <a:pt x="4342" y="4382"/>
                    <a:pt x="3591" y="4389"/>
                  </a:cubicBezTo>
                  <a:lnTo>
                    <a:pt x="3591" y="4389"/>
                  </a:lnTo>
                  <a:lnTo>
                    <a:pt x="3573" y="3216"/>
                  </a:lnTo>
                  <a:cubicBezTo>
                    <a:pt x="4335" y="3209"/>
                    <a:pt x="4937" y="2733"/>
                    <a:pt x="5349" y="2260"/>
                  </a:cubicBezTo>
                  <a:lnTo>
                    <a:pt x="5262" y="1235"/>
                  </a:lnTo>
                  <a:cubicBezTo>
                    <a:pt x="5208" y="539"/>
                    <a:pt x="4100" y="1"/>
                    <a:pt x="3400" y="1"/>
                  </a:cubicBezTo>
                  <a:close/>
                </a:path>
              </a:pathLst>
            </a:custGeom>
            <a:solidFill>
              <a:srgbClr val="708B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1130575" y="2303925"/>
              <a:ext cx="100425" cy="197975"/>
            </a:xfrm>
            <a:custGeom>
              <a:rect b="b" l="l" r="r" t="t"/>
              <a:pathLst>
                <a:path extrusionOk="0" h="7919" w="4017">
                  <a:moveTo>
                    <a:pt x="3396" y="1"/>
                  </a:moveTo>
                  <a:cubicBezTo>
                    <a:pt x="3132" y="1"/>
                    <a:pt x="2876" y="77"/>
                    <a:pt x="2656" y="225"/>
                  </a:cubicBezTo>
                  <a:cubicBezTo>
                    <a:pt x="819" y="1441"/>
                    <a:pt x="444" y="4342"/>
                    <a:pt x="40" y="7345"/>
                  </a:cubicBezTo>
                  <a:cubicBezTo>
                    <a:pt x="0" y="7648"/>
                    <a:pt x="235" y="7915"/>
                    <a:pt x="541" y="7919"/>
                  </a:cubicBezTo>
                  <a:lnTo>
                    <a:pt x="1685" y="7919"/>
                  </a:lnTo>
                  <a:cubicBezTo>
                    <a:pt x="1379" y="7919"/>
                    <a:pt x="1144" y="7648"/>
                    <a:pt x="1184" y="7345"/>
                  </a:cubicBezTo>
                  <a:cubicBezTo>
                    <a:pt x="1584" y="4342"/>
                    <a:pt x="1967" y="1441"/>
                    <a:pt x="3804" y="225"/>
                  </a:cubicBezTo>
                  <a:cubicBezTo>
                    <a:pt x="3869" y="181"/>
                    <a:pt x="3941" y="142"/>
                    <a:pt x="4017" y="109"/>
                  </a:cubicBezTo>
                  <a:cubicBezTo>
                    <a:pt x="3814" y="44"/>
                    <a:pt x="3605" y="5"/>
                    <a:pt x="3396" y="1"/>
                  </a:cubicBezTo>
                  <a:close/>
                </a:path>
              </a:pathLst>
            </a:custGeom>
            <a:solidFill>
              <a:srgbClr val="5A7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1207350" y="2370250"/>
              <a:ext cx="25100" cy="57575"/>
            </a:xfrm>
            <a:custGeom>
              <a:rect b="b" l="l" r="r" t="t"/>
              <a:pathLst>
                <a:path extrusionOk="0" h="2303" w="1004">
                  <a:moveTo>
                    <a:pt x="502" y="0"/>
                  </a:moveTo>
                  <a:cubicBezTo>
                    <a:pt x="224" y="0"/>
                    <a:pt x="0" y="516"/>
                    <a:pt x="0" y="1152"/>
                  </a:cubicBezTo>
                  <a:cubicBezTo>
                    <a:pt x="0" y="1787"/>
                    <a:pt x="224" y="2303"/>
                    <a:pt x="502" y="2303"/>
                  </a:cubicBezTo>
                  <a:cubicBezTo>
                    <a:pt x="780" y="2303"/>
                    <a:pt x="1003" y="1787"/>
                    <a:pt x="1003" y="1152"/>
                  </a:cubicBezTo>
                  <a:cubicBezTo>
                    <a:pt x="1003" y="516"/>
                    <a:pt x="780" y="0"/>
                    <a:pt x="502" y="0"/>
                  </a:cubicBezTo>
                  <a:close/>
                </a:path>
              </a:pathLst>
            </a:custGeom>
            <a:solidFill>
              <a:srgbClr val="5A7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1354850" y="2370250"/>
              <a:ext cx="25200" cy="57575"/>
            </a:xfrm>
            <a:custGeom>
              <a:rect b="b" l="l" r="r" t="t"/>
              <a:pathLst>
                <a:path extrusionOk="0" h="2303" w="1008">
                  <a:moveTo>
                    <a:pt x="502" y="0"/>
                  </a:moveTo>
                  <a:cubicBezTo>
                    <a:pt x="228" y="0"/>
                    <a:pt x="0" y="516"/>
                    <a:pt x="0" y="1152"/>
                  </a:cubicBezTo>
                  <a:cubicBezTo>
                    <a:pt x="0" y="1787"/>
                    <a:pt x="224" y="2303"/>
                    <a:pt x="502" y="2303"/>
                  </a:cubicBezTo>
                  <a:cubicBezTo>
                    <a:pt x="780" y="2303"/>
                    <a:pt x="1007" y="1787"/>
                    <a:pt x="1007" y="1152"/>
                  </a:cubicBezTo>
                  <a:cubicBezTo>
                    <a:pt x="1007" y="516"/>
                    <a:pt x="780" y="0"/>
                    <a:pt x="502" y="0"/>
                  </a:cubicBezTo>
                  <a:close/>
                </a:path>
              </a:pathLst>
            </a:custGeom>
            <a:solidFill>
              <a:srgbClr val="5A7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1213500" y="2221825"/>
              <a:ext cx="159100" cy="220900"/>
            </a:xfrm>
            <a:custGeom>
              <a:rect b="b" l="l" r="r" t="t"/>
              <a:pathLst>
                <a:path extrusionOk="0" h="8836" w="6364">
                  <a:moveTo>
                    <a:pt x="3175" y="1"/>
                  </a:moveTo>
                  <a:cubicBezTo>
                    <a:pt x="2858" y="1"/>
                    <a:pt x="2601" y="261"/>
                    <a:pt x="2601" y="578"/>
                  </a:cubicBezTo>
                  <a:lnTo>
                    <a:pt x="2601" y="4414"/>
                  </a:lnTo>
                  <a:cubicBezTo>
                    <a:pt x="2601" y="4595"/>
                    <a:pt x="2551" y="4768"/>
                    <a:pt x="2457" y="4920"/>
                  </a:cubicBezTo>
                  <a:cubicBezTo>
                    <a:pt x="2324" y="5143"/>
                    <a:pt x="2168" y="5356"/>
                    <a:pt x="1995" y="5551"/>
                  </a:cubicBezTo>
                  <a:cubicBezTo>
                    <a:pt x="1844" y="5732"/>
                    <a:pt x="1670" y="5890"/>
                    <a:pt x="1486" y="6035"/>
                  </a:cubicBezTo>
                  <a:cubicBezTo>
                    <a:pt x="1374" y="6118"/>
                    <a:pt x="1241" y="6168"/>
                    <a:pt x="1100" y="6176"/>
                  </a:cubicBezTo>
                  <a:lnTo>
                    <a:pt x="1093" y="6176"/>
                  </a:lnTo>
                  <a:cubicBezTo>
                    <a:pt x="1085" y="6177"/>
                    <a:pt x="1076" y="6177"/>
                    <a:pt x="1068" y="6177"/>
                  </a:cubicBezTo>
                  <a:cubicBezTo>
                    <a:pt x="1050" y="6177"/>
                    <a:pt x="1033" y="6176"/>
                    <a:pt x="1014" y="6176"/>
                  </a:cubicBezTo>
                  <a:cubicBezTo>
                    <a:pt x="873" y="6150"/>
                    <a:pt x="534" y="6042"/>
                    <a:pt x="414" y="5605"/>
                  </a:cubicBezTo>
                  <a:cubicBezTo>
                    <a:pt x="384" y="5509"/>
                    <a:pt x="309" y="5467"/>
                    <a:pt x="233" y="5467"/>
                  </a:cubicBezTo>
                  <a:cubicBezTo>
                    <a:pt x="117" y="5467"/>
                    <a:pt x="1" y="5562"/>
                    <a:pt x="36" y="5710"/>
                  </a:cubicBezTo>
                  <a:cubicBezTo>
                    <a:pt x="115" y="6031"/>
                    <a:pt x="328" y="6302"/>
                    <a:pt x="624" y="6453"/>
                  </a:cubicBezTo>
                  <a:cubicBezTo>
                    <a:pt x="570" y="6464"/>
                    <a:pt x="516" y="6475"/>
                    <a:pt x="458" y="6482"/>
                  </a:cubicBezTo>
                  <a:cubicBezTo>
                    <a:pt x="328" y="6500"/>
                    <a:pt x="227" y="6612"/>
                    <a:pt x="227" y="6746"/>
                  </a:cubicBezTo>
                  <a:lnTo>
                    <a:pt x="227" y="7215"/>
                  </a:lnTo>
                  <a:cubicBezTo>
                    <a:pt x="230" y="7451"/>
                    <a:pt x="423" y="7636"/>
                    <a:pt x="651" y="7636"/>
                  </a:cubicBezTo>
                  <a:cubicBezTo>
                    <a:pt x="674" y="7636"/>
                    <a:pt x="697" y="7634"/>
                    <a:pt x="721" y="7630"/>
                  </a:cubicBezTo>
                  <a:lnTo>
                    <a:pt x="725" y="7630"/>
                  </a:lnTo>
                  <a:cubicBezTo>
                    <a:pt x="728" y="7767"/>
                    <a:pt x="714" y="8337"/>
                    <a:pt x="259" y="8445"/>
                  </a:cubicBezTo>
                  <a:cubicBezTo>
                    <a:pt x="158" y="8471"/>
                    <a:pt x="90" y="8568"/>
                    <a:pt x="108" y="8673"/>
                  </a:cubicBezTo>
                  <a:cubicBezTo>
                    <a:pt x="122" y="8767"/>
                    <a:pt x="205" y="8835"/>
                    <a:pt x="299" y="8835"/>
                  </a:cubicBezTo>
                  <a:cubicBezTo>
                    <a:pt x="313" y="8835"/>
                    <a:pt x="328" y="8832"/>
                    <a:pt x="342" y="8828"/>
                  </a:cubicBezTo>
                  <a:cubicBezTo>
                    <a:pt x="1010" y="8676"/>
                    <a:pt x="1136" y="7944"/>
                    <a:pt x="1115" y="7576"/>
                  </a:cubicBezTo>
                  <a:cubicBezTo>
                    <a:pt x="1111" y="7554"/>
                    <a:pt x="1125" y="7532"/>
                    <a:pt x="1147" y="7525"/>
                  </a:cubicBezTo>
                  <a:cubicBezTo>
                    <a:pt x="1807" y="7312"/>
                    <a:pt x="2338" y="6901"/>
                    <a:pt x="2746" y="6471"/>
                  </a:cubicBezTo>
                  <a:cubicBezTo>
                    <a:pt x="2865" y="6343"/>
                    <a:pt x="3025" y="6279"/>
                    <a:pt x="3186" y="6279"/>
                  </a:cubicBezTo>
                  <a:cubicBezTo>
                    <a:pt x="3347" y="6279"/>
                    <a:pt x="3507" y="6343"/>
                    <a:pt x="3626" y="6471"/>
                  </a:cubicBezTo>
                  <a:cubicBezTo>
                    <a:pt x="4030" y="6897"/>
                    <a:pt x="4561" y="7305"/>
                    <a:pt x="5214" y="7522"/>
                  </a:cubicBezTo>
                  <a:cubicBezTo>
                    <a:pt x="5236" y="7529"/>
                    <a:pt x="5250" y="7547"/>
                    <a:pt x="5247" y="7569"/>
                  </a:cubicBezTo>
                  <a:lnTo>
                    <a:pt x="5247" y="7576"/>
                  </a:lnTo>
                  <a:cubicBezTo>
                    <a:pt x="5221" y="7940"/>
                    <a:pt x="5351" y="8676"/>
                    <a:pt x="6015" y="8828"/>
                  </a:cubicBezTo>
                  <a:cubicBezTo>
                    <a:pt x="6030" y="8832"/>
                    <a:pt x="6048" y="8835"/>
                    <a:pt x="6062" y="8835"/>
                  </a:cubicBezTo>
                  <a:cubicBezTo>
                    <a:pt x="6156" y="8835"/>
                    <a:pt x="6239" y="8767"/>
                    <a:pt x="6253" y="8673"/>
                  </a:cubicBezTo>
                  <a:cubicBezTo>
                    <a:pt x="6268" y="8568"/>
                    <a:pt x="6203" y="8471"/>
                    <a:pt x="6098" y="8445"/>
                  </a:cubicBezTo>
                  <a:cubicBezTo>
                    <a:pt x="5644" y="8337"/>
                    <a:pt x="5633" y="7760"/>
                    <a:pt x="5633" y="7630"/>
                  </a:cubicBezTo>
                  <a:lnTo>
                    <a:pt x="5633" y="7630"/>
                  </a:lnTo>
                  <a:cubicBezTo>
                    <a:pt x="5644" y="7633"/>
                    <a:pt x="5651" y="7633"/>
                    <a:pt x="5658" y="7633"/>
                  </a:cubicBezTo>
                  <a:cubicBezTo>
                    <a:pt x="5680" y="7637"/>
                    <a:pt x="5702" y="7639"/>
                    <a:pt x="5724" y="7639"/>
                  </a:cubicBezTo>
                  <a:cubicBezTo>
                    <a:pt x="5952" y="7639"/>
                    <a:pt x="6145" y="7453"/>
                    <a:pt x="6145" y="7218"/>
                  </a:cubicBezTo>
                  <a:lnTo>
                    <a:pt x="6149" y="6746"/>
                  </a:lnTo>
                  <a:cubicBezTo>
                    <a:pt x="6149" y="6616"/>
                    <a:pt x="6051" y="6504"/>
                    <a:pt x="5921" y="6486"/>
                  </a:cubicBezTo>
                  <a:cubicBezTo>
                    <a:pt x="5864" y="6475"/>
                    <a:pt x="5802" y="6464"/>
                    <a:pt x="5745" y="6453"/>
                  </a:cubicBezTo>
                  <a:cubicBezTo>
                    <a:pt x="6041" y="6302"/>
                    <a:pt x="6257" y="6028"/>
                    <a:pt x="6329" y="5706"/>
                  </a:cubicBezTo>
                  <a:cubicBezTo>
                    <a:pt x="6364" y="5560"/>
                    <a:pt x="6249" y="5466"/>
                    <a:pt x="6134" y="5466"/>
                  </a:cubicBezTo>
                  <a:cubicBezTo>
                    <a:pt x="6057" y="5466"/>
                    <a:pt x="5981" y="5508"/>
                    <a:pt x="5950" y="5605"/>
                  </a:cubicBezTo>
                  <a:cubicBezTo>
                    <a:pt x="5824" y="6089"/>
                    <a:pt x="5416" y="6165"/>
                    <a:pt x="5315" y="6176"/>
                  </a:cubicBezTo>
                  <a:cubicBezTo>
                    <a:pt x="5310" y="6177"/>
                    <a:pt x="5304" y="6178"/>
                    <a:pt x="5299" y="6178"/>
                  </a:cubicBezTo>
                  <a:cubicBezTo>
                    <a:pt x="5294" y="6178"/>
                    <a:pt x="5290" y="6177"/>
                    <a:pt x="5286" y="6176"/>
                  </a:cubicBezTo>
                  <a:lnTo>
                    <a:pt x="5243" y="6172"/>
                  </a:lnTo>
                  <a:cubicBezTo>
                    <a:pt x="5117" y="6154"/>
                    <a:pt x="4998" y="6107"/>
                    <a:pt x="4893" y="6028"/>
                  </a:cubicBezTo>
                  <a:cubicBezTo>
                    <a:pt x="4442" y="5685"/>
                    <a:pt x="4113" y="5230"/>
                    <a:pt x="3919" y="4920"/>
                  </a:cubicBezTo>
                  <a:cubicBezTo>
                    <a:pt x="3825" y="4768"/>
                    <a:pt x="3778" y="4591"/>
                    <a:pt x="3778" y="4411"/>
                  </a:cubicBezTo>
                  <a:lnTo>
                    <a:pt x="3778" y="578"/>
                  </a:lnTo>
                  <a:cubicBezTo>
                    <a:pt x="3778" y="261"/>
                    <a:pt x="3518" y="5"/>
                    <a:pt x="3200" y="1"/>
                  </a:cubicBezTo>
                  <a:close/>
                </a:path>
              </a:pathLst>
            </a:custGeom>
            <a:solidFill>
              <a:srgbClr val="96D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19"/>
          <p:cNvGrpSpPr/>
          <p:nvPr/>
        </p:nvGrpSpPr>
        <p:grpSpPr>
          <a:xfrm>
            <a:off x="205011" y="3111890"/>
            <a:ext cx="204963" cy="242091"/>
            <a:chOff x="6673538" y="3472025"/>
            <a:chExt cx="391225" cy="421175"/>
          </a:xfrm>
        </p:grpSpPr>
        <p:sp>
          <p:nvSpPr>
            <p:cNvPr id="384" name="Google Shape;384;p19"/>
            <p:cNvSpPr/>
            <p:nvPr/>
          </p:nvSpPr>
          <p:spPr>
            <a:xfrm>
              <a:off x="6748613" y="3526475"/>
              <a:ext cx="254550" cy="242200"/>
            </a:xfrm>
            <a:custGeom>
              <a:rect b="b" l="l" r="r" t="t"/>
              <a:pathLst>
                <a:path extrusionOk="0" h="9688" w="10182">
                  <a:moveTo>
                    <a:pt x="1517" y="0"/>
                  </a:moveTo>
                  <a:cubicBezTo>
                    <a:pt x="685" y="0"/>
                    <a:pt x="1" y="674"/>
                    <a:pt x="1" y="1513"/>
                  </a:cubicBezTo>
                  <a:cubicBezTo>
                    <a:pt x="1" y="2353"/>
                    <a:pt x="685" y="3027"/>
                    <a:pt x="1517" y="3027"/>
                  </a:cubicBezTo>
                  <a:cubicBezTo>
                    <a:pt x="1517" y="3027"/>
                    <a:pt x="1517" y="3027"/>
                    <a:pt x="1517" y="3027"/>
                  </a:cubicBezTo>
                  <a:lnTo>
                    <a:pt x="1517" y="3027"/>
                  </a:lnTo>
                  <a:cubicBezTo>
                    <a:pt x="988" y="3036"/>
                    <a:pt x="498" y="3325"/>
                    <a:pt x="230" y="3786"/>
                  </a:cubicBezTo>
                  <a:cubicBezTo>
                    <a:pt x="418" y="4427"/>
                    <a:pt x="549" y="5079"/>
                    <a:pt x="624" y="5739"/>
                  </a:cubicBezTo>
                  <a:cubicBezTo>
                    <a:pt x="886" y="5941"/>
                    <a:pt x="1210" y="6048"/>
                    <a:pt x="1542" y="6048"/>
                  </a:cubicBezTo>
                  <a:cubicBezTo>
                    <a:pt x="1238" y="6048"/>
                    <a:pt x="938" y="6142"/>
                    <a:pt x="685" y="6316"/>
                  </a:cubicBezTo>
                  <a:cubicBezTo>
                    <a:pt x="750" y="7159"/>
                    <a:pt x="769" y="8002"/>
                    <a:pt x="741" y="8845"/>
                  </a:cubicBezTo>
                  <a:cubicBezTo>
                    <a:pt x="751" y="9424"/>
                    <a:pt x="3184" y="9687"/>
                    <a:pt x="5527" y="9687"/>
                  </a:cubicBezTo>
                  <a:cubicBezTo>
                    <a:pt x="7657" y="9687"/>
                    <a:pt x="9713" y="9470"/>
                    <a:pt x="9802" y="9075"/>
                  </a:cubicBezTo>
                  <a:cubicBezTo>
                    <a:pt x="9961" y="8836"/>
                    <a:pt x="10074" y="8424"/>
                    <a:pt x="10181" y="7979"/>
                  </a:cubicBezTo>
                  <a:lnTo>
                    <a:pt x="9844" y="6793"/>
                  </a:lnTo>
                  <a:cubicBezTo>
                    <a:pt x="9975" y="6568"/>
                    <a:pt x="10041" y="6311"/>
                    <a:pt x="10041" y="6048"/>
                  </a:cubicBezTo>
                  <a:cubicBezTo>
                    <a:pt x="10041" y="5215"/>
                    <a:pt x="9361" y="4535"/>
                    <a:pt x="8528" y="4535"/>
                  </a:cubicBezTo>
                  <a:cubicBezTo>
                    <a:pt x="9361" y="4535"/>
                    <a:pt x="10041" y="3861"/>
                    <a:pt x="10041" y="3027"/>
                  </a:cubicBezTo>
                  <a:cubicBezTo>
                    <a:pt x="10041" y="2193"/>
                    <a:pt x="9361" y="1513"/>
                    <a:pt x="8528" y="1513"/>
                  </a:cubicBezTo>
                  <a:lnTo>
                    <a:pt x="7225" y="1626"/>
                  </a:lnTo>
                  <a:lnTo>
                    <a:pt x="4554" y="1672"/>
                  </a:lnTo>
                  <a:lnTo>
                    <a:pt x="4554" y="1672"/>
                  </a:lnTo>
                  <a:cubicBezTo>
                    <a:pt x="5276" y="1647"/>
                    <a:pt x="5964" y="1102"/>
                    <a:pt x="6344" y="548"/>
                  </a:cubicBezTo>
                  <a:lnTo>
                    <a:pt x="1542" y="0"/>
                  </a:lnTo>
                  <a:cubicBezTo>
                    <a:pt x="1534" y="0"/>
                    <a:pt x="1525" y="0"/>
                    <a:pt x="1517" y="0"/>
                  </a:cubicBezTo>
                  <a:close/>
                </a:path>
              </a:pathLst>
            </a:custGeom>
            <a:solidFill>
              <a:srgbClr val="416D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6755138" y="3664525"/>
              <a:ext cx="206675" cy="24300"/>
            </a:xfrm>
            <a:custGeom>
              <a:rect b="b" l="l" r="r" t="t"/>
              <a:pathLst>
                <a:path extrusionOk="0" h="972" w="8267">
                  <a:moveTo>
                    <a:pt x="366" y="0"/>
                  </a:moveTo>
                  <a:cubicBezTo>
                    <a:pt x="157" y="0"/>
                    <a:pt x="0" y="284"/>
                    <a:pt x="199" y="456"/>
                  </a:cubicBezTo>
                  <a:cubicBezTo>
                    <a:pt x="508" y="690"/>
                    <a:pt x="878" y="822"/>
                    <a:pt x="1262" y="822"/>
                  </a:cubicBezTo>
                  <a:cubicBezTo>
                    <a:pt x="2368" y="925"/>
                    <a:pt x="3483" y="972"/>
                    <a:pt x="4608" y="972"/>
                  </a:cubicBezTo>
                  <a:cubicBezTo>
                    <a:pt x="5741" y="972"/>
                    <a:pt x="6880" y="925"/>
                    <a:pt x="8014" y="822"/>
                  </a:cubicBezTo>
                  <a:cubicBezTo>
                    <a:pt x="8159" y="812"/>
                    <a:pt x="8267" y="686"/>
                    <a:pt x="8252" y="541"/>
                  </a:cubicBezTo>
                  <a:cubicBezTo>
                    <a:pt x="8244" y="411"/>
                    <a:pt x="8131" y="309"/>
                    <a:pt x="8003" y="309"/>
                  </a:cubicBezTo>
                  <a:cubicBezTo>
                    <a:pt x="7993" y="309"/>
                    <a:pt x="7982" y="310"/>
                    <a:pt x="7971" y="311"/>
                  </a:cubicBezTo>
                  <a:cubicBezTo>
                    <a:pt x="6861" y="412"/>
                    <a:pt x="5747" y="462"/>
                    <a:pt x="4634" y="462"/>
                  </a:cubicBezTo>
                  <a:cubicBezTo>
                    <a:pt x="3521" y="462"/>
                    <a:pt x="2408" y="412"/>
                    <a:pt x="1300" y="311"/>
                  </a:cubicBezTo>
                  <a:cubicBezTo>
                    <a:pt x="1291" y="306"/>
                    <a:pt x="1281" y="306"/>
                    <a:pt x="1277" y="306"/>
                  </a:cubicBezTo>
                  <a:cubicBezTo>
                    <a:pt x="1000" y="306"/>
                    <a:pt x="733" y="217"/>
                    <a:pt x="513" y="49"/>
                  </a:cubicBezTo>
                  <a:cubicBezTo>
                    <a:pt x="464" y="15"/>
                    <a:pt x="413" y="0"/>
                    <a:pt x="366" y="0"/>
                  </a:cubicBezTo>
                  <a:close/>
                </a:path>
              </a:pathLst>
            </a:custGeom>
            <a:solidFill>
              <a:srgbClr val="2F5F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6746288" y="3593725"/>
              <a:ext cx="217950" cy="31975"/>
            </a:xfrm>
            <a:custGeom>
              <a:rect b="b" l="l" r="r" t="t"/>
              <a:pathLst>
                <a:path extrusionOk="0" h="1279" w="8718">
                  <a:moveTo>
                    <a:pt x="8362" y="0"/>
                  </a:moveTo>
                  <a:cubicBezTo>
                    <a:pt x="8340" y="0"/>
                    <a:pt x="8317" y="3"/>
                    <a:pt x="8293" y="9"/>
                  </a:cubicBezTo>
                  <a:cubicBezTo>
                    <a:pt x="7337" y="235"/>
                    <a:pt x="6320" y="349"/>
                    <a:pt x="5226" y="349"/>
                  </a:cubicBezTo>
                  <a:cubicBezTo>
                    <a:pt x="4127" y="349"/>
                    <a:pt x="2950" y="234"/>
                    <a:pt x="1682" y="4"/>
                  </a:cubicBezTo>
                  <a:lnTo>
                    <a:pt x="1635" y="4"/>
                  </a:lnTo>
                  <a:cubicBezTo>
                    <a:pt x="1003" y="4"/>
                    <a:pt x="417" y="346"/>
                    <a:pt x="99" y="894"/>
                  </a:cubicBezTo>
                  <a:cubicBezTo>
                    <a:pt x="0" y="1063"/>
                    <a:pt x="122" y="1278"/>
                    <a:pt x="323" y="1278"/>
                  </a:cubicBezTo>
                  <a:cubicBezTo>
                    <a:pt x="417" y="1278"/>
                    <a:pt x="501" y="1232"/>
                    <a:pt x="548" y="1147"/>
                  </a:cubicBezTo>
                  <a:cubicBezTo>
                    <a:pt x="769" y="768"/>
                    <a:pt x="1171" y="524"/>
                    <a:pt x="1616" y="519"/>
                  </a:cubicBezTo>
                  <a:cubicBezTo>
                    <a:pt x="2903" y="748"/>
                    <a:pt x="4099" y="863"/>
                    <a:pt x="5221" y="863"/>
                  </a:cubicBezTo>
                  <a:cubicBezTo>
                    <a:pt x="6354" y="863"/>
                    <a:pt x="7411" y="745"/>
                    <a:pt x="8410" y="510"/>
                  </a:cubicBezTo>
                  <a:cubicBezTo>
                    <a:pt x="8718" y="436"/>
                    <a:pt x="8640" y="0"/>
                    <a:pt x="8362" y="0"/>
                  </a:cubicBezTo>
                  <a:close/>
                </a:path>
              </a:pathLst>
            </a:custGeom>
            <a:solidFill>
              <a:srgbClr val="2F5F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6784938" y="3636925"/>
              <a:ext cx="207800" cy="21100"/>
            </a:xfrm>
            <a:custGeom>
              <a:rect b="b" l="l" r="r" t="t"/>
              <a:pathLst>
                <a:path extrusionOk="0" h="844" w="8312">
                  <a:moveTo>
                    <a:pt x="7075" y="0"/>
                  </a:moveTo>
                  <a:cubicBezTo>
                    <a:pt x="7060" y="0"/>
                    <a:pt x="7046" y="0"/>
                    <a:pt x="7028" y="5"/>
                  </a:cubicBezTo>
                  <a:cubicBezTo>
                    <a:pt x="5868" y="209"/>
                    <a:pt x="4732" y="310"/>
                    <a:pt x="3626" y="310"/>
                  </a:cubicBezTo>
                  <a:cubicBezTo>
                    <a:pt x="2520" y="310"/>
                    <a:pt x="1443" y="209"/>
                    <a:pt x="403" y="5"/>
                  </a:cubicBezTo>
                  <a:cubicBezTo>
                    <a:pt x="388" y="3"/>
                    <a:pt x="374" y="2"/>
                    <a:pt x="359" y="2"/>
                  </a:cubicBezTo>
                  <a:cubicBezTo>
                    <a:pt x="72" y="2"/>
                    <a:pt x="1" y="439"/>
                    <a:pt x="305" y="511"/>
                  </a:cubicBezTo>
                  <a:cubicBezTo>
                    <a:pt x="1376" y="722"/>
                    <a:pt x="2484" y="828"/>
                    <a:pt x="3621" y="828"/>
                  </a:cubicBezTo>
                  <a:cubicBezTo>
                    <a:pt x="4753" y="828"/>
                    <a:pt x="5914" y="723"/>
                    <a:pt x="7098" y="515"/>
                  </a:cubicBezTo>
                  <a:cubicBezTo>
                    <a:pt x="7374" y="520"/>
                    <a:pt x="7641" y="614"/>
                    <a:pt x="7857" y="787"/>
                  </a:cubicBezTo>
                  <a:cubicBezTo>
                    <a:pt x="7904" y="825"/>
                    <a:pt x="7960" y="843"/>
                    <a:pt x="8016" y="843"/>
                  </a:cubicBezTo>
                  <a:cubicBezTo>
                    <a:pt x="8021" y="844"/>
                    <a:pt x="8025" y="844"/>
                    <a:pt x="8030" y="844"/>
                  </a:cubicBezTo>
                  <a:cubicBezTo>
                    <a:pt x="8104" y="844"/>
                    <a:pt x="8174" y="807"/>
                    <a:pt x="8222" y="750"/>
                  </a:cubicBezTo>
                  <a:cubicBezTo>
                    <a:pt x="8311" y="637"/>
                    <a:pt x="8293" y="473"/>
                    <a:pt x="8180" y="389"/>
                  </a:cubicBezTo>
                  <a:cubicBezTo>
                    <a:pt x="7866" y="136"/>
                    <a:pt x="7477" y="0"/>
                    <a:pt x="7075" y="0"/>
                  </a:cubicBezTo>
                  <a:close/>
                </a:path>
              </a:pathLst>
            </a:custGeom>
            <a:solidFill>
              <a:srgbClr val="2F5F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6783538" y="3560775"/>
              <a:ext cx="207800" cy="21125"/>
            </a:xfrm>
            <a:custGeom>
              <a:rect b="b" l="l" r="r" t="t"/>
              <a:pathLst>
                <a:path extrusionOk="0" h="845" w="8312">
                  <a:moveTo>
                    <a:pt x="7074" y="1"/>
                  </a:moveTo>
                  <a:cubicBezTo>
                    <a:pt x="7060" y="1"/>
                    <a:pt x="7046" y="1"/>
                    <a:pt x="7027" y="6"/>
                  </a:cubicBezTo>
                  <a:cubicBezTo>
                    <a:pt x="5868" y="209"/>
                    <a:pt x="4732" y="311"/>
                    <a:pt x="3626" y="311"/>
                  </a:cubicBezTo>
                  <a:cubicBezTo>
                    <a:pt x="2519" y="311"/>
                    <a:pt x="1443" y="209"/>
                    <a:pt x="403" y="6"/>
                  </a:cubicBezTo>
                  <a:cubicBezTo>
                    <a:pt x="388" y="3"/>
                    <a:pt x="373" y="2"/>
                    <a:pt x="359" y="2"/>
                  </a:cubicBezTo>
                  <a:cubicBezTo>
                    <a:pt x="72" y="2"/>
                    <a:pt x="1" y="440"/>
                    <a:pt x="305" y="512"/>
                  </a:cubicBezTo>
                  <a:cubicBezTo>
                    <a:pt x="1376" y="723"/>
                    <a:pt x="2483" y="828"/>
                    <a:pt x="3621" y="828"/>
                  </a:cubicBezTo>
                  <a:cubicBezTo>
                    <a:pt x="4752" y="828"/>
                    <a:pt x="5913" y="724"/>
                    <a:pt x="7098" y="516"/>
                  </a:cubicBezTo>
                  <a:cubicBezTo>
                    <a:pt x="7374" y="516"/>
                    <a:pt x="7641" y="615"/>
                    <a:pt x="7857" y="788"/>
                  </a:cubicBezTo>
                  <a:cubicBezTo>
                    <a:pt x="7904" y="825"/>
                    <a:pt x="7960" y="844"/>
                    <a:pt x="8021" y="844"/>
                  </a:cubicBezTo>
                  <a:cubicBezTo>
                    <a:pt x="8096" y="844"/>
                    <a:pt x="8171" y="807"/>
                    <a:pt x="8222" y="751"/>
                  </a:cubicBezTo>
                  <a:cubicBezTo>
                    <a:pt x="8311" y="638"/>
                    <a:pt x="8292" y="474"/>
                    <a:pt x="8180" y="390"/>
                  </a:cubicBezTo>
                  <a:cubicBezTo>
                    <a:pt x="7866" y="137"/>
                    <a:pt x="7477" y="1"/>
                    <a:pt x="7074" y="1"/>
                  </a:cubicBezTo>
                  <a:close/>
                </a:path>
              </a:pathLst>
            </a:custGeom>
            <a:solidFill>
              <a:srgbClr val="2F5F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6784788" y="3698550"/>
              <a:ext cx="214125" cy="32800"/>
            </a:xfrm>
            <a:custGeom>
              <a:rect b="b" l="l" r="r" t="t"/>
              <a:pathLst>
                <a:path extrusionOk="0" h="1312" w="8565">
                  <a:moveTo>
                    <a:pt x="8194" y="1"/>
                  </a:moveTo>
                  <a:cubicBezTo>
                    <a:pt x="8131" y="1"/>
                    <a:pt x="8065" y="27"/>
                    <a:pt x="8008" y="88"/>
                  </a:cubicBezTo>
                  <a:cubicBezTo>
                    <a:pt x="7769" y="341"/>
                    <a:pt x="7437" y="487"/>
                    <a:pt x="7085" y="491"/>
                  </a:cubicBezTo>
                  <a:cubicBezTo>
                    <a:pt x="7079" y="490"/>
                    <a:pt x="7073" y="489"/>
                    <a:pt x="7068" y="489"/>
                  </a:cubicBezTo>
                  <a:cubicBezTo>
                    <a:pt x="7057" y="489"/>
                    <a:pt x="7046" y="491"/>
                    <a:pt x="7034" y="491"/>
                  </a:cubicBezTo>
                  <a:cubicBezTo>
                    <a:pt x="5989" y="695"/>
                    <a:pt x="4924" y="797"/>
                    <a:pt x="3825" y="797"/>
                  </a:cubicBezTo>
                  <a:cubicBezTo>
                    <a:pt x="2726" y="797"/>
                    <a:pt x="1592" y="695"/>
                    <a:pt x="409" y="491"/>
                  </a:cubicBezTo>
                  <a:cubicBezTo>
                    <a:pt x="391" y="488"/>
                    <a:pt x="374" y="487"/>
                    <a:pt x="358" y="487"/>
                  </a:cubicBezTo>
                  <a:cubicBezTo>
                    <a:pt x="64" y="487"/>
                    <a:pt x="1" y="944"/>
                    <a:pt x="325" y="1002"/>
                  </a:cubicBezTo>
                  <a:cubicBezTo>
                    <a:pt x="1482" y="1203"/>
                    <a:pt x="2653" y="1306"/>
                    <a:pt x="3829" y="1311"/>
                  </a:cubicBezTo>
                  <a:cubicBezTo>
                    <a:pt x="3853" y="1311"/>
                    <a:pt x="3877" y="1311"/>
                    <a:pt x="3901" y="1311"/>
                  </a:cubicBezTo>
                  <a:cubicBezTo>
                    <a:pt x="4978" y="1311"/>
                    <a:pt x="6055" y="1208"/>
                    <a:pt x="7113" y="1002"/>
                  </a:cubicBezTo>
                  <a:cubicBezTo>
                    <a:pt x="7596" y="997"/>
                    <a:pt x="8060" y="791"/>
                    <a:pt x="8388" y="440"/>
                  </a:cubicBezTo>
                  <a:cubicBezTo>
                    <a:pt x="8565" y="248"/>
                    <a:pt x="8391" y="1"/>
                    <a:pt x="8194" y="1"/>
                  </a:cubicBezTo>
                  <a:close/>
                </a:path>
              </a:pathLst>
            </a:custGeom>
            <a:solidFill>
              <a:srgbClr val="2F5F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6756363" y="3526575"/>
              <a:ext cx="150750" cy="34375"/>
            </a:xfrm>
            <a:custGeom>
              <a:rect b="b" l="l" r="r" t="t"/>
              <a:pathLst>
                <a:path extrusionOk="0" h="1375" w="6030">
                  <a:moveTo>
                    <a:pt x="1213" y="1"/>
                  </a:moveTo>
                  <a:cubicBezTo>
                    <a:pt x="736" y="1"/>
                    <a:pt x="283" y="234"/>
                    <a:pt x="0" y="624"/>
                  </a:cubicBezTo>
                  <a:cubicBezTo>
                    <a:pt x="203" y="551"/>
                    <a:pt x="415" y="516"/>
                    <a:pt x="625" y="516"/>
                  </a:cubicBezTo>
                  <a:cubicBezTo>
                    <a:pt x="891" y="516"/>
                    <a:pt x="1155" y="573"/>
                    <a:pt x="1401" y="685"/>
                  </a:cubicBezTo>
                  <a:cubicBezTo>
                    <a:pt x="2438" y="1141"/>
                    <a:pt x="3459" y="1375"/>
                    <a:pt x="4492" y="1375"/>
                  </a:cubicBezTo>
                  <a:cubicBezTo>
                    <a:pt x="4734" y="1375"/>
                    <a:pt x="4976" y="1362"/>
                    <a:pt x="5219" y="1336"/>
                  </a:cubicBezTo>
                  <a:cubicBezTo>
                    <a:pt x="5533" y="1121"/>
                    <a:pt x="5805" y="854"/>
                    <a:pt x="6030" y="544"/>
                  </a:cubicBezTo>
                  <a:lnTo>
                    <a:pt x="1228" y="1"/>
                  </a:lnTo>
                  <a:cubicBezTo>
                    <a:pt x="1223" y="1"/>
                    <a:pt x="1218" y="1"/>
                    <a:pt x="1213" y="1"/>
                  </a:cubicBezTo>
                  <a:close/>
                </a:path>
              </a:pathLst>
            </a:custGeom>
            <a:solidFill>
              <a:srgbClr val="2F5F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6673538" y="3472125"/>
              <a:ext cx="390875" cy="421075"/>
            </a:xfrm>
            <a:custGeom>
              <a:rect b="b" l="l" r="r" t="t"/>
              <a:pathLst>
                <a:path extrusionOk="0" h="16843" w="15635">
                  <a:moveTo>
                    <a:pt x="3938" y="0"/>
                  </a:moveTo>
                  <a:cubicBezTo>
                    <a:pt x="3448" y="0"/>
                    <a:pt x="2958" y="91"/>
                    <a:pt x="2493" y="272"/>
                  </a:cubicBezTo>
                  <a:cubicBezTo>
                    <a:pt x="1537" y="647"/>
                    <a:pt x="774" y="1387"/>
                    <a:pt x="376" y="2334"/>
                  </a:cubicBezTo>
                  <a:lnTo>
                    <a:pt x="310" y="2488"/>
                  </a:lnTo>
                  <a:cubicBezTo>
                    <a:pt x="1" y="3336"/>
                    <a:pt x="104" y="4282"/>
                    <a:pt x="586" y="5041"/>
                  </a:cubicBezTo>
                  <a:cubicBezTo>
                    <a:pt x="947" y="5618"/>
                    <a:pt x="1205" y="6288"/>
                    <a:pt x="1374" y="7028"/>
                  </a:cubicBezTo>
                  <a:lnTo>
                    <a:pt x="1594" y="8222"/>
                  </a:lnTo>
                  <a:cubicBezTo>
                    <a:pt x="1800" y="9956"/>
                    <a:pt x="1683" y="11895"/>
                    <a:pt x="1514" y="13587"/>
                  </a:cubicBezTo>
                  <a:cubicBezTo>
                    <a:pt x="1467" y="14144"/>
                    <a:pt x="1879" y="14641"/>
                    <a:pt x="2437" y="14692"/>
                  </a:cubicBezTo>
                  <a:cubicBezTo>
                    <a:pt x="2472" y="14696"/>
                    <a:pt x="2507" y="14698"/>
                    <a:pt x="2542" y="14698"/>
                  </a:cubicBezTo>
                  <a:cubicBezTo>
                    <a:pt x="3060" y="14698"/>
                    <a:pt x="3504" y="14311"/>
                    <a:pt x="3561" y="13783"/>
                  </a:cubicBezTo>
                  <a:cubicBezTo>
                    <a:pt x="3777" y="11610"/>
                    <a:pt x="3814" y="9909"/>
                    <a:pt x="3679" y="8429"/>
                  </a:cubicBezTo>
                  <a:cubicBezTo>
                    <a:pt x="3515" y="6573"/>
                    <a:pt x="3069" y="5102"/>
                    <a:pt x="2329" y="3931"/>
                  </a:cubicBezTo>
                  <a:cubicBezTo>
                    <a:pt x="2189" y="3720"/>
                    <a:pt x="2156" y="3449"/>
                    <a:pt x="2245" y="3205"/>
                  </a:cubicBezTo>
                  <a:cubicBezTo>
                    <a:pt x="2254" y="3181"/>
                    <a:pt x="2264" y="3149"/>
                    <a:pt x="2273" y="3125"/>
                  </a:cubicBezTo>
                  <a:cubicBezTo>
                    <a:pt x="2460" y="2690"/>
                    <a:pt x="2812" y="2348"/>
                    <a:pt x="3252" y="2179"/>
                  </a:cubicBezTo>
                  <a:cubicBezTo>
                    <a:pt x="3475" y="2091"/>
                    <a:pt x="3709" y="2047"/>
                    <a:pt x="3942" y="2047"/>
                  </a:cubicBezTo>
                  <a:cubicBezTo>
                    <a:pt x="4204" y="2047"/>
                    <a:pt x="4466" y="2103"/>
                    <a:pt x="4709" y="2212"/>
                  </a:cubicBezTo>
                  <a:cubicBezTo>
                    <a:pt x="5742" y="2671"/>
                    <a:pt x="6783" y="2900"/>
                    <a:pt x="7825" y="2900"/>
                  </a:cubicBezTo>
                  <a:cubicBezTo>
                    <a:pt x="8867" y="2900"/>
                    <a:pt x="9910" y="2671"/>
                    <a:pt x="10945" y="2212"/>
                  </a:cubicBezTo>
                  <a:cubicBezTo>
                    <a:pt x="11188" y="2103"/>
                    <a:pt x="11450" y="2047"/>
                    <a:pt x="11712" y="2047"/>
                  </a:cubicBezTo>
                  <a:cubicBezTo>
                    <a:pt x="11945" y="2047"/>
                    <a:pt x="12179" y="2091"/>
                    <a:pt x="12402" y="2179"/>
                  </a:cubicBezTo>
                  <a:cubicBezTo>
                    <a:pt x="12842" y="2348"/>
                    <a:pt x="13194" y="2690"/>
                    <a:pt x="13381" y="3125"/>
                  </a:cubicBezTo>
                  <a:cubicBezTo>
                    <a:pt x="13386" y="3144"/>
                    <a:pt x="13395" y="3167"/>
                    <a:pt x="13404" y="3186"/>
                  </a:cubicBezTo>
                  <a:cubicBezTo>
                    <a:pt x="13522" y="3495"/>
                    <a:pt x="13545" y="3837"/>
                    <a:pt x="13465" y="4161"/>
                  </a:cubicBezTo>
                  <a:cubicBezTo>
                    <a:pt x="13105" y="5763"/>
                    <a:pt x="12978" y="7585"/>
                    <a:pt x="13086" y="9740"/>
                  </a:cubicBezTo>
                  <a:cubicBezTo>
                    <a:pt x="13156" y="11052"/>
                    <a:pt x="12425" y="12275"/>
                    <a:pt x="11231" y="12828"/>
                  </a:cubicBezTo>
                  <a:cubicBezTo>
                    <a:pt x="11212" y="12837"/>
                    <a:pt x="11193" y="12851"/>
                    <a:pt x="11174" y="12856"/>
                  </a:cubicBezTo>
                  <a:cubicBezTo>
                    <a:pt x="10326" y="13287"/>
                    <a:pt x="9910" y="14261"/>
                    <a:pt x="10153" y="15180"/>
                  </a:cubicBezTo>
                  <a:lnTo>
                    <a:pt x="10345" y="15901"/>
                  </a:lnTo>
                  <a:cubicBezTo>
                    <a:pt x="10406" y="16135"/>
                    <a:pt x="10495" y="16360"/>
                    <a:pt x="10608" y="16571"/>
                  </a:cubicBezTo>
                  <a:cubicBezTo>
                    <a:pt x="10706" y="16740"/>
                    <a:pt x="10786" y="16838"/>
                    <a:pt x="10996" y="16843"/>
                  </a:cubicBezTo>
                  <a:lnTo>
                    <a:pt x="11010" y="16843"/>
                  </a:lnTo>
                  <a:cubicBezTo>
                    <a:pt x="11320" y="16843"/>
                    <a:pt x="11474" y="16510"/>
                    <a:pt x="11582" y="16285"/>
                  </a:cubicBezTo>
                  <a:lnTo>
                    <a:pt x="12074" y="14739"/>
                  </a:lnTo>
                  <a:cubicBezTo>
                    <a:pt x="12074" y="14720"/>
                    <a:pt x="12083" y="14706"/>
                    <a:pt x="12097" y="14697"/>
                  </a:cubicBezTo>
                  <a:cubicBezTo>
                    <a:pt x="14046" y="13788"/>
                    <a:pt x="15250" y="11788"/>
                    <a:pt x="15133" y="9637"/>
                  </a:cubicBezTo>
                  <a:cubicBezTo>
                    <a:pt x="15040" y="7679"/>
                    <a:pt x="15147" y="6035"/>
                    <a:pt x="15471" y="4615"/>
                  </a:cubicBezTo>
                  <a:cubicBezTo>
                    <a:pt x="15635" y="3894"/>
                    <a:pt x="15583" y="3135"/>
                    <a:pt x="15316" y="2441"/>
                  </a:cubicBezTo>
                  <a:cubicBezTo>
                    <a:pt x="15302" y="2404"/>
                    <a:pt x="15283" y="2362"/>
                    <a:pt x="15269" y="2329"/>
                  </a:cubicBezTo>
                  <a:cubicBezTo>
                    <a:pt x="14871" y="1382"/>
                    <a:pt x="14103" y="642"/>
                    <a:pt x="13152" y="272"/>
                  </a:cubicBezTo>
                  <a:cubicBezTo>
                    <a:pt x="12688" y="91"/>
                    <a:pt x="12200" y="2"/>
                    <a:pt x="11712" y="2"/>
                  </a:cubicBezTo>
                  <a:cubicBezTo>
                    <a:pt x="11164" y="2"/>
                    <a:pt x="10617" y="115"/>
                    <a:pt x="10106" y="338"/>
                  </a:cubicBezTo>
                  <a:cubicBezTo>
                    <a:pt x="9338" y="680"/>
                    <a:pt x="8580" y="851"/>
                    <a:pt x="7822" y="851"/>
                  </a:cubicBezTo>
                  <a:cubicBezTo>
                    <a:pt x="7065" y="851"/>
                    <a:pt x="6307" y="680"/>
                    <a:pt x="5538" y="338"/>
                  </a:cubicBezTo>
                  <a:cubicBezTo>
                    <a:pt x="5029" y="113"/>
                    <a:pt x="4484" y="0"/>
                    <a:pt x="3938" y="0"/>
                  </a:cubicBezTo>
                  <a:close/>
                </a:path>
              </a:pathLst>
            </a:custGeom>
            <a:solidFill>
              <a:srgbClr val="487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6709263" y="3546975"/>
              <a:ext cx="59650" cy="292225"/>
            </a:xfrm>
            <a:custGeom>
              <a:rect b="b" l="l" r="r" t="t"/>
              <a:pathLst>
                <a:path extrusionOk="0" h="11689" w="2386">
                  <a:moveTo>
                    <a:pt x="914" y="0"/>
                  </a:moveTo>
                  <a:lnTo>
                    <a:pt x="914" y="0"/>
                  </a:lnTo>
                  <a:cubicBezTo>
                    <a:pt x="558" y="187"/>
                    <a:pt x="277" y="497"/>
                    <a:pt x="123" y="867"/>
                  </a:cubicBezTo>
                  <a:cubicBezTo>
                    <a:pt x="108" y="890"/>
                    <a:pt x="99" y="918"/>
                    <a:pt x="90" y="946"/>
                  </a:cubicBezTo>
                  <a:cubicBezTo>
                    <a:pt x="1" y="1190"/>
                    <a:pt x="34" y="1457"/>
                    <a:pt x="179" y="1673"/>
                  </a:cubicBezTo>
                  <a:cubicBezTo>
                    <a:pt x="919" y="2839"/>
                    <a:pt x="1359" y="4315"/>
                    <a:pt x="1523" y="6170"/>
                  </a:cubicBezTo>
                  <a:cubicBezTo>
                    <a:pt x="1655" y="7641"/>
                    <a:pt x="1617" y="9347"/>
                    <a:pt x="1406" y="11525"/>
                  </a:cubicBezTo>
                  <a:cubicBezTo>
                    <a:pt x="1402" y="11581"/>
                    <a:pt x="1392" y="11633"/>
                    <a:pt x="1373" y="11689"/>
                  </a:cubicBezTo>
                  <a:cubicBezTo>
                    <a:pt x="1790" y="11577"/>
                    <a:pt x="2090" y="11220"/>
                    <a:pt x="2132" y="10794"/>
                  </a:cubicBezTo>
                  <a:cubicBezTo>
                    <a:pt x="2348" y="8620"/>
                    <a:pt x="2385" y="6915"/>
                    <a:pt x="2250" y="5439"/>
                  </a:cubicBezTo>
                  <a:cubicBezTo>
                    <a:pt x="2090" y="3584"/>
                    <a:pt x="1645" y="2108"/>
                    <a:pt x="905" y="942"/>
                  </a:cubicBezTo>
                  <a:cubicBezTo>
                    <a:pt x="764" y="726"/>
                    <a:pt x="732" y="459"/>
                    <a:pt x="821" y="216"/>
                  </a:cubicBezTo>
                  <a:cubicBezTo>
                    <a:pt x="830" y="192"/>
                    <a:pt x="839" y="159"/>
                    <a:pt x="849" y="136"/>
                  </a:cubicBezTo>
                  <a:cubicBezTo>
                    <a:pt x="872" y="89"/>
                    <a:pt x="891" y="47"/>
                    <a:pt x="914" y="0"/>
                  </a:cubicBezTo>
                  <a:close/>
                </a:path>
              </a:pathLst>
            </a:custGeom>
            <a:solidFill>
              <a:srgbClr val="2C5D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6694988" y="3472025"/>
              <a:ext cx="369775" cy="349725"/>
            </a:xfrm>
            <a:custGeom>
              <a:rect b="b" l="l" r="r" t="t"/>
              <a:pathLst>
                <a:path extrusionOk="0" h="13989" w="14791">
                  <a:moveTo>
                    <a:pt x="3090" y="1"/>
                  </a:moveTo>
                  <a:cubicBezTo>
                    <a:pt x="2600" y="1"/>
                    <a:pt x="2110" y="92"/>
                    <a:pt x="1645" y="276"/>
                  </a:cubicBezTo>
                  <a:cubicBezTo>
                    <a:pt x="993" y="529"/>
                    <a:pt x="422" y="960"/>
                    <a:pt x="0" y="1518"/>
                  </a:cubicBezTo>
                  <a:cubicBezTo>
                    <a:pt x="281" y="1307"/>
                    <a:pt x="590" y="1134"/>
                    <a:pt x="918" y="1002"/>
                  </a:cubicBezTo>
                  <a:cubicBezTo>
                    <a:pt x="1382" y="824"/>
                    <a:pt x="1869" y="734"/>
                    <a:pt x="2356" y="734"/>
                  </a:cubicBezTo>
                  <a:cubicBezTo>
                    <a:pt x="2903" y="734"/>
                    <a:pt x="3451" y="847"/>
                    <a:pt x="3964" y="1073"/>
                  </a:cubicBezTo>
                  <a:cubicBezTo>
                    <a:pt x="4732" y="1412"/>
                    <a:pt x="5490" y="1582"/>
                    <a:pt x="6247" y="1582"/>
                  </a:cubicBezTo>
                  <a:cubicBezTo>
                    <a:pt x="7004" y="1582"/>
                    <a:pt x="7761" y="1412"/>
                    <a:pt x="8527" y="1073"/>
                  </a:cubicBezTo>
                  <a:cubicBezTo>
                    <a:pt x="9037" y="845"/>
                    <a:pt x="9584" y="731"/>
                    <a:pt x="10132" y="731"/>
                  </a:cubicBezTo>
                  <a:cubicBezTo>
                    <a:pt x="10620" y="731"/>
                    <a:pt x="11108" y="821"/>
                    <a:pt x="11572" y="1002"/>
                  </a:cubicBezTo>
                  <a:cubicBezTo>
                    <a:pt x="12528" y="1377"/>
                    <a:pt x="13291" y="2117"/>
                    <a:pt x="13690" y="3059"/>
                  </a:cubicBezTo>
                  <a:cubicBezTo>
                    <a:pt x="13704" y="3096"/>
                    <a:pt x="13722" y="3139"/>
                    <a:pt x="13736" y="3171"/>
                  </a:cubicBezTo>
                  <a:cubicBezTo>
                    <a:pt x="14004" y="3865"/>
                    <a:pt x="14055" y="4624"/>
                    <a:pt x="13891" y="5345"/>
                  </a:cubicBezTo>
                  <a:cubicBezTo>
                    <a:pt x="13572" y="6769"/>
                    <a:pt x="13465" y="8409"/>
                    <a:pt x="13558" y="10372"/>
                  </a:cubicBezTo>
                  <a:cubicBezTo>
                    <a:pt x="13624" y="11684"/>
                    <a:pt x="13202" y="12972"/>
                    <a:pt x="12373" y="13989"/>
                  </a:cubicBezTo>
                  <a:cubicBezTo>
                    <a:pt x="13662" y="12925"/>
                    <a:pt x="14374" y="11314"/>
                    <a:pt x="14289" y="9641"/>
                  </a:cubicBezTo>
                  <a:cubicBezTo>
                    <a:pt x="14191" y="7678"/>
                    <a:pt x="14303" y="6034"/>
                    <a:pt x="14622" y="4619"/>
                  </a:cubicBezTo>
                  <a:cubicBezTo>
                    <a:pt x="14791" y="3893"/>
                    <a:pt x="14734" y="3134"/>
                    <a:pt x="14467" y="2441"/>
                  </a:cubicBezTo>
                  <a:cubicBezTo>
                    <a:pt x="14453" y="2403"/>
                    <a:pt x="14435" y="2366"/>
                    <a:pt x="14420" y="2328"/>
                  </a:cubicBezTo>
                  <a:cubicBezTo>
                    <a:pt x="14022" y="1386"/>
                    <a:pt x="13259" y="646"/>
                    <a:pt x="12303" y="276"/>
                  </a:cubicBezTo>
                  <a:cubicBezTo>
                    <a:pt x="11838" y="95"/>
                    <a:pt x="11348" y="4"/>
                    <a:pt x="10859" y="4"/>
                  </a:cubicBezTo>
                  <a:cubicBezTo>
                    <a:pt x="10312" y="4"/>
                    <a:pt x="9767" y="117"/>
                    <a:pt x="9258" y="342"/>
                  </a:cubicBezTo>
                  <a:cubicBezTo>
                    <a:pt x="8489" y="681"/>
                    <a:pt x="7732" y="851"/>
                    <a:pt x="6974" y="851"/>
                  </a:cubicBezTo>
                  <a:cubicBezTo>
                    <a:pt x="6216" y="851"/>
                    <a:pt x="5458" y="681"/>
                    <a:pt x="4690" y="342"/>
                  </a:cubicBezTo>
                  <a:cubicBezTo>
                    <a:pt x="4181" y="115"/>
                    <a:pt x="3636" y="1"/>
                    <a:pt x="3090" y="1"/>
                  </a:cubicBezTo>
                  <a:close/>
                </a:path>
              </a:pathLst>
            </a:custGeom>
            <a:solidFill>
              <a:srgbClr val="2C5D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4" name="Google Shape;394;p19"/>
          <p:cNvGrpSpPr/>
          <p:nvPr/>
        </p:nvGrpSpPr>
        <p:grpSpPr>
          <a:xfrm>
            <a:off x="136939" y="4822210"/>
            <a:ext cx="204988" cy="182843"/>
            <a:chOff x="5124588" y="3472425"/>
            <a:chExt cx="336875" cy="420425"/>
          </a:xfrm>
        </p:grpSpPr>
        <p:sp>
          <p:nvSpPr>
            <p:cNvPr id="395" name="Google Shape;395;p19"/>
            <p:cNvSpPr/>
            <p:nvPr/>
          </p:nvSpPr>
          <p:spPr>
            <a:xfrm>
              <a:off x="5203288" y="3760125"/>
              <a:ext cx="194325" cy="97000"/>
            </a:xfrm>
            <a:custGeom>
              <a:rect b="b" l="l" r="r" t="t"/>
              <a:pathLst>
                <a:path extrusionOk="0" h="3880" w="7773">
                  <a:moveTo>
                    <a:pt x="3721" y="1"/>
                  </a:moveTo>
                  <a:cubicBezTo>
                    <a:pt x="1668" y="1"/>
                    <a:pt x="0" y="1667"/>
                    <a:pt x="5" y="3725"/>
                  </a:cubicBezTo>
                  <a:lnTo>
                    <a:pt x="5" y="3880"/>
                  </a:lnTo>
                  <a:lnTo>
                    <a:pt x="7773" y="3880"/>
                  </a:lnTo>
                  <a:lnTo>
                    <a:pt x="7773" y="3725"/>
                  </a:lnTo>
                  <a:cubicBezTo>
                    <a:pt x="7773" y="1668"/>
                    <a:pt x="6105" y="1"/>
                    <a:pt x="4048" y="1"/>
                  </a:cubicBezTo>
                  <a:lnTo>
                    <a:pt x="3730" y="1"/>
                  </a:lnTo>
                  <a:cubicBezTo>
                    <a:pt x="3727" y="1"/>
                    <a:pt x="3724" y="1"/>
                    <a:pt x="3721" y="1"/>
                  </a:cubicBez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5286788" y="3760125"/>
              <a:ext cx="110950" cy="97125"/>
            </a:xfrm>
            <a:custGeom>
              <a:rect b="b" l="l" r="r" t="t"/>
              <a:pathLst>
                <a:path extrusionOk="0" h="3885" w="4438">
                  <a:moveTo>
                    <a:pt x="558" y="1"/>
                  </a:moveTo>
                  <a:cubicBezTo>
                    <a:pt x="555" y="1"/>
                    <a:pt x="552" y="1"/>
                    <a:pt x="549" y="1"/>
                  </a:cubicBezTo>
                  <a:cubicBezTo>
                    <a:pt x="362" y="1"/>
                    <a:pt x="179" y="10"/>
                    <a:pt x="1" y="38"/>
                  </a:cubicBezTo>
                  <a:cubicBezTo>
                    <a:pt x="1917" y="310"/>
                    <a:pt x="3337" y="1950"/>
                    <a:pt x="3337" y="3884"/>
                  </a:cubicBezTo>
                  <a:lnTo>
                    <a:pt x="4437" y="3884"/>
                  </a:lnTo>
                  <a:cubicBezTo>
                    <a:pt x="4437" y="1742"/>
                    <a:pt x="2699" y="1"/>
                    <a:pt x="558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5124588" y="3726175"/>
              <a:ext cx="121825" cy="28600"/>
            </a:xfrm>
            <a:custGeom>
              <a:rect b="b" l="l" r="r" t="t"/>
              <a:pathLst>
                <a:path extrusionOk="0" h="1144" w="4873">
                  <a:moveTo>
                    <a:pt x="361" y="0"/>
                  </a:moveTo>
                  <a:cubicBezTo>
                    <a:pt x="164" y="0"/>
                    <a:pt x="0" y="159"/>
                    <a:pt x="0" y="361"/>
                  </a:cubicBezTo>
                  <a:lnTo>
                    <a:pt x="0" y="782"/>
                  </a:lnTo>
                  <a:cubicBezTo>
                    <a:pt x="0" y="979"/>
                    <a:pt x="164" y="1143"/>
                    <a:pt x="361" y="1143"/>
                  </a:cubicBezTo>
                  <a:lnTo>
                    <a:pt x="4512" y="1143"/>
                  </a:lnTo>
                  <a:cubicBezTo>
                    <a:pt x="4713" y="1143"/>
                    <a:pt x="4873" y="979"/>
                    <a:pt x="4873" y="782"/>
                  </a:cubicBezTo>
                  <a:lnTo>
                    <a:pt x="4873" y="361"/>
                  </a:lnTo>
                  <a:cubicBezTo>
                    <a:pt x="4873" y="159"/>
                    <a:pt x="4713" y="0"/>
                    <a:pt x="4512" y="0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5209488" y="3726150"/>
              <a:ext cx="36925" cy="28500"/>
            </a:xfrm>
            <a:custGeom>
              <a:rect b="b" l="l" r="r" t="t"/>
              <a:pathLst>
                <a:path extrusionOk="0" h="1140" w="1477">
                  <a:moveTo>
                    <a:pt x="9" y="1"/>
                  </a:moveTo>
                  <a:cubicBezTo>
                    <a:pt x="6" y="1"/>
                    <a:pt x="4" y="1"/>
                    <a:pt x="1" y="1"/>
                  </a:cubicBezTo>
                  <a:lnTo>
                    <a:pt x="18" y="1"/>
                  </a:lnTo>
                  <a:cubicBezTo>
                    <a:pt x="15" y="1"/>
                    <a:pt x="12" y="1"/>
                    <a:pt x="9" y="1"/>
                  </a:cubicBezTo>
                  <a:close/>
                  <a:moveTo>
                    <a:pt x="1106" y="1"/>
                  </a:moveTo>
                  <a:cubicBezTo>
                    <a:pt x="1103" y="1"/>
                    <a:pt x="1100" y="1"/>
                    <a:pt x="1097" y="1"/>
                  </a:cubicBezTo>
                  <a:lnTo>
                    <a:pt x="18" y="1"/>
                  </a:lnTo>
                  <a:cubicBezTo>
                    <a:pt x="216" y="6"/>
                    <a:pt x="376" y="171"/>
                    <a:pt x="376" y="376"/>
                  </a:cubicBezTo>
                  <a:lnTo>
                    <a:pt x="376" y="765"/>
                  </a:lnTo>
                  <a:cubicBezTo>
                    <a:pt x="376" y="971"/>
                    <a:pt x="207" y="1139"/>
                    <a:pt x="1" y="1139"/>
                  </a:cubicBezTo>
                  <a:lnTo>
                    <a:pt x="1097" y="1139"/>
                  </a:lnTo>
                  <a:cubicBezTo>
                    <a:pt x="1308" y="1139"/>
                    <a:pt x="1477" y="971"/>
                    <a:pt x="1477" y="765"/>
                  </a:cubicBezTo>
                  <a:lnTo>
                    <a:pt x="1477" y="376"/>
                  </a:lnTo>
                  <a:cubicBezTo>
                    <a:pt x="1477" y="168"/>
                    <a:pt x="1312" y="1"/>
                    <a:pt x="1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5153163" y="3754750"/>
              <a:ext cx="78600" cy="61975"/>
            </a:xfrm>
            <a:custGeom>
              <a:rect b="b" l="l" r="r" t="t"/>
              <a:pathLst>
                <a:path extrusionOk="0" h="2479" w="3144">
                  <a:moveTo>
                    <a:pt x="0" y="0"/>
                  </a:moveTo>
                  <a:cubicBezTo>
                    <a:pt x="14" y="52"/>
                    <a:pt x="38" y="103"/>
                    <a:pt x="66" y="155"/>
                  </a:cubicBezTo>
                  <a:cubicBezTo>
                    <a:pt x="614" y="1115"/>
                    <a:pt x="1401" y="1921"/>
                    <a:pt x="2357" y="2478"/>
                  </a:cubicBezTo>
                  <a:cubicBezTo>
                    <a:pt x="2554" y="2062"/>
                    <a:pt x="2816" y="1677"/>
                    <a:pt x="3144" y="1349"/>
                  </a:cubicBezTo>
                  <a:cubicBezTo>
                    <a:pt x="2540" y="1012"/>
                    <a:pt x="2015" y="553"/>
                    <a:pt x="1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5276263" y="3790475"/>
              <a:ext cx="42300" cy="36250"/>
            </a:xfrm>
            <a:custGeom>
              <a:rect b="b" l="l" r="r" t="t"/>
              <a:pathLst>
                <a:path extrusionOk="0" h="1450" w="1692">
                  <a:moveTo>
                    <a:pt x="970" y="0"/>
                  </a:moveTo>
                  <a:cubicBezTo>
                    <a:pt x="323" y="0"/>
                    <a:pt x="0" y="778"/>
                    <a:pt x="455" y="1237"/>
                  </a:cubicBezTo>
                  <a:cubicBezTo>
                    <a:pt x="601" y="1384"/>
                    <a:pt x="782" y="1449"/>
                    <a:pt x="960" y="1449"/>
                  </a:cubicBezTo>
                  <a:cubicBezTo>
                    <a:pt x="1333" y="1449"/>
                    <a:pt x="1691" y="1161"/>
                    <a:pt x="1691" y="726"/>
                  </a:cubicBezTo>
                  <a:cubicBezTo>
                    <a:pt x="1691" y="323"/>
                    <a:pt x="1368" y="0"/>
                    <a:pt x="970" y="0"/>
                  </a:cubicBezTo>
                  <a:close/>
                </a:path>
              </a:pathLst>
            </a:custGeom>
            <a:solidFill>
              <a:srgbClr val="3362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5361763" y="3552350"/>
              <a:ext cx="86450" cy="255475"/>
            </a:xfrm>
            <a:custGeom>
              <a:rect b="b" l="l" r="r" t="t"/>
              <a:pathLst>
                <a:path extrusionOk="0" h="10219" w="3458">
                  <a:moveTo>
                    <a:pt x="684" y="1"/>
                  </a:moveTo>
                  <a:lnTo>
                    <a:pt x="108" y="1214"/>
                  </a:lnTo>
                  <a:cubicBezTo>
                    <a:pt x="2802" y="3205"/>
                    <a:pt x="2750" y="7258"/>
                    <a:pt x="0" y="9174"/>
                  </a:cubicBezTo>
                  <a:cubicBezTo>
                    <a:pt x="356" y="9469"/>
                    <a:pt x="661" y="9820"/>
                    <a:pt x="900" y="10218"/>
                  </a:cubicBezTo>
                  <a:cubicBezTo>
                    <a:pt x="2413" y="9108"/>
                    <a:pt x="3355" y="7379"/>
                    <a:pt x="3458" y="5505"/>
                  </a:cubicBezTo>
                  <a:lnTo>
                    <a:pt x="3448" y="4709"/>
                  </a:lnTo>
                  <a:cubicBezTo>
                    <a:pt x="3322" y="2882"/>
                    <a:pt x="2394" y="1200"/>
                    <a:pt x="918" y="113"/>
                  </a:cubicBezTo>
                  <a:cubicBezTo>
                    <a:pt x="848" y="62"/>
                    <a:pt x="769" y="19"/>
                    <a:pt x="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5374638" y="3552350"/>
              <a:ext cx="73475" cy="255600"/>
            </a:xfrm>
            <a:custGeom>
              <a:rect b="b" l="l" r="r" t="t"/>
              <a:pathLst>
                <a:path extrusionOk="0" h="10224" w="2939">
                  <a:moveTo>
                    <a:pt x="169" y="1"/>
                  </a:moveTo>
                  <a:lnTo>
                    <a:pt x="1" y="357"/>
                  </a:lnTo>
                  <a:cubicBezTo>
                    <a:pt x="638" y="895"/>
                    <a:pt x="1167" y="1551"/>
                    <a:pt x="1551" y="2292"/>
                  </a:cubicBezTo>
                  <a:cubicBezTo>
                    <a:pt x="1935" y="3046"/>
                    <a:pt x="2165" y="3870"/>
                    <a:pt x="2226" y="4714"/>
                  </a:cubicBezTo>
                  <a:lnTo>
                    <a:pt x="2235" y="5510"/>
                  </a:lnTo>
                  <a:cubicBezTo>
                    <a:pt x="2142" y="7178"/>
                    <a:pt x="1383" y="8743"/>
                    <a:pt x="132" y="9848"/>
                  </a:cubicBezTo>
                  <a:cubicBezTo>
                    <a:pt x="221" y="9970"/>
                    <a:pt x="305" y="10092"/>
                    <a:pt x="380" y="10223"/>
                  </a:cubicBezTo>
                  <a:cubicBezTo>
                    <a:pt x="1898" y="9113"/>
                    <a:pt x="2835" y="7384"/>
                    <a:pt x="2938" y="5510"/>
                  </a:cubicBezTo>
                  <a:lnTo>
                    <a:pt x="2933" y="4709"/>
                  </a:lnTo>
                  <a:cubicBezTo>
                    <a:pt x="2807" y="2882"/>
                    <a:pt x="1879" y="1200"/>
                    <a:pt x="403" y="113"/>
                  </a:cubicBezTo>
                  <a:cubicBezTo>
                    <a:pt x="333" y="62"/>
                    <a:pt x="254" y="19"/>
                    <a:pt x="169" y="1"/>
                  </a:cubicBezTo>
                  <a:close/>
                </a:path>
              </a:pathLst>
            </a:custGeom>
            <a:solidFill>
              <a:srgbClr val="5E7C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5139563" y="3857225"/>
              <a:ext cx="321900" cy="35625"/>
            </a:xfrm>
            <a:custGeom>
              <a:rect b="b" l="l" r="r" t="t"/>
              <a:pathLst>
                <a:path extrusionOk="0" h="1425" w="12876">
                  <a:moveTo>
                    <a:pt x="1074" y="0"/>
                  </a:moveTo>
                  <a:cubicBezTo>
                    <a:pt x="722" y="0"/>
                    <a:pt x="408" y="216"/>
                    <a:pt x="277" y="544"/>
                  </a:cubicBezTo>
                  <a:lnTo>
                    <a:pt x="66" y="1073"/>
                  </a:lnTo>
                  <a:cubicBezTo>
                    <a:pt x="1" y="1242"/>
                    <a:pt x="127" y="1425"/>
                    <a:pt x="305" y="1425"/>
                  </a:cubicBezTo>
                  <a:lnTo>
                    <a:pt x="12571" y="1425"/>
                  </a:lnTo>
                  <a:cubicBezTo>
                    <a:pt x="12753" y="1425"/>
                    <a:pt x="12875" y="1242"/>
                    <a:pt x="12810" y="1073"/>
                  </a:cubicBezTo>
                  <a:lnTo>
                    <a:pt x="12599" y="544"/>
                  </a:lnTo>
                  <a:cubicBezTo>
                    <a:pt x="12472" y="216"/>
                    <a:pt x="12154" y="0"/>
                    <a:pt x="11802" y="0"/>
                  </a:cubicBezTo>
                  <a:close/>
                </a:path>
              </a:pathLst>
            </a:custGeom>
            <a:solidFill>
              <a:srgbClr val="416D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5424538" y="3857100"/>
              <a:ext cx="36925" cy="35625"/>
            </a:xfrm>
            <a:custGeom>
              <a:rect b="b" l="l" r="r" t="t"/>
              <a:pathLst>
                <a:path extrusionOk="0" h="1425" w="1477">
                  <a:moveTo>
                    <a:pt x="0" y="1"/>
                  </a:moveTo>
                  <a:lnTo>
                    <a:pt x="567" y="1425"/>
                  </a:lnTo>
                  <a:lnTo>
                    <a:pt x="1172" y="1425"/>
                  </a:lnTo>
                  <a:cubicBezTo>
                    <a:pt x="1354" y="1425"/>
                    <a:pt x="1476" y="1242"/>
                    <a:pt x="1411" y="1078"/>
                  </a:cubicBezTo>
                  <a:lnTo>
                    <a:pt x="1200" y="544"/>
                  </a:lnTo>
                  <a:cubicBezTo>
                    <a:pt x="1069" y="216"/>
                    <a:pt x="755" y="1"/>
                    <a:pt x="403" y="1"/>
                  </a:cubicBezTo>
                  <a:close/>
                </a:path>
              </a:pathLst>
            </a:custGeom>
            <a:solidFill>
              <a:srgbClr val="1C51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5365263" y="3472425"/>
              <a:ext cx="68200" cy="66400"/>
            </a:xfrm>
            <a:custGeom>
              <a:rect b="b" l="l" r="r" t="t"/>
              <a:pathLst>
                <a:path extrusionOk="0" h="2656" w="2728">
                  <a:moveTo>
                    <a:pt x="653" y="0"/>
                  </a:moveTo>
                  <a:cubicBezTo>
                    <a:pt x="558" y="0"/>
                    <a:pt x="465" y="35"/>
                    <a:pt x="394" y="106"/>
                  </a:cubicBezTo>
                  <a:lnTo>
                    <a:pt x="146" y="359"/>
                  </a:lnTo>
                  <a:cubicBezTo>
                    <a:pt x="1" y="499"/>
                    <a:pt x="1" y="733"/>
                    <a:pt x="146" y="874"/>
                  </a:cubicBezTo>
                  <a:lnTo>
                    <a:pt x="1814" y="2546"/>
                  </a:lnTo>
                  <a:cubicBezTo>
                    <a:pt x="1886" y="2619"/>
                    <a:pt x="1980" y="2655"/>
                    <a:pt x="2074" y="2655"/>
                  </a:cubicBezTo>
                  <a:cubicBezTo>
                    <a:pt x="2168" y="2655"/>
                    <a:pt x="2261" y="2619"/>
                    <a:pt x="2334" y="2546"/>
                  </a:cubicBezTo>
                  <a:lnTo>
                    <a:pt x="2582" y="2298"/>
                  </a:lnTo>
                  <a:cubicBezTo>
                    <a:pt x="2727" y="2153"/>
                    <a:pt x="2727" y="1919"/>
                    <a:pt x="2582" y="1778"/>
                  </a:cubicBezTo>
                  <a:lnTo>
                    <a:pt x="914" y="106"/>
                  </a:lnTo>
                  <a:cubicBezTo>
                    <a:pt x="842" y="35"/>
                    <a:pt x="747" y="0"/>
                    <a:pt x="653" y="0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5394788" y="3496025"/>
              <a:ext cx="38550" cy="42675"/>
            </a:xfrm>
            <a:custGeom>
              <a:rect b="b" l="l" r="r" t="t"/>
              <a:pathLst>
                <a:path extrusionOk="0" h="1707" w="1542">
                  <a:moveTo>
                    <a:pt x="567" y="0"/>
                  </a:moveTo>
                  <a:lnTo>
                    <a:pt x="579" y="12"/>
                  </a:lnTo>
                  <a:lnTo>
                    <a:pt x="567" y="0"/>
                  </a:lnTo>
                  <a:close/>
                  <a:moveTo>
                    <a:pt x="579" y="12"/>
                  </a:moveTo>
                  <a:lnTo>
                    <a:pt x="769" y="202"/>
                  </a:lnTo>
                  <a:lnTo>
                    <a:pt x="769" y="202"/>
                  </a:lnTo>
                  <a:lnTo>
                    <a:pt x="579" y="12"/>
                  </a:lnTo>
                  <a:close/>
                  <a:moveTo>
                    <a:pt x="769" y="202"/>
                  </a:moveTo>
                  <a:cubicBezTo>
                    <a:pt x="919" y="352"/>
                    <a:pt x="919" y="590"/>
                    <a:pt x="769" y="740"/>
                  </a:cubicBezTo>
                  <a:lnTo>
                    <a:pt x="544" y="970"/>
                  </a:lnTo>
                  <a:cubicBezTo>
                    <a:pt x="469" y="1043"/>
                    <a:pt x="370" y="1079"/>
                    <a:pt x="272" y="1079"/>
                  </a:cubicBezTo>
                  <a:cubicBezTo>
                    <a:pt x="174" y="1079"/>
                    <a:pt x="75" y="1043"/>
                    <a:pt x="0" y="970"/>
                  </a:cubicBezTo>
                  <a:lnTo>
                    <a:pt x="0" y="970"/>
                  </a:lnTo>
                  <a:lnTo>
                    <a:pt x="628" y="1598"/>
                  </a:lnTo>
                  <a:cubicBezTo>
                    <a:pt x="703" y="1670"/>
                    <a:pt x="800" y="1707"/>
                    <a:pt x="898" y="1707"/>
                  </a:cubicBezTo>
                  <a:cubicBezTo>
                    <a:pt x="995" y="1707"/>
                    <a:pt x="1092" y="1670"/>
                    <a:pt x="1167" y="1598"/>
                  </a:cubicBezTo>
                  <a:lnTo>
                    <a:pt x="1396" y="1368"/>
                  </a:lnTo>
                  <a:cubicBezTo>
                    <a:pt x="1542" y="1214"/>
                    <a:pt x="1537" y="975"/>
                    <a:pt x="1392" y="825"/>
                  </a:cubicBezTo>
                  <a:lnTo>
                    <a:pt x="769" y="202"/>
                  </a:lnTo>
                  <a:close/>
                </a:path>
              </a:pathLst>
            </a:custGeom>
            <a:solidFill>
              <a:srgbClr val="7C9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5200363" y="3611700"/>
              <a:ext cx="93825" cy="92275"/>
            </a:xfrm>
            <a:custGeom>
              <a:rect b="b" l="l" r="r" t="t"/>
              <a:pathLst>
                <a:path extrusionOk="0" h="3691" w="3753">
                  <a:moveTo>
                    <a:pt x="755" y="1"/>
                  </a:moveTo>
                  <a:cubicBezTo>
                    <a:pt x="682" y="1"/>
                    <a:pt x="609" y="28"/>
                    <a:pt x="553" y="82"/>
                  </a:cubicBezTo>
                  <a:lnTo>
                    <a:pt x="108" y="527"/>
                  </a:lnTo>
                  <a:cubicBezTo>
                    <a:pt x="0" y="639"/>
                    <a:pt x="0" y="817"/>
                    <a:pt x="108" y="929"/>
                  </a:cubicBezTo>
                  <a:lnTo>
                    <a:pt x="2788" y="3609"/>
                  </a:lnTo>
                  <a:cubicBezTo>
                    <a:pt x="2844" y="3663"/>
                    <a:pt x="2917" y="3690"/>
                    <a:pt x="2989" y="3690"/>
                  </a:cubicBezTo>
                  <a:cubicBezTo>
                    <a:pt x="3062" y="3690"/>
                    <a:pt x="3135" y="3663"/>
                    <a:pt x="3191" y="3609"/>
                  </a:cubicBezTo>
                  <a:lnTo>
                    <a:pt x="3641" y="3159"/>
                  </a:lnTo>
                  <a:cubicBezTo>
                    <a:pt x="3753" y="3052"/>
                    <a:pt x="3748" y="2869"/>
                    <a:pt x="3636" y="2761"/>
                  </a:cubicBezTo>
                  <a:lnTo>
                    <a:pt x="956" y="82"/>
                  </a:lnTo>
                  <a:cubicBezTo>
                    <a:pt x="900" y="28"/>
                    <a:pt x="827" y="1"/>
                    <a:pt x="755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5254363" y="3664800"/>
              <a:ext cx="39725" cy="39100"/>
            </a:xfrm>
            <a:custGeom>
              <a:rect b="b" l="l" r="r" t="t"/>
              <a:pathLst>
                <a:path extrusionOk="0" h="1564" w="1589">
                  <a:moveTo>
                    <a:pt x="848" y="0"/>
                  </a:moveTo>
                  <a:lnTo>
                    <a:pt x="850" y="2"/>
                  </a:lnTo>
                  <a:lnTo>
                    <a:pt x="850" y="2"/>
                  </a:lnTo>
                  <a:cubicBezTo>
                    <a:pt x="849" y="1"/>
                    <a:pt x="849" y="1"/>
                    <a:pt x="848" y="0"/>
                  </a:cubicBezTo>
                  <a:close/>
                  <a:moveTo>
                    <a:pt x="0" y="848"/>
                  </a:moveTo>
                  <a:cubicBezTo>
                    <a:pt x="2" y="850"/>
                    <a:pt x="5" y="853"/>
                    <a:pt x="7" y="855"/>
                  </a:cubicBezTo>
                  <a:lnTo>
                    <a:pt x="7" y="855"/>
                  </a:lnTo>
                  <a:lnTo>
                    <a:pt x="0" y="848"/>
                  </a:lnTo>
                  <a:close/>
                  <a:moveTo>
                    <a:pt x="850" y="2"/>
                  </a:moveTo>
                  <a:lnTo>
                    <a:pt x="850" y="2"/>
                  </a:lnTo>
                  <a:cubicBezTo>
                    <a:pt x="965" y="119"/>
                    <a:pt x="965" y="305"/>
                    <a:pt x="848" y="417"/>
                  </a:cubicBezTo>
                  <a:lnTo>
                    <a:pt x="417" y="848"/>
                  </a:lnTo>
                  <a:cubicBezTo>
                    <a:pt x="358" y="907"/>
                    <a:pt x="282" y="936"/>
                    <a:pt x="207" y="936"/>
                  </a:cubicBezTo>
                  <a:cubicBezTo>
                    <a:pt x="134" y="936"/>
                    <a:pt x="62" y="909"/>
                    <a:pt x="7" y="855"/>
                  </a:cubicBezTo>
                  <a:lnTo>
                    <a:pt x="7" y="855"/>
                  </a:lnTo>
                  <a:lnTo>
                    <a:pt x="623" y="1476"/>
                  </a:lnTo>
                  <a:cubicBezTo>
                    <a:pt x="679" y="1534"/>
                    <a:pt x="756" y="1564"/>
                    <a:pt x="832" y="1564"/>
                  </a:cubicBezTo>
                  <a:cubicBezTo>
                    <a:pt x="908" y="1564"/>
                    <a:pt x="984" y="1534"/>
                    <a:pt x="1040" y="1476"/>
                  </a:cubicBezTo>
                  <a:lnTo>
                    <a:pt x="1471" y="1045"/>
                  </a:lnTo>
                  <a:cubicBezTo>
                    <a:pt x="1588" y="928"/>
                    <a:pt x="1588" y="740"/>
                    <a:pt x="1471" y="628"/>
                  </a:cubicBezTo>
                  <a:lnTo>
                    <a:pt x="850" y="2"/>
                  </a:lnTo>
                  <a:close/>
                </a:path>
              </a:pathLst>
            </a:custGeom>
            <a:solidFill>
              <a:srgbClr val="7C9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5191688" y="3640900"/>
              <a:ext cx="38200" cy="37175"/>
            </a:xfrm>
            <a:custGeom>
              <a:rect b="b" l="l" r="r" t="t"/>
              <a:pathLst>
                <a:path extrusionOk="0" h="1487" w="1528">
                  <a:moveTo>
                    <a:pt x="703" y="0"/>
                  </a:moveTo>
                  <a:lnTo>
                    <a:pt x="146" y="553"/>
                  </a:lnTo>
                  <a:cubicBezTo>
                    <a:pt x="1" y="703"/>
                    <a:pt x="1" y="942"/>
                    <a:pt x="146" y="1092"/>
                  </a:cubicBezTo>
                  <a:lnTo>
                    <a:pt x="436" y="1378"/>
                  </a:lnTo>
                  <a:cubicBezTo>
                    <a:pt x="509" y="1450"/>
                    <a:pt x="606" y="1487"/>
                    <a:pt x="703" y="1487"/>
                  </a:cubicBezTo>
                  <a:cubicBezTo>
                    <a:pt x="801" y="1487"/>
                    <a:pt x="898" y="1450"/>
                    <a:pt x="970" y="1378"/>
                  </a:cubicBezTo>
                  <a:lnTo>
                    <a:pt x="1528" y="825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5225763" y="3675100"/>
              <a:ext cx="38225" cy="37275"/>
            </a:xfrm>
            <a:custGeom>
              <a:rect b="b" l="l" r="r" t="t"/>
              <a:pathLst>
                <a:path extrusionOk="0" h="1491" w="1529">
                  <a:moveTo>
                    <a:pt x="704" y="0"/>
                  </a:moveTo>
                  <a:lnTo>
                    <a:pt x="146" y="553"/>
                  </a:lnTo>
                  <a:cubicBezTo>
                    <a:pt x="1" y="703"/>
                    <a:pt x="1" y="942"/>
                    <a:pt x="146" y="1092"/>
                  </a:cubicBezTo>
                  <a:lnTo>
                    <a:pt x="437" y="1378"/>
                  </a:lnTo>
                  <a:cubicBezTo>
                    <a:pt x="512" y="1453"/>
                    <a:pt x="609" y="1490"/>
                    <a:pt x="705" y="1490"/>
                  </a:cubicBezTo>
                  <a:cubicBezTo>
                    <a:pt x="802" y="1490"/>
                    <a:pt x="898" y="1453"/>
                    <a:pt x="971" y="1378"/>
                  </a:cubicBezTo>
                  <a:lnTo>
                    <a:pt x="1528" y="825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5337638" y="3498000"/>
              <a:ext cx="71800" cy="71825"/>
            </a:xfrm>
            <a:custGeom>
              <a:rect b="b" l="l" r="r" t="t"/>
              <a:pathLst>
                <a:path extrusionOk="0" h="2873" w="2872">
                  <a:moveTo>
                    <a:pt x="1406" y="1"/>
                  </a:moveTo>
                  <a:lnTo>
                    <a:pt x="0" y="1406"/>
                  </a:lnTo>
                  <a:lnTo>
                    <a:pt x="1467" y="2873"/>
                  </a:lnTo>
                  <a:lnTo>
                    <a:pt x="2872" y="1467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5345838" y="3519200"/>
              <a:ext cx="63600" cy="50750"/>
            </a:xfrm>
            <a:custGeom>
              <a:rect b="b" l="l" r="r" t="t"/>
              <a:pathLst>
                <a:path extrusionOk="0" h="2030" w="2544">
                  <a:moveTo>
                    <a:pt x="0" y="891"/>
                  </a:moveTo>
                  <a:lnTo>
                    <a:pt x="515" y="1406"/>
                  </a:lnTo>
                  <a:lnTo>
                    <a:pt x="515" y="1406"/>
                  </a:lnTo>
                  <a:lnTo>
                    <a:pt x="0" y="891"/>
                  </a:lnTo>
                  <a:close/>
                  <a:moveTo>
                    <a:pt x="1921" y="1"/>
                  </a:moveTo>
                  <a:lnTo>
                    <a:pt x="515" y="1406"/>
                  </a:lnTo>
                  <a:lnTo>
                    <a:pt x="515" y="1406"/>
                  </a:lnTo>
                  <a:lnTo>
                    <a:pt x="1139" y="2029"/>
                  </a:lnTo>
                  <a:lnTo>
                    <a:pt x="2544" y="624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5E7C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5230463" y="3525625"/>
              <a:ext cx="149225" cy="148800"/>
            </a:xfrm>
            <a:custGeom>
              <a:rect b="b" l="l" r="r" t="t"/>
              <a:pathLst>
                <a:path extrusionOk="0" h="5952" w="5969">
                  <a:moveTo>
                    <a:pt x="3870" y="0"/>
                  </a:moveTo>
                  <a:cubicBezTo>
                    <a:pt x="3801" y="0"/>
                    <a:pt x="3732" y="27"/>
                    <a:pt x="3678" y="81"/>
                  </a:cubicBezTo>
                  <a:lnTo>
                    <a:pt x="2230" y="1529"/>
                  </a:lnTo>
                  <a:lnTo>
                    <a:pt x="1490" y="2274"/>
                  </a:lnTo>
                  <a:lnTo>
                    <a:pt x="0" y="3763"/>
                  </a:lnTo>
                  <a:lnTo>
                    <a:pt x="2188" y="5951"/>
                  </a:lnTo>
                  <a:lnTo>
                    <a:pt x="5866" y="2269"/>
                  </a:lnTo>
                  <a:cubicBezTo>
                    <a:pt x="5969" y="2161"/>
                    <a:pt x="5969" y="1993"/>
                    <a:pt x="5866" y="1885"/>
                  </a:cubicBezTo>
                  <a:lnTo>
                    <a:pt x="4062" y="81"/>
                  </a:lnTo>
                  <a:cubicBezTo>
                    <a:pt x="4008" y="27"/>
                    <a:pt x="3939" y="0"/>
                    <a:pt x="3870" y="0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5269588" y="3562075"/>
              <a:ext cx="110225" cy="112450"/>
            </a:xfrm>
            <a:custGeom>
              <a:rect b="b" l="l" r="r" t="t"/>
              <a:pathLst>
                <a:path extrusionOk="0" h="4498" w="4409">
                  <a:moveTo>
                    <a:pt x="3875" y="0"/>
                  </a:moveTo>
                  <a:lnTo>
                    <a:pt x="0" y="3875"/>
                  </a:lnTo>
                  <a:lnTo>
                    <a:pt x="623" y="4498"/>
                  </a:lnTo>
                  <a:lnTo>
                    <a:pt x="4306" y="820"/>
                  </a:lnTo>
                  <a:cubicBezTo>
                    <a:pt x="4409" y="713"/>
                    <a:pt x="4409" y="539"/>
                    <a:pt x="4306" y="436"/>
                  </a:cubicBezTo>
                  <a:lnTo>
                    <a:pt x="387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CFE2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5" name="Google Shape;415;p19"/>
          <p:cNvSpPr txBox="1"/>
          <p:nvPr>
            <p:ph idx="12" type="sldNum"/>
          </p:nvPr>
        </p:nvSpPr>
        <p:spPr>
          <a:xfrm>
            <a:off x="7338349" y="103761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6" name="Google Shape;416;p19"/>
          <p:cNvPicPr preferRelativeResize="0"/>
          <p:nvPr/>
        </p:nvPicPr>
        <p:blipFill rotWithShape="1">
          <a:blip r:embed="rId4">
            <a:alphaModFix/>
          </a:blip>
          <a:srcRect b="0" l="0" r="49949" t="0"/>
          <a:stretch/>
        </p:blipFill>
        <p:spPr>
          <a:xfrm>
            <a:off x="6295502" y="7892434"/>
            <a:ext cx="1560353" cy="1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9"/>
          <p:cNvPicPr preferRelativeResize="0"/>
          <p:nvPr/>
        </p:nvPicPr>
        <p:blipFill rotWithShape="1">
          <a:blip r:embed="rId5">
            <a:alphaModFix/>
          </a:blip>
          <a:srcRect b="0" l="50104" r="0" t="0"/>
          <a:stretch/>
        </p:blipFill>
        <p:spPr>
          <a:xfrm>
            <a:off x="6293396" y="9049550"/>
            <a:ext cx="1555507" cy="10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9"/>
          <p:cNvSpPr/>
          <p:nvPr/>
        </p:nvSpPr>
        <p:spPr>
          <a:xfrm>
            <a:off x="205000" y="7973700"/>
            <a:ext cx="1906500" cy="240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737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419" name="Google Shape;419;p19"/>
          <p:cNvSpPr/>
          <p:nvPr/>
        </p:nvSpPr>
        <p:spPr>
          <a:xfrm>
            <a:off x="491336" y="7758675"/>
            <a:ext cx="1311000" cy="496500"/>
          </a:xfrm>
          <a:prstGeom prst="roundRect">
            <a:avLst>
              <a:gd fmla="val 16667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0" name="Google Shape;420;p19"/>
          <p:cNvSpPr/>
          <p:nvPr/>
        </p:nvSpPr>
        <p:spPr>
          <a:xfrm>
            <a:off x="2240525" y="7973701"/>
            <a:ext cx="1906500" cy="240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421" name="Google Shape;421;p19"/>
          <p:cNvSpPr/>
          <p:nvPr/>
        </p:nvSpPr>
        <p:spPr>
          <a:xfrm>
            <a:off x="2526864" y="7758675"/>
            <a:ext cx="1311000" cy="496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2" name="Google Shape;422;p19"/>
          <p:cNvSpPr/>
          <p:nvPr/>
        </p:nvSpPr>
        <p:spPr>
          <a:xfrm>
            <a:off x="4244250" y="7973701"/>
            <a:ext cx="1906500" cy="2402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FC5E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423" name="Google Shape;423;p19"/>
          <p:cNvSpPr/>
          <p:nvPr/>
        </p:nvSpPr>
        <p:spPr>
          <a:xfrm>
            <a:off x="4530586" y="7758675"/>
            <a:ext cx="1311000" cy="496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4" name="Google Shape;424;p19"/>
          <p:cNvSpPr txBox="1"/>
          <p:nvPr/>
        </p:nvSpPr>
        <p:spPr>
          <a:xfrm>
            <a:off x="535900" y="7739950"/>
            <a:ext cx="12447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characterized by:</a:t>
            </a:r>
            <a:endParaRPr b="1" sz="12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5" name="Google Shape;425;p19"/>
          <p:cNvSpPr txBox="1"/>
          <p:nvPr/>
        </p:nvSpPr>
        <p:spPr>
          <a:xfrm>
            <a:off x="206350" y="8328650"/>
            <a:ext cx="18288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1. Parenchymal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fibrosis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2.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Reduced number and size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of acini with relative sparing of the islets of Langerhans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3. Variable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dilation of the pancreatic ducts.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6" name="Google Shape;426;p19"/>
          <p:cNvSpPr txBox="1"/>
          <p:nvPr/>
        </p:nvSpPr>
        <p:spPr>
          <a:xfrm>
            <a:off x="2263750" y="8328650"/>
            <a:ext cx="18288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Gland is: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-1661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ora"/>
              <a:buChar char="●"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Hard.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-1661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ora"/>
              <a:buChar char="●"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Dilated ducts.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-1661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ora"/>
              <a:buChar char="●"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Visible calcification. 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7" name="Google Shape;427;p19"/>
          <p:cNvSpPr txBox="1"/>
          <p:nvPr/>
        </p:nvSpPr>
        <p:spPr>
          <a:xfrm>
            <a:off x="2555525" y="7796025"/>
            <a:ext cx="12447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Grossly:</a:t>
            </a:r>
            <a:endParaRPr b="1" sz="12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8" name="Google Shape;428;p19"/>
          <p:cNvSpPr txBox="1"/>
          <p:nvPr/>
        </p:nvSpPr>
        <p:spPr>
          <a:xfrm>
            <a:off x="4467275" y="7796025"/>
            <a:ext cx="14376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Microscopically:</a:t>
            </a:r>
            <a:endParaRPr b="1" sz="12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9" name="Google Shape;429;p19"/>
          <p:cNvSpPr txBox="1"/>
          <p:nvPr/>
        </p:nvSpPr>
        <p:spPr>
          <a:xfrm>
            <a:off x="4244250" y="8227350"/>
            <a:ext cx="2051400" cy="20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Pic A: </a:t>
            </a:r>
            <a:r>
              <a:rPr b="1" lang="en-GB" sz="1200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F</a:t>
            </a:r>
            <a:r>
              <a:rPr b="1" lang="en-GB" sz="1200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ibrosis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and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atrophy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has left only residual islets and ducts, with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chronic inflammatory cells and </a:t>
            </a:r>
            <a:r>
              <a:rPr b="1" lang="en-GB" sz="1200">
                <a:highlight>
                  <a:srgbClr val="E6B8AF"/>
                </a:highlight>
                <a:latin typeface="Lora"/>
                <a:ea typeface="Lora"/>
                <a:cs typeface="Lora"/>
                <a:sym typeface="Lora"/>
              </a:rPr>
              <a:t>acinar loss.</a:t>
            </a:r>
            <a:endParaRPr b="1" sz="1200">
              <a:highlight>
                <a:srgbClr val="E6B8A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Pic B: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Dilated ducts 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with inspissated eosinophilic ductal concretions in alcoholic chronic pancreatitis. 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7091425" y="8124600"/>
            <a:ext cx="297300" cy="332400"/>
          </a:xfrm>
          <a:prstGeom prst="ellipse">
            <a:avLst/>
          </a:prstGeom>
          <a:noFill/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6906825" y="7903075"/>
            <a:ext cx="297324" cy="242082"/>
          </a:xfrm>
          <a:prstGeom prst="flowChartTerminator">
            <a:avLst/>
          </a:prstGeom>
          <a:noFill/>
          <a:ln cap="flat" cmpd="sng" w="9525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9"/>
          <p:cNvSpPr txBox="1"/>
          <p:nvPr/>
        </p:nvSpPr>
        <p:spPr>
          <a:xfrm>
            <a:off x="0" y="7318150"/>
            <a:ext cx="14376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Morphology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"/>
          <p:cNvSpPr txBox="1"/>
          <p:nvPr/>
        </p:nvSpPr>
        <p:spPr>
          <a:xfrm>
            <a:off x="0" y="952250"/>
            <a:ext cx="7014900" cy="49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Clinical Features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Silent or repeated attacks of abdominal pain, or persistent abdominal and back pain.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Attacks may be precipitated by: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Alcohol abuse.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Overeating (which increases demand on the pancreas).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 use of opiates and other drugs.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May be entirely silent until: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Pancreatic insufficiency.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Diabetes mellitus develop.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due to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destruction of the exocrine and endocrine pancreas.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Diagnosis</a:t>
            </a:r>
            <a:endParaRPr b="1"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Requires a high degree of suspicion.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Gallstone-induced obstruction may be evident as 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jaundice or elevations in serum levels of alkaline phosphatase.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Serum amylase is variable and less reliable than in acute disease.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Lipase in chronic pancreatitis is not clinically useful.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Serum immunoreactive trypsin: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Decease concentration.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Calcifications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within the pancreas by CT and ultrasonography.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8" name="Google Shape;438;p20"/>
          <p:cNvSpPr txBox="1"/>
          <p:nvPr/>
        </p:nvSpPr>
        <p:spPr>
          <a:xfrm>
            <a:off x="0" y="5863475"/>
            <a:ext cx="6366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Lora"/>
                <a:ea typeface="Lora"/>
                <a:cs typeface="Lora"/>
                <a:sym typeface="Lora"/>
              </a:rPr>
              <a:t>Prognosis</a:t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9" name="Google Shape;439;p20"/>
          <p:cNvSpPr txBox="1"/>
          <p:nvPr/>
        </p:nvSpPr>
        <p:spPr>
          <a:xfrm>
            <a:off x="993825" y="6140350"/>
            <a:ext cx="5529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Not an immediately life-threatening condition.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- The long-term outlook for individuals with chronic pancreatitis is poor, with a 20- to 25-year mortality rate of 50%.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40" name="Google Shape;440;p20"/>
          <p:cNvSpPr txBox="1"/>
          <p:nvPr/>
        </p:nvSpPr>
        <p:spPr>
          <a:xfrm>
            <a:off x="982775" y="7069350"/>
            <a:ext cx="5457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Pancreatic exocrine insufficiency, chronic malabsorption, and diabetes mellitus can all lead to significant morbidity and contribute to mortality. 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41" name="Google Shape;441;p20"/>
          <p:cNvSpPr txBox="1"/>
          <p:nvPr/>
        </p:nvSpPr>
        <p:spPr>
          <a:xfrm>
            <a:off x="993825" y="7897350"/>
            <a:ext cx="53106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In other patients severe chronic pain is a dominant problem.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-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Pancreatic pseudocysts: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in about 10% of patient.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2" name="Google Shape;442;p20"/>
          <p:cNvGrpSpPr/>
          <p:nvPr/>
        </p:nvGrpSpPr>
        <p:grpSpPr>
          <a:xfrm>
            <a:off x="664435" y="6297139"/>
            <a:ext cx="351013" cy="536930"/>
            <a:chOff x="4136752" y="1733232"/>
            <a:chExt cx="723738" cy="1422708"/>
          </a:xfrm>
        </p:grpSpPr>
        <p:sp>
          <p:nvSpPr>
            <p:cNvPr id="443" name="Google Shape;443;p20"/>
            <p:cNvSpPr/>
            <p:nvPr/>
          </p:nvSpPr>
          <p:spPr>
            <a:xfrm>
              <a:off x="4149190" y="1733232"/>
              <a:ext cx="711300" cy="1422600"/>
            </a:xfrm>
            <a:prstGeom prst="chevron">
              <a:avLst>
                <a:gd fmla="val 52989" name="adj"/>
              </a:avLst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 rot="10800000">
              <a:off x="4136752" y="2819640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 rot="10800000">
              <a:off x="4136752" y="1733274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446" name="Google Shape;446;p20"/>
          <p:cNvSpPr txBox="1"/>
          <p:nvPr/>
        </p:nvSpPr>
        <p:spPr>
          <a:xfrm>
            <a:off x="120874" y="6311510"/>
            <a:ext cx="617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01</a:t>
            </a:r>
            <a:endParaRPr b="1" i="0" sz="2400" u="none" cap="none" strike="noStrike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7" name="Google Shape;447;p20"/>
          <p:cNvGrpSpPr/>
          <p:nvPr/>
        </p:nvGrpSpPr>
        <p:grpSpPr>
          <a:xfrm>
            <a:off x="664435" y="7135339"/>
            <a:ext cx="351013" cy="536930"/>
            <a:chOff x="4136752" y="1733232"/>
            <a:chExt cx="723738" cy="1422708"/>
          </a:xfrm>
        </p:grpSpPr>
        <p:sp>
          <p:nvSpPr>
            <p:cNvPr id="448" name="Google Shape;448;p20"/>
            <p:cNvSpPr/>
            <p:nvPr/>
          </p:nvSpPr>
          <p:spPr>
            <a:xfrm>
              <a:off x="4149190" y="1733232"/>
              <a:ext cx="711300" cy="1422600"/>
            </a:xfrm>
            <a:prstGeom prst="chevron">
              <a:avLst>
                <a:gd fmla="val 52989" name="adj"/>
              </a:avLst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 rot="10800000">
              <a:off x="4136752" y="2819640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 rot="10800000">
              <a:off x="4136752" y="1733274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451" name="Google Shape;451;p20"/>
          <p:cNvSpPr txBox="1"/>
          <p:nvPr/>
        </p:nvSpPr>
        <p:spPr>
          <a:xfrm>
            <a:off x="120874" y="7149710"/>
            <a:ext cx="617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0</a:t>
            </a:r>
            <a:r>
              <a:rPr b="1" lang="en-GB" sz="24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endParaRPr b="1" i="0" sz="2400" u="none" cap="none" strike="noStrike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52" name="Google Shape;452;p20"/>
          <p:cNvGrpSpPr/>
          <p:nvPr/>
        </p:nvGrpSpPr>
        <p:grpSpPr>
          <a:xfrm>
            <a:off x="664435" y="7897339"/>
            <a:ext cx="351013" cy="536930"/>
            <a:chOff x="4136752" y="1733232"/>
            <a:chExt cx="723738" cy="1422708"/>
          </a:xfrm>
        </p:grpSpPr>
        <p:sp>
          <p:nvSpPr>
            <p:cNvPr id="453" name="Google Shape;453;p20"/>
            <p:cNvSpPr/>
            <p:nvPr/>
          </p:nvSpPr>
          <p:spPr>
            <a:xfrm>
              <a:off x="4149190" y="1733232"/>
              <a:ext cx="711300" cy="1422600"/>
            </a:xfrm>
            <a:prstGeom prst="chevron">
              <a:avLst>
                <a:gd fmla="val 52989" name="adj"/>
              </a:avLst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54" name="Google Shape;454;p20"/>
            <p:cNvSpPr/>
            <p:nvPr/>
          </p:nvSpPr>
          <p:spPr>
            <a:xfrm rot="10800000">
              <a:off x="4136752" y="2819640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 rot="10800000">
              <a:off x="4136752" y="1733274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456" name="Google Shape;456;p20"/>
          <p:cNvSpPr txBox="1"/>
          <p:nvPr/>
        </p:nvSpPr>
        <p:spPr>
          <a:xfrm>
            <a:off x="120874" y="7911710"/>
            <a:ext cx="617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0</a:t>
            </a:r>
            <a:r>
              <a:rPr b="1" lang="en-GB" sz="24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endParaRPr b="1" i="0" sz="2400" u="none" cap="none" strike="noStrike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57" name="Google Shape;457;p20"/>
          <p:cNvGrpSpPr/>
          <p:nvPr/>
        </p:nvGrpSpPr>
        <p:grpSpPr>
          <a:xfrm>
            <a:off x="664435" y="8583139"/>
            <a:ext cx="351013" cy="536930"/>
            <a:chOff x="4136752" y="1733232"/>
            <a:chExt cx="723738" cy="1422708"/>
          </a:xfrm>
        </p:grpSpPr>
        <p:sp>
          <p:nvSpPr>
            <p:cNvPr id="458" name="Google Shape;458;p20"/>
            <p:cNvSpPr/>
            <p:nvPr/>
          </p:nvSpPr>
          <p:spPr>
            <a:xfrm>
              <a:off x="4149190" y="1733232"/>
              <a:ext cx="711300" cy="1422600"/>
            </a:xfrm>
            <a:prstGeom prst="chevron">
              <a:avLst>
                <a:gd fmla="val 52989" name="adj"/>
              </a:avLst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59" name="Google Shape;459;p20"/>
            <p:cNvSpPr/>
            <p:nvPr/>
          </p:nvSpPr>
          <p:spPr>
            <a:xfrm rot="10800000">
              <a:off x="4136752" y="2819640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 rot="10800000">
              <a:off x="4136752" y="1733274"/>
              <a:ext cx="288000" cy="3363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461" name="Google Shape;461;p20"/>
          <p:cNvSpPr txBox="1"/>
          <p:nvPr/>
        </p:nvSpPr>
        <p:spPr>
          <a:xfrm>
            <a:off x="120874" y="8597510"/>
            <a:ext cx="617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0</a:t>
            </a:r>
            <a:r>
              <a:rPr b="1" lang="en-GB" sz="24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endParaRPr b="1" i="0" sz="2400" u="none" cap="none" strike="noStrike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2" name="Google Shape;462;p20"/>
          <p:cNvSpPr txBox="1"/>
          <p:nvPr/>
        </p:nvSpPr>
        <p:spPr>
          <a:xfrm>
            <a:off x="993825" y="8583150"/>
            <a:ext cx="54573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Patients with hereditary pancreatitis, have a 40% lifetime risk of developing pancreatic cancer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3" name="Google Shape;463;p20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4" name="Google Shape;464;p20"/>
          <p:cNvSpPr txBox="1"/>
          <p:nvPr/>
        </p:nvSpPr>
        <p:spPr>
          <a:xfrm>
            <a:off x="1267200" y="0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Chronic Pancreatitis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9" name="Google Shape;469;p21"/>
          <p:cNvCxnSpPr/>
          <p:nvPr/>
        </p:nvCxnSpPr>
        <p:spPr>
          <a:xfrm flipH="1" rot="10800000">
            <a:off x="1267189" y="985645"/>
            <a:ext cx="5385600" cy="39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470" name="Google Shape;470;p21"/>
          <p:cNvSpPr txBox="1"/>
          <p:nvPr/>
        </p:nvSpPr>
        <p:spPr>
          <a:xfrm>
            <a:off x="1266225" y="18625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Summary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471" name="Google Shape;471;p21"/>
          <p:cNvGraphicFramePr/>
          <p:nvPr/>
        </p:nvGraphicFramePr>
        <p:xfrm>
          <a:off x="227325" y="1139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{B4DB8C5C-9EF4-4037-BE82-DFE0BDB978B6}</a:tableStyleId>
              </a:tblPr>
              <a:tblGrid>
                <a:gridCol w="3740925"/>
                <a:gridCol w="3740925"/>
              </a:tblGrid>
              <a:tr h="5164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0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Pancreatitis </a:t>
                      </a:r>
                      <a:endParaRPr b="1" sz="30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hMerge="1"/>
              </a:tr>
              <a:tr h="370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Lora"/>
                          <a:ea typeface="Lora"/>
                          <a:cs typeface="Lora"/>
                          <a:sym typeface="Lora"/>
                        </a:rPr>
                        <a:t>Chronic</a:t>
                      </a:r>
                      <a:endParaRPr b="1" sz="18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Lora"/>
                          <a:ea typeface="Lora"/>
                          <a:cs typeface="Lora"/>
                          <a:sym typeface="Lora"/>
                        </a:rPr>
                        <a:t>Acute</a:t>
                      </a:r>
                      <a:endParaRPr b="1" sz="18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823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Irreversible</a:t>
                      </a: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 injury of the pancreas leading to fibrosis, loss of pancreatic parenchyma, loss of exocrine and endocrine function, and high risk of developing pseudocysts.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Reversible</a:t>
                      </a: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 pancreatic parenchymal injury associated with inflammation.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2514525"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diopathic or caused by: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Repeated bouts of acute pancreatitis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Chronic alcohol abuse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Germline mutations in genes such as CFTR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Malnutrition (most common cause in developing countries)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Autoimmune disorder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Long-standing obstruction of the pancreatic duct by calculi or neoplasms.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aused by: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Excessive alcohol intake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Pancreatic duct obstruction (e.g., gallstones)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Genetic factors (e.g., PRSS1, SPINK1).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Traumatic injuries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Medications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Infections (e.g., mumps).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Metabolic disorders leading to hypercalcemia.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AutoNum type="arabicPeriod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Ischemia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All of these causes promote </a:t>
                      </a:r>
                      <a:r>
                        <a:rPr b="1" lang="en-GB" sz="12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inappropriate activation of digestive enzymes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within the substance of the pancreas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823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Clinical features</a:t>
                      </a:r>
                      <a:endParaRPr b="1"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intermittent or persistent abdominal pain, intestinal malabsorption and diabetes.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Clinical features</a:t>
                      </a:r>
                      <a:endParaRPr b="1"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acute abdominal pain, systemic inflammatory response syndrome, and elevated serum lipase and amylase levels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1500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Pathogenesis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Repeated episodes of acinar cell injury leads to the production of TGF-β and PDGF, resulting in proliferation of myofibroblasts, secretion of collagen and irreversible loss of acinar cell mass, fibrosis, and pancreatic insufficiency.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Pathogenesis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Acinar injury results in release of proteolytic enzymes, leading to activation of the clotting cascade, acute inflammation, vascular injury, and edema.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In most patients, complete resolution of the acute injury occurs with restoration of acinar cell mass.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72" name="Google Shape;472;p2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3" name="Google Shape;473;p21"/>
          <p:cNvPicPr preferRelativeResize="0"/>
          <p:nvPr/>
        </p:nvPicPr>
        <p:blipFill rotWithShape="1">
          <a:blip r:embed="rId3">
            <a:alphaModFix/>
          </a:blip>
          <a:srcRect b="46986" l="0" r="0" t="0"/>
          <a:stretch/>
        </p:blipFill>
        <p:spPr>
          <a:xfrm>
            <a:off x="4604174" y="9256325"/>
            <a:ext cx="2734174" cy="11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1"/>
          <p:cNvPicPr preferRelativeResize="0"/>
          <p:nvPr/>
        </p:nvPicPr>
        <p:blipFill rotWithShape="1">
          <a:blip r:embed="rId3">
            <a:alphaModFix/>
          </a:blip>
          <a:srcRect b="0" l="0" r="0" t="55011"/>
          <a:stretch/>
        </p:blipFill>
        <p:spPr>
          <a:xfrm>
            <a:off x="541150" y="9256325"/>
            <a:ext cx="3221873" cy="11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9" name="Google Shape;479;p22"/>
          <p:cNvCxnSpPr/>
          <p:nvPr/>
        </p:nvCxnSpPr>
        <p:spPr>
          <a:xfrm flipH="1" rot="10800000">
            <a:off x="1267189" y="985645"/>
            <a:ext cx="5385600" cy="39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480" name="Google Shape;480;p22"/>
          <p:cNvSpPr txBox="1"/>
          <p:nvPr/>
        </p:nvSpPr>
        <p:spPr>
          <a:xfrm>
            <a:off x="1266225" y="18625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Quiz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1" name="Google Shape;481;p22"/>
          <p:cNvSpPr txBox="1"/>
          <p:nvPr/>
        </p:nvSpPr>
        <p:spPr>
          <a:xfrm>
            <a:off x="95063" y="1125100"/>
            <a:ext cx="3652800" cy="86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Q1: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In acute pancreatitis, inflammation of the pancreas occurs when: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Repeated alcohol intake forms protein plugs in ducts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Pancreatic enzymes are inappropriately activated and start digesting the pancreatic substance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Gallstones cause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local production of inflammatory mediators that promote fibrosis and acinar cell loss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Massive amounts of fluid accumulate in the peritoneal cavity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Q2: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Which of the following is the most common laboratory finding in acute pancreatitis?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Elevated alkaline phosphate serum levels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Normal serum amylase levels with rising serum lipase level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Elevated serum amylase with normal serum lipase level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elevated serum amylase levels followed by rising serum lipase level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Q3: 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Mutations in which of the following genes is associated with acute pancreatitis?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​​PRSS1, SPINK1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p53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CFTR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NF2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Q4: 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Which of the following is NOT seen in acute pancreatitis?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Fat necrosis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Destruction of blood vessels </a:t>
            </a: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leading to interstitial hemorrhage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Eosinophils 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Edema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82" name="Google Shape;482;p22"/>
          <p:cNvSpPr txBox="1"/>
          <p:nvPr/>
        </p:nvSpPr>
        <p:spPr>
          <a:xfrm>
            <a:off x="4077063" y="1125100"/>
            <a:ext cx="3652800" cy="9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Q5: Which of the following would be seen in chronic pancreatitis?</a:t>
            </a:r>
            <a:endParaRPr b="1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AutoNum type="alphaUcParenR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Interstitial hemorrhage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AutoNum type="alphaUcParenR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Dilated ducts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AutoNum type="alphaUcParenR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Neutrophils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AutoNum type="alphaUcParenR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Fat necrosis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Q6: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 what is the most common known cause of chronic pancreatitis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Alcoholism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Gallstones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Autoimmune disorders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Cystic fibrosis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Q7: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Which of the following is NOT a complication of chronic pancreatitis?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Malabsorption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Type 1 diabetes mellitus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Acute ischemia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Pancreatic pseudocysts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Q8: 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Serum amylase levels are increased and reliable to diagnose chronic pancreatitis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True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False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Q9: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A 60-year-old alcoholic man presents with a 6-month history of recurrent epigastric pain, progressive weight loss, and foul- smelling diarrhea. The abdominal pain is now almost constant and intractable. An X-ray film of the abdomen reveals multiple areas of calcification in the mid-abdomen. Which of the following is the most likely diagnosis?</a:t>
            </a:r>
            <a:endParaRPr b="1" sz="1200"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Carcinoid syndrome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 pancreatitis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Crohn disease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Insulinoma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cxnSp>
        <p:nvCxnSpPr>
          <p:cNvPr id="483" name="Google Shape;483;p22"/>
          <p:cNvCxnSpPr/>
          <p:nvPr/>
        </p:nvCxnSpPr>
        <p:spPr>
          <a:xfrm>
            <a:off x="3958697" y="1471398"/>
            <a:ext cx="10800" cy="75624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4" name="Google Shape;484;p22"/>
          <p:cNvSpPr txBox="1"/>
          <p:nvPr/>
        </p:nvSpPr>
        <p:spPr>
          <a:xfrm rot="-5400000">
            <a:off x="6286360" y="9086650"/>
            <a:ext cx="7599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1-B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2- D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3- A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4- C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5- B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6- A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7- C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8- B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9- B</a:t>
            </a:r>
            <a:endParaRPr b="1" sz="1000"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5" name="Google Shape;485;p22"/>
          <p:cNvSpPr txBox="1"/>
          <p:nvPr>
            <p:ph idx="12" type="sldNum"/>
          </p:nvPr>
        </p:nvSpPr>
        <p:spPr>
          <a:xfrm>
            <a:off x="7347787" y="950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