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10688400" cx="7920000"/>
  <p:notesSz cx="6858000" cy="9144000"/>
  <p:embeddedFontLst>
    <p:embeddedFont>
      <p:font typeface="Lora"/>
      <p:regular r:id="rId21"/>
      <p:bold r:id="rId22"/>
      <p:italic r:id="rId23"/>
      <p:boldItalic r:id="rId24"/>
    </p:embeddedFont>
    <p:embeddedFont>
      <p:font typeface="Changa"/>
      <p:regular r:id="rId25"/>
      <p:bold r:id="rId26"/>
    </p:embeddedFont>
    <p:embeddedFont>
      <p:font typeface="Pacifico"/>
      <p:regular r:id="rId27"/>
    </p:embeddedFont>
    <p:embeddedFont>
      <p:font typeface="CG Times"/>
      <p:regular r:id="rId28"/>
      <p:bold r:id="rId29"/>
      <p:italic r:id="rId30"/>
      <p:boldItalic r:id="rId31"/>
    </p:embeddedFont>
    <p:embeddedFont>
      <p:font typeface="Patrick Hand SC"/>
      <p:regular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402">
          <p15:clr>
            <a:srgbClr val="A4A3A4"/>
          </p15:clr>
        </p15:guide>
        <p15:guide id="2" pos="2494">
          <p15:clr>
            <a:srgbClr val="A4A3A4"/>
          </p15:clr>
        </p15:guide>
        <p15:guide id="3" orient="horz" pos="2721">
          <p15:clr>
            <a:srgbClr val="9AA0A6"/>
          </p15:clr>
        </p15:guide>
        <p15:guide id="4" orient="horz" pos="2817">
          <p15:clr>
            <a:srgbClr val="9AA0A6"/>
          </p15:clr>
        </p15:guide>
        <p15:guide id="5" orient="horz" pos="2913">
          <p15:clr>
            <a:srgbClr val="9AA0A6"/>
          </p15:clr>
        </p15:guide>
        <p15:guide id="6" orient="horz" pos="3009">
          <p15:clr>
            <a:srgbClr val="9AA0A6"/>
          </p15:clr>
        </p15:guide>
        <p15:guide id="7" orient="horz" pos="1191">
          <p15:clr>
            <a:srgbClr val="9AA0A6"/>
          </p15:clr>
        </p15:guide>
        <p15:guide id="8" orient="horz" pos="57">
          <p15:clr>
            <a:srgbClr val="9AA0A6"/>
          </p15:clr>
        </p15:guide>
        <p15:guide id="9" orient="horz" pos="73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8B23E199-A72D-4A77-8C95-AD183EDE235F}">
  <a:tblStyle styleId="{8B23E199-A72D-4A77-8C95-AD183EDE235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402" orient="horz"/>
        <p:guide pos="2494"/>
        <p:guide pos="2721" orient="horz"/>
        <p:guide pos="2817" orient="horz"/>
        <p:guide pos="2913" orient="horz"/>
        <p:guide pos="3009" orient="horz"/>
        <p:guide pos="1191" orient="horz"/>
        <p:guide pos="57" orient="horz"/>
        <p:guide pos="73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Lora-bold.fntdata"/><Relationship Id="rId21" Type="http://schemas.openxmlformats.org/officeDocument/2006/relationships/font" Target="fonts/Lora-regular.fntdata"/><Relationship Id="rId24" Type="http://schemas.openxmlformats.org/officeDocument/2006/relationships/font" Target="fonts/Lora-boldItalic.fntdata"/><Relationship Id="rId23" Type="http://schemas.openxmlformats.org/officeDocument/2006/relationships/font" Target="fonts/Lora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Changa-bold.fntdata"/><Relationship Id="rId25" Type="http://schemas.openxmlformats.org/officeDocument/2006/relationships/font" Target="fonts/Changa-regular.fntdata"/><Relationship Id="rId28" Type="http://schemas.openxmlformats.org/officeDocument/2006/relationships/font" Target="fonts/CGTimes-regular.fntdata"/><Relationship Id="rId27" Type="http://schemas.openxmlformats.org/officeDocument/2006/relationships/font" Target="fonts/Pacifico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CGTimes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GTimes-boldItalic.fntdata"/><Relationship Id="rId30" Type="http://schemas.openxmlformats.org/officeDocument/2006/relationships/font" Target="fonts/CGTimes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font" Target="fonts/PatrickHandSC-regular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58894" y="685800"/>
            <a:ext cx="2541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:notes"/>
          <p:cNvSpPr/>
          <p:nvPr>
            <p:ph idx="2" type="sldImg"/>
          </p:nvPr>
        </p:nvSpPr>
        <p:spPr>
          <a:xfrm>
            <a:off x="2158894" y="685800"/>
            <a:ext cx="2541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7592fbeda2_0_2:notes"/>
          <p:cNvSpPr/>
          <p:nvPr>
            <p:ph idx="2" type="sldImg"/>
          </p:nvPr>
        </p:nvSpPr>
        <p:spPr>
          <a:xfrm>
            <a:off x="2158894" y="685800"/>
            <a:ext cx="2541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7592fbeda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6bcdbff6c0_3_240:notes"/>
          <p:cNvSpPr/>
          <p:nvPr>
            <p:ph idx="2" type="sldImg"/>
          </p:nvPr>
        </p:nvSpPr>
        <p:spPr>
          <a:xfrm>
            <a:off x="2158894" y="685800"/>
            <a:ext cx="2541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6bcdbff6c0_3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6bcdbff6c0_3_167:notes"/>
          <p:cNvSpPr/>
          <p:nvPr>
            <p:ph idx="2" type="sldImg"/>
          </p:nvPr>
        </p:nvSpPr>
        <p:spPr>
          <a:xfrm>
            <a:off x="2158894" y="685800"/>
            <a:ext cx="2541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6bcdbff6c0_3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7592fbeda2_0_56:notes"/>
          <p:cNvSpPr/>
          <p:nvPr>
            <p:ph idx="2" type="sldImg"/>
          </p:nvPr>
        </p:nvSpPr>
        <p:spPr>
          <a:xfrm>
            <a:off x="2158894" y="685800"/>
            <a:ext cx="2541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7592fbeda2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6bcdbff6c0_3_1:notes"/>
          <p:cNvSpPr/>
          <p:nvPr>
            <p:ph idx="2" type="sldImg"/>
          </p:nvPr>
        </p:nvSpPr>
        <p:spPr>
          <a:xfrm>
            <a:off x="2158894" y="685800"/>
            <a:ext cx="2541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6bcdbff6c0_3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5b58dd634_0_0:notes"/>
          <p:cNvSpPr/>
          <p:nvPr>
            <p:ph idx="2" type="sldImg"/>
          </p:nvPr>
        </p:nvSpPr>
        <p:spPr>
          <a:xfrm>
            <a:off x="2158894" y="685800"/>
            <a:ext cx="2541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5b58dd63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5b58dd634_0_35:notes"/>
          <p:cNvSpPr/>
          <p:nvPr>
            <p:ph idx="2" type="sldImg"/>
          </p:nvPr>
        </p:nvSpPr>
        <p:spPr>
          <a:xfrm>
            <a:off x="2158894" y="685800"/>
            <a:ext cx="2541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5b58dd634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ced1aff39d90f61_0:notes"/>
          <p:cNvSpPr/>
          <p:nvPr>
            <p:ph idx="2" type="sldImg"/>
          </p:nvPr>
        </p:nvSpPr>
        <p:spPr>
          <a:xfrm>
            <a:off x="2158894" y="685800"/>
            <a:ext cx="2541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ced1aff39d90f6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ced1aff39d90f61_32:notes"/>
          <p:cNvSpPr/>
          <p:nvPr>
            <p:ph idx="2" type="sldImg"/>
          </p:nvPr>
        </p:nvSpPr>
        <p:spPr>
          <a:xfrm>
            <a:off x="2158894" y="685800"/>
            <a:ext cx="2541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7ced1aff39d90f6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6bcdbff6c0_3_75:notes"/>
          <p:cNvSpPr/>
          <p:nvPr>
            <p:ph idx="2" type="sldImg"/>
          </p:nvPr>
        </p:nvSpPr>
        <p:spPr>
          <a:xfrm>
            <a:off x="2158894" y="685800"/>
            <a:ext cx="2541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6bcdbff6c0_3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6bcdbff6c0_3_105:notes"/>
          <p:cNvSpPr/>
          <p:nvPr>
            <p:ph idx="2" type="sldImg"/>
          </p:nvPr>
        </p:nvSpPr>
        <p:spPr>
          <a:xfrm>
            <a:off x="2158894" y="685800"/>
            <a:ext cx="2541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6bcdbff6c0_3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6bcdbff6c0_3_115:notes"/>
          <p:cNvSpPr/>
          <p:nvPr>
            <p:ph idx="2" type="sldImg"/>
          </p:nvPr>
        </p:nvSpPr>
        <p:spPr>
          <a:xfrm>
            <a:off x="2158894" y="685800"/>
            <a:ext cx="2541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6bcdbff6c0_3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6bcdbff6c0_3_132:notes"/>
          <p:cNvSpPr/>
          <p:nvPr>
            <p:ph idx="2" type="sldImg"/>
          </p:nvPr>
        </p:nvSpPr>
        <p:spPr>
          <a:xfrm>
            <a:off x="2158894" y="685800"/>
            <a:ext cx="2541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6bcdbff6c0_3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69984" y="1547257"/>
            <a:ext cx="7380000" cy="426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69975" y="1775850"/>
            <a:ext cx="1029900" cy="894900"/>
          </a:xfrm>
          <a:prstGeom prst="halfFrame">
            <a:avLst>
              <a:gd fmla="val 24527" name="adj1"/>
              <a:gd fmla="val 26416" name="adj2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 rot="10800000">
            <a:off x="6620075" y="4668150"/>
            <a:ext cx="1029900" cy="894900"/>
          </a:xfrm>
          <a:prstGeom prst="halfFrame">
            <a:avLst>
              <a:gd fmla="val 24527" name="adj1"/>
              <a:gd fmla="val 26416" name="adj2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" name="Google Shape;14;p2"/>
          <p:cNvCxnSpPr/>
          <p:nvPr/>
        </p:nvCxnSpPr>
        <p:spPr>
          <a:xfrm flipH="1">
            <a:off x="252975" y="6467562"/>
            <a:ext cx="3443400" cy="15900"/>
          </a:xfrm>
          <a:prstGeom prst="straightConnector1">
            <a:avLst/>
          </a:prstGeom>
          <a:noFill/>
          <a:ln cap="flat" cmpd="sng" w="28575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" name="Google Shape;15;p2"/>
          <p:cNvCxnSpPr/>
          <p:nvPr/>
        </p:nvCxnSpPr>
        <p:spPr>
          <a:xfrm flipH="1">
            <a:off x="357762" y="9773165"/>
            <a:ext cx="2148000" cy="159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" name="Google Shape;16;p2"/>
          <p:cNvSpPr txBox="1"/>
          <p:nvPr/>
        </p:nvSpPr>
        <p:spPr>
          <a:xfrm flipH="1">
            <a:off x="252912" y="9773165"/>
            <a:ext cx="4505700" cy="7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3300" lIns="103300" spcFirstLastPara="1" rIns="103300" wrap="square" tIns="103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Lora"/>
                <a:ea typeface="Lora"/>
                <a:cs typeface="Lora"/>
                <a:sym typeface="Lora"/>
              </a:rPr>
              <a:t>Black: original content</a:t>
            </a:r>
            <a:r>
              <a:rPr b="1" lang="en-GB" sz="1000">
                <a:solidFill>
                  <a:srgbClr val="38761D"/>
                </a:solidFill>
                <a:latin typeface="Lora"/>
                <a:ea typeface="Lora"/>
                <a:cs typeface="Lora"/>
                <a:sym typeface="Lora"/>
              </a:rPr>
              <a:t>     </a:t>
            </a:r>
            <a:r>
              <a:rPr b="1" lang="en-GB" sz="1000">
                <a:solidFill>
                  <a:srgbClr val="8E7CC3"/>
                </a:solidFill>
                <a:latin typeface="Lora"/>
                <a:ea typeface="Lora"/>
                <a:cs typeface="Lora"/>
                <a:sym typeface="Lora"/>
              </a:rPr>
              <a:t>   </a:t>
            </a:r>
            <a:endParaRPr b="1" sz="10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Red: Important</a:t>
            </a:r>
            <a:r>
              <a:rPr b="1" lang="en-GB" sz="1000">
                <a:solidFill>
                  <a:srgbClr val="B45F06"/>
                </a:solidFill>
                <a:latin typeface="Lora"/>
                <a:ea typeface="Lora"/>
                <a:cs typeface="Lora"/>
                <a:sym typeface="Lora"/>
              </a:rPr>
              <a:t>   </a:t>
            </a:r>
            <a:r>
              <a:rPr b="1" lang="en-GB" sz="1000">
                <a:solidFill>
                  <a:srgbClr val="8E7CC3"/>
                </a:solidFill>
                <a:latin typeface="Lora"/>
                <a:ea typeface="Lora"/>
                <a:cs typeface="Lora"/>
                <a:sym typeface="Lora"/>
              </a:rPr>
              <a:t>                      </a:t>
            </a:r>
            <a:endParaRPr b="1" sz="10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-GB" sz="1000">
                <a:solidFill>
                  <a:srgbClr val="38761D"/>
                </a:solidFill>
                <a:latin typeface="Lora"/>
                <a:ea typeface="Lora"/>
                <a:cs typeface="Lora"/>
                <a:sym typeface="Lora"/>
              </a:rPr>
              <a:t>Green: only found in males slides</a:t>
            </a:r>
            <a:endParaRPr b="1" sz="1000">
              <a:solidFill>
                <a:srgbClr val="38761D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7" name="Google Shape;17;p2"/>
          <p:cNvSpPr txBox="1"/>
          <p:nvPr/>
        </p:nvSpPr>
        <p:spPr>
          <a:xfrm>
            <a:off x="2395864" y="9788874"/>
            <a:ext cx="2556600" cy="6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03300" lIns="103300" spcFirstLastPara="1" rIns="103300" wrap="square" tIns="103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1000">
                <a:solidFill>
                  <a:srgbClr val="B45F06"/>
                </a:solidFill>
                <a:latin typeface="Lora"/>
                <a:ea typeface="Lora"/>
                <a:cs typeface="Lora"/>
                <a:sym typeface="Lora"/>
              </a:rPr>
              <a:t>Orange: Doctor notes</a:t>
            </a:r>
            <a:endParaRPr b="1" sz="1000">
              <a:solidFill>
                <a:srgbClr val="B45F06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999999"/>
                </a:solidFill>
                <a:latin typeface="Lora"/>
                <a:ea typeface="Lora"/>
                <a:cs typeface="Lora"/>
                <a:sym typeface="Lora"/>
              </a:rPr>
              <a:t>Grey: Extra/Robbins </a:t>
            </a:r>
            <a:endParaRPr b="1" sz="1000">
              <a:solidFill>
                <a:srgbClr val="38761D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8E7CC3"/>
                </a:solidFill>
                <a:latin typeface="Lora"/>
                <a:ea typeface="Lora"/>
                <a:cs typeface="Lora"/>
                <a:sym typeface="Lora"/>
              </a:rPr>
              <a:t>Purple: Only found in females slides  </a:t>
            </a:r>
            <a:r>
              <a:rPr b="1" lang="en-GB" sz="1000">
                <a:solidFill>
                  <a:srgbClr val="8E7CC3"/>
                </a:solidFill>
                <a:latin typeface="CG Times"/>
                <a:ea typeface="CG Times"/>
                <a:cs typeface="CG Times"/>
                <a:sym typeface="CG Times"/>
              </a:rPr>
              <a:t>                        </a:t>
            </a:r>
            <a:endParaRPr b="1" sz="1000">
              <a:solidFill>
                <a:srgbClr val="8E7CC3"/>
              </a:solidFill>
              <a:latin typeface="CG Times"/>
              <a:ea typeface="CG Times"/>
              <a:cs typeface="CG Times"/>
              <a:sym typeface="CG Time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269976" y="2298572"/>
            <a:ext cx="7380000" cy="408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269976" y="6550450"/>
            <a:ext cx="7380000" cy="270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9" name="Google Shape;59;p12"/>
          <p:cNvSpPr/>
          <p:nvPr/>
        </p:nvSpPr>
        <p:spPr>
          <a:xfrm>
            <a:off x="0" y="10485168"/>
            <a:ext cx="7920000" cy="2031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103300" lIns="103300" spcFirstLastPara="1" rIns="103300" wrap="square" tIns="103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0" name="Google Shape;60;p12"/>
          <p:cNvCxnSpPr/>
          <p:nvPr/>
        </p:nvCxnSpPr>
        <p:spPr>
          <a:xfrm flipH="1" rot="10800000">
            <a:off x="1267189" y="985645"/>
            <a:ext cx="5385600" cy="3900"/>
          </a:xfrm>
          <a:prstGeom prst="straightConnector1">
            <a:avLst/>
          </a:prstGeom>
          <a:noFill/>
          <a:ln cap="flat" cmpd="sng" w="28575">
            <a:solidFill>
              <a:srgbClr val="0B5394"/>
            </a:solidFill>
            <a:prstDash val="solid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 1">
  <p:cSld name="CAPTION_ONLY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3" name="Google Shape;63;p13"/>
          <p:cNvSpPr/>
          <p:nvPr/>
        </p:nvSpPr>
        <p:spPr>
          <a:xfrm>
            <a:off x="-50" y="0"/>
            <a:ext cx="7920000" cy="10688400"/>
          </a:xfrm>
          <a:prstGeom prst="halfFrame">
            <a:avLst>
              <a:gd fmla="val 14710" name="adj1"/>
              <a:gd fmla="val 13218" name="adj2"/>
            </a:avLst>
          </a:prstGeom>
          <a:solidFill>
            <a:srgbClr val="CFE2F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/>
          <p:nvPr/>
        </p:nvSpPr>
        <p:spPr>
          <a:xfrm rot="10800000">
            <a:off x="15975" y="0"/>
            <a:ext cx="7920000" cy="10688400"/>
          </a:xfrm>
          <a:prstGeom prst="halfFrame">
            <a:avLst>
              <a:gd fmla="val 17268" name="adj1"/>
              <a:gd fmla="val 11084" name="adj2"/>
            </a:avLst>
          </a:prstGeom>
          <a:solidFill>
            <a:srgbClr val="0B53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269976" y="4469553"/>
            <a:ext cx="7380000" cy="174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10485168"/>
            <a:ext cx="7920000" cy="2031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103300" lIns="103300" spcFirstLastPara="1" rIns="103300" wrap="square" tIns="103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 txBox="1"/>
          <p:nvPr/>
        </p:nvSpPr>
        <p:spPr>
          <a:xfrm>
            <a:off x="269976" y="4469553"/>
            <a:ext cx="7380000" cy="17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23" name="Google Shape;23;p3"/>
          <p:cNvCxnSpPr/>
          <p:nvPr/>
        </p:nvCxnSpPr>
        <p:spPr>
          <a:xfrm flipH="1" rot="10800000">
            <a:off x="1267189" y="757045"/>
            <a:ext cx="5385600" cy="3900"/>
          </a:xfrm>
          <a:prstGeom prst="straightConnector1">
            <a:avLst/>
          </a:prstGeom>
          <a:noFill/>
          <a:ln cap="flat" cmpd="sng" w="28575">
            <a:solidFill>
              <a:srgbClr val="0B5394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24" name="Google Shape;24;p3"/>
          <p:cNvCxnSpPr/>
          <p:nvPr/>
        </p:nvCxnSpPr>
        <p:spPr>
          <a:xfrm flipH="1">
            <a:off x="357762" y="9773165"/>
            <a:ext cx="2148000" cy="15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269976" y="924780"/>
            <a:ext cx="7380000" cy="11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269976" y="2394889"/>
            <a:ext cx="7380000" cy="70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269976" y="924780"/>
            <a:ext cx="7380000" cy="11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269976" y="2394889"/>
            <a:ext cx="3464400" cy="70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185543" y="2394889"/>
            <a:ext cx="3464400" cy="70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269976" y="924780"/>
            <a:ext cx="7380000" cy="11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269976" y="1154559"/>
            <a:ext cx="2432100" cy="15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269976" y="2887645"/>
            <a:ext cx="2432100" cy="66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424626" y="935430"/>
            <a:ext cx="5515500" cy="850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3960000" y="-260"/>
            <a:ext cx="3960000" cy="1068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229961" y="2562587"/>
            <a:ext cx="3503700" cy="308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229961" y="5824903"/>
            <a:ext cx="3503700" cy="256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278307" y="1504657"/>
            <a:ext cx="3323400" cy="767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idx="1" type="body"/>
          </p:nvPr>
        </p:nvSpPr>
        <p:spPr>
          <a:xfrm>
            <a:off x="269976" y="8791305"/>
            <a:ext cx="5195700" cy="125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2" name="Google Shape;52;p10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9976" y="924780"/>
            <a:ext cx="7380000" cy="11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9976" y="2394889"/>
            <a:ext cx="7380000" cy="70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●"/>
              <a:defRPr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ora"/>
              <a:buChar char="○"/>
              <a:defRPr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ora"/>
              <a:buChar char="●"/>
              <a:defRPr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hyperlink" Target="https://docs.google.com/presentation/d/1swZs9blqe9G-uRp0Qz-WZpmyDGPw_k3fKvwmwEPW360/edit#slide=id.p" TargetMode="External"/><Relationship Id="rId6" Type="http://schemas.openxmlformats.org/officeDocument/2006/relationships/image" Target="../media/image3.png"/><Relationship Id="rId7" Type="http://schemas.openxmlformats.org/officeDocument/2006/relationships/hyperlink" Target="https://docs.google.com/presentation/d/1JstGTRLF0JNwOq3WRP2aBSaQ57_WJA9VsV3Rhc8T9wI/edit#slide=id.p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ctrTitle"/>
          </p:nvPr>
        </p:nvSpPr>
        <p:spPr>
          <a:xfrm>
            <a:off x="269984" y="1547257"/>
            <a:ext cx="7380000" cy="42654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Mechanisms Of Malabsorption and Diarrhea</a:t>
            </a:r>
            <a:endParaRPr b="1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252942" y="5884504"/>
            <a:ext cx="2850000" cy="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3300" lIns="103300" spcFirstLastPara="1" rIns="103300" wrap="square" tIns="103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1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objectives</a:t>
            </a:r>
            <a:endParaRPr b="1" sz="41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1474" y="152399"/>
            <a:ext cx="1272324" cy="85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4">
            <a:alphaModFix/>
          </a:blip>
          <a:srcRect b="0" l="3965" r="4029" t="0"/>
          <a:stretch/>
        </p:blipFill>
        <p:spPr>
          <a:xfrm>
            <a:off x="0" y="0"/>
            <a:ext cx="1768975" cy="85412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/>
        </p:nvSpPr>
        <p:spPr>
          <a:xfrm>
            <a:off x="0" y="6505775"/>
            <a:ext cx="7550100" cy="32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Font typeface="Lora"/>
              <a:buChar char="●"/>
            </a:pPr>
            <a:r>
              <a:rPr b="1" lang="en-GB" sz="12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Understand that the malabsorption is caused by either abnormal digestion or small intestinal mucosal disease.</a:t>
            </a:r>
            <a:endParaRPr b="1" sz="12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Font typeface="Lora"/>
              <a:buChar char="●"/>
            </a:pPr>
            <a:r>
              <a:rPr b="1" lang="en-GB" sz="12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Know that malabsorption can affect many organ systems </a:t>
            </a:r>
            <a:endParaRPr b="1" sz="12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(alimentary tract, hematopoietic system, musculoskeletal system, endocrine system, epidermis, nervous system).</a:t>
            </a:r>
            <a:endParaRPr b="1" sz="12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Font typeface="Lora"/>
              <a:buChar char="●"/>
            </a:pPr>
            <a:r>
              <a:rPr b="1" lang="en-GB" sz="12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Know the pathogenesis, clinical features, pathology (gross and microscopic features) and complications (T-cell lymphoma and GI tract carcinoma) of </a:t>
            </a:r>
            <a:r>
              <a:rPr b="1" lang="en-GB" sz="1200">
                <a:solidFill>
                  <a:srgbClr val="073763"/>
                </a:solidFill>
                <a:highlight>
                  <a:srgbClr val="CFE2F3"/>
                </a:highlight>
                <a:latin typeface="Lora"/>
                <a:ea typeface="Lora"/>
                <a:cs typeface="Lora"/>
                <a:sym typeface="Lora"/>
              </a:rPr>
              <a:t>celiac disease.</a:t>
            </a:r>
            <a:endParaRPr b="1" sz="1200">
              <a:solidFill>
                <a:srgbClr val="073763"/>
              </a:solidFill>
              <a:highlight>
                <a:srgbClr val="CFE2F3"/>
              </a:highlight>
              <a:latin typeface="Lora"/>
              <a:ea typeface="Lora"/>
              <a:cs typeface="Lora"/>
              <a:sym typeface="Lor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Font typeface="Lora"/>
              <a:buChar char="●"/>
            </a:pPr>
            <a:r>
              <a:rPr b="1" lang="en-GB" sz="12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Know the cause and types of </a:t>
            </a:r>
            <a:r>
              <a:rPr b="1" lang="en-GB" sz="1200">
                <a:solidFill>
                  <a:srgbClr val="073763"/>
                </a:solidFill>
                <a:highlight>
                  <a:srgbClr val="CFE2F3"/>
                </a:highlight>
                <a:latin typeface="Lora"/>
                <a:ea typeface="Lora"/>
                <a:cs typeface="Lora"/>
                <a:sym typeface="Lora"/>
              </a:rPr>
              <a:t>Lactose intolerance.</a:t>
            </a:r>
            <a:endParaRPr b="1" sz="1200">
              <a:solidFill>
                <a:srgbClr val="073763"/>
              </a:solidFill>
              <a:highlight>
                <a:srgbClr val="CFE2F3"/>
              </a:highlight>
              <a:latin typeface="Lora"/>
              <a:ea typeface="Lora"/>
              <a:cs typeface="Lora"/>
              <a:sym typeface="Lor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Font typeface="Lora"/>
              <a:buChar char="●"/>
            </a:pPr>
            <a:r>
              <a:rPr b="1" lang="en-GB" sz="12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Define diarrhea.</a:t>
            </a:r>
            <a:endParaRPr b="1" sz="12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Font typeface="Lora"/>
              <a:buChar char="●"/>
            </a:pPr>
            <a:r>
              <a:rPr b="1" lang="en-GB" sz="12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Understand the four categories of diarrheal diseases, and list the major causes in each category.</a:t>
            </a:r>
            <a:endParaRPr b="1" sz="12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Font typeface="Lora"/>
              <a:buChar char="●"/>
            </a:pPr>
            <a:r>
              <a:rPr b="1" lang="en-GB" sz="12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List the causes of chronic diarrhea.</a:t>
            </a:r>
            <a:endParaRPr b="1" sz="12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6074100" y="1260303"/>
            <a:ext cx="1845900" cy="4614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 u="sng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  <a:hlinkClick r:id="rId5"/>
              </a:rPr>
              <a:t>Case scenario</a:t>
            </a:r>
            <a:endParaRPr b="1" sz="160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07037" y="9389175"/>
            <a:ext cx="854125" cy="85412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 txBox="1"/>
          <p:nvPr/>
        </p:nvSpPr>
        <p:spPr>
          <a:xfrm>
            <a:off x="6497950" y="10226900"/>
            <a:ext cx="1272300" cy="4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u="sng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  <a:hlinkClick r:id="rId7"/>
              </a:rPr>
              <a:t>Editing File </a:t>
            </a:r>
            <a:endParaRPr b="1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9" name="Google Shape;299;p23"/>
          <p:cNvCxnSpPr/>
          <p:nvPr/>
        </p:nvCxnSpPr>
        <p:spPr>
          <a:xfrm flipH="1" rot="10800000">
            <a:off x="1267189" y="985645"/>
            <a:ext cx="5385600" cy="39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300" name="Google Shape;300;p23"/>
          <p:cNvSpPr txBox="1"/>
          <p:nvPr/>
        </p:nvSpPr>
        <p:spPr>
          <a:xfrm>
            <a:off x="1266225" y="18625"/>
            <a:ext cx="5385600" cy="9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Summary</a:t>
            </a:r>
            <a:endParaRPr b="1" sz="30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01" name="Google Shape;301;p23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302" name="Google Shape;302;p23"/>
          <p:cNvGraphicFramePr/>
          <p:nvPr/>
        </p:nvGraphicFramePr>
        <p:xfrm>
          <a:off x="161513" y="889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{8B23E199-A72D-4A77-8C95-AD183EDE235F}</a:tableStyleId>
              </a:tblPr>
              <a:tblGrid>
                <a:gridCol w="1359200"/>
                <a:gridCol w="6237775"/>
              </a:tblGrid>
              <a:tr h="3543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solidFill>
                            <a:srgbClr val="FFFFFF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malabsorption</a:t>
                      </a:r>
                      <a:endParaRPr b="1" sz="1500">
                        <a:solidFill>
                          <a:srgbClr val="FFFFFF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solidFill>
                      <a:srgbClr val="073763"/>
                    </a:solidFill>
                  </a:tcPr>
                </a:tc>
                <a:tc hMerge="1"/>
              </a:tr>
              <a:tr h="640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073763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Definition</a:t>
                      </a:r>
                      <a:endParaRPr b="1" sz="1200">
                        <a:solidFill>
                          <a:srgbClr val="073763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-85725" lvl="0" marL="8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Lora"/>
                        <a:buChar char="●"/>
                      </a:pPr>
                      <a:r>
                        <a:rPr b="1" lang="en-GB" sz="12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It is inability of intestine to absorb nutrients adequatly into the bloodstream. </a:t>
                      </a:r>
                      <a:endParaRPr b="1" sz="12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85725" lvl="0" marL="8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Lora"/>
                        <a:buChar char="●"/>
                      </a:pPr>
                      <a:r>
                        <a:rPr b="1" lang="en-GB" sz="12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Highly specific association with class II HLA DQ2 (haplotypes DR-17 or DR5/7) and to a lesser extent, DQ8 (haplotype DR-4).</a:t>
                      </a:r>
                      <a:endParaRPr b="1" sz="12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/>
                </a:tc>
              </a:tr>
              <a:tr h="1516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300">
                          <a:solidFill>
                            <a:srgbClr val="073763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causes</a:t>
                      </a:r>
                      <a:endParaRPr b="1" sz="1300">
                        <a:solidFill>
                          <a:srgbClr val="073763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a) Inadequate digestion: </a:t>
                      </a:r>
                      <a:endParaRPr b="1" sz="11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69850" lvl="0" marL="8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Lora"/>
                        <a:buAutoNum type="arabicParenR"/>
                      </a:pPr>
                      <a:r>
                        <a:rPr b="1" lang="en-GB" sz="11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 Stomach: </a:t>
                      </a:r>
                      <a:r>
                        <a:rPr lang="en-GB" sz="11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postgastrectomy</a:t>
                      </a:r>
                      <a:r>
                        <a:rPr lang="en-GB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 </a:t>
                      </a:r>
                      <a:endParaRPr b="1" sz="11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2) pancrase : </a:t>
                      </a:r>
                      <a:r>
                        <a:rPr lang="en-GB" sz="11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Cystic fibrosis, Chronic pancreatitis</a:t>
                      </a:r>
                      <a:endParaRPr b="1" sz="11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3) bile: </a:t>
                      </a:r>
                      <a:r>
                        <a:rPr lang="en-GB" sz="11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Obstructive jaundice , Terminal ileal resection</a:t>
                      </a:r>
                      <a:endParaRPr b="1" sz="11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b) Small intestine abnormalities: </a:t>
                      </a:r>
                      <a:endParaRPr b="1" sz="11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1) Mucosa </a:t>
                      </a:r>
                      <a:r>
                        <a:rPr lang="en-GB" sz="11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: </a:t>
                      </a:r>
                      <a:r>
                        <a:rPr b="1" lang="en-GB" sz="11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Celiac disease</a:t>
                      </a:r>
                      <a:r>
                        <a:rPr lang="en-GB" sz="11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,Giardiasis</a:t>
                      </a:r>
                      <a:endParaRPr sz="11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2)Inadequate small intestine</a:t>
                      </a:r>
                      <a:r>
                        <a:rPr lang="en-GB" sz="11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 : Intestinal resection ,Crohn's disease.</a:t>
                      </a:r>
                      <a:endParaRPr sz="11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3)Lymphatic obstruction</a:t>
                      </a:r>
                      <a:r>
                        <a:rPr lang="en-GB" sz="11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: Intestinal lymphangiectasia ,Malignant Lymphoma</a:t>
                      </a:r>
                      <a:endParaRPr sz="11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/>
                </a:tc>
              </a:tr>
              <a:tr h="858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300">
                          <a:solidFill>
                            <a:srgbClr val="073763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Diagnosis </a:t>
                      </a:r>
                      <a:endParaRPr b="1" sz="1300">
                        <a:solidFill>
                          <a:srgbClr val="073763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Fecal fat study to diagnose </a:t>
                      </a:r>
                      <a:r>
                        <a:rPr b="1" lang="en-GB" sz="1100" u="sng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steatorrhoea</a:t>
                      </a:r>
                      <a:endParaRPr b="1" sz="1100" u="sng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Blood tests</a:t>
                      </a:r>
                      <a:endParaRPr b="1" sz="11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Stool studies</a:t>
                      </a:r>
                      <a:endParaRPr b="1" sz="11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Endoscopy</a:t>
                      </a:r>
                      <a:r>
                        <a:rPr lang="en-GB" sz="11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 : Biopsy of small bowel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5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500">
                          <a:solidFill>
                            <a:srgbClr val="FFFFFF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Celiac disease</a:t>
                      </a:r>
                      <a:endParaRPr sz="15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73763"/>
                    </a:solidFill>
                  </a:tcPr>
                </a:tc>
                <a:tc hMerge="1"/>
              </a:tr>
            </a:tbl>
          </a:graphicData>
        </a:graphic>
      </p:graphicFrame>
      <p:graphicFrame>
        <p:nvGraphicFramePr>
          <p:cNvPr id="303" name="Google Shape;303;p23"/>
          <p:cNvGraphicFramePr/>
          <p:nvPr/>
        </p:nvGraphicFramePr>
        <p:xfrm>
          <a:off x="160538" y="489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{8B23E199-A72D-4A77-8C95-AD183EDE235F}</a:tableStyleId>
              </a:tblPr>
              <a:tblGrid>
                <a:gridCol w="1358225"/>
                <a:gridCol w="6238750"/>
              </a:tblGrid>
              <a:tr h="255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300">
                          <a:solidFill>
                            <a:srgbClr val="073763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Definition</a:t>
                      </a:r>
                      <a:endParaRPr b="1" sz="1300">
                        <a:solidFill>
                          <a:srgbClr val="073763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Lora"/>
                          <a:ea typeface="Lora"/>
                          <a:cs typeface="Lora"/>
                          <a:sym typeface="Lora"/>
                        </a:rPr>
                        <a:t>An  immune reaction to </a:t>
                      </a:r>
                      <a:r>
                        <a:rPr b="1" lang="en-GB" sz="1100">
                          <a:latin typeface="Lora"/>
                          <a:ea typeface="Lora"/>
                          <a:cs typeface="Lora"/>
                          <a:sym typeface="Lora"/>
                        </a:rPr>
                        <a:t>gliadin </a:t>
                      </a:r>
                      <a:r>
                        <a:rPr lang="en-GB" sz="1100">
                          <a:latin typeface="Lora"/>
                          <a:ea typeface="Lora"/>
                          <a:cs typeface="Lora"/>
                          <a:sym typeface="Lora"/>
                        </a:rPr>
                        <a:t>fraction of the wheat protein </a:t>
                      </a:r>
                      <a:r>
                        <a:rPr b="1" lang="en-GB" sz="1100">
                          <a:latin typeface="Lora"/>
                          <a:ea typeface="Lora"/>
                          <a:cs typeface="Lora"/>
                          <a:sym typeface="Lora"/>
                        </a:rPr>
                        <a:t>gluten </a:t>
                      </a:r>
                      <a:endParaRPr sz="11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/>
                </a:tc>
              </a:tr>
              <a:tr h="544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300">
                          <a:solidFill>
                            <a:srgbClr val="073763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Typical presentation</a:t>
                      </a:r>
                      <a:endParaRPr b="1" sz="1300">
                        <a:solidFill>
                          <a:srgbClr val="073763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Lora"/>
                          <a:ea typeface="Lora"/>
                          <a:cs typeface="Lora"/>
                          <a:sym typeface="Lora"/>
                        </a:rPr>
                        <a:t>GI symptoms that characteristically appear at age 9-24 months.</a:t>
                      </a:r>
                      <a:endParaRPr sz="11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/>
                </a:tc>
              </a:tr>
              <a:tr h="325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300">
                          <a:solidFill>
                            <a:srgbClr val="073763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Histology</a:t>
                      </a:r>
                      <a:endParaRPr b="1" sz="1300">
                        <a:solidFill>
                          <a:srgbClr val="073763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latin typeface="Lora"/>
                          <a:ea typeface="Lora"/>
                          <a:cs typeface="Lora"/>
                          <a:sym typeface="Lora"/>
                        </a:rPr>
                        <a:t>Mucosa is flattened with marked villous atrophy.</a:t>
                      </a:r>
                      <a:endParaRPr b="1" sz="11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/>
                </a:tc>
              </a:tr>
              <a:tr h="642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300">
                          <a:solidFill>
                            <a:srgbClr val="073763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Diagnosis</a:t>
                      </a:r>
                      <a:endParaRPr b="1" sz="1300">
                        <a:solidFill>
                          <a:srgbClr val="073763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Lora"/>
                          <a:ea typeface="Lora"/>
                          <a:cs typeface="Lora"/>
                          <a:sym typeface="Lora"/>
                        </a:rPr>
                        <a:t>S</a:t>
                      </a:r>
                      <a:r>
                        <a:rPr lang="en-GB" sz="1100">
                          <a:latin typeface="Lora"/>
                          <a:ea typeface="Lora"/>
                          <a:cs typeface="Lora"/>
                          <a:sym typeface="Lora"/>
                        </a:rPr>
                        <a:t>teatorrhoea</a:t>
                      </a:r>
                      <a:endParaRPr sz="11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Histology</a:t>
                      </a:r>
                      <a:endParaRPr sz="11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Improvement of symptom and histology on gluten withdrawal from diet.</a:t>
                      </a:r>
                      <a:endParaRPr sz="11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/>
                </a:tc>
              </a:tr>
              <a:tr h="31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300">
                          <a:solidFill>
                            <a:srgbClr val="073763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Complications</a:t>
                      </a:r>
                      <a:endParaRPr b="1" sz="1300">
                        <a:solidFill>
                          <a:srgbClr val="073763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-79375" lvl="0" marL="26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Lora"/>
                        <a:buAutoNum type="arabicParenR"/>
                      </a:pPr>
                      <a:r>
                        <a:rPr b="1" lang="en-GB" sz="1100">
                          <a:latin typeface="Lora"/>
                          <a:ea typeface="Lora"/>
                          <a:cs typeface="Lora"/>
                          <a:sym typeface="Lora"/>
                        </a:rPr>
                        <a:t> Osteopenia 2) Osteoporosis 3) Infertility in women Short stature 4) delayed puberty</a:t>
                      </a:r>
                      <a:endParaRPr b="1" sz="11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latin typeface="Lora"/>
                          <a:ea typeface="Lora"/>
                          <a:cs typeface="Lora"/>
                          <a:sym typeface="Lora"/>
                        </a:rPr>
                        <a:t> 5) anemia 6) Malignancies( intestinal T-cell lymphoma )</a:t>
                      </a:r>
                      <a:endParaRPr b="1" sz="11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/>
                </a:tc>
              </a:tr>
              <a:tr h="4412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solidFill>
                            <a:srgbClr val="FFFFFF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Lactose intolerance </a:t>
                      </a:r>
                      <a:endParaRPr b="1" sz="1500">
                        <a:solidFill>
                          <a:srgbClr val="FFFFFF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solidFill>
                      <a:srgbClr val="073763"/>
                    </a:solidFill>
                  </a:tcPr>
                </a:tc>
                <a:tc hMerge="1"/>
              </a:tr>
              <a:tr h="410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300">
                          <a:solidFill>
                            <a:srgbClr val="073763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Definition</a:t>
                      </a:r>
                      <a:endParaRPr b="1" sz="1300">
                        <a:solidFill>
                          <a:srgbClr val="073763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Low or absent activity of the enzyme </a:t>
                      </a:r>
                      <a:r>
                        <a:rPr b="1" lang="en-GB" sz="1100">
                          <a:solidFill>
                            <a:srgbClr val="FF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lactase</a:t>
                      </a:r>
                      <a:endParaRPr sz="11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/>
                </a:tc>
              </a:tr>
              <a:tr h="821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300">
                          <a:solidFill>
                            <a:srgbClr val="073763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c</a:t>
                      </a:r>
                      <a:r>
                        <a:rPr b="1" lang="en-GB" sz="1300">
                          <a:solidFill>
                            <a:srgbClr val="073763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auses </a:t>
                      </a:r>
                      <a:endParaRPr b="1" sz="1300">
                        <a:solidFill>
                          <a:srgbClr val="073763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-69850" lvl="0" marL="8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Lora"/>
                        <a:buChar char="●"/>
                      </a:pPr>
                      <a:r>
                        <a:rPr b="1" lang="en-GB" sz="1100">
                          <a:latin typeface="Lora"/>
                          <a:ea typeface="Lora"/>
                          <a:cs typeface="Lora"/>
                          <a:sym typeface="Lora"/>
                        </a:rPr>
                        <a:t> Acquired lactase deficienc</a:t>
                      </a:r>
                      <a:r>
                        <a:rPr b="1" lang="en-GB" sz="1100">
                          <a:latin typeface="Lora"/>
                          <a:ea typeface="Lora"/>
                          <a:cs typeface="Lora"/>
                          <a:sym typeface="Lora"/>
                        </a:rPr>
                        <a:t>y</a:t>
                      </a:r>
                      <a:r>
                        <a:rPr lang="en-GB" sz="1100">
                          <a:latin typeface="Lora"/>
                          <a:ea typeface="Lora"/>
                          <a:cs typeface="Lora"/>
                          <a:sym typeface="Lora"/>
                        </a:rPr>
                        <a:t> : </a:t>
                      </a:r>
                      <a:r>
                        <a:rPr lang="en-GB" sz="1100" u="sng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Transient</a:t>
                      </a:r>
                      <a:r>
                        <a:rPr lang="en-GB" sz="11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 =&gt; infectious, allergic, or inflammatory process</a:t>
                      </a:r>
                      <a:endParaRPr sz="11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69850" lvl="0" marL="8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Lora"/>
                        <a:buChar char="●"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b="1" lang="en-GB" sz="11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Inherited lactase deficiency</a:t>
                      </a:r>
                      <a:r>
                        <a:rPr lang="en-GB" sz="11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: </a:t>
                      </a:r>
                      <a:endParaRPr sz="11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77049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Lora"/>
                        <a:buAutoNum type="alphaLcParenR"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 Childhood-onset and adult-onset lactase deficiency</a:t>
                      </a:r>
                      <a:endParaRPr sz="11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88900" lvl="0" marL="450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Lora"/>
                        <a:buAutoNum type="alphaLcParenR"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 Congenital lactase deficiency</a:t>
                      </a:r>
                      <a:endParaRPr sz="11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/>
                </a:tc>
              </a:tr>
              <a:tr h="449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300">
                          <a:solidFill>
                            <a:srgbClr val="073763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Clinical features</a:t>
                      </a:r>
                      <a:endParaRPr b="1" sz="1300">
                        <a:solidFill>
                          <a:srgbClr val="073763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-79375" lvl="0" marL="360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Lora"/>
                        <a:buAutoNum type="arabicParenR"/>
                      </a:pPr>
                      <a:r>
                        <a:rPr lang="en-GB" sz="1100">
                          <a:latin typeface="Lora"/>
                          <a:ea typeface="Lora"/>
                          <a:cs typeface="Lora"/>
                          <a:sym typeface="Lora"/>
                        </a:rPr>
                        <a:t> Bloating abdominal  2) discomfort 3) flatulence</a:t>
                      </a:r>
                      <a:endParaRPr sz="11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latin typeface="Lora"/>
                          <a:ea typeface="Lora"/>
                          <a:cs typeface="Lora"/>
                          <a:sym typeface="Lora"/>
                        </a:rPr>
                        <a:t>After 1 hour of </a:t>
                      </a:r>
                      <a:r>
                        <a:rPr b="1" lang="en-GB" sz="1100">
                          <a:latin typeface="Lora"/>
                          <a:ea typeface="Lora"/>
                          <a:cs typeface="Lora"/>
                          <a:sym typeface="Lora"/>
                        </a:rPr>
                        <a:t>consuming</a:t>
                      </a:r>
                      <a:r>
                        <a:rPr b="1" lang="en-GB" sz="1100">
                          <a:latin typeface="Lora"/>
                          <a:ea typeface="Lora"/>
                          <a:cs typeface="Lora"/>
                          <a:sym typeface="Lora"/>
                        </a:rPr>
                        <a:t> lactose</a:t>
                      </a:r>
                      <a:endParaRPr b="1" sz="11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/>
                </a:tc>
              </a:tr>
              <a:tr h="452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300">
                          <a:solidFill>
                            <a:srgbClr val="073763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Diagnosis</a:t>
                      </a:r>
                      <a:endParaRPr b="1" sz="1300">
                        <a:solidFill>
                          <a:srgbClr val="073763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latin typeface="Lora"/>
                          <a:ea typeface="Lora"/>
                          <a:cs typeface="Lora"/>
                          <a:sym typeface="Lora"/>
                        </a:rPr>
                        <a:t>1)Hydrogen breath test </a:t>
                      </a:r>
                      <a:endParaRPr b="1" sz="11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latin typeface="Lora"/>
                          <a:ea typeface="Lora"/>
                          <a:cs typeface="Lora"/>
                          <a:sym typeface="Lora"/>
                        </a:rPr>
                        <a:t>2) lactose-free diet </a:t>
                      </a:r>
                      <a:r>
                        <a:rPr lang="en-GB" sz="1100">
                          <a:latin typeface="Lora"/>
                          <a:ea typeface="Lora"/>
                          <a:cs typeface="Lora"/>
                          <a:sym typeface="Lora"/>
                        </a:rPr>
                        <a:t>which results in </a:t>
                      </a:r>
                      <a:r>
                        <a:rPr b="1" lang="en-GB" sz="1100">
                          <a:latin typeface="Lora"/>
                          <a:ea typeface="Lora"/>
                          <a:cs typeface="Lora"/>
                          <a:sym typeface="Lora"/>
                        </a:rPr>
                        <a:t>resolution of symptoms</a:t>
                      </a:r>
                      <a:endParaRPr b="1" sz="11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4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309" name="Google Shape;309;p24"/>
          <p:cNvGraphicFramePr/>
          <p:nvPr/>
        </p:nvGraphicFramePr>
        <p:xfrm>
          <a:off x="245375" y="1960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{8B23E199-A72D-4A77-8C95-AD183EDE235F}</a:tableStyleId>
              </a:tblPr>
              <a:tblGrid>
                <a:gridCol w="1229475"/>
                <a:gridCol w="1606925"/>
                <a:gridCol w="1418200"/>
                <a:gridCol w="1538300"/>
                <a:gridCol w="1641225"/>
              </a:tblGrid>
              <a:tr h="284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FFFFFF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FFFFFF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Secretory</a:t>
                      </a:r>
                      <a:endParaRPr b="1" sz="1200">
                        <a:solidFill>
                          <a:srgbClr val="FFFFFF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FFFFFF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Osmotic</a:t>
                      </a:r>
                      <a:endParaRPr b="1" sz="1200">
                        <a:solidFill>
                          <a:srgbClr val="FFFFFF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FFFFFF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Exudative</a:t>
                      </a:r>
                      <a:endParaRPr b="1" sz="1200">
                        <a:solidFill>
                          <a:srgbClr val="FFFFFF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FFFFFF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Motility-related</a:t>
                      </a:r>
                      <a:endParaRPr b="1" sz="1200">
                        <a:solidFill>
                          <a:srgbClr val="FFFFFF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</a:tr>
              <a:tr h="4063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073763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Osmotic gap</a:t>
                      </a:r>
                      <a:endParaRPr b="1" sz="1200">
                        <a:solidFill>
                          <a:srgbClr val="073763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073763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Normal &lt;100 mosm/kg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High &gt;125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63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073763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Fasting effect</a:t>
                      </a:r>
                      <a:endParaRPr b="1" sz="1200">
                        <a:solidFill>
                          <a:srgbClr val="073763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073763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No response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Fasting helps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Persists on fasting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63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073763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Stool</a:t>
                      </a:r>
                      <a:endParaRPr b="1" sz="1200">
                        <a:solidFill>
                          <a:srgbClr val="073763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073763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High stool output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Not massive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Blood and pus in stool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1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073763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Causes</a:t>
                      </a:r>
                      <a:endParaRPr b="1" sz="1200">
                        <a:solidFill>
                          <a:srgbClr val="073763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073763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Increased secretion</a:t>
                      </a: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 due to: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- Bacterial toxin 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(E. coli, cholera)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- Zolinger elison tumors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Poorly absorbed substance</a:t>
                      </a: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 that exert osmotic effect.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1- Malabsorption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2- laxatives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Outpouring of blood</a:t>
                      </a: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 or mucus from inflamed or ulcerated mucosa.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1- inflammatory bowel disease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2- invasive infection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3- colon cancer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Rapid movement </a:t>
                      </a: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of food through intestine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- IBS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-Diabetic diarrhea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- Hyperthyroid diarrhea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10" name="Google Shape;310;p24"/>
          <p:cNvGraphicFramePr/>
          <p:nvPr/>
        </p:nvGraphicFramePr>
        <p:xfrm>
          <a:off x="245400" y="7221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{8B23E199-A72D-4A77-8C95-AD183EDE235F}</a:tableStyleId>
              </a:tblPr>
              <a:tblGrid>
                <a:gridCol w="3082275"/>
                <a:gridCol w="4351875"/>
              </a:tblGrid>
              <a:tr h="300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FFFFFF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Acute </a:t>
                      </a:r>
                      <a:endParaRPr b="1" sz="1200">
                        <a:solidFill>
                          <a:srgbClr val="FFFFFF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FFFFFF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Chronic</a:t>
                      </a:r>
                      <a:endParaRPr b="1" sz="1200">
                        <a:solidFill>
                          <a:srgbClr val="FFFFFF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solidFill>
                      <a:srgbClr val="073763"/>
                    </a:solidFill>
                  </a:tcPr>
                </a:tc>
              </a:tr>
              <a:tr h="1444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- </a:t>
                      </a:r>
                      <a:r>
                        <a:rPr b="1" lang="en-GB" sz="1200">
                          <a:solidFill>
                            <a:srgbClr val="00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Infections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: viral gastroenteritis (rotavirus)</a:t>
                      </a:r>
                      <a:endParaRPr sz="1200">
                        <a:solidFill>
                          <a:srgbClr val="000000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- Food poisoning</a:t>
                      </a:r>
                      <a:endParaRPr sz="1200">
                        <a:solidFill>
                          <a:srgbClr val="000000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- Drugs</a:t>
                      </a:r>
                      <a:endParaRPr sz="1200">
                        <a:solidFill>
                          <a:srgbClr val="000000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- </a:t>
                      </a:r>
                      <a:r>
                        <a:rPr b="1" lang="en-GB" sz="1200">
                          <a:solidFill>
                            <a:srgbClr val="00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Antibiotic-Associated Diarrhea: 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Clostridium difficile</a:t>
                      </a:r>
                      <a:endParaRPr sz="1200">
                        <a:solidFill>
                          <a:srgbClr val="000000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- Infection: </a:t>
                      </a: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Giardia lamblia, AIDS -&gt; cause other infections that cause diarrhea (Aids have low immunity)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- Post-infectious why? Malabsorption lactose intolerance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- Malabsorption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- IBD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- Endocrine disease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- Colon cancer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- IBS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11" name="Google Shape;311;p24"/>
          <p:cNvSpPr txBox="1"/>
          <p:nvPr/>
        </p:nvSpPr>
        <p:spPr>
          <a:xfrm>
            <a:off x="0" y="838200"/>
            <a:ext cx="7338300" cy="100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Classifications (Duration):</a:t>
            </a:r>
            <a:endParaRPr b="1" sz="1200" u="sng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04800" lvl="0" marL="80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ora"/>
              <a:buChar char="○"/>
            </a:pPr>
            <a:r>
              <a:rPr lang="en-GB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Acute → 2 weeks</a:t>
            </a:r>
            <a:endParaRPr sz="12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04800" lvl="0" marL="80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ora"/>
              <a:buChar char="○"/>
            </a:pPr>
            <a:r>
              <a:rPr lang="en-GB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Persistant → 2-4 weeks</a:t>
            </a:r>
            <a:endParaRPr sz="12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04800" lvl="0" marL="80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ora"/>
              <a:buChar char="○"/>
            </a:pPr>
            <a:r>
              <a:rPr lang="en-GB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Chronic → 4 weeks in duration </a:t>
            </a:r>
            <a:endParaRPr sz="12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12" name="Google Shape;312;p24"/>
          <p:cNvSpPr txBox="1"/>
          <p:nvPr/>
        </p:nvSpPr>
        <p:spPr>
          <a:xfrm>
            <a:off x="0" y="6749675"/>
            <a:ext cx="30000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Aetiology</a:t>
            </a:r>
            <a:endParaRPr b="1" sz="1200" u="sng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13" name="Google Shape;313;p24"/>
          <p:cNvSpPr txBox="1"/>
          <p:nvPr/>
        </p:nvSpPr>
        <p:spPr>
          <a:xfrm>
            <a:off x="1266225" y="18625"/>
            <a:ext cx="5385600" cy="9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Summary</a:t>
            </a:r>
            <a:endParaRPr b="1" sz="30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8" name="Google Shape;318;p25"/>
          <p:cNvCxnSpPr/>
          <p:nvPr/>
        </p:nvCxnSpPr>
        <p:spPr>
          <a:xfrm flipH="1" rot="10800000">
            <a:off x="1267189" y="985645"/>
            <a:ext cx="5385600" cy="39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319" name="Google Shape;319;p25"/>
          <p:cNvSpPr txBox="1"/>
          <p:nvPr/>
        </p:nvSpPr>
        <p:spPr>
          <a:xfrm>
            <a:off x="1266225" y="18625"/>
            <a:ext cx="5385600" cy="9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Quiz</a:t>
            </a:r>
            <a:endParaRPr b="1" sz="30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20" name="Google Shape;320;p25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1" name="Google Shape;321;p25"/>
          <p:cNvSpPr txBox="1"/>
          <p:nvPr/>
        </p:nvSpPr>
        <p:spPr>
          <a:xfrm>
            <a:off x="138475" y="1204200"/>
            <a:ext cx="3810900" cy="84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03300" lIns="103300" spcFirstLastPara="1" rIns="103300" wrap="square" tIns="103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-GB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Q1: 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W</a:t>
            </a:r>
            <a:r>
              <a:rPr b="1" lang="en-GB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hich  one of the following organisms may cause secretory diarrhea ?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ora"/>
              <a:buAutoNum type="alphaUcParenR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Cholera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ora"/>
              <a:buAutoNum type="alphaUcParenR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gonorrhea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ora"/>
              <a:buAutoNum type="alphaUcParenR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s.aureus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ora"/>
              <a:buAutoNum type="alphaUcParenR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l.monocytogenes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Q2: 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W</a:t>
            </a:r>
            <a:r>
              <a:rPr b="1" lang="en-GB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hich of the following is NOT a chronic malabsorptive disorder?</a:t>
            </a:r>
            <a:endParaRPr b="1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ora"/>
              <a:buAutoNum type="alphaUcParenR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celiac disease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AutoNum type="alphaUcParenR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pancreatic insufficiency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AutoNum type="alphaUcParenR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Crohn disease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AutoNum type="alphaUcParenR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GERD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Q3: A 1-year-old girl is brought to the emergency room by her parents who report that she had a fever and diarrhea for 3 days.</a:t>
            </a:r>
            <a:r>
              <a:rPr b="1"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 </a:t>
            </a:r>
            <a:r>
              <a:rPr b="1" lang="en-GB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The  child’s  temperature  is  38°C  (101°F).  The CBC  shows  a</a:t>
            </a:r>
            <a:endParaRPr b="1">
              <a:solidFill>
                <a:srgbClr val="000000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normal  WBC  count  and  increased  hematocrit.  Which  of  the</a:t>
            </a:r>
            <a:endParaRPr b="1">
              <a:solidFill>
                <a:srgbClr val="000000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following microorganisms is the most likely cause of diarrhea</a:t>
            </a:r>
            <a:endParaRPr b="1">
              <a:solidFill>
                <a:srgbClr val="000000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in this young child?</a:t>
            </a:r>
            <a:endParaRPr b="1"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ora"/>
              <a:buAutoNum type="alphaUcParenR"/>
            </a:pP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​​Cytomegalovirus</a:t>
            </a:r>
            <a:endParaRPr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AutoNum type="alphaUcParenR"/>
            </a:pPr>
            <a:r>
              <a:rPr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Rotavirus</a:t>
            </a:r>
            <a:endParaRPr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AutoNum type="alphaUcParenR"/>
            </a:pPr>
            <a:r>
              <a:rPr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Salmonella typhi</a:t>
            </a:r>
            <a:endParaRPr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683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ora"/>
              <a:buAutoNum type="alphaUcParenR"/>
            </a:pPr>
            <a:r>
              <a:rPr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Shigella dysenteriae</a:t>
            </a:r>
            <a:endParaRPr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683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ora"/>
              <a:buAutoNum type="alphaUcParenR"/>
            </a:pPr>
            <a:r>
              <a:rPr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Yersinia jejuni</a:t>
            </a:r>
            <a:endParaRPr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322" name="Google Shape;322;p25"/>
          <p:cNvSpPr txBox="1"/>
          <p:nvPr/>
        </p:nvSpPr>
        <p:spPr>
          <a:xfrm>
            <a:off x="4118025" y="1204198"/>
            <a:ext cx="3652800" cy="84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03300" lIns="103300" spcFirstLastPara="1" rIns="103300" wrap="square" tIns="103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Q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4</a:t>
            </a:r>
            <a:r>
              <a:rPr b="1" lang="en-GB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: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 A 30-year-old  woman presents  with 2 days of abdominal cramping and  diarrhea. Her  temperature  is  38°C  (101°F), respirations are 32/minute, and  blood pressure is 100/65 mm Hg. Stool culture shows a toxigenic E.coli infection. Which of the following best  explains the pathogenicity of this organism in this patient?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ora"/>
              <a:buAutoNum type="alphaUcParenR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Destruction of Peyer patches.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683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ora"/>
              <a:buAutoNum type="alphaUcParenR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Invasion of the mucosa of the colon.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683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ora"/>
              <a:buAutoNum type="alphaUcParenR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Invasion of the mucosa of the ileum.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683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ora"/>
              <a:buAutoNum type="alphaUcParenR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Stimulation of acute inflammation in the superficial bowel mucosa.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AutoNum type="alphaUcParenR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Stimulation  of  fluid  transport  into  the  lumen  of  the intestine.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Q</a:t>
            </a:r>
            <a:r>
              <a:rPr b="1"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5</a:t>
            </a:r>
            <a:r>
              <a:rPr b="1" lang="en-GB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:</a:t>
            </a:r>
            <a:r>
              <a:rPr b="1"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 All of the following are causes of acute diarrhea except:</a:t>
            </a:r>
            <a:endParaRPr b="1"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ora"/>
              <a:buAutoNum type="alphaUcParenR"/>
            </a:pPr>
            <a:r>
              <a:rPr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Viral gastroenteritis</a:t>
            </a:r>
            <a:endParaRPr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683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ora"/>
              <a:buAutoNum type="alphaUcParenR"/>
            </a:pPr>
            <a:r>
              <a:rPr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Food poisoning</a:t>
            </a:r>
            <a:endParaRPr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683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ora"/>
              <a:buAutoNum type="alphaUcParenR"/>
            </a:pPr>
            <a:r>
              <a:rPr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Inflammatory bowel disease</a:t>
            </a:r>
            <a:endParaRPr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683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ora"/>
              <a:buAutoNum type="alphaUcParenR"/>
            </a:pPr>
            <a:r>
              <a:rPr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Antibiotic Associated Diarrhea</a:t>
            </a:r>
            <a:endParaRPr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999999"/>
              </a:solidFill>
            </a:endParaRPr>
          </a:p>
        </p:txBody>
      </p:sp>
      <p:cxnSp>
        <p:nvCxnSpPr>
          <p:cNvPr id="323" name="Google Shape;323;p25"/>
          <p:cNvCxnSpPr/>
          <p:nvPr/>
        </p:nvCxnSpPr>
        <p:spPr>
          <a:xfrm>
            <a:off x="3949260" y="1661398"/>
            <a:ext cx="10800" cy="7562400"/>
          </a:xfrm>
          <a:prstGeom prst="straightConnector1">
            <a:avLst/>
          </a:prstGeom>
          <a:noFill/>
          <a:ln cap="flat" cmpd="sng" w="28575">
            <a:solidFill>
              <a:srgbClr val="07376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4" name="Google Shape;324;p25"/>
          <p:cNvSpPr txBox="1"/>
          <p:nvPr/>
        </p:nvSpPr>
        <p:spPr>
          <a:xfrm>
            <a:off x="4770825" y="9458925"/>
            <a:ext cx="30000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D9D9D9"/>
                </a:solidFill>
                <a:latin typeface="Lora"/>
                <a:ea typeface="Lora"/>
                <a:cs typeface="Lora"/>
                <a:sym typeface="Lora"/>
              </a:rPr>
              <a:t>1-A,2-D,3-B,4-E,5-C</a:t>
            </a:r>
            <a:endParaRPr sz="1600">
              <a:solidFill>
                <a:srgbClr val="D9D9D9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9" name="Google Shape;329;p26"/>
          <p:cNvCxnSpPr/>
          <p:nvPr/>
        </p:nvCxnSpPr>
        <p:spPr>
          <a:xfrm flipH="1" rot="10800000">
            <a:off x="1267189" y="985645"/>
            <a:ext cx="5385600" cy="39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330" name="Google Shape;330;p26"/>
          <p:cNvSpPr txBox="1"/>
          <p:nvPr/>
        </p:nvSpPr>
        <p:spPr>
          <a:xfrm>
            <a:off x="1266225" y="18625"/>
            <a:ext cx="5385600" cy="9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Quiz</a:t>
            </a:r>
            <a:endParaRPr b="1" sz="30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31" name="Google Shape;331;p26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2" name="Google Shape;332;p26"/>
          <p:cNvSpPr txBox="1"/>
          <p:nvPr/>
        </p:nvSpPr>
        <p:spPr>
          <a:xfrm>
            <a:off x="71975" y="1315100"/>
            <a:ext cx="3877500" cy="91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03300" lIns="103300" spcFirstLastPara="1" rIns="103300" wrap="square" tIns="103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-GB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Q1: Malabsorption Diagnosis is difficult due to which of the following?</a:t>
            </a:r>
            <a:endParaRPr b="1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178901" lvl="0" marL="36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ora"/>
              <a:buAutoNum type="alphaUcParenR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  Different presentation from patient to        another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268900" lvl="0" marL="45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ora"/>
              <a:buAutoNum type="alphaUcParenR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 Difficult and invasive tests.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ora"/>
              <a:buAutoNum type="alphaUcParenR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Low sensitivity of the tests.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ora"/>
              <a:buAutoNum type="alphaUcParenR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Uncooperative patients.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Q2: Which of the following is diagnostic for celiac disease? </a:t>
            </a:r>
            <a:endParaRPr b="1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ora"/>
              <a:buAutoNum type="alphaUcParenR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Increased fat in stool.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683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ora"/>
              <a:buAutoNum type="alphaUcParenR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Detection of antibodies against gliadin.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AutoNum type="alphaUcParenR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Small intestine biopsy with villous atrophy.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AutoNum type="alphaUcParenR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Improvement with gluten free diet.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Q3: lactose intolerance may cause which type of diarrhea ?</a:t>
            </a:r>
            <a:endParaRPr b="1">
              <a:solidFill>
                <a:srgbClr val="000000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ora"/>
              <a:buAutoNum type="alphaUcParenR"/>
            </a:pP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​​osmotic</a:t>
            </a:r>
            <a:endParaRPr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AutoNum type="alphaUcParenR"/>
            </a:pPr>
            <a:r>
              <a:rPr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secretory</a:t>
            </a:r>
            <a:endParaRPr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683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ora"/>
              <a:buAutoNum type="alphaUcParenR"/>
            </a:pPr>
            <a:r>
              <a:rPr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inflammatory</a:t>
            </a:r>
            <a:endParaRPr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AutoNum type="alphaUcParenR"/>
            </a:pPr>
            <a:r>
              <a:rPr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motility related diarrhea</a:t>
            </a:r>
            <a:endParaRPr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Q4: malabsorption diarrhea is classified as?</a:t>
            </a:r>
            <a:endParaRPr b="1">
              <a:solidFill>
                <a:srgbClr val="000000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ora"/>
              <a:buAutoNum type="alphaUcParenR"/>
            </a:pPr>
            <a:r>
              <a:rPr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Chronic invasive</a:t>
            </a:r>
            <a:endParaRPr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AutoNum type="alphaUcParenR"/>
            </a:pPr>
            <a:r>
              <a:rPr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Acute invasive</a:t>
            </a:r>
            <a:endParaRPr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AutoNum type="alphaUcParenR"/>
            </a:pPr>
            <a:r>
              <a:rPr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Chronic osmotic</a:t>
            </a:r>
            <a:endParaRPr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AutoNum type="alphaUcParenR"/>
            </a:pPr>
            <a:r>
              <a:rPr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Acute osmotic</a:t>
            </a:r>
            <a:endParaRPr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Q5: Which of the following complications are associated with celiac disease but not other malabsorption</a:t>
            </a:r>
            <a:endParaRPr b="1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diseases?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ora"/>
              <a:buAutoNum type="alphaUcParenR"/>
            </a:pPr>
            <a:r>
              <a:rPr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Osteoporosis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ora"/>
              <a:buAutoNum type="alphaUcParenR"/>
            </a:pPr>
            <a:r>
              <a:rPr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Short stature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ora"/>
              <a:buAutoNum type="alphaUcParenR"/>
            </a:pPr>
            <a:r>
              <a:rPr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Anemia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ora"/>
              <a:buAutoNum type="alphaUcParenR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Malignancies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333" name="Google Shape;333;p26"/>
          <p:cNvSpPr txBox="1"/>
          <p:nvPr/>
        </p:nvSpPr>
        <p:spPr>
          <a:xfrm flipH="1">
            <a:off x="4067625" y="1315100"/>
            <a:ext cx="3652800" cy="75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3300" lIns="103300" spcFirstLastPara="1" rIns="103300" wrap="square" tIns="103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Q6: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 A 4-year-old girl is brought to the physician because her parents noticed that she has been having pale, fatty, foul-smelling stools. The patient is at the 50th percentile for height and 10th percentile for weight. Her symptoms respond dramatically to a gluten-free diet. Which of the following is the most likely diagnosis?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ora"/>
              <a:buAutoNum type="alphaUcParenR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Celiac sprue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AutoNum type="alphaUcParenR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Cystic ﬁbrosis of the pancreas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683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ora"/>
              <a:buAutoNum type="alphaUcParenR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Ménétrier disease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683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ora"/>
              <a:buAutoNum type="alphaUcParenR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Tropical sprue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Q7:</a:t>
            </a:r>
            <a:r>
              <a:rPr b="1"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 which  of the following is not a step of Celiac pathogenesis?</a:t>
            </a:r>
            <a:endParaRPr b="1"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ora"/>
              <a:buAutoNum type="alphaUcParenR"/>
            </a:pPr>
            <a:r>
              <a:rPr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Gluten is digested into amino acids and peptides including including “Gliadin”  which will  get deamidated by “tTG”</a:t>
            </a:r>
            <a:endParaRPr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683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ora"/>
              <a:buAutoNum type="alphaUcParenR"/>
            </a:pPr>
            <a:r>
              <a:rPr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it will  interact with HLA-DQ2/HLA-DQ8 of the antigen presenting cells which will present it to CD4 leading to cytokines release</a:t>
            </a:r>
            <a:endParaRPr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556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ora"/>
              <a:buAutoNum type="alphaUcParenR"/>
            </a:pPr>
            <a:r>
              <a:rPr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B-Cell activation leading to  generation of antibodies against tTG , Gliadin and CD8 will enterocytes who expresses surface  MIC-A</a:t>
            </a:r>
            <a:endParaRPr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683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ora"/>
              <a:buAutoNum type="alphaUcParenR"/>
            </a:pPr>
            <a:r>
              <a:rPr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all of the above are true</a:t>
            </a:r>
            <a:endParaRPr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D9D9D9"/>
              </a:solidFill>
            </a:endParaRPr>
          </a:p>
        </p:txBody>
      </p:sp>
      <p:cxnSp>
        <p:nvCxnSpPr>
          <p:cNvPr id="334" name="Google Shape;334;p26"/>
          <p:cNvCxnSpPr/>
          <p:nvPr/>
        </p:nvCxnSpPr>
        <p:spPr>
          <a:xfrm>
            <a:off x="3949260" y="1661398"/>
            <a:ext cx="10800" cy="7562400"/>
          </a:xfrm>
          <a:prstGeom prst="straightConnector1">
            <a:avLst/>
          </a:prstGeom>
          <a:noFill/>
          <a:ln cap="flat" cmpd="sng" w="28575">
            <a:solidFill>
              <a:srgbClr val="07376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5" name="Google Shape;335;p26"/>
          <p:cNvSpPr txBox="1"/>
          <p:nvPr/>
        </p:nvSpPr>
        <p:spPr>
          <a:xfrm flipH="1" rot="10800000">
            <a:off x="4381500" y="9637750"/>
            <a:ext cx="29568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D9D9D9"/>
                </a:solidFill>
              </a:rPr>
              <a:t>1-A 2-D 3-A 4-C 5-D 6-A 7-D</a:t>
            </a:r>
            <a:endParaRPr sz="1200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7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41" name="Google Shape;341;p27"/>
          <p:cNvSpPr txBox="1"/>
          <p:nvPr/>
        </p:nvSpPr>
        <p:spPr>
          <a:xfrm>
            <a:off x="1303850" y="1406825"/>
            <a:ext cx="5558700" cy="11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B5394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TEAM LEADERS:</a:t>
            </a:r>
            <a:endParaRPr b="1" sz="3000">
              <a:solidFill>
                <a:srgbClr val="0B5394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3D85C6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Khalid Alkhani &amp; Lama Alzamil</a:t>
            </a:r>
            <a:endParaRPr b="1" sz="3000">
              <a:solidFill>
                <a:srgbClr val="3D85C6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342" name="Google Shape;342;p27"/>
          <p:cNvSpPr txBox="1"/>
          <p:nvPr/>
        </p:nvSpPr>
        <p:spPr>
          <a:xfrm>
            <a:off x="1303850" y="2760175"/>
            <a:ext cx="5335500" cy="11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B5394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SUBLEADERS: </a:t>
            </a:r>
            <a:endParaRPr b="1" sz="3000">
              <a:solidFill>
                <a:srgbClr val="0B5394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3D85C6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Alwaleed Alsaleh &amp; Alhanouf Alhaluli</a:t>
            </a:r>
            <a:endParaRPr b="1" sz="3000">
              <a:solidFill>
                <a:srgbClr val="3D85C6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343" name="Google Shape;343;p27"/>
          <p:cNvSpPr txBox="1"/>
          <p:nvPr/>
        </p:nvSpPr>
        <p:spPr>
          <a:xfrm>
            <a:off x="1303850" y="4113525"/>
            <a:ext cx="6034500" cy="11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B5394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THIS AMAZING WORK WAS DONE BY:</a:t>
            </a:r>
            <a:endParaRPr b="1" sz="3000">
              <a:solidFill>
                <a:srgbClr val="0B5394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3D85C6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344" name="Google Shape;344;p27"/>
          <p:cNvSpPr txBox="1"/>
          <p:nvPr/>
        </p:nvSpPr>
        <p:spPr>
          <a:xfrm>
            <a:off x="1321050" y="9142325"/>
            <a:ext cx="5627400" cy="16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THANK YOU</a:t>
            </a:r>
            <a:endParaRPr sz="4800">
              <a:solidFill>
                <a:srgbClr val="FFFF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45" name="Google Shape;345;p27"/>
          <p:cNvSpPr txBox="1"/>
          <p:nvPr/>
        </p:nvSpPr>
        <p:spPr>
          <a:xfrm>
            <a:off x="1303850" y="4113525"/>
            <a:ext cx="5335500" cy="42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B5394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THIS AMAZING WORK WAS DONE BY:</a:t>
            </a:r>
            <a:endParaRPr b="1" sz="3000">
              <a:solidFill>
                <a:srgbClr val="0B5394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3D85C6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Alhanouf Alhaluli</a:t>
            </a:r>
            <a:endParaRPr b="1" sz="3000">
              <a:solidFill>
                <a:srgbClr val="3D85C6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3D85C6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Nouf Alburaikan</a:t>
            </a:r>
            <a:endParaRPr b="1" sz="3000">
              <a:solidFill>
                <a:srgbClr val="3D85C6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3D85C6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Sedra Elsirawani</a:t>
            </a:r>
            <a:endParaRPr b="1" sz="3000">
              <a:solidFill>
                <a:srgbClr val="3D85C6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3D85C6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Taiba Alzaid</a:t>
            </a:r>
            <a:endParaRPr b="1" sz="3000">
              <a:solidFill>
                <a:srgbClr val="3D85C6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3D85C6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Omar Alotaibi </a:t>
            </a:r>
            <a:endParaRPr b="1" sz="3000">
              <a:solidFill>
                <a:srgbClr val="3D85C6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3D85C6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Ahmed Alajlan</a:t>
            </a:r>
            <a:endParaRPr b="1" sz="3000">
              <a:solidFill>
                <a:srgbClr val="3D85C6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3D85C6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Alwaleed alarabi</a:t>
            </a:r>
            <a:endParaRPr b="1" sz="3000">
              <a:solidFill>
                <a:srgbClr val="3D85C6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pic>
        <p:nvPicPr>
          <p:cNvPr id="346" name="Google Shape;34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3375" y="5582787"/>
            <a:ext cx="391974" cy="39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4975" y="5203719"/>
            <a:ext cx="312026" cy="312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7901" y="6072396"/>
            <a:ext cx="391974" cy="39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2" name="Google Shape;82;p15"/>
          <p:cNvSpPr txBox="1"/>
          <p:nvPr/>
        </p:nvSpPr>
        <p:spPr>
          <a:xfrm>
            <a:off x="0" y="1170000"/>
            <a:ext cx="6819900" cy="10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 u="sng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b="1" lang="en-GB" sz="1800" u="sng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Malabsorption</a:t>
            </a:r>
            <a:r>
              <a:rPr b="1" lang="en-GB" sz="1800" u="sng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b="1" lang="en-GB" sz="1800" u="sng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syndrome</a:t>
            </a:r>
            <a:endParaRPr b="1" sz="1800" u="sng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It is the inability of intestine to absorb nutrients adequately into the bloodstream. 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Such impairment can be of </a:t>
            </a:r>
            <a:r>
              <a:rPr lang="en-GB" u="sng">
                <a:latin typeface="Lora"/>
                <a:ea typeface="Lora"/>
                <a:cs typeface="Lora"/>
                <a:sym typeface="Lora"/>
              </a:rPr>
              <a:t>single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 or </a:t>
            </a:r>
            <a:r>
              <a:rPr lang="en-GB" u="sng">
                <a:latin typeface="Lora"/>
                <a:ea typeface="Lora"/>
                <a:cs typeface="Lora"/>
                <a:sym typeface="Lora"/>
              </a:rPr>
              <a:t>multiple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 nutrients depending on the abnormality. </a:t>
            </a:r>
            <a:r>
              <a:rPr lang="en-GB">
                <a:solidFill>
                  <a:srgbClr val="B45F06"/>
                </a:solidFill>
                <a:latin typeface="Lora"/>
                <a:ea typeface="Lora"/>
                <a:cs typeface="Lora"/>
                <a:sym typeface="Lora"/>
              </a:rPr>
              <a:t>(Single: Lactose intolerance, Multiple: Celiac disease)</a:t>
            </a:r>
            <a:endParaRPr>
              <a:solidFill>
                <a:srgbClr val="B45F06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0" y="2256250"/>
            <a:ext cx="6586200" cy="7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 u="sng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b="1" lang="en-GB" sz="1800" u="sng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Pathophysiology</a:t>
            </a:r>
            <a:r>
              <a:rPr b="1" lang="en-GB" sz="1800" u="sng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 Of Malabsorption </a:t>
            </a:r>
            <a:r>
              <a:rPr b="1" lang="en-GB" sz="1800" u="sng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Syndrome</a:t>
            </a:r>
            <a:r>
              <a:rPr b="1" lang="en-GB" sz="1800" u="sng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:</a:t>
            </a:r>
            <a:endParaRPr b="1" sz="1800" u="sng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The malabsorption syndrome is caused 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either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 by 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inadequate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 digestion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 or 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small intestine abnormalities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903436" y="3280224"/>
            <a:ext cx="22338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194037" y="3243737"/>
            <a:ext cx="370800" cy="30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800" u="none" cap="none" strike="noStrike">
                <a:solidFill>
                  <a:srgbClr val="3D85C6"/>
                </a:solidFill>
                <a:latin typeface="Georgia"/>
                <a:ea typeface="Georgia"/>
                <a:cs typeface="Georgia"/>
                <a:sym typeface="Georgia"/>
              </a:rPr>
              <a:t>1</a:t>
            </a:r>
            <a:endParaRPr b="1" sz="4800">
              <a:solidFill>
                <a:srgbClr val="3D85C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6" name="Google Shape;86;p15"/>
          <p:cNvSpPr/>
          <p:nvPr/>
        </p:nvSpPr>
        <p:spPr>
          <a:xfrm>
            <a:off x="564630" y="3289963"/>
            <a:ext cx="54000" cy="3243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607613" y="3280213"/>
            <a:ext cx="30840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latin typeface="Lora"/>
                <a:ea typeface="Lora"/>
                <a:cs typeface="Lora"/>
                <a:sym typeface="Lora"/>
              </a:rPr>
              <a:t>Inadequate digestion</a:t>
            </a:r>
            <a:endParaRPr b="1" i="0" sz="1600" u="none" cap="none" strike="noStrike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0" y="3602200"/>
            <a:ext cx="7038900" cy="24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96900" lvl="0" marL="3780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 u="sng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Stomach</a:t>
            </a:r>
            <a:endParaRPr b="1" u="sng">
              <a:solidFill>
                <a:srgbClr val="FF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899" lvl="1" marL="557999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○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Postgastrectomy¹: </a:t>
            </a:r>
            <a:r>
              <a:rPr lang="en-GB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less stomach tissue (surface area) to digest food.</a:t>
            </a:r>
            <a:endParaRPr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899" lvl="1" marL="557999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○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Zollinger Ellison syndrome.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 u="sng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Pancreas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899" lvl="1" marL="557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Deficiency of pancreatic lipase.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899" lvl="1" marL="557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Chronic pancreatitis.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899" lvl="1" marL="557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Cystic fibrosis: </a:t>
            </a:r>
            <a:r>
              <a:rPr lang="en-GB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pancreatic juices become thick and enzymes can’t reach the intestine.</a:t>
            </a:r>
            <a:endParaRPr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899" lvl="1" marL="557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Pancreatic resection.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 u="sng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Bile</a:t>
            </a:r>
            <a:endParaRPr b="1" u="sng">
              <a:solidFill>
                <a:srgbClr val="FF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899" lvl="1" marL="557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Obstructive jaundice: </a:t>
            </a:r>
            <a:r>
              <a:rPr lang="en-GB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obstruction of the bile duct</a:t>
            </a:r>
            <a:endParaRPr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899" lvl="1" marL="557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Terminal ileal resection²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838209" y="6131772"/>
            <a:ext cx="2233800" cy="5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85837" y="6257791"/>
            <a:ext cx="313500" cy="30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3D85C6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endParaRPr b="1" sz="4800">
              <a:solidFill>
                <a:srgbClr val="3D85C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1" name="Google Shape;91;p15"/>
          <p:cNvSpPr/>
          <p:nvPr/>
        </p:nvSpPr>
        <p:spPr>
          <a:xfrm>
            <a:off x="510636" y="6232213"/>
            <a:ext cx="54000" cy="4062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619188" y="6336916"/>
            <a:ext cx="3185400" cy="2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latin typeface="Lora"/>
                <a:ea typeface="Lora"/>
                <a:cs typeface="Lora"/>
                <a:sym typeface="Lora"/>
              </a:rPr>
              <a:t>Small intestine abnormalities </a:t>
            </a:r>
            <a:endParaRPr b="1" i="0" sz="1600" u="none" cap="none" strike="noStrike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81225" y="9729825"/>
            <a:ext cx="60390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Lora"/>
                <a:ea typeface="Lora"/>
                <a:cs typeface="Lora"/>
                <a:sym typeface="Lora"/>
              </a:rPr>
              <a:t>1- surgical removal of a part or the whole of the stomach.</a:t>
            </a:r>
            <a:endParaRPr sz="10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Lora"/>
                <a:ea typeface="Lora"/>
                <a:cs typeface="Lora"/>
                <a:sym typeface="Lora"/>
              </a:rPr>
              <a:t>2- site of reabsorption of bile</a:t>
            </a:r>
            <a:endParaRPr sz="10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94" name="Google Shape;94;p15"/>
          <p:cNvSpPr txBox="1"/>
          <p:nvPr/>
        </p:nvSpPr>
        <p:spPr>
          <a:xfrm>
            <a:off x="-39450" y="6564400"/>
            <a:ext cx="7853100" cy="24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96900" lvl="0" marL="3780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 u="sng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Mucosa</a:t>
            </a:r>
            <a:endParaRPr b="1" u="sng">
              <a:solidFill>
                <a:srgbClr val="FF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899" lvl="1" marL="557999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Lora"/>
              <a:buChar char="○"/>
            </a:pP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Celiac disease</a:t>
            </a:r>
            <a:endParaRPr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899" lvl="1" marL="557999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○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Tropical Sprue </a:t>
            </a:r>
            <a:r>
              <a:rPr lang="en-GB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injury to enterocytes and villi by microbial insult. </a:t>
            </a:r>
            <a:r>
              <a:rPr lang="en-GB">
                <a:solidFill>
                  <a:srgbClr val="B45F06"/>
                </a:solidFill>
                <a:latin typeface="Lora"/>
                <a:ea typeface="Lora"/>
                <a:cs typeface="Lora"/>
                <a:sym typeface="Lora"/>
              </a:rPr>
              <a:t>After visiting a tropical area</a:t>
            </a:r>
            <a:endParaRPr>
              <a:solidFill>
                <a:srgbClr val="B45F06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899" lvl="1" marL="557999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○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Whipple’s disease </a:t>
            </a:r>
            <a:r>
              <a:rPr lang="en-GB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gram positive infection</a:t>
            </a:r>
            <a:endParaRPr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899" lvl="1" marL="557999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○"/>
            </a:pP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Giardiasis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GB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protozoan infection</a:t>
            </a:r>
            <a:endParaRPr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Inadequate small intestine </a:t>
            </a:r>
            <a:endParaRPr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899" lvl="1" marL="557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Intestinal resection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899" lvl="1" marL="557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Crohn's disease. </a:t>
            </a:r>
            <a:r>
              <a:rPr lang="en-GB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Autoimmune transmural inflammatory disease</a:t>
            </a:r>
            <a:endParaRPr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Lymphatic obstruction</a:t>
            </a:r>
            <a:endParaRPr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899" lvl="1" marL="557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Intestinal lymphangiectasia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899" lvl="1" marL="557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Malignant Lymphoma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95" name="Google Shape;95;p15"/>
          <p:cNvSpPr txBox="1"/>
          <p:nvPr/>
        </p:nvSpPr>
        <p:spPr>
          <a:xfrm>
            <a:off x="1295850" y="-19050"/>
            <a:ext cx="5328300" cy="9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Malabsorption Syndrome</a:t>
            </a:r>
            <a:endParaRPr b="1" sz="30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96" name="Google Shape;96;p15"/>
          <p:cNvSpPr/>
          <p:nvPr/>
        </p:nvSpPr>
        <p:spPr>
          <a:xfrm rot="5400000">
            <a:off x="-14400" y="1371600"/>
            <a:ext cx="133500" cy="104700"/>
          </a:xfrm>
          <a:prstGeom prst="triangle">
            <a:avLst>
              <a:gd fmla="val 50000" name="adj"/>
            </a:avLst>
          </a:prstGeom>
          <a:solidFill>
            <a:srgbClr val="3D85C6"/>
          </a:solidFill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5"/>
          <p:cNvSpPr/>
          <p:nvPr/>
        </p:nvSpPr>
        <p:spPr>
          <a:xfrm rot="5400000">
            <a:off x="-14400" y="2447025"/>
            <a:ext cx="133500" cy="104700"/>
          </a:xfrm>
          <a:prstGeom prst="triangle">
            <a:avLst>
              <a:gd fmla="val 50000" name="adj"/>
            </a:avLst>
          </a:prstGeom>
          <a:solidFill>
            <a:srgbClr val="3D85C6"/>
          </a:solidFill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3" name="Google Shape;103;p16"/>
          <p:cNvSpPr txBox="1"/>
          <p:nvPr/>
        </p:nvSpPr>
        <p:spPr>
          <a:xfrm>
            <a:off x="1295850" y="-19050"/>
            <a:ext cx="5328300" cy="9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Malabsorption Syndrome</a:t>
            </a:r>
            <a:endParaRPr b="1" sz="30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57075" y="1272425"/>
            <a:ext cx="63666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latin typeface="Lora"/>
                <a:ea typeface="Lora"/>
                <a:cs typeface="Lora"/>
                <a:sym typeface="Lora"/>
              </a:rPr>
              <a:t>Clinical features of malabsorption syndrome:</a:t>
            </a:r>
            <a:endParaRPr b="1"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latin typeface="Lora"/>
                <a:ea typeface="Lora"/>
                <a:cs typeface="Lora"/>
                <a:sym typeface="Lora"/>
              </a:rPr>
              <a:t> </a:t>
            </a:r>
            <a:endParaRPr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0" y="1438751"/>
            <a:ext cx="6951300" cy="17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96900" lvl="0" marL="378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S</a:t>
            </a: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teatorrhea: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increased fecal excretion of fat; soft, yellowish, greasy stools Which causes systemic effects of deficiency of vitamins </a:t>
            </a:r>
            <a:r>
              <a:rPr lang="en-GB">
                <a:solidFill>
                  <a:srgbClr val="B45F06"/>
                </a:solidFill>
                <a:latin typeface="Lora"/>
                <a:ea typeface="Lora"/>
                <a:cs typeface="Lora"/>
                <a:sym typeface="Lora"/>
              </a:rPr>
              <a:t>(Fat soluble)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, minerals, protein and carbohydrates.</a:t>
            </a:r>
            <a:r>
              <a:rPr lang="en-GB" sz="1100">
                <a:solidFill>
                  <a:schemeClr val="dk1"/>
                </a:solidFill>
              </a:rPr>
              <a:t>					</a:t>
            </a:r>
            <a:endParaRPr sz="1100">
              <a:solidFill>
                <a:schemeClr val="dk1"/>
              </a:solidFill>
            </a:endParaRPr>
          </a:p>
          <a:p>
            <a:pPr indent="-196900" lvl="0" marL="37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Growth retardation, failure to thrive¹ in children.</a:t>
            </a:r>
            <a:r>
              <a:rPr lang="en-GB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-196900" lvl="0" marL="378000" marR="1274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Weight loss and anorexia despite increased oral intake of nutrients.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Abdominal distension and borborygmi (increased bowel sounds)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06" name="Google Shape;10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7126" y="7690175"/>
            <a:ext cx="3371299" cy="258597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 txBox="1"/>
          <p:nvPr/>
        </p:nvSpPr>
        <p:spPr>
          <a:xfrm>
            <a:off x="0" y="3512450"/>
            <a:ext cx="63666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latin typeface="Lora"/>
                <a:ea typeface="Lora"/>
                <a:cs typeface="Lora"/>
                <a:sym typeface="Lora"/>
              </a:rPr>
              <a:t> Clinical features that depend on the deficient nutrients:</a:t>
            </a:r>
            <a:endParaRPr sz="16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08" name="Google Shape;108;p16"/>
          <p:cNvSpPr/>
          <p:nvPr/>
        </p:nvSpPr>
        <p:spPr>
          <a:xfrm rot="5400000">
            <a:off x="-14400" y="1464875"/>
            <a:ext cx="133500" cy="104700"/>
          </a:xfrm>
          <a:prstGeom prst="triangle">
            <a:avLst>
              <a:gd fmla="val 50000" name="adj"/>
            </a:avLst>
          </a:prstGeom>
          <a:solidFill>
            <a:srgbClr val="3D85C6"/>
          </a:solidFill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6"/>
          <p:cNvSpPr/>
          <p:nvPr/>
        </p:nvSpPr>
        <p:spPr>
          <a:xfrm rot="5400000">
            <a:off x="-14400" y="3682400"/>
            <a:ext cx="133500" cy="104700"/>
          </a:xfrm>
          <a:prstGeom prst="triangle">
            <a:avLst>
              <a:gd fmla="val 50000" name="adj"/>
            </a:avLst>
          </a:prstGeom>
          <a:solidFill>
            <a:srgbClr val="3D85C6"/>
          </a:solidFill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0" name="Google Shape;110;p16"/>
          <p:cNvGrpSpPr/>
          <p:nvPr/>
        </p:nvGrpSpPr>
        <p:grpSpPr>
          <a:xfrm rot="2692417">
            <a:off x="886395" y="3199896"/>
            <a:ext cx="2683467" cy="2579689"/>
            <a:chOff x="5123977" y="1258050"/>
            <a:chExt cx="2790431" cy="2700786"/>
          </a:xfrm>
        </p:grpSpPr>
        <p:sp>
          <p:nvSpPr>
            <p:cNvPr id="111" name="Google Shape;111;p16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400" u="none" cap="none" strike="noStrike">
                <a:solidFill>
                  <a:srgbClr val="000000"/>
                </a:solidFill>
                <a:latin typeface="Changa"/>
                <a:ea typeface="Changa"/>
                <a:cs typeface="Changa"/>
                <a:sym typeface="Changa"/>
              </a:endParaRPr>
            </a:p>
          </p:txBody>
        </p:sp>
        <p:sp>
          <p:nvSpPr>
            <p:cNvPr id="112" name="Google Shape;112;p16"/>
            <p:cNvSpPr/>
            <p:nvPr/>
          </p:nvSpPr>
          <p:spPr>
            <a:xfrm rot="-2700000">
              <a:off x="5341020" y="3205399"/>
              <a:ext cx="374201" cy="37420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lang="en-GB" sz="1200">
                  <a:solidFill>
                    <a:srgbClr val="674EA7"/>
                  </a:solidFill>
                  <a:latin typeface="Changa"/>
                  <a:ea typeface="Changa"/>
                  <a:cs typeface="Changa"/>
                  <a:sym typeface="Changa"/>
                </a:rPr>
                <a:t>1</a:t>
              </a:r>
              <a:endParaRPr b="1" i="0" sz="1200" u="none" cap="none" strike="noStrike">
                <a:solidFill>
                  <a:srgbClr val="674EA7"/>
                </a:solidFill>
                <a:latin typeface="Changa"/>
                <a:ea typeface="Changa"/>
                <a:cs typeface="Changa"/>
                <a:sym typeface="Changa"/>
              </a:endParaRPr>
            </a:p>
          </p:txBody>
        </p:sp>
        <p:sp>
          <p:nvSpPr>
            <p:cNvPr id="113" name="Google Shape;113;p16"/>
            <p:cNvSpPr txBox="1"/>
            <p:nvPr/>
          </p:nvSpPr>
          <p:spPr>
            <a:xfrm rot="-2700000">
              <a:off x="5316367" y="2334901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196900" lvl="0" marL="37800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Lora"/>
                <a:buChar char="●"/>
              </a:pPr>
              <a:r>
                <a:rPr lang="en-GB">
                  <a:solidFill>
                    <a:srgbClr val="FFFFFF"/>
                  </a:solidFill>
                  <a:latin typeface="Lora"/>
                  <a:ea typeface="Lora"/>
                  <a:cs typeface="Lora"/>
                  <a:sym typeface="Lora"/>
                </a:rPr>
                <a:t>Deficiency of </a:t>
              </a:r>
              <a:r>
                <a:rPr b="1" lang="en-GB">
                  <a:solidFill>
                    <a:srgbClr val="FFFFFF"/>
                  </a:solidFill>
                  <a:latin typeface="Lora"/>
                  <a:ea typeface="Lora"/>
                  <a:cs typeface="Lora"/>
                  <a:sym typeface="Lora"/>
                </a:rPr>
                <a:t>Protein </a:t>
              </a:r>
              <a:endParaRPr b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sz="12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114" name="Google Shape;114;p16"/>
            <p:cNvSpPr txBox="1"/>
            <p:nvPr/>
          </p:nvSpPr>
          <p:spPr>
            <a:xfrm rot="-2700000">
              <a:off x="5526726" y="2611026"/>
              <a:ext cx="2587162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196899" lvl="1" marL="557999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ora"/>
                <a:buChar char="○"/>
              </a:pPr>
              <a:r>
                <a:rPr lang="en-GB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rPr>
                <a:t>Muscle </a:t>
              </a:r>
              <a:r>
                <a:rPr lang="en-GB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rPr>
                <a:t>wasting</a:t>
              </a:r>
              <a:endPara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endParaRPr>
            </a:p>
            <a:p>
              <a:pPr indent="-196899" lvl="1" marL="557999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ora"/>
                <a:buChar char="○"/>
              </a:pPr>
              <a:r>
                <a:rPr lang="en-GB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rPr>
                <a:t>Edema² and Swelling </a:t>
              </a:r>
              <a:endPara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sz="1200">
                <a:latin typeface="Lora"/>
                <a:ea typeface="Lora"/>
                <a:cs typeface="Lora"/>
                <a:sym typeface="Lora"/>
              </a:endParaRPr>
            </a:p>
          </p:txBody>
        </p:sp>
      </p:grpSp>
      <p:grpSp>
        <p:nvGrpSpPr>
          <p:cNvPr id="115" name="Google Shape;115;p16"/>
          <p:cNvGrpSpPr/>
          <p:nvPr/>
        </p:nvGrpSpPr>
        <p:grpSpPr>
          <a:xfrm rot="2701014">
            <a:off x="4252231" y="3207042"/>
            <a:ext cx="2761133" cy="2682186"/>
            <a:chOff x="5105671" y="1267923"/>
            <a:chExt cx="2878396" cy="2760887"/>
          </a:xfrm>
        </p:grpSpPr>
        <p:sp>
          <p:nvSpPr>
            <p:cNvPr id="116" name="Google Shape;116;p16"/>
            <p:cNvSpPr/>
            <p:nvPr/>
          </p:nvSpPr>
          <p:spPr>
            <a:xfrm rot="2700000">
              <a:off x="6098308" y="1021285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400" u="none" cap="none" strike="noStrike">
                <a:solidFill>
                  <a:srgbClr val="000000"/>
                </a:solidFill>
                <a:latin typeface="Changa"/>
                <a:ea typeface="Changa"/>
                <a:cs typeface="Changa"/>
                <a:sym typeface="Changa"/>
              </a:endParaRPr>
            </a:p>
          </p:txBody>
        </p:sp>
        <p:sp>
          <p:nvSpPr>
            <p:cNvPr id="117" name="Google Shape;117;p16"/>
            <p:cNvSpPr/>
            <p:nvPr/>
          </p:nvSpPr>
          <p:spPr>
            <a:xfrm rot="-2700000">
              <a:off x="5341020" y="3205399"/>
              <a:ext cx="374201" cy="37420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lang="en-GB" sz="1200">
                  <a:solidFill>
                    <a:srgbClr val="674EA7"/>
                  </a:solidFill>
                  <a:latin typeface="Changa"/>
                  <a:ea typeface="Changa"/>
                  <a:cs typeface="Changa"/>
                  <a:sym typeface="Changa"/>
                </a:rPr>
                <a:t>2</a:t>
              </a:r>
              <a:endParaRPr b="1" i="0" sz="1200" u="none" cap="none" strike="noStrike">
                <a:solidFill>
                  <a:srgbClr val="674EA7"/>
                </a:solidFill>
                <a:latin typeface="Changa"/>
                <a:ea typeface="Changa"/>
                <a:cs typeface="Changa"/>
                <a:sym typeface="Changa"/>
              </a:endParaRPr>
            </a:p>
          </p:txBody>
        </p:sp>
        <p:sp>
          <p:nvSpPr>
            <p:cNvPr id="118" name="Google Shape;118;p16"/>
            <p:cNvSpPr txBox="1"/>
            <p:nvPr/>
          </p:nvSpPr>
          <p:spPr>
            <a:xfrm rot="-2700000">
              <a:off x="5136459" y="2158213"/>
              <a:ext cx="2723775" cy="5523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190550" lvl="0" marL="378000" rtl="0" algn="l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FFFFFF"/>
                </a:buClr>
                <a:buSzPts val="1300"/>
                <a:buFont typeface="Lora"/>
                <a:buChar char="●"/>
              </a:pPr>
              <a:r>
                <a:rPr lang="en-GB" sz="1300">
                  <a:solidFill>
                    <a:srgbClr val="FFFFFF"/>
                  </a:solidFill>
                  <a:latin typeface="Lora"/>
                  <a:ea typeface="Lora"/>
                  <a:cs typeface="Lora"/>
                  <a:sym typeface="Lora"/>
                </a:rPr>
                <a:t>Deficiency of </a:t>
              </a:r>
              <a:r>
                <a:rPr b="1" lang="en-GB" sz="1300">
                  <a:solidFill>
                    <a:srgbClr val="FFFFFF"/>
                  </a:solidFill>
                  <a:latin typeface="Lora"/>
                  <a:ea typeface="Lora"/>
                  <a:cs typeface="Lora"/>
                  <a:sym typeface="Lora"/>
                </a:rPr>
                <a:t>B12, folic acid and iron </a:t>
              </a:r>
              <a:endParaRPr b="1" sz="12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119" name="Google Shape;119;p16"/>
            <p:cNvSpPr txBox="1"/>
            <p:nvPr/>
          </p:nvSpPr>
          <p:spPr>
            <a:xfrm rot="-2700000">
              <a:off x="5289298" y="2553801"/>
              <a:ext cx="294693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196899" lvl="1" marL="557999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ora"/>
                <a:buChar char="○"/>
              </a:pPr>
              <a:r>
                <a:rPr lang="en-GB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rPr>
                <a:t>Anemia</a:t>
              </a:r>
              <a:endPara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endParaRPr>
            </a:p>
            <a:p>
              <a:pPr indent="45720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rPr>
                <a:t> (fatigue &amp; weakness)</a:t>
              </a:r>
              <a:endParaRPr sz="1200">
                <a:latin typeface="Lora"/>
                <a:ea typeface="Lora"/>
                <a:cs typeface="Lora"/>
                <a:sym typeface="Lora"/>
              </a:endParaRPr>
            </a:p>
          </p:txBody>
        </p:sp>
      </p:grpSp>
      <p:grpSp>
        <p:nvGrpSpPr>
          <p:cNvPr id="120" name="Google Shape;120;p16"/>
          <p:cNvGrpSpPr/>
          <p:nvPr/>
        </p:nvGrpSpPr>
        <p:grpSpPr>
          <a:xfrm rot="2692417">
            <a:off x="886395" y="4609521"/>
            <a:ext cx="2683467" cy="2579689"/>
            <a:chOff x="5123977" y="1258050"/>
            <a:chExt cx="2790431" cy="2700786"/>
          </a:xfrm>
        </p:grpSpPr>
        <p:sp>
          <p:nvSpPr>
            <p:cNvPr id="121" name="Google Shape;121;p16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400" u="none" cap="none" strike="noStrike">
                <a:solidFill>
                  <a:srgbClr val="000000"/>
                </a:solidFill>
                <a:latin typeface="Changa"/>
                <a:ea typeface="Changa"/>
                <a:cs typeface="Changa"/>
                <a:sym typeface="Changa"/>
              </a:endParaRPr>
            </a:p>
          </p:txBody>
        </p:sp>
        <p:sp>
          <p:nvSpPr>
            <p:cNvPr id="122" name="Google Shape;122;p16"/>
            <p:cNvSpPr/>
            <p:nvPr/>
          </p:nvSpPr>
          <p:spPr>
            <a:xfrm rot="-2700000">
              <a:off x="5341020" y="3205399"/>
              <a:ext cx="374201" cy="37420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lang="en-GB" sz="1200">
                  <a:solidFill>
                    <a:srgbClr val="674EA7"/>
                  </a:solidFill>
                  <a:latin typeface="Changa"/>
                  <a:ea typeface="Changa"/>
                  <a:cs typeface="Changa"/>
                  <a:sym typeface="Changa"/>
                </a:rPr>
                <a:t>3</a:t>
              </a:r>
              <a:endParaRPr b="1" i="0" sz="1200" u="none" cap="none" strike="noStrike">
                <a:solidFill>
                  <a:srgbClr val="674EA7"/>
                </a:solidFill>
                <a:latin typeface="Changa"/>
                <a:ea typeface="Changa"/>
                <a:cs typeface="Changa"/>
                <a:sym typeface="Changa"/>
              </a:endParaRPr>
            </a:p>
          </p:txBody>
        </p:sp>
        <p:sp>
          <p:nvSpPr>
            <p:cNvPr id="123" name="Google Shape;123;p16"/>
            <p:cNvSpPr txBox="1"/>
            <p:nvPr/>
          </p:nvSpPr>
          <p:spPr>
            <a:xfrm rot="-2700000">
              <a:off x="5316367" y="2334901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196900" lvl="0" marL="37800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Lora"/>
                <a:buChar char="●"/>
              </a:pPr>
              <a:r>
                <a:rPr lang="en-GB">
                  <a:solidFill>
                    <a:srgbClr val="FFFFFF"/>
                  </a:solidFill>
                  <a:latin typeface="Lora"/>
                  <a:ea typeface="Lora"/>
                  <a:cs typeface="Lora"/>
                  <a:sym typeface="Lora"/>
                </a:rPr>
                <a:t>Deficiency of </a:t>
              </a:r>
              <a:r>
                <a:rPr b="1" lang="en-GB">
                  <a:solidFill>
                    <a:srgbClr val="FFFFFF"/>
                  </a:solidFill>
                  <a:latin typeface="Lora"/>
                  <a:ea typeface="Lora"/>
                  <a:cs typeface="Lora"/>
                  <a:sym typeface="Lora"/>
                </a:rPr>
                <a:t>Vitamin D, Calcium</a:t>
              </a:r>
              <a:r>
                <a:rPr b="1" lang="en-GB">
                  <a:solidFill>
                    <a:srgbClr val="FFFFFF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endParaRPr b="1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sz="12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124" name="Google Shape;124;p16"/>
            <p:cNvSpPr txBox="1"/>
            <p:nvPr/>
          </p:nvSpPr>
          <p:spPr>
            <a:xfrm rot="-2700000">
              <a:off x="5526726" y="2611026"/>
              <a:ext cx="2587162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196899" lvl="1" marL="557999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ora"/>
                <a:buChar char="○"/>
              </a:pPr>
              <a:r>
                <a:rPr lang="en-GB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rPr>
                <a:t>Muscle cramp</a:t>
              </a:r>
              <a:endPara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endParaRPr>
            </a:p>
            <a:p>
              <a:pPr indent="-196899" lvl="1" marL="557999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ora"/>
                <a:buChar char="○"/>
              </a:pPr>
              <a:r>
                <a:rPr lang="en-GB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rPr>
                <a:t>Osteomalacia &amp; </a:t>
              </a:r>
              <a:r>
                <a:rPr lang="en-GB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rPr>
                <a:t>Osteoporosis</a:t>
              </a:r>
              <a:endPara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sz="1200">
                <a:latin typeface="Lora"/>
                <a:ea typeface="Lora"/>
                <a:cs typeface="Lora"/>
                <a:sym typeface="Lora"/>
              </a:endParaRPr>
            </a:p>
          </p:txBody>
        </p:sp>
      </p:grpSp>
      <p:grpSp>
        <p:nvGrpSpPr>
          <p:cNvPr id="125" name="Google Shape;125;p16"/>
          <p:cNvGrpSpPr/>
          <p:nvPr/>
        </p:nvGrpSpPr>
        <p:grpSpPr>
          <a:xfrm rot="2692417">
            <a:off x="4236553" y="4549390"/>
            <a:ext cx="2567149" cy="2709397"/>
            <a:chOff x="5123977" y="1258050"/>
            <a:chExt cx="2669477" cy="2836583"/>
          </a:xfrm>
        </p:grpSpPr>
        <p:sp>
          <p:nvSpPr>
            <p:cNvPr id="126" name="Google Shape;126;p16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400" u="none" cap="none" strike="noStrike">
                <a:solidFill>
                  <a:srgbClr val="000000"/>
                </a:solidFill>
                <a:latin typeface="Changa"/>
                <a:ea typeface="Changa"/>
                <a:cs typeface="Changa"/>
                <a:sym typeface="Changa"/>
              </a:endParaRPr>
            </a:p>
          </p:txBody>
        </p:sp>
        <p:sp>
          <p:nvSpPr>
            <p:cNvPr id="127" name="Google Shape;127;p16"/>
            <p:cNvSpPr/>
            <p:nvPr/>
          </p:nvSpPr>
          <p:spPr>
            <a:xfrm rot="-2700000">
              <a:off x="5341020" y="3205399"/>
              <a:ext cx="374201" cy="37420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lang="en-GB" sz="1200">
                  <a:solidFill>
                    <a:srgbClr val="674EA7"/>
                  </a:solidFill>
                  <a:latin typeface="Changa"/>
                  <a:ea typeface="Changa"/>
                  <a:cs typeface="Changa"/>
                  <a:sym typeface="Changa"/>
                </a:rPr>
                <a:t>4</a:t>
              </a:r>
              <a:endParaRPr b="1" i="0" sz="1200" u="none" cap="none" strike="noStrike">
                <a:solidFill>
                  <a:srgbClr val="674EA7"/>
                </a:solidFill>
                <a:latin typeface="Changa"/>
                <a:ea typeface="Changa"/>
                <a:cs typeface="Changa"/>
                <a:sym typeface="Changa"/>
              </a:endParaRPr>
            </a:p>
          </p:txBody>
        </p:sp>
        <p:sp>
          <p:nvSpPr>
            <p:cNvPr id="128" name="Google Shape;128;p16"/>
            <p:cNvSpPr txBox="1"/>
            <p:nvPr/>
          </p:nvSpPr>
          <p:spPr>
            <a:xfrm rot="-2700000">
              <a:off x="5208201" y="2290223"/>
              <a:ext cx="28659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190550" lvl="0" marL="37800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300"/>
                <a:buFont typeface="Lora"/>
                <a:buChar char="●"/>
              </a:pPr>
              <a:r>
                <a:rPr lang="en-GB" sz="1300">
                  <a:solidFill>
                    <a:srgbClr val="FFFFFF"/>
                  </a:solidFill>
                  <a:latin typeface="Lora"/>
                  <a:ea typeface="Lora"/>
                  <a:cs typeface="Lora"/>
                  <a:sym typeface="Lora"/>
                </a:rPr>
                <a:t>Deficiency of </a:t>
              </a:r>
              <a:r>
                <a:rPr b="1" lang="en-GB" sz="1300">
                  <a:solidFill>
                    <a:srgbClr val="FFFFFF"/>
                  </a:solidFill>
                  <a:latin typeface="Lora"/>
                  <a:ea typeface="Lora"/>
                  <a:cs typeface="Lora"/>
                  <a:sym typeface="Lora"/>
                </a:rPr>
                <a:t>Vitamin K, Other Coagulation Factors</a:t>
              </a:r>
              <a:endParaRPr b="1" sz="13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sz="12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129" name="Google Shape;129;p16"/>
            <p:cNvSpPr txBox="1"/>
            <p:nvPr/>
          </p:nvSpPr>
          <p:spPr>
            <a:xfrm rot="-2700000">
              <a:off x="5405040" y="2746823"/>
              <a:ext cx="2587162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196899" lvl="1" marL="557999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Lora"/>
                <a:buChar char="○"/>
              </a:pPr>
              <a:r>
                <a:rPr lang="en-GB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rPr>
                <a:t>Bleeding tendencies </a:t>
              </a:r>
              <a:endParaRPr sz="1200">
                <a:latin typeface="Lora"/>
                <a:ea typeface="Lora"/>
                <a:cs typeface="Lora"/>
                <a:sym typeface="Lora"/>
              </a:endParaRPr>
            </a:p>
          </p:txBody>
        </p:sp>
      </p:grpSp>
      <p:sp>
        <p:nvSpPr>
          <p:cNvPr id="130" name="Google Shape;130;p16"/>
          <p:cNvSpPr/>
          <p:nvPr/>
        </p:nvSpPr>
        <p:spPr>
          <a:xfrm rot="5400000">
            <a:off x="-14400" y="7098350"/>
            <a:ext cx="133500" cy="104700"/>
          </a:xfrm>
          <a:prstGeom prst="triangle">
            <a:avLst>
              <a:gd fmla="val 50000" name="adj"/>
            </a:avLst>
          </a:prstGeom>
          <a:solidFill>
            <a:srgbClr val="3D85C6"/>
          </a:solidFill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6"/>
          <p:cNvSpPr txBox="1"/>
          <p:nvPr/>
        </p:nvSpPr>
        <p:spPr>
          <a:xfrm flipH="1">
            <a:off x="104700" y="6928400"/>
            <a:ext cx="93969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latin typeface="Lora"/>
                <a:ea typeface="Lora"/>
                <a:cs typeface="Lora"/>
                <a:sym typeface="Lora"/>
              </a:rPr>
              <a:t>Diagnosis</a:t>
            </a:r>
            <a:r>
              <a:rPr b="1" lang="en-GB" sz="1600">
                <a:latin typeface="Lora"/>
                <a:ea typeface="Lora"/>
                <a:cs typeface="Lora"/>
                <a:sym typeface="Lora"/>
              </a:rPr>
              <a:t> of Malabsorption </a:t>
            </a:r>
            <a:r>
              <a:rPr b="1" lang="en-GB" sz="1600">
                <a:latin typeface="Lora"/>
                <a:ea typeface="Lora"/>
                <a:cs typeface="Lora"/>
                <a:sym typeface="Lora"/>
              </a:rPr>
              <a:t>Syndrome</a:t>
            </a:r>
            <a:endParaRPr sz="16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32" name="Google Shape;132;p16"/>
          <p:cNvSpPr txBox="1"/>
          <p:nvPr/>
        </p:nvSpPr>
        <p:spPr>
          <a:xfrm>
            <a:off x="104700" y="7217450"/>
            <a:ext cx="6261900" cy="5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There is no specific test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for malabsorption. Investigation is guided by symptoms and signs .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33" name="Google Shape;133;p16"/>
          <p:cNvSpPr txBox="1"/>
          <p:nvPr/>
        </p:nvSpPr>
        <p:spPr>
          <a:xfrm>
            <a:off x="0" y="7579325"/>
            <a:ext cx="6048300" cy="14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AutoNum type="arabicPeriod"/>
            </a:pP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Fecal fat study to diagnose steatorrhoea</a:t>
            </a:r>
            <a:endParaRPr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AutoNum type="arabicPeriod"/>
            </a:pP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Blood tests</a:t>
            </a:r>
            <a:endParaRPr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AutoNum type="arabicPeriod"/>
            </a:pP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Stool studies</a:t>
            </a:r>
            <a:endParaRPr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AutoNum type="arabicPeriod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Endoscopy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: Biopsy of small bowel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6"/>
          <p:cNvSpPr txBox="1"/>
          <p:nvPr/>
        </p:nvSpPr>
        <p:spPr>
          <a:xfrm>
            <a:off x="57075" y="9854450"/>
            <a:ext cx="54768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Lora"/>
                <a:ea typeface="Lora"/>
                <a:cs typeface="Lora"/>
                <a:sym typeface="Lora"/>
              </a:rPr>
              <a:t>(1)- Grow</a:t>
            </a:r>
            <a:endParaRPr sz="10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Lora"/>
                <a:ea typeface="Lora"/>
                <a:cs typeface="Lora"/>
                <a:sym typeface="Lora"/>
              </a:rPr>
              <a:t>(2)-due to h</a:t>
            </a:r>
            <a:r>
              <a:rPr lang="en-GB" sz="1000">
                <a:latin typeface="Lora"/>
                <a:ea typeface="Lora"/>
                <a:cs typeface="Lora"/>
                <a:sym typeface="Lora"/>
              </a:rPr>
              <a:t>ypoalbuminemia</a:t>
            </a:r>
            <a:r>
              <a:rPr lang="en-GB" sz="1000">
                <a:latin typeface="Lora"/>
                <a:ea typeface="Lora"/>
                <a:cs typeface="Lora"/>
                <a:sym typeface="Lora"/>
              </a:rPr>
              <a:t> </a:t>
            </a:r>
            <a:endParaRPr sz="1000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7"/>
          <p:cNvSpPr txBox="1"/>
          <p:nvPr>
            <p:ph type="title"/>
          </p:nvPr>
        </p:nvSpPr>
        <p:spPr>
          <a:xfrm>
            <a:off x="1436350" y="65275"/>
            <a:ext cx="50205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Celiac disease</a:t>
            </a:r>
            <a:endParaRPr b="1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40" name="Google Shape;140;p17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1" name="Google Shape;141;p17"/>
          <p:cNvSpPr txBox="1"/>
          <p:nvPr/>
        </p:nvSpPr>
        <p:spPr>
          <a:xfrm>
            <a:off x="-6775" y="1012213"/>
            <a:ext cx="5985300" cy="88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 An immune reaction to </a:t>
            </a: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gliadin</a:t>
            </a:r>
            <a:r>
              <a:rPr b="1" baseline="30000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1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 fraction of the </a:t>
            </a: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wheat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 protein </a:t>
            </a: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gluten</a:t>
            </a:r>
            <a:endParaRPr b="1">
              <a:solidFill>
                <a:srgbClr val="FF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Usually diagnosed in childhood – mid adult. 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Patients have raised antibodies to gluten autoantibodies (</a:t>
            </a:r>
            <a:r>
              <a:rPr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Anti-tissue Transglutaminase Antibody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)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Highly specific association with 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class II HLA (DQ2 or DQ8) 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and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, to a lesser extent, DQ8 (haplotype DR-4).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Lora"/>
                <a:ea typeface="Lora"/>
                <a:cs typeface="Lora"/>
                <a:sym typeface="Lora"/>
              </a:rPr>
              <a:t> </a:t>
            </a:r>
            <a:r>
              <a:rPr b="1" lang="en-GB" sz="1600">
                <a:latin typeface="Lora"/>
                <a:ea typeface="Lora"/>
                <a:cs typeface="Lora"/>
                <a:sym typeface="Lora"/>
              </a:rPr>
              <a:t>Clinical features</a:t>
            </a:r>
            <a:endParaRPr b="1" sz="1600"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GI symptoms appear at age </a:t>
            </a:r>
            <a:r>
              <a:rPr lang="en-GB" u="sng">
                <a:latin typeface="Lora"/>
                <a:ea typeface="Lora"/>
                <a:cs typeface="Lora"/>
                <a:sym typeface="Lora"/>
              </a:rPr>
              <a:t>9-24 months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Symptoms begin at various times after the introduction of foods tha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t 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contain gluten</a:t>
            </a:r>
            <a:r>
              <a:rPr b="1" lang="en-GB" sz="1800">
                <a:latin typeface="Lora"/>
                <a:ea typeface="Lora"/>
                <a:cs typeface="Lora"/>
                <a:sym typeface="Lora"/>
              </a:rPr>
              <a:t>.</a:t>
            </a:r>
            <a:endParaRPr b="1" sz="18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Lora"/>
                <a:ea typeface="Lora"/>
                <a:cs typeface="Lora"/>
                <a:sym typeface="Lora"/>
              </a:rPr>
              <a:t> </a:t>
            </a:r>
            <a:r>
              <a:rPr b="1" lang="en-GB" sz="1600">
                <a:latin typeface="Lora"/>
                <a:ea typeface="Lora"/>
                <a:cs typeface="Lora"/>
                <a:sym typeface="Lora"/>
              </a:rPr>
              <a:t>Age of onset</a:t>
            </a:r>
            <a:r>
              <a:rPr b="1" lang="en-GB" sz="1600">
                <a:latin typeface="Lora"/>
                <a:ea typeface="Lora"/>
                <a:cs typeface="Lora"/>
                <a:sym typeface="Lora"/>
              </a:rPr>
              <a:t> and </a:t>
            </a:r>
            <a:r>
              <a:rPr b="1" lang="en-GB" sz="1600">
                <a:latin typeface="Lora"/>
                <a:ea typeface="Lora"/>
                <a:cs typeface="Lora"/>
                <a:sym typeface="Lora"/>
              </a:rPr>
              <a:t>the type of presentation</a:t>
            </a:r>
            <a:endParaRPr b="1" sz="1600"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Infants and toddlers</a:t>
            </a:r>
            <a:r>
              <a:rPr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: GI symptoms and failure to thrive.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Childhood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 : minor GI symptoms, inadequate rate of weight gain.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Young adults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 : anemia is the most common form of presentation. 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Adults and elderl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y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 : 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GI symptoms are more prevalent.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Lora"/>
                <a:ea typeface="Lora"/>
                <a:cs typeface="Lora"/>
                <a:sym typeface="Lora"/>
              </a:rPr>
              <a:t> </a:t>
            </a:r>
            <a:r>
              <a:rPr b="1" lang="en-GB" sz="1600">
                <a:latin typeface="Lora"/>
                <a:ea typeface="Lora"/>
                <a:cs typeface="Lora"/>
                <a:sym typeface="Lora"/>
              </a:rPr>
              <a:t>Histological appearance </a:t>
            </a:r>
            <a:endParaRPr b="1" sz="1600"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Mucosa is 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flattened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 with marked 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villous atrophy.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Intraepithelial 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lymphocytosis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.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Crypt elongation(hyperplasia).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solidFill>
                  <a:srgbClr val="B45F06"/>
                </a:solidFill>
                <a:latin typeface="Lora"/>
                <a:ea typeface="Lora"/>
                <a:cs typeface="Lora"/>
                <a:sym typeface="Lora"/>
              </a:rPr>
              <a:t>Mainly in </a:t>
            </a:r>
            <a:r>
              <a:rPr lang="en-GB">
                <a:solidFill>
                  <a:srgbClr val="B45F06"/>
                </a:solidFill>
                <a:latin typeface="Lora"/>
                <a:ea typeface="Lora"/>
                <a:cs typeface="Lora"/>
                <a:sym typeface="Lora"/>
              </a:rPr>
              <a:t>duodenum, Tropical sprue affects most of small intestine</a:t>
            </a:r>
            <a:endParaRPr>
              <a:solidFill>
                <a:srgbClr val="B45F06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Lora"/>
                <a:ea typeface="Lora"/>
                <a:cs typeface="Lora"/>
                <a:sym typeface="Lora"/>
              </a:rPr>
              <a:t> </a:t>
            </a:r>
            <a:r>
              <a:rPr b="1" lang="en-GB" sz="1600">
                <a:latin typeface="Lora"/>
                <a:ea typeface="Lora"/>
                <a:cs typeface="Lora"/>
                <a:sym typeface="Lora"/>
              </a:rPr>
              <a:t>Diagnosis</a:t>
            </a:r>
            <a:endParaRPr b="1" sz="1800"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Clinical documentations of malabsorption.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 Stool : </a:t>
            </a:r>
            <a:r>
              <a:rPr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increased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 fat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 Small intestine biopsy demonstrate </a:t>
            </a: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villous atrophy.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 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Serology is +ve for IgA to tissue transglutaminase or IgG to deamidated gliadin or anti-endomysial antibodies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Improvement of symptom and mucosal histology on glute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n 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withdrawal from diet (wheat, barley, rye, </a:t>
            </a:r>
            <a:r>
              <a:rPr lang="en-GB">
                <a:solidFill>
                  <a:srgbClr val="8E7CC3"/>
                </a:solidFill>
                <a:latin typeface="Lora"/>
                <a:ea typeface="Lora"/>
                <a:cs typeface="Lora"/>
                <a:sym typeface="Lora"/>
              </a:rPr>
              <a:t>flour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)</a:t>
            </a:r>
            <a:r>
              <a:rPr baseline="30000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2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. </a:t>
            </a:r>
            <a:r>
              <a:rPr lang="en-GB">
                <a:solidFill>
                  <a:srgbClr val="B45F06"/>
                </a:solidFill>
                <a:latin typeface="Lora"/>
                <a:ea typeface="Lora"/>
                <a:cs typeface="Lora"/>
                <a:sym typeface="Lora"/>
              </a:rPr>
              <a:t>(Reversible)</a:t>
            </a:r>
            <a:endParaRPr>
              <a:solidFill>
                <a:srgbClr val="B45F06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Lora"/>
                <a:ea typeface="Lora"/>
                <a:cs typeface="Lora"/>
                <a:sym typeface="Lora"/>
              </a:rPr>
              <a:t> </a:t>
            </a:r>
            <a:r>
              <a:rPr b="1" lang="en-GB" sz="1600">
                <a:latin typeface="Lora"/>
                <a:ea typeface="Lora"/>
                <a:cs typeface="Lora"/>
                <a:sym typeface="Lora"/>
              </a:rPr>
              <a:t>Complications</a:t>
            </a:r>
            <a:endParaRPr b="1" sz="1800"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AutoNum type="arabicPeriod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Osteopenia 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AutoNum type="arabicPeriod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Osteoporosis 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AutoNum type="arabicPeriod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Infertility in women, short stature, delayed puberty, anemia,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AutoNum type="arabicPeriod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Malignancies,( intestinal </a:t>
            </a:r>
            <a:r>
              <a:rPr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T-cell lymphoma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 )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AutoNum type="arabicPeriod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10 to 15% risk of developing GI lymphoma.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42" name="Google Shape;142;p17"/>
          <p:cNvSpPr txBox="1"/>
          <p:nvPr/>
        </p:nvSpPr>
        <p:spPr>
          <a:xfrm>
            <a:off x="6365125" y="2785863"/>
            <a:ext cx="1161300" cy="3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Endoscopy</a:t>
            </a:r>
            <a:endParaRPr b="1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43" name="Google Shape;143;p17"/>
          <p:cNvSpPr txBox="1"/>
          <p:nvPr/>
        </p:nvSpPr>
        <p:spPr>
          <a:xfrm>
            <a:off x="5978450" y="5843363"/>
            <a:ext cx="1935000" cy="21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Microscopy</a:t>
            </a:r>
            <a:endParaRPr/>
          </a:p>
        </p:txBody>
      </p:sp>
      <p:sp>
        <p:nvSpPr>
          <p:cNvPr id="144" name="Google Shape;144;p17"/>
          <p:cNvSpPr/>
          <p:nvPr/>
        </p:nvSpPr>
        <p:spPr>
          <a:xfrm rot="5400000">
            <a:off x="-21175" y="1179025"/>
            <a:ext cx="133500" cy="104700"/>
          </a:xfrm>
          <a:prstGeom prst="triangle">
            <a:avLst>
              <a:gd fmla="val 50000" name="adj"/>
            </a:avLst>
          </a:prstGeom>
          <a:solidFill>
            <a:srgbClr val="3D85C6"/>
          </a:solidFill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7"/>
          <p:cNvSpPr/>
          <p:nvPr/>
        </p:nvSpPr>
        <p:spPr>
          <a:xfrm rot="5400000">
            <a:off x="-21175" y="2666750"/>
            <a:ext cx="133500" cy="104700"/>
          </a:xfrm>
          <a:prstGeom prst="triangle">
            <a:avLst>
              <a:gd fmla="val 50000" name="adj"/>
            </a:avLst>
          </a:prstGeom>
          <a:solidFill>
            <a:srgbClr val="3D85C6"/>
          </a:solidFill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7"/>
          <p:cNvSpPr/>
          <p:nvPr/>
        </p:nvSpPr>
        <p:spPr>
          <a:xfrm rot="5400000">
            <a:off x="-21175" y="3856088"/>
            <a:ext cx="133500" cy="104700"/>
          </a:xfrm>
          <a:prstGeom prst="triangle">
            <a:avLst>
              <a:gd fmla="val 50000" name="adj"/>
            </a:avLst>
          </a:prstGeom>
          <a:solidFill>
            <a:srgbClr val="3D85C6"/>
          </a:solidFill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7"/>
          <p:cNvSpPr/>
          <p:nvPr/>
        </p:nvSpPr>
        <p:spPr>
          <a:xfrm rot="5400000">
            <a:off x="-21175" y="5189850"/>
            <a:ext cx="133500" cy="104700"/>
          </a:xfrm>
          <a:prstGeom prst="triangle">
            <a:avLst>
              <a:gd fmla="val 41686" name="adj"/>
            </a:avLst>
          </a:prstGeom>
          <a:solidFill>
            <a:srgbClr val="3D85C6"/>
          </a:solidFill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7"/>
          <p:cNvSpPr/>
          <p:nvPr/>
        </p:nvSpPr>
        <p:spPr>
          <a:xfrm rot="5400000">
            <a:off x="-21175" y="6301688"/>
            <a:ext cx="133500" cy="104700"/>
          </a:xfrm>
          <a:prstGeom prst="triangle">
            <a:avLst>
              <a:gd fmla="val 50000" name="adj"/>
            </a:avLst>
          </a:prstGeom>
          <a:solidFill>
            <a:srgbClr val="3D85C6"/>
          </a:solidFill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7"/>
          <p:cNvSpPr/>
          <p:nvPr/>
        </p:nvSpPr>
        <p:spPr>
          <a:xfrm rot="5400000">
            <a:off x="-21175" y="8210225"/>
            <a:ext cx="133500" cy="104700"/>
          </a:xfrm>
          <a:prstGeom prst="triangle">
            <a:avLst>
              <a:gd fmla="val 50000" name="adj"/>
            </a:avLst>
          </a:prstGeom>
          <a:solidFill>
            <a:srgbClr val="3D85C6"/>
          </a:solidFill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0" name="Google Shape;15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8325" y="3078387"/>
            <a:ext cx="1934900" cy="266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7"/>
          <p:cNvPicPr preferRelativeResize="0"/>
          <p:nvPr/>
        </p:nvPicPr>
        <p:blipFill rotWithShape="1">
          <a:blip r:embed="rId4">
            <a:alphaModFix/>
          </a:blip>
          <a:srcRect b="47382" l="0" r="0" t="0"/>
          <a:stretch/>
        </p:blipFill>
        <p:spPr>
          <a:xfrm>
            <a:off x="5978325" y="6062888"/>
            <a:ext cx="1934900" cy="140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7"/>
          <p:cNvPicPr preferRelativeResize="0"/>
          <p:nvPr/>
        </p:nvPicPr>
        <p:blipFill rotWithShape="1">
          <a:blip r:embed="rId4">
            <a:alphaModFix/>
          </a:blip>
          <a:srcRect b="0" l="0" r="0" t="51695"/>
          <a:stretch/>
        </p:blipFill>
        <p:spPr>
          <a:xfrm>
            <a:off x="5978325" y="7784388"/>
            <a:ext cx="1934900" cy="128752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7"/>
          <p:cNvSpPr txBox="1"/>
          <p:nvPr/>
        </p:nvSpPr>
        <p:spPr>
          <a:xfrm>
            <a:off x="7211575" y="4044338"/>
            <a:ext cx="7152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normal</a:t>
            </a:r>
            <a:endParaRPr sz="120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54" name="Google Shape;154;p17"/>
          <p:cNvSpPr txBox="1"/>
          <p:nvPr/>
        </p:nvSpPr>
        <p:spPr>
          <a:xfrm>
            <a:off x="6663725" y="5247313"/>
            <a:ext cx="12495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Lora"/>
                <a:ea typeface="Lora"/>
                <a:cs typeface="Lora"/>
                <a:sym typeface="Lora"/>
              </a:rPr>
              <a:t>Celiac disease</a:t>
            </a:r>
            <a:endParaRPr b="1" sz="12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55" name="Google Shape;155;p17"/>
          <p:cNvSpPr txBox="1"/>
          <p:nvPr/>
        </p:nvSpPr>
        <p:spPr>
          <a:xfrm>
            <a:off x="5978325" y="7389938"/>
            <a:ext cx="19350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Lora"/>
                <a:ea typeface="Lora"/>
                <a:cs typeface="Lora"/>
                <a:sym typeface="Lora"/>
              </a:rPr>
              <a:t>Partial </a:t>
            </a:r>
            <a:r>
              <a:rPr b="1" lang="en-GB" sz="1200">
                <a:latin typeface="Lora"/>
                <a:ea typeface="Lora"/>
                <a:cs typeface="Lora"/>
                <a:sym typeface="Lora"/>
              </a:rPr>
              <a:t>villous</a:t>
            </a:r>
            <a:r>
              <a:rPr b="1" lang="en-GB" sz="1200">
                <a:latin typeface="Lora"/>
                <a:ea typeface="Lora"/>
                <a:cs typeface="Lora"/>
                <a:sym typeface="Lora"/>
              </a:rPr>
              <a:t> atrophy</a:t>
            </a:r>
            <a:endParaRPr b="1" sz="12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56" name="Google Shape;156;p17"/>
          <p:cNvSpPr txBox="1"/>
          <p:nvPr/>
        </p:nvSpPr>
        <p:spPr>
          <a:xfrm>
            <a:off x="5978325" y="9071913"/>
            <a:ext cx="19350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Lora"/>
                <a:ea typeface="Lora"/>
                <a:cs typeface="Lora"/>
                <a:sym typeface="Lora"/>
              </a:rPr>
              <a:t>Total </a:t>
            </a:r>
            <a:r>
              <a:rPr b="1" lang="en-GB" sz="1200">
                <a:latin typeface="Lora"/>
                <a:ea typeface="Lora"/>
                <a:cs typeface="Lora"/>
                <a:sym typeface="Lora"/>
              </a:rPr>
              <a:t>villous</a:t>
            </a:r>
            <a:r>
              <a:rPr b="1" lang="en-GB" sz="1200">
                <a:latin typeface="Lora"/>
                <a:ea typeface="Lora"/>
                <a:cs typeface="Lora"/>
                <a:sym typeface="Lora"/>
              </a:rPr>
              <a:t> atrophy</a:t>
            </a:r>
            <a:endParaRPr b="1" sz="1200"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57" name="Google Shape;15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28050" y="933288"/>
            <a:ext cx="1985399" cy="134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7"/>
          <p:cNvSpPr txBox="1"/>
          <p:nvPr/>
        </p:nvSpPr>
        <p:spPr>
          <a:xfrm>
            <a:off x="310600" y="9756300"/>
            <a:ext cx="5674500" cy="6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1- A 33-amino acid peptide, resistant to degradation by gastric, pancreatic, and small intestinal proteases.</a:t>
            </a:r>
            <a:endParaRPr sz="10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2- </a:t>
            </a:r>
            <a:r>
              <a:rPr lang="en-GB" sz="1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wheat, barley, flour Other grains, such as rice and corn flour, </a:t>
            </a:r>
            <a:r>
              <a:rPr b="1" lang="en-GB" sz="1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do not have such an effect.</a:t>
            </a:r>
            <a:endParaRPr sz="1000"/>
          </a:p>
        </p:txBody>
      </p:sp>
      <p:sp>
        <p:nvSpPr>
          <p:cNvPr id="159" name="Google Shape;159;p17"/>
          <p:cNvSpPr/>
          <p:nvPr/>
        </p:nvSpPr>
        <p:spPr>
          <a:xfrm>
            <a:off x="7260998" y="1986821"/>
            <a:ext cx="358500" cy="2103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7"/>
          <p:cNvSpPr/>
          <p:nvPr/>
        </p:nvSpPr>
        <p:spPr>
          <a:xfrm flipH="1">
            <a:off x="7070575" y="1577121"/>
            <a:ext cx="186900" cy="1110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7"/>
          <p:cNvSpPr txBox="1"/>
          <p:nvPr/>
        </p:nvSpPr>
        <p:spPr>
          <a:xfrm>
            <a:off x="5791100" y="2197200"/>
            <a:ext cx="2179500" cy="6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666666"/>
                </a:solidFill>
                <a:latin typeface="Lora"/>
                <a:ea typeface="Lora"/>
                <a:cs typeface="Lora"/>
                <a:sym typeface="Lora"/>
              </a:rPr>
              <a:t>When Gliadin is deamidated it’s able to interact with  HLA complexes on antigen-presenting cells and then be presented by these cells to  CD4+ T cells. These T cells in lamina propria produce cytokines that contribute to the tissue damage and  it’s a characteristic mucosal histopathology. An antibody response follows.</a:t>
            </a:r>
            <a:endParaRPr sz="6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"/>
          <p:cNvSpPr/>
          <p:nvPr/>
        </p:nvSpPr>
        <p:spPr>
          <a:xfrm>
            <a:off x="227263" y="9670050"/>
            <a:ext cx="2565300" cy="25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8"/>
          <p:cNvSpPr txBox="1"/>
          <p:nvPr>
            <p:ph type="title"/>
          </p:nvPr>
        </p:nvSpPr>
        <p:spPr>
          <a:xfrm>
            <a:off x="1436350" y="64250"/>
            <a:ext cx="50793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Lactose intolerance</a:t>
            </a:r>
            <a:r>
              <a:rPr b="1" lang="en-GB"/>
              <a:t> </a:t>
            </a:r>
            <a:endParaRPr b="1"/>
          </a:p>
        </p:txBody>
      </p:sp>
      <p:sp>
        <p:nvSpPr>
          <p:cNvPr id="168" name="Google Shape;168;p18"/>
          <p:cNvSpPr txBox="1"/>
          <p:nvPr>
            <p:ph idx="12" type="sldNum"/>
          </p:nvPr>
        </p:nvSpPr>
        <p:spPr>
          <a:xfrm>
            <a:off x="5806325" y="4124871"/>
            <a:ext cx="840600" cy="156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9" name="Google Shape;169;p18"/>
          <p:cNvSpPr/>
          <p:nvPr/>
        </p:nvSpPr>
        <p:spPr>
          <a:xfrm>
            <a:off x="2902475" y="1977900"/>
            <a:ext cx="1747500" cy="513600"/>
          </a:xfrm>
          <a:prstGeom prst="rightArrow">
            <a:avLst>
              <a:gd fmla="val 53186" name="adj1"/>
              <a:gd fmla="val 50000" name="adj2"/>
            </a:avLst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Lactase</a:t>
            </a:r>
            <a:endParaRPr/>
          </a:p>
        </p:txBody>
      </p:sp>
      <p:sp>
        <p:nvSpPr>
          <p:cNvPr id="170" name="Google Shape;170;p18"/>
          <p:cNvSpPr txBox="1"/>
          <p:nvPr/>
        </p:nvSpPr>
        <p:spPr>
          <a:xfrm flipH="1">
            <a:off x="2902475" y="2350863"/>
            <a:ext cx="15087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Lora"/>
                <a:ea typeface="Lora"/>
                <a:cs typeface="Lora"/>
                <a:sym typeface="Lora"/>
              </a:rPr>
              <a:t>At the </a:t>
            </a:r>
            <a:r>
              <a:rPr lang="en-GB" sz="1000" u="sng">
                <a:latin typeface="Lora"/>
                <a:ea typeface="Lora"/>
                <a:cs typeface="Lora"/>
                <a:sym typeface="Lora"/>
              </a:rPr>
              <a:t>brush border</a:t>
            </a:r>
            <a:r>
              <a:rPr lang="en-GB" sz="1000">
                <a:latin typeface="Lora"/>
                <a:ea typeface="Lora"/>
                <a:cs typeface="Lora"/>
                <a:sym typeface="Lora"/>
              </a:rPr>
              <a:t> of enterocytes</a:t>
            </a:r>
            <a:endParaRPr sz="10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171" name="Google Shape;171;p18"/>
          <p:cNvSpPr txBox="1"/>
          <p:nvPr/>
        </p:nvSpPr>
        <p:spPr>
          <a:xfrm>
            <a:off x="23588" y="6421225"/>
            <a:ext cx="7014900" cy="9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Gastroenteritis: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 Infectious diarrhea, particularly viral gastroenteritis in younger children, may damage the intestinal mucosa 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enough to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 reduce the quantity of the lactase enzyme.</a:t>
            </a:r>
            <a:r>
              <a:rPr lang="en-GB">
                <a:solidFill>
                  <a:srgbClr val="BF9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GB">
                <a:solidFill>
                  <a:srgbClr val="B45F06"/>
                </a:solidFill>
                <a:latin typeface="Lora"/>
                <a:ea typeface="Lora"/>
                <a:cs typeface="Lora"/>
                <a:sym typeface="Lora"/>
              </a:rPr>
              <a:t>(acquired lactase deficiency)</a:t>
            </a:r>
            <a:endParaRPr>
              <a:solidFill>
                <a:srgbClr val="B45F06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72" name="Google Shape;172;p18"/>
          <p:cNvSpPr txBox="1"/>
          <p:nvPr/>
        </p:nvSpPr>
        <p:spPr>
          <a:xfrm>
            <a:off x="57013" y="7139700"/>
            <a:ext cx="6336000" cy="12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latin typeface="Lora"/>
                <a:ea typeface="Lora"/>
                <a:cs typeface="Lora"/>
                <a:sym typeface="Lora"/>
              </a:rPr>
              <a:t>Clinical features of </a:t>
            </a:r>
            <a:r>
              <a:rPr b="1" lang="en-GB" sz="1600">
                <a:latin typeface="Lora"/>
                <a:ea typeface="Lora"/>
                <a:cs typeface="Lora"/>
                <a:sym typeface="Lora"/>
              </a:rPr>
              <a:t>Lactose intolerance:</a:t>
            </a:r>
            <a:r>
              <a:rPr b="1" lang="en-GB" sz="1100"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GB" sz="1100">
                <a:latin typeface="Lora"/>
                <a:ea typeface="Lora"/>
                <a:cs typeface="Lora"/>
                <a:sym typeface="Lora"/>
              </a:rPr>
              <a:t>1 hour to a few after milk ingestion</a:t>
            </a:r>
            <a:r>
              <a:rPr lang="en-GB" sz="1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	</a:t>
            </a:r>
            <a:endParaRPr sz="11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Bloating</a:t>
            </a:r>
            <a:endParaRPr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Abdominal discomfort</a:t>
            </a:r>
            <a:endParaRPr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196900" lvl="0" marL="378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Flatulence </a:t>
            </a:r>
            <a:r>
              <a:rPr b="1" lang="en-GB" sz="900">
                <a:solidFill>
                  <a:srgbClr val="B45F06"/>
                </a:solidFill>
                <a:latin typeface="Lora"/>
                <a:ea typeface="Lora"/>
                <a:cs typeface="Lora"/>
                <a:sym typeface="Lora"/>
              </a:rPr>
              <a:t>(Accumilation of gas)</a:t>
            </a:r>
            <a:endParaRPr b="1" sz="900">
              <a:solidFill>
                <a:srgbClr val="B45F06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73" name="Google Shape;173;p18"/>
          <p:cNvSpPr/>
          <p:nvPr/>
        </p:nvSpPr>
        <p:spPr>
          <a:xfrm rot="5400000">
            <a:off x="-14450" y="1566550"/>
            <a:ext cx="133500" cy="104700"/>
          </a:xfrm>
          <a:prstGeom prst="triangle">
            <a:avLst>
              <a:gd fmla="val 50000" name="adj"/>
            </a:avLst>
          </a:prstGeom>
          <a:solidFill>
            <a:srgbClr val="3D85C6"/>
          </a:solidFill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8"/>
          <p:cNvSpPr/>
          <p:nvPr/>
        </p:nvSpPr>
        <p:spPr>
          <a:xfrm rot="5400000">
            <a:off x="-14462" y="8551550"/>
            <a:ext cx="133500" cy="104700"/>
          </a:xfrm>
          <a:prstGeom prst="triangle">
            <a:avLst>
              <a:gd fmla="val 50000" name="adj"/>
            </a:avLst>
          </a:prstGeom>
          <a:solidFill>
            <a:srgbClr val="3D85C6"/>
          </a:solidFill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8"/>
          <p:cNvSpPr/>
          <p:nvPr/>
        </p:nvSpPr>
        <p:spPr>
          <a:xfrm>
            <a:off x="2673050" y="2864463"/>
            <a:ext cx="2160600" cy="4641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F3F3F3"/>
                </a:solidFill>
                <a:latin typeface="Lora"/>
                <a:ea typeface="Lora"/>
                <a:cs typeface="Lora"/>
                <a:sym typeface="Lora"/>
              </a:rPr>
              <a:t>Causes</a:t>
            </a:r>
            <a:endParaRPr b="1" sz="2000">
              <a:solidFill>
                <a:srgbClr val="F3F3F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76" name="Google Shape;176;p18"/>
          <p:cNvSpPr/>
          <p:nvPr/>
        </p:nvSpPr>
        <p:spPr>
          <a:xfrm>
            <a:off x="559450" y="3377005"/>
            <a:ext cx="2894400" cy="29958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8"/>
          <p:cNvSpPr/>
          <p:nvPr/>
        </p:nvSpPr>
        <p:spPr>
          <a:xfrm>
            <a:off x="559450" y="3377005"/>
            <a:ext cx="2894400" cy="6660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Inherited lactase deficiency</a:t>
            </a:r>
            <a:endParaRPr b="1" sz="20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78" name="Google Shape;178;p18"/>
          <p:cNvSpPr/>
          <p:nvPr/>
        </p:nvSpPr>
        <p:spPr>
          <a:xfrm>
            <a:off x="4052827" y="3378669"/>
            <a:ext cx="2894400" cy="29931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8"/>
          <p:cNvSpPr/>
          <p:nvPr/>
        </p:nvSpPr>
        <p:spPr>
          <a:xfrm>
            <a:off x="4052827" y="3378669"/>
            <a:ext cx="2894400" cy="6660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Acquired lactase deficiency</a:t>
            </a:r>
            <a:endParaRPr b="1" sz="20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80" name="Google Shape;180;p18"/>
          <p:cNvSpPr txBox="1"/>
          <p:nvPr/>
        </p:nvSpPr>
        <p:spPr>
          <a:xfrm>
            <a:off x="559525" y="4009551"/>
            <a:ext cx="2894400" cy="2327400"/>
          </a:xfrm>
          <a:prstGeom prst="rect">
            <a:avLst/>
          </a:prstGeom>
          <a:noFill/>
          <a:ln cap="flat" cmpd="sng" w="9525">
            <a:solidFill>
              <a:srgbClr val="9FC5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Congenital lactase deficiency :</a:t>
            </a:r>
            <a:endParaRPr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Extremely rare 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Childhood-onset and adult-onset lactase deficiency : </a:t>
            </a:r>
            <a:endParaRPr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common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Genetically programmed progressive loss of the activity of the small intestinal enzyme lactase.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81" name="Google Shape;181;p18"/>
          <p:cNvSpPr txBox="1"/>
          <p:nvPr/>
        </p:nvSpPr>
        <p:spPr>
          <a:xfrm>
            <a:off x="4052825" y="4015125"/>
            <a:ext cx="2894400" cy="2327400"/>
          </a:xfrm>
          <a:prstGeom prst="rect">
            <a:avLst/>
          </a:prstGeom>
          <a:noFill/>
          <a:ln cap="flat" cmpd="sng" w="9525">
            <a:solidFill>
              <a:srgbClr val="9FC5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Transient</a:t>
            </a:r>
            <a:endParaRPr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Secondary lactase deficiency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due to intestinal mucosal injury by an </a:t>
            </a:r>
            <a:r>
              <a:rPr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infectious, allergic, or inflammatory process</a:t>
            </a:r>
            <a:endParaRPr>
              <a:solidFill>
                <a:srgbClr val="FF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B45F06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182" name="Google Shape;182;p18"/>
          <p:cNvCxnSpPr>
            <a:stCxn id="175" idx="1"/>
            <a:endCxn id="177" idx="0"/>
          </p:cNvCxnSpPr>
          <p:nvPr/>
        </p:nvCxnSpPr>
        <p:spPr>
          <a:xfrm flipH="1">
            <a:off x="2006750" y="3096513"/>
            <a:ext cx="666300" cy="280500"/>
          </a:xfrm>
          <a:prstGeom prst="curvedConnector2">
            <a:avLst/>
          </a:prstGeom>
          <a:noFill/>
          <a:ln cap="flat" cmpd="sng" w="28575">
            <a:solidFill>
              <a:srgbClr val="07376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3" name="Google Shape;183;p18"/>
          <p:cNvCxnSpPr>
            <a:stCxn id="175" idx="3"/>
            <a:endCxn id="179" idx="0"/>
          </p:cNvCxnSpPr>
          <p:nvPr/>
        </p:nvCxnSpPr>
        <p:spPr>
          <a:xfrm>
            <a:off x="4833650" y="3096513"/>
            <a:ext cx="666300" cy="282300"/>
          </a:xfrm>
          <a:prstGeom prst="curvedConnector2">
            <a:avLst/>
          </a:prstGeom>
          <a:noFill/>
          <a:ln cap="flat" cmpd="sng" w="28575">
            <a:solidFill>
              <a:srgbClr val="07376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4" name="Google Shape;184;p18"/>
          <p:cNvSpPr txBox="1"/>
          <p:nvPr/>
        </p:nvSpPr>
        <p:spPr>
          <a:xfrm>
            <a:off x="-50" y="1172050"/>
            <a:ext cx="7756500" cy="6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Low or absent activity of the enzyme </a:t>
            </a:r>
            <a:r>
              <a:rPr b="1" lang="en-GB" sz="1600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lactase</a:t>
            </a:r>
            <a:r>
              <a:rPr lang="en-GB" sz="1600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GB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.</a:t>
            </a:r>
            <a:r>
              <a:rPr b="1" lang="en-GB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endParaRPr b="1"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Pathophysiology :</a:t>
            </a:r>
            <a:endParaRPr b="1"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85" name="Google Shape;185;p18"/>
          <p:cNvSpPr/>
          <p:nvPr/>
        </p:nvSpPr>
        <p:spPr>
          <a:xfrm rot="-5400000">
            <a:off x="586250" y="1711963"/>
            <a:ext cx="689400" cy="11874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8"/>
          <p:cNvSpPr/>
          <p:nvPr/>
        </p:nvSpPr>
        <p:spPr>
          <a:xfrm rot="5400000">
            <a:off x="1774050" y="1711963"/>
            <a:ext cx="689400" cy="11874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8"/>
          <p:cNvSpPr txBox="1"/>
          <p:nvPr/>
        </p:nvSpPr>
        <p:spPr>
          <a:xfrm>
            <a:off x="908883" y="2048863"/>
            <a:ext cx="12021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Lactose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188" name="Google Shape;188;p18"/>
          <p:cNvSpPr/>
          <p:nvPr/>
        </p:nvSpPr>
        <p:spPr>
          <a:xfrm rot="-5400000">
            <a:off x="4937375" y="1641000"/>
            <a:ext cx="689400" cy="11874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8"/>
          <p:cNvSpPr/>
          <p:nvPr/>
        </p:nvSpPr>
        <p:spPr>
          <a:xfrm rot="5400000">
            <a:off x="6647375" y="1583375"/>
            <a:ext cx="678900" cy="1308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8"/>
          <p:cNvSpPr txBox="1"/>
          <p:nvPr/>
        </p:nvSpPr>
        <p:spPr>
          <a:xfrm>
            <a:off x="4740725" y="2041650"/>
            <a:ext cx="1082700" cy="3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glucose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91" name="Google Shape;191;p18"/>
          <p:cNvSpPr txBox="1"/>
          <p:nvPr/>
        </p:nvSpPr>
        <p:spPr>
          <a:xfrm>
            <a:off x="6385025" y="1980725"/>
            <a:ext cx="12021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galactose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92" name="Google Shape;192;p18"/>
          <p:cNvSpPr txBox="1"/>
          <p:nvPr/>
        </p:nvSpPr>
        <p:spPr>
          <a:xfrm>
            <a:off x="5914175" y="2002650"/>
            <a:ext cx="380100" cy="4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Lora"/>
                <a:ea typeface="Lora"/>
                <a:cs typeface="Lora"/>
                <a:sym typeface="Lora"/>
              </a:rPr>
              <a:t>+</a:t>
            </a:r>
            <a:endParaRPr b="1" sz="18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93" name="Google Shape;193;p18"/>
          <p:cNvSpPr txBox="1"/>
          <p:nvPr/>
        </p:nvSpPr>
        <p:spPr>
          <a:xfrm>
            <a:off x="34025" y="8347125"/>
            <a:ext cx="6481500" cy="20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Lora"/>
                <a:ea typeface="Lora"/>
                <a:cs typeface="Lora"/>
                <a:sym typeface="Lora"/>
              </a:rPr>
              <a:t>Diagnosis:</a:t>
            </a:r>
            <a:endParaRPr b="1" sz="1800"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Empirical treatment with a </a:t>
            </a: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lactose-free diet (3 weeks)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, which results in resolution of symptoms</a:t>
            </a:r>
            <a:endParaRPr sz="11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Lora"/>
              <a:buChar char="●"/>
            </a:pP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Hydrogen breath test</a:t>
            </a:r>
            <a:endParaRPr b="1">
              <a:solidFill>
                <a:srgbClr val="FF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○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Administer oral dose of lactose.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○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Since H₂ in the GI can only be produced by bacteria fermenting lactose in the colon.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○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Unabsorbed lactose that reached the colon will result in increase H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₂ production, which is exhaled. 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94" name="Google Shape;194;p18"/>
          <p:cNvSpPr/>
          <p:nvPr/>
        </p:nvSpPr>
        <p:spPr>
          <a:xfrm rot="5400000">
            <a:off x="-14462" y="7301375"/>
            <a:ext cx="133500" cy="104700"/>
          </a:xfrm>
          <a:prstGeom prst="triangle">
            <a:avLst>
              <a:gd fmla="val 50000" name="adj"/>
            </a:avLst>
          </a:prstGeom>
          <a:solidFill>
            <a:srgbClr val="3D85C6"/>
          </a:solidFill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5" name="Google Shape;1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5800" y="7430677"/>
            <a:ext cx="1880550" cy="134276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8"/>
          <p:cNvSpPr txBox="1"/>
          <p:nvPr/>
        </p:nvSpPr>
        <p:spPr>
          <a:xfrm>
            <a:off x="2548150" y="7528600"/>
            <a:ext cx="3084300" cy="9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71500" lvl="0" marL="378000" rtl="0" algn="l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000"/>
              <a:buFont typeface="Lora"/>
              <a:buChar char="●"/>
            </a:pPr>
            <a:r>
              <a:rPr b="1" lang="en-GB" sz="1000">
                <a:solidFill>
                  <a:srgbClr val="B45F06"/>
                </a:solidFill>
                <a:latin typeface="Lora"/>
                <a:ea typeface="Lora"/>
                <a:cs typeface="Lora"/>
                <a:sym typeface="Lora"/>
              </a:rPr>
              <a:t>Specific to Lactose intolerance only, so you will not see anemia and hyperplasia in contrast to Celiac disease which is malabsorption of all nutrients.</a:t>
            </a:r>
            <a:r>
              <a:rPr lang="en-GB" sz="1000">
                <a:solidFill>
                  <a:srgbClr val="B45F06"/>
                </a:solidFill>
                <a:latin typeface="Lora"/>
                <a:ea typeface="Lora"/>
                <a:cs typeface="Lora"/>
                <a:sym typeface="Lora"/>
              </a:rPr>
              <a:t>	</a:t>
            </a:r>
            <a:endParaRPr sz="1000">
              <a:solidFill>
                <a:srgbClr val="B45F06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97" name="Google Shape;197;p18"/>
          <p:cNvSpPr txBox="1"/>
          <p:nvPr/>
        </p:nvSpPr>
        <p:spPr>
          <a:xfrm>
            <a:off x="6178850" y="8833063"/>
            <a:ext cx="1747500" cy="10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8E7CC3"/>
                </a:solidFill>
                <a:latin typeface="Lora"/>
                <a:ea typeface="Lora"/>
                <a:cs typeface="Lora"/>
                <a:sym typeface="Lora"/>
              </a:rPr>
              <a:t>A 3-week trial of a diet that is free of milk and milk products is a satisfactory trial to diagnose lactose intolerance</a:t>
            </a:r>
            <a:endParaRPr sz="1000">
              <a:solidFill>
                <a:srgbClr val="8E7CC3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8E7CC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98" name="Google Shape;198;p18"/>
          <p:cNvSpPr/>
          <p:nvPr/>
        </p:nvSpPr>
        <p:spPr>
          <a:xfrm>
            <a:off x="6332675" y="8893975"/>
            <a:ext cx="1508700" cy="949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8E7CC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9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4" name="Google Shape;204;p19"/>
          <p:cNvSpPr txBox="1"/>
          <p:nvPr/>
        </p:nvSpPr>
        <p:spPr>
          <a:xfrm>
            <a:off x="-25" y="1047700"/>
            <a:ext cx="7014900" cy="18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  </a:t>
            </a:r>
            <a:r>
              <a:rPr b="1" lang="en-GB" sz="1800" u="sng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Fecal osmolality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Normal fecal fluid values:</a:t>
            </a:r>
            <a:b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</a:b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Osmolality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: ~290 mOsm/kg equal to the serum osmolality.</a:t>
            </a:r>
            <a:b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</a:br>
            <a:r>
              <a:rPr b="1" lang="en-GB">
                <a:solidFill>
                  <a:srgbClr val="8E7CC3"/>
                </a:solidFill>
                <a:latin typeface="Lora"/>
                <a:ea typeface="Lora"/>
                <a:cs typeface="Lora"/>
                <a:sym typeface="Lora"/>
              </a:rPr>
              <a:t>Na</a:t>
            </a:r>
            <a:r>
              <a:rPr b="1" baseline="30000" lang="en-GB">
                <a:solidFill>
                  <a:srgbClr val="8E7CC3"/>
                </a:solidFill>
                <a:latin typeface="Lora"/>
                <a:ea typeface="Lora"/>
                <a:cs typeface="Lora"/>
                <a:sym typeface="Lora"/>
              </a:rPr>
              <a:t>+</a:t>
            </a:r>
            <a:r>
              <a:rPr lang="en-GB">
                <a:solidFill>
                  <a:srgbClr val="8E7CC3"/>
                </a:solidFill>
                <a:latin typeface="Lora"/>
                <a:ea typeface="Lora"/>
                <a:cs typeface="Lora"/>
                <a:sym typeface="Lora"/>
              </a:rPr>
              <a:t>:  ~30 mmol/L</a:t>
            </a:r>
            <a:br>
              <a:rPr lang="en-GB">
                <a:solidFill>
                  <a:srgbClr val="8E7CC3"/>
                </a:solidFill>
                <a:latin typeface="Lora"/>
                <a:ea typeface="Lora"/>
                <a:cs typeface="Lora"/>
                <a:sym typeface="Lora"/>
              </a:rPr>
            </a:br>
            <a:r>
              <a:rPr b="1" lang="en-GB">
                <a:solidFill>
                  <a:srgbClr val="8E7CC3"/>
                </a:solidFill>
                <a:latin typeface="Lora"/>
                <a:ea typeface="Lora"/>
                <a:cs typeface="Lora"/>
                <a:sym typeface="Lora"/>
              </a:rPr>
              <a:t>K</a:t>
            </a:r>
            <a:r>
              <a:rPr b="1" baseline="30000" lang="en-GB">
                <a:solidFill>
                  <a:srgbClr val="8E7CC3"/>
                </a:solidFill>
                <a:latin typeface="Lora"/>
                <a:ea typeface="Lora"/>
                <a:cs typeface="Lora"/>
                <a:sym typeface="Lora"/>
              </a:rPr>
              <a:t>+</a:t>
            </a:r>
            <a:r>
              <a:rPr lang="en-GB">
                <a:solidFill>
                  <a:srgbClr val="8E7CC3"/>
                </a:solidFill>
                <a:latin typeface="Lora"/>
                <a:ea typeface="Lora"/>
                <a:cs typeface="Lora"/>
                <a:sym typeface="Lora"/>
              </a:rPr>
              <a:t>: ~75 mmol/L</a:t>
            </a:r>
            <a:endParaRPr>
              <a:solidFill>
                <a:srgbClr val="8E7CC3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Under normal circumstances, the major osmoles are Na</a:t>
            </a:r>
            <a:r>
              <a:rPr baseline="30000" lang="en-GB">
                <a:latin typeface="Lora"/>
                <a:ea typeface="Lora"/>
                <a:cs typeface="Lora"/>
                <a:sym typeface="Lora"/>
              </a:rPr>
              <a:t>+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, K</a:t>
            </a:r>
            <a:r>
              <a:rPr baseline="30000" lang="en-GB">
                <a:latin typeface="Lora"/>
                <a:ea typeface="Lora"/>
                <a:cs typeface="Lora"/>
                <a:sym typeface="Lora"/>
              </a:rPr>
              <a:t>+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 Cl</a:t>
            </a:r>
            <a:r>
              <a:rPr baseline="30000" lang="en-GB">
                <a:latin typeface="Lora"/>
                <a:ea typeface="Lora"/>
                <a:cs typeface="Lora"/>
                <a:sym typeface="Lora"/>
              </a:rPr>
              <a:t>–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, and HCO3</a:t>
            </a:r>
            <a:r>
              <a:rPr baseline="30000" lang="en-GB">
                <a:latin typeface="Lora"/>
                <a:ea typeface="Lora"/>
                <a:cs typeface="Lora"/>
                <a:sym typeface="Lora"/>
              </a:rPr>
              <a:t>–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05" name="Google Shape;205;p19"/>
          <p:cNvSpPr txBox="1"/>
          <p:nvPr/>
        </p:nvSpPr>
        <p:spPr>
          <a:xfrm>
            <a:off x="-25" y="2908700"/>
            <a:ext cx="7014900" cy="57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  </a:t>
            </a:r>
            <a:r>
              <a:rPr b="1" lang="en-GB" sz="1800" u="sng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Stool (fecal) osmotic gap </a:t>
            </a:r>
            <a:r>
              <a:rPr b="1" lang="en-GB" sz="1100">
                <a:solidFill>
                  <a:srgbClr val="8E7CC3"/>
                </a:solidFill>
                <a:latin typeface="Lora"/>
                <a:ea typeface="Lora"/>
                <a:cs typeface="Lora"/>
                <a:sym typeface="Lora"/>
              </a:rPr>
              <a:t>Female’s slides</a:t>
            </a:r>
            <a:endParaRPr b="1" sz="1100">
              <a:solidFill>
                <a:srgbClr val="8E7CC3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Stool osmotic gap = Stool osmolality - 2 x (stool Na + stool K)</a:t>
            </a:r>
            <a:endParaRPr b="1">
              <a:solidFill>
                <a:srgbClr val="FF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A calculation to distinguish among different causes of diarrhea.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A normal gap is between 50 and 100 mosm/kg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A 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low stool osmotic gap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 &lt;50 mosm/kg → </a:t>
            </a: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secretory diarrhea.</a:t>
            </a:r>
            <a:endParaRPr b="1">
              <a:solidFill>
                <a:srgbClr val="FF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○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That secreted sodium and potassium ions make up a greater percentage of the stool osmolality in secretory diarrhea</a:t>
            </a:r>
            <a:endParaRPr b="1">
              <a:solidFill>
                <a:srgbClr val="FF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A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 high gap 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&gt;125 mosm/kg →</a:t>
            </a: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 osmotic diarrhea.</a:t>
            </a:r>
            <a:endParaRPr b="1">
              <a:solidFill>
                <a:srgbClr val="FF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○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Molecules such as unabsorbed carbohydrates are more significant contributors to stool osmolality.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800">
                <a:latin typeface="Lora"/>
                <a:ea typeface="Lora"/>
                <a:cs typeface="Lora"/>
                <a:sym typeface="Lora"/>
              </a:rPr>
              <a:t>  </a:t>
            </a:r>
            <a:r>
              <a:rPr b="1" lang="en-GB" sz="1800" u="sng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Diarrhea</a:t>
            </a:r>
            <a:endParaRPr b="1" sz="1800" u="sng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3 or more loose or liquid stools per day.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Abnormally high fluid content of stool 200-300 gm/day (more than 250g of stool per day)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The loss of fluids through diarrhea can cause </a:t>
            </a: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dehydration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and </a:t>
            </a: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electrolyte imbalances.</a:t>
            </a:r>
            <a:r>
              <a:rPr b="1" baseline="30000" lang="en-GB">
                <a:solidFill>
                  <a:srgbClr val="B45F06"/>
                </a:solidFill>
                <a:latin typeface="Lora"/>
                <a:ea typeface="Lora"/>
                <a:cs typeface="Lora"/>
                <a:sym typeface="Lora"/>
              </a:rPr>
              <a:t> 1</a:t>
            </a:r>
            <a:endParaRPr b="1" baseline="30000">
              <a:solidFill>
                <a:srgbClr val="B45F06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Easy to treat but if untreated, </a:t>
            </a: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may lead to death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especially in </a:t>
            </a: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children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. More than 70% of almost 11 million child deaths every year are attributable to 6 causes: </a:t>
            </a: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Diarrhea, 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Malaria, Neonatal infection, Pneumonia, Preterm delivery, Lack of oxygen at birth.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Classification (based on duration)</a:t>
            </a:r>
            <a:endParaRPr b="1"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06" name="Google Shape;206;p19"/>
          <p:cNvSpPr/>
          <p:nvPr/>
        </p:nvSpPr>
        <p:spPr>
          <a:xfrm rot="5400000">
            <a:off x="-9212" y="3070524"/>
            <a:ext cx="166100" cy="147675"/>
          </a:xfrm>
          <a:prstGeom prst="flowChartExtra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9"/>
          <p:cNvSpPr/>
          <p:nvPr/>
        </p:nvSpPr>
        <p:spPr>
          <a:xfrm>
            <a:off x="5902800" y="3061300"/>
            <a:ext cx="2017200" cy="6312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Fecal Osmotic Gap</a:t>
            </a:r>
            <a:endParaRPr b="1" sz="12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290 mosm/kg H</a:t>
            </a:r>
            <a:r>
              <a:rPr b="1" baseline="-25000" lang="en-GB" sz="8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2</a:t>
            </a:r>
            <a:r>
              <a:rPr b="1" lang="en-GB" sz="8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O - 2([Na+] + [K+])</a:t>
            </a:r>
            <a:endParaRPr b="1" baseline="-25000" sz="8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08" name="Google Shape;208;p19"/>
          <p:cNvSpPr/>
          <p:nvPr/>
        </p:nvSpPr>
        <p:spPr>
          <a:xfrm rot="5400000">
            <a:off x="-9212" y="1242499"/>
            <a:ext cx="166100" cy="147675"/>
          </a:xfrm>
          <a:prstGeom prst="flowChartExtra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9"/>
          <p:cNvSpPr/>
          <p:nvPr/>
        </p:nvSpPr>
        <p:spPr>
          <a:xfrm rot="5400000">
            <a:off x="-9212" y="5750224"/>
            <a:ext cx="166100" cy="147675"/>
          </a:xfrm>
          <a:prstGeom prst="flowChartExtra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0" name="Google Shape;210;p19"/>
          <p:cNvGrpSpPr/>
          <p:nvPr/>
        </p:nvGrpSpPr>
        <p:grpSpPr>
          <a:xfrm>
            <a:off x="1781256" y="8738927"/>
            <a:ext cx="428695" cy="644011"/>
            <a:chOff x="219906" y="1124884"/>
            <a:chExt cx="502455" cy="736349"/>
          </a:xfrm>
        </p:grpSpPr>
        <p:grpSp>
          <p:nvGrpSpPr>
            <p:cNvPr id="211" name="Google Shape;211;p19"/>
            <p:cNvGrpSpPr/>
            <p:nvPr/>
          </p:nvGrpSpPr>
          <p:grpSpPr>
            <a:xfrm>
              <a:off x="219906" y="1124884"/>
              <a:ext cx="502455" cy="736349"/>
              <a:chOff x="4041649" y="1707654"/>
              <a:chExt cx="1060704" cy="1429526"/>
            </a:xfrm>
          </p:grpSpPr>
          <p:sp>
            <p:nvSpPr>
              <p:cNvPr id="212" name="Google Shape;212;p19"/>
              <p:cNvSpPr/>
              <p:nvPr/>
            </p:nvSpPr>
            <p:spPr>
              <a:xfrm rot="10800000">
                <a:off x="4041649" y="1707654"/>
                <a:ext cx="1060704" cy="1429526"/>
              </a:xfrm>
              <a:custGeom>
                <a:rect b="b" l="l" r="r" t="t"/>
                <a:pathLst>
                  <a:path extrusionOk="0" h="1429526" w="1060704">
                    <a:moveTo>
                      <a:pt x="832104" y="1429526"/>
                    </a:moveTo>
                    <a:lnTo>
                      <a:pt x="228600" y="1429526"/>
                    </a:lnTo>
                    <a:lnTo>
                      <a:pt x="0" y="972326"/>
                    </a:lnTo>
                    <a:lnTo>
                      <a:pt x="543363" y="0"/>
                    </a:lnTo>
                    <a:lnTo>
                      <a:pt x="1060704" y="972326"/>
                    </a:lnTo>
                    <a:lnTo>
                      <a:pt x="832104" y="1429526"/>
                    </a:lnTo>
                    <a:close/>
                  </a:path>
                </a:pathLst>
              </a:custGeom>
              <a:solidFill>
                <a:srgbClr val="0B539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19"/>
              <p:cNvSpPr/>
              <p:nvPr/>
            </p:nvSpPr>
            <p:spPr>
              <a:xfrm>
                <a:off x="4115403" y="1760695"/>
                <a:ext cx="913200" cy="7944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4" name="Google Shape;214;p19"/>
            <p:cNvSpPr txBox="1"/>
            <p:nvPr/>
          </p:nvSpPr>
          <p:spPr>
            <a:xfrm>
              <a:off x="281109" y="1168959"/>
              <a:ext cx="270600" cy="31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700">
                  <a:solidFill>
                    <a:srgbClr val="666666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1</a:t>
              </a:r>
              <a:endParaRPr b="1" sz="17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215" name="Google Shape;215;p19"/>
          <p:cNvGrpSpPr/>
          <p:nvPr/>
        </p:nvGrpSpPr>
        <p:grpSpPr>
          <a:xfrm>
            <a:off x="3257529" y="8740699"/>
            <a:ext cx="428695" cy="644011"/>
            <a:chOff x="219906" y="1124884"/>
            <a:chExt cx="502455" cy="736349"/>
          </a:xfrm>
        </p:grpSpPr>
        <p:grpSp>
          <p:nvGrpSpPr>
            <p:cNvPr id="216" name="Google Shape;216;p19"/>
            <p:cNvGrpSpPr/>
            <p:nvPr/>
          </p:nvGrpSpPr>
          <p:grpSpPr>
            <a:xfrm>
              <a:off x="219906" y="1124884"/>
              <a:ext cx="502455" cy="736349"/>
              <a:chOff x="4041649" y="1707654"/>
              <a:chExt cx="1060704" cy="1429526"/>
            </a:xfrm>
          </p:grpSpPr>
          <p:sp>
            <p:nvSpPr>
              <p:cNvPr id="217" name="Google Shape;217;p19"/>
              <p:cNvSpPr/>
              <p:nvPr/>
            </p:nvSpPr>
            <p:spPr>
              <a:xfrm rot="10800000">
                <a:off x="4041649" y="1707654"/>
                <a:ext cx="1060704" cy="1429526"/>
              </a:xfrm>
              <a:custGeom>
                <a:rect b="b" l="l" r="r" t="t"/>
                <a:pathLst>
                  <a:path extrusionOk="0" h="1429526" w="1060704">
                    <a:moveTo>
                      <a:pt x="832104" y="1429526"/>
                    </a:moveTo>
                    <a:lnTo>
                      <a:pt x="228600" y="1429526"/>
                    </a:lnTo>
                    <a:lnTo>
                      <a:pt x="0" y="972326"/>
                    </a:lnTo>
                    <a:lnTo>
                      <a:pt x="543363" y="0"/>
                    </a:lnTo>
                    <a:lnTo>
                      <a:pt x="1060704" y="972326"/>
                    </a:lnTo>
                    <a:lnTo>
                      <a:pt x="832104" y="1429526"/>
                    </a:lnTo>
                    <a:close/>
                  </a:path>
                </a:pathLst>
              </a:custGeom>
              <a:solidFill>
                <a:srgbClr val="0B539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19"/>
              <p:cNvSpPr/>
              <p:nvPr/>
            </p:nvSpPr>
            <p:spPr>
              <a:xfrm>
                <a:off x="4115403" y="1760695"/>
                <a:ext cx="913200" cy="7944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9" name="Google Shape;219;p19"/>
            <p:cNvSpPr txBox="1"/>
            <p:nvPr/>
          </p:nvSpPr>
          <p:spPr>
            <a:xfrm>
              <a:off x="279218" y="1152220"/>
              <a:ext cx="2886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700">
                  <a:solidFill>
                    <a:srgbClr val="666666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2</a:t>
              </a:r>
              <a:endParaRPr b="1" sz="17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220" name="Google Shape;220;p19"/>
          <p:cNvGrpSpPr/>
          <p:nvPr/>
        </p:nvGrpSpPr>
        <p:grpSpPr>
          <a:xfrm>
            <a:off x="4837404" y="8721798"/>
            <a:ext cx="428695" cy="644011"/>
            <a:chOff x="219906" y="1124884"/>
            <a:chExt cx="502455" cy="736349"/>
          </a:xfrm>
        </p:grpSpPr>
        <p:grpSp>
          <p:nvGrpSpPr>
            <p:cNvPr id="221" name="Google Shape;221;p19"/>
            <p:cNvGrpSpPr/>
            <p:nvPr/>
          </p:nvGrpSpPr>
          <p:grpSpPr>
            <a:xfrm>
              <a:off x="219906" y="1124884"/>
              <a:ext cx="502455" cy="736349"/>
              <a:chOff x="4041649" y="1707654"/>
              <a:chExt cx="1060704" cy="1429526"/>
            </a:xfrm>
          </p:grpSpPr>
          <p:sp>
            <p:nvSpPr>
              <p:cNvPr id="222" name="Google Shape;222;p19"/>
              <p:cNvSpPr/>
              <p:nvPr/>
            </p:nvSpPr>
            <p:spPr>
              <a:xfrm rot="10800000">
                <a:off x="4041649" y="1707654"/>
                <a:ext cx="1060704" cy="1429526"/>
              </a:xfrm>
              <a:custGeom>
                <a:rect b="b" l="l" r="r" t="t"/>
                <a:pathLst>
                  <a:path extrusionOk="0" h="1429526" w="1060704">
                    <a:moveTo>
                      <a:pt x="832104" y="1429526"/>
                    </a:moveTo>
                    <a:lnTo>
                      <a:pt x="228600" y="1429526"/>
                    </a:lnTo>
                    <a:lnTo>
                      <a:pt x="0" y="972326"/>
                    </a:lnTo>
                    <a:lnTo>
                      <a:pt x="543363" y="0"/>
                    </a:lnTo>
                    <a:lnTo>
                      <a:pt x="1060704" y="972326"/>
                    </a:lnTo>
                    <a:lnTo>
                      <a:pt x="832104" y="1429526"/>
                    </a:lnTo>
                    <a:close/>
                  </a:path>
                </a:pathLst>
              </a:custGeom>
              <a:solidFill>
                <a:srgbClr val="0B539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19"/>
              <p:cNvSpPr/>
              <p:nvPr/>
            </p:nvSpPr>
            <p:spPr>
              <a:xfrm>
                <a:off x="4115403" y="1760695"/>
                <a:ext cx="913200" cy="7944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4" name="Google Shape;224;p19"/>
            <p:cNvSpPr txBox="1"/>
            <p:nvPr/>
          </p:nvSpPr>
          <p:spPr>
            <a:xfrm>
              <a:off x="289816" y="1168964"/>
              <a:ext cx="3255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700">
                  <a:solidFill>
                    <a:srgbClr val="666666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3</a:t>
              </a:r>
              <a:endParaRPr b="1" sz="17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225" name="Google Shape;225;p19"/>
          <p:cNvSpPr txBox="1"/>
          <p:nvPr/>
        </p:nvSpPr>
        <p:spPr>
          <a:xfrm>
            <a:off x="2209950" y="8693003"/>
            <a:ext cx="880800" cy="6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Lora"/>
                <a:ea typeface="Lora"/>
                <a:cs typeface="Lora"/>
                <a:sym typeface="Lora"/>
              </a:rPr>
              <a:t>Acute</a:t>
            </a:r>
            <a:endParaRPr b="1" sz="12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Lora"/>
                <a:ea typeface="Lora"/>
                <a:cs typeface="Lora"/>
                <a:sym typeface="Lora"/>
              </a:rPr>
              <a:t>2 weeks</a:t>
            </a:r>
            <a:endParaRPr sz="12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26" name="Google Shape;226;p19"/>
          <p:cNvSpPr txBox="1"/>
          <p:nvPr/>
        </p:nvSpPr>
        <p:spPr>
          <a:xfrm>
            <a:off x="3505350" y="8693000"/>
            <a:ext cx="1371600" cy="6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Lora"/>
                <a:ea typeface="Lora"/>
                <a:cs typeface="Lora"/>
                <a:sym typeface="Lora"/>
              </a:rPr>
              <a:t>Persistent or </a:t>
            </a:r>
            <a:r>
              <a:rPr b="1" lang="en-GB" sz="1200">
                <a:solidFill>
                  <a:srgbClr val="B45F06"/>
                </a:solidFill>
                <a:latin typeface="Lora"/>
                <a:ea typeface="Lora"/>
                <a:cs typeface="Lora"/>
                <a:sym typeface="Lora"/>
              </a:rPr>
              <a:t>subacute</a:t>
            </a:r>
            <a:endParaRPr b="1" sz="1200">
              <a:solidFill>
                <a:srgbClr val="B45F06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Lora"/>
                <a:ea typeface="Lora"/>
                <a:cs typeface="Lora"/>
                <a:sym typeface="Lora"/>
              </a:rPr>
              <a:t>2-4 weeks</a:t>
            </a:r>
            <a:endParaRPr sz="12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27" name="Google Shape;227;p19"/>
          <p:cNvSpPr txBox="1"/>
          <p:nvPr/>
        </p:nvSpPr>
        <p:spPr>
          <a:xfrm>
            <a:off x="5257950" y="8693003"/>
            <a:ext cx="880800" cy="6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Lora"/>
                <a:ea typeface="Lora"/>
                <a:cs typeface="Lora"/>
                <a:sym typeface="Lora"/>
              </a:rPr>
              <a:t>Chronic</a:t>
            </a:r>
            <a:endParaRPr b="1" sz="12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Lora"/>
                <a:ea typeface="Lora"/>
                <a:cs typeface="Lora"/>
                <a:sym typeface="Lora"/>
              </a:rPr>
              <a:t>4 weeks</a:t>
            </a:r>
            <a:endParaRPr sz="12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28" name="Google Shape;228;p19"/>
          <p:cNvSpPr txBox="1"/>
          <p:nvPr/>
        </p:nvSpPr>
        <p:spPr>
          <a:xfrm>
            <a:off x="1266225" y="18625"/>
            <a:ext cx="5385600" cy="9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Diarrhea </a:t>
            </a:r>
            <a:endParaRPr b="1" sz="30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29" name="Google Shape;229;p19"/>
          <p:cNvSpPr txBox="1"/>
          <p:nvPr/>
        </p:nvSpPr>
        <p:spPr>
          <a:xfrm>
            <a:off x="147674" y="9729650"/>
            <a:ext cx="6336000" cy="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B45F06"/>
                </a:solidFill>
                <a:latin typeface="Lora"/>
                <a:ea typeface="Lora"/>
                <a:cs typeface="Lora"/>
                <a:sym typeface="Lora"/>
              </a:rPr>
              <a:t>1-Treatment is mainly IV fluid replacement.</a:t>
            </a:r>
            <a:endParaRPr sz="1000">
              <a:solidFill>
                <a:srgbClr val="B45F06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0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235" name="Google Shape;235;p20"/>
          <p:cNvGraphicFramePr/>
          <p:nvPr/>
        </p:nvGraphicFramePr>
        <p:xfrm>
          <a:off x="-3" y="40273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{8B23E199-A72D-4A77-8C95-AD183EDE235F}</a:tableStyleId>
              </a:tblPr>
              <a:tblGrid>
                <a:gridCol w="1267200"/>
                <a:gridCol w="3496200"/>
                <a:gridCol w="3156600"/>
              </a:tblGrid>
              <a:tr h="296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FFFFFF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Type </a:t>
                      </a:r>
                      <a:endParaRPr b="1" sz="1200">
                        <a:solidFill>
                          <a:srgbClr val="FFFFFF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FFFFFF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Secretory </a:t>
                      </a:r>
                      <a:endParaRPr b="1" sz="1200">
                        <a:solidFill>
                          <a:srgbClr val="FFFFFF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FFFFFF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Osmotic </a:t>
                      </a:r>
                      <a:endParaRPr b="1" sz="1200">
                        <a:solidFill>
                          <a:srgbClr val="FFFFFF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5394"/>
                    </a:solidFill>
                  </a:tcPr>
                </a:tc>
              </a:tr>
              <a:tr h="986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Definition</a:t>
                      </a:r>
                      <a:endParaRPr b="1"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Lora"/>
                        <a:buChar char="●"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An increase in the </a:t>
                      </a:r>
                      <a:r>
                        <a:rPr b="1"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active secretion of water and </a:t>
                      </a:r>
                      <a:r>
                        <a:rPr b="1" lang="en-GB" sz="1000">
                          <a:solidFill>
                            <a:srgbClr val="B45F06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electrolytes</a:t>
                      </a:r>
                      <a:r>
                        <a:rPr b="1"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.</a:t>
                      </a:r>
                      <a:endParaRPr b="1" sz="10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2921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Lora"/>
                        <a:buChar char="●"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Enterotoxins stimulate Cl-channels regulated by cAMP and cGMP</a:t>
                      </a:r>
                      <a:endParaRPr sz="10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2921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Lora"/>
                        <a:buChar char="●"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loss of isotonic fluid.</a:t>
                      </a:r>
                      <a:endParaRPr sz="10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Lora"/>
                        <a:buChar char="●"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Excess amount of </a:t>
                      </a:r>
                      <a:r>
                        <a:rPr b="1"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poorly absorbed substances that exert osmotic effect</a:t>
                      </a:r>
                      <a:r>
                        <a:rPr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, so water is drawn into the bowels causing diarrhea, loss of hypotonic fluid.</a:t>
                      </a:r>
                      <a:endParaRPr sz="10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Lora"/>
                        <a:buChar char="●"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Doesn’t cause inflammation in bowel mucosa. </a:t>
                      </a:r>
                      <a:endParaRPr sz="10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96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Stool output </a:t>
                      </a:r>
                      <a:endParaRPr b="1"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High output</a:t>
                      </a:r>
                      <a:endParaRPr sz="10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Output is usually not massive</a:t>
                      </a:r>
                      <a:endParaRPr sz="10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96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Fasting effect</a:t>
                      </a:r>
                      <a:endParaRPr b="1"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Lack of response</a:t>
                      </a:r>
                      <a:endParaRPr sz="10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Improves the condition</a:t>
                      </a:r>
                      <a:endParaRPr sz="10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43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Stool osmotic gap </a:t>
                      </a:r>
                      <a:endParaRPr b="1"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Stool osmotic gap is normal or </a:t>
                      </a:r>
                      <a:r>
                        <a:rPr b="1" lang="en-GB" sz="1000">
                          <a:solidFill>
                            <a:srgbClr val="FF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low</a:t>
                      </a:r>
                      <a:r>
                        <a:rPr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  &lt; 100 mOsm/kg. </a:t>
                      </a:r>
                      <a:endParaRPr sz="10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Stool osmotic gap is </a:t>
                      </a:r>
                      <a:r>
                        <a:rPr b="1" lang="en-GB" sz="1000">
                          <a:solidFill>
                            <a:srgbClr val="FF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high</a:t>
                      </a:r>
                      <a:r>
                        <a:rPr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, &gt; 125 mOsm/kg (loss of hypotonic fluid)</a:t>
                      </a:r>
                      <a:endParaRPr sz="10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684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Causes </a:t>
                      </a:r>
                      <a:endParaRPr b="1"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The most common cause is a </a:t>
                      </a:r>
                      <a:r>
                        <a:rPr b="1" lang="en-GB" sz="900">
                          <a:solidFill>
                            <a:srgbClr val="FF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bacterial toxin (E. coli, cholera)</a:t>
                      </a:r>
                      <a:r>
                        <a:rPr lang="en-GB" sz="900">
                          <a:solidFill>
                            <a:srgbClr val="FF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GB" sz="9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that stimulates the secretion of anions.</a:t>
                      </a:r>
                      <a:endParaRPr sz="9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sng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Other causes:</a:t>
                      </a:r>
                      <a:endParaRPr sz="9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2857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Lora"/>
                        <a:buChar char="●"/>
                      </a:pPr>
                      <a:r>
                        <a:rPr b="1" lang="en-GB" sz="900">
                          <a:latin typeface="Lora"/>
                          <a:ea typeface="Lora"/>
                          <a:cs typeface="Lora"/>
                          <a:sym typeface="Lora"/>
                        </a:rPr>
                        <a:t>Neuroendocrine tumours: </a:t>
                      </a:r>
                      <a:r>
                        <a:rPr b="1" lang="en-GB" sz="900">
                          <a:solidFill>
                            <a:srgbClr val="FF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Zolinger-elison</a:t>
                      </a:r>
                      <a:r>
                        <a:rPr lang="en-GB" sz="900">
                          <a:latin typeface="Lora"/>
                          <a:ea typeface="Lora"/>
                          <a:cs typeface="Lora"/>
                          <a:sym typeface="Lora"/>
                        </a:rPr>
                        <a:t> tumor carcinoid tumor, gastrinomas.</a:t>
                      </a:r>
                      <a:endParaRPr sz="9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2857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E7CC3"/>
                        </a:buClr>
                        <a:buSzPts val="900"/>
                        <a:buFont typeface="Lora"/>
                        <a:buChar char="●"/>
                      </a:pPr>
                      <a:r>
                        <a:rPr b="1" lang="en-GB" sz="900">
                          <a:solidFill>
                            <a:srgbClr val="8E7CC3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Enteropathogenic virus </a:t>
                      </a:r>
                      <a:r>
                        <a:rPr lang="en-GB" sz="900">
                          <a:solidFill>
                            <a:srgbClr val="8E7CC3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e.g. rotavirus and norwalk virus.</a:t>
                      </a:r>
                      <a:endParaRPr sz="9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2857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E7CC3"/>
                        </a:buClr>
                        <a:buSzPts val="900"/>
                        <a:buFont typeface="Lora"/>
                        <a:buChar char="●"/>
                      </a:pPr>
                      <a:r>
                        <a:rPr b="1" lang="en-GB" sz="900">
                          <a:solidFill>
                            <a:srgbClr val="8E7CC3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Rectal villous adenoma.</a:t>
                      </a:r>
                      <a:r>
                        <a:rPr lang="en-GB" sz="900">
                          <a:solidFill>
                            <a:srgbClr val="8E7CC3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The villous surface of this tumor secretes water and ions .</a:t>
                      </a:r>
                      <a:endParaRPr b="1" sz="900">
                        <a:solidFill>
                          <a:srgbClr val="8E7CC3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2857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E7CC3"/>
                        </a:buClr>
                        <a:buSzPts val="900"/>
                        <a:buFont typeface="Lora"/>
                        <a:buChar char="●"/>
                      </a:pPr>
                      <a:r>
                        <a:rPr b="1" lang="en-GB" sz="900">
                          <a:solidFill>
                            <a:srgbClr val="8E7CC3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Chronic laxative use causing Melanosis coli </a:t>
                      </a:r>
                      <a:r>
                        <a:rPr b="1" lang="en-GB" sz="900">
                          <a:solidFill>
                            <a:srgbClr val="999999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(dark pigment is deposited in the lamina propria of the colon).</a:t>
                      </a:r>
                      <a:endParaRPr b="1" sz="900">
                        <a:solidFill>
                          <a:srgbClr val="999999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857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Lora"/>
                        <a:buChar char="●"/>
                      </a:pPr>
                      <a:r>
                        <a:rPr b="1" lang="en-GB" sz="9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Malabsorption</a:t>
                      </a:r>
                      <a:r>
                        <a:rPr lang="en-GB" sz="9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 in which the nutrients are left in the lumen to pull in water e.g. </a:t>
                      </a:r>
                      <a:r>
                        <a:rPr b="1" lang="en-GB" sz="9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lactose intolerance, chronic pancreatitis, celiac diseases </a:t>
                      </a:r>
                      <a:r>
                        <a:rPr b="1" lang="en-GB" sz="900">
                          <a:solidFill>
                            <a:srgbClr val="B45F06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stool is high in fats</a:t>
                      </a:r>
                      <a:r>
                        <a:rPr b="1" lang="en-GB" sz="9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.</a:t>
                      </a:r>
                      <a:endParaRPr b="1" sz="9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2857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Lora"/>
                        <a:buChar char="●"/>
                      </a:pPr>
                      <a:r>
                        <a:rPr b="1" lang="en-GB" sz="9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Osmotic laxatives</a:t>
                      </a:r>
                      <a:r>
                        <a:rPr lang="en-GB" sz="9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 e.g. Lactulose (non-absorbable sugar)</a:t>
                      </a:r>
                      <a:endParaRPr sz="9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2857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E7CC3"/>
                        </a:buClr>
                        <a:buSzPts val="900"/>
                        <a:buFont typeface="Lora"/>
                        <a:buChar char="●"/>
                      </a:pPr>
                      <a:r>
                        <a:rPr lang="en-GB" sz="900">
                          <a:solidFill>
                            <a:srgbClr val="8E7CC3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Poorly absorbed hexitols, sorbitol, mannitol, xylitol. (Non absorbable sugars). </a:t>
                      </a:r>
                      <a:r>
                        <a:rPr lang="en-GB" sz="900">
                          <a:solidFill>
                            <a:srgbClr val="B45F06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Additive food e.g.in gum. (sugar-less sweater).</a:t>
                      </a:r>
                      <a:endParaRPr sz="900">
                        <a:solidFill>
                          <a:srgbClr val="8E7CC3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2857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E7CC3"/>
                        </a:buClr>
                        <a:buSzPts val="900"/>
                        <a:buFont typeface="Lora"/>
                        <a:buChar char="●"/>
                      </a:pPr>
                      <a:r>
                        <a:rPr lang="en-GB" sz="900">
                          <a:solidFill>
                            <a:srgbClr val="8E7CC3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Disaccharidase deficiency.</a:t>
                      </a:r>
                      <a:endParaRPr sz="900">
                        <a:solidFill>
                          <a:srgbClr val="8E7CC3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2857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E7CC3"/>
                        </a:buClr>
                        <a:buSzPts val="900"/>
                        <a:buFont typeface="Lora"/>
                        <a:buChar char="●"/>
                      </a:pPr>
                      <a:r>
                        <a:rPr b="1" lang="en-GB" sz="900">
                          <a:solidFill>
                            <a:srgbClr val="8E7CC3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Ingestion of poorly absorbed solutes. </a:t>
                      </a:r>
                      <a:endParaRPr b="1" sz="900">
                        <a:solidFill>
                          <a:srgbClr val="8E7CC3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675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Screening test</a:t>
                      </a:r>
                      <a:endParaRPr b="1"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Stool osmotic gap &lt;50 mOsm/kg</a:t>
                      </a:r>
                      <a:endParaRPr sz="10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FF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Fecal smear for leukocytes: </a:t>
                      </a:r>
                      <a:r>
                        <a:rPr b="1" lang="en-GB" sz="1000">
                          <a:solidFill>
                            <a:srgbClr val="FF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negative</a:t>
                      </a:r>
                      <a:endParaRPr b="1" sz="1000">
                        <a:solidFill>
                          <a:srgbClr val="FF0000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Stool osmotic gap &gt; 125 mOsm/kg</a:t>
                      </a:r>
                      <a:endParaRPr sz="10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FF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Fecal smear for leukocytes: </a:t>
                      </a:r>
                      <a:r>
                        <a:rPr b="1" lang="en-GB" sz="1000">
                          <a:solidFill>
                            <a:srgbClr val="FF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negative</a:t>
                      </a:r>
                      <a:r>
                        <a:rPr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 </a:t>
                      </a:r>
                      <a:endParaRPr sz="10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6" name="Google Shape;236;p20"/>
          <p:cNvGraphicFramePr/>
          <p:nvPr/>
        </p:nvGraphicFramePr>
        <p:xfrm>
          <a:off x="7" y="551273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{8B23E199-A72D-4A77-8C95-AD183EDE235F}</a:tableStyleId>
              </a:tblPr>
              <a:tblGrid>
                <a:gridCol w="1267200"/>
                <a:gridCol w="3496200"/>
                <a:gridCol w="3156600"/>
              </a:tblGrid>
              <a:tr h="352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FFFFFF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Type </a:t>
                      </a:r>
                      <a:endParaRPr b="1" sz="1200">
                        <a:solidFill>
                          <a:srgbClr val="FFFFFF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FFFFFF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Exudative  </a:t>
                      </a:r>
                      <a:endParaRPr b="1" sz="1200">
                        <a:solidFill>
                          <a:srgbClr val="FFFFFF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FFFFFF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Motility related </a:t>
                      </a:r>
                      <a:endParaRPr b="1" sz="1200">
                        <a:solidFill>
                          <a:srgbClr val="FFFFFF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5394"/>
                    </a:solidFill>
                  </a:tcPr>
                </a:tc>
              </a:tr>
              <a:tr h="472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Definition</a:t>
                      </a:r>
                      <a:endParaRPr b="1"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Results from the outpouring of blood protein, or mucus from an inflamed or ulcerated mucosa.</a:t>
                      </a:r>
                      <a:endParaRPr sz="10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Caused by </a:t>
                      </a:r>
                      <a:r>
                        <a:rPr b="1" lang="en-GB" sz="1000">
                          <a:solidFill>
                            <a:srgbClr val="FF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hypermotility</a:t>
                      </a:r>
                      <a:r>
                        <a:rPr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: the rapid movement of food through the intestines.</a:t>
                      </a:r>
                      <a:endParaRPr sz="10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72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Stool output </a:t>
                      </a:r>
                      <a:endParaRPr b="1"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solidFill>
                            <a:srgbClr val="FF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Bacterial dysentery:</a:t>
                      </a:r>
                      <a:r>
                        <a:rPr b="1"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diarrhea with blood and pus in stool</a:t>
                      </a:r>
                      <a:endParaRPr sz="10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Lora"/>
                          <a:ea typeface="Lora"/>
                          <a:cs typeface="Lora"/>
                          <a:sym typeface="Lora"/>
                        </a:rPr>
                        <a:t>-</a:t>
                      </a:r>
                      <a:endParaRPr sz="10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52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Fasting effect</a:t>
                      </a:r>
                      <a:endParaRPr b="1"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Persists on fasting </a:t>
                      </a:r>
                      <a:r>
                        <a:rPr lang="en-GB" sz="1000">
                          <a:solidFill>
                            <a:srgbClr val="B45F06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not related to food</a:t>
                      </a:r>
                      <a:endParaRPr sz="1000">
                        <a:solidFill>
                          <a:srgbClr val="B45F06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Lora"/>
                          <a:ea typeface="Lora"/>
                          <a:cs typeface="Lora"/>
                          <a:sym typeface="Lora"/>
                        </a:rPr>
                        <a:t>-</a:t>
                      </a:r>
                      <a:endParaRPr sz="10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805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Causes </a:t>
                      </a:r>
                      <a:endParaRPr b="1"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-292100" lvl="0" marL="36000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Lora"/>
                        <a:buChar char="●"/>
                      </a:pPr>
                      <a:r>
                        <a:rPr b="1" lang="en-GB" sz="1000">
                          <a:solidFill>
                            <a:srgbClr val="FF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Inflammatory bowel diseases</a:t>
                      </a:r>
                      <a:r>
                        <a:rPr lang="en-GB" sz="1000">
                          <a:solidFill>
                            <a:srgbClr val="FF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.</a:t>
                      </a:r>
                      <a:endParaRPr sz="1000">
                        <a:solidFill>
                          <a:srgbClr val="FF0000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292100" lvl="0" marL="360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Lora"/>
                        <a:buChar char="●"/>
                      </a:pPr>
                      <a:r>
                        <a:rPr b="1"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Invasive infections</a:t>
                      </a:r>
                      <a:r>
                        <a:rPr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 e.g. E. coli, </a:t>
                      </a:r>
                      <a:endParaRPr sz="10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228600" lvl="0" marL="360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Clostridium difficile and Shigella.</a:t>
                      </a:r>
                      <a:endParaRPr sz="10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292100" lvl="0" marL="360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Lora"/>
                        <a:buChar char="●"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Some bacterial infections cause damage by invasion of the mucosa →</a:t>
                      </a:r>
                      <a:r>
                        <a:rPr b="1"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 bacterial dysentery</a:t>
                      </a:r>
                      <a:endParaRPr b="1" sz="10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292100" lvl="0" marL="360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Lora"/>
                        <a:buChar char="●"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Entamoeba histolytica </a:t>
                      </a:r>
                      <a:r>
                        <a:rPr lang="en-GB" sz="1000">
                          <a:solidFill>
                            <a:srgbClr val="999999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is a parasite that infect the small intestine causing (amoebiasis)</a:t>
                      </a:r>
                      <a:r>
                        <a:rPr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, and liver amebic abscess.</a:t>
                      </a:r>
                      <a:endParaRPr sz="10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292100" lvl="0" marL="360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45F06"/>
                        </a:buClr>
                        <a:buSzPts val="1000"/>
                        <a:buFont typeface="Lora"/>
                        <a:buChar char="●"/>
                      </a:pPr>
                      <a:r>
                        <a:rPr lang="en-GB" sz="1000">
                          <a:solidFill>
                            <a:srgbClr val="B45F06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Colon cancer</a:t>
                      </a:r>
                      <a:endParaRPr sz="1000">
                        <a:solidFill>
                          <a:srgbClr val="B45F06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The main organisms of bacterial dysentery are:</a:t>
                      </a:r>
                      <a:endParaRPr b="1" sz="10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292100" lvl="1" marL="630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Lora"/>
                        <a:buChar char="○"/>
                      </a:pPr>
                      <a:r>
                        <a:rPr i="1"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Campylobacter</a:t>
                      </a:r>
                      <a:r>
                        <a:rPr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 invades mucosa in the jejunum, ileum and colon, causing ulceration and acute inflammation.</a:t>
                      </a:r>
                      <a:endParaRPr sz="10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292100" lvl="1" marL="630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Lora"/>
                        <a:buChar char="○"/>
                      </a:pPr>
                      <a:r>
                        <a:rPr i="1"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Salmonella typhi</a:t>
                      </a:r>
                      <a:r>
                        <a:rPr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, </a:t>
                      </a:r>
                      <a:r>
                        <a:rPr i="1"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S. paratyphi </a:t>
                      </a:r>
                      <a:r>
                        <a:rPr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A, B, and C</a:t>
                      </a:r>
                      <a:endParaRPr sz="10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292100" lvl="1" marL="630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Lora"/>
                        <a:buChar char="○"/>
                      </a:pPr>
                      <a:r>
                        <a:rPr i="1"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Shigella</a:t>
                      </a:r>
                      <a:r>
                        <a:rPr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 are mainly seen in young children.</a:t>
                      </a:r>
                      <a:endParaRPr sz="10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292100" lvl="1" marL="630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Lora"/>
                        <a:buChar char="○"/>
                      </a:pPr>
                      <a:r>
                        <a:rPr b="1"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Enteroinvasive and enterohemorrhagic </a:t>
                      </a:r>
                      <a:r>
                        <a:rPr b="1" i="1"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E. coli </a:t>
                      </a:r>
                      <a:endParaRPr b="1" i="1" sz="10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Lora"/>
                        <a:buChar char="●"/>
                      </a:pPr>
                      <a:r>
                        <a:rPr b="1" lang="en-GB" sz="1000">
                          <a:solidFill>
                            <a:srgbClr val="FF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Irritable bowel syndrome (IBS)</a:t>
                      </a:r>
                      <a:r>
                        <a:rPr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: a motor disorder that causes abdominal pain and altered bowel habits (</a:t>
                      </a:r>
                      <a:r>
                        <a:rPr lang="en-GB" sz="1000">
                          <a:solidFill>
                            <a:srgbClr val="B45F06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diarrhea and constipation</a:t>
                      </a:r>
                      <a:r>
                        <a:rPr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) with diarrhea predominating.</a:t>
                      </a:r>
                      <a:endParaRPr sz="10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2921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Lora"/>
                        <a:buChar char="●"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Increased serotonin: </a:t>
                      </a:r>
                      <a:r>
                        <a:rPr b="1" lang="en-GB" sz="1000">
                          <a:solidFill>
                            <a:srgbClr val="FF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carcinoid syndrome</a:t>
                      </a:r>
                      <a:endParaRPr b="1" sz="1000">
                        <a:solidFill>
                          <a:srgbClr val="FF0000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158750" lvl="1" marL="630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Lora"/>
                        <a:buChar char="○"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Serotonin increases bowel motility but no inflammation in bowel mucosa.</a:t>
                      </a:r>
                      <a:endParaRPr sz="10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2921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AA84F"/>
                        </a:buClr>
                        <a:buSzPts val="1000"/>
                        <a:buFont typeface="Lora"/>
                        <a:buChar char="●"/>
                      </a:pPr>
                      <a:r>
                        <a:rPr lang="en-GB" sz="1000">
                          <a:solidFill>
                            <a:srgbClr val="6AA84F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Diabetic diarrhea</a:t>
                      </a:r>
                      <a:endParaRPr sz="1000">
                        <a:solidFill>
                          <a:srgbClr val="6AA84F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2921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AA84F"/>
                        </a:buClr>
                        <a:buSzPts val="1000"/>
                        <a:buFont typeface="Lora"/>
                        <a:buChar char="●"/>
                      </a:pPr>
                      <a:r>
                        <a:rPr lang="en-GB" sz="1000">
                          <a:solidFill>
                            <a:srgbClr val="6AA84F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Hyperthyroid diarrhea</a:t>
                      </a:r>
                      <a:endParaRPr sz="1000">
                        <a:solidFill>
                          <a:srgbClr val="6AA84F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41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Screening test</a:t>
                      </a:r>
                      <a:endParaRPr b="1"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Fecal smear for leukocytes: </a:t>
                      </a:r>
                      <a:r>
                        <a:rPr b="1"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positive</a:t>
                      </a:r>
                      <a:r>
                        <a:rPr lang="en-GB" sz="10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		 </a:t>
                      </a:r>
                      <a:endParaRPr sz="10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solidFill>
                            <a:srgbClr val="FF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Stool culture for O&amp;P (ova and parasites)</a:t>
                      </a:r>
                      <a:endParaRPr sz="10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solidFill>
                            <a:srgbClr val="FF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Increased 5-HIAA</a:t>
                      </a:r>
                      <a:r>
                        <a:rPr lang="en-GB" sz="1000">
                          <a:solidFill>
                            <a:srgbClr val="999999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 (5-hydroxyindoleacetic acid)</a:t>
                      </a:r>
                      <a:endParaRPr b="1" sz="10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37" name="Google Shape;237;p20"/>
          <p:cNvSpPr txBox="1"/>
          <p:nvPr/>
        </p:nvSpPr>
        <p:spPr>
          <a:xfrm>
            <a:off x="0" y="0"/>
            <a:ext cx="79200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Types of Diarrhea </a:t>
            </a:r>
            <a:endParaRPr b="1" sz="27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238" name="Google Shape;23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7401" y="7215675"/>
            <a:ext cx="906000" cy="53292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0"/>
          <p:cNvSpPr txBox="1"/>
          <p:nvPr/>
        </p:nvSpPr>
        <p:spPr>
          <a:xfrm>
            <a:off x="1267200" y="7139475"/>
            <a:ext cx="1208100" cy="2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8E7CC3"/>
                </a:solidFill>
                <a:latin typeface="Lora"/>
                <a:ea typeface="Lora"/>
                <a:cs typeface="Lora"/>
                <a:sym typeface="Lora"/>
              </a:rPr>
              <a:t>Female’s slides</a:t>
            </a:r>
            <a:endParaRPr sz="900"/>
          </a:p>
        </p:txBody>
      </p:sp>
      <p:sp>
        <p:nvSpPr>
          <p:cNvPr id="240" name="Google Shape;240;p20"/>
          <p:cNvSpPr txBox="1"/>
          <p:nvPr/>
        </p:nvSpPr>
        <p:spPr>
          <a:xfrm>
            <a:off x="1267188" y="5876548"/>
            <a:ext cx="6336000" cy="6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B45F06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1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6" name="Google Shape;246;p21"/>
          <p:cNvSpPr txBox="1"/>
          <p:nvPr/>
        </p:nvSpPr>
        <p:spPr>
          <a:xfrm>
            <a:off x="0" y="835475"/>
            <a:ext cx="6651900" cy="71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latin typeface="Lora"/>
                <a:ea typeface="Lora"/>
                <a:cs typeface="Lora"/>
                <a:sym typeface="Lora"/>
              </a:rPr>
              <a:t>Causes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 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Infections: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 Approximately 80% of acute diarrheas (viruses, bacteria, helminths, and protozoa). 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Viral gastroenteritis, 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viral infection of the stomach and the small intestine is the </a:t>
            </a:r>
            <a:r>
              <a:rPr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most common cause of acute diarrhea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 worldwide.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○"/>
            </a:pP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Rotavirus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 cause of: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63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◆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Most common cause of Severe childhood diarrhea and diarrhea related deaths worldwide.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317500" lvl="0" marL="63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◆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40% of hospitalizations from diarrhea in children under 5.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63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◆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50% of acute diarrhea in infants.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Preformed toxin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, enterotoxin, cytoxin or invasive.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Food poisoning. </a:t>
            </a:r>
            <a:r>
              <a:rPr lang="en-GB">
                <a:solidFill>
                  <a:srgbClr val="B45F06"/>
                </a:solidFill>
                <a:latin typeface="Lora"/>
                <a:ea typeface="Lora"/>
                <a:cs typeface="Lora"/>
                <a:sym typeface="Lora"/>
              </a:rPr>
              <a:t>(Preformed enterotoxin, usually caused by staph.)</a:t>
            </a:r>
            <a:endParaRPr>
              <a:solidFill>
                <a:srgbClr val="B45F06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Drugs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: antibiotic, NSAID,  antiacid, bronchodilators, antiarrhythmics.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Others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: occlusive colitis, ischemia, toxin (insecticides).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Clinical manifestation</a:t>
            </a:r>
            <a:endParaRPr b="1"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Person become </a:t>
            </a: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dehydrated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with</a:t>
            </a: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electrolyte disturbance 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and low bicarbonate in blood.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Mild self limited, need rehydration.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 </a:t>
            </a:r>
            <a:r>
              <a:rPr b="1" lang="en-GB" sz="1800" u="sng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Antibiotic associated diarrhea </a:t>
            </a:r>
            <a:endParaRPr b="1" sz="1800" u="sng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Diarrhea occurs in 20% of patients receiving </a:t>
            </a: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broad-spectrum antibiotics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; about 20% of these diarrheas are due to </a:t>
            </a: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Clostridium difficile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(</a:t>
            </a:r>
            <a:r>
              <a:rPr lang="en-GB">
                <a:solidFill>
                  <a:srgbClr val="B45F06"/>
                </a:solidFill>
                <a:latin typeface="Lora"/>
                <a:ea typeface="Lora"/>
                <a:cs typeface="Lora"/>
                <a:sym typeface="Lora"/>
              </a:rPr>
              <a:t>it will replace normal flora after treatment and causes </a:t>
            </a:r>
            <a:endParaRPr>
              <a:solidFill>
                <a:srgbClr val="B45F06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B45F06"/>
                </a:solidFill>
                <a:latin typeface="Lora"/>
                <a:ea typeface="Lora"/>
                <a:cs typeface="Lora"/>
                <a:sym typeface="Lora"/>
              </a:rPr>
              <a:t>necrosis and ulcerations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)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-GB">
                <a:solidFill>
                  <a:srgbClr val="8E7CC3"/>
                </a:solidFill>
                <a:latin typeface="Lora"/>
                <a:ea typeface="Lora"/>
                <a:cs typeface="Lora"/>
                <a:sym typeface="Lora"/>
              </a:rPr>
              <a:t>Leading to </a:t>
            </a:r>
            <a:r>
              <a:rPr b="1" lang="en-GB">
                <a:solidFill>
                  <a:srgbClr val="8E7CC3"/>
                </a:solidFill>
                <a:latin typeface="Lora"/>
                <a:ea typeface="Lora"/>
                <a:cs typeface="Lora"/>
                <a:sym typeface="Lora"/>
              </a:rPr>
              <a:t>pseudomembranous colitis:</a:t>
            </a:r>
            <a:r>
              <a:rPr lang="en-GB">
                <a:solidFill>
                  <a:srgbClr val="8E7CC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GB">
                <a:solidFill>
                  <a:srgbClr val="999999"/>
                </a:solidFill>
                <a:latin typeface="Lora"/>
                <a:ea typeface="Lora"/>
                <a:cs typeface="Lora"/>
                <a:sym typeface="Lora"/>
              </a:rPr>
              <a:t>swelling or inflammation of</a:t>
            </a:r>
            <a:endParaRPr>
              <a:solidFill>
                <a:srgbClr val="999999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Lora"/>
                <a:ea typeface="Lora"/>
                <a:cs typeface="Lora"/>
                <a:sym typeface="Lora"/>
              </a:rPr>
              <a:t>the colon due to an overgrowth of Clostridium difficile. </a:t>
            </a:r>
            <a:endParaRPr>
              <a:solidFill>
                <a:srgbClr val="999999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600">
                <a:latin typeface="Lora"/>
                <a:ea typeface="Lora"/>
                <a:cs typeface="Lora"/>
                <a:sym typeface="Lora"/>
              </a:rPr>
              <a:t>Evaluatory test</a:t>
            </a:r>
            <a:endParaRPr b="1" sz="1600"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247" name="Google Shape;24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7100" y="2353074"/>
            <a:ext cx="1557050" cy="97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1"/>
          <p:cNvSpPr txBox="1"/>
          <p:nvPr/>
        </p:nvSpPr>
        <p:spPr>
          <a:xfrm>
            <a:off x="6144913" y="7066888"/>
            <a:ext cx="1809000" cy="49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Lora"/>
                <a:ea typeface="Lora"/>
                <a:cs typeface="Lora"/>
                <a:sym typeface="Lora"/>
              </a:rPr>
              <a:t>Pseudomembranous colitis</a:t>
            </a:r>
            <a:endParaRPr sz="10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latin typeface="Lora"/>
                <a:ea typeface="Lora"/>
                <a:cs typeface="Lora"/>
                <a:sym typeface="Lora"/>
              </a:rPr>
              <a:t>Necrosis and exudate making a membrane with </a:t>
            </a:r>
            <a:r>
              <a:rPr lang="en-GB" sz="700">
                <a:highlight>
                  <a:srgbClr val="D9EAD3"/>
                </a:highlight>
                <a:latin typeface="Lora"/>
                <a:ea typeface="Lora"/>
                <a:cs typeface="Lora"/>
                <a:sym typeface="Lora"/>
              </a:rPr>
              <a:t>hemorrhagic area, </a:t>
            </a:r>
            <a:r>
              <a:rPr lang="en-GB" sz="700">
                <a:latin typeface="Lora"/>
                <a:ea typeface="Lora"/>
                <a:cs typeface="Lora"/>
                <a:sym typeface="Lora"/>
              </a:rPr>
              <a:t>compare to </a:t>
            </a:r>
            <a:r>
              <a:rPr lang="en-GB" sz="700">
                <a:highlight>
                  <a:srgbClr val="F4CCCC"/>
                </a:highlight>
                <a:latin typeface="Lora"/>
                <a:ea typeface="Lora"/>
                <a:cs typeface="Lora"/>
                <a:sym typeface="Lora"/>
              </a:rPr>
              <a:t>normal</a:t>
            </a:r>
            <a:r>
              <a:rPr lang="en-GB" sz="700">
                <a:latin typeface="Lora"/>
                <a:ea typeface="Lora"/>
                <a:cs typeface="Lora"/>
                <a:sym typeface="Lora"/>
              </a:rPr>
              <a:t> pale tissue.</a:t>
            </a:r>
            <a:endParaRPr sz="700"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249" name="Google Shape;249;p21"/>
          <p:cNvPicPr preferRelativeResize="0"/>
          <p:nvPr/>
        </p:nvPicPr>
        <p:blipFill rotWithShape="1">
          <a:blip r:embed="rId4">
            <a:alphaModFix/>
          </a:blip>
          <a:srcRect b="0" l="0" r="51276" t="0"/>
          <a:stretch/>
        </p:blipFill>
        <p:spPr>
          <a:xfrm>
            <a:off x="6219799" y="5922612"/>
            <a:ext cx="1659251" cy="105442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1"/>
          <p:cNvSpPr txBox="1"/>
          <p:nvPr/>
        </p:nvSpPr>
        <p:spPr>
          <a:xfrm>
            <a:off x="1266225" y="18625"/>
            <a:ext cx="5385600" cy="9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Acute Diarrhea </a:t>
            </a:r>
            <a:endParaRPr b="1" sz="30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51" name="Google Shape;251;p21"/>
          <p:cNvSpPr txBox="1"/>
          <p:nvPr/>
        </p:nvSpPr>
        <p:spPr>
          <a:xfrm>
            <a:off x="6219924" y="5488604"/>
            <a:ext cx="16590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Lora"/>
                <a:ea typeface="Lora"/>
                <a:cs typeface="Lora"/>
                <a:sym typeface="Lora"/>
              </a:rPr>
              <a:t>Clostridium species</a:t>
            </a:r>
            <a:endParaRPr sz="10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Lora"/>
                <a:ea typeface="Lora"/>
                <a:cs typeface="Lora"/>
                <a:sym typeface="Lora"/>
              </a:rPr>
              <a:t> Gram-positive rods</a:t>
            </a:r>
            <a:endParaRPr sz="1000"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252" name="Google Shape;25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8699" y="4404125"/>
            <a:ext cx="1659250" cy="1054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1"/>
          <p:cNvPicPr preferRelativeResize="0"/>
          <p:nvPr/>
        </p:nvPicPr>
        <p:blipFill rotWithShape="1">
          <a:blip r:embed="rId4">
            <a:alphaModFix/>
          </a:blip>
          <a:srcRect b="0" l="51723" r="0" t="0"/>
          <a:stretch/>
        </p:blipFill>
        <p:spPr>
          <a:xfrm>
            <a:off x="6244900" y="7689448"/>
            <a:ext cx="1659251" cy="1034552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1"/>
          <p:cNvSpPr/>
          <p:nvPr/>
        </p:nvSpPr>
        <p:spPr>
          <a:xfrm>
            <a:off x="6347088" y="6766238"/>
            <a:ext cx="309900" cy="2031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1"/>
          <p:cNvSpPr/>
          <p:nvPr/>
        </p:nvSpPr>
        <p:spPr>
          <a:xfrm>
            <a:off x="6664914" y="6081855"/>
            <a:ext cx="282600" cy="251100"/>
          </a:xfrm>
          <a:prstGeom prst="ellipse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56" name="Google Shape;256;p21"/>
          <p:cNvGraphicFramePr/>
          <p:nvPr/>
        </p:nvGraphicFramePr>
        <p:xfrm>
          <a:off x="147675" y="792503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{8B23E199-A72D-4A77-8C95-AD183EDE235F}</a:tableStyleId>
              </a:tblPr>
              <a:tblGrid>
                <a:gridCol w="2699900"/>
                <a:gridCol w="3372350"/>
              </a:tblGrid>
              <a:tr h="3584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073763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Fecal leukocytes</a:t>
                      </a:r>
                      <a:endParaRPr b="1" sz="1200">
                        <a:solidFill>
                          <a:srgbClr val="073763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FA8DC"/>
                    </a:solidFill>
                  </a:tcPr>
                </a:tc>
                <a:tc hMerge="1"/>
              </a:tr>
              <a:tr h="358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Non present </a:t>
                      </a:r>
                      <a:endParaRPr b="1"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Present </a:t>
                      </a:r>
                      <a:endParaRPr b="1"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1716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latin typeface="Lora"/>
                          <a:ea typeface="Lora"/>
                          <a:cs typeface="Lora"/>
                          <a:sym typeface="Lora"/>
                        </a:rPr>
                        <a:t>Non-Inflammatory diarrhea</a:t>
                      </a:r>
                      <a:endParaRPr b="1" sz="11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Lora"/>
                          <a:ea typeface="Lora"/>
                          <a:cs typeface="Lora"/>
                          <a:sym typeface="Lora"/>
                        </a:rPr>
                        <a:t>Suggests a small bowel source or colon but </a:t>
                      </a:r>
                      <a:r>
                        <a:rPr b="1" lang="en-GB" sz="1100">
                          <a:latin typeface="Lora"/>
                          <a:ea typeface="Lora"/>
                          <a:cs typeface="Lora"/>
                          <a:sym typeface="Lora"/>
                        </a:rPr>
                        <a:t>without</a:t>
                      </a:r>
                      <a:r>
                        <a:rPr lang="en-GB" sz="1100">
                          <a:latin typeface="Lora"/>
                          <a:ea typeface="Lora"/>
                          <a:cs typeface="Lora"/>
                          <a:sym typeface="Lora"/>
                        </a:rPr>
                        <a:t> mucosal injury.</a:t>
                      </a:r>
                      <a:endParaRPr sz="11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latin typeface="Lora"/>
                          <a:ea typeface="Lora"/>
                          <a:cs typeface="Lora"/>
                          <a:sym typeface="Lora"/>
                        </a:rPr>
                        <a:t>Inflammatory diarrhea </a:t>
                      </a:r>
                      <a:endParaRPr b="1" sz="11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Lora"/>
                          <a:ea typeface="Lora"/>
                          <a:cs typeface="Lora"/>
                          <a:sym typeface="Lora"/>
                        </a:rPr>
                        <a:t>Suggests </a:t>
                      </a:r>
                      <a:r>
                        <a:rPr b="1" lang="en-GB" sz="1100">
                          <a:latin typeface="Lora"/>
                          <a:ea typeface="Lora"/>
                          <a:cs typeface="Lora"/>
                          <a:sym typeface="Lora"/>
                        </a:rPr>
                        <a:t>colonic mucosa damage caused by invasion:</a:t>
                      </a:r>
                      <a:endParaRPr b="1" sz="11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Lora"/>
                        <a:buChar char="●"/>
                      </a:pPr>
                      <a:r>
                        <a:rPr lang="en-GB" sz="1100">
                          <a:latin typeface="Lora"/>
                          <a:ea typeface="Lora"/>
                          <a:cs typeface="Lora"/>
                          <a:sym typeface="Lora"/>
                        </a:rPr>
                        <a:t>Shigellosis, Salmonellosis, Campylobacter or Yersinia infection, amebiasis).	 </a:t>
                      </a:r>
                      <a:endParaRPr sz="11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Lora"/>
                        <a:buChar char="●"/>
                      </a:pPr>
                      <a:r>
                        <a:rPr lang="en-GB" sz="1100">
                          <a:latin typeface="Lora"/>
                          <a:ea typeface="Lora"/>
                          <a:cs typeface="Lora"/>
                          <a:sym typeface="Lora"/>
                        </a:rPr>
                        <a:t>Toxin (C difficile, E coli).</a:t>
                      </a:r>
                      <a:endParaRPr sz="11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Lora"/>
                        <a:buChar char="●"/>
                      </a:pPr>
                      <a:r>
                        <a:rPr b="1" lang="en-GB" sz="1100">
                          <a:solidFill>
                            <a:srgbClr val="FF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Inflammatory bowel diseases.</a:t>
                      </a:r>
                      <a:endParaRPr b="1" sz="1100">
                        <a:solidFill>
                          <a:srgbClr val="FF0000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57" name="Google Shape;257;p21"/>
          <p:cNvSpPr txBox="1"/>
          <p:nvPr/>
        </p:nvSpPr>
        <p:spPr>
          <a:xfrm>
            <a:off x="6568675" y="2002975"/>
            <a:ext cx="11139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Rotavirus</a:t>
            </a:r>
            <a:endParaRPr/>
          </a:p>
        </p:txBody>
      </p:sp>
      <p:sp>
        <p:nvSpPr>
          <p:cNvPr id="258" name="Google Shape;258;p21"/>
          <p:cNvSpPr/>
          <p:nvPr/>
        </p:nvSpPr>
        <p:spPr>
          <a:xfrm rot="5400000">
            <a:off x="-9212" y="5799349"/>
            <a:ext cx="166100" cy="147675"/>
          </a:xfrm>
          <a:prstGeom prst="flowChartExtra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2"/>
          <p:cNvSpPr/>
          <p:nvPr/>
        </p:nvSpPr>
        <p:spPr>
          <a:xfrm rot="2044968">
            <a:off x="1796626" y="4216730"/>
            <a:ext cx="1420260" cy="1420260"/>
          </a:xfrm>
          <a:prstGeom prst="teardrop">
            <a:avLst>
              <a:gd fmla="val 100000" name="adj"/>
            </a:avLst>
          </a:prstGeom>
          <a:solidFill>
            <a:srgbClr val="9FC5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22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5" name="Google Shape;265;p22"/>
          <p:cNvSpPr txBox="1"/>
          <p:nvPr/>
        </p:nvSpPr>
        <p:spPr>
          <a:xfrm>
            <a:off x="0" y="796325"/>
            <a:ext cx="6391200" cy="34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latin typeface="Lora"/>
                <a:ea typeface="Lora"/>
                <a:cs typeface="Lora"/>
                <a:sym typeface="Lora"/>
              </a:rPr>
              <a:t>Aetiology </a:t>
            </a:r>
            <a:r>
              <a:rPr lang="en-GB" sz="1200">
                <a:latin typeface="Lora"/>
                <a:ea typeface="Lora"/>
                <a:cs typeface="Lora"/>
                <a:sym typeface="Lora"/>
              </a:rPr>
              <a:t>most of the causes are noninfectious</a:t>
            </a:r>
            <a:endParaRPr sz="1200"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Infection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 e.g. </a:t>
            </a: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Giardia lamblia</a:t>
            </a:r>
            <a:r>
              <a:rPr b="1" lang="en-GB">
                <a:solidFill>
                  <a:srgbClr val="999999"/>
                </a:solidFill>
                <a:latin typeface="Lora"/>
                <a:ea typeface="Lora"/>
                <a:cs typeface="Lora"/>
                <a:sym typeface="Lora"/>
              </a:rPr>
              <a:t> (Giardiasis) </a:t>
            </a:r>
            <a:r>
              <a:rPr lang="en-GB" sz="1200">
                <a:solidFill>
                  <a:srgbClr val="B45F06"/>
                </a:solidFill>
                <a:latin typeface="Lora"/>
                <a:ea typeface="Lora"/>
                <a:cs typeface="Lora"/>
                <a:sym typeface="Lora"/>
              </a:rPr>
              <a:t>unicellular parasite found </a:t>
            </a:r>
            <a:endParaRPr sz="1200">
              <a:solidFill>
                <a:srgbClr val="B45F06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B45F06"/>
                </a:solidFill>
                <a:latin typeface="Lora"/>
                <a:ea typeface="Lora"/>
                <a:cs typeface="Lora"/>
                <a:sym typeface="Lora"/>
              </a:rPr>
              <a:t>in the lumen of duodenum causing mechanical barrier not allowing the food </a:t>
            </a:r>
            <a:endParaRPr sz="1200">
              <a:solidFill>
                <a:srgbClr val="B45F06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B45F06"/>
                </a:solidFill>
                <a:latin typeface="Lora"/>
                <a:ea typeface="Lora"/>
                <a:cs typeface="Lora"/>
                <a:sym typeface="Lora"/>
              </a:rPr>
              <a:t>to be absorbed.</a:t>
            </a:r>
            <a:r>
              <a:rPr b="1" lang="en-GB" sz="1200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AIDS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 often have chronic infections of their intestines that cause diarrhea. E.g 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Cryptosporidiosis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Post-infectious 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Following acute viral, bacterial or parasitic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 infections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Malabsorption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Inflammatory bowel disease (IBD)</a:t>
            </a:r>
            <a:endParaRPr b="1">
              <a:solidFill>
                <a:srgbClr val="FF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Endocrine diseases 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e.g. carcinoid, gastrinoma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Colon cancer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Irritable bowel syndrome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Parasitic and protozoal infections affect over half of the world’s 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population on a chronic or recurrent basis.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Complications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66" name="Google Shape;266;p22"/>
          <p:cNvSpPr txBox="1"/>
          <p:nvPr/>
        </p:nvSpPr>
        <p:spPr>
          <a:xfrm>
            <a:off x="6106161" y="872448"/>
            <a:ext cx="1907400" cy="17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Lora"/>
                <a:ea typeface="Lora"/>
                <a:cs typeface="Lora"/>
                <a:sym typeface="Lora"/>
              </a:rPr>
              <a:t>Giardia lamblia</a:t>
            </a:r>
            <a:endParaRPr b="1" sz="1000"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267" name="Google Shape;26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3650" y="1035912"/>
            <a:ext cx="1712400" cy="951862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2"/>
          <p:cNvSpPr txBox="1"/>
          <p:nvPr/>
        </p:nvSpPr>
        <p:spPr>
          <a:xfrm>
            <a:off x="6106156" y="3189760"/>
            <a:ext cx="1907400" cy="2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Lora"/>
                <a:ea typeface="Lora"/>
                <a:cs typeface="Lora"/>
                <a:sym typeface="Lora"/>
              </a:rPr>
              <a:t>Cryptosporidiosis in AIDS</a:t>
            </a:r>
            <a:endParaRPr b="1" sz="1000"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269" name="Google Shape;26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3674" y="3412243"/>
            <a:ext cx="1712400" cy="968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03649" y="2160892"/>
            <a:ext cx="1712399" cy="96804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2"/>
          <p:cNvSpPr txBox="1"/>
          <p:nvPr/>
        </p:nvSpPr>
        <p:spPr>
          <a:xfrm>
            <a:off x="1266225" y="18625"/>
            <a:ext cx="5385600" cy="9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Chronic Diarrhea </a:t>
            </a:r>
            <a:endParaRPr b="1" sz="30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72" name="Google Shape;272;p22"/>
          <p:cNvSpPr txBox="1"/>
          <p:nvPr/>
        </p:nvSpPr>
        <p:spPr>
          <a:xfrm>
            <a:off x="0" y="7899670"/>
            <a:ext cx="4908300" cy="5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latin typeface="Lora"/>
                <a:ea typeface="Lora"/>
                <a:cs typeface="Lora"/>
                <a:sym typeface="Lora"/>
              </a:rPr>
              <a:t>Signs of dehydration</a:t>
            </a:r>
            <a:endParaRPr sz="16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73" name="Google Shape;273;p22"/>
          <p:cNvSpPr txBox="1"/>
          <p:nvPr/>
        </p:nvSpPr>
        <p:spPr>
          <a:xfrm>
            <a:off x="4149245" y="8309445"/>
            <a:ext cx="2189700" cy="3969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Mature signs </a:t>
            </a:r>
            <a:endParaRPr b="1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74" name="Google Shape;274;p22"/>
          <p:cNvSpPr/>
          <p:nvPr/>
        </p:nvSpPr>
        <p:spPr>
          <a:xfrm>
            <a:off x="4142098" y="8665557"/>
            <a:ext cx="2204100" cy="1701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17500" lvl="0" marL="457200" rtl="0" algn="l">
              <a:spcBef>
                <a:spcPts val="24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Heartburn 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Joint pain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Back pain 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Migraines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Fibromyalgia 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Constipation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Colitis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75" name="Google Shape;275;p22"/>
          <p:cNvSpPr txBox="1"/>
          <p:nvPr/>
        </p:nvSpPr>
        <p:spPr>
          <a:xfrm>
            <a:off x="1586140" y="8309445"/>
            <a:ext cx="2189700" cy="3969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Early signs </a:t>
            </a:r>
            <a:endParaRPr b="1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76" name="Google Shape;276;p22"/>
          <p:cNvSpPr/>
          <p:nvPr/>
        </p:nvSpPr>
        <p:spPr>
          <a:xfrm>
            <a:off x="1571850" y="8665556"/>
            <a:ext cx="2204100" cy="1701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17500" lvl="0" marL="457200" rtl="0" algn="l">
              <a:spcBef>
                <a:spcPts val="24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Fatigue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Anxiety 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Irritability 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Depression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Cravings 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Cramps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Headaches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graphicFrame>
        <p:nvGraphicFramePr>
          <p:cNvPr id="277" name="Google Shape;277;p22"/>
          <p:cNvGraphicFramePr/>
          <p:nvPr/>
        </p:nvGraphicFramePr>
        <p:xfrm>
          <a:off x="76194" y="584351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{8B23E199-A72D-4A77-8C95-AD183EDE235F}</a:tableStyleId>
              </a:tblPr>
              <a:tblGrid>
                <a:gridCol w="921925"/>
                <a:gridCol w="533450"/>
                <a:gridCol w="763025"/>
                <a:gridCol w="763025"/>
                <a:gridCol w="480250"/>
                <a:gridCol w="692325"/>
              </a:tblGrid>
              <a:tr h="371500">
                <a:tc gridSpan="6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solidFill>
                            <a:srgbClr val="FFFFFF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Stool analysis ova, parasites </a:t>
                      </a:r>
                      <a:endParaRPr b="1" sz="1100">
                        <a:solidFill>
                          <a:srgbClr val="FFFFFF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FA8DC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371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latin typeface="Lora"/>
                          <a:ea typeface="Lora"/>
                          <a:cs typeface="Lora"/>
                          <a:sym typeface="Lora"/>
                        </a:rPr>
                        <a:t>+ve</a:t>
                      </a:r>
                      <a:endParaRPr b="1" sz="11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latin typeface="Lora"/>
                          <a:ea typeface="Lora"/>
                          <a:cs typeface="Lora"/>
                          <a:sym typeface="Lora"/>
                        </a:rPr>
                        <a:t> -ve</a:t>
                      </a:r>
                      <a:endParaRPr b="1" sz="11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  <a:tc hMerge="1"/>
              </a:tr>
              <a:tr h="371500">
                <a:tc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Lora"/>
                          <a:ea typeface="Lora"/>
                          <a:cs typeface="Lora"/>
                          <a:sym typeface="Lora"/>
                        </a:rPr>
                        <a:t>Infection</a:t>
                      </a:r>
                      <a:r>
                        <a:rPr b="1" lang="en-GB" sz="1100">
                          <a:latin typeface="Lora"/>
                          <a:ea typeface="Lora"/>
                          <a:cs typeface="Lora"/>
                          <a:sym typeface="Lora"/>
                        </a:rPr>
                        <a:t> </a:t>
                      </a:r>
                      <a:endParaRPr sz="11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Lora"/>
                          <a:ea typeface="Lora"/>
                          <a:cs typeface="Lora"/>
                          <a:sym typeface="Lora"/>
                        </a:rPr>
                        <a:t>Stool fat test (normal &lt;20%)</a:t>
                      </a:r>
                      <a:endParaRPr sz="11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  <a:tc hMerge="1"/>
                <a:tc hMerge="1"/>
              </a:tr>
              <a:tr h="371500">
                <a:tc v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latin typeface="Lora"/>
                          <a:ea typeface="Lora"/>
                          <a:cs typeface="Lora"/>
                          <a:sym typeface="Lora"/>
                        </a:rPr>
                        <a:t>-ve</a:t>
                      </a:r>
                      <a:endParaRPr b="1" sz="11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latin typeface="Lora"/>
                          <a:ea typeface="Lora"/>
                          <a:cs typeface="Lora"/>
                          <a:sym typeface="Lora"/>
                        </a:rPr>
                        <a:t>+ve</a:t>
                      </a:r>
                      <a:endParaRPr b="1" sz="11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</a:tr>
              <a:tr h="551275">
                <a:tc vMerge="1"/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Lora"/>
                          <a:ea typeface="Lora"/>
                          <a:cs typeface="Lora"/>
                          <a:sym typeface="Lora"/>
                        </a:rPr>
                        <a:t>Secretory, Non infectious and Inflammatory diarrhea</a:t>
                      </a:r>
                      <a:endParaRPr sz="11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</a:tr>
            </a:tbl>
          </a:graphicData>
        </a:graphic>
      </p:graphicFrame>
      <p:sp>
        <p:nvSpPr>
          <p:cNvPr id="278" name="Google Shape;278;p22"/>
          <p:cNvSpPr txBox="1"/>
          <p:nvPr/>
        </p:nvSpPr>
        <p:spPr>
          <a:xfrm>
            <a:off x="0" y="5396533"/>
            <a:ext cx="63252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latin typeface="Lora"/>
                <a:ea typeface="Lora"/>
                <a:cs typeface="Lora"/>
                <a:sym typeface="Lora"/>
              </a:rPr>
              <a:t>Evaluatory test </a:t>
            </a:r>
            <a:endParaRPr b="1" sz="16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79" name="Google Shape;279;p22"/>
          <p:cNvSpPr txBox="1"/>
          <p:nvPr/>
        </p:nvSpPr>
        <p:spPr>
          <a:xfrm>
            <a:off x="4377000" y="5852950"/>
            <a:ext cx="3543000" cy="2037300"/>
          </a:xfrm>
          <a:prstGeom prst="rect">
            <a:avLst/>
          </a:prstGeom>
          <a:noFill/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latin typeface="Lora"/>
                <a:ea typeface="Lora"/>
                <a:cs typeface="Lora"/>
                <a:sym typeface="Lora"/>
              </a:rPr>
              <a:t>If malabsorption is +ve do: </a:t>
            </a:r>
            <a:endParaRPr b="1" sz="1100">
              <a:latin typeface="Lora"/>
              <a:ea typeface="Lora"/>
              <a:cs typeface="Lora"/>
              <a:sym typeface="Lor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Lora"/>
              <a:buChar char="●"/>
            </a:pPr>
            <a:r>
              <a:rPr b="1" lang="en-GB" sz="1100">
                <a:latin typeface="Lora"/>
                <a:ea typeface="Lora"/>
                <a:cs typeface="Lora"/>
                <a:sym typeface="Lora"/>
              </a:rPr>
              <a:t>Quantitative stool for fat</a:t>
            </a:r>
            <a:r>
              <a:rPr lang="en-GB" sz="1100">
                <a:latin typeface="Lora"/>
                <a:ea typeface="Lora"/>
                <a:cs typeface="Lora"/>
                <a:sym typeface="Lora"/>
              </a:rPr>
              <a:t>: </a:t>
            </a:r>
            <a:endParaRPr sz="11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ora"/>
              <a:buChar char="○"/>
            </a:pPr>
            <a:r>
              <a:rPr lang="en-GB" sz="1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Best screening test</a:t>
            </a:r>
            <a:endParaRPr sz="11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ora"/>
              <a:buChar char="○"/>
            </a:pPr>
            <a:r>
              <a:rPr lang="en-GB" sz="1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72-hour collection of stool </a:t>
            </a:r>
            <a:endParaRPr sz="11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ora"/>
              <a:buChar char="○"/>
            </a:pPr>
            <a:r>
              <a:rPr lang="en-GB" sz="1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Positive test &gt;7g of fat/24 hours. </a:t>
            </a:r>
            <a:endParaRPr sz="11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ora"/>
              <a:buChar char="●"/>
            </a:pPr>
            <a:r>
              <a:rPr b="1" lang="en-GB" sz="1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Serum Anti-tissue transglutaminase antibodies.</a:t>
            </a:r>
            <a:endParaRPr b="1" sz="11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ora"/>
              <a:buChar char="●"/>
            </a:pPr>
            <a:r>
              <a:rPr b="1" lang="en-GB" sz="1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Anti-endomysial IgA antibodies. </a:t>
            </a:r>
            <a:endParaRPr b="1" sz="11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ora"/>
              <a:buChar char="●"/>
            </a:pPr>
            <a:r>
              <a:rPr b="1" lang="en-GB" sz="1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Antigliadin antibodies to check for celiac disease. </a:t>
            </a:r>
            <a:endParaRPr b="1" sz="11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ora"/>
              <a:buChar char="●"/>
            </a:pPr>
            <a:r>
              <a:rPr b="1" lang="en-GB" sz="1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Duodenal biopsy.</a:t>
            </a:r>
            <a:endParaRPr b="1" sz="11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80" name="Google Shape;280;p22"/>
          <p:cNvSpPr/>
          <p:nvPr/>
        </p:nvSpPr>
        <p:spPr>
          <a:xfrm rot="2044968">
            <a:off x="3388532" y="4216730"/>
            <a:ext cx="1420260" cy="1420260"/>
          </a:xfrm>
          <a:prstGeom prst="teardrop">
            <a:avLst>
              <a:gd fmla="val 100000" name="adj"/>
            </a:avLst>
          </a:prstGeom>
          <a:solidFill>
            <a:srgbClr val="6FA8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2"/>
          <p:cNvSpPr/>
          <p:nvPr/>
        </p:nvSpPr>
        <p:spPr>
          <a:xfrm>
            <a:off x="3350218" y="4420354"/>
            <a:ext cx="1497000" cy="10134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2"/>
          <p:cNvSpPr/>
          <p:nvPr/>
        </p:nvSpPr>
        <p:spPr>
          <a:xfrm rot="2044968">
            <a:off x="204720" y="4216730"/>
            <a:ext cx="1420260" cy="1420260"/>
          </a:xfrm>
          <a:prstGeom prst="teardrop">
            <a:avLst>
              <a:gd fmla="val 100000" name="adj"/>
            </a:avLst>
          </a:prstGeom>
          <a:solidFill>
            <a:srgbClr val="CFE2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2"/>
          <p:cNvSpPr/>
          <p:nvPr/>
        </p:nvSpPr>
        <p:spPr>
          <a:xfrm>
            <a:off x="166406" y="4420354"/>
            <a:ext cx="1497000" cy="10134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595959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84" name="Google Shape;284;p22"/>
          <p:cNvSpPr/>
          <p:nvPr/>
        </p:nvSpPr>
        <p:spPr>
          <a:xfrm>
            <a:off x="1758312" y="4420354"/>
            <a:ext cx="1497000" cy="10134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2"/>
          <p:cNvSpPr txBox="1"/>
          <p:nvPr/>
        </p:nvSpPr>
        <p:spPr>
          <a:xfrm>
            <a:off x="214956" y="4611652"/>
            <a:ext cx="13998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2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Fluid loss → </a:t>
            </a:r>
            <a:r>
              <a:rPr b="1" lang="en-GB" sz="12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Dehydration</a:t>
            </a:r>
            <a:endParaRPr b="1" sz="12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2"/>
          <p:cNvSpPr txBox="1"/>
          <p:nvPr/>
        </p:nvSpPr>
        <p:spPr>
          <a:xfrm>
            <a:off x="1806906" y="4611652"/>
            <a:ext cx="13998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Electrolytes loss → </a:t>
            </a:r>
            <a:r>
              <a:rPr b="1" lang="en-GB" sz="12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Electrolytes imbalance</a:t>
            </a:r>
            <a:endParaRPr b="1" sz="12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22"/>
          <p:cNvSpPr txBox="1"/>
          <p:nvPr/>
        </p:nvSpPr>
        <p:spPr>
          <a:xfrm>
            <a:off x="3426406" y="4380267"/>
            <a:ext cx="13998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Low Sodium bicarbonate in blood→ </a:t>
            </a:r>
            <a:r>
              <a:rPr b="1" lang="en-GB" sz="12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Metabolic acidosis</a:t>
            </a:r>
            <a:endParaRPr/>
          </a:p>
        </p:txBody>
      </p:sp>
      <p:sp>
        <p:nvSpPr>
          <p:cNvPr id="288" name="Google Shape;288;p22"/>
          <p:cNvSpPr/>
          <p:nvPr/>
        </p:nvSpPr>
        <p:spPr>
          <a:xfrm rot="2044968">
            <a:off x="5016370" y="4215982"/>
            <a:ext cx="1420260" cy="1420260"/>
          </a:xfrm>
          <a:prstGeom prst="teardrop">
            <a:avLst>
              <a:gd fmla="val 100000" name="adj"/>
            </a:avLst>
          </a:prstGeom>
          <a:solidFill>
            <a:srgbClr val="3D85C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2"/>
          <p:cNvSpPr/>
          <p:nvPr/>
        </p:nvSpPr>
        <p:spPr>
          <a:xfrm>
            <a:off x="4978056" y="4419607"/>
            <a:ext cx="1497000" cy="10134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595959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90" name="Google Shape;290;p22"/>
          <p:cNvSpPr txBox="1"/>
          <p:nvPr/>
        </p:nvSpPr>
        <p:spPr>
          <a:xfrm>
            <a:off x="5045906" y="4603897"/>
            <a:ext cx="13998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2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If persistent will→ </a:t>
            </a:r>
            <a:r>
              <a:rPr b="1" lang="en-GB" sz="12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malnutrition</a:t>
            </a:r>
            <a:endParaRPr b="1"/>
          </a:p>
        </p:txBody>
      </p:sp>
      <p:sp>
        <p:nvSpPr>
          <p:cNvPr id="291" name="Google Shape;291;p22"/>
          <p:cNvSpPr txBox="1"/>
          <p:nvPr/>
        </p:nvSpPr>
        <p:spPr>
          <a:xfrm>
            <a:off x="3057625" y="7398600"/>
            <a:ext cx="1172700" cy="3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Malabsorption </a:t>
            </a:r>
            <a:endParaRPr sz="11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92" name="Google Shape;292;p22"/>
          <p:cNvCxnSpPr>
            <a:stCxn id="279" idx="1"/>
            <a:endCxn id="291" idx="3"/>
          </p:cNvCxnSpPr>
          <p:nvPr/>
        </p:nvCxnSpPr>
        <p:spPr>
          <a:xfrm flipH="1">
            <a:off x="4230300" y="6871600"/>
            <a:ext cx="146700" cy="725400"/>
          </a:xfrm>
          <a:prstGeom prst="curvedConnector3">
            <a:avLst>
              <a:gd fmla="val 49991" name="adj1"/>
            </a:avLst>
          </a:prstGeom>
          <a:noFill/>
          <a:ln cap="flat" cmpd="sng" w="9525">
            <a:solidFill>
              <a:srgbClr val="07376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3" name="Google Shape;293;p22"/>
          <p:cNvSpPr txBox="1"/>
          <p:nvPr/>
        </p:nvSpPr>
        <p:spPr>
          <a:xfrm>
            <a:off x="245900" y="9426125"/>
            <a:ext cx="1326000" cy="81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2"/>
          <p:cNvSpPr txBox="1"/>
          <p:nvPr/>
        </p:nvSpPr>
        <p:spPr>
          <a:xfrm>
            <a:off x="4300800" y="5615275"/>
            <a:ext cx="1208100" cy="2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8E7CC3"/>
                </a:solidFill>
                <a:latin typeface="Lora"/>
                <a:ea typeface="Lora"/>
                <a:cs typeface="Lora"/>
                <a:sym typeface="Lora"/>
              </a:rPr>
              <a:t>Female’s slides</a:t>
            </a:r>
            <a:endParaRPr sz="9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