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0688400" cx="7920000"/>
  <p:notesSz cx="6858000" cy="9144000"/>
  <p:embeddedFontLst>
    <p:embeddedFont>
      <p:font typeface="Lora"/>
      <p:regular r:id="rId17"/>
      <p:bold r:id="rId18"/>
      <p:italic r:id="rId19"/>
      <p:boldItalic r:id="rId20"/>
    </p:embeddedFont>
    <p:embeddedFont>
      <p:font typeface="Pacifico"/>
      <p:regular r:id="rId21"/>
    </p:embeddedFont>
    <p:embeddedFont>
      <p:font typeface="CG Times"/>
      <p:regular r:id="rId22"/>
      <p:bold r:id="rId23"/>
      <p:italic r:id="rId24"/>
      <p:boldItalic r:id="rId25"/>
    </p:embeddedFont>
    <p:embeddedFont>
      <p:font typeface="Patrick Hand SC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6">
          <p15:clr>
            <a:srgbClr val="A4A3A4"/>
          </p15:clr>
        </p15:guide>
        <p15:guide id="2" pos="24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18F4E07-77C7-49B1-AD4A-8103D35F6E0F}">
  <a:tblStyle styleId="{B18F4E07-77C7-49B1-AD4A-8103D35F6E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6" orient="horz"/>
        <p:guide pos="249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ra-boldItalic.fntdata"/><Relationship Id="rId22" Type="http://schemas.openxmlformats.org/officeDocument/2006/relationships/font" Target="fonts/CGTimes-regular.fntdata"/><Relationship Id="rId21" Type="http://schemas.openxmlformats.org/officeDocument/2006/relationships/font" Target="fonts/Pacifico-regular.fntdata"/><Relationship Id="rId24" Type="http://schemas.openxmlformats.org/officeDocument/2006/relationships/font" Target="fonts/CGTimes-italic.fntdata"/><Relationship Id="rId23" Type="http://schemas.openxmlformats.org/officeDocument/2006/relationships/font" Target="fonts/CGTime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atrickHandSC-regular.fntdata"/><Relationship Id="rId25" Type="http://schemas.openxmlformats.org/officeDocument/2006/relationships/font" Target="fonts/CGTime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Lora-regular.fntdata"/><Relationship Id="rId16" Type="http://schemas.openxmlformats.org/officeDocument/2006/relationships/slide" Target="slides/slide10.xml"/><Relationship Id="rId19" Type="http://schemas.openxmlformats.org/officeDocument/2006/relationships/font" Target="fonts/Lora-italic.fntdata"/><Relationship Id="rId18" Type="http://schemas.openxmlformats.org/officeDocument/2006/relationships/font" Target="fonts/Lor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5e29a1333_0_160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5e29a1333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a8ddcb25_0_67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a8ddcb2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5beb4fd07_0_0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5beb4fd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5e29a1333_0_51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5e29a133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5e29a1333_0_80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5e29a133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5e29a1333_0_114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5e29a1333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5e29a1333_0_138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5e29a133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5e29a1333_0_244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5e29a1333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5a8ddcb25_0_137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5a8ddcb25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9984" y="1547257"/>
            <a:ext cx="7380000" cy="42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9975" y="1775850"/>
            <a:ext cx="1029900" cy="894900"/>
          </a:xfrm>
          <a:prstGeom prst="halfFrame">
            <a:avLst>
              <a:gd fmla="val 24527" name="adj1"/>
              <a:gd fmla="val 26416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6620075" y="4668150"/>
            <a:ext cx="1029900" cy="894900"/>
          </a:xfrm>
          <a:prstGeom prst="halfFrame">
            <a:avLst>
              <a:gd fmla="val 24527" name="adj1"/>
              <a:gd fmla="val 26416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" name="Google Shape;14;p2"/>
          <p:cNvCxnSpPr/>
          <p:nvPr/>
        </p:nvCxnSpPr>
        <p:spPr>
          <a:xfrm flipH="1">
            <a:off x="252975" y="6467562"/>
            <a:ext cx="3443400" cy="15900"/>
          </a:xfrm>
          <a:prstGeom prst="straightConnector1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" name="Google Shape;15;p2"/>
          <p:cNvCxnSpPr/>
          <p:nvPr/>
        </p:nvCxnSpPr>
        <p:spPr>
          <a:xfrm flipH="1">
            <a:off x="357762" y="9773165"/>
            <a:ext cx="2148000" cy="159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Google Shape;16;p2"/>
          <p:cNvSpPr txBox="1"/>
          <p:nvPr/>
        </p:nvSpPr>
        <p:spPr>
          <a:xfrm flipH="1">
            <a:off x="252912" y="9773165"/>
            <a:ext cx="45057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Lora"/>
                <a:ea typeface="Lora"/>
                <a:cs typeface="Lora"/>
                <a:sym typeface="Lora"/>
              </a:rPr>
              <a:t>Black: original content</a:t>
            </a:r>
            <a:r>
              <a:rPr b="1" lang="en-GB" sz="1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    </a:t>
            </a: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   </a:t>
            </a:r>
            <a:endParaRPr b="1" sz="1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Red: Important</a:t>
            </a:r>
            <a:r>
              <a:rPr b="1"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   </a:t>
            </a: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                      </a:t>
            </a:r>
            <a:endParaRPr b="1" sz="10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Green: only found in males slides</a:t>
            </a:r>
            <a:endParaRPr b="1" sz="10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2395864" y="9788874"/>
            <a:ext cx="25566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Orange: Doctor notes</a:t>
            </a:r>
            <a:endParaRPr b="1" sz="10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999999"/>
                </a:solidFill>
                <a:latin typeface="Lora"/>
                <a:ea typeface="Lora"/>
                <a:cs typeface="Lora"/>
                <a:sym typeface="Lora"/>
              </a:rPr>
              <a:t>Grey: Extra/Robbins </a:t>
            </a:r>
            <a:endParaRPr b="1" sz="10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Purple: Only found in females slides  </a:t>
            </a:r>
            <a:r>
              <a:rPr b="1" lang="en-GB" sz="1000">
                <a:solidFill>
                  <a:srgbClr val="8E7CC3"/>
                </a:solidFill>
                <a:latin typeface="CG Times"/>
                <a:ea typeface="CG Times"/>
                <a:cs typeface="CG Times"/>
                <a:sym typeface="CG Times"/>
              </a:rPr>
              <a:t>                        </a:t>
            </a:r>
            <a:endParaRPr b="1" sz="1000">
              <a:solidFill>
                <a:srgbClr val="8E7CC3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269976" y="2298572"/>
            <a:ext cx="7380000" cy="4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269976" y="6550450"/>
            <a:ext cx="7380000" cy="27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12"/>
          <p:cNvSpPr/>
          <p:nvPr/>
        </p:nvSpPr>
        <p:spPr>
          <a:xfrm>
            <a:off x="0" y="10485168"/>
            <a:ext cx="7920000" cy="203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" name="Google Shape;60;p12"/>
          <p:cNvCxnSpPr/>
          <p:nvPr/>
        </p:nvCxnSpPr>
        <p:spPr>
          <a:xfrm flipH="1" rot="10800000">
            <a:off x="1267189" y="985645"/>
            <a:ext cx="5385600" cy="3900"/>
          </a:xfrm>
          <a:prstGeom prst="straightConnector1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69984" y="1547257"/>
            <a:ext cx="7380000" cy="42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69976" y="5889426"/>
            <a:ext cx="7380000" cy="16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1">
  <p:cSld name="CAPTION_ONLY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-50" y="0"/>
            <a:ext cx="7920000" cy="10688400"/>
          </a:xfrm>
          <a:prstGeom prst="halfFrame">
            <a:avLst>
              <a:gd fmla="val 14710" name="adj1"/>
              <a:gd fmla="val 13218" name="adj2"/>
            </a:avLst>
          </a:prstGeom>
          <a:solidFill>
            <a:srgbClr val="CFE2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 rot="10800000">
            <a:off x="15975" y="0"/>
            <a:ext cx="7920000" cy="10688400"/>
          </a:xfrm>
          <a:prstGeom prst="halfFrame">
            <a:avLst>
              <a:gd fmla="val 17268" name="adj1"/>
              <a:gd fmla="val 11084" name="adj2"/>
            </a:avLst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269976" y="4469553"/>
            <a:ext cx="7380000" cy="17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0485168"/>
            <a:ext cx="7920000" cy="203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269976" y="4469553"/>
            <a:ext cx="7380000" cy="1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  <p:cxnSp>
        <p:nvCxnSpPr>
          <p:cNvPr id="23" name="Google Shape;23;p3"/>
          <p:cNvCxnSpPr/>
          <p:nvPr/>
        </p:nvCxnSpPr>
        <p:spPr>
          <a:xfrm flipH="1" rot="10800000">
            <a:off x="1267189" y="909445"/>
            <a:ext cx="5385600" cy="3900"/>
          </a:xfrm>
          <a:prstGeom prst="straightConnector1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4" name="Google Shape;24;p3"/>
          <p:cNvCxnSpPr/>
          <p:nvPr/>
        </p:nvCxnSpPr>
        <p:spPr>
          <a:xfrm flipH="1">
            <a:off x="357762" y="9773165"/>
            <a:ext cx="2148000" cy="15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269976" y="2394889"/>
            <a:ext cx="73800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269976" y="2394889"/>
            <a:ext cx="34644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185543" y="2394889"/>
            <a:ext cx="34644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269976" y="1154559"/>
            <a:ext cx="2432100" cy="15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269976" y="2887645"/>
            <a:ext cx="2432100" cy="6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24626" y="935430"/>
            <a:ext cx="5515500" cy="85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3960000" y="-260"/>
            <a:ext cx="3960000" cy="106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229961" y="2562587"/>
            <a:ext cx="3503700" cy="30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229961" y="5824903"/>
            <a:ext cx="3503700" cy="25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278307" y="1504657"/>
            <a:ext cx="3323400" cy="76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269976" y="8791305"/>
            <a:ext cx="5195700" cy="12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9976" y="2394889"/>
            <a:ext cx="7380000" cy="7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s://docs.google.com/presentation/d/1JstGTRLF0JNwOq3WRP2aBSaQ57_WJA9VsV3Rhc8T9wI/edit#slide=id.p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docs.google.com/presentation/d/1swZs9blqe9G-uRp0Qz-WZpmyDGPw_k3fKvwmwEPW360/edit#slide=id.p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jp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13.jpg"/><Relationship Id="rId5" Type="http://schemas.openxmlformats.org/officeDocument/2006/relationships/image" Target="../media/image12.png"/><Relationship Id="rId6" Type="http://schemas.openxmlformats.org/officeDocument/2006/relationships/image" Target="../media/image4.png"/><Relationship Id="rId7" Type="http://schemas.openxmlformats.org/officeDocument/2006/relationships/image" Target="../media/image21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Relationship Id="rId6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269984" y="1547257"/>
            <a:ext cx="7380000" cy="42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Inflammatory Bowel Disease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1474" y="152399"/>
            <a:ext cx="1272324" cy="8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0" l="3965" r="4029" t="0"/>
          <a:stretch/>
        </p:blipFill>
        <p:spPr>
          <a:xfrm>
            <a:off x="0" y="0"/>
            <a:ext cx="1768975" cy="8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0" y="6505775"/>
            <a:ext cx="7550100" cy="3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Lora"/>
              <a:buChar char="●"/>
            </a:pPr>
            <a:r>
              <a:rPr b="1" lang="en-GB" sz="18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Define </a:t>
            </a:r>
            <a:r>
              <a:rPr b="1" lang="en-GB" sz="1800">
                <a:solidFill>
                  <a:srgbClr val="073763"/>
                </a:solidFill>
                <a:highlight>
                  <a:srgbClr val="CFE2F3"/>
                </a:highlight>
                <a:latin typeface="Lora"/>
                <a:ea typeface="Lora"/>
                <a:cs typeface="Lora"/>
                <a:sym typeface="Lora"/>
              </a:rPr>
              <a:t>inflammatory bowel disease</a:t>
            </a:r>
            <a:r>
              <a:rPr b="1" lang="en-GB" sz="18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 (IBD)</a:t>
            </a:r>
            <a:endParaRPr b="1" sz="18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Lora"/>
              <a:buChar char="●"/>
            </a:pPr>
            <a:r>
              <a:rPr b="1" lang="en-GB" sz="18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Know the two forms of idiopathic IBD</a:t>
            </a:r>
            <a:endParaRPr b="1" sz="18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Lora"/>
              <a:buChar char="●"/>
            </a:pPr>
            <a:r>
              <a:rPr b="1" lang="en-GB" sz="18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Compare and contrast </a:t>
            </a:r>
            <a:r>
              <a:rPr b="1" lang="en-GB" sz="1800">
                <a:solidFill>
                  <a:srgbClr val="073763"/>
                </a:solidFill>
                <a:highlight>
                  <a:srgbClr val="CFE2F3"/>
                </a:highlight>
                <a:latin typeface="Lora"/>
                <a:ea typeface="Lora"/>
                <a:cs typeface="Lora"/>
                <a:sym typeface="Lora"/>
              </a:rPr>
              <a:t>Crohn’s disease </a:t>
            </a:r>
            <a:r>
              <a:rPr b="1" lang="en-GB" sz="18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and </a:t>
            </a:r>
            <a:r>
              <a:rPr b="1" lang="en-GB" sz="1800">
                <a:solidFill>
                  <a:srgbClr val="073763"/>
                </a:solidFill>
                <a:highlight>
                  <a:srgbClr val="CFE2F3"/>
                </a:highlight>
                <a:latin typeface="Lora"/>
                <a:ea typeface="Lora"/>
                <a:cs typeface="Lora"/>
                <a:sym typeface="Lora"/>
              </a:rPr>
              <a:t>Ulcerative Colitis </a:t>
            </a:r>
            <a:r>
              <a:rPr b="1" lang="en-GB" sz="18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with respect to:</a:t>
            </a:r>
            <a:endParaRPr b="1" sz="18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12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Lora"/>
              <a:buAutoNum type="alphaLcPeriod"/>
            </a:pPr>
            <a:r>
              <a:rPr b="1" lang="en-GB" sz="18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Clinical features and extraintestinal manifestations</a:t>
            </a:r>
            <a:endParaRPr b="1" sz="18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12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Lora"/>
              <a:buAutoNum type="alphaLcPeriod"/>
            </a:pPr>
            <a:r>
              <a:rPr b="1" lang="en-GB" sz="18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Pathogenesis</a:t>
            </a:r>
            <a:endParaRPr b="1" sz="18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12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Lora"/>
              <a:buAutoNum type="alphaLcPeriod"/>
            </a:pPr>
            <a:r>
              <a:rPr b="1" lang="en-GB" sz="18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Pathology (gross and microscopic features)</a:t>
            </a:r>
            <a:endParaRPr b="1" sz="18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12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Lora"/>
              <a:buAutoNum type="alphaLcPeriod"/>
            </a:pPr>
            <a:r>
              <a:rPr b="1" lang="en-GB" sz="18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Complications (especially adenocarcinoma preceded by dysplasia)</a:t>
            </a:r>
            <a:endParaRPr b="1" sz="18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497950" y="10226900"/>
            <a:ext cx="12723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  <a:hlinkClick r:id="rId5"/>
              </a:rPr>
              <a:t>Editing File </a:t>
            </a:r>
            <a:endParaRPr b="1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7037" y="9389175"/>
            <a:ext cx="854125" cy="8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6074100" y="1260303"/>
            <a:ext cx="1845900" cy="4614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7"/>
              </a:rPr>
              <a:t>Case scenario</a:t>
            </a:r>
            <a:endParaRPr b="1" sz="16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4" name="Google Shape;224;p24"/>
          <p:cNvSpPr txBox="1"/>
          <p:nvPr/>
        </p:nvSpPr>
        <p:spPr>
          <a:xfrm>
            <a:off x="1303850" y="1406825"/>
            <a:ext cx="55587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B539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TEAM LEADERS:</a:t>
            </a:r>
            <a:endParaRPr b="1" sz="3000">
              <a:solidFill>
                <a:srgbClr val="0B539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Khalid Alkhani &amp; Lama Alzamil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1119050" y="2760175"/>
            <a:ext cx="59283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B539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SUBLEADERS: </a:t>
            </a:r>
            <a:endParaRPr b="1" sz="3000">
              <a:solidFill>
                <a:srgbClr val="0B539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Alwaleed Alsaleh &amp; Alhanouf Alhaluli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1303850" y="4113525"/>
            <a:ext cx="6034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B539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THIS AMAZING WORK WAS DONE BY:</a:t>
            </a:r>
            <a:endParaRPr b="1" sz="3000">
              <a:solidFill>
                <a:srgbClr val="0B539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1321050" y="9142325"/>
            <a:ext cx="5627400" cy="16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THANK YOU</a:t>
            </a:r>
            <a:endParaRPr sz="48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1303850" y="4113525"/>
            <a:ext cx="5335500" cy="22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B539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THIS AMAZING WORK WAS DONE </a:t>
            </a:r>
            <a:endParaRPr b="1" sz="3000">
              <a:solidFill>
                <a:srgbClr val="0B539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Renad Alkanaan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Taef Alotaibi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Sarah Alfarraj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Taiba Alzaid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229" name="Google Shape;2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575" y="5660919"/>
            <a:ext cx="312026" cy="31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0301" y="6072396"/>
            <a:ext cx="391974" cy="3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898650" y="76200"/>
            <a:ext cx="61227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Inflammatory Bowel Diseases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0" y="1151825"/>
            <a:ext cx="7338300" cy="83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Chronic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(remission and relapse) condition resulting from complex interactions between intestinal microbiota and host immunity in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genetically predisposed individuals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resulting an inappropriate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mucosal immune activation.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Types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based on the distribution of affected sites and the morphologic expression: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03200" lvl="0" marL="99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Crohn's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disease (CD)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and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Ulcerative colitis (UC)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which is more common.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03200" lvl="0" marL="99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Although their causes are still not clear, the two diseases probably have an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immunologic hypersensitivity basis.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Epidemiology </a:t>
            </a:r>
            <a:r>
              <a:rPr b="1" lang="en-GB" sz="16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(Female’s slides)</a:t>
            </a:r>
            <a:endParaRPr b="1" sz="1600"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  <a:p>
            <a:pPr indent="-203200" lvl="1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geographic distribution of IBD is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variable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03200" lvl="1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It is most prevalent in North America, northern Europe, and Australia.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03200" lvl="1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Crohn’s disease (CD) and ulcerative colitis (UC) are more common in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females and in young adults.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03200" lvl="1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IBD incidence worldwide is rising and becoming more common in regions in which the prevalence was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historically low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03200" lvl="1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hygiene hypothesis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suggests that changes in incidence are related to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improved food storage conditions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and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decreased food contamination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2" marL="73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Improved hygiene has resulted in inadequate development of regulatory processes that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limit mucosal immune responses early in life. </a:t>
            </a:r>
            <a:r>
              <a:rPr lang="en-GB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(children don’t get exposed to enough microbes, so they don’t have immunity against them)</a:t>
            </a:r>
            <a:endParaRPr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2" marL="73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As a result, exposure of susceptible individuals to normally innocuous microbes later in life triggers inappropriate immune responses due to loss of intestinal epithelial barrier function.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86" name="Google Shape;86;p16"/>
          <p:cNvGraphicFramePr/>
          <p:nvPr/>
        </p:nvGraphicFramePr>
        <p:xfrm>
          <a:off x="389519" y="45857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{B18F4E07-77C7-49B1-AD4A-8103D35F6E0F}</a:tableStyleId>
              </a:tblPr>
              <a:tblGrid>
                <a:gridCol w="3570475"/>
                <a:gridCol w="3570475"/>
              </a:tblGrid>
              <a:tr h="377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Ulcerative colitis</a:t>
                      </a:r>
                      <a:endParaRPr b="1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Crohn’s disease</a:t>
                      </a:r>
                      <a:endParaRPr b="1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17906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-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More common in whites than blacks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-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Occurs between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14 and 38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years of age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-"/>
                      </a:pP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Lower incidence in smokers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and other nicotine users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-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Lower incidence if previous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appendectomy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 &lt;20 years.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-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The Concordance rate</a:t>
                      </a:r>
                      <a:r>
                        <a:rPr baseline="30000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1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of monozygotic twins is only 16%.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-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More common in whites than blacks, in Jews than non-Jews.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-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More common in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children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than adults.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-"/>
                      </a:pP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Smoking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is a risk factor</a:t>
                      </a:r>
                      <a:endParaRPr sz="1200">
                        <a:solidFill>
                          <a:srgbClr val="FF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-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Majority &gt;75% of cases occur between 11 and 35 years of age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-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The concordance rate for monozygotic twins is approximately 50%.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7" name="Google Shape;87;p16"/>
          <p:cNvSpPr/>
          <p:nvPr/>
        </p:nvSpPr>
        <p:spPr>
          <a:xfrm rot="5400000">
            <a:off x="-14400" y="331167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198350" y="9783850"/>
            <a:ext cx="6294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53499" lvl="0" marL="269999" rtl="0" algn="l">
              <a:spcBef>
                <a:spcPts val="0"/>
              </a:spcBef>
              <a:spcAft>
                <a:spcPts val="0"/>
              </a:spcAft>
              <a:buSzPts val="1000"/>
              <a:buFont typeface="Lora"/>
              <a:buAutoNum type="arabicParenBoth"/>
            </a:pPr>
            <a:r>
              <a:rPr lang="en-GB" sz="1000">
                <a:latin typeface="Lora"/>
                <a:ea typeface="Lora"/>
                <a:cs typeface="Lora"/>
                <a:sym typeface="Lora"/>
              </a:rPr>
              <a:t>The presence of the same trait in both members of a pair of twins.</a:t>
            </a:r>
            <a:endParaRPr sz="10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/>
        </p:nvSpPr>
        <p:spPr>
          <a:xfrm>
            <a:off x="61975" y="9757350"/>
            <a:ext cx="4818300" cy="65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ora"/>
              <a:buAutoNum type="arabicParenBoth"/>
            </a:pPr>
            <a:r>
              <a:rPr lang="en-GB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(Nucleotide-binding oligomerization domain)</a:t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5179199" y="8885851"/>
            <a:ext cx="1944000" cy="1139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Extraintestinal </a:t>
            </a:r>
            <a:endParaRPr b="1" sz="11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Font typeface="Lora"/>
              <a:buChar char="●"/>
            </a:pPr>
            <a:r>
              <a:rPr lang="en-GB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Arthritis 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Font typeface="Lora"/>
              <a:buChar char="●"/>
            </a:pPr>
            <a:r>
              <a:rPr lang="en-GB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Eye manifestation 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Font typeface="Lora"/>
              <a:buChar char="●"/>
            </a:pPr>
            <a:r>
              <a:rPr lang="en-GB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Skin manifestation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Font typeface="Lora"/>
              <a:buChar char="●"/>
            </a:pPr>
            <a:r>
              <a:rPr lang="en-GB" sz="11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liver</a:t>
            </a:r>
            <a:endParaRPr sz="11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6" name="Google Shape;96;p17"/>
          <p:cNvSpPr/>
          <p:nvPr/>
        </p:nvSpPr>
        <p:spPr>
          <a:xfrm rot="10800000">
            <a:off x="5884795" y="8634429"/>
            <a:ext cx="533405" cy="509273"/>
          </a:xfrm>
          <a:custGeom>
            <a:rect b="b" l="l" r="r" t="t"/>
            <a:pathLst>
              <a:path extrusionOk="0" h="22743" w="1491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rgbClr val="CFE2F3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2988014" y="8885852"/>
            <a:ext cx="1944600" cy="1139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Small intestine</a:t>
            </a:r>
            <a:endParaRPr b="1" sz="11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Font typeface="Lora"/>
              <a:buChar char="●"/>
            </a:pPr>
            <a:r>
              <a:rPr lang="en-GB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Abdominal pain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Font typeface="Lora"/>
              <a:buChar char="●"/>
            </a:pPr>
            <a:r>
              <a:rPr lang="en-GB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Intestinal obstruction 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Font typeface="Lora"/>
              <a:buChar char="●"/>
            </a:pPr>
            <a:r>
              <a:rPr b="1" lang="en-GB" sz="11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Steatorrhea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8" name="Google Shape;98;p17"/>
          <p:cNvSpPr/>
          <p:nvPr/>
        </p:nvSpPr>
        <p:spPr>
          <a:xfrm rot="10800000">
            <a:off x="3693595" y="8634429"/>
            <a:ext cx="533405" cy="509273"/>
          </a:xfrm>
          <a:custGeom>
            <a:rect b="b" l="l" r="r" t="t"/>
            <a:pathLst>
              <a:path extrusionOk="0" h="22743" w="1491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rgbClr val="CFE2F3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796800" y="8885852"/>
            <a:ext cx="1944600" cy="1139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Colon</a:t>
            </a:r>
            <a:endParaRPr b="1" sz="11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165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Char char="●"/>
            </a:pPr>
            <a:r>
              <a:rPr lang="en-GB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Bloody diarrhea.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65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Char char="●"/>
            </a:pPr>
            <a:r>
              <a:rPr lang="en-GB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Tenesmus 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(Painful defecation) </a:t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 rot="10800000">
            <a:off x="1502395" y="8604929"/>
            <a:ext cx="533405" cy="509273"/>
          </a:xfrm>
          <a:custGeom>
            <a:rect b="b" l="l" r="r" t="t"/>
            <a:pathLst>
              <a:path extrusionOk="0" h="22743" w="1491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rgbClr val="CFE2F3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0" y="962300"/>
            <a:ext cx="6122700" cy="2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 </a:t>
            </a: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Pathophysiology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idiopathic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LcPeriod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Defects in host interactions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with intestinal microbes.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LcPeriod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Intestinal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epithelial dysfunction.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LcPeriod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Aberrant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mucosal immune responses.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LcPeriod"/>
            </a:pP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Altered composition of the gut microbiome. 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     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Result:</a:t>
            </a: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activates innate and adaptive immune responses. In a genetically susceptible host, the subsequent release of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TNF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and other immune signals directs epithelia to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increase tight junction permeability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which further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increases the flux of luminal material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resulting in IBD.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                 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-7675" y="3592876"/>
            <a:ext cx="63264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 Pathophysiology (based on theories)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-7675" y="6890550"/>
            <a:ext cx="79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Lora"/>
              <a:buChar char="●"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Immunosuppression</a:t>
            </a:r>
            <a:r>
              <a:rPr lang="en-GB" sz="1200">
                <a:latin typeface="Lora"/>
                <a:ea typeface="Lora"/>
                <a:cs typeface="Lora"/>
                <a:sym typeface="Lora"/>
              </a:rPr>
              <a:t> is the mainstay of IBD therapy.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Lora"/>
              <a:buChar char="●"/>
            </a:pPr>
            <a:r>
              <a:rPr lang="en-GB" sz="1200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NOD2 mutations are not sufficient for the development of Crohn's disease because it is seen in 15% of patients but are also seen in a smaller percentage of the general population.</a:t>
            </a:r>
            <a:endParaRPr sz="1200"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595372" y="4079325"/>
            <a:ext cx="5200800" cy="7680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ora"/>
                <a:ea typeface="Lora"/>
                <a:cs typeface="Lora"/>
                <a:sym typeface="Lora"/>
              </a:rPr>
              <a:t>Genetics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: mutation in </a:t>
            </a:r>
            <a:r>
              <a:rPr b="1" lang="en-GB" sz="11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NOD2</a:t>
            </a:r>
            <a:r>
              <a:rPr b="1" baseline="30000" lang="en-GB" sz="11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r>
              <a:rPr lang="en-GB" sz="11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i="1" lang="en-GB" sz="1100">
                <a:latin typeface="Lora"/>
                <a:ea typeface="Lora"/>
                <a:cs typeface="Lora"/>
                <a:sym typeface="Lora"/>
              </a:rPr>
              <a:t>that normally encodes </a:t>
            </a:r>
            <a:endParaRPr i="1"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100">
                <a:latin typeface="Lora"/>
                <a:ea typeface="Lora"/>
                <a:cs typeface="Lora"/>
                <a:sym typeface="Lora"/>
              </a:rPr>
              <a:t>a protein that binds to intracellular bacterial peptidoglycan ( susceptibility gene in Crohn disease)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 → </a:t>
            </a:r>
            <a:r>
              <a:rPr b="1" lang="en-GB" sz="1100">
                <a:latin typeface="Lora"/>
                <a:ea typeface="Lora"/>
                <a:cs typeface="Lora"/>
                <a:sym typeface="Lora"/>
              </a:rPr>
              <a:t>abnormal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 sz="1100">
                <a:latin typeface="Lora"/>
                <a:ea typeface="Lora"/>
                <a:cs typeface="Lora"/>
                <a:sym typeface="Lora"/>
              </a:rPr>
              <a:t>recognition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 &amp; </a:t>
            </a:r>
            <a:r>
              <a:rPr b="1" lang="en-GB" sz="1100">
                <a:latin typeface="Lora"/>
                <a:ea typeface="Lora"/>
                <a:cs typeface="Lora"/>
                <a:sym typeface="Lora"/>
              </a:rPr>
              <a:t>response to intracellular pathogens </a:t>
            </a:r>
            <a:endParaRPr b="1"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955588" y="5185823"/>
            <a:ext cx="2155200" cy="7680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Lora"/>
                <a:ea typeface="Lora"/>
                <a:cs typeface="Lora"/>
                <a:sym typeface="Lora"/>
              </a:rPr>
              <a:t>Abnormal intestinal epithelial tight junction barrier function</a:t>
            </a:r>
            <a:endParaRPr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3438872" y="5192595"/>
            <a:ext cx="2155200" cy="7680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Less effective at recognizing and combating luminal microbes</a:t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955600" y="6292398"/>
            <a:ext cx="2155200" cy="7680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Lora"/>
                <a:ea typeface="Lora"/>
                <a:cs typeface="Lora"/>
                <a:sym typeface="Lora"/>
              </a:rPr>
              <a:t>Transepithelial flux of luminal bacterial components activates </a:t>
            </a:r>
            <a:r>
              <a:rPr b="1" lang="en-GB" sz="1100">
                <a:latin typeface="Lora"/>
                <a:ea typeface="Lora"/>
                <a:cs typeface="Lora"/>
                <a:sym typeface="Lora"/>
              </a:rPr>
              <a:t>immune responses</a:t>
            </a:r>
            <a:endParaRPr b="1"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3438750" y="6280675"/>
            <a:ext cx="2155200" cy="7680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latin typeface="Lora"/>
                <a:ea typeface="Lora"/>
                <a:cs typeface="Lora"/>
                <a:sym typeface="Lora"/>
              </a:rPr>
              <a:t>Mucosal immune responses → inflammation </a:t>
            </a:r>
            <a:endParaRPr b="1"/>
          </a:p>
        </p:txBody>
      </p:sp>
      <p:sp>
        <p:nvSpPr>
          <p:cNvPr id="109" name="Google Shape;109;p17"/>
          <p:cNvSpPr/>
          <p:nvPr/>
        </p:nvSpPr>
        <p:spPr>
          <a:xfrm flipH="1">
            <a:off x="1921588" y="4916485"/>
            <a:ext cx="222900" cy="200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 flipH="1">
            <a:off x="1921613" y="6023068"/>
            <a:ext cx="222900" cy="200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 flipH="1">
            <a:off x="4404894" y="6016098"/>
            <a:ext cx="222900" cy="200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 flipH="1">
            <a:off x="4451506" y="4916482"/>
            <a:ext cx="222900" cy="200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725" y="4044825"/>
            <a:ext cx="1553500" cy="128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4">
            <a:alphaModFix/>
          </a:blip>
          <a:srcRect b="4780" l="0" r="0" t="0"/>
          <a:stretch/>
        </p:blipFill>
        <p:spPr>
          <a:xfrm>
            <a:off x="6027388" y="1683275"/>
            <a:ext cx="1892613" cy="177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0" y="7811275"/>
            <a:ext cx="64581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 </a:t>
            </a: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Clinical manifestations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manifestations of IBD depend on the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area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​ of the intestinal tract involved.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6" name="Google Shape;116;p17"/>
          <p:cNvSpPr/>
          <p:nvPr/>
        </p:nvSpPr>
        <p:spPr>
          <a:xfrm flipH="1" rot="-5400000">
            <a:off x="3163317" y="6576343"/>
            <a:ext cx="222900" cy="200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6615" y="8505476"/>
            <a:ext cx="304966" cy="33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2625" y="8634425"/>
            <a:ext cx="435350" cy="4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3528" y="8641900"/>
            <a:ext cx="435350" cy="43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 rot="5400000">
            <a:off x="-14400" y="111820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 rot="5400000">
            <a:off x="-14400" y="376887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 rot="5400000">
            <a:off x="-14400" y="798712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898650" y="76200"/>
            <a:ext cx="61227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Inflammatory Bowel Diseases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/>
        </p:nvSpPr>
        <p:spPr>
          <a:xfrm>
            <a:off x="898650" y="-76200"/>
            <a:ext cx="61227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Crohn's disease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0" y="1215275"/>
            <a:ext cx="7021500" cy="755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Chronic inflammatory disorder that most commonly affects the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ileum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and colon but has the potential to involve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any part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of the gastrointestinal tract from the mouth to the anus.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 </a:t>
            </a: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Sites of Involvement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Any  part of the GIT from the mouth to the anus.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Ileum (30%) colon (20%), most commonly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terminal ileum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Commonly  (75%) have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perianal lesions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such as abscesses, fistulas ,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and skin tags.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 Clinical findings </a:t>
            </a:r>
            <a:r>
              <a:rPr b="1" lang="en-GB" sz="16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(Female’s slides)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Recurrent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right lower quadrant colicky pain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(obstruction) with diarrhea and weight loss.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Bleeding occurs with colon or anal involvement → fistulas, abscesses.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Aphthous ulcers in mouth.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Extragastrointestinal: erythema nodosum</a:t>
            </a:r>
            <a:r>
              <a:rPr baseline="30000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sacroiliitis</a:t>
            </a:r>
            <a:r>
              <a:rPr baseline="30000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(HLA-B27 association), pyoderma gangrenosum</a:t>
            </a:r>
            <a:r>
              <a:rPr baseline="30000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iritis (CD &gt; UC), primary sclerosing cholangitis</a:t>
            </a:r>
            <a:r>
              <a:rPr baseline="30000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(UC &gt; CD).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 Clinical features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Any age but has its highest incidence in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young adults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Extremely variable clinical feature.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Acute phase: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fever, diarrhea, and right lower quadrant pain may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mimic acute appendicitis.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Chronic disease: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remissions and relapses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over a long period of time.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Thickening of the intestine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may produce an ill-defined mass in the abdomen.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175" y="2172600"/>
            <a:ext cx="1515125" cy="145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/>
          <p:nvPr/>
        </p:nvSpPr>
        <p:spPr>
          <a:xfrm rot="5400000">
            <a:off x="-14400" y="225477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 rot="5400000">
            <a:off x="-14400" y="364512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 rot="5400000">
            <a:off x="-14400" y="577482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0" y="9763650"/>
            <a:ext cx="68862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58750" lvl="0" marL="269999" rtl="0" algn="l">
              <a:spcBef>
                <a:spcPts val="0"/>
              </a:spcBef>
              <a:spcAft>
                <a:spcPts val="0"/>
              </a:spcAft>
              <a:buSzPts val="1000"/>
              <a:buFont typeface="Lora"/>
              <a:buAutoNum type="arabicParenBoth"/>
            </a:pPr>
            <a:r>
              <a:rPr lang="en-GB" sz="1000">
                <a:latin typeface="Lora"/>
                <a:ea typeface="Lora"/>
                <a:cs typeface="Lora"/>
                <a:sym typeface="Lora"/>
              </a:rPr>
              <a:t>Inflammation of the fat cells under the skin, resulting in tender red nodules.</a:t>
            </a:r>
            <a:endParaRPr sz="1000">
              <a:latin typeface="Lora"/>
              <a:ea typeface="Lora"/>
              <a:cs typeface="Lora"/>
              <a:sym typeface="Lora"/>
            </a:endParaRPr>
          </a:p>
          <a:p>
            <a:pPr indent="-158750" lvl="0" marL="269999" rtl="0" algn="l">
              <a:spcBef>
                <a:spcPts val="0"/>
              </a:spcBef>
              <a:spcAft>
                <a:spcPts val="0"/>
              </a:spcAft>
              <a:buSzPts val="1000"/>
              <a:buFont typeface="Lora"/>
              <a:buAutoNum type="arabicParenBoth"/>
            </a:pPr>
            <a:r>
              <a:rPr lang="en-GB" sz="1000">
                <a:latin typeface="Lora"/>
                <a:ea typeface="Lora"/>
                <a:cs typeface="Lora"/>
                <a:sym typeface="Lora"/>
              </a:rPr>
              <a:t>Inflammation of joint between sacrum and ilium.</a:t>
            </a:r>
            <a:endParaRPr sz="1000">
              <a:latin typeface="Lora"/>
              <a:ea typeface="Lora"/>
              <a:cs typeface="Lora"/>
              <a:sym typeface="Lora"/>
            </a:endParaRPr>
          </a:p>
          <a:p>
            <a:pPr indent="-158750" lvl="0" marL="269999" rtl="0" algn="l">
              <a:spcBef>
                <a:spcPts val="0"/>
              </a:spcBef>
              <a:spcAft>
                <a:spcPts val="0"/>
              </a:spcAft>
              <a:buSzPts val="1000"/>
              <a:buFont typeface="Lora"/>
              <a:buAutoNum type="arabicParenBoth"/>
            </a:pPr>
            <a:r>
              <a:rPr lang="en-GB" sz="1000">
                <a:latin typeface="Lora"/>
                <a:ea typeface="Lora"/>
                <a:cs typeface="Lora"/>
                <a:sym typeface="Lora"/>
              </a:rPr>
              <a:t>Is a condition that causes tissue to become necrotic, causing deep ulcers usually occur on the legs.</a:t>
            </a:r>
            <a:endParaRPr sz="1000">
              <a:latin typeface="Lora"/>
              <a:ea typeface="Lora"/>
              <a:cs typeface="Lora"/>
              <a:sym typeface="Lora"/>
            </a:endParaRPr>
          </a:p>
          <a:p>
            <a:pPr indent="-158750" lvl="0" marL="269999" rtl="0" algn="l">
              <a:spcBef>
                <a:spcPts val="0"/>
              </a:spcBef>
              <a:spcAft>
                <a:spcPts val="0"/>
              </a:spcAft>
              <a:buSzPts val="1000"/>
              <a:buFont typeface="Lora"/>
              <a:buAutoNum type="arabicParenBoth"/>
            </a:pPr>
            <a:r>
              <a:rPr lang="en-GB" sz="1000">
                <a:latin typeface="Lora"/>
                <a:ea typeface="Lora"/>
                <a:cs typeface="Lora"/>
                <a:sym typeface="Lora"/>
              </a:rPr>
              <a:t>Fibrosis around bile ducts leading to obstructive jaundice.</a:t>
            </a:r>
            <a:endParaRPr sz="1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/>
        </p:nvSpPr>
        <p:spPr>
          <a:xfrm>
            <a:off x="0" y="910463"/>
            <a:ext cx="6366600" cy="23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 Gross appearance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Segmental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with skip areas of normal intestine between areas of involved bowel.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Marked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fibrosis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causing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luminal narrowing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with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intestinal obstruction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Fissures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 deep and narrow ulcers that look like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stabs with a knife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that penetrate deeply into the wall of the affected intestine.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Fistulas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 communications with other viscera.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898650" y="-76200"/>
            <a:ext cx="61227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Crohn's disease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 b="9987" l="4693" r="55023" t="17374"/>
          <a:stretch/>
        </p:blipFill>
        <p:spPr>
          <a:xfrm>
            <a:off x="6420875" y="1011188"/>
            <a:ext cx="1256500" cy="12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 b="49759" l="0" r="6655" t="17012"/>
          <a:stretch/>
        </p:blipFill>
        <p:spPr>
          <a:xfrm>
            <a:off x="5782975" y="2515125"/>
            <a:ext cx="2137026" cy="1060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5913677" y="3144475"/>
            <a:ext cx="657600" cy="10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/>
              <a:t>Anal abscess</a:t>
            </a:r>
            <a:endParaRPr sz="600"/>
          </a:p>
        </p:txBody>
      </p:sp>
      <p:cxnSp>
        <p:nvCxnSpPr>
          <p:cNvPr id="146" name="Google Shape;146;p19"/>
          <p:cNvCxnSpPr/>
          <p:nvPr/>
        </p:nvCxnSpPr>
        <p:spPr>
          <a:xfrm>
            <a:off x="6342677" y="3179225"/>
            <a:ext cx="374700" cy="13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47" name="Google Shape;147;p19"/>
          <p:cNvSpPr txBox="1"/>
          <p:nvPr/>
        </p:nvSpPr>
        <p:spPr>
          <a:xfrm>
            <a:off x="6641125" y="910475"/>
            <a:ext cx="8160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Lora"/>
                <a:ea typeface="Lora"/>
                <a:cs typeface="Lora"/>
                <a:sym typeface="Lora"/>
              </a:rPr>
              <a:t>Skip lesions</a:t>
            </a:r>
            <a:endParaRPr sz="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8" name="Google Shape;148;p19"/>
          <p:cNvSpPr/>
          <p:nvPr/>
        </p:nvSpPr>
        <p:spPr>
          <a:xfrm rot="5400000">
            <a:off x="-14400" y="109787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49" name="Google Shape;149;p19"/>
          <p:cNvGraphicFramePr/>
          <p:nvPr/>
        </p:nvGraphicFramePr>
        <p:xfrm>
          <a:off x="104700" y="325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{B18F4E07-77C7-49B1-AD4A-8103D35F6E0F}</a:tableStyleId>
              </a:tblPr>
              <a:tblGrid>
                <a:gridCol w="2919000"/>
                <a:gridCol w="2919000"/>
              </a:tblGrid>
              <a:tr h="218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Mucosa</a:t>
                      </a:r>
                      <a:endParaRPr b="1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Fat</a:t>
                      </a:r>
                      <a:endParaRPr b="1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8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obblestone effect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: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longitudinal serpiginous ulcers separated by irregular islands of edematous mucosa.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reeping fat: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In involved ileal segments, the mesenteric fat creeps from the mesentery to surround the bowel wall.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0" name="Google Shape;15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500" y="4507825"/>
            <a:ext cx="1909206" cy="10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6">
            <a:alphaModFix/>
          </a:blip>
          <a:srcRect b="11157" l="7490" r="8820" t="8804"/>
          <a:stretch/>
        </p:blipFill>
        <p:spPr>
          <a:xfrm>
            <a:off x="3028800" y="4550220"/>
            <a:ext cx="1218142" cy="106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0" y="5555650"/>
            <a:ext cx="6366600" cy="438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 </a:t>
            </a: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Microscopic appearance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Distortion of mucosal crypt architecture with mucosal inflammation.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Transmural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(involves all the layers from mucosa to serosa) inflammation.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Epithelioid noncaseating</a:t>
            </a:r>
            <a:r>
              <a:rPr b="1" lang="en-GB">
                <a:solidFill>
                  <a:srgbClr val="FF0000"/>
                </a:solidFill>
                <a:highlight>
                  <a:srgbClr val="F4CCCC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FF0000"/>
                </a:solidFill>
                <a:highlight>
                  <a:srgbClr val="F4CCCC"/>
                </a:highlight>
                <a:latin typeface="Lora"/>
                <a:ea typeface="Lora"/>
                <a:cs typeface="Lora"/>
                <a:sym typeface="Lora"/>
              </a:rPr>
              <a:t>granulomas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[60%]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CFE2F3"/>
                </a:highlight>
                <a:latin typeface="Lora"/>
                <a:ea typeface="Lora"/>
                <a:cs typeface="Lora"/>
                <a:sym typeface="Lora"/>
              </a:rPr>
              <a:t>Fissure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ulcers and fistulas can be seen microscopically.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 </a:t>
            </a: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Complications</a:t>
            </a:r>
            <a:endParaRPr b="1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Intestinal obstruction </a:t>
            </a: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due to fibrosis</a:t>
            </a:r>
            <a:endParaRPr b="1"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Fistula formation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○"/>
            </a:pP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Between the ileum and the colon → malabsorption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○"/>
            </a:pP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Enterovesical fistulas → urinary infection and passage of gas and feces with urine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○"/>
            </a:pP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Enterovaginal fistulas →  fecal vaginal discharge 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○"/>
            </a:pP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Peritonitis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Extraintestinal manifestations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arthritis and uveitis.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Slight increased risk of development of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carcinoma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of the colon - much less than in ulcerative colitis.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3" name="Google Shape;153;p19"/>
          <p:cNvSpPr/>
          <p:nvPr/>
        </p:nvSpPr>
        <p:spPr>
          <a:xfrm rot="5400000">
            <a:off x="-14400" y="571090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8400" y="8095100"/>
            <a:ext cx="1516100" cy="12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88402" y="6007875"/>
            <a:ext cx="1516100" cy="200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/>
          <p:nvPr/>
        </p:nvSpPr>
        <p:spPr>
          <a:xfrm>
            <a:off x="7153075" y="8608648"/>
            <a:ext cx="374700" cy="393000"/>
          </a:xfrm>
          <a:prstGeom prst="ellipse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6864910" y="7146031"/>
            <a:ext cx="197400" cy="709500"/>
          </a:xfrm>
          <a:prstGeom prst="flowChartAlternateProcess">
            <a:avLst/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69637" y="3842782"/>
            <a:ext cx="1516100" cy="14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10">
            <a:alphaModFix/>
          </a:blip>
          <a:srcRect b="6172" l="0" r="0" t="47898"/>
          <a:stretch/>
        </p:blipFill>
        <p:spPr>
          <a:xfrm>
            <a:off x="4246950" y="4497500"/>
            <a:ext cx="1753625" cy="109684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/>
          <p:nvPr/>
        </p:nvSpPr>
        <p:spPr>
          <a:xfrm rot="5400000">
            <a:off x="-14400" y="731282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/>
        </p:nvSpPr>
        <p:spPr>
          <a:xfrm>
            <a:off x="0" y="986675"/>
            <a:ext cx="6634800" cy="682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Chronic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relapsing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ulcero inflammatory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disease of undetermined etiology.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Most common inflammatory bowel disease.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 Incidence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20 - 30 year age group but may occur at any age.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 Etiology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cause is unknown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Antibodies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that cross-react with intestinal epithelial cells and certain serotypes of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Escherichia coli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have been demonstrated in the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serum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of some patients with ulcerative colitis. most commonly terminal ileum.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Smoking reduces the risk of ulcerative colitis.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 </a:t>
            </a: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Site of involvement</a:t>
            </a:r>
            <a:endParaRPr b="1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UC is a disease of the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rectum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(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 almost all cases), and the colon.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disease extends proximally from the rectum in a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continuous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manner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without skip areas.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ileum is not involved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as a rule.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 Clinical findings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Toxic megacolon</a:t>
            </a:r>
            <a:r>
              <a:rPr b="1" baseline="30000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 up to 10% of patients, mortality rate 50%.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Extra-gastrointestinal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more seen  in UC than in CD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108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Primary sclerosing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cholangitis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(</a:t>
            </a:r>
            <a:r>
              <a:rPr lang="en-GB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pericholangitis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) (UC &gt; CD): fibrosis around bile ducts leading to obstructive jaundice.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108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Skin lesions: erythema nodosum and pyoderma gangrenosum.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108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Iritis or uveitis (CD &gt; UC).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108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HLA-B27 positive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arthritis.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p-ANCA antibodies &gt; 45% of cases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b="1"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7" name="Google Shape;167;p20"/>
          <p:cNvSpPr/>
          <p:nvPr/>
        </p:nvSpPr>
        <p:spPr>
          <a:xfrm rot="5400000">
            <a:off x="-14400" y="178227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 rot="5400000">
            <a:off x="-14400" y="244542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"/>
          <p:cNvSpPr/>
          <p:nvPr/>
        </p:nvSpPr>
        <p:spPr>
          <a:xfrm rot="5400000">
            <a:off x="-14400" y="407165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0"/>
          <p:cNvSpPr/>
          <p:nvPr/>
        </p:nvSpPr>
        <p:spPr>
          <a:xfrm rot="5400000">
            <a:off x="-14400" y="549105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898650" y="-76200"/>
            <a:ext cx="61227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Ulcerative Colitis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 b="11323" l="55624" r="5720" t="18253"/>
          <a:stretch/>
        </p:blipFill>
        <p:spPr>
          <a:xfrm>
            <a:off x="6223137" y="4057250"/>
            <a:ext cx="1285225" cy="13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/>
          <p:nvPr/>
        </p:nvSpPr>
        <p:spPr>
          <a:xfrm>
            <a:off x="536688" y="8115300"/>
            <a:ext cx="783900" cy="796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Acute</a:t>
            </a:r>
            <a:endParaRPr b="1" sz="9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4739113" y="8125203"/>
            <a:ext cx="783900" cy="796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Chronic</a:t>
            </a:r>
            <a:endParaRPr b="1" sz="9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1318363" y="8198125"/>
            <a:ext cx="29970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Lora"/>
                <a:ea typeface="Lora"/>
                <a:cs typeface="Lora"/>
                <a:sym typeface="Lora"/>
              </a:rPr>
              <a:t>Fever, tenesmus, weight loss, leukocytosis, </a:t>
            </a:r>
            <a:r>
              <a:rPr b="1" lang="en-GB" sz="1100">
                <a:latin typeface="Lora"/>
                <a:ea typeface="Lora"/>
                <a:cs typeface="Lora"/>
                <a:sym typeface="Lora"/>
              </a:rPr>
              <a:t>lower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 sz="1100">
                <a:latin typeface="Lora"/>
                <a:ea typeface="Lora"/>
                <a:cs typeface="Lora"/>
                <a:sym typeface="Lora"/>
              </a:rPr>
              <a:t>abdominal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 sz="1100">
                <a:latin typeface="Lora"/>
                <a:ea typeface="Lora"/>
                <a:cs typeface="Lora"/>
                <a:sym typeface="Lora"/>
              </a:rPr>
              <a:t>pain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,</a:t>
            </a:r>
            <a:r>
              <a:rPr b="1" lang="en-GB" sz="11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bloody diarrhea and mucus in the stool. </a:t>
            </a:r>
            <a:endParaRPr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5227813" y="8287300"/>
            <a:ext cx="21555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Lora"/>
                <a:ea typeface="Lora"/>
                <a:cs typeface="Lora"/>
                <a:sym typeface="Lora"/>
              </a:rPr>
              <a:t>Remissions and exacerbations.</a:t>
            </a:r>
            <a:endParaRPr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0" y="9763650"/>
            <a:ext cx="68862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58750" lvl="0" marL="269999" rtl="0" algn="l">
              <a:spcBef>
                <a:spcPts val="0"/>
              </a:spcBef>
              <a:spcAft>
                <a:spcPts val="0"/>
              </a:spcAft>
              <a:buSzPts val="1000"/>
              <a:buFont typeface="Lora"/>
              <a:buAutoNum type="arabicParenBoth"/>
            </a:pPr>
            <a:r>
              <a:rPr lang="en-GB" sz="1000">
                <a:latin typeface="Lora"/>
                <a:ea typeface="Lora"/>
                <a:cs typeface="Lora"/>
                <a:sym typeface="Lora"/>
              </a:rPr>
              <a:t>Dilation of the colon, with functional obstruction → decreased motility.</a:t>
            </a:r>
            <a:endParaRPr sz="1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8" name="Google Shape;178;p20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/>
        </p:nvSpPr>
        <p:spPr>
          <a:xfrm>
            <a:off x="0" y="1291475"/>
            <a:ext cx="6536400" cy="49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 Gross appearance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Involves mainly the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mucosa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117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Diffuse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hyperemia.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117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Superficial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ulcerations in the acute phase.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regenerated or non ulcerated mucosa may appear </a:t>
            </a:r>
            <a:r>
              <a:rPr b="1" lang="en-GB">
                <a:solidFill>
                  <a:srgbClr val="FF0000"/>
                </a:solidFill>
                <a:highlight>
                  <a:srgbClr val="F4CCCC"/>
                </a:highlight>
                <a:latin typeface="Lora"/>
                <a:ea typeface="Lora"/>
                <a:cs typeface="Lora"/>
                <a:sym typeface="Lora"/>
              </a:rPr>
              <a:t>polypoid (inflammatory pseudopolyps)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in contrast with the atrophic areas or ulcers.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 Microscopic appearance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inflammation is usually restricted to the mucosa.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 the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active phase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→ neutrophils (Cryptitis, </a:t>
            </a:r>
            <a:r>
              <a:rPr lang="en-GB">
                <a:solidFill>
                  <a:schemeClr val="dk1"/>
                </a:solidFill>
                <a:highlight>
                  <a:srgbClr val="CFE2F3"/>
                </a:highlight>
                <a:latin typeface="Lora"/>
                <a:ea typeface="Lora"/>
                <a:cs typeface="Lora"/>
                <a:sym typeface="Lora"/>
              </a:rPr>
              <a:t>crypt abscess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).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 the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chronic phase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→ crypt atrophy and distortion (</a:t>
            </a:r>
            <a:r>
              <a:rPr lang="en-GB">
                <a:solidFill>
                  <a:schemeClr val="dk1"/>
                </a:solidFill>
                <a:highlight>
                  <a:srgbClr val="FCE5CD"/>
                </a:highlight>
                <a:latin typeface="Lora"/>
                <a:ea typeface="Lora"/>
                <a:cs typeface="Lora"/>
                <a:sym typeface="Lora"/>
              </a:rPr>
              <a:t>dysplasia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).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Active inflammation correlates well with the severity of</a:t>
            </a:r>
            <a:b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Symptoms.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 </a:t>
            </a:r>
            <a:endParaRPr b="1" sz="16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898650" y="-76200"/>
            <a:ext cx="61227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Ulcerative Colitis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6075" y="1626575"/>
            <a:ext cx="1573925" cy="125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575" y="4742350"/>
            <a:ext cx="1864210" cy="125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1052" y="4742350"/>
            <a:ext cx="2324024" cy="12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/>
          <p:nvPr/>
        </p:nvSpPr>
        <p:spPr>
          <a:xfrm>
            <a:off x="4624547" y="4976331"/>
            <a:ext cx="331500" cy="225600"/>
          </a:xfrm>
          <a:prstGeom prst="ellipse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189" name="Google Shape;189;p21"/>
          <p:cNvSpPr/>
          <p:nvPr/>
        </p:nvSpPr>
        <p:spPr>
          <a:xfrm rot="535503">
            <a:off x="4988758" y="5126847"/>
            <a:ext cx="262984" cy="388706"/>
          </a:xfrm>
          <a:prstGeom prst="ellipse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1"/>
          <p:cNvSpPr/>
          <p:nvPr/>
        </p:nvSpPr>
        <p:spPr>
          <a:xfrm rot="793359">
            <a:off x="4712559" y="5313395"/>
            <a:ext cx="220342" cy="392666"/>
          </a:xfrm>
          <a:prstGeom prst="ellipse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"/>
          <p:cNvSpPr/>
          <p:nvPr/>
        </p:nvSpPr>
        <p:spPr>
          <a:xfrm flipH="1" rot="-604966">
            <a:off x="4259494" y="5110926"/>
            <a:ext cx="346146" cy="609987"/>
          </a:xfrm>
          <a:prstGeom prst="ellipse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1370725" y="4747725"/>
            <a:ext cx="9303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</a:rPr>
              <a:t>Inflammation</a:t>
            </a:r>
            <a:endParaRPr sz="8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93" name="Google Shape;193;p21"/>
          <p:cNvCxnSpPr/>
          <p:nvPr/>
        </p:nvCxnSpPr>
        <p:spPr>
          <a:xfrm>
            <a:off x="677200" y="5221150"/>
            <a:ext cx="1843800" cy="81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1"/>
          <p:cNvSpPr/>
          <p:nvPr/>
        </p:nvSpPr>
        <p:spPr>
          <a:xfrm>
            <a:off x="7441075" y="2107225"/>
            <a:ext cx="163200" cy="144900"/>
          </a:xfrm>
          <a:prstGeom prst="ellipse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06666"/>
              </a:solidFill>
            </a:endParaRPr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6075" y="2926387"/>
            <a:ext cx="1573925" cy="145893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/>
          <p:nvPr/>
        </p:nvSpPr>
        <p:spPr>
          <a:xfrm rot="5400000">
            <a:off x="-14400" y="145555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1"/>
          <p:cNvSpPr/>
          <p:nvPr/>
        </p:nvSpPr>
        <p:spPr>
          <a:xfrm rot="5400000">
            <a:off x="-14400" y="321530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 rot="5400000">
            <a:off x="-14400" y="621520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1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0" name="Google Shape;200;p21"/>
          <p:cNvSpPr txBox="1"/>
          <p:nvPr/>
        </p:nvSpPr>
        <p:spPr>
          <a:xfrm>
            <a:off x="0" y="6082175"/>
            <a:ext cx="7021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Complications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Acute phase: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Severe bleeding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Toxic megacolon (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dilation of the colon, with functional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obstruction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.)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Obstruction here is due to </a:t>
            </a: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dilation</a:t>
            </a: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 while in crohn’s is due to fibrosis.</a:t>
            </a:r>
            <a:endParaRPr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Chronic ulcerative colitis: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Increase risk of developing colon carcinoma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presence of high-grade dysplasia in a mucosal biopsy imposes a high risk of cancer and is an indication for colectomy.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Google Shape;205;p22"/>
          <p:cNvGraphicFramePr/>
          <p:nvPr/>
        </p:nvGraphicFramePr>
        <p:xfrm>
          <a:off x="227200" y="1274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{B18F4E07-77C7-49B1-AD4A-8103D35F6E0F}</a:tableStyleId>
              </a:tblPr>
              <a:tblGrid>
                <a:gridCol w="3731825"/>
                <a:gridCol w="3731825"/>
              </a:tblGrid>
              <a:tr h="47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Crohn's disease</a:t>
                      </a:r>
                      <a:endParaRPr b="1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Ulcerative Colitis</a:t>
                      </a:r>
                      <a:endParaRPr b="1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0B5394"/>
                    </a:solidFill>
                  </a:tcPr>
                </a:tc>
              </a:tr>
              <a:tr h="47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Any part of the GIT</a:t>
                      </a:r>
                      <a:endParaRPr b="1">
                        <a:solidFill>
                          <a:srgbClr val="FF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Colon only 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50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Skip areas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of normal mucosa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Diffuse involvement of mucosa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47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Deep ulcers (</a:t>
                      </a:r>
                      <a:r>
                        <a:rPr b="1" lang="en-GB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fissure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)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Superficial ulcers 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47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Transmural inflammation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Mucosal inflammation only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47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Fistula</a:t>
                      </a:r>
                      <a:r>
                        <a:rPr b="1"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 formation </a:t>
                      </a:r>
                      <a:endParaRPr b="1">
                        <a:solidFill>
                          <a:srgbClr val="FF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47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Creeping mesenteric fat</a:t>
                      </a:r>
                      <a:endParaRPr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47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Fibrous thickening of wall</a:t>
                      </a:r>
                      <a:endParaRPr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47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Granulomas</a:t>
                      </a:r>
                      <a:endParaRPr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47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Dysplasia is Rare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Dysplasia is Common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47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Carcinoma is rare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Carcinoma is more common (10%)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47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Cobblestone appearances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Pseudopolyps appearances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50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Thickened wall Narrow lumen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Thin wall Dilated lumen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47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Marked Lymphoid reaction</a:t>
                      </a:r>
                      <a:endParaRPr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Moderate Lymphoid reaction</a:t>
                      </a:r>
                      <a:endParaRPr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86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Complications:</a:t>
                      </a:r>
                      <a:endParaRPr b="1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ora"/>
                        <a:buChar char="●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Short gut syndrome</a:t>
                      </a:r>
                      <a:endParaRPr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ora"/>
                        <a:buChar char="●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Fistula formation </a:t>
                      </a:r>
                      <a:endParaRPr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ora"/>
                        <a:buChar char="●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Bowel perforation </a:t>
                      </a:r>
                      <a:endParaRPr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ora"/>
                        <a:buChar char="●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Stricture formation</a:t>
                      </a:r>
                      <a:endParaRPr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Complications:</a:t>
                      </a:r>
                      <a:endParaRPr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ora"/>
                        <a:buChar char="●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Haemorrhage </a:t>
                      </a:r>
                      <a:endParaRPr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ora"/>
                        <a:buChar char="●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Electrolyte loss</a:t>
                      </a:r>
                      <a:endParaRPr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ora"/>
                        <a:buChar char="●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Toxic megacolon</a:t>
                      </a:r>
                      <a:endParaRPr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ora"/>
                        <a:buChar char="●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Systemic effects</a:t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06" name="Google Shape;206;p22"/>
          <p:cNvSpPr txBox="1"/>
          <p:nvPr/>
        </p:nvSpPr>
        <p:spPr>
          <a:xfrm>
            <a:off x="1266225" y="18625"/>
            <a:ext cx="5385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Summary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7" name="Google Shape;207;p22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p22"/>
          <p:cNvSpPr/>
          <p:nvPr/>
        </p:nvSpPr>
        <p:spPr>
          <a:xfrm>
            <a:off x="405475" y="340600"/>
            <a:ext cx="356700" cy="340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/>
          <p:nvPr/>
        </p:nvSpPr>
        <p:spPr>
          <a:xfrm>
            <a:off x="1266225" y="18625"/>
            <a:ext cx="5385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Quiz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188875" y="1315100"/>
            <a:ext cx="3652800" cy="89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Q1: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A complication of ulcerative colitis?</a:t>
            </a:r>
            <a:endParaRPr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Enterovesical fistulas.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Intestinal obstruction due to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thickened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wall and narrow lumen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Entervaginal fistula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Pyoderma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gangrenosum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Q2: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O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ne of the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manifestation of IBD involving colon is:</a:t>
            </a:r>
            <a:endParaRPr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Intestinal obstruction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Steatorrhea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Tenesmus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Uveitis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Q3: 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patient diagnosed with ulcerative colitis is at increased  risk  of</a:t>
            </a:r>
            <a:endParaRPr b="1"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developing which of the following complications?</a:t>
            </a:r>
            <a:endParaRPr b="1"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​​Adenocarcinoma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Fistula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Granulomatous lymphadenitis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Transmural infl</a:t>
            </a: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ammation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Q4: A 24-year-old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man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i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s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brought to the  emergency room with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symptoms of acute intestinal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obstruction. His temperature is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38°C. Physical examination reveals a mass in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the right lower abdominal quadrant. At laparoscopy, there are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numerous small bowel strictures and a fistula extending into a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loop of small bowel. Which of the following is the most likely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diagnosis?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Adenocarcinoma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Crohn disease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Pseudomembranous colitis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Ulcerative colitis</a:t>
            </a:r>
            <a:endParaRPr sz="1600"/>
          </a:p>
        </p:txBody>
      </p:sp>
      <p:sp>
        <p:nvSpPr>
          <p:cNvPr id="215" name="Google Shape;215;p23"/>
          <p:cNvSpPr txBox="1"/>
          <p:nvPr/>
        </p:nvSpPr>
        <p:spPr>
          <a:xfrm>
            <a:off x="3852475" y="1315100"/>
            <a:ext cx="4067700" cy="84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Q5: A 25-year-old woman is brought to the  emergency room with symptoms of acute  intestinal obstruction. The patient has an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8-month history of blood-tinged diarrhea and cramping abdominal pain. There is abdominal tenderness to palpation. A CT scan of the abdomen shows massive distention of the transverse colon. </a:t>
            </a:r>
            <a:r>
              <a:rPr b="1" lang="en-GB">
                <a:solidFill>
                  <a:schemeClr val="dk1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Which of the following is the most likely</a:t>
            </a:r>
            <a:endParaRPr b="1">
              <a:solidFill>
                <a:schemeClr val="dk1"/>
              </a:solidFill>
              <a:highlight>
                <a:schemeClr val="lt1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diagnosis?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Adenocarcinoma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Crohn disease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Pseudomembranous colitis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Ulcerative colitis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Q6: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On histological examination of the bowel, granulomas are highly suggestive of?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A)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C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rohn’s disease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B)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Ulcerative colitis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C)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Both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D)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Neither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Q7: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Enterovesical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fistula 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result in?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malabsorption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 fecal vaginal discharge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passage of gas and feces with urine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Obstruction 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Q8: Crohn's disease:</a:t>
            </a:r>
            <a:endParaRPr b="1"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Always affects the colon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May lead to intestinal obstruction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Is best treated surgically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Requires a gluten free diet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Q9: Toxic megacolon is a complication of: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Chronic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ulcerative colitis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Chronic crohn’s disease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683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Acute phase of ulcerative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colitis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Acute phase of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crohn’s disease</a:t>
            </a:r>
            <a:endParaRPr sz="1600"/>
          </a:p>
        </p:txBody>
      </p:sp>
      <p:cxnSp>
        <p:nvCxnSpPr>
          <p:cNvPr id="216" name="Google Shape;216;p23"/>
          <p:cNvCxnSpPr/>
          <p:nvPr/>
        </p:nvCxnSpPr>
        <p:spPr>
          <a:xfrm>
            <a:off x="3841685" y="1562998"/>
            <a:ext cx="10800" cy="7562400"/>
          </a:xfrm>
          <a:prstGeom prst="straightConnector1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23"/>
          <p:cNvSpPr txBox="1"/>
          <p:nvPr/>
        </p:nvSpPr>
        <p:spPr>
          <a:xfrm rot="-5400000">
            <a:off x="6596882" y="9201327"/>
            <a:ext cx="5901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1-D</a:t>
            </a:r>
            <a:endParaRPr sz="900"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2-C</a:t>
            </a:r>
            <a:endParaRPr sz="900"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3-A</a:t>
            </a:r>
            <a:endParaRPr sz="900"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4-B</a:t>
            </a:r>
            <a:endParaRPr sz="900"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5-D</a:t>
            </a:r>
            <a:endParaRPr sz="900"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6-A</a:t>
            </a:r>
            <a:endParaRPr sz="900"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7-C</a:t>
            </a:r>
            <a:endParaRPr sz="900"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8-B</a:t>
            </a:r>
            <a:endParaRPr sz="900"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B7B7B7"/>
                </a:solidFill>
                <a:latin typeface="Lora"/>
                <a:ea typeface="Lora"/>
                <a:cs typeface="Lora"/>
                <a:sym typeface="Lora"/>
              </a:rPr>
              <a:t>9-C</a:t>
            </a:r>
            <a:endParaRPr sz="900">
              <a:solidFill>
                <a:srgbClr val="B7B7B7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8" name="Google Shape;218;p23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