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10688400" cx="7920000"/>
  <p:notesSz cx="6858000" cy="9144000"/>
  <p:embeddedFontLst>
    <p:embeddedFont>
      <p:font typeface="Lora"/>
      <p:regular r:id="rId20"/>
      <p:bold r:id="rId21"/>
      <p:italic r:id="rId22"/>
      <p:boldItalic r:id="rId23"/>
    </p:embeddedFont>
    <p:embeddedFont>
      <p:font typeface="Pacifico"/>
      <p:regular r:id="rId24"/>
    </p:embeddedFont>
    <p:embeddedFont>
      <p:font typeface="CG Times"/>
      <p:regular r:id="rId25"/>
      <p:bold r:id="rId26"/>
      <p:italic r:id="rId27"/>
      <p:boldItalic r:id="rId28"/>
    </p:embeddedFont>
    <p:embeddedFont>
      <p:font typeface="Patrick Hand SC"/>
      <p:regular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E7D143B-FF1A-4C3D-B1C4-B6D1801E8C74}">
  <a:tblStyle styleId="{9E7D143B-FF1A-4C3D-B1C4-B6D1801E8C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ora-regular.fntdata"/><Relationship Id="rId22" Type="http://schemas.openxmlformats.org/officeDocument/2006/relationships/font" Target="fonts/Lora-italic.fntdata"/><Relationship Id="rId21" Type="http://schemas.openxmlformats.org/officeDocument/2006/relationships/font" Target="fonts/Lora-bold.fntdata"/><Relationship Id="rId24" Type="http://schemas.openxmlformats.org/officeDocument/2006/relationships/font" Target="fonts/Pacifico-regular.fntdata"/><Relationship Id="rId23" Type="http://schemas.openxmlformats.org/officeDocument/2006/relationships/font" Target="fonts/Lora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GTimes-bold.fntdata"/><Relationship Id="rId25" Type="http://schemas.openxmlformats.org/officeDocument/2006/relationships/font" Target="fonts/CGTimes-regular.fntdata"/><Relationship Id="rId28" Type="http://schemas.openxmlformats.org/officeDocument/2006/relationships/font" Target="fonts/CGTimes-boldItalic.fntdata"/><Relationship Id="rId27" Type="http://schemas.openxmlformats.org/officeDocument/2006/relationships/font" Target="fonts/CGTime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atrickHandSC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5e8043a7a_0_4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5e8043a7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c52044e7a_0_3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6c52044e7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5920ef527_0_5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75920ef52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75920ef527_0_59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75920ef527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75f4802d55_0_2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75f4802d5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b9309bd7b_0_2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b9309bd7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5f4802d55_0_81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5f4802d55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5e8c33c9b_0_15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5e8c33c9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5eb7166ba_0_15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5eb7166b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5f4802d55_0_105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5f4802d55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5eb7166ba_1_43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5eb7166ba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ad11a7745f3da19_0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ad11a7745f3da1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5f4802d55_0_169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75f4802d55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9984" y="1547257"/>
            <a:ext cx="7380000" cy="42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69975" y="1775850"/>
            <a:ext cx="1029900" cy="894900"/>
          </a:xfrm>
          <a:prstGeom prst="halfFrame">
            <a:avLst>
              <a:gd fmla="val 24527" name="adj1"/>
              <a:gd fmla="val 26416" name="adj2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 rot="10800000">
            <a:off x="6620075" y="4668150"/>
            <a:ext cx="1029900" cy="894900"/>
          </a:xfrm>
          <a:prstGeom prst="halfFrame">
            <a:avLst>
              <a:gd fmla="val 24527" name="adj1"/>
              <a:gd fmla="val 26416" name="adj2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" name="Google Shape;14;p2"/>
          <p:cNvCxnSpPr/>
          <p:nvPr/>
        </p:nvCxnSpPr>
        <p:spPr>
          <a:xfrm flipH="1">
            <a:off x="252975" y="6467562"/>
            <a:ext cx="3443400" cy="15900"/>
          </a:xfrm>
          <a:prstGeom prst="straightConnector1">
            <a:avLst/>
          </a:prstGeom>
          <a:noFill/>
          <a:ln cap="flat" cmpd="sng" w="28575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" name="Google Shape;15;p2"/>
          <p:cNvCxnSpPr/>
          <p:nvPr/>
        </p:nvCxnSpPr>
        <p:spPr>
          <a:xfrm flipH="1">
            <a:off x="357762" y="9773165"/>
            <a:ext cx="2148000" cy="159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Google Shape;16;p2"/>
          <p:cNvSpPr txBox="1"/>
          <p:nvPr/>
        </p:nvSpPr>
        <p:spPr>
          <a:xfrm flipH="1">
            <a:off x="252912" y="9773165"/>
            <a:ext cx="4505700" cy="7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3300" lIns="103300" spcFirstLastPara="1" rIns="103300" wrap="square" tIns="103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Lora"/>
                <a:ea typeface="Lora"/>
                <a:cs typeface="Lora"/>
                <a:sym typeface="Lora"/>
              </a:rPr>
              <a:t>Black: original content</a:t>
            </a:r>
            <a:r>
              <a:rPr b="1" lang="en-GB" sz="1000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     </a:t>
            </a:r>
            <a:r>
              <a:rPr b="1" lang="en-GB" sz="1000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   </a:t>
            </a:r>
            <a:endParaRPr b="1" sz="10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Red: Important</a:t>
            </a:r>
            <a:r>
              <a:rPr b="1" lang="en-GB" sz="1000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   </a:t>
            </a:r>
            <a:r>
              <a:rPr b="1" lang="en-GB" sz="1000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                      </a:t>
            </a:r>
            <a:endParaRPr b="1" sz="10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GB" sz="1000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Green: only found in males slides</a:t>
            </a:r>
            <a:endParaRPr b="1" sz="1000">
              <a:solidFill>
                <a:srgbClr val="38761D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7" name="Google Shape;17;p2"/>
          <p:cNvSpPr txBox="1"/>
          <p:nvPr/>
        </p:nvSpPr>
        <p:spPr>
          <a:xfrm>
            <a:off x="2395864" y="9788874"/>
            <a:ext cx="25566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300" lIns="103300" spcFirstLastPara="1" rIns="103300" wrap="square" tIns="103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000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Orange: Doctor notes</a:t>
            </a:r>
            <a:endParaRPr b="1" sz="1000">
              <a:solidFill>
                <a:srgbClr val="B45F06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999999"/>
                </a:solidFill>
                <a:latin typeface="Lora"/>
                <a:ea typeface="Lora"/>
                <a:cs typeface="Lora"/>
                <a:sym typeface="Lora"/>
              </a:rPr>
              <a:t>Grey: Extra/Robbins </a:t>
            </a:r>
            <a:endParaRPr b="1" sz="1000">
              <a:solidFill>
                <a:srgbClr val="38761D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Purple: Only found in females slides  </a:t>
            </a:r>
            <a:r>
              <a:rPr b="1" lang="en-GB" sz="1000">
                <a:solidFill>
                  <a:srgbClr val="8E7CC3"/>
                </a:solidFill>
                <a:latin typeface="CG Times"/>
                <a:ea typeface="CG Times"/>
                <a:cs typeface="CG Times"/>
                <a:sym typeface="CG Times"/>
              </a:rPr>
              <a:t>                        </a:t>
            </a:r>
            <a:endParaRPr b="1" sz="1000">
              <a:solidFill>
                <a:srgbClr val="8E7CC3"/>
              </a:solidFill>
              <a:latin typeface="CG Times"/>
              <a:ea typeface="CG Times"/>
              <a:cs typeface="CG Times"/>
              <a:sym typeface="CG Time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269976" y="2298572"/>
            <a:ext cx="7380000" cy="408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269976" y="6550450"/>
            <a:ext cx="7380000" cy="27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0" name="Google Shape;60;p12"/>
          <p:cNvSpPr/>
          <p:nvPr/>
        </p:nvSpPr>
        <p:spPr>
          <a:xfrm>
            <a:off x="0" y="10485168"/>
            <a:ext cx="7920000" cy="2031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103300" lIns="103300" spcFirstLastPara="1" rIns="103300" wrap="square" tIns="103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12"/>
          <p:cNvCxnSpPr/>
          <p:nvPr/>
        </p:nvCxnSpPr>
        <p:spPr>
          <a:xfrm flipH="1" rot="10800000">
            <a:off x="1267189" y="985645"/>
            <a:ext cx="5385600" cy="3900"/>
          </a:xfrm>
          <a:prstGeom prst="straightConnector1">
            <a:avLst/>
          </a:prstGeom>
          <a:noFill/>
          <a:ln cap="flat" cmpd="sng" w="28575">
            <a:solidFill>
              <a:srgbClr val="0B5394"/>
            </a:solidFill>
            <a:prstDash val="solid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 1">
  <p:cSld name="CAPTION_ONLY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4" name="Google Shape;64;p13"/>
          <p:cNvSpPr/>
          <p:nvPr/>
        </p:nvSpPr>
        <p:spPr>
          <a:xfrm>
            <a:off x="-50" y="0"/>
            <a:ext cx="7920000" cy="10688400"/>
          </a:xfrm>
          <a:prstGeom prst="halfFrame">
            <a:avLst>
              <a:gd fmla="val 14710" name="adj1"/>
              <a:gd fmla="val 13218" name="adj2"/>
            </a:avLst>
          </a:prstGeom>
          <a:solidFill>
            <a:srgbClr val="CFE2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/>
          <p:nvPr/>
        </p:nvSpPr>
        <p:spPr>
          <a:xfrm rot="10800000">
            <a:off x="15975" y="0"/>
            <a:ext cx="7920000" cy="10688400"/>
          </a:xfrm>
          <a:prstGeom prst="halfFrame">
            <a:avLst>
              <a:gd fmla="val 17268" name="adj1"/>
              <a:gd fmla="val 11084" name="adj2"/>
            </a:avLst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269976" y="4469553"/>
            <a:ext cx="7380000" cy="174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10485168"/>
            <a:ext cx="7920000" cy="2031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103300" lIns="103300" spcFirstLastPara="1" rIns="103300" wrap="square" tIns="103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269976" y="4469553"/>
            <a:ext cx="7380000" cy="17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</a:endParaRPr>
          </a:p>
        </p:txBody>
      </p:sp>
      <p:sp>
        <p:nvSpPr>
          <p:cNvPr id="23" name="Google Shape;23;p3"/>
          <p:cNvSpPr txBox="1"/>
          <p:nvPr/>
        </p:nvSpPr>
        <p:spPr>
          <a:xfrm>
            <a:off x="269976" y="4469553"/>
            <a:ext cx="7380000" cy="17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</a:endParaRPr>
          </a:p>
        </p:txBody>
      </p:sp>
      <p:cxnSp>
        <p:nvCxnSpPr>
          <p:cNvPr id="24" name="Google Shape;24;p3"/>
          <p:cNvCxnSpPr/>
          <p:nvPr/>
        </p:nvCxnSpPr>
        <p:spPr>
          <a:xfrm flipH="1" rot="10800000">
            <a:off x="1267189" y="833245"/>
            <a:ext cx="5385600" cy="3900"/>
          </a:xfrm>
          <a:prstGeom prst="straightConnector1">
            <a:avLst/>
          </a:prstGeom>
          <a:noFill/>
          <a:ln cap="flat" cmpd="sng" w="28575">
            <a:solidFill>
              <a:srgbClr val="0B5394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5" name="Google Shape;25;p3"/>
          <p:cNvCxnSpPr/>
          <p:nvPr/>
        </p:nvCxnSpPr>
        <p:spPr>
          <a:xfrm flipH="1">
            <a:off x="357762" y="9773165"/>
            <a:ext cx="2148000" cy="15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269976" y="924780"/>
            <a:ext cx="73800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269976" y="2394889"/>
            <a:ext cx="7380000" cy="70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269976" y="924780"/>
            <a:ext cx="73800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269976" y="2394889"/>
            <a:ext cx="3464400" cy="70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185543" y="2394889"/>
            <a:ext cx="3464400" cy="70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269976" y="924780"/>
            <a:ext cx="73800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269976" y="1154559"/>
            <a:ext cx="2432100" cy="15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69976" y="2887645"/>
            <a:ext cx="2432100" cy="66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24626" y="935430"/>
            <a:ext cx="5515500" cy="85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3960000" y="-260"/>
            <a:ext cx="3960000" cy="1068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 txBox="1"/>
          <p:nvPr>
            <p:ph type="title"/>
          </p:nvPr>
        </p:nvSpPr>
        <p:spPr>
          <a:xfrm>
            <a:off x="229961" y="2562587"/>
            <a:ext cx="3503700" cy="30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8" name="Google Shape;48;p9"/>
          <p:cNvSpPr txBox="1"/>
          <p:nvPr>
            <p:ph idx="1" type="subTitle"/>
          </p:nvPr>
        </p:nvSpPr>
        <p:spPr>
          <a:xfrm>
            <a:off x="229961" y="5824903"/>
            <a:ext cx="3503700" cy="25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4278307" y="1504657"/>
            <a:ext cx="3323400" cy="767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269976" y="8791305"/>
            <a:ext cx="5195700" cy="12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9976" y="924780"/>
            <a:ext cx="7380000" cy="11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9976" y="2394889"/>
            <a:ext cx="7380000" cy="7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s://docs.google.com/presentation/d/1JstGTRLF0JNwOq3WRP2aBSaQ57_WJA9VsV3Rhc8T9wI/edit#slide=id.p" TargetMode="External"/><Relationship Id="rId6" Type="http://schemas.openxmlformats.org/officeDocument/2006/relationships/hyperlink" Target="https://docs.google.com/presentation/d/1swZs9blqe9G-uRp0Qz-WZpmyDGPw_k3fKvwmwEPW360/edit#slide=id.p" TargetMode="External"/><Relationship Id="rId7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Relationship Id="rId4" Type="http://schemas.openxmlformats.org/officeDocument/2006/relationships/image" Target="../media/image27.png"/><Relationship Id="rId5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9.png"/><Relationship Id="rId6" Type="http://schemas.openxmlformats.org/officeDocument/2006/relationships/image" Target="../media/image14.png"/><Relationship Id="rId7" Type="http://schemas.openxmlformats.org/officeDocument/2006/relationships/image" Target="../media/image8.png"/><Relationship Id="rId8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Relationship Id="rId6" Type="http://schemas.openxmlformats.org/officeDocument/2006/relationships/image" Target="../media/image20.png"/><Relationship Id="rId7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21.png"/><Relationship Id="rId5" Type="http://schemas.openxmlformats.org/officeDocument/2006/relationships/image" Target="../media/image15.png"/><Relationship Id="rId6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28.png"/><Relationship Id="rId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ctrTitle"/>
          </p:nvPr>
        </p:nvSpPr>
        <p:spPr>
          <a:xfrm>
            <a:off x="269984" y="1547257"/>
            <a:ext cx="7380000" cy="4265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Colonic Polyps And Tumors</a:t>
            </a:r>
            <a:endParaRPr b="1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252942" y="5884504"/>
            <a:ext cx="28500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300" lIns="103300" spcFirstLastPara="1" rIns="103300" wrap="square" tIns="103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objectives</a:t>
            </a:r>
            <a:endParaRPr b="1" sz="41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1474" y="152399"/>
            <a:ext cx="1272324" cy="85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4">
            <a:alphaModFix/>
          </a:blip>
          <a:srcRect b="0" l="3965" r="4029" t="0"/>
          <a:stretch/>
        </p:blipFill>
        <p:spPr>
          <a:xfrm>
            <a:off x="0" y="0"/>
            <a:ext cx="1768975" cy="8541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/>
        </p:nvSpPr>
        <p:spPr>
          <a:xfrm>
            <a:off x="0" y="6581975"/>
            <a:ext cx="7920000" cy="32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Lora"/>
              <a:buChar char="●"/>
            </a:pPr>
            <a:r>
              <a:rPr b="1" lang="en-GB" sz="11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C</a:t>
            </a:r>
            <a:r>
              <a:rPr b="1" lang="en-GB" sz="11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olon cancer and its </a:t>
            </a:r>
            <a:r>
              <a:rPr b="1" lang="en-GB" sz="11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epidemiology.</a:t>
            </a:r>
            <a:endParaRPr b="1" sz="11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Lora"/>
              <a:buChar char="●"/>
            </a:pPr>
            <a:r>
              <a:rPr b="1" lang="en-GB" sz="11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Compare the pathology and clinical features of right-sided colonic adenocarcinoma and left-sided colorectal adenocarcinoma.</a:t>
            </a:r>
            <a:endParaRPr b="1" sz="11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Lora"/>
              <a:buChar char="●"/>
            </a:pPr>
            <a:r>
              <a:rPr b="1" lang="en-GB" sz="11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Describe the relationship between prognosis and the various stages of cancer of the colon and rectum as noted in the TNM classification and staging system.</a:t>
            </a:r>
            <a:endParaRPr b="1" sz="11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Lora"/>
              <a:buChar char="●"/>
            </a:pPr>
            <a:r>
              <a:rPr b="1" lang="en-GB" sz="11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Describe the relationship between CEA and recurrence following resection of the primary tumor.</a:t>
            </a:r>
            <a:endParaRPr b="1" sz="11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Lora"/>
              <a:buChar char="●"/>
            </a:pPr>
            <a:r>
              <a:rPr b="1" lang="en-GB" sz="11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Mention the significant of carcinoid tumor and its features.</a:t>
            </a:r>
            <a:endParaRPr b="1" sz="11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Lora"/>
              <a:buChar char="●"/>
            </a:pPr>
            <a:r>
              <a:rPr b="1" lang="en-GB" sz="11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Know the classification of intestinal tumors.</a:t>
            </a:r>
            <a:endParaRPr b="1" sz="11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Lora"/>
              <a:buChar char="●"/>
            </a:pPr>
            <a:r>
              <a:rPr b="1" lang="en-GB" sz="11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Know the definition of a polyp.</a:t>
            </a:r>
            <a:endParaRPr b="1" sz="11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Lora"/>
              <a:buChar char="●"/>
            </a:pPr>
            <a:r>
              <a:rPr b="1" lang="en-GB" sz="11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Compare adenomatous/neoplastic polyps and non neoplastic polyps with respect to pathology.</a:t>
            </a:r>
            <a:endParaRPr b="1" sz="11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Lora"/>
              <a:buChar char="●"/>
            </a:pPr>
            <a:r>
              <a:rPr b="1" lang="en-GB" sz="11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Know the three subtypes of adenomatous polyps.</a:t>
            </a:r>
            <a:endParaRPr b="1" sz="11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Lora"/>
              <a:buChar char="●"/>
            </a:pPr>
            <a:r>
              <a:rPr b="1" lang="en-GB" sz="11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Describe the adenomatous polyp-cancer sequence and the features associated with risk of malignancy.</a:t>
            </a:r>
            <a:endParaRPr b="1" sz="11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Lora"/>
              <a:buChar char="●"/>
            </a:pPr>
            <a:r>
              <a:rPr b="1" lang="en-GB" sz="11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Describe the classification of the hereditary syndromes involving the GI tract and the syndromes associated with an increased risk of cancer.</a:t>
            </a:r>
            <a:endParaRPr b="1" sz="11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6497950" y="10226900"/>
            <a:ext cx="12723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  <a:hlinkClick r:id="rId5"/>
              </a:rPr>
              <a:t>Editing File </a:t>
            </a:r>
            <a:endParaRPr b="1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6074100" y="1260303"/>
            <a:ext cx="1845900" cy="4614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 u="sng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  <a:hlinkClick r:id="rId6"/>
              </a:rPr>
              <a:t>Case scenario</a:t>
            </a:r>
            <a:endParaRPr b="1" sz="16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07037" y="9389175"/>
            <a:ext cx="854125" cy="85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"/>
          <p:cNvSpPr txBox="1"/>
          <p:nvPr/>
        </p:nvSpPr>
        <p:spPr>
          <a:xfrm>
            <a:off x="0" y="0"/>
            <a:ext cx="79200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Malignant Small intestinal Neoplasms</a:t>
            </a:r>
            <a:endParaRPr b="1" sz="30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06" name="Google Shape;206;p23"/>
          <p:cNvSpPr txBox="1"/>
          <p:nvPr/>
        </p:nvSpPr>
        <p:spPr>
          <a:xfrm>
            <a:off x="0" y="910475"/>
            <a:ext cx="6587100" cy="919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Malignant Small intestinal Neoplasms</a:t>
            </a:r>
            <a:endParaRPr b="1" sz="1800">
              <a:solidFill>
                <a:srgbClr val="0B5394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rabicPeriod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Carcinoid (most common)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rabicPeriod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Adenocarcinomas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rabicPeriod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Lymphomas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rabicPeriod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Leiomyosarcomas. (least common)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Carcinoid Tumors</a:t>
            </a:r>
            <a:endParaRPr b="1" sz="1800">
              <a:solidFill>
                <a:srgbClr val="0B5394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Neoplasms arising from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endocrine cells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found in the GI mucosa.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The peak incidence: sixth decade, but they may appear at any age.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They compose less than 2% of colorectal malignancies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Almost half of small intestinal malignant tumors: 60 to 80% appendix and terminal ileum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10 to 20% rectum.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Behavior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: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aggressive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behavior correlates with: </a:t>
            </a:r>
            <a:r>
              <a:rPr b="1" lang="en-GB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(Females slides)</a:t>
            </a:r>
            <a:endParaRPr b="1">
              <a:solidFill>
                <a:srgbClr val="8E7CC3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rabicPeriod"/>
            </a:pP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Site of origin:</a:t>
            </a:r>
            <a:endParaRPr b="1"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899" lvl="0" marL="557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Appendiceal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and rectal carcinoids rarely metastasize, even though they may show extensive local spread.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196899" lvl="0" marL="557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90% of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ileal, gastric,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and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colonic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carcinoids that have penetrated halfway through the muscle wall have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spread to lymph nodes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and distant sites at the time of diagnosis, especially those larger than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557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2 cm in diameter.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rabicPeriod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Depth of local penetration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rabicPeriod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Size of the tumor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Morphology</a:t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A: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A solid, yellow-tan appearance.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B: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The cells are monotonously similar, having a scant, pink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granular cytoplasm and a round to oval stippled nucleus.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C: 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Ultrastructural features: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neurosecretory electron dense</a:t>
            </a:r>
            <a:r>
              <a:rPr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endParaRPr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bodies in the cytoplasm. </a:t>
            </a:r>
            <a:endParaRPr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Clinical features</a:t>
            </a:r>
            <a:endParaRPr b="1"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Asymptomatic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May cause obstruction, intussusception</a:t>
            </a:r>
            <a:r>
              <a:rPr baseline="30000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1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or bleeding.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May elaborate hormones: Zollinger-Ellison, Cushing’s carcinoid or 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other syndromes.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07" name="Google Shape;207;p23"/>
          <p:cNvPicPr preferRelativeResize="0"/>
          <p:nvPr/>
        </p:nvPicPr>
        <p:blipFill rotWithShape="1">
          <a:blip r:embed="rId3">
            <a:alphaModFix/>
          </a:blip>
          <a:srcRect b="0" l="0" r="67671" t="0"/>
          <a:stretch/>
        </p:blipFill>
        <p:spPr>
          <a:xfrm>
            <a:off x="6410125" y="5665325"/>
            <a:ext cx="1455574" cy="135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3"/>
          <p:cNvPicPr preferRelativeResize="0"/>
          <p:nvPr/>
        </p:nvPicPr>
        <p:blipFill rotWithShape="1">
          <a:blip r:embed="rId4">
            <a:alphaModFix/>
          </a:blip>
          <a:srcRect b="0" l="34272" r="34019" t="0"/>
          <a:stretch/>
        </p:blipFill>
        <p:spPr>
          <a:xfrm>
            <a:off x="6410125" y="6991450"/>
            <a:ext cx="1455574" cy="128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3"/>
          <p:cNvPicPr preferRelativeResize="0"/>
          <p:nvPr/>
        </p:nvPicPr>
        <p:blipFill rotWithShape="1">
          <a:blip r:embed="rId5">
            <a:alphaModFix/>
          </a:blip>
          <a:srcRect b="0" l="67752" r="0" t="0"/>
          <a:stretch/>
        </p:blipFill>
        <p:spPr>
          <a:xfrm>
            <a:off x="6386300" y="8313275"/>
            <a:ext cx="1455574" cy="1354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 txBox="1"/>
          <p:nvPr/>
        </p:nvSpPr>
        <p:spPr>
          <a:xfrm>
            <a:off x="76200" y="10002300"/>
            <a:ext cx="59523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Lora"/>
                <a:ea typeface="Lora"/>
                <a:cs typeface="Lora"/>
                <a:sym typeface="Lora"/>
              </a:rPr>
              <a:t>1- </a:t>
            </a:r>
            <a:r>
              <a:rPr lang="en-GB" sz="1000">
                <a:latin typeface="Lora"/>
                <a:ea typeface="Lora"/>
                <a:cs typeface="Lora"/>
                <a:sym typeface="Lora"/>
              </a:rPr>
              <a:t> Segment of small bowel will be drawn into next segment of the bowl </a:t>
            </a:r>
            <a:endParaRPr sz="1000"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211" name="Google Shape;211;p23"/>
          <p:cNvCxnSpPr/>
          <p:nvPr/>
        </p:nvCxnSpPr>
        <p:spPr>
          <a:xfrm>
            <a:off x="227075" y="9995200"/>
            <a:ext cx="2270700" cy="12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"/>
          <p:cNvSpPr txBox="1"/>
          <p:nvPr/>
        </p:nvSpPr>
        <p:spPr>
          <a:xfrm>
            <a:off x="0" y="1224200"/>
            <a:ext cx="6808800" cy="74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Carcinoid Syndrome (Caused by Carcinoid tumor)</a:t>
            </a:r>
            <a:endParaRPr b="1" sz="1800">
              <a:solidFill>
                <a:srgbClr val="0B5394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1% of carcinoid tumor &amp; in 20% of those of widespread metastasis.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principal chemical mediator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is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serotonin 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and other bioactive compounds (e.g., histamine, bradykinin)</a:t>
            </a:r>
            <a:r>
              <a:rPr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syndrome is classically associated with ileal carcinoids with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hepatic metastases.</a:t>
            </a:r>
            <a:endParaRPr b="1"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latin typeface="Lora"/>
                <a:ea typeface="Lora"/>
                <a:cs typeface="Lora"/>
                <a:sym typeface="Lora"/>
              </a:rPr>
              <a:t>Clinical findings</a:t>
            </a:r>
            <a:endParaRPr b="1" sz="1600">
              <a:latin typeface="Lora"/>
              <a:ea typeface="Lora"/>
              <a:cs typeface="Lora"/>
              <a:sym typeface="Lora"/>
            </a:endParaRPr>
          </a:p>
          <a:p>
            <a:pPr indent="-196900" lvl="1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Paroxysmal flushing 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due to 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vasodilation¹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and serotonin.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196900" lvl="1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Episodes of asthma-like wheezing due to bronchospasm.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196900" lvl="1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Attacks of watery diarrhea &amp; abdominal pain.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196900" lvl="1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Facial telangiectasia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1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Tricuspid regurgitation and pulmonary stenosis due to increases collagen production in the valves caused by serotonin → Right-sided heart failure.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Serotonin and diarrhea </a:t>
            </a:r>
            <a:r>
              <a:rPr b="1" lang="en-GB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(Females slides)</a:t>
            </a:r>
            <a:endParaRPr b="1">
              <a:solidFill>
                <a:srgbClr val="8E7CC3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Diarrhea in carcinoid patients has two components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196899" lvl="1" marL="557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Secretory component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: due to increased serotonergic stimulation of submucosal secretomotor neurons.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196899" lvl="1" marL="557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Motor component: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faster small bowel and colon motility as a exaggerated response to ingestion of food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Lymphoma</a:t>
            </a:r>
            <a:endParaRPr b="1" sz="1800">
              <a:solidFill>
                <a:srgbClr val="0B5394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Most  often 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low-grade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lymphomas arising in mucosal-associated lymphoid tissue (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MALT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) lymphoma 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high-grade non-Hodgkin's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lymphomas of B cell type, May occur in any part of the intestine; 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ileocecal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region is a favored site for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Burkitt's lymphoma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17" name="Google Shape;217;p24"/>
          <p:cNvSpPr txBox="1"/>
          <p:nvPr/>
        </p:nvSpPr>
        <p:spPr>
          <a:xfrm>
            <a:off x="364200" y="9801650"/>
            <a:ext cx="5225400" cy="6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1- M</a:t>
            </a:r>
            <a:r>
              <a:rPr lang="en-GB" sz="1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ay be triggered by emotion, alcohol, other food.</a:t>
            </a:r>
            <a:endParaRPr sz="1000"/>
          </a:p>
        </p:txBody>
      </p:sp>
      <p:sp>
        <p:nvSpPr>
          <p:cNvPr id="218" name="Google Shape;218;p24"/>
          <p:cNvSpPr txBox="1"/>
          <p:nvPr/>
        </p:nvSpPr>
        <p:spPr>
          <a:xfrm>
            <a:off x="0" y="0"/>
            <a:ext cx="79200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Malignant Small intestinal Neoplasms</a:t>
            </a:r>
            <a:endParaRPr b="1" sz="30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3" name="Google Shape;223;p25"/>
          <p:cNvCxnSpPr/>
          <p:nvPr/>
        </p:nvCxnSpPr>
        <p:spPr>
          <a:xfrm flipH="1" rot="10800000">
            <a:off x="1267189" y="985645"/>
            <a:ext cx="5385600" cy="39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224" name="Google Shape;224;p25"/>
          <p:cNvSpPr txBox="1"/>
          <p:nvPr/>
        </p:nvSpPr>
        <p:spPr>
          <a:xfrm>
            <a:off x="1266225" y="18625"/>
            <a:ext cx="53856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Summary</a:t>
            </a:r>
            <a:endParaRPr b="1" sz="30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graphicFrame>
        <p:nvGraphicFramePr>
          <p:cNvPr id="225" name="Google Shape;225;p25"/>
          <p:cNvGraphicFramePr/>
          <p:nvPr/>
        </p:nvGraphicFramePr>
        <p:xfrm>
          <a:off x="218950" y="1237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{9E7D143B-FF1A-4C3D-B1C4-B6D1801E8C74}</a:tableStyleId>
              </a:tblPr>
              <a:tblGrid>
                <a:gridCol w="1267275"/>
                <a:gridCol w="6214575"/>
              </a:tblGrid>
              <a:tr h="4279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Benign tumors of the intestine</a:t>
                      </a:r>
                      <a:endParaRPr b="1" sz="1800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solidFill>
                      <a:srgbClr val="073763"/>
                    </a:solidFill>
                  </a:tcPr>
                </a:tc>
                <a:tc hMerge="1"/>
              </a:tr>
              <a:tr h="2132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Polyps</a:t>
                      </a:r>
                      <a:endParaRPr b="1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Lora"/>
                        <a:buChar char="●"/>
                      </a:pPr>
                      <a:r>
                        <a:rPr b="1" lang="en-GB" sz="1000" u="sng">
                          <a:latin typeface="Lora"/>
                          <a:ea typeface="Lora"/>
                          <a:cs typeface="Lora"/>
                          <a:sym typeface="Lora"/>
                        </a:rPr>
                        <a:t>Non-neoplastic polyps (90): </a:t>
                      </a:r>
                      <a:r>
                        <a:rPr lang="en-GB" sz="1000">
                          <a:latin typeface="Lora"/>
                          <a:ea typeface="Lora"/>
                          <a:cs typeface="Lora"/>
                          <a:sym typeface="Lora"/>
                        </a:rPr>
                        <a:t>no dysplasia</a:t>
                      </a:r>
                      <a:endParaRPr sz="10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9210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ora"/>
                        <a:buAutoNum type="arabicPeriod"/>
                      </a:pPr>
                      <a:r>
                        <a:rPr b="1"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Hyperplastic polyps: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 sawtooth surface, star-shaped crypts.</a:t>
                      </a:r>
                      <a:endParaRPr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9210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ora"/>
                        <a:buAutoNum type="arabicPeriod"/>
                      </a:pPr>
                      <a:r>
                        <a:rPr b="1"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Hamartomatous polyps (A: Juvenile &amp; B: Peutz-Jeghers polyps): </a:t>
                      </a:r>
                      <a:endParaRPr b="1"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A: occur in children under 5 y.o in the rectum.</a:t>
                      </a:r>
                      <a:endParaRPr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B: rare, autosomal dominant, increased risk of developing carcinoma.</a:t>
                      </a:r>
                      <a:endParaRPr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9210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ora"/>
                        <a:buAutoNum type="arabicPeriod"/>
                      </a:pPr>
                      <a:r>
                        <a:rPr b="1"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Inflammatory polyps: 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pseudopolyps caused by IBD or chronic UC.</a:t>
                      </a:r>
                      <a:endParaRPr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9210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ora"/>
                        <a:buAutoNum type="arabicPeriod"/>
                      </a:pPr>
                      <a:r>
                        <a:rPr b="1"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Lymphoid polyps</a:t>
                      </a:r>
                      <a:endParaRPr b="1"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ora"/>
                        <a:buChar char="●"/>
                      </a:pPr>
                      <a:r>
                        <a:rPr b="1" lang="en-GB" sz="1000" u="sng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Neoplastic Polyps (10%): 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there is dysplasia</a:t>
                      </a:r>
                      <a:endParaRPr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Adenoma: 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occurs mainly in large bowel, sporadic and familial, epithelium proliferation and Dysplasia, divided into:</a:t>
                      </a:r>
                      <a:endParaRPr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1. Tubular adenoma. 2. Villous adenoma. 3. Tubulovillous adenoma.</a:t>
                      </a:r>
                      <a:endParaRPr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ora"/>
                        <a:buChar char="●"/>
                      </a:pPr>
                      <a:r>
                        <a:rPr b="1"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Syndormes related to polyps: </a:t>
                      </a:r>
                      <a:endParaRPr b="1"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ora"/>
                        <a:buChar char="●"/>
                      </a:pPr>
                      <a:r>
                        <a:rPr b="1"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1. Familial polyposis coli (FPC)</a:t>
                      </a:r>
                      <a:endParaRPr b="1"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ora"/>
                        <a:buChar char="●"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Genetic defect of Adenomatous  polyposis coli (APC).</a:t>
                      </a:r>
                      <a:endParaRPr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ora"/>
                        <a:buChar char="●"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APC gene located on the long arm of chromosome 5 (5q21). </a:t>
                      </a:r>
                      <a:endParaRPr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ora"/>
                        <a:buChar char="●"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APC gene is a tumor suppressor gene.</a:t>
                      </a:r>
                      <a:endParaRPr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2. Gardener’s syndrome: 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Polyposis coli, Multiple Osteomas, Epidermal cysts and Fibromatosis</a:t>
                      </a:r>
                      <a:endParaRPr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3. Turcot syndrome: 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Polyposis coli, Glioma and Fibromatosis</a:t>
                      </a:r>
                      <a:endParaRPr b="1"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</a:tr>
              <a:tr h="4279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Malignant tumors of intestine</a:t>
                      </a:r>
                      <a:endParaRPr b="1" sz="1800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solidFill>
                      <a:srgbClr val="073763"/>
                    </a:solidFill>
                  </a:tcPr>
                </a:tc>
                <a:tc hMerge="1"/>
              </a:tr>
              <a:tr h="1785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Adeno-</a:t>
                      </a:r>
                      <a:endParaRPr b="1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carcinoma</a:t>
                      </a:r>
                      <a:endParaRPr b="1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Lora"/>
                        <a:buChar char="●"/>
                      </a:pPr>
                      <a:r>
                        <a:rPr lang="en-GB" sz="1000">
                          <a:latin typeface="Lora"/>
                          <a:ea typeface="Lora"/>
                          <a:cs typeface="Lora"/>
                          <a:sym typeface="Lora"/>
                        </a:rPr>
                        <a:t>The most common malignancy of the GI tract. </a:t>
                      </a:r>
                      <a:r>
                        <a:rPr b="1" lang="en-GB" sz="1000">
                          <a:latin typeface="Lora"/>
                          <a:ea typeface="Lora"/>
                          <a:cs typeface="Lora"/>
                          <a:sym typeface="Lora"/>
                        </a:rPr>
                        <a:t>Mostly rectum or sigmoid colon</a:t>
                      </a:r>
                      <a:endParaRPr b="1" sz="10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ora"/>
                        <a:buChar char="●"/>
                      </a:pPr>
                      <a:r>
                        <a:rPr b="1"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Predisposing factors</a:t>
                      </a:r>
                      <a:endParaRPr b="1"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ora"/>
                        <a:buAutoNum type="arabicPeriod"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IBD, adenomas, polyposis syndrome.</a:t>
                      </a:r>
                      <a:endParaRPr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ora"/>
                        <a:buAutoNum type="arabicPeriod"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Diet appears to play an important role in the risk for colon cancer: Low fibre diet, High fat content, Alcohol, Reduced intake of vit A, C &amp; E:</a:t>
                      </a:r>
                      <a:endParaRPr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ora"/>
                        <a:buChar char="●"/>
                      </a:pPr>
                      <a:r>
                        <a:rPr b="1"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Carcinogenesis: 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two pathogenetically distinct pathways for the development of colon cancer:</a:t>
                      </a:r>
                      <a:endParaRPr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ora"/>
                        <a:buAutoNum type="arabicPeriod"/>
                      </a:pPr>
                      <a:r>
                        <a:rPr b="1"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The APC/B-catenin pathway ( 85 % ): 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Hereditary mutation of the APC gene is the cause of </a:t>
                      </a:r>
                      <a:r>
                        <a:rPr b="1" lang="en-GB" sz="10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familial adenomatous polyposis (FAP)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 which lead to colon cancer.</a:t>
                      </a:r>
                      <a:endParaRPr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ora"/>
                        <a:buAutoNum type="arabicPeriod"/>
                      </a:pPr>
                      <a:r>
                        <a:rPr b="1"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The DNA mismatch repair genes pathway: 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Five  DNA mismatch repair genes </a:t>
                      </a:r>
                      <a:r>
                        <a:rPr lang="en-GB" sz="10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(MSH2, MSH6, MLH1, 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PMS1</a:t>
                      </a:r>
                      <a:r>
                        <a:rPr lang="en-GB" sz="10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, AND PMS2)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, give rise to the </a:t>
                      </a:r>
                      <a:r>
                        <a:rPr b="1" lang="en-GB" sz="10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hereditary non polyposis colon carcinoma (HNPCC) syndrome.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 </a:t>
                      </a:r>
                      <a:endParaRPr sz="12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</a:tr>
              <a:tr h="738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Colorectal Carcinoma</a:t>
                      </a:r>
                      <a:endParaRPr b="1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ora"/>
                        <a:buChar char="●"/>
                      </a:pPr>
                      <a:r>
                        <a:rPr lang="en-GB" sz="10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Left-sided carcinomas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  early symptoms of obstruction and frank bleeding</a:t>
                      </a:r>
                      <a:endParaRPr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ora"/>
                        <a:buChar char="●"/>
                      </a:pPr>
                      <a:r>
                        <a:rPr lang="en-GB" sz="10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Right-sided carcinomas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 Iron deficiency anemia.</a:t>
                      </a:r>
                      <a:endParaRPr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ora"/>
                        <a:buChar char="●"/>
                      </a:pPr>
                      <a:r>
                        <a:rPr b="1"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Tumor marker for assessment of recurrence: </a:t>
                      </a:r>
                      <a:r>
                        <a:rPr b="1" lang="en-GB" sz="10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CEA carcinoembryonic antigen</a:t>
                      </a:r>
                      <a:endParaRPr sz="1000">
                        <a:solidFill>
                          <a:srgbClr val="FF0000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</a:tr>
              <a:tr h="1164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Carcinoid tumors</a:t>
                      </a:r>
                      <a:endParaRPr b="1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ora"/>
                        <a:buChar char="●"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Neoplasms arising from endocrine cells found along the length of GIT mucosa. </a:t>
                      </a:r>
                      <a:endParaRPr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ora"/>
                        <a:buChar char="●"/>
                      </a:pPr>
                      <a:r>
                        <a:rPr b="1"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Morphology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: Ultrastructural features: </a:t>
                      </a:r>
                      <a:r>
                        <a:rPr lang="en-GB" sz="10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neurosecretory electron dense bodies in the cytoplasm. </a:t>
                      </a:r>
                      <a:endParaRPr sz="1000">
                        <a:solidFill>
                          <a:srgbClr val="FF0000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Lora"/>
                        <a:buChar char="●"/>
                      </a:pPr>
                      <a:r>
                        <a:rPr b="1" lang="en-GB" sz="1000">
                          <a:latin typeface="Lora"/>
                          <a:ea typeface="Lora"/>
                          <a:cs typeface="Lora"/>
                          <a:sym typeface="Lora"/>
                        </a:rPr>
                        <a:t>Clinical features: 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Asymptomatic, may cause obstruction, intussusception or bleeding, and may elaborate hormones: Zollinger-Ellison, Cushing’s carcinoid or other syndromes.</a:t>
                      </a:r>
                      <a:endParaRPr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ora"/>
                        <a:buChar char="●"/>
                      </a:pPr>
                      <a:r>
                        <a:rPr b="1"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Carcinoid syndrome: 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Paroxysmal flushing, episodes of asthma-like wheezing, right-sided heart failure, attacks of watery diarrhea, abdominal pain, The principal chemical mediator is </a:t>
                      </a:r>
                      <a:r>
                        <a:rPr lang="en-GB" sz="10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serotonin.</a:t>
                      </a:r>
                      <a:endParaRPr sz="1000">
                        <a:solidFill>
                          <a:srgbClr val="FF0000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The syndrome is classically associated with ileal carcinoids with hepatic metastases.</a:t>
                      </a:r>
                      <a:endParaRPr b="1"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</a:tr>
              <a:tr h="433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Lymphoma </a:t>
                      </a:r>
                      <a:endParaRPr b="1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ora"/>
                        <a:buChar char="●"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Most  often low-grade lymphomas arising in mucosal-associated lymphoid tissue (MALT) lymphoma or high-grade non-Hodgkin's lymphomas of B cell type.</a:t>
                      </a:r>
                      <a:endParaRPr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ora"/>
                        <a:buChar char="●"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May occur in any part of the intestine; </a:t>
                      </a:r>
                      <a:endParaRPr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ora"/>
                        <a:buChar char="●"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The ileocecal region is a favored site for Burkitt's lymphoma.</a:t>
                      </a:r>
                      <a:endParaRPr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0" name="Google Shape;230;p26"/>
          <p:cNvCxnSpPr/>
          <p:nvPr/>
        </p:nvCxnSpPr>
        <p:spPr>
          <a:xfrm flipH="1" rot="10800000">
            <a:off x="1267189" y="985645"/>
            <a:ext cx="5385600" cy="39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231" name="Google Shape;231;p26"/>
          <p:cNvSpPr txBox="1"/>
          <p:nvPr/>
        </p:nvSpPr>
        <p:spPr>
          <a:xfrm>
            <a:off x="1266225" y="18625"/>
            <a:ext cx="53856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Quiz</a:t>
            </a:r>
            <a:endParaRPr b="1" sz="30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32" name="Google Shape;232;p26"/>
          <p:cNvSpPr txBox="1"/>
          <p:nvPr/>
        </p:nvSpPr>
        <p:spPr>
          <a:xfrm>
            <a:off x="0" y="1315100"/>
            <a:ext cx="3841800" cy="84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300" lIns="103300" spcFirstLastPara="1" rIns="103300" wrap="square" tIns="103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GB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Q1: J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uvenile polyps occur in children in which of the following structures?</a:t>
            </a:r>
            <a:endParaRPr b="1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Stomach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Sigmoid colon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Rectum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Ascending colon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Q2: Which of the following is true about Peutz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-Jehgers syndrome: </a:t>
            </a:r>
            <a:endParaRPr b="1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Autosomal recessive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Increase risk of developing Glioblastoma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Common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Autosomal dominant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Q3: The most </a:t>
            </a:r>
            <a:r>
              <a:rPr b="1"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prominent</a:t>
            </a:r>
            <a:r>
              <a:rPr b="1"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 feature of adenomas:</a:t>
            </a:r>
            <a:endParaRPr b="1"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Granuloma</a:t>
            </a: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​​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Occur mainly in small bowel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Only </a:t>
            </a: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familial</a:t>
            </a: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 cases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Dysplasia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Q4: </a:t>
            </a:r>
            <a:r>
              <a:rPr b="1"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Which of the following gene loss can lead to cancer?</a:t>
            </a:r>
            <a:endParaRPr b="1"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MSH8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Chromosome</a:t>
            </a: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 10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p53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MLH9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Q5:  Right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-sided Colorectal carcinoma usually present with:</a:t>
            </a:r>
            <a:endParaRPr b="1"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Iron deficiency anemia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obstruction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Annular cricling lesions 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Frank bleeding</a:t>
            </a:r>
            <a:endParaRPr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33" name="Google Shape;233;p26"/>
          <p:cNvSpPr txBox="1"/>
          <p:nvPr/>
        </p:nvSpPr>
        <p:spPr>
          <a:xfrm>
            <a:off x="3949250" y="1312450"/>
            <a:ext cx="3841800" cy="84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300" lIns="103300" spcFirstLastPara="1" rIns="103300" wrap="square" tIns="103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Q6: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 Common presentation between Gardener’s syndrome and Turcot syndrome:</a:t>
            </a:r>
            <a:endParaRPr b="1"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Epidermal cysts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Multiple osteomas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Polyposis coli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Gliomas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Q7:</a:t>
            </a:r>
            <a:r>
              <a:rPr b="1"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 The most common malignancy of the GI tract:</a:t>
            </a:r>
            <a:endParaRPr b="1"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Colorectal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Adenocarcinoma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Lymphoma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Carcinoid 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Q8: Carcinoid syndrome related t</a:t>
            </a:r>
            <a:r>
              <a:rPr b="1"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o which of the following:</a:t>
            </a:r>
            <a:endParaRPr b="1"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Ach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Norepinephrine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Histamine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Serotonin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Q9: Defect in which of the following genes can lead to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Familial polyposis coli (FPC)?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 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P53 located on the short arm of chromosome 5 (5p21)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P53 located on the long arm of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chromosome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5 (5q21)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APC gene located on the long arm of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chromosome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5 (5q21)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APC gene located on the short arm of chromosome 5 (5p21)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cxnSp>
        <p:nvCxnSpPr>
          <p:cNvPr id="234" name="Google Shape;234;p26"/>
          <p:cNvCxnSpPr/>
          <p:nvPr/>
        </p:nvCxnSpPr>
        <p:spPr>
          <a:xfrm>
            <a:off x="3949260" y="1661398"/>
            <a:ext cx="10800" cy="7562400"/>
          </a:xfrm>
          <a:prstGeom prst="straightConnector1">
            <a:avLst/>
          </a:prstGeom>
          <a:noFill/>
          <a:ln cap="flat" cmpd="sng" w="28575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5" name="Google Shape;235;p26"/>
          <p:cNvSpPr txBox="1"/>
          <p:nvPr/>
        </p:nvSpPr>
        <p:spPr>
          <a:xfrm rot="10800000">
            <a:off x="5300525" y="10128350"/>
            <a:ext cx="25719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D9D9D9"/>
                </a:solidFill>
                <a:latin typeface="Lora"/>
                <a:ea typeface="Lora"/>
                <a:cs typeface="Lora"/>
                <a:sym typeface="Lora"/>
              </a:rPr>
              <a:t>1.C 2.D 3.D 4.C 5.A 6.C 7.B 8.D 9.D</a:t>
            </a:r>
            <a:endParaRPr b="1" sz="1200">
              <a:solidFill>
                <a:srgbClr val="D9D9D9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7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1" name="Google Shape;241;p27"/>
          <p:cNvSpPr txBox="1"/>
          <p:nvPr/>
        </p:nvSpPr>
        <p:spPr>
          <a:xfrm>
            <a:off x="1303850" y="1406825"/>
            <a:ext cx="5558700" cy="11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B5394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TEAM LEADERS:</a:t>
            </a:r>
            <a:endParaRPr b="1" sz="3000">
              <a:solidFill>
                <a:srgbClr val="0B5394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D85C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Khalid Alkhani &amp; Lama Alzamil</a:t>
            </a:r>
            <a:endParaRPr b="1" sz="3000">
              <a:solidFill>
                <a:srgbClr val="3D85C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242" name="Google Shape;242;p27"/>
          <p:cNvSpPr txBox="1"/>
          <p:nvPr/>
        </p:nvSpPr>
        <p:spPr>
          <a:xfrm>
            <a:off x="1271450" y="2760175"/>
            <a:ext cx="5928300" cy="11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B5394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SUBLEADERS: </a:t>
            </a:r>
            <a:endParaRPr b="1" sz="3000">
              <a:solidFill>
                <a:srgbClr val="0B5394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D85C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Alwaleed Alsaleh &amp; Alhanouf Alhaluli</a:t>
            </a:r>
            <a:endParaRPr b="1" sz="3000">
              <a:solidFill>
                <a:srgbClr val="3D85C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243" name="Google Shape;243;p27"/>
          <p:cNvSpPr txBox="1"/>
          <p:nvPr/>
        </p:nvSpPr>
        <p:spPr>
          <a:xfrm>
            <a:off x="1303850" y="4113525"/>
            <a:ext cx="6034500" cy="11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B5394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THIS AMAZING WORK WAS DONE BY:</a:t>
            </a:r>
            <a:endParaRPr b="1" sz="3000">
              <a:solidFill>
                <a:srgbClr val="0B5394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D85C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244" name="Google Shape;244;p27"/>
          <p:cNvSpPr txBox="1"/>
          <p:nvPr/>
        </p:nvSpPr>
        <p:spPr>
          <a:xfrm>
            <a:off x="1321050" y="9142325"/>
            <a:ext cx="5627400" cy="16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THANK YOU</a:t>
            </a:r>
            <a:endParaRPr sz="4800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45" name="Google Shape;245;p27"/>
          <p:cNvSpPr txBox="1"/>
          <p:nvPr/>
        </p:nvSpPr>
        <p:spPr>
          <a:xfrm>
            <a:off x="1303850" y="4113525"/>
            <a:ext cx="5335500" cy="22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B5394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THIS AMAZING WORK WAS DONE </a:t>
            </a:r>
            <a:endParaRPr b="1" sz="3000">
              <a:solidFill>
                <a:srgbClr val="0B5394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D85C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Alwaleed Alsaleh</a:t>
            </a:r>
            <a:endParaRPr b="1" sz="3000">
              <a:solidFill>
                <a:srgbClr val="3D85C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D85C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Mohannad makkawi</a:t>
            </a:r>
            <a:endParaRPr b="1" sz="3000">
              <a:solidFill>
                <a:srgbClr val="3D85C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D85C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/>
          <p:nvPr/>
        </p:nvSpPr>
        <p:spPr>
          <a:xfrm>
            <a:off x="5528825" y="6706900"/>
            <a:ext cx="1907700" cy="1272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24899" lvl="0" marL="107999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Carcinoid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124899" lvl="0" marL="107999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Lora"/>
              <a:buChar char="●"/>
            </a:pPr>
            <a:r>
              <a:rPr b="1" lang="en-GB">
                <a:solidFill>
                  <a:srgbClr val="999999"/>
                </a:solidFill>
                <a:latin typeface="Lora"/>
                <a:ea typeface="Lora"/>
                <a:cs typeface="Lora"/>
                <a:sym typeface="Lora"/>
              </a:rPr>
              <a:t>adenocarcinoma</a:t>
            </a:r>
            <a:endParaRPr b="1">
              <a:solidFill>
                <a:srgbClr val="999999"/>
              </a:solidFill>
              <a:latin typeface="Lora"/>
              <a:ea typeface="Lora"/>
              <a:cs typeface="Lora"/>
              <a:sym typeface="Lora"/>
            </a:endParaRPr>
          </a:p>
          <a:p>
            <a:pPr indent="-124899" lvl="0" marL="107999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Lymphoma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124899" lvl="0" marL="107999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Lora"/>
              <a:buChar char="●"/>
            </a:pPr>
            <a:r>
              <a:rPr b="1" lang="en-GB">
                <a:solidFill>
                  <a:srgbClr val="999999"/>
                </a:solidFill>
                <a:latin typeface="Lora"/>
                <a:ea typeface="Lora"/>
                <a:cs typeface="Lora"/>
                <a:sym typeface="Lora"/>
              </a:rPr>
              <a:t>leimyosarcoma</a:t>
            </a:r>
            <a:endParaRPr b="1">
              <a:solidFill>
                <a:srgbClr val="999999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483475" y="6706900"/>
            <a:ext cx="1907700" cy="1272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24899" lvl="0" marL="107999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Adenocarcinoma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586500" y="0"/>
            <a:ext cx="67470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Tumors of intestine</a:t>
            </a:r>
            <a:endParaRPr b="1" sz="30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85" name="Google Shape;85;p15"/>
          <p:cNvSpPr/>
          <p:nvPr/>
        </p:nvSpPr>
        <p:spPr>
          <a:xfrm>
            <a:off x="2935200" y="2483713"/>
            <a:ext cx="2049600" cy="689400"/>
          </a:xfrm>
          <a:prstGeom prst="roundRect">
            <a:avLst>
              <a:gd fmla="val 16667" name="adj"/>
            </a:avLst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Polyps</a:t>
            </a:r>
            <a:endParaRPr b="1" sz="24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86" name="Google Shape;86;p15"/>
          <p:cNvSpPr/>
          <p:nvPr/>
        </p:nvSpPr>
        <p:spPr>
          <a:xfrm>
            <a:off x="483475" y="3023375"/>
            <a:ext cx="1907700" cy="1272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24899" lvl="0" marL="107999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Hyperplastic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124899" lvl="0" marL="107999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Hamartomatous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124899" lvl="0" marL="107999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Inflammatory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124899" lvl="0" marL="107999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lymphoid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332525" y="2483725"/>
            <a:ext cx="2209500" cy="689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Lora"/>
                <a:ea typeface="Lora"/>
                <a:cs typeface="Lora"/>
                <a:sym typeface="Lora"/>
              </a:rPr>
              <a:t>Non-neoplastic</a:t>
            </a:r>
            <a:endParaRPr b="1" sz="18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Lora"/>
                <a:ea typeface="Lora"/>
                <a:cs typeface="Lora"/>
                <a:sym typeface="Lora"/>
              </a:rPr>
              <a:t>90%</a:t>
            </a:r>
            <a:endParaRPr b="1" sz="18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88" name="Google Shape;88;p15"/>
          <p:cNvSpPr/>
          <p:nvPr/>
        </p:nvSpPr>
        <p:spPr>
          <a:xfrm>
            <a:off x="5528825" y="3023375"/>
            <a:ext cx="1907700" cy="1272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24899" lvl="0" marL="107999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Adenomas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5528825" y="2483725"/>
            <a:ext cx="1907700" cy="689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Lora"/>
                <a:ea typeface="Lora"/>
                <a:cs typeface="Lora"/>
                <a:sym typeface="Lora"/>
              </a:rPr>
              <a:t>N</a:t>
            </a:r>
            <a:r>
              <a:rPr b="1" lang="en-GB" sz="1800">
                <a:latin typeface="Lora"/>
                <a:ea typeface="Lora"/>
                <a:cs typeface="Lora"/>
                <a:sym typeface="Lora"/>
              </a:rPr>
              <a:t>eoplastic 10%</a:t>
            </a:r>
            <a:endParaRPr b="1" sz="18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2935200" y="6198913"/>
            <a:ext cx="2049600" cy="689400"/>
          </a:xfrm>
          <a:prstGeom prst="roundRect">
            <a:avLst>
              <a:gd fmla="val 16667" name="adj"/>
            </a:avLst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Tumors</a:t>
            </a:r>
            <a:endParaRPr b="1" sz="24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483475" y="6198925"/>
            <a:ext cx="1907700" cy="689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Lora"/>
                <a:ea typeface="Lora"/>
                <a:cs typeface="Lora"/>
                <a:sym typeface="Lora"/>
              </a:rPr>
              <a:t>Large intestine</a:t>
            </a:r>
            <a:endParaRPr b="1" sz="18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5528825" y="6198925"/>
            <a:ext cx="1907700" cy="689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Lora"/>
                <a:ea typeface="Lora"/>
                <a:cs typeface="Lora"/>
                <a:sym typeface="Lora"/>
              </a:rPr>
              <a:t>Small</a:t>
            </a:r>
            <a:r>
              <a:rPr b="1" lang="en-GB" sz="1800">
                <a:latin typeface="Lora"/>
                <a:ea typeface="Lora"/>
                <a:cs typeface="Lora"/>
                <a:sym typeface="Lora"/>
              </a:rPr>
              <a:t> intestine</a:t>
            </a:r>
            <a:endParaRPr b="1" sz="1800"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93" name="Google Shape;93;p15"/>
          <p:cNvCxnSpPr>
            <a:stCxn id="85" idx="1"/>
            <a:endCxn id="87" idx="3"/>
          </p:cNvCxnSpPr>
          <p:nvPr/>
        </p:nvCxnSpPr>
        <p:spPr>
          <a:xfrm rot="10800000">
            <a:off x="2541900" y="2828413"/>
            <a:ext cx="3933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" name="Google Shape;94;p15"/>
          <p:cNvCxnSpPr/>
          <p:nvPr/>
        </p:nvCxnSpPr>
        <p:spPr>
          <a:xfrm rot="10800000">
            <a:off x="4984800" y="2828413"/>
            <a:ext cx="5439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" name="Google Shape;95;p15"/>
          <p:cNvCxnSpPr/>
          <p:nvPr/>
        </p:nvCxnSpPr>
        <p:spPr>
          <a:xfrm rot="10800000">
            <a:off x="4984800" y="6543613"/>
            <a:ext cx="5439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" name="Google Shape;96;p15"/>
          <p:cNvCxnSpPr/>
          <p:nvPr/>
        </p:nvCxnSpPr>
        <p:spPr>
          <a:xfrm rot="10800000">
            <a:off x="2391300" y="6543613"/>
            <a:ext cx="5439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/>
        </p:nvSpPr>
        <p:spPr>
          <a:xfrm>
            <a:off x="586500" y="0"/>
            <a:ext cx="67470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Benign tumors of intestine</a:t>
            </a:r>
            <a:endParaRPr b="1" sz="30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0" y="910475"/>
            <a:ext cx="6366600" cy="85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Polyps</a:t>
            </a:r>
            <a:endParaRPr b="1" sz="1600">
              <a:solidFill>
                <a:srgbClr val="0B5394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Abnormal growth of tissue, protruding from a mucous membrane, usually benign but some can develop into cancer.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499" lvl="0" marL="99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Pedunculated polyp: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attached to the surface by a stalk.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499" lvl="0" marL="99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Sessile polyp: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attached directly without a stalk.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Diverticula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: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Small bulging of the colonic mucosa and submucosa through weaknesses of muscle layers in the colon wall.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Non-neoplastic polyps (90%)</a:t>
            </a:r>
            <a:endParaRPr b="1" sz="1800">
              <a:solidFill>
                <a:srgbClr val="0B5394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D85C6"/>
                </a:solidFill>
                <a:latin typeface="Lora"/>
                <a:ea typeface="Lora"/>
                <a:cs typeface="Lora"/>
                <a:sym typeface="Lora"/>
              </a:rPr>
              <a:t>1- Hyperplastic polyps</a:t>
            </a:r>
            <a:endParaRPr b="1" sz="1600">
              <a:solidFill>
                <a:srgbClr val="3D85C6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Asymptomatic.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More than 50% are located in the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rectosigmoid.</a:t>
            </a:r>
            <a:endParaRPr b="1"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Most common type in adults.</a:t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A: 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Sawtooth surface.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B: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Star shaped crypts.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Composed of well-formed glands and crypts  lined by differentiated goblet or absorptive cells.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Lora"/>
              <a:buChar char="●"/>
            </a:pPr>
            <a:r>
              <a:rPr lang="en-GB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No malignant potential or polyposis syndromes.</a:t>
            </a:r>
            <a:endParaRPr>
              <a:solidFill>
                <a:srgbClr val="8E7CC3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D85C6"/>
                </a:solidFill>
                <a:latin typeface="Lora"/>
                <a:ea typeface="Lora"/>
                <a:cs typeface="Lora"/>
                <a:sym typeface="Lora"/>
              </a:rPr>
              <a:t>2- Hamartomatous polyps¹</a:t>
            </a:r>
            <a:endParaRPr b="1" sz="1600">
              <a:solidFill>
                <a:srgbClr val="3D85C6"/>
              </a:solidFill>
              <a:latin typeface="Lora"/>
              <a:ea typeface="Lora"/>
              <a:cs typeface="Lora"/>
              <a:sym typeface="Lora"/>
            </a:endParaRPr>
          </a:p>
          <a:p>
            <a:pPr indent="-2096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ora"/>
              <a:buAutoNum type="alphaUcPeriod"/>
            </a:pPr>
            <a:r>
              <a:rPr b="1" lang="en-GB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Juvenile Polyps (retention polyp):</a:t>
            </a:r>
            <a:endParaRPr b="1"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Developmental malformations 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affecting the glands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and lamina propria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Commonly occur in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children under 5 years 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old in the rectum.  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 adult called retention polyp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No malignant potential.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E7CC3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03" name="Google Shape;103;p16"/>
          <p:cNvPicPr preferRelativeResize="0"/>
          <p:nvPr/>
        </p:nvPicPr>
        <p:blipFill rotWithShape="1">
          <a:blip r:embed="rId3">
            <a:alphaModFix/>
          </a:blip>
          <a:srcRect b="10272" l="5707" r="51151" t="15554"/>
          <a:stretch/>
        </p:blipFill>
        <p:spPr>
          <a:xfrm>
            <a:off x="6984200" y="1554150"/>
            <a:ext cx="911226" cy="66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 rotWithShape="1">
          <a:blip r:embed="rId3">
            <a:alphaModFix/>
          </a:blip>
          <a:srcRect b="10272" l="51164" r="5694" t="15554"/>
          <a:stretch/>
        </p:blipFill>
        <p:spPr>
          <a:xfrm>
            <a:off x="6984200" y="2219975"/>
            <a:ext cx="911226" cy="66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5717" y="1554150"/>
            <a:ext cx="968483" cy="133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3075" y="3106725"/>
            <a:ext cx="1602350" cy="97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93070" y="4176575"/>
            <a:ext cx="1602350" cy="96365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/>
        </p:nvSpPr>
        <p:spPr>
          <a:xfrm>
            <a:off x="6175525" y="2922708"/>
            <a:ext cx="1614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Lora"/>
                <a:ea typeface="Lora"/>
                <a:cs typeface="Lora"/>
                <a:sym typeface="Lora"/>
              </a:rPr>
              <a:t>A</a:t>
            </a:r>
            <a:endParaRPr b="1" sz="18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6175525" y="4005073"/>
            <a:ext cx="1614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Lora"/>
                <a:ea typeface="Lora"/>
                <a:cs typeface="Lora"/>
                <a:sym typeface="Lora"/>
              </a:rPr>
              <a:t>B</a:t>
            </a:r>
            <a:endParaRPr b="1" sz="1800">
              <a:latin typeface="Lora"/>
              <a:ea typeface="Lora"/>
              <a:cs typeface="Lora"/>
              <a:sym typeface="Lora"/>
            </a:endParaRPr>
          </a:p>
        </p:txBody>
      </p:sp>
      <p:graphicFrame>
        <p:nvGraphicFramePr>
          <p:cNvPr id="110" name="Google Shape;110;p16"/>
          <p:cNvGraphicFramePr/>
          <p:nvPr/>
        </p:nvGraphicFramePr>
        <p:xfrm>
          <a:off x="222900" y="7731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{9E7D143B-FF1A-4C3D-B1C4-B6D1801E8C74}</a:tableStyleId>
              </a:tblPr>
              <a:tblGrid>
                <a:gridCol w="2491400"/>
                <a:gridCol w="2491400"/>
                <a:gridCol w="2491400"/>
              </a:tblGrid>
              <a:tr h="26427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Juvenile polyposis</a:t>
                      </a:r>
                      <a:endParaRPr b="1" sz="1100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  <a:tc hMerge="1"/>
                <a:tc hMerge="1"/>
              </a:tr>
              <a:tr h="2642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H</a:t>
                      </a:r>
                      <a:r>
                        <a:rPr b="1" lang="en-GB" sz="1100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ereditary</a:t>
                      </a:r>
                      <a:endParaRPr b="1" sz="1100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Non-hereditary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</a:tr>
              <a:tr h="264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rgbClr val="07376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Autosomal dominant</a:t>
                      </a:r>
                      <a:endParaRPr sz="1100">
                        <a:solidFill>
                          <a:srgbClr val="073763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rgbClr val="07376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Cowden syndrome</a:t>
                      </a:r>
                      <a:endParaRPr sz="1100">
                        <a:solidFill>
                          <a:srgbClr val="073763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rgbClr val="07376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Cronkhite-Canada syndrome</a:t>
                      </a:r>
                      <a:endParaRPr b="1" sz="1100">
                        <a:solidFill>
                          <a:srgbClr val="07376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1331550">
                <a:tc>
                  <a:txBody>
                    <a:bodyPr/>
                    <a:lstStyle/>
                    <a:p>
                      <a:pPr indent="-177850" lvl="0" marL="378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Lora"/>
                        <a:buChar char="●"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TGF-β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 signaling pathway abnormalities.</a:t>
                      </a:r>
                      <a:endParaRPr sz="11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177850" lvl="0" marL="378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Lora"/>
                        <a:buChar char="●"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Juvenile polyps; risk of gastric, small intestinal, colonic, and pancreatic adenocarcinoma.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77850" lvl="0" marL="378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Lora"/>
                        <a:buChar char="●"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Abnormality in </a:t>
                      </a:r>
                      <a:r>
                        <a:rPr b="1"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PTEN</a:t>
                      </a:r>
                      <a:endParaRPr b="1" sz="11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177850" lvl="0" marL="378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Lora"/>
                        <a:buChar char="●"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Hamartomatous polyps, lipomas, ganglioneuromas, inflammatory polyps; increased risk for colon cancer and cancer of thyroid and breast.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77850" lvl="0" marL="378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Lora"/>
                        <a:buChar char="●"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Polyps plus </a:t>
                      </a:r>
                      <a:r>
                        <a:rPr b="1"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ectodermal abnormalities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 (Nail atrophy, hair loss, abnormal skin pigmentation) cachexia, and anemia.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11" name="Google Shape;11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93075" y="5178669"/>
            <a:ext cx="1602350" cy="1232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06768" y="6442050"/>
            <a:ext cx="1574957" cy="123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/>
          <p:nvPr/>
        </p:nvSpPr>
        <p:spPr>
          <a:xfrm>
            <a:off x="4963175" y="5178775"/>
            <a:ext cx="1329900" cy="1232700"/>
          </a:xfrm>
          <a:prstGeom prst="rect">
            <a:avLst/>
          </a:prstGeom>
          <a:noFill/>
          <a:ln cap="flat" cmpd="sng" w="9525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Smooth eroded surface with numerous mucus retention cysts, typical of sporadic juvenile polyps.</a:t>
            </a:r>
            <a:endParaRPr sz="1000">
              <a:solidFill>
                <a:srgbClr val="8E7CC3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8E7CC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0" y="10177600"/>
            <a:ext cx="56280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1- Tumor of tissue embryologically related to its origin (as opposed to teratoma).</a:t>
            </a:r>
            <a:endParaRPr sz="1000">
              <a:solidFill>
                <a:srgbClr val="B45F06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146700" y="7406500"/>
            <a:ext cx="17451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Female’s slides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/>
        </p:nvSpPr>
        <p:spPr>
          <a:xfrm>
            <a:off x="1267200" y="0"/>
            <a:ext cx="53856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Polyps Cont.</a:t>
            </a:r>
            <a:endParaRPr b="1" sz="30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21" name="Google Shape;121;p17"/>
          <p:cNvPicPr preferRelativeResize="0"/>
          <p:nvPr/>
        </p:nvPicPr>
        <p:blipFill rotWithShape="1">
          <a:blip r:embed="rId3">
            <a:alphaModFix/>
          </a:blip>
          <a:srcRect b="11346" l="5232" r="4863" t="6726"/>
          <a:stretch/>
        </p:blipFill>
        <p:spPr>
          <a:xfrm>
            <a:off x="6293088" y="1686800"/>
            <a:ext cx="1571562" cy="97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 rotWithShape="1">
          <a:blip r:embed="rId4">
            <a:alphaModFix/>
          </a:blip>
          <a:srcRect b="9838" l="10088" r="5771" t="8515"/>
          <a:stretch/>
        </p:blipFill>
        <p:spPr>
          <a:xfrm>
            <a:off x="6293100" y="3184375"/>
            <a:ext cx="1571550" cy="103738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/>
          <p:nvPr/>
        </p:nvSpPr>
        <p:spPr>
          <a:xfrm>
            <a:off x="0" y="1219525"/>
            <a:ext cx="6293100" cy="6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B. Peutz-Jehgers syndrome:</a:t>
            </a:r>
            <a:endParaRPr b="1"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Rare, autosomal dominant.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Hamartomatous polyps.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Mucosal &amp; cutaneous pigmentation around the lips, oral mucosa, face and genitalia.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Present with red blood in stool.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Polyps tend to be 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large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and 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pedunculated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Increased risk of developing carcinoma of the pancreas, breast, lung, ovary and uterus.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Present at 10-15 years of age. </a:t>
            </a:r>
            <a:endParaRPr>
              <a:solidFill>
                <a:srgbClr val="8E7CC3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Mutated gene: LKB1/STK11 which encodes a tumor suppressive protein kinase that regulates cellular metabolism.</a:t>
            </a:r>
            <a:endParaRPr>
              <a:solidFill>
                <a:srgbClr val="8E7CC3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D85C6"/>
                </a:solidFill>
                <a:latin typeface="Lora"/>
                <a:ea typeface="Lora"/>
                <a:cs typeface="Lora"/>
                <a:sym typeface="Lora"/>
              </a:rPr>
              <a:t>3. Inflammatory Polyps</a:t>
            </a:r>
            <a:endParaRPr b="1" sz="1600">
              <a:solidFill>
                <a:srgbClr val="3D85C6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Longstanding IBD, especially in chronic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ulcerative colitis.</a:t>
            </a:r>
            <a:endParaRPr b="1"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Represent an exuberant reparative response to longstanding 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mucosal injury called pseudopolyps.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D85C6"/>
                </a:solidFill>
                <a:latin typeface="Lora"/>
                <a:ea typeface="Lora"/>
                <a:cs typeface="Lora"/>
                <a:sym typeface="Lora"/>
              </a:rPr>
              <a:t>4. Lymphoid Polyps</a:t>
            </a:r>
            <a:endParaRPr b="1" sz="1600">
              <a:solidFill>
                <a:srgbClr val="3D85C6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ora"/>
              <a:buChar char="●"/>
            </a:pPr>
            <a:r>
              <a:rPr lang="en-GB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Reactive peyer's patch</a:t>
            </a:r>
            <a:endParaRPr>
              <a:solidFill>
                <a:srgbClr val="B45F06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ora"/>
              <a:buChar char="●"/>
            </a:pPr>
            <a:r>
              <a:rPr lang="en-GB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Mucosa is normal</a:t>
            </a:r>
            <a:endParaRPr>
              <a:solidFill>
                <a:srgbClr val="B45F06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E7CC3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24" name="Google Shape;12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1200" y="4748523"/>
            <a:ext cx="1615350" cy="1053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15000" y="5929125"/>
            <a:ext cx="1571550" cy="1147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36425" y="9879825"/>
            <a:ext cx="783575" cy="58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/>
        </p:nvSpPr>
        <p:spPr>
          <a:xfrm>
            <a:off x="0" y="1062875"/>
            <a:ext cx="6366600" cy="88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Adenomatous Polyp (adenoma) </a:t>
            </a:r>
            <a:endParaRPr b="1">
              <a:solidFill>
                <a:srgbClr val="0B5394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Occur mainly in 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large bowel.</a:t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Sporadic and familial.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Vary from small pedunculated to large sessile.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Epithelium proliferation and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dysplasia.</a:t>
            </a:r>
            <a:endParaRPr b="1"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latin typeface="Lora"/>
                <a:ea typeface="Lora"/>
                <a:cs typeface="Lora"/>
                <a:sym typeface="Lora"/>
              </a:rPr>
              <a:t>Divided into:</a:t>
            </a:r>
            <a:endParaRPr b="1"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1. Tubular adenoma 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(less than 25% villous structures)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Most common.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75 % occur in the distal colon and rectum.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Sigmoid colon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most common site.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2. Villous adenoma</a:t>
            </a:r>
            <a:r>
              <a:rPr b="1" lang="en-GB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(villous structures more than 50%)</a:t>
            </a:r>
            <a:r>
              <a:rPr b="1" lang="en-GB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least common.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Largest and most likely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to become malignant.</a:t>
            </a:r>
            <a:endParaRPr b="1"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Age: 60 to 65 years, 75% located in 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rectosigmoid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area.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Symptoms: 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899" lvl="1" marL="557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Rectal bleeding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or anemia.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899" lvl="1" marL="557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Large ones may secrete mucoid material rich in 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protein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and 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K⁺</a:t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899" lvl="2" marL="737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400"/>
              <a:buFont typeface="Lora"/>
              <a:buChar char="■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Therefor causes 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hypoalbuminemia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&amp; 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hypokalemia.</a:t>
            </a:r>
            <a:endParaRPr b="1"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3. Tubulovillous adenoma </a:t>
            </a:r>
            <a:r>
              <a:rPr lang="en-GB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(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Villous architecture between 25 and 50%)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20%–30% of polyps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Intermediate in size, degree of dysplasia and malignant potential between tubular and villous adenomas.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Relationship of Neoplastic Polyps to Carcinoma</a:t>
            </a:r>
            <a:endParaRPr>
              <a:solidFill>
                <a:srgbClr val="0B5394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probability of carcinoma occurring in a neoplastic polyp is related to: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899" lvl="0" marL="557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rabicPeriod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size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of polyp.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899" lvl="0" marL="557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rabicPeriod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relative proportion of its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villous features.</a:t>
            </a:r>
            <a:endParaRPr b="1"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899" lvl="0" marL="557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rabicPeriod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presence of significant cytologic atypia (dysplasia) in the neoplastic cells.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899" lvl="0" marL="557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rabicPeriod"/>
            </a:pPr>
            <a:r>
              <a:rPr lang="en-GB">
                <a:solidFill>
                  <a:srgbClr val="674EA7"/>
                </a:solidFill>
                <a:latin typeface="Lora"/>
                <a:ea typeface="Lora"/>
                <a:cs typeface="Lora"/>
                <a:sym typeface="Lora"/>
              </a:rPr>
              <a:t>Multiple polyps.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1267200" y="0"/>
            <a:ext cx="53856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Neoplastic </a:t>
            </a:r>
            <a:r>
              <a:rPr b="1" lang="en-GB" sz="30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Polyps </a:t>
            </a:r>
            <a:endParaRPr b="1" sz="30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33" name="Google Shape;13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7925" y="4084325"/>
            <a:ext cx="1474125" cy="125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7925" y="5478325"/>
            <a:ext cx="1474125" cy="92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87925" y="2789850"/>
            <a:ext cx="1474125" cy="1106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/>
        </p:nvSpPr>
        <p:spPr>
          <a:xfrm>
            <a:off x="610800" y="0"/>
            <a:ext cx="66984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Neoplastic polyps and Carcinoma</a:t>
            </a:r>
            <a:endParaRPr b="1" sz="30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-15450" y="1188900"/>
            <a:ext cx="7314900" cy="8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Adenoma to Carcinoma pathway</a:t>
            </a:r>
            <a:endParaRPr b="1" sz="1800">
              <a:solidFill>
                <a:srgbClr val="0B5394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Adenoma to carcinoma sequence is documented by several genetic alterations.</a:t>
            </a:r>
            <a:endParaRPr b="1"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2" name="Google Shape;142;p19"/>
          <p:cNvSpPr/>
          <p:nvPr/>
        </p:nvSpPr>
        <p:spPr>
          <a:xfrm>
            <a:off x="131938" y="2010300"/>
            <a:ext cx="885600" cy="6750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Normal epithelium</a:t>
            </a:r>
            <a:endParaRPr b="1" sz="9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3" name="Google Shape;143;p19"/>
          <p:cNvSpPr/>
          <p:nvPr/>
        </p:nvSpPr>
        <p:spPr>
          <a:xfrm>
            <a:off x="1009889" y="2077725"/>
            <a:ext cx="478800" cy="54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4" name="Google Shape;144;p19"/>
          <p:cNvSpPr/>
          <p:nvPr/>
        </p:nvSpPr>
        <p:spPr>
          <a:xfrm>
            <a:off x="1470467" y="2010300"/>
            <a:ext cx="885600" cy="6750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Hyperprol-iferation</a:t>
            </a:r>
            <a:endParaRPr b="1" sz="9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2355906" y="2077725"/>
            <a:ext cx="478800" cy="54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2834900" y="2010300"/>
            <a:ext cx="885600" cy="6750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Early Adenoma</a:t>
            </a:r>
            <a:endParaRPr b="1" sz="9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4199499" y="2010300"/>
            <a:ext cx="885600" cy="6750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Intermediate Adenoma</a:t>
            </a:r>
            <a:endParaRPr b="1" sz="7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8" name="Google Shape;148;p19"/>
          <p:cNvSpPr/>
          <p:nvPr/>
        </p:nvSpPr>
        <p:spPr>
          <a:xfrm>
            <a:off x="5077450" y="2077725"/>
            <a:ext cx="478800" cy="54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9" name="Google Shape;149;p19"/>
          <p:cNvSpPr/>
          <p:nvPr/>
        </p:nvSpPr>
        <p:spPr>
          <a:xfrm>
            <a:off x="5538028" y="2010300"/>
            <a:ext cx="885600" cy="6750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Late Adenoma</a:t>
            </a:r>
            <a:endParaRPr b="1" sz="9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0" name="Google Shape;150;p19"/>
          <p:cNvSpPr/>
          <p:nvPr/>
        </p:nvSpPr>
        <p:spPr>
          <a:xfrm>
            <a:off x="6423467" y="2077725"/>
            <a:ext cx="478800" cy="54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1" name="Google Shape;151;p19"/>
          <p:cNvSpPr/>
          <p:nvPr/>
        </p:nvSpPr>
        <p:spPr>
          <a:xfrm>
            <a:off x="6902461" y="2010300"/>
            <a:ext cx="885600" cy="6750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Cancer</a:t>
            </a:r>
            <a:endParaRPr b="1" sz="9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2" name="Google Shape;152;p19"/>
          <p:cNvSpPr/>
          <p:nvPr/>
        </p:nvSpPr>
        <p:spPr>
          <a:xfrm>
            <a:off x="3720514" y="2077725"/>
            <a:ext cx="478800" cy="54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943900" y="2201775"/>
            <a:ext cx="6108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APC loss</a:t>
            </a:r>
            <a:endParaRPr b="1" sz="7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3552088" y="2128775"/>
            <a:ext cx="736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K-ras mutations</a:t>
            </a:r>
            <a:endParaRPr b="1" sz="7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4945450" y="2169325"/>
            <a:ext cx="6108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Chromosome 18 loss</a:t>
            </a:r>
            <a:endParaRPr b="1" sz="6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6345100" y="2201775"/>
            <a:ext cx="6108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P53 loss</a:t>
            </a:r>
            <a:endParaRPr b="1" sz="6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57" name="Google Shape;15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3278" y="2849975"/>
            <a:ext cx="1045875" cy="107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1963" y="2849975"/>
            <a:ext cx="1066270" cy="107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1062" y="2849975"/>
            <a:ext cx="1139677" cy="107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9"/>
          <p:cNvSpPr txBox="1"/>
          <p:nvPr/>
        </p:nvSpPr>
        <p:spPr>
          <a:xfrm>
            <a:off x="993088" y="2617725"/>
            <a:ext cx="10662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Lora"/>
                <a:ea typeface="Lora"/>
                <a:cs typeface="Lora"/>
                <a:sym typeface="Lora"/>
              </a:rPr>
              <a:t>Normal</a:t>
            </a:r>
            <a:endParaRPr b="1" sz="12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3067063" y="2608950"/>
            <a:ext cx="10662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Lora"/>
                <a:ea typeface="Lora"/>
                <a:cs typeface="Lora"/>
                <a:sym typeface="Lora"/>
              </a:rPr>
              <a:t>Adenoma</a:t>
            </a:r>
            <a:endParaRPr b="1" sz="12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5177788" y="2608950"/>
            <a:ext cx="10662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Lora"/>
                <a:ea typeface="Lora"/>
                <a:cs typeface="Lora"/>
                <a:sym typeface="Lora"/>
              </a:rPr>
              <a:t>Cancer</a:t>
            </a:r>
            <a:endParaRPr b="1" sz="12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0" y="4248959"/>
            <a:ext cx="7415100" cy="51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Familial Polyposis syndromes</a:t>
            </a:r>
            <a:endParaRPr b="1" sz="1800">
              <a:solidFill>
                <a:srgbClr val="0B5394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Patients have genetic tendencies to develop neoplastic polyps.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D85C6"/>
                </a:solidFill>
                <a:latin typeface="Lora"/>
                <a:ea typeface="Lora"/>
                <a:cs typeface="Lora"/>
                <a:sym typeface="Lora"/>
              </a:rPr>
              <a:t>Familial polyposis coli (FPC):</a:t>
            </a:r>
            <a:endParaRPr b="1" sz="1600">
              <a:solidFill>
                <a:srgbClr val="3D85C6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Genetic defect of Adenomatous polyposis coli (APC).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APC gene 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is a tumor suppressor gene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located on the long arm of 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chromosome 5 (5q21). 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Innumerable neoplastic polyps in the colon (500 to 2500)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Polyps are also found elsewhere in alimentary tract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risk of colorectal cancer is 100% by midlife.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D85C6"/>
                </a:solidFill>
                <a:latin typeface="Lora"/>
                <a:ea typeface="Lora"/>
                <a:cs typeface="Lora"/>
                <a:sym typeface="Lora"/>
              </a:rPr>
              <a:t>Gardener’s syndrome:</a:t>
            </a:r>
            <a:endParaRPr b="1" sz="1600">
              <a:solidFill>
                <a:srgbClr val="3D85C6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Polyposis coli; </a:t>
            </a:r>
            <a:r>
              <a:rPr lang="en-GB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Present at 10-15 years of age. 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Multiple Osteomas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Epidermal cysts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Fibromatosis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D85C6"/>
                </a:solidFill>
                <a:latin typeface="Lora"/>
                <a:ea typeface="Lora"/>
                <a:cs typeface="Lora"/>
                <a:sym typeface="Lora"/>
              </a:rPr>
              <a:t>Turcot syndrome:</a:t>
            </a:r>
            <a:endParaRPr b="1" sz="1600">
              <a:solidFill>
                <a:srgbClr val="3D85C6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Polyposis coli; </a:t>
            </a:r>
            <a:r>
              <a:rPr lang="en-GB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Present at 10-15 years of age. 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Glioma </a:t>
            </a:r>
            <a:r>
              <a:rPr lang="en-GB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(look for brain symptoms)</a:t>
            </a:r>
            <a:endParaRPr>
              <a:solidFill>
                <a:srgbClr val="B45F06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Fibromatosis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CNS tumors; 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medulloblastoma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64" name="Google Shape;164;p19"/>
          <p:cNvPicPr preferRelativeResize="0"/>
          <p:nvPr/>
        </p:nvPicPr>
        <p:blipFill rotWithShape="1">
          <a:blip r:embed="rId6">
            <a:alphaModFix/>
          </a:blip>
          <a:srcRect b="0" l="0" r="5935" t="0"/>
          <a:stretch/>
        </p:blipFill>
        <p:spPr>
          <a:xfrm>
            <a:off x="6124100" y="5351725"/>
            <a:ext cx="1663950" cy="134187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 txBox="1"/>
          <p:nvPr/>
        </p:nvSpPr>
        <p:spPr>
          <a:xfrm>
            <a:off x="-5152925" y="2998350"/>
            <a:ext cx="63591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APC loss: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hyperproliferation of normal epithelium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K-ras mutation: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change of early 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6" name="Google Shape;166;p19"/>
          <p:cNvSpPr txBox="1"/>
          <p:nvPr/>
        </p:nvSpPr>
        <p:spPr>
          <a:xfrm>
            <a:off x="6568750" y="5118150"/>
            <a:ext cx="736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Lora"/>
                <a:ea typeface="Lora"/>
                <a:cs typeface="Lora"/>
                <a:sym typeface="Lora"/>
              </a:rPr>
              <a:t>FPC</a:t>
            </a:r>
            <a:endParaRPr b="1" sz="12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/>
          <p:nvPr/>
        </p:nvSpPr>
        <p:spPr>
          <a:xfrm>
            <a:off x="949950" y="0"/>
            <a:ext cx="60201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Malignant tumors of intestine</a:t>
            </a:r>
            <a:endParaRPr b="1" sz="30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72" name="Google Shape;172;p20"/>
          <p:cNvSpPr txBox="1"/>
          <p:nvPr/>
        </p:nvSpPr>
        <p:spPr>
          <a:xfrm>
            <a:off x="0" y="986675"/>
            <a:ext cx="6891000" cy="80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Introduction</a:t>
            </a:r>
            <a:endParaRPr b="1" sz="1800">
              <a:solidFill>
                <a:srgbClr val="0B5394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Tumors of the small and large intestines: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196899" lvl="0" marL="557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rabicPeriod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Carcinoma.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196899" lvl="0" marL="557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rabicPeriod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Carcinoid tumor.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196899" lvl="0" marL="557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rabicPeriod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Lymphoma.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The small intestine is an uncommon site for benign and malignant tumors.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Adenocarcinoma</a:t>
            </a:r>
            <a:endParaRPr b="1" sz="1800">
              <a:solidFill>
                <a:srgbClr val="0B5394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Adenocarcinoma of the colon is the 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most common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GI malignancy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Epidemiology</a:t>
            </a:r>
            <a:endParaRPr b="1"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Major cause of morbidity and mortality worldwide.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Constitutes 98% of all cancers in the large intestine.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Lora"/>
              <a:buChar char="●"/>
            </a:pPr>
            <a:r>
              <a:rPr lang="en-GB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I</a:t>
            </a:r>
            <a:r>
              <a:rPr lang="en-GB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ncidence peaks at 60 to 70 years of age. </a:t>
            </a:r>
            <a:endParaRPr>
              <a:solidFill>
                <a:srgbClr val="8E7CC3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Lora"/>
              <a:buChar char="●"/>
            </a:pPr>
            <a:r>
              <a:rPr lang="en-GB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A</a:t>
            </a:r>
            <a:r>
              <a:rPr lang="en-GB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spirin or other NSAIDs have a protective effect. </a:t>
            </a:r>
            <a:endParaRPr>
              <a:solidFill>
                <a:srgbClr val="8E7CC3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Predisposing factors</a:t>
            </a:r>
            <a:endParaRPr b="1"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IBD, adenomas, polyposis syndrome.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Diet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appears to play an important role in the risk for colon cancer: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Low fibre diet.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High fat content.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Alcohol 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Reduced intake of vit A, C &amp; E </a:t>
            </a:r>
            <a:r>
              <a:rPr lang="en-GB">
                <a:solidFill>
                  <a:srgbClr val="999999"/>
                </a:solidFill>
                <a:latin typeface="Lora"/>
                <a:ea typeface="Lora"/>
                <a:cs typeface="Lora"/>
                <a:sym typeface="Lora"/>
              </a:rPr>
              <a:t>(antioxidants)</a:t>
            </a:r>
            <a:endParaRPr>
              <a:solidFill>
                <a:srgbClr val="999999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73" name="Google Shape;173;p20"/>
          <p:cNvSpPr txBox="1"/>
          <p:nvPr/>
        </p:nvSpPr>
        <p:spPr>
          <a:xfrm>
            <a:off x="0" y="6697250"/>
            <a:ext cx="7030500" cy="28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Lora"/>
                <a:ea typeface="Lora"/>
                <a:cs typeface="Lora"/>
                <a:sym typeface="Lora"/>
              </a:rPr>
              <a:t>Why does less fibers and more fat intake predispose?</a:t>
            </a:r>
            <a:endParaRPr b="1" sz="1600"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Large stool bulks usually wipe off toxic oxidative byproducts produced by normal flora.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Smaller stool bulks allows the toxic byproducts to stay on the mucosa for longer time.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Since reduced fiber intake causes a decrease in stool size, the byproducts increased time on the mucosa will lead to oxidative damage.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High fat intake increases production of bile acids and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cholesterol.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Which can be converted by normal flora to carcinogens.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/>
          <p:nvPr/>
        </p:nvSpPr>
        <p:spPr>
          <a:xfrm>
            <a:off x="95025" y="9303450"/>
            <a:ext cx="2660100" cy="70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1"/>
          <p:cNvSpPr txBox="1"/>
          <p:nvPr/>
        </p:nvSpPr>
        <p:spPr>
          <a:xfrm>
            <a:off x="0" y="967675"/>
            <a:ext cx="6844500" cy="91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Adenocarcinoma of Large Intestine</a:t>
            </a:r>
            <a:endParaRPr b="1" sz="1800">
              <a:solidFill>
                <a:srgbClr val="0B5394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Carcinogenesis</a:t>
            </a:r>
            <a:endParaRPr b="1"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Two pathogenetically distinct pathways for the development of colon cancer, both seem to result from accumulation of multiple mutations: 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1- The APC/B-catenin pathway (85%):</a:t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Chromosomal instability that results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 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stepwise accumulation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of mutations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 a series of oncogenes and tumor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suppressor genes.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Hereditary mutation of the APC gene is the cause of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familial adenomatous polyposis (FAP)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, where affected individuals carry an almost 100% risk of developing colon cancer by age 40 years.</a:t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2- The DNA mismatch repair genes pathway:</a:t>
            </a:r>
            <a:endParaRPr>
              <a:solidFill>
                <a:srgbClr val="8E7CC3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Lora"/>
              <a:buChar char="●"/>
            </a:pPr>
            <a:r>
              <a:rPr lang="en-GB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Referred to as MSI high, or MSI-H tumors.</a:t>
            </a:r>
            <a:endParaRPr>
              <a:solidFill>
                <a:srgbClr val="8E7CC3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10% to 15% of sporadic cases.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There is accumulation of mutations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Five DNA mismatch repair genes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(MSH2, MSH6, </a:t>
            </a:r>
            <a:endParaRPr b="1"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          MLH1,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PMS1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&amp;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PMS2)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Give rise to the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hereditary non polyposis colon carcinoma (HNPCC) syndrome: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499" lvl="0" marL="899999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This result in microsatellite instability and permit accumulation of mutations in numerous genes.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4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If these mutations affect genes involved in cell survival and proliferation, cancer may develop.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4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It progress from normal to sessile serrated adenomas to adenocarcinoma.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4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May produce abundant mucin that accumulates within the intestinal wall, and these carry a poor prognosis.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80" name="Google Shape;180;p21"/>
          <p:cNvSpPr txBox="1"/>
          <p:nvPr/>
        </p:nvSpPr>
        <p:spPr>
          <a:xfrm>
            <a:off x="5091200" y="2159125"/>
            <a:ext cx="2305200" cy="1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Lora"/>
                <a:ea typeface="Lora"/>
                <a:cs typeface="Lora"/>
                <a:sym typeface="Lora"/>
              </a:rPr>
              <a:t>Adenocarcinoma sequence</a:t>
            </a:r>
            <a:endParaRPr b="1" sz="12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81" name="Google Shape;181;p21"/>
          <p:cNvSpPr txBox="1"/>
          <p:nvPr/>
        </p:nvSpPr>
        <p:spPr>
          <a:xfrm>
            <a:off x="949950" y="0"/>
            <a:ext cx="60201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Malignant tumors of intestine</a:t>
            </a:r>
            <a:endParaRPr b="1" sz="30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82" name="Google Shape;182;p21"/>
          <p:cNvPicPr preferRelativeResize="0"/>
          <p:nvPr/>
        </p:nvPicPr>
        <p:blipFill rotWithShape="1">
          <a:blip r:embed="rId3">
            <a:alphaModFix/>
          </a:blip>
          <a:srcRect b="0" l="4624" r="2885" t="0"/>
          <a:stretch/>
        </p:blipFill>
        <p:spPr>
          <a:xfrm>
            <a:off x="4636287" y="2325025"/>
            <a:ext cx="3215024" cy="1380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3715" y="8764225"/>
            <a:ext cx="3812575" cy="150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1"/>
          <p:cNvSpPr txBox="1"/>
          <p:nvPr/>
        </p:nvSpPr>
        <p:spPr>
          <a:xfrm>
            <a:off x="483225" y="6491875"/>
            <a:ext cx="2189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Females slides</a:t>
            </a:r>
            <a:endParaRPr b="1" sz="1100">
              <a:solidFill>
                <a:srgbClr val="8E7CC3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 txBox="1"/>
          <p:nvPr/>
        </p:nvSpPr>
        <p:spPr>
          <a:xfrm>
            <a:off x="949950" y="0"/>
            <a:ext cx="60201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Malignant tumors of intestine</a:t>
            </a:r>
            <a:endParaRPr b="1" sz="30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0" y="894600"/>
            <a:ext cx="6366600" cy="3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Colorectal Carcinoma</a:t>
            </a:r>
            <a:endParaRPr b="1" sz="1800">
              <a:solidFill>
                <a:srgbClr val="0B5394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highlight>
                  <a:srgbClr val="CFE2F3"/>
                </a:highlight>
                <a:latin typeface="Lora"/>
                <a:ea typeface="Lora"/>
                <a:cs typeface="Lora"/>
                <a:sym typeface="Lora"/>
              </a:rPr>
              <a:t>Gross pathology</a:t>
            </a:r>
            <a:endParaRPr b="1" sz="1600">
              <a:solidFill>
                <a:schemeClr val="dk1"/>
              </a:solidFill>
              <a:highlight>
                <a:srgbClr val="CFE2F3"/>
              </a:highlight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70% are in the rectum, rectosigmoid and sigmoid colon.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Left-sided carcinomas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tend to be 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899" lvl="1" marL="557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Annular, encircling lesions 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899" lvl="1" marL="557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Early symptoms of obstruction. </a:t>
            </a:r>
            <a:r>
              <a:rPr lang="en-GB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(bleeding in stool)</a:t>
            </a:r>
            <a:endParaRPr>
              <a:solidFill>
                <a:srgbClr val="B45F06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Right-sided carcinomas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899" lvl="1" marL="557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Grow as polypoid,fungating masses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899" lvl="1" marL="557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Obstruction is uncommon.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899" lvl="1" marL="557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400"/>
              <a:buFont typeface="Lora"/>
              <a:buChar char="○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Chronic bleeding leads to Anemia, and hard to detect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highlight>
                  <a:srgbClr val="CFE2F3"/>
                </a:highlight>
                <a:latin typeface="Lora"/>
                <a:ea typeface="Lora"/>
                <a:cs typeface="Lora"/>
                <a:sym typeface="Lora"/>
              </a:rPr>
              <a:t>Microscopy</a:t>
            </a:r>
            <a:endParaRPr b="1" sz="1600">
              <a:solidFill>
                <a:schemeClr val="dk1"/>
              </a:solidFill>
              <a:highlight>
                <a:srgbClr val="CFE2F3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A,B: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Adenocarcinoma: consist of infiltrating glands lined by atypical cells.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C: 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Mucinous adenocarcinoma secret abundant mucin 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that may dissect through cleavage planes in the wall.</a:t>
            </a:r>
            <a:endParaRPr b="1"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91" name="Google Shape;19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6608" y="1699257"/>
            <a:ext cx="1465427" cy="1101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7700" y="3001049"/>
            <a:ext cx="1416101" cy="9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2"/>
          <p:cNvSpPr txBox="1"/>
          <p:nvPr/>
        </p:nvSpPr>
        <p:spPr>
          <a:xfrm>
            <a:off x="6928020" y="1416640"/>
            <a:ext cx="11109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Right sided</a:t>
            </a:r>
            <a:endParaRPr b="1" sz="1000"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94" name="Google Shape;194;p22"/>
          <p:cNvSpPr txBox="1"/>
          <p:nvPr/>
        </p:nvSpPr>
        <p:spPr>
          <a:xfrm>
            <a:off x="7015025" y="2801250"/>
            <a:ext cx="9369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Left sided</a:t>
            </a:r>
            <a:endParaRPr b="1" sz="1000"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95" name="Google Shape;19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1588" y="4201413"/>
            <a:ext cx="3052209" cy="97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2"/>
          <p:cNvSpPr txBox="1"/>
          <p:nvPr/>
        </p:nvSpPr>
        <p:spPr>
          <a:xfrm>
            <a:off x="6803175" y="4172813"/>
            <a:ext cx="2571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Lora"/>
                <a:ea typeface="Lora"/>
                <a:cs typeface="Lora"/>
                <a:sym typeface="Lora"/>
              </a:rPr>
              <a:t>C</a:t>
            </a:r>
            <a:endParaRPr b="1" sz="10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97" name="Google Shape;197;p22"/>
          <p:cNvSpPr txBox="1"/>
          <p:nvPr/>
        </p:nvSpPr>
        <p:spPr>
          <a:xfrm>
            <a:off x="5774475" y="4191813"/>
            <a:ext cx="2571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Lora"/>
                <a:ea typeface="Lora"/>
                <a:cs typeface="Lora"/>
                <a:sym typeface="Lora"/>
              </a:rPr>
              <a:t>B</a:t>
            </a:r>
            <a:endParaRPr b="1" sz="10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98" name="Google Shape;198;p22"/>
          <p:cNvSpPr txBox="1"/>
          <p:nvPr/>
        </p:nvSpPr>
        <p:spPr>
          <a:xfrm>
            <a:off x="4745775" y="4191813"/>
            <a:ext cx="2571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Lora"/>
                <a:ea typeface="Lora"/>
                <a:cs typeface="Lora"/>
                <a:sym typeface="Lora"/>
              </a:rPr>
              <a:t>A</a:t>
            </a:r>
            <a:endParaRPr b="1" sz="10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99" name="Google Shape;199;p22"/>
          <p:cNvSpPr txBox="1"/>
          <p:nvPr/>
        </p:nvSpPr>
        <p:spPr>
          <a:xfrm>
            <a:off x="0" y="6305575"/>
            <a:ext cx="7687800" cy="390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Tumor markers &amp; prognosis</a:t>
            </a:r>
            <a:endParaRPr b="1" sz="1800">
              <a:solidFill>
                <a:srgbClr val="0B5394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A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substance found in the blood, urine or body tissues that can be elevated in cancer, among other tissue types.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Tumor markers that are useful to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asses recurrence: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Carcinoembryonic antigen (CEA)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: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may also be raised in some non-neoplastic conditions like ulcerative colitis, pancreatitis, cirrhosis, COPD, Crohn’s disease as well as in smokers.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Font typeface="Lora"/>
              <a:buChar char="○"/>
            </a:pPr>
            <a:r>
              <a:rPr b="1" lang="en-GB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Carbohydrate antigen (CA19-9): </a:t>
            </a:r>
            <a:r>
              <a:rPr lang="en-GB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raised in patients with colon cancer and pancreatic cancer, esophageal cancer and hepatocellular carcinoma, elevated levels may also occur in pancreatitis and cirrhosis.</a:t>
            </a:r>
            <a:endParaRPr>
              <a:solidFill>
                <a:srgbClr val="38761D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Font typeface="Lora"/>
              <a:buChar char="●"/>
            </a:pPr>
            <a:r>
              <a:rPr b="1" lang="en-GB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Tissue inhibitor of metalloproteinases 1 (TIMP1): </a:t>
            </a:r>
            <a:r>
              <a:rPr lang="en-GB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early as well as late stage diseases</a:t>
            </a:r>
            <a:r>
              <a:rPr lang="en-GB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>
              <a:solidFill>
                <a:srgbClr val="38761D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Lora"/>
              <a:buChar char="●"/>
            </a:pPr>
            <a:r>
              <a:rPr lang="en-GB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The most important prognostic factors: depth of invasion, the presence or absence of lymph node metastases and distant metastasis.</a:t>
            </a:r>
            <a:endParaRPr>
              <a:solidFill>
                <a:srgbClr val="8E7CC3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Tumor Node Metastasis (TNM) and </a:t>
            </a:r>
            <a:r>
              <a:rPr lang="en-GB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Duke classification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used for</a:t>
            </a:r>
            <a:r>
              <a:rPr lang="en-GB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Staging of Colon Cancers.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00" name="Google Shape;200;p22"/>
          <p:cNvSpPr txBox="1"/>
          <p:nvPr/>
        </p:nvSpPr>
        <p:spPr>
          <a:xfrm>
            <a:off x="0" y="4470050"/>
            <a:ext cx="7843800" cy="18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Signs and symptoms</a:t>
            </a:r>
            <a:endParaRPr b="1"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Rectal bleeding (PR):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If located closer to the anus. 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Change in bowel habit, feeling of incomplete defecation.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Bowel obstruction: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A tumor that is large enough to fill the entire lumen of the bowel.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Right-sided lesions are more likely to bleed while left-sided tumors are usually detected later and could present with bowel obstruction.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