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12186000" cx="6858000"/>
  <p:notesSz cx="6858000" cy="9144000"/>
  <p:embeddedFontLst>
    <p:embeddedFont>
      <p:font typeface="Cabin"/>
      <p:regular r:id="rId16"/>
      <p:bold r:id="rId17"/>
      <p:italic r:id="rId18"/>
      <p:boldItalic r:id="rId19"/>
    </p:embeddedFont>
    <p:embeddedFont>
      <p:font typeface="Mada"/>
      <p:regular r:id="rId20"/>
      <p:bold r:id="rId21"/>
    </p:embeddedFont>
    <p:embeddedFont>
      <p:font typeface="Ex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83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B5598EF-D7B1-47F9-83B0-8645D656C910}">
  <a:tblStyle styleId="{2B5598EF-D7B1-47F9-83B0-8645D656C9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38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ada-regular.fntdata"/><Relationship Id="rId22" Type="http://schemas.openxmlformats.org/officeDocument/2006/relationships/font" Target="fonts/Exo-regular.fntdata"/><Relationship Id="rId21" Type="http://schemas.openxmlformats.org/officeDocument/2006/relationships/font" Target="fonts/Mada-bold.fntdata"/><Relationship Id="rId24" Type="http://schemas.openxmlformats.org/officeDocument/2006/relationships/font" Target="fonts/Exo-italic.fntdata"/><Relationship Id="rId23" Type="http://schemas.openxmlformats.org/officeDocument/2006/relationships/font" Target="fonts/Ex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schemas.openxmlformats.org/officeDocument/2006/relationships/font" Target="fonts/Exo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Cabin-bold.fntdata"/><Relationship Id="rId16" Type="http://schemas.openxmlformats.org/officeDocument/2006/relationships/font" Target="fonts/Cabin-regular.fntdata"/><Relationship Id="rId19" Type="http://schemas.openxmlformats.org/officeDocument/2006/relationships/font" Target="fonts/Cabin-boldItalic.fntdata"/><Relationship Id="rId18" Type="http://schemas.openxmlformats.org/officeDocument/2006/relationships/font" Target="fonts/Cabin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445" y="685800"/>
            <a:ext cx="192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d9821cb45_0_14:notes"/>
          <p:cNvSpPr/>
          <p:nvPr>
            <p:ph idx="2" type="sldImg"/>
          </p:nvPr>
        </p:nvSpPr>
        <p:spPr>
          <a:xfrm>
            <a:off x="2464445" y="685800"/>
            <a:ext cx="192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d9821cb4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d9821cb45_0_0:notes"/>
          <p:cNvSpPr/>
          <p:nvPr>
            <p:ph idx="2" type="sldImg"/>
          </p:nvPr>
        </p:nvSpPr>
        <p:spPr>
          <a:xfrm>
            <a:off x="2464445" y="685800"/>
            <a:ext cx="192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d9821cb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3e1a96a7163d5c0_22:notes"/>
          <p:cNvSpPr/>
          <p:nvPr>
            <p:ph idx="2" type="sldImg"/>
          </p:nvPr>
        </p:nvSpPr>
        <p:spPr>
          <a:xfrm>
            <a:off x="2464445" y="685800"/>
            <a:ext cx="192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3e1a96a7163d5c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63e1a96a7163d5c0_17:notes"/>
          <p:cNvSpPr/>
          <p:nvPr>
            <p:ph idx="2" type="sldImg"/>
          </p:nvPr>
        </p:nvSpPr>
        <p:spPr>
          <a:xfrm>
            <a:off x="2464445" y="685800"/>
            <a:ext cx="192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63e1a96a7163d5c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e119aad6c4434ab_33:notes"/>
          <p:cNvSpPr/>
          <p:nvPr>
            <p:ph idx="2" type="sldImg"/>
          </p:nvPr>
        </p:nvSpPr>
        <p:spPr>
          <a:xfrm>
            <a:off x="2464445" y="685800"/>
            <a:ext cx="192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e119aad6c4434ab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e119aad6c4434ab_24:notes"/>
          <p:cNvSpPr/>
          <p:nvPr>
            <p:ph idx="2" type="sldImg"/>
          </p:nvPr>
        </p:nvSpPr>
        <p:spPr>
          <a:xfrm>
            <a:off x="2464445" y="685800"/>
            <a:ext cx="192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e119aad6c4434ab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5d9821cb45_0_93:notes"/>
          <p:cNvSpPr/>
          <p:nvPr>
            <p:ph idx="2" type="sldImg"/>
          </p:nvPr>
        </p:nvSpPr>
        <p:spPr>
          <a:xfrm>
            <a:off x="2464445" y="685800"/>
            <a:ext cx="192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5d9821cb45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5d9821cb45_0_108:notes"/>
          <p:cNvSpPr/>
          <p:nvPr>
            <p:ph idx="2" type="sldImg"/>
          </p:nvPr>
        </p:nvSpPr>
        <p:spPr>
          <a:xfrm>
            <a:off x="2464445" y="685800"/>
            <a:ext cx="192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5d9821cb45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233781" y="1764050"/>
            <a:ext cx="6390300" cy="486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233775" y="6714620"/>
            <a:ext cx="6390300" cy="187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233775" y="2620636"/>
            <a:ext cx="6390300" cy="465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233775" y="7468264"/>
            <a:ext cx="6390300" cy="30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233781" y="1764050"/>
            <a:ext cx="6390300" cy="486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233775" y="6714620"/>
            <a:ext cx="6390300" cy="187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233775" y="5095802"/>
            <a:ext cx="6390300" cy="199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/>
          <p:nvPr>
            <p:ph type="title"/>
          </p:nvPr>
        </p:nvSpPr>
        <p:spPr>
          <a:xfrm>
            <a:off x="233775" y="1054355"/>
            <a:ext cx="6390300" cy="13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" type="body"/>
          </p:nvPr>
        </p:nvSpPr>
        <p:spPr>
          <a:xfrm>
            <a:off x="233775" y="2730448"/>
            <a:ext cx="6390300" cy="80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title"/>
          </p:nvPr>
        </p:nvSpPr>
        <p:spPr>
          <a:xfrm>
            <a:off x="233775" y="1054355"/>
            <a:ext cx="6390300" cy="13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233775" y="2730448"/>
            <a:ext cx="3000000" cy="80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0" name="Google Shape;70;p17"/>
          <p:cNvSpPr txBox="1"/>
          <p:nvPr>
            <p:ph idx="2" type="body"/>
          </p:nvPr>
        </p:nvSpPr>
        <p:spPr>
          <a:xfrm>
            <a:off x="3624300" y="2730448"/>
            <a:ext cx="3000000" cy="80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233775" y="1054355"/>
            <a:ext cx="6390300" cy="13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233775" y="1316330"/>
            <a:ext cx="2106000" cy="179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233775" y="3292246"/>
            <a:ext cx="2106000" cy="753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p19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367688" y="1066497"/>
            <a:ext cx="4775700" cy="969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1" name="Google Shape;81;p20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/>
          <p:nvPr/>
        </p:nvSpPr>
        <p:spPr>
          <a:xfrm>
            <a:off x="3429000" y="-296"/>
            <a:ext cx="3429000" cy="1218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21"/>
          <p:cNvSpPr txBox="1"/>
          <p:nvPr>
            <p:ph type="title"/>
          </p:nvPr>
        </p:nvSpPr>
        <p:spPr>
          <a:xfrm>
            <a:off x="199125" y="2921643"/>
            <a:ext cx="3033900" cy="351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5" name="Google Shape;85;p21"/>
          <p:cNvSpPr txBox="1"/>
          <p:nvPr>
            <p:ph idx="1" type="subTitle"/>
          </p:nvPr>
        </p:nvSpPr>
        <p:spPr>
          <a:xfrm>
            <a:off x="199125" y="6641056"/>
            <a:ext cx="3033900" cy="29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6" name="Google Shape;86;p21"/>
          <p:cNvSpPr txBox="1"/>
          <p:nvPr>
            <p:ph idx="2" type="body"/>
          </p:nvPr>
        </p:nvSpPr>
        <p:spPr>
          <a:xfrm>
            <a:off x="3704625" y="1715481"/>
            <a:ext cx="2877600" cy="87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233775" y="5095802"/>
            <a:ext cx="6390300" cy="199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/>
          <p:nvPr>
            <p:ph idx="1" type="body"/>
          </p:nvPr>
        </p:nvSpPr>
        <p:spPr>
          <a:xfrm>
            <a:off x="233775" y="10023095"/>
            <a:ext cx="4499100" cy="143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0" name="Google Shape;90;p22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/>
          <p:nvPr>
            <p:ph hasCustomPrompt="1" type="title"/>
          </p:nvPr>
        </p:nvSpPr>
        <p:spPr>
          <a:xfrm>
            <a:off x="233775" y="2620636"/>
            <a:ext cx="6390300" cy="465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3" name="Google Shape;93;p23"/>
          <p:cNvSpPr txBox="1"/>
          <p:nvPr>
            <p:ph idx="1" type="body"/>
          </p:nvPr>
        </p:nvSpPr>
        <p:spPr>
          <a:xfrm>
            <a:off x="233775" y="7468264"/>
            <a:ext cx="6390300" cy="30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233775" y="1054355"/>
            <a:ext cx="6390300" cy="13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233775" y="2730448"/>
            <a:ext cx="6390300" cy="80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233775" y="1054355"/>
            <a:ext cx="6390300" cy="13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233775" y="2730448"/>
            <a:ext cx="3000000" cy="80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3624300" y="2730448"/>
            <a:ext cx="3000000" cy="80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233775" y="1054355"/>
            <a:ext cx="6390300" cy="13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233775" y="1316330"/>
            <a:ext cx="2106000" cy="179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233775" y="3292246"/>
            <a:ext cx="2106000" cy="753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367688" y="1066497"/>
            <a:ext cx="4775700" cy="969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3429000" y="-296"/>
            <a:ext cx="3429000" cy="1218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199125" y="2921643"/>
            <a:ext cx="3033900" cy="351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199125" y="6641056"/>
            <a:ext cx="3033900" cy="29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3704625" y="1715481"/>
            <a:ext cx="2877600" cy="87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233775" y="10023095"/>
            <a:ext cx="4499100" cy="143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33775" y="1054355"/>
            <a:ext cx="6390300" cy="1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33775" y="2730448"/>
            <a:ext cx="6390300" cy="80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-150" y="11309951"/>
            <a:ext cx="6858000" cy="876000"/>
          </a:xfrm>
          <a:prstGeom prst="round2SameRect">
            <a:avLst>
              <a:gd fmla="val 16667" name="adj1"/>
              <a:gd fmla="val 0" name="adj2"/>
            </a:avLst>
          </a:prstGeom>
          <a:noFill/>
          <a:ln cap="flat" cmpd="sng" w="9525">
            <a:solidFill>
              <a:srgbClr val="C27BA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-150" y="0"/>
            <a:ext cx="6877200" cy="95400"/>
          </a:xfrm>
          <a:prstGeom prst="rect">
            <a:avLst/>
          </a:prstGeom>
          <a:solidFill>
            <a:srgbClr val="741B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233775" y="1054355"/>
            <a:ext cx="6390300" cy="1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233775" y="2730448"/>
            <a:ext cx="6390300" cy="80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354343" y="11048111"/>
            <a:ext cx="411600" cy="93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document/d/1vLdNamfzIiACRKGp81jXnTCeeCSKS_mTl1xp1xq5MV4/edit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hyperlink" Target="https://www.sarahah.com/messages/user/310aee58-eb69-4d7d-bb26-e596f5dfa04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/>
          <p:nvPr/>
        </p:nvSpPr>
        <p:spPr>
          <a:xfrm flipH="1" rot="-5400000">
            <a:off x="-800314" y="797839"/>
            <a:ext cx="8456153" cy="6860475"/>
          </a:xfrm>
          <a:prstGeom prst="flowChartExtract">
            <a:avLst/>
          </a:prstGeom>
          <a:solidFill>
            <a:srgbClr val="741B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5"/>
          <p:cNvSpPr/>
          <p:nvPr/>
        </p:nvSpPr>
        <p:spPr>
          <a:xfrm flipH="1" rot="10800000">
            <a:off x="0" y="-124"/>
            <a:ext cx="6867300" cy="4228200"/>
          </a:xfrm>
          <a:prstGeom prst="rtTriangle">
            <a:avLst/>
          </a:prstGeom>
          <a:solidFill>
            <a:srgbClr val="A64D7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5"/>
          <p:cNvSpPr txBox="1"/>
          <p:nvPr/>
        </p:nvSpPr>
        <p:spPr>
          <a:xfrm>
            <a:off x="104775" y="11085704"/>
            <a:ext cx="13143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741B47"/>
                </a:solidFill>
                <a:latin typeface="Mada"/>
                <a:ea typeface="Mada"/>
                <a:cs typeface="Mada"/>
                <a:sym typeface="Mada"/>
              </a:rPr>
              <a:t>Color index:</a:t>
            </a:r>
            <a:endParaRPr b="1" u="sng">
              <a:solidFill>
                <a:srgbClr val="741B47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04" name="Google Shape;104;p25"/>
          <p:cNvSpPr txBox="1"/>
          <p:nvPr/>
        </p:nvSpPr>
        <p:spPr>
          <a:xfrm>
            <a:off x="47625" y="11438044"/>
            <a:ext cx="16668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Black : Main content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Red : Important</a:t>
            </a:r>
            <a:endParaRPr sz="1200">
              <a:solidFill>
                <a:srgbClr val="FF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Blue: Males’ slides only</a:t>
            </a:r>
            <a:endParaRPr sz="1200">
              <a:solidFill>
                <a:srgbClr val="3D85C6"/>
              </a:solidFill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05" name="Google Shape;105;p25"/>
          <p:cNvCxnSpPr/>
          <p:nvPr/>
        </p:nvCxnSpPr>
        <p:spPr>
          <a:xfrm>
            <a:off x="1819275" y="11542718"/>
            <a:ext cx="0" cy="495300"/>
          </a:xfrm>
          <a:prstGeom prst="straightConnector1">
            <a:avLst/>
          </a:prstGeom>
          <a:noFill/>
          <a:ln cap="flat" cmpd="sng" w="9525">
            <a:solidFill>
              <a:srgbClr val="C27BA0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106" name="Google Shape;106;p25"/>
          <p:cNvSpPr txBox="1"/>
          <p:nvPr/>
        </p:nvSpPr>
        <p:spPr>
          <a:xfrm>
            <a:off x="1952625" y="11438044"/>
            <a:ext cx="22860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Purple</a:t>
            </a: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: Females’ slides only</a:t>
            </a:r>
            <a:endParaRPr sz="1200">
              <a:solidFill>
                <a:srgbClr val="674EA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9999"/>
                </a:solidFill>
                <a:latin typeface="Mada"/>
                <a:ea typeface="Mada"/>
                <a:cs typeface="Mada"/>
                <a:sym typeface="Mada"/>
              </a:rPr>
              <a:t>Grey: Extra info or explanation</a:t>
            </a:r>
            <a:endParaRPr sz="1200">
              <a:solidFill>
                <a:srgbClr val="99999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Green : Dr. notes</a:t>
            </a:r>
            <a:endParaRPr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07" name="Google Shape;107;p25"/>
          <p:cNvSpPr/>
          <p:nvPr/>
        </p:nvSpPr>
        <p:spPr>
          <a:xfrm rot="5400000">
            <a:off x="5416593" y="10697055"/>
            <a:ext cx="1492014" cy="1390650"/>
          </a:xfrm>
          <a:prstGeom prst="flowChartMerge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5"/>
          <p:cNvSpPr txBox="1"/>
          <p:nvPr/>
        </p:nvSpPr>
        <p:spPr>
          <a:xfrm>
            <a:off x="5648250" y="11197239"/>
            <a:ext cx="13143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Editing File</a:t>
            </a:r>
            <a:endParaRPr b="1" i="1" u="sng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25"/>
          <p:cNvSpPr txBox="1"/>
          <p:nvPr/>
        </p:nvSpPr>
        <p:spPr>
          <a:xfrm>
            <a:off x="19050" y="6961164"/>
            <a:ext cx="3038400" cy="6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Objectives:</a:t>
            </a:r>
            <a:endParaRPr b="1" sz="3000"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25"/>
          <p:cNvSpPr txBox="1"/>
          <p:nvPr/>
        </p:nvSpPr>
        <p:spPr>
          <a:xfrm>
            <a:off x="1466850" y="3523397"/>
            <a:ext cx="53532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Antiemetic</a:t>
            </a:r>
            <a:r>
              <a:rPr b="1" lang="en" sz="4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Drugs</a:t>
            </a:r>
            <a:endParaRPr b="1" sz="48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25"/>
          <p:cNvSpPr txBox="1"/>
          <p:nvPr/>
        </p:nvSpPr>
        <p:spPr>
          <a:xfrm>
            <a:off x="47625" y="7506650"/>
            <a:ext cx="5419800" cy="23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By the end of the lecture , you should know:</a:t>
            </a:r>
            <a:endParaRPr b="1"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400"/>
              <a:buFont typeface="Mada"/>
              <a:buChar char="●"/>
            </a:pPr>
            <a:r>
              <a:rPr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Classify the main different classes  of antiemetic drugs according to their mechanism of action.</a:t>
            </a:r>
            <a:endParaRPr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400"/>
              <a:buFont typeface="Mada"/>
              <a:buChar char="●"/>
            </a:pPr>
            <a:r>
              <a:rPr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Know the characteristic pharmacokinetics &amp; dynamics of different classes of antiemetic drugs.</a:t>
            </a:r>
            <a:endParaRPr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400"/>
              <a:buFont typeface="Mada"/>
              <a:buChar char="●"/>
            </a:pPr>
            <a:r>
              <a:rPr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Identify the selective drugs that can be used according to the cause of vomiting.</a:t>
            </a:r>
            <a:endParaRPr sz="700"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400"/>
              <a:buFont typeface="Mada"/>
              <a:buChar char="●"/>
            </a:pPr>
            <a:r>
              <a:rPr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Learn the adjuvant antiemetics.</a:t>
            </a:r>
            <a:endParaRPr sz="700"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400"/>
              <a:buFont typeface="Mada"/>
              <a:buChar char="●"/>
            </a:pPr>
            <a:r>
              <a:rPr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Describe the major side effects for the different classes of antiemetics.</a:t>
            </a:r>
            <a:endParaRPr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</p:txBody>
      </p:sp>
      <p:pic>
        <p:nvPicPr>
          <p:cNvPr id="112" name="Google Shape;11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025" y="235577"/>
            <a:ext cx="1313982" cy="86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5"/>
          <p:cNvPicPr preferRelativeResize="0"/>
          <p:nvPr/>
        </p:nvPicPr>
        <p:blipFill rotWithShape="1">
          <a:blip r:embed="rId5">
            <a:alphaModFix/>
          </a:blip>
          <a:srcRect b="15539" l="0" r="0" t="16778"/>
          <a:stretch/>
        </p:blipFill>
        <p:spPr>
          <a:xfrm>
            <a:off x="1578174" y="114350"/>
            <a:ext cx="1546025" cy="104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88386" y="143119"/>
            <a:ext cx="1046464" cy="104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/>
          <p:nvPr/>
        </p:nvSpPr>
        <p:spPr>
          <a:xfrm>
            <a:off x="778775" y="377675"/>
            <a:ext cx="5314800" cy="708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741B47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It is a forceful expulsion of gastric contents through the mouth.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It is a 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manifestation </a:t>
            </a:r>
            <a:r>
              <a:rPr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(symptom)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of many conditions and diseases.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20" name="Google Shape;120;p26"/>
          <p:cNvSpPr/>
          <p:nvPr/>
        </p:nvSpPr>
        <p:spPr>
          <a:xfrm>
            <a:off x="2118374" y="244325"/>
            <a:ext cx="2644200" cy="307800"/>
          </a:xfrm>
          <a:prstGeom prst="roundRect">
            <a:avLst>
              <a:gd fmla="val 16667" name="adj"/>
            </a:avLst>
          </a:prstGeom>
          <a:solidFill>
            <a:srgbClr val="741B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Vomiting</a:t>
            </a:r>
            <a:endParaRPr b="1" sz="18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26"/>
          <p:cNvSpPr txBox="1"/>
          <p:nvPr/>
        </p:nvSpPr>
        <p:spPr>
          <a:xfrm>
            <a:off x="2265450" y="1183175"/>
            <a:ext cx="24018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Consequences</a:t>
            </a:r>
            <a:endParaRPr b="1" sz="1800"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22" name="Google Shape;122;p26"/>
          <p:cNvCxnSpPr/>
          <p:nvPr/>
        </p:nvCxnSpPr>
        <p:spPr>
          <a:xfrm>
            <a:off x="1560750" y="1666525"/>
            <a:ext cx="0" cy="495300"/>
          </a:xfrm>
          <a:prstGeom prst="straightConnector1">
            <a:avLst/>
          </a:prstGeom>
          <a:noFill/>
          <a:ln cap="flat" cmpd="sng" w="19050">
            <a:solidFill>
              <a:srgbClr val="A64D79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123" name="Google Shape;123;p26"/>
          <p:cNvSpPr txBox="1"/>
          <p:nvPr/>
        </p:nvSpPr>
        <p:spPr>
          <a:xfrm>
            <a:off x="485775" y="1742725"/>
            <a:ext cx="1122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Dehydration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24" name="Google Shape;124;p26"/>
          <p:cNvSpPr txBox="1"/>
          <p:nvPr/>
        </p:nvSpPr>
        <p:spPr>
          <a:xfrm>
            <a:off x="1514475" y="1752250"/>
            <a:ext cx="1636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Acid-Base imbalance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25" name="Google Shape;125;p26"/>
          <p:cNvSpPr txBox="1"/>
          <p:nvPr/>
        </p:nvSpPr>
        <p:spPr>
          <a:xfrm>
            <a:off x="3038475" y="1742725"/>
            <a:ext cx="1636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Electrolyte depletion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26" name="Google Shape;126;p26"/>
          <p:cNvSpPr txBox="1"/>
          <p:nvPr/>
        </p:nvSpPr>
        <p:spPr>
          <a:xfrm>
            <a:off x="4514850" y="1742725"/>
            <a:ext cx="1819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Aspiration, </a:t>
            </a: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pneumonia</a:t>
            </a:r>
            <a:endParaRPr sz="1200">
              <a:solidFill>
                <a:srgbClr val="674EA7"/>
              </a:solidFill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27" name="Google Shape;127;p26"/>
          <p:cNvCxnSpPr/>
          <p:nvPr/>
        </p:nvCxnSpPr>
        <p:spPr>
          <a:xfrm>
            <a:off x="3084750" y="1666525"/>
            <a:ext cx="0" cy="495300"/>
          </a:xfrm>
          <a:prstGeom prst="straightConnector1">
            <a:avLst/>
          </a:prstGeom>
          <a:noFill/>
          <a:ln cap="flat" cmpd="sng" w="19050">
            <a:solidFill>
              <a:srgbClr val="A64D79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128" name="Google Shape;128;p26"/>
          <p:cNvCxnSpPr/>
          <p:nvPr/>
        </p:nvCxnSpPr>
        <p:spPr>
          <a:xfrm>
            <a:off x="4608750" y="1666525"/>
            <a:ext cx="0" cy="495300"/>
          </a:xfrm>
          <a:prstGeom prst="straightConnector1">
            <a:avLst/>
          </a:prstGeom>
          <a:noFill/>
          <a:ln cap="flat" cmpd="sng" w="19050">
            <a:solidFill>
              <a:srgbClr val="A64D79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129" name="Google Shape;129;p26"/>
          <p:cNvSpPr txBox="1"/>
          <p:nvPr/>
        </p:nvSpPr>
        <p:spPr>
          <a:xfrm>
            <a:off x="1285875" y="2341875"/>
            <a:ext cx="42744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How</a:t>
            </a: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is</a:t>
            </a: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 it induced?</a:t>
            </a:r>
            <a:endParaRPr sz="2400"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30" name="Google Shape;130;p26"/>
          <p:cNvCxnSpPr/>
          <p:nvPr/>
        </p:nvCxnSpPr>
        <p:spPr>
          <a:xfrm>
            <a:off x="1009650" y="3124200"/>
            <a:ext cx="0" cy="5219700"/>
          </a:xfrm>
          <a:prstGeom prst="straightConnector1">
            <a:avLst/>
          </a:prstGeom>
          <a:noFill/>
          <a:ln cap="flat" cmpd="sng" w="19050">
            <a:solidFill>
              <a:srgbClr val="B7B7B7"/>
            </a:solidFill>
            <a:prstDash val="solid"/>
            <a:round/>
            <a:headEnd len="med" w="med" type="oval"/>
            <a:tailEnd len="med" w="med" type="oval"/>
          </a:ln>
        </p:spPr>
      </p:cxnSp>
      <p:grpSp>
        <p:nvGrpSpPr>
          <p:cNvPr id="131" name="Google Shape;131;p26"/>
          <p:cNvGrpSpPr/>
          <p:nvPr/>
        </p:nvGrpSpPr>
        <p:grpSpPr>
          <a:xfrm>
            <a:off x="677014" y="3602082"/>
            <a:ext cx="665280" cy="658022"/>
            <a:chOff x="2186592" y="3408140"/>
            <a:chExt cx="1008000" cy="1008000"/>
          </a:xfrm>
        </p:grpSpPr>
        <p:sp>
          <p:nvSpPr>
            <p:cNvPr id="132" name="Google Shape;132;p26"/>
            <p:cNvSpPr/>
            <p:nvPr/>
          </p:nvSpPr>
          <p:spPr>
            <a:xfrm>
              <a:off x="2186592" y="3408140"/>
              <a:ext cx="1008000" cy="1008000"/>
            </a:xfrm>
            <a:prstGeom prst="ellipse">
              <a:avLst/>
            </a:prstGeom>
            <a:solidFill>
              <a:srgbClr val="EAD1D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0" sz="18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  <p:sp>
          <p:nvSpPr>
            <p:cNvPr id="133" name="Google Shape;133;p26"/>
            <p:cNvSpPr/>
            <p:nvPr/>
          </p:nvSpPr>
          <p:spPr>
            <a:xfrm>
              <a:off x="2384648" y="3606196"/>
              <a:ext cx="612000" cy="6120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0" sz="18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  <p:sp>
          <p:nvSpPr>
            <p:cNvPr id="134" name="Google Shape;134;p26"/>
            <p:cNvSpPr/>
            <p:nvPr/>
          </p:nvSpPr>
          <p:spPr>
            <a:xfrm>
              <a:off x="2270285" y="3738304"/>
              <a:ext cx="8406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FFFF"/>
                  </a:solidFill>
                  <a:latin typeface="Exo"/>
                  <a:ea typeface="Exo"/>
                  <a:cs typeface="Exo"/>
                  <a:sym typeface="Exo"/>
                </a:rPr>
                <a:t>01</a:t>
              </a:r>
              <a:endParaRPr i="0" sz="16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</p:grpSp>
      <p:grpSp>
        <p:nvGrpSpPr>
          <p:cNvPr id="135" name="Google Shape;135;p26"/>
          <p:cNvGrpSpPr/>
          <p:nvPr/>
        </p:nvGrpSpPr>
        <p:grpSpPr>
          <a:xfrm>
            <a:off x="677028" y="7411069"/>
            <a:ext cx="665280" cy="658022"/>
            <a:chOff x="7015284" y="3403639"/>
            <a:chExt cx="1008000" cy="1008000"/>
          </a:xfrm>
        </p:grpSpPr>
        <p:sp>
          <p:nvSpPr>
            <p:cNvPr id="136" name="Google Shape;136;p26"/>
            <p:cNvSpPr/>
            <p:nvPr/>
          </p:nvSpPr>
          <p:spPr>
            <a:xfrm>
              <a:off x="7015284" y="3403639"/>
              <a:ext cx="1008000" cy="1008000"/>
            </a:xfrm>
            <a:prstGeom prst="ellipse">
              <a:avLst/>
            </a:prstGeom>
            <a:solidFill>
              <a:srgbClr val="EAD1D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0" sz="18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  <p:sp>
          <p:nvSpPr>
            <p:cNvPr id="137" name="Google Shape;137;p26"/>
            <p:cNvSpPr/>
            <p:nvPr/>
          </p:nvSpPr>
          <p:spPr>
            <a:xfrm>
              <a:off x="7213340" y="3601695"/>
              <a:ext cx="612000" cy="6120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0" sz="18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  <p:sp>
          <p:nvSpPr>
            <p:cNvPr id="138" name="Google Shape;138;p26"/>
            <p:cNvSpPr txBox="1"/>
            <p:nvPr/>
          </p:nvSpPr>
          <p:spPr>
            <a:xfrm>
              <a:off x="7104519" y="3732043"/>
              <a:ext cx="8529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FFFF"/>
                  </a:solidFill>
                  <a:latin typeface="Exo"/>
                  <a:ea typeface="Exo"/>
                  <a:cs typeface="Exo"/>
                  <a:sym typeface="Exo"/>
                </a:rPr>
                <a:t>04</a:t>
              </a:r>
              <a:endParaRPr b="1" i="0" sz="16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</p:grpSp>
      <p:grpSp>
        <p:nvGrpSpPr>
          <p:cNvPr id="139" name="Google Shape;139;p26"/>
          <p:cNvGrpSpPr/>
          <p:nvPr/>
        </p:nvGrpSpPr>
        <p:grpSpPr>
          <a:xfrm>
            <a:off x="677001" y="6425332"/>
            <a:ext cx="665280" cy="658022"/>
            <a:chOff x="5611128" y="3408140"/>
            <a:chExt cx="1008000" cy="1008000"/>
          </a:xfrm>
        </p:grpSpPr>
        <p:sp>
          <p:nvSpPr>
            <p:cNvPr id="140" name="Google Shape;140;p26"/>
            <p:cNvSpPr/>
            <p:nvPr/>
          </p:nvSpPr>
          <p:spPr>
            <a:xfrm>
              <a:off x="5611128" y="3408140"/>
              <a:ext cx="1008000" cy="1008000"/>
            </a:xfrm>
            <a:prstGeom prst="ellipse">
              <a:avLst/>
            </a:prstGeom>
            <a:solidFill>
              <a:srgbClr val="EAD1D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0" sz="18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  <p:sp>
          <p:nvSpPr>
            <p:cNvPr id="141" name="Google Shape;141;p26"/>
            <p:cNvSpPr/>
            <p:nvPr/>
          </p:nvSpPr>
          <p:spPr>
            <a:xfrm>
              <a:off x="5809184" y="3606196"/>
              <a:ext cx="612000" cy="6120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0" sz="18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  <p:sp>
          <p:nvSpPr>
            <p:cNvPr id="142" name="Google Shape;142;p26"/>
            <p:cNvSpPr txBox="1"/>
            <p:nvPr/>
          </p:nvSpPr>
          <p:spPr>
            <a:xfrm>
              <a:off x="5695902" y="3732043"/>
              <a:ext cx="8529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FFFF"/>
                  </a:solidFill>
                  <a:latin typeface="Exo"/>
                  <a:ea typeface="Exo"/>
                  <a:cs typeface="Exo"/>
                  <a:sym typeface="Exo"/>
                </a:rPr>
                <a:t>03</a:t>
              </a:r>
              <a:endParaRPr b="1" i="0" sz="16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</p:grpSp>
      <p:grpSp>
        <p:nvGrpSpPr>
          <p:cNvPr id="143" name="Google Shape;143;p26"/>
          <p:cNvGrpSpPr/>
          <p:nvPr/>
        </p:nvGrpSpPr>
        <p:grpSpPr>
          <a:xfrm>
            <a:off x="676999" y="5566157"/>
            <a:ext cx="665280" cy="658022"/>
            <a:chOff x="4206972" y="3408140"/>
            <a:chExt cx="1008000" cy="1008000"/>
          </a:xfrm>
        </p:grpSpPr>
        <p:sp>
          <p:nvSpPr>
            <p:cNvPr id="144" name="Google Shape;144;p26"/>
            <p:cNvSpPr/>
            <p:nvPr/>
          </p:nvSpPr>
          <p:spPr>
            <a:xfrm>
              <a:off x="4206972" y="3408140"/>
              <a:ext cx="1008000" cy="1008000"/>
            </a:xfrm>
            <a:prstGeom prst="ellipse">
              <a:avLst/>
            </a:prstGeom>
            <a:solidFill>
              <a:srgbClr val="EAD1D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0" sz="18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  <p:sp>
          <p:nvSpPr>
            <p:cNvPr id="145" name="Google Shape;145;p26"/>
            <p:cNvSpPr/>
            <p:nvPr/>
          </p:nvSpPr>
          <p:spPr>
            <a:xfrm>
              <a:off x="4405028" y="3606196"/>
              <a:ext cx="612000" cy="6120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0" sz="18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  <p:sp>
          <p:nvSpPr>
            <p:cNvPr id="146" name="Google Shape;146;p26"/>
            <p:cNvSpPr txBox="1"/>
            <p:nvPr/>
          </p:nvSpPr>
          <p:spPr>
            <a:xfrm>
              <a:off x="4284520" y="3673679"/>
              <a:ext cx="8529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FFFF"/>
                  </a:solidFill>
                  <a:latin typeface="Exo"/>
                  <a:ea typeface="Exo"/>
                  <a:cs typeface="Exo"/>
                  <a:sym typeface="Exo"/>
                </a:rPr>
                <a:t>02</a:t>
              </a:r>
              <a:endParaRPr b="1" i="0" sz="1600" u="none" cap="none" strike="noStrike">
                <a:solidFill>
                  <a:srgbClr val="FFFFFF"/>
                </a:solidFill>
                <a:latin typeface="Exo"/>
                <a:ea typeface="Exo"/>
                <a:cs typeface="Exo"/>
                <a:sym typeface="Exo"/>
              </a:endParaRPr>
            </a:p>
          </p:txBody>
        </p:sp>
      </p:grpSp>
      <p:sp>
        <p:nvSpPr>
          <p:cNvPr id="147" name="Google Shape;147;p26"/>
          <p:cNvSpPr txBox="1"/>
          <p:nvPr/>
        </p:nvSpPr>
        <p:spPr>
          <a:xfrm>
            <a:off x="922275" y="7414200"/>
            <a:ext cx="40689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Higher cortical centers stimulation(CNS):</a:t>
            </a:r>
            <a:endParaRPr b="1"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674EA7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Emotional factors</a:t>
            </a:r>
            <a:endParaRPr sz="1200">
              <a:solidFill>
                <a:srgbClr val="674EA7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674EA7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Nauseating smells or sights</a:t>
            </a:r>
            <a:endParaRPr>
              <a:solidFill>
                <a:srgbClr val="674EA7"/>
              </a:solidFill>
            </a:endParaRPr>
          </a:p>
        </p:txBody>
      </p:sp>
      <p:sp>
        <p:nvSpPr>
          <p:cNvPr id="148" name="Google Shape;148;p26"/>
          <p:cNvSpPr txBox="1"/>
          <p:nvPr/>
        </p:nvSpPr>
        <p:spPr>
          <a:xfrm>
            <a:off x="1362075" y="5629275"/>
            <a:ext cx="37815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  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Disturbance of vestibular system:</a:t>
            </a:r>
            <a:endParaRPr b="1"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Motion sickness 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(</a:t>
            </a:r>
            <a:r>
              <a:rPr b="1" lang="en" sz="12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H1 &amp; M1 receptors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)</a:t>
            </a:r>
            <a:endParaRPr/>
          </a:p>
        </p:txBody>
      </p:sp>
      <p:sp>
        <p:nvSpPr>
          <p:cNvPr id="149" name="Google Shape;149;p26"/>
          <p:cNvSpPr txBox="1"/>
          <p:nvPr/>
        </p:nvSpPr>
        <p:spPr>
          <a:xfrm>
            <a:off x="923925" y="6372225"/>
            <a:ext cx="4210200" cy="6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                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The periphery (pharynx,GIT) via sensory nerves: </a:t>
            </a:r>
            <a:endParaRPr b="1"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674EA7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GIT irritation</a:t>
            </a:r>
            <a:endParaRPr sz="1200">
              <a:solidFill>
                <a:srgbClr val="674EA7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674EA7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Myocardial infarction </a:t>
            </a:r>
            <a:endParaRPr sz="1200">
              <a:solidFill>
                <a:srgbClr val="674EA7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674EA7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Renal or biliary stones</a:t>
            </a:r>
            <a:endParaRPr>
              <a:solidFill>
                <a:srgbClr val="674EA7"/>
              </a:solidFill>
            </a:endParaRPr>
          </a:p>
        </p:txBody>
      </p:sp>
      <p:sp>
        <p:nvSpPr>
          <p:cNvPr id="150" name="Google Shape;150;p26"/>
          <p:cNvSpPr txBox="1"/>
          <p:nvPr/>
        </p:nvSpPr>
        <p:spPr>
          <a:xfrm>
            <a:off x="889650" y="3204275"/>
            <a:ext cx="5749200" cy="21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                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Stimulation of chemoreceptors trigger zone (CTZ):</a:t>
            </a:r>
            <a:endParaRPr b="1"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                             </a:t>
            </a:r>
            <a:r>
              <a:rPr b="1" lang="en" sz="1200">
                <a:solidFill>
                  <a:schemeClr val="dk1"/>
                </a:solidFill>
                <a:highlight>
                  <a:srgbClr val="EAD1DC"/>
                </a:highlight>
                <a:latin typeface="Mada"/>
                <a:ea typeface="Mada"/>
                <a:cs typeface="Mada"/>
                <a:sym typeface="Mada"/>
              </a:rPr>
              <a:t>General info:</a:t>
            </a:r>
            <a:endParaRPr b="1" sz="1200">
              <a:solidFill>
                <a:schemeClr val="dk1"/>
              </a:solidFill>
              <a:highlight>
                <a:srgbClr val="EAD1DC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○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CTZ is an 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area of medulla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that communicate with vomiting center to initiate vomiting 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○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CTZ is physiologically </a:t>
            </a:r>
            <a:r>
              <a:rPr b="1" lang="en" sz="12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outside BBB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r>
              <a:rPr baseline="30000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1</a:t>
            </a:r>
            <a:endParaRPr baseline="30000"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Char char="○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CTZ contains </a:t>
            </a:r>
            <a:r>
              <a:rPr b="1" lang="en" sz="12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D2 receptors, 5-HT3 receptors &amp; opioid receptors</a:t>
            </a:r>
            <a:endParaRPr b="1" sz="600">
              <a:solidFill>
                <a:srgbClr val="FF000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highlight>
                  <a:srgbClr val="EAD1DC"/>
                </a:highlight>
                <a:latin typeface="Mada"/>
                <a:ea typeface="Mada"/>
                <a:cs typeface="Mada"/>
                <a:sym typeface="Mada"/>
              </a:rPr>
              <a:t>Stimulated by:</a:t>
            </a:r>
            <a:endParaRPr b="1" sz="1200">
              <a:solidFill>
                <a:schemeClr val="dk1"/>
              </a:solidFill>
              <a:highlight>
                <a:srgbClr val="EAD1DC"/>
              </a:highlight>
              <a:latin typeface="Mada"/>
              <a:ea typeface="Mada"/>
              <a:cs typeface="Mada"/>
              <a:sym typeface="Mada"/>
            </a:endParaRPr>
          </a:p>
          <a:p>
            <a:pPr indent="-3048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Emetogenic drugs (Opioids, general anesthetics, Digitalis, L-Dopa)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Chemicals &amp; toxins (</a:t>
            </a:r>
            <a:r>
              <a:rPr b="1" lang="en" sz="1200" u="sng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blood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, </a:t>
            </a:r>
            <a:r>
              <a:rPr b="1" lang="en" sz="1200" u="sng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CSF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)</a:t>
            </a:r>
            <a:r>
              <a:rPr baseline="30000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2</a:t>
            </a:r>
            <a:endParaRPr baseline="30000"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Radiation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-3048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da"/>
              <a:buAutoNum type="alphaLcPeriod"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Uremia, </a:t>
            </a:r>
            <a:r>
              <a:rPr lang="en" sz="1200">
                <a:solidFill>
                  <a:srgbClr val="3D85C6"/>
                </a:solidFill>
                <a:latin typeface="Mada"/>
                <a:ea typeface="Mada"/>
                <a:cs typeface="Mada"/>
                <a:sym typeface="Mada"/>
              </a:rPr>
              <a:t>estrogen ( vomiting of pregnancy)</a:t>
            </a:r>
            <a:endParaRPr b="1" sz="1200">
              <a:solidFill>
                <a:srgbClr val="3D85C6"/>
              </a:solidFill>
              <a:highlight>
                <a:srgbClr val="EAD1DC"/>
              </a:highlight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51" name="Google Shape;151;p26"/>
          <p:cNvSpPr txBox="1"/>
          <p:nvPr/>
        </p:nvSpPr>
        <p:spPr>
          <a:xfrm>
            <a:off x="270750" y="8698380"/>
            <a:ext cx="6316500" cy="81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Chemical transmitters &amp; receptors involved in vomiting and drug targets:</a:t>
            </a:r>
            <a:r>
              <a:rPr b="1" lang="en" sz="22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1" sz="2200"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26"/>
          <p:cNvSpPr/>
          <p:nvPr/>
        </p:nvSpPr>
        <p:spPr>
          <a:xfrm>
            <a:off x="1036500" y="9650275"/>
            <a:ext cx="18732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Ach (Muscarinic receptors) 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53" name="Google Shape;153;p26"/>
          <p:cNvSpPr/>
          <p:nvPr/>
        </p:nvSpPr>
        <p:spPr>
          <a:xfrm>
            <a:off x="1062455" y="10039571"/>
            <a:ext cx="18471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Histamine (H1)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54" name="Google Shape;154;p26"/>
          <p:cNvSpPr/>
          <p:nvPr/>
        </p:nvSpPr>
        <p:spPr>
          <a:xfrm>
            <a:off x="1062458" y="10505084"/>
            <a:ext cx="18471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Substance P (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Neurokinin receptors, NK1) 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55" name="Google Shape;155;p26"/>
          <p:cNvSpPr/>
          <p:nvPr/>
        </p:nvSpPr>
        <p:spPr>
          <a:xfrm>
            <a:off x="3838645" y="10725300"/>
            <a:ext cx="29622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Opioid (Opioid receptors) 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56" name="Google Shape;156;p26"/>
          <p:cNvSpPr/>
          <p:nvPr/>
        </p:nvSpPr>
        <p:spPr>
          <a:xfrm>
            <a:off x="3838662" y="10302834"/>
            <a:ext cx="20607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Serotonin (5-HT3)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57" name="Google Shape;157;p26"/>
          <p:cNvSpPr/>
          <p:nvPr/>
        </p:nvSpPr>
        <p:spPr>
          <a:xfrm>
            <a:off x="3838662" y="9715046"/>
            <a:ext cx="2060700" cy="52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Dopamine (D2)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58" name="Google Shape;158;p26"/>
          <p:cNvCxnSpPr>
            <a:stCxn id="151" idx="2"/>
            <a:endCxn id="157" idx="1"/>
          </p:cNvCxnSpPr>
          <p:nvPr/>
        </p:nvCxnSpPr>
        <p:spPr>
          <a:xfrm flipH="1" rot="-5400000">
            <a:off x="3399750" y="9540030"/>
            <a:ext cx="468300" cy="409800"/>
          </a:xfrm>
          <a:prstGeom prst="bentConnector2">
            <a:avLst/>
          </a:prstGeom>
          <a:noFill/>
          <a:ln cap="flat" cmpd="sng" w="9525">
            <a:solidFill>
              <a:srgbClr val="D5A6BD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159" name="Google Shape;159;p26"/>
          <p:cNvCxnSpPr>
            <a:stCxn id="151" idx="2"/>
            <a:endCxn id="152" idx="3"/>
          </p:cNvCxnSpPr>
          <p:nvPr/>
        </p:nvCxnSpPr>
        <p:spPr>
          <a:xfrm rot="5400000">
            <a:off x="3008850" y="9411630"/>
            <a:ext cx="321000" cy="519300"/>
          </a:xfrm>
          <a:prstGeom prst="bentConnector2">
            <a:avLst/>
          </a:prstGeom>
          <a:noFill/>
          <a:ln cap="flat" cmpd="sng" w="9525">
            <a:solidFill>
              <a:srgbClr val="D5A6BD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160" name="Google Shape;160;p26"/>
          <p:cNvCxnSpPr>
            <a:stCxn id="151" idx="2"/>
            <a:endCxn id="156" idx="1"/>
          </p:cNvCxnSpPr>
          <p:nvPr/>
        </p:nvCxnSpPr>
        <p:spPr>
          <a:xfrm flipH="1" rot="-5400000">
            <a:off x="3147150" y="9792630"/>
            <a:ext cx="973500" cy="409800"/>
          </a:xfrm>
          <a:prstGeom prst="bentConnector2">
            <a:avLst/>
          </a:prstGeom>
          <a:noFill/>
          <a:ln cap="flat" cmpd="sng" w="9525">
            <a:solidFill>
              <a:srgbClr val="D5A6BD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161" name="Google Shape;161;p26"/>
          <p:cNvCxnSpPr>
            <a:stCxn id="151" idx="2"/>
            <a:endCxn id="153" idx="3"/>
          </p:cNvCxnSpPr>
          <p:nvPr/>
        </p:nvCxnSpPr>
        <p:spPr>
          <a:xfrm rot="5400000">
            <a:off x="2814150" y="9606330"/>
            <a:ext cx="710400" cy="519300"/>
          </a:xfrm>
          <a:prstGeom prst="bentConnector2">
            <a:avLst/>
          </a:prstGeom>
          <a:noFill/>
          <a:ln cap="flat" cmpd="sng" w="9525">
            <a:solidFill>
              <a:srgbClr val="D5A6BD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162" name="Google Shape;162;p26"/>
          <p:cNvCxnSpPr>
            <a:stCxn id="151" idx="2"/>
            <a:endCxn id="155" idx="1"/>
          </p:cNvCxnSpPr>
          <p:nvPr/>
        </p:nvCxnSpPr>
        <p:spPr>
          <a:xfrm flipH="1" rot="-5400000">
            <a:off x="2935800" y="10003980"/>
            <a:ext cx="1395900" cy="409500"/>
          </a:xfrm>
          <a:prstGeom prst="bentConnector2">
            <a:avLst/>
          </a:prstGeom>
          <a:noFill/>
          <a:ln cap="flat" cmpd="sng" w="9525">
            <a:solidFill>
              <a:srgbClr val="D5A6BD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163" name="Google Shape;163;p26"/>
          <p:cNvCxnSpPr>
            <a:stCxn id="151" idx="2"/>
            <a:endCxn id="154" idx="3"/>
          </p:cNvCxnSpPr>
          <p:nvPr/>
        </p:nvCxnSpPr>
        <p:spPr>
          <a:xfrm rot="5400000">
            <a:off x="2581500" y="9838980"/>
            <a:ext cx="1175700" cy="519300"/>
          </a:xfrm>
          <a:prstGeom prst="bentConnector2">
            <a:avLst/>
          </a:prstGeom>
          <a:noFill/>
          <a:ln cap="flat" cmpd="sng" w="9525">
            <a:solidFill>
              <a:srgbClr val="D5A6BD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164" name="Google Shape;164;p26"/>
          <p:cNvSpPr txBox="1"/>
          <p:nvPr/>
        </p:nvSpPr>
        <p:spPr>
          <a:xfrm>
            <a:off x="50150" y="11400350"/>
            <a:ext cx="65370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000"/>
              <a:buFont typeface="Mada"/>
              <a:buAutoNum type="arabicParenR"/>
            </a:pPr>
            <a:r>
              <a:rPr lang="en" sz="10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Responds to chemical changes in both the blood and the CSF.</a:t>
            </a:r>
            <a:endParaRPr sz="10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000"/>
              <a:buFont typeface="Mada"/>
              <a:buAutoNum type="arabicParenR"/>
            </a:pPr>
            <a:r>
              <a:rPr lang="en" sz="10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Gastroenteritis </a:t>
            </a:r>
            <a:r>
              <a:rPr lang="en" sz="10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releases toxins into the blood circulation which</a:t>
            </a:r>
            <a:r>
              <a:rPr lang="en" sz="10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 can stimulate the CTZ.</a:t>
            </a:r>
            <a:endParaRPr sz="10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65" name="Google Shape;165;p26"/>
          <p:cNvSpPr txBox="1"/>
          <p:nvPr/>
        </p:nvSpPr>
        <p:spPr>
          <a:xfrm>
            <a:off x="2038350" y="2724150"/>
            <a:ext cx="3076500" cy="1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Vomiting center respond to inputs from: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type="title"/>
          </p:nvPr>
        </p:nvSpPr>
        <p:spPr>
          <a:xfrm>
            <a:off x="233850" y="239901"/>
            <a:ext cx="6390300" cy="3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Pathophysiology of Emesis: </a:t>
            </a:r>
            <a:endParaRPr b="1" sz="2400"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1" name="Google Shape;171;p27"/>
          <p:cNvSpPr/>
          <p:nvPr/>
        </p:nvSpPr>
        <p:spPr>
          <a:xfrm>
            <a:off x="2533650" y="2438425"/>
            <a:ext cx="1752600" cy="8793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741B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Vomiting center</a:t>
            </a:r>
            <a:r>
              <a:rPr b="1" lang="en" sz="12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 (medulla) </a:t>
            </a:r>
            <a:endParaRPr b="1" sz="12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FFFFFF"/>
                </a:solidFill>
                <a:latin typeface="Mada"/>
                <a:ea typeface="Mada"/>
                <a:cs typeface="Mada"/>
                <a:sym typeface="Mada"/>
              </a:rPr>
              <a:t>Receptor: Muscarinic, 5-HT3</a:t>
            </a:r>
            <a:endParaRPr b="1" sz="1200">
              <a:solidFill>
                <a:srgbClr val="FFFFF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2" name="Google Shape;172;p27"/>
          <p:cNvSpPr txBox="1"/>
          <p:nvPr/>
        </p:nvSpPr>
        <p:spPr>
          <a:xfrm>
            <a:off x="457200" y="1848175"/>
            <a:ext cx="1600200" cy="20598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highlight>
                  <a:srgbClr val="EAD1DC"/>
                </a:highlight>
                <a:latin typeface="Mada"/>
                <a:ea typeface="Mada"/>
                <a:cs typeface="Mada"/>
                <a:sym typeface="Mada"/>
              </a:rPr>
              <a:t>1.</a:t>
            </a:r>
            <a:r>
              <a:rPr b="1" lang="en" sz="1100">
                <a:highlight>
                  <a:srgbClr val="EAD1DC"/>
                </a:highlight>
                <a:latin typeface="Mada"/>
                <a:ea typeface="Mada"/>
                <a:cs typeface="Mada"/>
                <a:sym typeface="Mada"/>
              </a:rPr>
              <a:t>Cerebral cortex</a:t>
            </a:r>
            <a:endParaRPr sz="1100">
              <a:highlight>
                <a:srgbClr val="EAD1DC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highlight>
                <a:srgbClr val="EAD1DC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Triggered by: 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Smell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Sight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Thought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anticipatory emesis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3" name="Google Shape;173;p27"/>
          <p:cNvSpPr txBox="1"/>
          <p:nvPr/>
        </p:nvSpPr>
        <p:spPr>
          <a:xfrm>
            <a:off x="2609850" y="952500"/>
            <a:ext cx="1600200" cy="11556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highlight>
                  <a:srgbClr val="EAD1DC"/>
                </a:highlight>
                <a:latin typeface="Mada"/>
                <a:ea typeface="Mada"/>
                <a:cs typeface="Mada"/>
                <a:sym typeface="Mada"/>
              </a:rPr>
              <a:t>2.Pharynx &amp; GIT: </a:t>
            </a:r>
            <a:endParaRPr b="1" sz="1100">
              <a:highlight>
                <a:srgbClr val="EAD1DC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5-HT3 receptors. </a:t>
            </a:r>
            <a:r>
              <a:rPr b="1" lang="en" sz="1100">
                <a:latin typeface="Mada"/>
                <a:ea typeface="Mada"/>
                <a:cs typeface="Mada"/>
                <a:sym typeface="Mada"/>
              </a:rPr>
              <a:t>Triggered by: </a:t>
            </a:r>
            <a:endParaRPr b="1"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Chemo &amp; radiotherapy 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Gastroenteritis 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4" name="Google Shape;174;p27"/>
          <p:cNvSpPr txBox="1"/>
          <p:nvPr/>
        </p:nvSpPr>
        <p:spPr>
          <a:xfrm>
            <a:off x="4762500" y="1848175"/>
            <a:ext cx="1600200" cy="20598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highlight>
                  <a:srgbClr val="EAD1DC"/>
                </a:highlight>
                <a:latin typeface="Mada"/>
                <a:ea typeface="Mada"/>
                <a:cs typeface="Mada"/>
                <a:sym typeface="Mada"/>
              </a:rPr>
              <a:t>3.</a:t>
            </a:r>
            <a:r>
              <a:rPr b="1" lang="en" sz="1100">
                <a:highlight>
                  <a:srgbClr val="EAD1DC"/>
                </a:highlight>
                <a:latin typeface="Mada"/>
                <a:ea typeface="Mada"/>
                <a:cs typeface="Mada"/>
                <a:sym typeface="Mada"/>
              </a:rPr>
              <a:t>Chemoreceptors trigger zone</a:t>
            </a:r>
            <a:r>
              <a:rPr lang="en" sz="1100">
                <a:highlight>
                  <a:srgbClr val="EAD1DC"/>
                </a:highlight>
                <a:latin typeface="Mada"/>
                <a:ea typeface="Mada"/>
                <a:cs typeface="Mada"/>
                <a:sym typeface="Mada"/>
              </a:rPr>
              <a:t> </a:t>
            </a:r>
            <a:endParaRPr sz="1100">
              <a:highlight>
                <a:srgbClr val="EAD1DC"/>
              </a:highlight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(outside BBB)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5-HT3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Dopamine D2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Opioid receptor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 Substance P 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latin typeface="Mada"/>
                <a:ea typeface="Mada"/>
                <a:cs typeface="Mada"/>
                <a:sym typeface="Mada"/>
              </a:rPr>
              <a:t>Triggered by: </a:t>
            </a:r>
            <a:endParaRPr b="1"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Chemotherapy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Opioids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Anesthetics</a:t>
            </a:r>
            <a:endParaRPr b="1" sz="1100">
              <a:highlight>
                <a:srgbClr val="EAD1DC"/>
              </a:highlight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75" name="Google Shape;175;p27"/>
          <p:cNvSpPr txBox="1"/>
          <p:nvPr/>
        </p:nvSpPr>
        <p:spPr>
          <a:xfrm>
            <a:off x="2609850" y="3619675"/>
            <a:ext cx="1600200" cy="1155600"/>
          </a:xfrm>
          <a:prstGeom prst="rect">
            <a:avLst/>
          </a:prstGeom>
          <a:noFill/>
          <a:ln cap="flat" cmpd="sng" w="9525">
            <a:solidFill>
              <a:srgbClr val="B7B7B7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highlight>
                  <a:srgbClr val="EAD1DC"/>
                </a:highlight>
                <a:latin typeface="Mada"/>
                <a:ea typeface="Mada"/>
                <a:cs typeface="Mada"/>
                <a:sym typeface="Mada"/>
              </a:rPr>
              <a:t>4.</a:t>
            </a:r>
            <a:r>
              <a:rPr b="1" lang="en" sz="1100">
                <a:highlight>
                  <a:srgbClr val="EAD1DC"/>
                </a:highlight>
                <a:latin typeface="Mada"/>
                <a:ea typeface="Mada"/>
                <a:cs typeface="Mada"/>
                <a:sym typeface="Mada"/>
              </a:rPr>
              <a:t>Vestibular nuclei: </a:t>
            </a:r>
            <a:endParaRPr b="1" sz="1100">
              <a:highlight>
                <a:srgbClr val="EAD1DC"/>
              </a:highlight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Muscarinic M1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 Histaminic H1. </a:t>
            </a:r>
            <a:endParaRPr sz="11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latin typeface="Mada"/>
                <a:ea typeface="Mada"/>
                <a:cs typeface="Mada"/>
                <a:sym typeface="Mada"/>
              </a:rPr>
              <a:t>Triggered by: </a:t>
            </a:r>
            <a:endParaRPr b="1" sz="1100">
              <a:latin typeface="Mada"/>
              <a:ea typeface="Mada"/>
              <a:cs typeface="Mada"/>
              <a:sym typeface="Mada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ada"/>
              <a:buChar char="●"/>
            </a:pPr>
            <a:r>
              <a:rPr lang="en" sz="1100">
                <a:latin typeface="Mada"/>
                <a:ea typeface="Mada"/>
                <a:cs typeface="Mada"/>
                <a:sym typeface="Mada"/>
              </a:rPr>
              <a:t>Motion sickness </a:t>
            </a:r>
            <a:endParaRPr b="1" sz="1100">
              <a:highlight>
                <a:srgbClr val="EAD1DC"/>
              </a:highlight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76" name="Google Shape;176;p27"/>
          <p:cNvCxnSpPr>
            <a:stCxn id="172" idx="3"/>
            <a:endCxn id="171" idx="2"/>
          </p:cNvCxnSpPr>
          <p:nvPr/>
        </p:nvCxnSpPr>
        <p:spPr>
          <a:xfrm>
            <a:off x="2057400" y="2878075"/>
            <a:ext cx="476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7" name="Google Shape;177;p27"/>
          <p:cNvCxnSpPr>
            <a:stCxn id="174" idx="1"/>
            <a:endCxn id="171" idx="0"/>
          </p:cNvCxnSpPr>
          <p:nvPr/>
        </p:nvCxnSpPr>
        <p:spPr>
          <a:xfrm rot="10800000">
            <a:off x="4286400" y="2878075"/>
            <a:ext cx="476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8" name="Google Shape;178;p27"/>
          <p:cNvCxnSpPr>
            <a:stCxn id="175" idx="0"/>
            <a:endCxn id="171" idx="1"/>
          </p:cNvCxnSpPr>
          <p:nvPr/>
        </p:nvCxnSpPr>
        <p:spPr>
          <a:xfrm rot="10800000">
            <a:off x="3409950" y="3317875"/>
            <a:ext cx="0" cy="30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9" name="Google Shape;179;p27"/>
          <p:cNvCxnSpPr>
            <a:stCxn id="173" idx="2"/>
            <a:endCxn id="171" idx="3"/>
          </p:cNvCxnSpPr>
          <p:nvPr/>
        </p:nvCxnSpPr>
        <p:spPr>
          <a:xfrm>
            <a:off x="3409950" y="2108100"/>
            <a:ext cx="0" cy="33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0" name="Google Shape;180;p27"/>
          <p:cNvCxnSpPr/>
          <p:nvPr/>
        </p:nvCxnSpPr>
        <p:spPr>
          <a:xfrm rot="5400000">
            <a:off x="1807403" y="4546125"/>
            <a:ext cx="581100" cy="2758200"/>
          </a:xfrm>
          <a:prstGeom prst="bentConnector3">
            <a:avLst>
              <a:gd fmla="val 49994" name="adj1"/>
            </a:avLst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181" name="Google Shape;181;p27"/>
          <p:cNvCxnSpPr/>
          <p:nvPr/>
        </p:nvCxnSpPr>
        <p:spPr>
          <a:xfrm flipH="1" rot="-5400000">
            <a:off x="4560353" y="4551375"/>
            <a:ext cx="581100" cy="2747700"/>
          </a:xfrm>
          <a:prstGeom prst="bentConnector3">
            <a:avLst>
              <a:gd fmla="val 49994" name="adj1"/>
            </a:avLst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182" name="Google Shape;182;p27"/>
          <p:cNvCxnSpPr/>
          <p:nvPr/>
        </p:nvCxnSpPr>
        <p:spPr>
          <a:xfrm>
            <a:off x="4684050" y="5940700"/>
            <a:ext cx="6300" cy="34890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183" name="Google Shape;183;p27"/>
          <p:cNvCxnSpPr/>
          <p:nvPr/>
        </p:nvCxnSpPr>
        <p:spPr>
          <a:xfrm rot="-5400000">
            <a:off x="1536600" y="5802825"/>
            <a:ext cx="235800" cy="9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184" name="Google Shape;184;p27"/>
          <p:cNvCxnSpPr/>
          <p:nvPr/>
        </p:nvCxnSpPr>
        <p:spPr>
          <a:xfrm flipH="1" rot="5400000">
            <a:off x="5161925" y="5812300"/>
            <a:ext cx="255300" cy="15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185" name="Google Shape;185;p27"/>
          <p:cNvSpPr txBox="1"/>
          <p:nvPr/>
        </p:nvSpPr>
        <p:spPr>
          <a:xfrm>
            <a:off x="49700" y="6187200"/>
            <a:ext cx="15876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5-HT3 antagonists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86" name="Google Shape;186;p27"/>
          <p:cNvSpPr txBox="1"/>
          <p:nvPr/>
        </p:nvSpPr>
        <p:spPr>
          <a:xfrm>
            <a:off x="1087675" y="5161550"/>
            <a:ext cx="11331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D2 receptor antagonists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87" name="Google Shape;187;p27"/>
          <p:cNvSpPr txBox="1"/>
          <p:nvPr/>
        </p:nvSpPr>
        <p:spPr>
          <a:xfrm>
            <a:off x="4048125" y="6215800"/>
            <a:ext cx="13098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NK1 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antagonists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88" name="Google Shape;188;p27"/>
          <p:cNvSpPr txBox="1"/>
          <p:nvPr/>
        </p:nvSpPr>
        <p:spPr>
          <a:xfrm>
            <a:off x="5403450" y="6213400"/>
            <a:ext cx="15876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H1-receptor antagonists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89" name="Google Shape;189;p27"/>
          <p:cNvSpPr txBox="1"/>
          <p:nvPr/>
        </p:nvSpPr>
        <p:spPr>
          <a:xfrm>
            <a:off x="4231325" y="5161550"/>
            <a:ext cx="20880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Muscarinic receptor antagonists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cxnSp>
        <p:nvCxnSpPr>
          <p:cNvPr id="190" name="Google Shape;190;p27"/>
          <p:cNvCxnSpPr/>
          <p:nvPr/>
        </p:nvCxnSpPr>
        <p:spPr>
          <a:xfrm>
            <a:off x="2211125" y="5940700"/>
            <a:ext cx="6300" cy="34890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191" name="Google Shape;191;p27"/>
          <p:cNvSpPr txBox="1"/>
          <p:nvPr/>
        </p:nvSpPr>
        <p:spPr>
          <a:xfrm>
            <a:off x="1654613" y="6215800"/>
            <a:ext cx="1428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Glucocorticoids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92" name="Google Shape;192;p27"/>
          <p:cNvSpPr txBox="1"/>
          <p:nvPr/>
        </p:nvSpPr>
        <p:spPr>
          <a:xfrm>
            <a:off x="2544675" y="4979675"/>
            <a:ext cx="18093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Antiemetics classes </a:t>
            </a:r>
            <a:r>
              <a:rPr baseline="30000" lang="en" sz="18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endParaRPr baseline="30000">
              <a:solidFill>
                <a:srgbClr val="6AA84F"/>
              </a:solidFill>
            </a:endParaRPr>
          </a:p>
        </p:txBody>
      </p:sp>
      <p:graphicFrame>
        <p:nvGraphicFramePr>
          <p:cNvPr id="193" name="Google Shape;193;p27"/>
          <p:cNvGraphicFramePr/>
          <p:nvPr/>
        </p:nvGraphicFramePr>
        <p:xfrm>
          <a:off x="7" y="74488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{2B5598EF-D7B1-47F9-83B0-8645D656C910}</a:tableStyleId>
              </a:tblPr>
              <a:tblGrid>
                <a:gridCol w="716200"/>
                <a:gridCol w="1697300"/>
                <a:gridCol w="1531425"/>
                <a:gridCol w="1582350"/>
                <a:gridCol w="1330725"/>
              </a:tblGrid>
              <a:tr h="15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Ondansetron</a:t>
                      </a:r>
                      <a:endParaRPr b="1">
                        <a:solidFill>
                          <a:schemeClr val="lt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Granisetron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6A5AF"/>
                    </a:solidFill>
                  </a:tcPr>
                </a:tc>
                <a:tc hMerge="1"/>
              </a:tr>
              <a:tr h="592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M.O.A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Act by blocking 5-HT3 receptor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centrally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(in vomiting center, CTZ) and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peripherally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(5HT3 receptors on GI vagal afferents).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754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P.K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Orally or parenterally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Have long duration of action, first pass effect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ada"/>
                        <a:buChar char="★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The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most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potent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antiemetic drugs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954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ada"/>
                        <a:buChar char="★"/>
                      </a:pP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First choice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for prevention of moderate to severe emesis: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○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Chemotherapy-induced nausea and vomiting (CINV) especially </a:t>
                      </a: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cisplatin</a:t>
                      </a:r>
                      <a:r>
                        <a:rPr baseline="30000" lang="en" sz="1200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3</a:t>
                      </a:r>
                      <a:r>
                        <a:rPr lang="en" sz="1200">
                          <a:solidFill>
                            <a:srgbClr val="99999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.</a:t>
                      </a:r>
                      <a:endParaRPr sz="1200">
                        <a:solidFill>
                          <a:srgbClr val="99999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○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Post-radiation NV &amp; Post-operative NV.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ada"/>
                        <a:buChar char="★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Their effects are augmented by</a:t>
                      </a:r>
                      <a:r>
                        <a:rPr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b="1" lang="en" sz="1200" u="sng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combination</a:t>
                      </a:r>
                      <a:r>
                        <a:rPr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with</a:t>
                      </a:r>
                      <a:r>
                        <a:rPr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corticosteroids and NK1 antagonists</a:t>
                      </a:r>
                      <a:r>
                        <a:rPr baseline="30000" lang="en" sz="1200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4</a:t>
                      </a:r>
                      <a:endParaRPr baseline="30000" sz="1200">
                        <a:solidFill>
                          <a:srgbClr val="6AA84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47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ADRs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They are well tolerated in general </a:t>
                      </a:r>
                      <a:r>
                        <a:rPr baseline="30000" lang="en" sz="1200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5</a:t>
                      </a:r>
                      <a:endParaRPr baseline="30000" sz="1200">
                        <a:solidFill>
                          <a:srgbClr val="6AA84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Headache, dizziness and constipation.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Minor ECG abnormalities (QT prolongation)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194" name="Google Shape;194;p27"/>
          <p:cNvSpPr txBox="1"/>
          <p:nvPr/>
        </p:nvSpPr>
        <p:spPr>
          <a:xfrm>
            <a:off x="228600" y="6934200"/>
            <a:ext cx="65817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Serotonin (5-HT3) antagonists</a:t>
            </a:r>
            <a:endParaRPr b="1" sz="2400"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5" name="Google Shape;195;p27"/>
          <p:cNvSpPr txBox="1"/>
          <p:nvPr/>
        </p:nvSpPr>
        <p:spPr>
          <a:xfrm>
            <a:off x="1868225" y="604150"/>
            <a:ext cx="3084900" cy="30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Mada"/>
              <a:buChar char="★"/>
            </a:pPr>
            <a:r>
              <a:rPr lang="en" sz="10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Receptors</a:t>
            </a:r>
            <a:r>
              <a:rPr lang="en" sz="1000">
                <a:solidFill>
                  <a:srgbClr val="FF0000"/>
                </a:solidFill>
                <a:latin typeface="Mada"/>
                <a:ea typeface="Mada"/>
                <a:cs typeface="Mada"/>
                <a:sym typeface="Mada"/>
              </a:rPr>
              <a:t> and their location are important</a:t>
            </a:r>
            <a:endParaRPr sz="1000">
              <a:solidFill>
                <a:srgbClr val="FF000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111225" y="11263200"/>
            <a:ext cx="67326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800"/>
              <a:buFont typeface="Mada"/>
              <a:buAutoNum type="arabicParenR"/>
            </a:pPr>
            <a:r>
              <a:rPr lang="en" sz="8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5-HT3 antagonists, D2 antagonists and NK1 antagonists are the most clinically used classes.</a:t>
            </a:r>
            <a:endParaRPr sz="8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800"/>
              <a:buFont typeface="Mada"/>
              <a:buAutoNum type="arabicParenR"/>
            </a:pPr>
            <a:r>
              <a:rPr lang="en" sz="8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Euphoria and addiction liability with cannabinoids </a:t>
            </a:r>
            <a:r>
              <a:rPr lang="en" sz="8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is high</a:t>
            </a:r>
            <a:r>
              <a:rPr lang="en" sz="8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 thus not used clinically. </a:t>
            </a:r>
            <a:endParaRPr sz="8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800"/>
              <a:buFont typeface="Mada"/>
              <a:buAutoNum type="arabicParenR"/>
            </a:pPr>
            <a:r>
              <a:rPr lang="en" sz="8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Highly emetogenic anticancer drug.</a:t>
            </a:r>
            <a:endParaRPr sz="8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800"/>
              <a:buFont typeface="Mada"/>
              <a:buAutoNum type="arabicParenR"/>
            </a:pPr>
            <a:r>
              <a:rPr lang="en" sz="8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Using 5-HT3 antagonists alone is effective, but using it in triple therapy produces the most effective antiemetic effect for cancer induced nausea and vomiting.</a:t>
            </a:r>
            <a:endParaRPr sz="8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800"/>
              <a:buFont typeface="Mada"/>
              <a:buAutoNum type="arabicParenR"/>
            </a:pPr>
            <a:r>
              <a:rPr lang="en" sz="8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blocking of 5-HT3 may lead to the blockade of  5-HT4 receptors, which will result in the mentioned ADRs. </a:t>
            </a:r>
            <a:endParaRPr sz="8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  <p:cxnSp>
        <p:nvCxnSpPr>
          <p:cNvPr id="197" name="Google Shape;197;p27"/>
          <p:cNvCxnSpPr/>
          <p:nvPr/>
        </p:nvCxnSpPr>
        <p:spPr>
          <a:xfrm>
            <a:off x="3474375" y="5931175"/>
            <a:ext cx="6300" cy="34890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198" name="Google Shape;198;p27"/>
          <p:cNvSpPr txBox="1"/>
          <p:nvPr/>
        </p:nvSpPr>
        <p:spPr>
          <a:xfrm>
            <a:off x="2950013" y="6215800"/>
            <a:ext cx="1428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Cannabinoids</a:t>
            </a:r>
            <a:r>
              <a:rPr lang="en" sz="1200">
                <a:solidFill>
                  <a:srgbClr val="674EA7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r>
              <a:rPr baseline="30000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2</a:t>
            </a:r>
            <a:endParaRPr baseline="30000"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Google Shape;203;p28"/>
          <p:cNvGraphicFramePr/>
          <p:nvPr/>
        </p:nvGraphicFramePr>
        <p:xfrm>
          <a:off x="-5" y="229362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{2B5598EF-D7B1-47F9-83B0-8645D656C910}</a:tableStyleId>
              </a:tblPr>
              <a:tblGrid>
                <a:gridCol w="684475"/>
                <a:gridCol w="1716075"/>
                <a:gridCol w="1161800"/>
                <a:gridCol w="1951975"/>
                <a:gridCol w="1343700"/>
              </a:tblGrid>
              <a:tr h="287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Domperidone  </a:t>
                      </a:r>
                      <a:endParaRPr b="1">
                        <a:solidFill>
                          <a:schemeClr val="lt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9FC5E8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Metoclopramide</a:t>
                      </a:r>
                      <a:endParaRPr b="1">
                        <a:solidFill>
                          <a:schemeClr val="lt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EA9999"/>
                    </a:solidFill>
                  </a:tcPr>
                </a:tc>
                <a:tc hMerge="1"/>
              </a:tr>
              <a:tr h="236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M.O.A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Blocks D2 Dopamine receptors in the CTZ (</a:t>
                      </a:r>
                      <a:r>
                        <a:rPr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both drugs have antiemetic effects as CTZ is outside the blood brain barrier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).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ada"/>
                        <a:buChar char="★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They are prokinetic agents (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5HT4 agonist activity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): </a:t>
                      </a: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Increases upper GI motility and gastric emptying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50875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P.K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Given orally.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Does not cross BBB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rowSpan="2" hMerge="1"/>
                <a:tc gridSpan="2" row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Given orally Or IV.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Cross BBB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rowSpan="2" hMerge="1"/>
              </a:tr>
              <a:tr h="106950">
                <a:tc vMerge="1"/>
                <a:tc gridSpan="2" vMerge="1"/>
                <a:tc hMerge="1" vMerge="1"/>
                <a:tc gridSpan="2" vMerge="1"/>
                <a:tc hMerge="1" vMerge="1"/>
              </a:tr>
              <a:tr h="1383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Antiemetic action (due to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blocking D2</a:t>
                      </a: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receptor in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CTZ</a:t>
                      </a: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):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Effective against vomiting due to cytotoxic drugs, gastroenteritis, surgery, toxins, uremia, radiation.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Prokinetic action (due to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5HT4 agonist </a:t>
                      </a:r>
                      <a:r>
                        <a:rPr b="1"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activity):</a:t>
                      </a:r>
                      <a:endParaRPr b="1"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Used in Gastroesophageal reflux disease (GERD)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ada"/>
                        <a:buChar char="★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Used in gastroparesis (impaired gastric emptying after surgery) </a:t>
                      </a:r>
                      <a:r>
                        <a:rPr baseline="30000" lang="en" sz="1200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2</a:t>
                      </a:r>
                      <a:endParaRPr baseline="30000" sz="1200">
                        <a:solidFill>
                          <a:srgbClr val="6AA84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425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ADRs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Only for Metoclopramide:</a:t>
                      </a:r>
                      <a:endParaRPr b="1" sz="1200">
                        <a:solidFill>
                          <a:srgbClr val="FF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Dyskinesia (extrapyramidal  side effects)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Galactorrhea,  menstrual disorders, impotence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Postural hypotension (α- blocking action)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Sedation, drowsiness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204" name="Google Shape;204;p28"/>
          <p:cNvSpPr/>
          <p:nvPr/>
        </p:nvSpPr>
        <p:spPr>
          <a:xfrm>
            <a:off x="159325" y="363000"/>
            <a:ext cx="6593700" cy="5895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21950" lIns="121950" spcFirstLastPara="1" rIns="121950" wrap="square" tIns="1219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D2 receptor antagonists </a:t>
            </a:r>
            <a:endParaRPr b="1" sz="2200"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(Block D2 dopamine receptors in the CTZ)</a:t>
            </a:r>
            <a:r>
              <a:rPr lang="en" sz="22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b="1" sz="2200"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5" name="Google Shape;205;p28"/>
          <p:cNvSpPr txBox="1"/>
          <p:nvPr/>
        </p:nvSpPr>
        <p:spPr>
          <a:xfrm>
            <a:off x="-47950" y="11282150"/>
            <a:ext cx="6593700" cy="9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000"/>
              <a:buFont typeface="Mada"/>
              <a:buAutoNum type="arabicParenR"/>
            </a:pPr>
            <a:r>
              <a:rPr lang="en" sz="1000">
                <a:solidFill>
                  <a:srgbClr val="6AA84F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A prokinetic agent is a type of drug which enhances gastrointestinal motility by increasing the frequency or strength of contractions, but without disrupting their rhythm.</a:t>
            </a:r>
            <a:endParaRPr sz="10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000"/>
              <a:buFont typeface="Mada"/>
              <a:buAutoNum type="arabicParenR"/>
            </a:pPr>
            <a:r>
              <a:rPr lang="en" sz="10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Can be used with diabetics to treat Gastroparesis caused by neuropathy.</a:t>
            </a:r>
            <a:endParaRPr sz="10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000"/>
              <a:buFont typeface="Mada"/>
              <a:buAutoNum type="arabicParenR"/>
            </a:pPr>
            <a:r>
              <a:rPr lang="en" sz="10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Not first line</a:t>
            </a:r>
            <a:endParaRPr sz="10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06" name="Google Shape;206;p28"/>
          <p:cNvSpPr txBox="1"/>
          <p:nvPr/>
        </p:nvSpPr>
        <p:spPr>
          <a:xfrm>
            <a:off x="114300" y="1085850"/>
            <a:ext cx="3000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ctr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Prokinetics drugs </a:t>
            </a:r>
            <a:r>
              <a:rPr b="1" baseline="30000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1</a:t>
            </a:r>
            <a:endParaRPr baseline="30000" sz="1200">
              <a:solidFill>
                <a:srgbClr val="6AA84F"/>
              </a:solidFill>
            </a:endParaRPr>
          </a:p>
        </p:txBody>
      </p:sp>
      <p:sp>
        <p:nvSpPr>
          <p:cNvPr id="207" name="Google Shape;207;p28"/>
          <p:cNvSpPr txBox="1"/>
          <p:nvPr/>
        </p:nvSpPr>
        <p:spPr>
          <a:xfrm>
            <a:off x="2966850" y="1089663"/>
            <a:ext cx="35052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ctr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Neuroleptics</a:t>
            </a:r>
            <a:r>
              <a:rPr b="1" baseline="30000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(antipsychotics)</a:t>
            </a: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graphicFrame>
        <p:nvGraphicFramePr>
          <p:cNvPr id="208" name="Google Shape;208;p28"/>
          <p:cNvGraphicFramePr/>
          <p:nvPr/>
        </p:nvGraphicFramePr>
        <p:xfrm>
          <a:off x="-5" y="81089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{2B5598EF-D7B1-47F9-83B0-8645D656C910}</a:tableStyleId>
              </a:tblPr>
              <a:tblGrid>
                <a:gridCol w="691625"/>
                <a:gridCol w="1667700"/>
                <a:gridCol w="1203025"/>
                <a:gridCol w="2035600"/>
                <a:gridCol w="1260050"/>
              </a:tblGrid>
              <a:tr h="400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Chlorpromazine (CPZ)</a:t>
                      </a:r>
                      <a:endParaRPr b="1">
                        <a:solidFill>
                          <a:schemeClr val="lt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F1C232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Droperidol</a:t>
                      </a:r>
                      <a:endParaRPr b="1">
                        <a:solidFill>
                          <a:schemeClr val="lt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93C47D"/>
                    </a:solidFill>
                  </a:tcPr>
                </a:tc>
                <a:tc hMerge="1"/>
              </a:tr>
              <a:tr h="54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Postoperative vomiting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Chemotherapy-induced emesis </a:t>
                      </a:r>
                      <a:endParaRPr sz="1200">
                        <a:solidFill>
                          <a:srgbClr val="FF0000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778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ADRs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Extrapyramidal symptoms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Sedation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Postural hypotension </a:t>
                      </a:r>
                      <a:r>
                        <a:rPr lang="en" sz="1200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(alpha blocking effect)</a:t>
                      </a:r>
                      <a:endParaRPr sz="1200">
                        <a:solidFill>
                          <a:srgbClr val="6AA84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209" name="Google Shape;209;p28"/>
          <p:cNvSpPr txBox="1"/>
          <p:nvPr/>
        </p:nvSpPr>
        <p:spPr>
          <a:xfrm>
            <a:off x="0" y="1790700"/>
            <a:ext cx="6858000" cy="5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2400"/>
              <a:buFont typeface="Georgia"/>
              <a:buAutoNum type="alphaUcParenR"/>
            </a:pP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Prokinetic D2</a:t>
            </a:r>
            <a:r>
              <a:rPr b="1" baseline="-25000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receptor antagonists</a:t>
            </a:r>
            <a:endParaRPr b="1" sz="2400"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0" name="Google Shape;210;p28"/>
          <p:cNvSpPr txBox="1"/>
          <p:nvPr/>
        </p:nvSpPr>
        <p:spPr>
          <a:xfrm>
            <a:off x="27175" y="7197200"/>
            <a:ext cx="6858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B)  </a:t>
            </a: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D2 </a:t>
            </a:r>
            <a:r>
              <a:rPr b="1" baseline="-25000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receptor antagonists</a:t>
            </a:r>
            <a:endParaRPr b="1" sz="2400"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Neuroleptics (Antipsychotics)</a:t>
            </a:r>
            <a:r>
              <a:rPr b="1" baseline="30000"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endParaRPr baseline="30000" sz="2400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" name="Google Shape;215;p29"/>
          <p:cNvGraphicFramePr/>
          <p:nvPr/>
        </p:nvGraphicFramePr>
        <p:xfrm>
          <a:off x="-5" y="12403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{2B5598EF-D7B1-47F9-83B0-8645D656C910}</a:tableStyleId>
              </a:tblPr>
              <a:tblGrid>
                <a:gridCol w="691625"/>
                <a:gridCol w="1708925"/>
                <a:gridCol w="1531425"/>
                <a:gridCol w="1582350"/>
                <a:gridCol w="1343675"/>
              </a:tblGrid>
              <a:tr h="337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Aprepitant</a:t>
                      </a:r>
                      <a:r>
                        <a:rPr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</a:t>
                      </a:r>
                      <a:endParaRPr b="1">
                        <a:solidFill>
                          <a:schemeClr val="lt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B4A7D6"/>
                    </a:solidFill>
                  </a:tcPr>
                </a:tc>
                <a:tc hMerge="1"/>
                <a:tc hMerge="1"/>
                <a:tc hMerge="1"/>
              </a:tr>
              <a:tr h="4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M.O.A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ada"/>
                        <a:buChar char="★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Acts centrally as </a:t>
                      </a:r>
                      <a:r>
                        <a:rPr b="1"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substance P antagonist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by </a:t>
                      </a:r>
                      <a:r>
                        <a:rPr lang="en" sz="1200" u="sng">
                          <a:latin typeface="Mada"/>
                          <a:ea typeface="Mada"/>
                          <a:cs typeface="Mada"/>
                          <a:sym typeface="Mada"/>
                        </a:rPr>
                        <a:t>blocking neurokinin-1 receptors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in vagal afferent fibers.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337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P.K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Orally.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46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ada"/>
                        <a:buChar char="★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Usually combined with 5-HT3 antagonists and corticosteroids in 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prevention of chemotherapy-induced nausea and vomiting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 and post-operative NV. </a:t>
                      </a:r>
                      <a:r>
                        <a:rPr baseline="30000" lang="en" sz="1200">
                          <a:solidFill>
                            <a:srgbClr val="6AA84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1</a:t>
                      </a:r>
                      <a:endParaRPr baseline="30000" sz="1200">
                        <a:solidFill>
                          <a:srgbClr val="6AA84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216" name="Google Shape;216;p29"/>
          <p:cNvGraphicFramePr/>
          <p:nvPr/>
        </p:nvGraphicFramePr>
        <p:xfrm>
          <a:off x="-5" y="443166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{2B5598EF-D7B1-47F9-83B0-8645D656C910}</a:tableStyleId>
              </a:tblPr>
              <a:tblGrid>
                <a:gridCol w="691625"/>
                <a:gridCol w="1708925"/>
                <a:gridCol w="1587975"/>
                <a:gridCol w="1421025"/>
                <a:gridCol w="1448450"/>
              </a:tblGrid>
              <a:tr h="300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Diphenhydramine  |  Promethazine  |  Meclizine  |  Cyclizine</a:t>
                      </a:r>
                      <a:endParaRPr/>
                    </a:p>
                  </a:txBody>
                  <a:tcPr marT="91425" marB="91425" marR="91425" marL="91425" anchor="ctr">
                    <a:solidFill>
                      <a:srgbClr val="6D9EEB"/>
                    </a:solidFill>
                  </a:tcPr>
                </a:tc>
                <a:tc hMerge="1"/>
                <a:tc hMerge="1"/>
                <a:tc hMerge="1"/>
              </a:tr>
              <a:tr h="650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Motion sickness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Morning sickness in pregnancy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Promethazine: Severe morning sickness of pregnancy (</a:t>
                      </a:r>
                      <a:r>
                        <a:rPr lang="en" sz="1200">
                          <a:solidFill>
                            <a:srgbClr val="FF0000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only if essential</a:t>
                      </a: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758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ADRs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Prominent sedation.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Hypotension. (alpha blocking effect)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Anticholinergic effects or atropine like actions (dry mouth, dilated pupils, urinary retention, constipation)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217" name="Google Shape;217;p29"/>
          <p:cNvSpPr txBox="1"/>
          <p:nvPr/>
        </p:nvSpPr>
        <p:spPr>
          <a:xfrm>
            <a:off x="47625" y="714375"/>
            <a:ext cx="6734100" cy="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Neurokinin-1 (NK1) receptor antagonists</a:t>
            </a:r>
            <a:endParaRPr>
              <a:solidFill>
                <a:srgbClr val="741B47"/>
              </a:solidFill>
            </a:endParaRPr>
          </a:p>
        </p:txBody>
      </p:sp>
      <p:sp>
        <p:nvSpPr>
          <p:cNvPr id="218" name="Google Shape;218;p29"/>
          <p:cNvSpPr txBox="1"/>
          <p:nvPr/>
        </p:nvSpPr>
        <p:spPr>
          <a:xfrm>
            <a:off x="133350" y="3933825"/>
            <a:ext cx="6591300" cy="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H1-receptor antagonists</a:t>
            </a:r>
            <a:endParaRPr>
              <a:solidFill>
                <a:srgbClr val="741B47"/>
              </a:solidFill>
            </a:endParaRPr>
          </a:p>
        </p:txBody>
      </p:sp>
      <p:graphicFrame>
        <p:nvGraphicFramePr>
          <p:cNvPr id="219" name="Google Shape;219;p29"/>
          <p:cNvGraphicFramePr/>
          <p:nvPr/>
        </p:nvGraphicFramePr>
        <p:xfrm>
          <a:off x="7" y="7375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{2B5598EF-D7B1-47F9-83B0-8645D656C910}</a:tableStyleId>
              </a:tblPr>
              <a:tblGrid>
                <a:gridCol w="691625"/>
                <a:gridCol w="3363400"/>
                <a:gridCol w="2802975"/>
              </a:tblGrid>
              <a:tr h="21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Hyoscine (Scopolamine )</a:t>
                      </a:r>
                      <a:endParaRPr b="1">
                        <a:solidFill>
                          <a:schemeClr val="lt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DD7E6B"/>
                    </a:solidFill>
                  </a:tcPr>
                </a:tc>
                <a:tc hMerge="1"/>
              </a:tr>
              <a:tr h="21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M.O.A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Reduces impulses from vestibular apparatus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</a:tr>
              <a:tr h="382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P.K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Orally, injection, patches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Used as transdermal patches in 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motion sickness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(applied behind the external ear)</a:t>
                      </a:r>
                      <a:endParaRPr sz="1200">
                        <a:solidFill>
                          <a:schemeClr val="dk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Mada"/>
                        <a:buChar char="★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Not in chemotherapy-induced vomiting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</a:tr>
              <a:tr h="777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ADRs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Sedation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Atropine like actions: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○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Blurred vision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○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Tachycardia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○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Dry mouth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○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Constipation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1" marL="9144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○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Urinary retention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</a:tr>
            </a:tbl>
          </a:graphicData>
        </a:graphic>
      </p:graphicFrame>
      <p:sp>
        <p:nvSpPr>
          <p:cNvPr id="220" name="Google Shape;220;p29"/>
          <p:cNvSpPr txBox="1"/>
          <p:nvPr/>
        </p:nvSpPr>
        <p:spPr>
          <a:xfrm>
            <a:off x="133350" y="6858000"/>
            <a:ext cx="6591300" cy="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Muscarinic receptor antagonists </a:t>
            </a:r>
            <a:endParaRPr>
              <a:solidFill>
                <a:srgbClr val="741B47"/>
              </a:solidFill>
            </a:endParaRPr>
          </a:p>
        </p:txBody>
      </p:sp>
      <p:sp>
        <p:nvSpPr>
          <p:cNvPr id="221" name="Google Shape;221;p29"/>
          <p:cNvSpPr txBox="1"/>
          <p:nvPr/>
        </p:nvSpPr>
        <p:spPr>
          <a:xfrm>
            <a:off x="9525" y="11420475"/>
            <a:ext cx="65913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000"/>
              <a:buFont typeface="Mada"/>
              <a:buAutoNum type="arabicParenR"/>
            </a:pPr>
            <a:r>
              <a:rPr lang="en" sz="10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It is not strong enough to be given alone as antiemetic drug, so other drugs of different action must be given too.</a:t>
            </a:r>
            <a:endParaRPr sz="10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" name="Google Shape;226;p30"/>
          <p:cNvGraphicFramePr/>
          <p:nvPr/>
        </p:nvGraphicFramePr>
        <p:xfrm>
          <a:off x="7" y="63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{2B5598EF-D7B1-47F9-83B0-8645D656C910}</a:tableStyleId>
              </a:tblPr>
              <a:tblGrid>
                <a:gridCol w="758650"/>
                <a:gridCol w="2877175"/>
                <a:gridCol w="3222175"/>
              </a:tblGrid>
              <a:tr h="394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Drug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Dexamethasone</a:t>
                      </a:r>
                      <a:endParaRPr b="1">
                        <a:solidFill>
                          <a:schemeClr val="lt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lt1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Methylprednisolone</a:t>
                      </a:r>
                      <a:endParaRPr b="1">
                        <a:solidFill>
                          <a:schemeClr val="lt1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8E7CC3"/>
                    </a:solidFill>
                  </a:tcPr>
                </a:tc>
              </a:tr>
              <a:tr h="4799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Uses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Used in chemotherapy-induced vomiting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Combined with 5-HT3 antagonists or NK1 receptor antagonist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</a:tr>
              <a:tr h="806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ADRs</a:t>
                      </a:r>
                      <a:endParaRPr b="1">
                        <a:solidFill>
                          <a:srgbClr val="FFFFFF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>
                    <a:solidFill>
                      <a:srgbClr val="434343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Hypertension </a:t>
                      </a:r>
                      <a:r>
                        <a:rPr baseline="30000" lang="en" sz="1200">
                          <a:solidFill>
                            <a:srgbClr val="666666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2</a:t>
                      </a:r>
                      <a:endParaRPr baseline="30000" sz="1200">
                        <a:solidFill>
                          <a:srgbClr val="666666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Hyperglycemia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Cataract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Osteoporosis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Increased intraocular pressure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Increased susceptibility to infection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Mada"/>
                        <a:buChar char="●"/>
                      </a:pPr>
                      <a:r>
                        <a:rPr lang="en" sz="1200">
                          <a:latin typeface="Mada"/>
                          <a:ea typeface="Mada"/>
                          <a:cs typeface="Mada"/>
                          <a:sym typeface="Mada"/>
                        </a:rPr>
                        <a:t>Increased appetite &amp; obesity. </a:t>
                      </a:r>
                      <a:endParaRPr sz="1200"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25" marB="91425" marR="91425" marL="91425" anchor="ctr"/>
                </a:tc>
                <a:tc hMerge="1"/>
              </a:tr>
            </a:tbl>
          </a:graphicData>
        </a:graphic>
      </p:graphicFrame>
      <p:sp>
        <p:nvSpPr>
          <p:cNvPr id="227" name="Google Shape;227;p30"/>
          <p:cNvSpPr txBox="1"/>
          <p:nvPr/>
        </p:nvSpPr>
        <p:spPr>
          <a:xfrm>
            <a:off x="33450" y="7974125"/>
            <a:ext cx="6788400" cy="2770200"/>
          </a:xfrm>
          <a:prstGeom prst="rect">
            <a:avLst/>
          </a:prstGeom>
          <a:noFill/>
          <a:ln cap="flat" cmpd="sng" w="9525">
            <a:solidFill>
              <a:srgbClr val="38761D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Severe 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nausea</a:t>
            </a:r>
            <a:r>
              <a:rPr b="1" lang="en" sz="1200">
                <a:latin typeface="Mada"/>
                <a:ea typeface="Mada"/>
                <a:cs typeface="Mada"/>
                <a:sym typeface="Mada"/>
              </a:rPr>
              <a:t> and vomiting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-----&gt; 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Glucocorticoids, Serotonin (5-HT3) antagonists</a:t>
            </a:r>
            <a:endParaRPr sz="600"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Severe nausea and vomiting due to migraine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------&gt; Diphenhydramine</a:t>
            </a:r>
            <a:endParaRPr sz="600"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Severe nausea and vomiting due to infection?</a:t>
            </a:r>
            <a:endParaRPr b="1" sz="6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A) Diphenhydramine B) chlorpromazine C)scopolamine D) NK1 antagonist</a:t>
            </a:r>
            <a:endParaRPr sz="6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 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Answer is :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A , B also answer , but (A) is safer and 1st line is ondansetron, if was there is instead of (A) , then ondansetron is the choice because it's safer than chlorpromazine</a:t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Motion sickness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-----&gt; Scopolamine</a:t>
            </a:r>
            <a:endParaRPr sz="600"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b="1" lang="en" sz="1200">
                <a:latin typeface="Mada"/>
                <a:ea typeface="Mada"/>
                <a:cs typeface="Mada"/>
                <a:sym typeface="Mada"/>
              </a:rPr>
              <a:t>Morning sickness</a:t>
            </a:r>
            <a:r>
              <a:rPr lang="en" sz="1200">
                <a:latin typeface="Mada"/>
                <a:ea typeface="Mada"/>
                <a:cs typeface="Mada"/>
                <a:sym typeface="Mada"/>
              </a:rPr>
              <a:t> ------&gt;  H1-receptor antagonists</a:t>
            </a:r>
            <a:endParaRPr sz="600">
              <a:latin typeface="Mada"/>
              <a:ea typeface="Mada"/>
              <a:cs typeface="Mada"/>
              <a:sym typeface="Ma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Mada"/>
              <a:ea typeface="Mada"/>
              <a:cs typeface="Mada"/>
              <a:sym typeface="Ma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Mada"/>
              <a:buChar char="●"/>
            </a:pPr>
            <a:r>
              <a:rPr lang="en" sz="1200">
                <a:latin typeface="Mada"/>
                <a:ea typeface="Mada"/>
                <a:cs typeface="Mada"/>
                <a:sym typeface="Mada"/>
              </a:rPr>
              <a:t>If have a patient on H1 blocker and it didn't work and you want to add a drug , you add Serotonin (5-HT3) antagonists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28" name="Google Shape;228;p30"/>
          <p:cNvSpPr txBox="1"/>
          <p:nvPr/>
        </p:nvSpPr>
        <p:spPr>
          <a:xfrm>
            <a:off x="533400" y="3830700"/>
            <a:ext cx="58863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The choice of antiemetic depends on the etiology:</a:t>
            </a:r>
            <a:endParaRPr b="1" sz="1800"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29" name="Google Shape;229;p30"/>
          <p:cNvSpPr txBox="1"/>
          <p:nvPr/>
        </p:nvSpPr>
        <p:spPr>
          <a:xfrm>
            <a:off x="1921500" y="3363950"/>
            <a:ext cx="30123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Summary</a:t>
            </a:r>
            <a:endParaRPr b="1" sz="2400"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0" name="Google Shape;230;p30"/>
          <p:cNvSpPr txBox="1"/>
          <p:nvPr/>
        </p:nvSpPr>
        <p:spPr>
          <a:xfrm>
            <a:off x="8586250" y="7468275"/>
            <a:ext cx="327000" cy="57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0"/>
          <p:cNvSpPr txBox="1"/>
          <p:nvPr/>
        </p:nvSpPr>
        <p:spPr>
          <a:xfrm>
            <a:off x="180925" y="4962524"/>
            <a:ext cx="1749900" cy="1031400"/>
          </a:xfrm>
          <a:prstGeom prst="rect">
            <a:avLst/>
          </a:prstGeom>
          <a:noFill/>
          <a:ln cap="flat" cmpd="sng" w="9525">
            <a:solidFill>
              <a:srgbClr val="D5A6BD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- Muscarinic antagonists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- Antihistamines</a:t>
            </a:r>
            <a:endParaRPr/>
          </a:p>
        </p:txBody>
      </p:sp>
      <p:sp>
        <p:nvSpPr>
          <p:cNvPr id="232" name="Google Shape;232;p30"/>
          <p:cNvSpPr txBox="1"/>
          <p:nvPr/>
        </p:nvSpPr>
        <p:spPr>
          <a:xfrm>
            <a:off x="152400" y="133350"/>
            <a:ext cx="65937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Glucocorticoids </a:t>
            </a:r>
            <a:r>
              <a:rPr baseline="30000"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b="1" lang="en" sz="24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>
              <a:solidFill>
                <a:srgbClr val="741B47"/>
              </a:solidFill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180450" y="4924350"/>
            <a:ext cx="1749900" cy="66900"/>
          </a:xfrm>
          <a:prstGeom prst="rect">
            <a:avLst/>
          </a:prstGeom>
          <a:solidFill>
            <a:srgbClr val="A64D7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30"/>
          <p:cNvSpPr txBox="1"/>
          <p:nvPr/>
        </p:nvSpPr>
        <p:spPr>
          <a:xfrm>
            <a:off x="104775" y="4638675"/>
            <a:ext cx="1916700" cy="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Motion sickness:</a:t>
            </a:r>
            <a:endParaRPr b="1" sz="1200"/>
          </a:p>
        </p:txBody>
      </p:sp>
      <p:cxnSp>
        <p:nvCxnSpPr>
          <p:cNvPr id="235" name="Google Shape;235;p30"/>
          <p:cNvCxnSpPr/>
          <p:nvPr/>
        </p:nvCxnSpPr>
        <p:spPr>
          <a:xfrm>
            <a:off x="28575" y="3305175"/>
            <a:ext cx="6801000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236" name="Google Shape;236;p30"/>
          <p:cNvSpPr txBox="1"/>
          <p:nvPr/>
        </p:nvSpPr>
        <p:spPr>
          <a:xfrm>
            <a:off x="2314550" y="4962525"/>
            <a:ext cx="1840500" cy="1031400"/>
          </a:xfrm>
          <a:prstGeom prst="rect">
            <a:avLst/>
          </a:prstGeom>
          <a:noFill/>
          <a:ln cap="flat" cmpd="sng" w="9525">
            <a:solidFill>
              <a:srgbClr val="D5A6BD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- Avoid all drugs in the first trimester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- Pyridoxine (B6)</a:t>
            </a:r>
            <a:r>
              <a:rPr baseline="30000" lang="en" sz="12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3</a:t>
            </a:r>
            <a:endParaRPr baseline="30000" sz="12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- Promethazine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(late pregnancy).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37" name="Google Shape;237;p30"/>
          <p:cNvSpPr/>
          <p:nvPr/>
        </p:nvSpPr>
        <p:spPr>
          <a:xfrm>
            <a:off x="2314050" y="4924350"/>
            <a:ext cx="1840500" cy="66900"/>
          </a:xfrm>
          <a:prstGeom prst="rect">
            <a:avLst/>
          </a:prstGeom>
          <a:solidFill>
            <a:srgbClr val="A64D7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0"/>
          <p:cNvSpPr txBox="1"/>
          <p:nvPr/>
        </p:nvSpPr>
        <p:spPr>
          <a:xfrm>
            <a:off x="2238375" y="4457700"/>
            <a:ext cx="19167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Vomiting with pregnancy (morning sickness):</a:t>
            </a:r>
            <a:endParaRPr b="1"/>
          </a:p>
        </p:txBody>
      </p:sp>
      <p:sp>
        <p:nvSpPr>
          <p:cNvPr id="239" name="Google Shape;239;p30"/>
          <p:cNvSpPr txBox="1"/>
          <p:nvPr/>
        </p:nvSpPr>
        <p:spPr>
          <a:xfrm>
            <a:off x="4524350" y="4962525"/>
            <a:ext cx="1840500" cy="1031400"/>
          </a:xfrm>
          <a:prstGeom prst="rect">
            <a:avLst/>
          </a:prstGeom>
          <a:noFill/>
          <a:ln cap="flat" cmpd="sng" w="9525">
            <a:solidFill>
              <a:srgbClr val="D5A6BD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- 5-HT3 antagonists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- NK1 antagonists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- D2- antagonists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- Glucocorticoids</a:t>
            </a:r>
            <a:endParaRPr b="1"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0" name="Google Shape;240;p30"/>
          <p:cNvSpPr/>
          <p:nvPr/>
        </p:nvSpPr>
        <p:spPr>
          <a:xfrm>
            <a:off x="4523850" y="4924350"/>
            <a:ext cx="1840500" cy="66900"/>
          </a:xfrm>
          <a:prstGeom prst="rect">
            <a:avLst/>
          </a:prstGeom>
          <a:solidFill>
            <a:srgbClr val="A64D7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0"/>
          <p:cNvSpPr txBox="1"/>
          <p:nvPr/>
        </p:nvSpPr>
        <p:spPr>
          <a:xfrm>
            <a:off x="4448175" y="4457700"/>
            <a:ext cx="19167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Vomiting due to cytotoxic drugs:</a:t>
            </a:r>
            <a:endParaRPr b="1"/>
          </a:p>
        </p:txBody>
      </p:sp>
      <p:sp>
        <p:nvSpPr>
          <p:cNvPr id="242" name="Google Shape;242;p30"/>
          <p:cNvSpPr txBox="1"/>
          <p:nvPr/>
        </p:nvSpPr>
        <p:spPr>
          <a:xfrm>
            <a:off x="1150325" y="6770675"/>
            <a:ext cx="1840500" cy="579300"/>
          </a:xfrm>
          <a:prstGeom prst="rect">
            <a:avLst/>
          </a:prstGeom>
          <a:noFill/>
          <a:ln cap="flat" cmpd="sng" w="9525">
            <a:solidFill>
              <a:srgbClr val="D5A6BD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- Dopamine antagonists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3" name="Google Shape;243;p30"/>
          <p:cNvSpPr/>
          <p:nvPr/>
        </p:nvSpPr>
        <p:spPr>
          <a:xfrm>
            <a:off x="1149813" y="6732500"/>
            <a:ext cx="1840500" cy="66900"/>
          </a:xfrm>
          <a:prstGeom prst="rect">
            <a:avLst/>
          </a:prstGeom>
          <a:solidFill>
            <a:srgbClr val="A64D7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0"/>
          <p:cNvSpPr txBox="1"/>
          <p:nvPr/>
        </p:nvSpPr>
        <p:spPr>
          <a:xfrm>
            <a:off x="1074138" y="6265850"/>
            <a:ext cx="19167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Post operative nausea &amp; vomiting:</a:t>
            </a:r>
            <a:endParaRPr b="1"/>
          </a:p>
        </p:txBody>
      </p:sp>
      <p:sp>
        <p:nvSpPr>
          <p:cNvPr id="245" name="Google Shape;245;p30"/>
          <p:cNvSpPr txBox="1"/>
          <p:nvPr/>
        </p:nvSpPr>
        <p:spPr>
          <a:xfrm>
            <a:off x="3664925" y="6770675"/>
            <a:ext cx="1840500" cy="579300"/>
          </a:xfrm>
          <a:prstGeom prst="rect">
            <a:avLst/>
          </a:prstGeom>
          <a:noFill/>
          <a:ln cap="flat" cmpd="sng" w="9525">
            <a:solidFill>
              <a:srgbClr val="D5A6BD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- Dopamine antagonists</a:t>
            </a:r>
            <a:endParaRPr sz="1200"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46" name="Google Shape;246;p30"/>
          <p:cNvSpPr/>
          <p:nvPr/>
        </p:nvSpPr>
        <p:spPr>
          <a:xfrm>
            <a:off x="3664413" y="6732500"/>
            <a:ext cx="1840500" cy="66900"/>
          </a:xfrm>
          <a:prstGeom prst="rect">
            <a:avLst/>
          </a:prstGeom>
          <a:solidFill>
            <a:srgbClr val="A64D7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0"/>
          <p:cNvSpPr txBox="1"/>
          <p:nvPr/>
        </p:nvSpPr>
        <p:spPr>
          <a:xfrm>
            <a:off x="3588738" y="6265850"/>
            <a:ext cx="19167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Drug- induced vomiting (CTZ), uremia, gastritis:</a:t>
            </a:r>
            <a:endParaRPr b="1"/>
          </a:p>
        </p:txBody>
      </p:sp>
      <p:sp>
        <p:nvSpPr>
          <p:cNvPr id="248" name="Google Shape;248;p30"/>
          <p:cNvSpPr/>
          <p:nvPr/>
        </p:nvSpPr>
        <p:spPr>
          <a:xfrm>
            <a:off x="1704975" y="7749925"/>
            <a:ext cx="3257400" cy="327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Doctor Notes:</a:t>
            </a:r>
            <a:endParaRPr/>
          </a:p>
        </p:txBody>
      </p:sp>
      <p:sp>
        <p:nvSpPr>
          <p:cNvPr id="249" name="Google Shape;249;p30"/>
          <p:cNvSpPr txBox="1"/>
          <p:nvPr/>
        </p:nvSpPr>
        <p:spPr>
          <a:xfrm>
            <a:off x="50150" y="11291700"/>
            <a:ext cx="66960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000"/>
              <a:buFont typeface="Mada"/>
              <a:buAutoNum type="arabicParenR"/>
            </a:pPr>
            <a:r>
              <a:rPr lang="en" sz="10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It’s unknown how Glucocorticoids produce an antiemetic effect.</a:t>
            </a:r>
            <a:endParaRPr sz="10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9E9E9E"/>
              </a:buClr>
              <a:buSzPts val="1000"/>
              <a:buFont typeface="Mada"/>
              <a:buAutoNum type="arabicParenR"/>
            </a:pPr>
            <a:r>
              <a:rPr lang="en" sz="1000">
                <a:solidFill>
                  <a:srgbClr val="9E9E9E"/>
                </a:solidFill>
                <a:highlight>
                  <a:srgbClr val="FFFFFF"/>
                </a:highlight>
                <a:latin typeface="Mada"/>
                <a:ea typeface="Mada"/>
                <a:cs typeface="Mada"/>
                <a:sym typeface="Mada"/>
              </a:rPr>
              <a:t>Because cortisone is involved in regulating the body's balance of water, sodium, and other electrolytes, using these drugs can promote fluid retention and sometimes cause or worsen high blood pressure.</a:t>
            </a:r>
            <a:endParaRPr sz="1000">
              <a:solidFill>
                <a:srgbClr val="9E9E9E"/>
              </a:solidFill>
              <a:highlight>
                <a:srgbClr val="FFFFFF"/>
              </a:highlight>
              <a:latin typeface="Mada"/>
              <a:ea typeface="Mada"/>
              <a:cs typeface="Mada"/>
              <a:sym typeface="Mada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1000"/>
              <a:buFont typeface="Mada"/>
              <a:buAutoNum type="arabicParenR"/>
            </a:pPr>
            <a:r>
              <a:rPr lang="en" sz="1000">
                <a:solidFill>
                  <a:srgbClr val="6AA84F"/>
                </a:solidFill>
                <a:latin typeface="Mada"/>
                <a:ea typeface="Mada"/>
                <a:cs typeface="Mada"/>
                <a:sym typeface="Mada"/>
              </a:rPr>
              <a:t>Vitamin B6 (pyridoxine) supplementation during pregnancy may provide some relief from pregnancy-related nausea. </a:t>
            </a:r>
            <a:endParaRPr sz="1000">
              <a:solidFill>
                <a:srgbClr val="6AA84F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1"/>
          <p:cNvSpPr/>
          <p:nvPr/>
        </p:nvSpPr>
        <p:spPr>
          <a:xfrm rot="-5400000">
            <a:off x="-98307" y="10782768"/>
            <a:ext cx="1492014" cy="1314450"/>
          </a:xfrm>
          <a:prstGeom prst="flowChartMerge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1"/>
          <p:cNvSpPr txBox="1"/>
          <p:nvPr/>
        </p:nvSpPr>
        <p:spPr>
          <a:xfrm>
            <a:off x="-76200" y="11196215"/>
            <a:ext cx="13716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Answers:</a:t>
            </a:r>
            <a:endParaRPr b="1" i="1" sz="18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6" name="Google Shape;256;p31"/>
          <p:cNvSpPr txBox="1"/>
          <p:nvPr/>
        </p:nvSpPr>
        <p:spPr>
          <a:xfrm>
            <a:off x="4114800" y="10158037"/>
            <a:ext cx="8766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741B47"/>
                </a:solidFill>
                <a:latin typeface="Mada"/>
                <a:ea typeface="Mada"/>
                <a:cs typeface="Mada"/>
                <a:sym typeface="Mada"/>
              </a:rPr>
              <a:t>SAQ</a:t>
            </a:r>
            <a:endParaRPr b="1" sz="1200">
              <a:solidFill>
                <a:srgbClr val="741B47"/>
              </a:solidFill>
              <a:latin typeface="Mada"/>
              <a:ea typeface="Mada"/>
              <a:cs typeface="Mada"/>
              <a:sym typeface="Mada"/>
            </a:endParaRPr>
          </a:p>
        </p:txBody>
      </p:sp>
      <p:graphicFrame>
        <p:nvGraphicFramePr>
          <p:cNvPr id="257" name="Google Shape;257;p31"/>
          <p:cNvGraphicFramePr/>
          <p:nvPr/>
        </p:nvGraphicFramePr>
        <p:xfrm>
          <a:off x="2376925" y="103580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{2B5598EF-D7B1-47F9-83B0-8645D656C910}</a:tableStyleId>
              </a:tblPr>
              <a:tblGrid>
                <a:gridCol w="382850"/>
                <a:gridCol w="3993600"/>
              </a:tblGrid>
              <a:tr h="33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A64D7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Q1</a:t>
                      </a:r>
                      <a:endParaRPr sz="800">
                        <a:solidFill>
                          <a:srgbClr val="A64D7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CCCCCC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Act by blocking 5-HT3 receptor centrally (in vomiting center, CTZ) and peripherally (5HT3 receptors on GI vagal afferents). </a:t>
                      </a:r>
                      <a:endParaRPr sz="800">
                        <a:solidFill>
                          <a:srgbClr val="CCCCCC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A64D7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Q2</a:t>
                      </a:r>
                      <a:endParaRPr sz="800">
                        <a:solidFill>
                          <a:srgbClr val="A64D7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CCCCCC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Headache,constipation,Minor ECG abnormalities</a:t>
                      </a:r>
                      <a:endParaRPr sz="800">
                        <a:solidFill>
                          <a:srgbClr val="CCCCCC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A64D7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Q3</a:t>
                      </a:r>
                      <a:endParaRPr sz="800">
                        <a:solidFill>
                          <a:srgbClr val="A64D7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rgbClr val="CCCCCC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prevention of chemotherapy-induced nausea and vomiting</a:t>
                      </a:r>
                      <a:endParaRPr sz="800">
                        <a:solidFill>
                          <a:srgbClr val="CCCCCC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A64D7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Q4</a:t>
                      </a:r>
                      <a:endParaRPr sz="800">
                        <a:solidFill>
                          <a:srgbClr val="A64D7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CCCCCC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Glucocorticoids </a:t>
                      </a:r>
                      <a:endParaRPr sz="800">
                        <a:solidFill>
                          <a:srgbClr val="CCCCCC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3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A64D7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Q5</a:t>
                      </a:r>
                      <a:endParaRPr sz="800">
                        <a:solidFill>
                          <a:srgbClr val="A64D7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CCCCCC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Hypertension,Hyperglycemia,Cataract,Osteoporosis,</a:t>
                      </a:r>
                      <a:r>
                        <a:rPr lang="en" sz="800">
                          <a:solidFill>
                            <a:srgbClr val="CCCCCC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increased</a:t>
                      </a:r>
                      <a:r>
                        <a:rPr lang="en" sz="800">
                          <a:solidFill>
                            <a:srgbClr val="CCCCCC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 appetite &amp; obesity.</a:t>
                      </a:r>
                      <a:endParaRPr sz="800">
                        <a:solidFill>
                          <a:srgbClr val="CCCCCC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58" name="Google Shape;258;p31"/>
          <p:cNvGraphicFramePr/>
          <p:nvPr/>
        </p:nvGraphicFramePr>
        <p:xfrm>
          <a:off x="1376800" y="103618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{2B5598EF-D7B1-47F9-83B0-8645D656C910}</a:tableStyleId>
              </a:tblPr>
              <a:tblGrid>
                <a:gridCol w="382850"/>
                <a:gridCol w="382850"/>
              </a:tblGrid>
              <a:tr h="123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A64D7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Q1</a:t>
                      </a:r>
                      <a:endParaRPr sz="800">
                        <a:solidFill>
                          <a:srgbClr val="A64D7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B7B7B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</a:t>
                      </a:r>
                      <a:endParaRPr sz="800">
                        <a:solidFill>
                          <a:srgbClr val="B7B7B7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A64D7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Q2</a:t>
                      </a:r>
                      <a:endParaRPr sz="800">
                        <a:solidFill>
                          <a:srgbClr val="A64D7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B7B7B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C</a:t>
                      </a:r>
                      <a:endParaRPr sz="800">
                        <a:solidFill>
                          <a:srgbClr val="B7B7B7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A64D7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Q3</a:t>
                      </a:r>
                      <a:endParaRPr sz="800">
                        <a:solidFill>
                          <a:srgbClr val="A64D7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B7B7B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D</a:t>
                      </a:r>
                      <a:endParaRPr sz="800">
                        <a:solidFill>
                          <a:srgbClr val="B7B7B7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A64D7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Q4</a:t>
                      </a:r>
                      <a:endParaRPr sz="800">
                        <a:solidFill>
                          <a:srgbClr val="A64D7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B7B7B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A</a:t>
                      </a:r>
                      <a:endParaRPr sz="800">
                        <a:solidFill>
                          <a:srgbClr val="B7B7B7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A64D79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Q5</a:t>
                      </a:r>
                      <a:endParaRPr sz="800">
                        <a:solidFill>
                          <a:srgbClr val="A64D79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B7B7B7"/>
                          </a:solidFill>
                          <a:latin typeface="Mada"/>
                          <a:ea typeface="Mada"/>
                          <a:cs typeface="Mada"/>
                          <a:sym typeface="Mada"/>
                        </a:rPr>
                        <a:t>B</a:t>
                      </a:r>
                      <a:endParaRPr sz="800">
                        <a:solidFill>
                          <a:srgbClr val="B7B7B7"/>
                        </a:solidFill>
                        <a:latin typeface="Mada"/>
                        <a:ea typeface="Mada"/>
                        <a:cs typeface="Mada"/>
                        <a:sym typeface="Mada"/>
                      </a:endParaRPr>
                    </a:p>
                  </a:txBody>
                  <a:tcPr marT="91400" marB="91400" marR="91425" marL="9142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9" name="Google Shape;259;p31"/>
          <p:cNvSpPr txBox="1"/>
          <p:nvPr/>
        </p:nvSpPr>
        <p:spPr>
          <a:xfrm>
            <a:off x="1304925" y="10161812"/>
            <a:ext cx="8766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741B47"/>
                </a:solidFill>
                <a:latin typeface="Mada"/>
                <a:ea typeface="Mada"/>
                <a:cs typeface="Mada"/>
                <a:sym typeface="Mada"/>
              </a:rPr>
              <a:t>MCQ</a:t>
            </a:r>
            <a:endParaRPr b="1" sz="1200">
              <a:solidFill>
                <a:srgbClr val="741B47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60" name="Google Shape;260;p31"/>
          <p:cNvSpPr/>
          <p:nvPr/>
        </p:nvSpPr>
        <p:spPr>
          <a:xfrm rot="10800000">
            <a:off x="3305100" y="194"/>
            <a:ext cx="3552900" cy="1675800"/>
          </a:xfrm>
          <a:prstGeom prst="rtTriangle">
            <a:avLst/>
          </a:prstGeom>
          <a:solidFill>
            <a:srgbClr val="741B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31"/>
          <p:cNvSpPr txBox="1"/>
          <p:nvPr/>
        </p:nvSpPr>
        <p:spPr>
          <a:xfrm>
            <a:off x="4928700" y="68708"/>
            <a:ext cx="1871400" cy="75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Quiz</a:t>
            </a:r>
            <a:endParaRPr b="1" sz="48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2" name="Google Shape;262;p31"/>
          <p:cNvSpPr/>
          <p:nvPr/>
        </p:nvSpPr>
        <p:spPr>
          <a:xfrm>
            <a:off x="123975" y="1514100"/>
            <a:ext cx="6629400" cy="5787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B7B7B7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1- A 42 year old cancer patient on chemotherapy developed severe nausea and vomiting. what is the drug of choice?</a:t>
            </a:r>
            <a:endParaRPr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        </a:t>
            </a:r>
            <a:r>
              <a:rPr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 </a:t>
            </a:r>
            <a:r>
              <a:rPr lang="en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  A)Dexamethasone                                                           B)Ondansetron</a:t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            C)Domperidone                                                                D)Meclizine</a:t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Mada"/>
                <a:ea typeface="Mada"/>
                <a:cs typeface="Mada"/>
                <a:sym typeface="Mada"/>
              </a:rPr>
              <a:t>2- A patient was prescribed an antiemetic that caused extrapyramidal  side effects, Galactorrhea,Sedation. what is the given drug?</a:t>
            </a:r>
            <a:endParaRPr>
              <a:solidFill>
                <a:srgbClr val="741B47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            </a:t>
            </a:r>
            <a:r>
              <a:rPr lang="en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A)Domperidone                                                                B)Diphenhydramine</a:t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             C)Metoclopramide                                                           D)Hyoscine</a:t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 3- A Pregnant patient with severe motion sickness was given an antiemetic drug, then developed dry mouth, dilated pupils, hypotension. what is the given drug?</a:t>
            </a:r>
            <a:endParaRPr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           </a:t>
            </a:r>
            <a:r>
              <a:rPr lang="en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A)Scopolamine                                                                 B)Droperidol</a:t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           C)Aprepitant                                                                       D)Promethazine</a:t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4- A cancer patient was prescribed a drug for his vomiting, he then developed Hyperglycemia and Osteoporosis.what is the drug prescribed?</a:t>
            </a:r>
            <a:endParaRPr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          </a:t>
            </a:r>
            <a:r>
              <a:rPr lang="en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A)Methylprednisolone                                                   B)Metoclopramide</a:t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           C) Granisetron                                                                   D)Cyclizine</a:t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5- A patient came to the clinic suffering from motion sickness, he was prescribed a drug that caused Tachycardia. what is the drug?</a:t>
            </a:r>
            <a:endParaRPr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ada"/>
                <a:ea typeface="Mada"/>
                <a:cs typeface="Mada"/>
                <a:sym typeface="Mada"/>
              </a:rPr>
              <a:t>          </a:t>
            </a:r>
            <a:r>
              <a:rPr lang="en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A) Dexamethasone                                                         B)Hyoscine</a:t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          C)Aprepitant                                                                     D)Domperidone</a:t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63" name="Google Shape;263;p31"/>
          <p:cNvSpPr/>
          <p:nvPr/>
        </p:nvSpPr>
        <p:spPr>
          <a:xfrm>
            <a:off x="123975" y="7685925"/>
            <a:ext cx="6629400" cy="22731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B7B7B7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A 58 years old patient on chemotherapy came to the hospital due to having nausea and vomiting. The doctor gave him ondansetron and Aprepitant .</a:t>
            </a:r>
            <a:endParaRPr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Q1- what is the MOA of Ondansetron?</a:t>
            </a:r>
            <a:endParaRPr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Q2- write 3 ADRs for Ondansetron.</a:t>
            </a:r>
            <a:endParaRPr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Q3- why the doctor gave him Aprepitant ?</a:t>
            </a:r>
            <a:endParaRPr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Q4- Mention another Class of drugs that can be combined with Ondansetron .</a:t>
            </a:r>
            <a:endParaRPr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Q5- Mention 4 ADRs for the class of drugs mentioned in Q4.</a:t>
            </a:r>
            <a:endParaRPr sz="1200"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64" name="Google Shape;264;p31"/>
          <p:cNvSpPr/>
          <p:nvPr/>
        </p:nvSpPr>
        <p:spPr>
          <a:xfrm>
            <a:off x="581025" y="1323601"/>
            <a:ext cx="1314300" cy="390600"/>
          </a:xfrm>
          <a:prstGeom prst="chevron">
            <a:avLst>
              <a:gd fmla="val 50000" name="adj"/>
            </a:avLst>
          </a:prstGeom>
          <a:solidFill>
            <a:srgbClr val="FFFFFF"/>
          </a:solidFill>
          <a:ln cap="flat" cmpd="sng" w="19050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C27BA0"/>
                </a:solidFill>
                <a:latin typeface="Georgia"/>
                <a:ea typeface="Georgia"/>
                <a:cs typeface="Georgia"/>
                <a:sym typeface="Georgia"/>
              </a:rPr>
              <a:t>MCQ</a:t>
            </a:r>
            <a:endParaRPr b="1" sz="1800">
              <a:solidFill>
                <a:srgbClr val="C27BA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5" name="Google Shape;265;p31"/>
          <p:cNvSpPr/>
          <p:nvPr/>
        </p:nvSpPr>
        <p:spPr>
          <a:xfrm>
            <a:off x="428625" y="7498224"/>
            <a:ext cx="1314300" cy="390600"/>
          </a:xfrm>
          <a:prstGeom prst="chevron">
            <a:avLst>
              <a:gd fmla="val 50000" name="adj"/>
            </a:avLst>
          </a:prstGeom>
          <a:solidFill>
            <a:srgbClr val="FFFFFF"/>
          </a:solidFill>
          <a:ln cap="flat" cmpd="sng" w="19050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C27BA0"/>
                </a:solidFill>
                <a:latin typeface="Georgia"/>
                <a:ea typeface="Georgia"/>
                <a:cs typeface="Georgia"/>
                <a:sym typeface="Georgia"/>
              </a:rPr>
              <a:t>SAQ</a:t>
            </a:r>
            <a:endParaRPr b="1" sz="1800">
              <a:solidFill>
                <a:srgbClr val="C27BA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1"/>
          <p:cNvSpPr txBox="1"/>
          <p:nvPr/>
        </p:nvSpPr>
        <p:spPr>
          <a:xfrm>
            <a:off x="-8523800" y="2270875"/>
            <a:ext cx="6629400" cy="28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2"/>
          <p:cNvSpPr/>
          <p:nvPr/>
        </p:nvSpPr>
        <p:spPr>
          <a:xfrm rot="5400000">
            <a:off x="-521287" y="521287"/>
            <a:ext cx="7748174" cy="6705600"/>
          </a:xfrm>
          <a:prstGeom prst="flowChartExtract">
            <a:avLst/>
          </a:prstGeom>
          <a:solidFill>
            <a:srgbClr val="741B4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32"/>
          <p:cNvSpPr txBox="1"/>
          <p:nvPr/>
        </p:nvSpPr>
        <p:spPr>
          <a:xfrm>
            <a:off x="238200" y="6894431"/>
            <a:ext cx="6429300" cy="13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Team Leaders:</a:t>
            </a:r>
            <a:endParaRPr b="1" sz="1200">
              <a:solidFill>
                <a:srgbClr val="741B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51C7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51C75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4D79"/>
                </a:solidFill>
                <a:latin typeface="Mada"/>
                <a:ea typeface="Mada"/>
                <a:cs typeface="Mada"/>
                <a:sym typeface="Mada"/>
              </a:rPr>
              <a:t>May Babaeer           Zyad Aldosari</a:t>
            </a:r>
            <a:endParaRPr b="1" sz="2400">
              <a:solidFill>
                <a:srgbClr val="A64D79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73" name="Google Shape;273;p32"/>
          <p:cNvSpPr txBox="1"/>
          <p:nvPr/>
        </p:nvSpPr>
        <p:spPr>
          <a:xfrm>
            <a:off x="252450" y="9488728"/>
            <a:ext cx="6429300" cy="19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Shahad AlThaqeb</a:t>
            </a:r>
            <a:r>
              <a:rPr b="1" lang="en" sz="2400">
                <a:solidFill>
                  <a:srgbClr val="C27BA0"/>
                </a:solidFill>
                <a:latin typeface="Mada"/>
                <a:ea typeface="Mada"/>
                <a:cs typeface="Mada"/>
                <a:sym typeface="Mada"/>
              </a:rPr>
              <a:t>           Nouf AlShammari</a:t>
            </a:r>
            <a:endParaRPr b="1" sz="2400">
              <a:solidFill>
                <a:srgbClr val="C27BA0"/>
              </a:solidFill>
              <a:latin typeface="Mada"/>
              <a:ea typeface="Mada"/>
              <a:cs typeface="Mada"/>
              <a:sym typeface="Mada"/>
            </a:endParaRPr>
          </a:p>
        </p:txBody>
      </p:sp>
      <p:sp>
        <p:nvSpPr>
          <p:cNvPr id="274" name="Google Shape;274;p32"/>
          <p:cNvSpPr/>
          <p:nvPr/>
        </p:nvSpPr>
        <p:spPr>
          <a:xfrm rot="-5400000">
            <a:off x="3807075" y="1155350"/>
            <a:ext cx="2129925" cy="1876425"/>
          </a:xfrm>
          <a:prstGeom prst="flowChartMerge">
            <a:avLst/>
          </a:prstGeom>
          <a:solidFill>
            <a:srgbClr val="C27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5" name="Google Shape;275;p32"/>
          <p:cNvPicPr preferRelativeResize="0"/>
          <p:nvPr/>
        </p:nvPicPr>
        <p:blipFill rotWithShape="1">
          <a:blip r:embed="rId3">
            <a:alphaModFix/>
          </a:blip>
          <a:srcRect b="19850" l="0" r="0" t="19850"/>
          <a:stretch/>
        </p:blipFill>
        <p:spPr>
          <a:xfrm>
            <a:off x="4238625" y="1580866"/>
            <a:ext cx="885825" cy="534145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32"/>
          <p:cNvSpPr txBox="1"/>
          <p:nvPr/>
        </p:nvSpPr>
        <p:spPr>
          <a:xfrm>
            <a:off x="3829050" y="1996241"/>
            <a:ext cx="17313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  <a:hlinkClick r:id="rId4"/>
              </a:rPr>
              <a:t>Share with us your ideas !</a:t>
            </a:r>
            <a:endParaRPr b="1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77" name="Google Shape;277;p32"/>
          <p:cNvSpPr txBox="1"/>
          <p:nvPr/>
        </p:nvSpPr>
        <p:spPr>
          <a:xfrm>
            <a:off x="-361950" y="3226507"/>
            <a:ext cx="5829300" cy="15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4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Good Luck ,</a:t>
            </a:r>
            <a:endParaRPr b="1" i="1" sz="46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4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Future Doctors!</a:t>
            </a:r>
            <a:endParaRPr b="1" i="1" sz="46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8" name="Google Shape;278;p32"/>
          <p:cNvSpPr txBox="1"/>
          <p:nvPr/>
        </p:nvSpPr>
        <p:spPr>
          <a:xfrm>
            <a:off x="38100" y="8694025"/>
            <a:ext cx="6858000" cy="7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741B47"/>
                </a:solidFill>
                <a:latin typeface="Georgia"/>
                <a:ea typeface="Georgia"/>
                <a:cs typeface="Georgia"/>
                <a:sym typeface="Georgia"/>
              </a:rPr>
              <a:t>This Amazing Work Was Done By:</a:t>
            </a:r>
            <a:endParaRPr b="1" sz="2800">
              <a:solidFill>
                <a:srgbClr val="741B47"/>
              </a:solidFill>
              <a:latin typeface="Mada"/>
              <a:ea typeface="Mada"/>
              <a:cs typeface="Mada"/>
              <a:sym typeface="Mad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