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2186000" cx="6858000"/>
  <p:notesSz cx="6858000" cy="9144000"/>
  <p:embeddedFontLst>
    <p:embeddedFont>
      <p:font typeface="Cabin"/>
      <p:regular r:id="rId17"/>
      <p:bold r:id="rId18"/>
      <p:italic r:id="rId19"/>
      <p:boldItalic r:id="rId20"/>
    </p:embeddedFont>
    <p:embeddedFont>
      <p:font typeface="Mada"/>
      <p:regular r:id="rId21"/>
      <p:bold r:id="rId22"/>
    </p:embeddedFont>
    <p:embeddedFont>
      <p:font typeface="Changa"/>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8">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F7C312A-87EC-4722-AC6C-F92A538E6DEB}">
  <a:tblStyle styleId="{5F7C312A-87EC-4722-AC6C-F92A538E6D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8"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Italic.fntdata"/><Relationship Id="rId11" Type="http://schemas.openxmlformats.org/officeDocument/2006/relationships/slide" Target="slides/slide4.xml"/><Relationship Id="rId22" Type="http://schemas.openxmlformats.org/officeDocument/2006/relationships/font" Target="fonts/Mada-bold.fntdata"/><Relationship Id="rId10" Type="http://schemas.openxmlformats.org/officeDocument/2006/relationships/slide" Target="slides/slide3.xml"/><Relationship Id="rId21" Type="http://schemas.openxmlformats.org/officeDocument/2006/relationships/font" Target="fonts/Mada-regular.fntdata"/><Relationship Id="rId13" Type="http://schemas.openxmlformats.org/officeDocument/2006/relationships/slide" Target="slides/slide6.xml"/><Relationship Id="rId24" Type="http://schemas.openxmlformats.org/officeDocument/2006/relationships/font" Target="fonts/Changa-bold.fntdata"/><Relationship Id="rId12" Type="http://schemas.openxmlformats.org/officeDocument/2006/relationships/slide" Target="slides/slide5.xml"/><Relationship Id="rId23" Type="http://schemas.openxmlformats.org/officeDocument/2006/relationships/font" Target="fonts/Chang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abin-regular.fntdata"/><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Cabin-italic.fntdata"/><Relationship Id="rId6" Type="http://schemas.openxmlformats.org/officeDocument/2006/relationships/slideMaster" Target="slideMasters/slideMaster2.xml"/><Relationship Id="rId18" Type="http://schemas.openxmlformats.org/officeDocument/2006/relationships/font" Target="fonts/Cabin-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edb6624b7_0_14: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db6624b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edb6624b7_0_0: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edb662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edb6624b7_0_9: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edb6624b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e82ded9b2_0_104: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e82ded9b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e82ded9b2_0_109: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e82ded9b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e8a38d6ed_0_62: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e8a38d6e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e92cdf3ac_0_32: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e92cdf3a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5da3ac5cb_0_5: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5da3ac5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5da3ac5cb_0_65:notes"/>
          <p:cNvSpPr/>
          <p:nvPr>
            <p:ph idx="2" type="sldImg"/>
          </p:nvPr>
        </p:nvSpPr>
        <p:spPr>
          <a:xfrm>
            <a:off x="2464445" y="685800"/>
            <a:ext cx="19299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5da3ac5c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33775" y="2620636"/>
            <a:ext cx="6390300" cy="4651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33781" y="1764050"/>
            <a:ext cx="6390300" cy="486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33775" y="6714620"/>
            <a:ext cx="6390300" cy="18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33775" y="2730448"/>
            <a:ext cx="6390300" cy="8094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33775"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3624300" y="2730448"/>
            <a:ext cx="3000000" cy="809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367688" y="1066497"/>
            <a:ext cx="4775700" cy="9691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33775" y="5095802"/>
            <a:ext cx="6390300" cy="199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33775" y="2620636"/>
            <a:ext cx="6390300" cy="465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33775" y="7468264"/>
            <a:ext cx="6390300" cy="30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233775" y="2730448"/>
            <a:ext cx="6390300" cy="809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33775" y="2730448"/>
            <a:ext cx="3000000" cy="809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3624300" y="2730448"/>
            <a:ext cx="3000000" cy="809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33775" y="1054355"/>
            <a:ext cx="6390300" cy="1356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33775" y="1316330"/>
            <a:ext cx="2106000" cy="1790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33775" y="3292246"/>
            <a:ext cx="2106000" cy="7532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67688" y="1066497"/>
            <a:ext cx="4775700" cy="969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429000" y="-296"/>
            <a:ext cx="3429000" cy="1218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199125" y="2921643"/>
            <a:ext cx="3033900" cy="3511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199125" y="6641056"/>
            <a:ext cx="3033900" cy="2926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704625" y="1715481"/>
            <a:ext cx="2877600" cy="87543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33775" y="10023095"/>
            <a:ext cx="4499100" cy="1433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354343" y="11048111"/>
            <a:ext cx="411600" cy="932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730448"/>
            <a:ext cx="6390300" cy="809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150" y="11309951"/>
            <a:ext cx="6858000" cy="876000"/>
          </a:xfrm>
          <a:prstGeom prst="round2SameRect">
            <a:avLst>
              <a:gd fmla="val 16667" name="adj1"/>
              <a:gd fmla="val 0" name="adj2"/>
            </a:avLst>
          </a:prstGeom>
          <a:noFill/>
          <a:ln cap="flat" cmpd="sng" w="9525">
            <a:solidFill>
              <a:srgbClr val="C27BA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150" y="0"/>
            <a:ext cx="6877200" cy="95400"/>
          </a:xfrm>
          <a:prstGeom prst="re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33775" y="1054355"/>
            <a:ext cx="6390300" cy="1356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33775" y="2730448"/>
            <a:ext cx="6390300" cy="8094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6354343" y="11048111"/>
            <a:ext cx="411600" cy="9324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hyperlink" Target="https://docs.google.com/document/d/1vLdNamfzIiACRKGp81jXnTCeeCSKS_mTl1xp1xq5MV4/edit"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www.sarahah.com/messages/user/310aee58-eb69-4d7d-bb26-e596f5dfa04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5"/>
          <p:cNvSpPr/>
          <p:nvPr/>
        </p:nvSpPr>
        <p:spPr>
          <a:xfrm flipH="1" rot="-5400000">
            <a:off x="-800314" y="797839"/>
            <a:ext cx="8456153" cy="6860475"/>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5"/>
          <p:cNvSpPr/>
          <p:nvPr/>
        </p:nvSpPr>
        <p:spPr>
          <a:xfrm flipH="1" rot="10800000">
            <a:off x="0" y="-124"/>
            <a:ext cx="6867300" cy="4228200"/>
          </a:xfrm>
          <a:prstGeom prst="rtTriangle">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5"/>
          <p:cNvSpPr txBox="1"/>
          <p:nvPr/>
        </p:nvSpPr>
        <p:spPr>
          <a:xfrm>
            <a:off x="104775" y="11085704"/>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741B47"/>
                </a:solidFill>
                <a:latin typeface="Mada"/>
                <a:ea typeface="Mada"/>
                <a:cs typeface="Mada"/>
                <a:sym typeface="Mada"/>
              </a:rPr>
              <a:t>Color index:</a:t>
            </a:r>
            <a:endParaRPr b="1" u="sng">
              <a:solidFill>
                <a:srgbClr val="741B47"/>
              </a:solidFill>
              <a:latin typeface="Mada"/>
              <a:ea typeface="Mada"/>
              <a:cs typeface="Mada"/>
              <a:sym typeface="Mada"/>
            </a:endParaRPr>
          </a:p>
        </p:txBody>
      </p:sp>
      <p:sp>
        <p:nvSpPr>
          <p:cNvPr id="104" name="Google Shape;104;p25"/>
          <p:cNvSpPr txBox="1"/>
          <p:nvPr/>
        </p:nvSpPr>
        <p:spPr>
          <a:xfrm>
            <a:off x="19050" y="6275364"/>
            <a:ext cx="3038400" cy="6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Objectives:</a:t>
            </a:r>
            <a:endParaRPr b="1" sz="3000">
              <a:solidFill>
                <a:srgbClr val="741B47"/>
              </a:solidFill>
              <a:latin typeface="Georgia"/>
              <a:ea typeface="Georgia"/>
              <a:cs typeface="Georgia"/>
              <a:sym typeface="Georgia"/>
            </a:endParaRPr>
          </a:p>
        </p:txBody>
      </p:sp>
      <p:sp>
        <p:nvSpPr>
          <p:cNvPr id="105" name="Google Shape;105;p25"/>
          <p:cNvSpPr txBox="1"/>
          <p:nvPr/>
        </p:nvSpPr>
        <p:spPr>
          <a:xfrm>
            <a:off x="1466850" y="3172876"/>
            <a:ext cx="5353200" cy="221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rgbClr val="FFFFFF"/>
                </a:solidFill>
                <a:latin typeface="Georgia"/>
                <a:ea typeface="Georgia"/>
                <a:cs typeface="Georgia"/>
                <a:sym typeface="Georgia"/>
              </a:rPr>
              <a:t>Drugs and biological and immune therapy</a:t>
            </a:r>
            <a:endParaRPr b="1" sz="3600">
              <a:solidFill>
                <a:srgbClr val="FFFFFF"/>
              </a:solidFill>
              <a:latin typeface="Georgia"/>
              <a:ea typeface="Georgia"/>
              <a:cs typeface="Georgia"/>
              <a:sym typeface="Georgia"/>
            </a:endParaRPr>
          </a:p>
          <a:p>
            <a:pPr indent="0" lvl="0" marL="0" rtl="0" algn="ctr">
              <a:spcBef>
                <a:spcPts val="0"/>
              </a:spcBef>
              <a:spcAft>
                <a:spcPts val="0"/>
              </a:spcAft>
              <a:buNone/>
            </a:pPr>
            <a:r>
              <a:rPr b="1" lang="en" sz="3600">
                <a:solidFill>
                  <a:srgbClr val="FFFFFF"/>
                </a:solidFill>
                <a:latin typeface="Georgia"/>
                <a:ea typeface="Georgia"/>
                <a:cs typeface="Georgia"/>
                <a:sym typeface="Georgia"/>
              </a:rPr>
              <a:t>in inflammatory bowel disease (IBD)</a:t>
            </a:r>
            <a:endParaRPr b="1" sz="3600">
              <a:solidFill>
                <a:srgbClr val="FFFFFF"/>
              </a:solidFill>
              <a:latin typeface="Georgia"/>
              <a:ea typeface="Georgia"/>
              <a:cs typeface="Georgia"/>
              <a:sym typeface="Georgia"/>
            </a:endParaRPr>
          </a:p>
        </p:txBody>
      </p:sp>
      <p:sp>
        <p:nvSpPr>
          <p:cNvPr id="106" name="Google Shape;106;p25"/>
          <p:cNvSpPr txBox="1"/>
          <p:nvPr/>
        </p:nvSpPr>
        <p:spPr>
          <a:xfrm>
            <a:off x="47625" y="6973250"/>
            <a:ext cx="6296100" cy="3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64D79"/>
                </a:solidFill>
                <a:latin typeface="Mada"/>
                <a:ea typeface="Mada"/>
                <a:cs typeface="Mada"/>
                <a:sym typeface="Mada"/>
              </a:rPr>
              <a:t>By the end of the lecture , you should know:</a:t>
            </a:r>
            <a:endParaRPr b="1">
              <a:solidFill>
                <a:srgbClr val="A64D79"/>
              </a:solidFill>
              <a:latin typeface="Mada"/>
              <a:ea typeface="Mada"/>
              <a:cs typeface="Mada"/>
              <a:sym typeface="Mada"/>
            </a:endParaRPr>
          </a:p>
          <a:p>
            <a:pPr indent="0" lvl="0" marL="0" rtl="0" algn="ctr">
              <a:spcBef>
                <a:spcPts val="0"/>
              </a:spcBef>
              <a:spcAft>
                <a:spcPts val="0"/>
              </a:spcAft>
              <a:buNone/>
            </a:pPr>
            <a:r>
              <a:t/>
            </a:r>
            <a:endParaRPr>
              <a:solidFill>
                <a:srgbClr val="A64D79"/>
              </a:solidFill>
              <a:latin typeface="Mada"/>
              <a:ea typeface="Mada"/>
              <a:cs typeface="Mada"/>
              <a:sym typeface="Mada"/>
            </a:endParaRPr>
          </a:p>
          <a:p>
            <a:pPr indent="-317500" lvl="0" marL="457200" rtl="0" algn="l">
              <a:lnSpc>
                <a:spcPct val="115000"/>
              </a:lnSpc>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Define inflammatory bowel disease</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a:solidFill>
                <a:srgbClr val="A64D79"/>
              </a:solidFill>
              <a:latin typeface="Mada"/>
              <a:ea typeface="Mada"/>
              <a:cs typeface="Mada"/>
              <a:sym typeface="Mada"/>
            </a:endParaRPr>
          </a:p>
          <a:p>
            <a:pPr indent="-317500" lvl="0" marL="457200" rtl="0" algn="l">
              <a:lnSpc>
                <a:spcPct val="115000"/>
              </a:lnSpc>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Differentiate between ulcerative colitis and Crohn’ disease.</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a:solidFill>
                <a:srgbClr val="A64D79"/>
              </a:solidFill>
              <a:latin typeface="Mada"/>
              <a:ea typeface="Mada"/>
              <a:cs typeface="Mada"/>
              <a:sym typeface="Mada"/>
            </a:endParaRPr>
          </a:p>
          <a:p>
            <a:pPr indent="-317500" lvl="0" marL="457200" rtl="0" algn="l">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Define the stepwise treatment of IBD</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a:solidFill>
                <a:srgbClr val="A64D79"/>
              </a:solidFill>
              <a:latin typeface="Mada"/>
              <a:ea typeface="Mada"/>
              <a:cs typeface="Mada"/>
              <a:sym typeface="Mada"/>
            </a:endParaRPr>
          </a:p>
          <a:p>
            <a:pPr indent="-317500" lvl="0" marL="457200" rtl="0" algn="l">
              <a:lnSpc>
                <a:spcPct val="115000"/>
              </a:lnSpc>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Discuss the pharmacokinetics, pharmacodynamics, uses and adverse effects of 5-amino salicylic acid compounds (5-ASA), glucocorticoids, immunomodulators and biological therapy (TNF-α inhibitors)</a:t>
            </a:r>
            <a:endParaRPr>
              <a:solidFill>
                <a:srgbClr val="A64D79"/>
              </a:solidFill>
              <a:latin typeface="Mada"/>
              <a:ea typeface="Mada"/>
              <a:cs typeface="Mada"/>
              <a:sym typeface="Mada"/>
            </a:endParaRPr>
          </a:p>
          <a:p>
            <a:pPr indent="0" lvl="0" marL="457200" rtl="0" algn="l">
              <a:spcBef>
                <a:spcPts val="0"/>
              </a:spcBef>
              <a:spcAft>
                <a:spcPts val="0"/>
              </a:spcAft>
              <a:buNone/>
            </a:pPr>
            <a:r>
              <a:t/>
            </a:r>
            <a:endParaRPr>
              <a:solidFill>
                <a:srgbClr val="A64D79"/>
              </a:solidFill>
              <a:latin typeface="Mada"/>
              <a:ea typeface="Mada"/>
              <a:cs typeface="Mada"/>
              <a:sym typeface="Mada"/>
            </a:endParaRPr>
          </a:p>
          <a:p>
            <a:pPr indent="-317500" lvl="0" marL="457200" rtl="0" algn="l">
              <a:lnSpc>
                <a:spcPct val="115000"/>
              </a:lnSpc>
              <a:spcBef>
                <a:spcPts val="0"/>
              </a:spcBef>
              <a:spcAft>
                <a:spcPts val="0"/>
              </a:spcAft>
              <a:buClr>
                <a:srgbClr val="A64D79"/>
              </a:buClr>
              <a:buSzPts val="1400"/>
              <a:buFont typeface="Mada"/>
              <a:buChar char="●"/>
            </a:pPr>
            <a:r>
              <a:rPr lang="en">
                <a:solidFill>
                  <a:srgbClr val="A64D79"/>
                </a:solidFill>
                <a:latin typeface="Mada"/>
                <a:ea typeface="Mada"/>
                <a:cs typeface="Mada"/>
                <a:sym typeface="Mada"/>
              </a:rPr>
              <a:t>Compare between drugs used for induction of remission and those used for maintenance of remission</a:t>
            </a:r>
            <a:endParaRPr>
              <a:solidFill>
                <a:srgbClr val="A64D79"/>
              </a:solidFill>
              <a:latin typeface="Mada"/>
              <a:ea typeface="Mada"/>
              <a:cs typeface="Mada"/>
              <a:sym typeface="Mada"/>
            </a:endParaRPr>
          </a:p>
        </p:txBody>
      </p:sp>
      <p:pic>
        <p:nvPicPr>
          <p:cNvPr id="107" name="Google Shape;107;p25"/>
          <p:cNvPicPr preferRelativeResize="0"/>
          <p:nvPr/>
        </p:nvPicPr>
        <p:blipFill>
          <a:blip r:embed="rId3">
            <a:alphaModFix/>
          </a:blip>
          <a:stretch>
            <a:fillRect/>
          </a:stretch>
        </p:blipFill>
        <p:spPr>
          <a:xfrm>
            <a:off x="200025" y="235577"/>
            <a:ext cx="1313982" cy="861500"/>
          </a:xfrm>
          <a:prstGeom prst="rect">
            <a:avLst/>
          </a:prstGeom>
          <a:noFill/>
          <a:ln>
            <a:noFill/>
          </a:ln>
        </p:spPr>
      </p:pic>
      <p:pic>
        <p:nvPicPr>
          <p:cNvPr id="108" name="Google Shape;108;p25"/>
          <p:cNvPicPr preferRelativeResize="0"/>
          <p:nvPr/>
        </p:nvPicPr>
        <p:blipFill rotWithShape="1">
          <a:blip r:embed="rId4">
            <a:alphaModFix/>
          </a:blip>
          <a:srcRect b="15539" l="0" r="0" t="16778"/>
          <a:stretch/>
        </p:blipFill>
        <p:spPr>
          <a:xfrm>
            <a:off x="1578174" y="114350"/>
            <a:ext cx="1546025" cy="1046425"/>
          </a:xfrm>
          <a:prstGeom prst="rect">
            <a:avLst/>
          </a:prstGeom>
          <a:noFill/>
          <a:ln>
            <a:noFill/>
          </a:ln>
        </p:spPr>
      </p:pic>
      <p:sp>
        <p:nvSpPr>
          <p:cNvPr id="109" name="Google Shape;109;p25"/>
          <p:cNvSpPr txBox="1"/>
          <p:nvPr/>
        </p:nvSpPr>
        <p:spPr>
          <a:xfrm>
            <a:off x="47625" y="11438044"/>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10" name="Google Shape;110;p25"/>
          <p:cNvCxnSpPr/>
          <p:nvPr/>
        </p:nvCxnSpPr>
        <p:spPr>
          <a:xfrm>
            <a:off x="1819275" y="11542718"/>
            <a:ext cx="0" cy="495300"/>
          </a:xfrm>
          <a:prstGeom prst="straightConnector1">
            <a:avLst/>
          </a:prstGeom>
          <a:noFill/>
          <a:ln cap="flat" cmpd="sng" w="9525">
            <a:solidFill>
              <a:srgbClr val="C27BA0"/>
            </a:solidFill>
            <a:prstDash val="solid"/>
            <a:round/>
            <a:headEnd len="med" w="med" type="oval"/>
            <a:tailEnd len="med" w="med" type="oval"/>
          </a:ln>
        </p:spPr>
      </p:cxnSp>
      <p:sp>
        <p:nvSpPr>
          <p:cNvPr id="111" name="Google Shape;111;p25"/>
          <p:cNvSpPr txBox="1"/>
          <p:nvPr/>
        </p:nvSpPr>
        <p:spPr>
          <a:xfrm>
            <a:off x="1952625" y="11438044"/>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12" name="Google Shape;112;p25"/>
          <p:cNvSpPr/>
          <p:nvPr/>
        </p:nvSpPr>
        <p:spPr>
          <a:xfrm rot="5400000">
            <a:off x="5416593" y="10697055"/>
            <a:ext cx="1492014" cy="13906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txBox="1"/>
          <p:nvPr/>
        </p:nvSpPr>
        <p:spPr>
          <a:xfrm>
            <a:off x="5648250" y="11197239"/>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u="sng">
                <a:solidFill>
                  <a:srgbClr val="FFFFFF"/>
                </a:solidFill>
                <a:latin typeface="Georgia"/>
                <a:ea typeface="Georgia"/>
                <a:cs typeface="Georgia"/>
                <a:sym typeface="Georgia"/>
                <a:hlinkClick r:id="rId5"/>
              </a:rPr>
              <a:t>Editing File</a:t>
            </a:r>
            <a:endParaRPr b="1" i="1" u="sng">
              <a:solidFill>
                <a:srgbClr val="FFFFFF"/>
              </a:solidFill>
              <a:latin typeface="Georgia"/>
              <a:ea typeface="Georgia"/>
              <a:cs typeface="Georgia"/>
              <a:sym typeface="Georgia"/>
            </a:endParaRPr>
          </a:p>
        </p:txBody>
      </p:sp>
      <p:pic>
        <p:nvPicPr>
          <p:cNvPr id="114" name="Google Shape;114;p25"/>
          <p:cNvPicPr preferRelativeResize="0"/>
          <p:nvPr/>
        </p:nvPicPr>
        <p:blipFill>
          <a:blip r:embed="rId6">
            <a:alphaModFix/>
          </a:blip>
          <a:stretch>
            <a:fillRect/>
          </a:stretch>
        </p:blipFill>
        <p:spPr>
          <a:xfrm>
            <a:off x="3352811" y="114357"/>
            <a:ext cx="1046464" cy="104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6"/>
          <p:cNvSpPr txBox="1"/>
          <p:nvPr/>
        </p:nvSpPr>
        <p:spPr>
          <a:xfrm>
            <a:off x="1256850" y="3305325"/>
            <a:ext cx="46491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The Major Types of IBD</a:t>
            </a:r>
            <a:endParaRPr b="1" sz="2400">
              <a:solidFill>
                <a:srgbClr val="741B47"/>
              </a:solidFill>
              <a:latin typeface="Georgia"/>
              <a:ea typeface="Georgia"/>
              <a:cs typeface="Georgia"/>
              <a:sym typeface="Georgia"/>
            </a:endParaRPr>
          </a:p>
        </p:txBody>
      </p:sp>
      <p:graphicFrame>
        <p:nvGraphicFramePr>
          <p:cNvPr id="120" name="Google Shape;120;p26"/>
          <p:cNvGraphicFramePr/>
          <p:nvPr/>
        </p:nvGraphicFramePr>
        <p:xfrm>
          <a:off x="114300" y="3923725"/>
          <a:ext cx="3000000" cy="3000000"/>
        </p:xfrm>
        <a:graphic>
          <a:graphicData uri="http://schemas.openxmlformats.org/drawingml/2006/table">
            <a:tbl>
              <a:tblPr>
                <a:noFill/>
                <a:tableStyleId>{5F7C312A-87EC-4722-AC6C-F92A538E6DEB}</a:tableStyleId>
              </a:tblPr>
              <a:tblGrid>
                <a:gridCol w="1155025"/>
                <a:gridCol w="2612450"/>
                <a:gridCol w="2878025"/>
              </a:tblGrid>
              <a:tr h="298650">
                <a:tc>
                  <a:txBody>
                    <a:bodyPr/>
                    <a:lstStyle/>
                    <a:p>
                      <a:pPr indent="0" lvl="0" marL="0" rtl="0" algn="ctr">
                        <a:spcBef>
                          <a:spcPts val="0"/>
                        </a:spcBef>
                        <a:spcAft>
                          <a:spcPts val="0"/>
                        </a:spcAft>
                        <a:buNone/>
                      </a:pPr>
                      <a:r>
                        <a:t/>
                      </a:r>
                      <a:endParaRPr sz="1200">
                        <a:solidFill>
                          <a:srgbClr val="FFFFFF"/>
                        </a:solidFill>
                        <a:latin typeface="Mada"/>
                        <a:ea typeface="Mada"/>
                        <a:cs typeface="Mada"/>
                        <a:sym typeface="Mada"/>
                      </a:endParaRPr>
                    </a:p>
                  </a:txBody>
                  <a:tcPr marT="91425" marB="91425" marR="91425" marL="91425" anchor="ctr">
                    <a:lnL cap="flat" cmpd="sng" w="19050">
                      <a:solidFill>
                        <a:srgbClr val="CCCCCC">
                          <a:alpha val="0"/>
                        </a:srgbClr>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alpha val="0"/>
                        </a:srgbClr>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Crohn’s disease</a:t>
                      </a:r>
                      <a:endParaRPr b="1">
                        <a:solidFill>
                          <a:srgbClr val="FFFFFF"/>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A64D7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Ulcerative Colitis</a:t>
                      </a:r>
                      <a:endParaRPr b="1">
                        <a:solidFill>
                          <a:srgbClr val="FFFFFF"/>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5A6BD"/>
                    </a:solidFill>
                  </a:tcPr>
                </a:tc>
              </a:tr>
              <a:tr h="554825">
                <a:tc>
                  <a:txBody>
                    <a:bodyPr/>
                    <a:lstStyle/>
                    <a:p>
                      <a:pPr indent="0" lvl="0" marL="0" rtl="0" algn="ctr">
                        <a:spcBef>
                          <a:spcPts val="0"/>
                        </a:spcBef>
                        <a:spcAft>
                          <a:spcPts val="0"/>
                        </a:spcAft>
                        <a:buNone/>
                      </a:pPr>
                      <a:r>
                        <a:rPr lang="en" sz="1200">
                          <a:latin typeface="Mada"/>
                          <a:ea typeface="Mada"/>
                          <a:cs typeface="Mada"/>
                          <a:sym typeface="Mada"/>
                        </a:rPr>
                        <a:t>Definition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Chronic transmural inflammation of gastrointestinal tract</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Chronic mucosal inflammation of the colon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7275">
                <a:tc>
                  <a:txBody>
                    <a:bodyPr/>
                    <a:lstStyle/>
                    <a:p>
                      <a:pPr indent="0" lvl="0" marL="0" rtl="0" algn="ctr">
                        <a:spcBef>
                          <a:spcPts val="0"/>
                        </a:spcBef>
                        <a:spcAft>
                          <a:spcPts val="0"/>
                        </a:spcAft>
                        <a:buNone/>
                      </a:pPr>
                      <a:r>
                        <a:rPr lang="en" sz="1200">
                          <a:latin typeface="Mada"/>
                          <a:ea typeface="Mada"/>
                          <a:cs typeface="Mada"/>
                          <a:sym typeface="Mada"/>
                        </a:rPr>
                        <a:t>Location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affect any part of the GIT, From </a:t>
                      </a:r>
                      <a:r>
                        <a:rPr lang="en" sz="1200">
                          <a:solidFill>
                            <a:srgbClr val="FF0000"/>
                          </a:solidFill>
                          <a:latin typeface="Mada"/>
                          <a:ea typeface="Mada"/>
                          <a:cs typeface="Mada"/>
                          <a:sym typeface="Mada"/>
                        </a:rPr>
                        <a:t>mouth to anus</a:t>
                      </a:r>
                      <a:endParaRPr sz="1200">
                        <a:solidFill>
                          <a:srgbClr val="FF0000"/>
                        </a:solidFill>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FF0000"/>
                          </a:solidFill>
                          <a:latin typeface="Mada"/>
                          <a:ea typeface="Mada"/>
                          <a:cs typeface="Mada"/>
                          <a:sym typeface="Mada"/>
                        </a:rPr>
                        <a:t>Restricted</a:t>
                      </a:r>
                      <a:r>
                        <a:rPr lang="en" sz="1200">
                          <a:solidFill>
                            <a:schemeClr val="dk1"/>
                          </a:solidFill>
                          <a:latin typeface="Mada"/>
                          <a:ea typeface="Mada"/>
                          <a:cs typeface="Mada"/>
                          <a:sym typeface="Mada"/>
                        </a:rPr>
                        <a:t> to colon  &amp; rectum</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859625">
                <a:tc>
                  <a:txBody>
                    <a:bodyPr/>
                    <a:lstStyle/>
                    <a:p>
                      <a:pPr indent="0" lvl="0" marL="0" rtl="0" algn="ctr">
                        <a:spcBef>
                          <a:spcPts val="0"/>
                        </a:spcBef>
                        <a:spcAft>
                          <a:spcPts val="0"/>
                        </a:spcAft>
                        <a:buNone/>
                      </a:pPr>
                      <a:r>
                        <a:rPr lang="en" sz="1200">
                          <a:latin typeface="Mada"/>
                          <a:ea typeface="Mada"/>
                          <a:cs typeface="Mada"/>
                          <a:sym typeface="Mada"/>
                        </a:rPr>
                        <a:t>Distribution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solidFill>
                            <a:srgbClr val="FF0000"/>
                          </a:solidFill>
                          <a:latin typeface="Mada"/>
                          <a:ea typeface="Mada"/>
                          <a:cs typeface="Mada"/>
                          <a:sym typeface="Mada"/>
                        </a:rPr>
                        <a:t>Patchy areas </a:t>
                      </a:r>
                      <a:r>
                        <a:rPr lang="en" sz="1200">
                          <a:solidFill>
                            <a:schemeClr val="dk1"/>
                          </a:solidFill>
                          <a:latin typeface="Mada"/>
                          <a:ea typeface="Mada"/>
                          <a:cs typeface="Mada"/>
                          <a:sym typeface="Mada"/>
                        </a:rPr>
                        <a:t>of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inflammation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FF0000"/>
                          </a:solidFill>
                          <a:latin typeface="Mada"/>
                          <a:ea typeface="Mada"/>
                          <a:cs typeface="Mada"/>
                          <a:sym typeface="Mada"/>
                        </a:rPr>
                        <a:t>Continuous area</a:t>
                      </a:r>
                      <a:r>
                        <a:rPr lang="en" sz="1200">
                          <a:solidFill>
                            <a:srgbClr val="C00000"/>
                          </a:solidFill>
                          <a:latin typeface="Mada"/>
                          <a:ea typeface="Mada"/>
                          <a:cs typeface="Mada"/>
                          <a:sym typeface="Mada"/>
                        </a:rPr>
                        <a:t> </a:t>
                      </a:r>
                      <a:r>
                        <a:rPr lang="en" sz="1200">
                          <a:solidFill>
                            <a:schemeClr val="dk1"/>
                          </a:solidFill>
                          <a:latin typeface="Mada"/>
                          <a:ea typeface="Mada"/>
                          <a:cs typeface="Mada"/>
                          <a:sym typeface="Mada"/>
                        </a:rPr>
                        <a:t>of</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inflammation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Depth of inflammation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May be transmural, deep into tissues</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Shallow, mucosal</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Complications</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Strictures, Obstruction, Abscess, Fistula</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Toxic megacolon, Colon cancer</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gridSpan="3">
                  <a:txBody>
                    <a:bodyPr/>
                    <a:lstStyle/>
                    <a:p>
                      <a:pPr indent="0" lvl="0" marL="0" rtl="0" algn="ctr">
                        <a:spcBef>
                          <a:spcPts val="0"/>
                        </a:spcBef>
                        <a:spcAft>
                          <a:spcPts val="0"/>
                        </a:spcAft>
                        <a:buNone/>
                      </a:pPr>
                      <a:r>
                        <a:rPr lang="en">
                          <a:latin typeface="Mada"/>
                          <a:ea typeface="Mada"/>
                          <a:cs typeface="Mada"/>
                          <a:sym typeface="Mada"/>
                        </a:rPr>
                        <a:t>              Presentation</a:t>
                      </a:r>
                      <a:endParaRPr>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hMerge="1"/>
                <a:tc hMerge="1"/>
              </a:tr>
              <a:tr h="554825">
                <a:tc>
                  <a:txBody>
                    <a:bodyPr/>
                    <a:lstStyle/>
                    <a:p>
                      <a:pPr indent="0" lvl="0" marL="0" rtl="0" algn="ctr">
                        <a:spcBef>
                          <a:spcPts val="0"/>
                        </a:spcBef>
                        <a:spcAft>
                          <a:spcPts val="0"/>
                        </a:spcAft>
                        <a:buNone/>
                      </a:pPr>
                      <a:r>
                        <a:rPr lang="en" sz="1200">
                          <a:latin typeface="Mada"/>
                          <a:ea typeface="Mada"/>
                          <a:cs typeface="Mada"/>
                          <a:sym typeface="Mada"/>
                        </a:rPr>
                        <a:t>Bleeding</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200">
                          <a:latin typeface="Mada"/>
                          <a:ea typeface="Mada"/>
                          <a:cs typeface="Mada"/>
                          <a:sym typeface="Mada"/>
                        </a:rPr>
                        <a:t>Occasional</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ada"/>
                          <a:ea typeface="Mada"/>
                          <a:cs typeface="Mada"/>
                          <a:sym typeface="Mada"/>
                        </a:rPr>
                        <a:t>Very common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Obstruction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rowSpan="4">
                  <a:txBody>
                    <a:bodyPr/>
                    <a:lstStyle/>
                    <a:p>
                      <a:pPr indent="0" lvl="0" marL="0" rtl="0" algn="ctr">
                        <a:spcBef>
                          <a:spcPts val="0"/>
                        </a:spcBef>
                        <a:spcAft>
                          <a:spcPts val="0"/>
                        </a:spcAft>
                        <a:buNone/>
                      </a:pPr>
                      <a:r>
                        <a:rPr lang="en" sz="1200">
                          <a:latin typeface="Mada"/>
                          <a:ea typeface="Mada"/>
                          <a:cs typeface="Mada"/>
                          <a:sym typeface="Mada"/>
                        </a:rPr>
                        <a:t>Common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ada"/>
                          <a:ea typeface="Mada"/>
                          <a:cs typeface="Mada"/>
                          <a:sym typeface="Mada"/>
                        </a:rPr>
                        <a:t>Uncommon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Fistulae</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c>
                  <a:txBody>
                    <a:bodyPr/>
                    <a:lstStyle/>
                    <a:p>
                      <a:pPr indent="0" lvl="0" marL="0" rtl="0" algn="ctr">
                        <a:spcBef>
                          <a:spcPts val="0"/>
                        </a:spcBef>
                        <a:spcAft>
                          <a:spcPts val="0"/>
                        </a:spcAft>
                        <a:buNone/>
                      </a:pPr>
                      <a:r>
                        <a:rPr lang="en" sz="1200">
                          <a:latin typeface="Mada"/>
                          <a:ea typeface="Mada"/>
                          <a:cs typeface="Mada"/>
                          <a:sym typeface="Mada"/>
                        </a:rPr>
                        <a:t>None</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Weight loss</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c>
                  <a:txBody>
                    <a:bodyPr/>
                    <a:lstStyle/>
                    <a:p>
                      <a:pPr indent="0" lvl="0" marL="0" rtl="0" algn="ctr">
                        <a:spcBef>
                          <a:spcPts val="0"/>
                        </a:spcBef>
                        <a:spcAft>
                          <a:spcPts val="0"/>
                        </a:spcAft>
                        <a:buNone/>
                      </a:pPr>
                      <a:r>
                        <a:rPr lang="en" sz="1200">
                          <a:latin typeface="Mada"/>
                          <a:ea typeface="Mada"/>
                          <a:cs typeface="Mada"/>
                          <a:sym typeface="Mada"/>
                        </a:rPr>
                        <a:t>Uncommon</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4825">
                <a:tc>
                  <a:txBody>
                    <a:bodyPr/>
                    <a:lstStyle/>
                    <a:p>
                      <a:pPr indent="0" lvl="0" marL="0" rtl="0" algn="ctr">
                        <a:spcBef>
                          <a:spcPts val="0"/>
                        </a:spcBef>
                        <a:spcAft>
                          <a:spcPts val="0"/>
                        </a:spcAft>
                        <a:buNone/>
                      </a:pPr>
                      <a:r>
                        <a:rPr lang="en" sz="1200">
                          <a:latin typeface="Mada"/>
                          <a:ea typeface="Mada"/>
                          <a:cs typeface="Mada"/>
                          <a:sym typeface="Mada"/>
                        </a:rPr>
                        <a:t>Perianal disease</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c>
                  <a:txBody>
                    <a:bodyPr/>
                    <a:lstStyle/>
                    <a:p>
                      <a:pPr indent="0" lvl="0" marL="0" rtl="0" algn="ctr">
                        <a:spcBef>
                          <a:spcPts val="0"/>
                        </a:spcBef>
                        <a:spcAft>
                          <a:spcPts val="0"/>
                        </a:spcAft>
                        <a:buNone/>
                      </a:pPr>
                      <a:r>
                        <a:rPr lang="en" sz="1200">
                          <a:latin typeface="Mada"/>
                          <a:ea typeface="Mada"/>
                          <a:cs typeface="Mada"/>
                          <a:sym typeface="Mada"/>
                        </a:rPr>
                        <a:t>Rare</a:t>
                      </a:r>
                      <a:endParaRPr sz="1200">
                        <a:latin typeface="Mada"/>
                        <a:ea typeface="Mada"/>
                        <a:cs typeface="Mada"/>
                        <a:sym typeface="Mada"/>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121" name="Google Shape;121;p26"/>
          <p:cNvPicPr preferRelativeResize="0"/>
          <p:nvPr/>
        </p:nvPicPr>
        <p:blipFill rotWithShape="1">
          <a:blip r:embed="rId3">
            <a:alphaModFix/>
          </a:blip>
          <a:srcRect b="10338" l="4389" r="56136" t="18894"/>
          <a:stretch/>
        </p:blipFill>
        <p:spPr>
          <a:xfrm>
            <a:off x="3017029" y="5539075"/>
            <a:ext cx="636145" cy="812000"/>
          </a:xfrm>
          <a:prstGeom prst="rect">
            <a:avLst/>
          </a:prstGeom>
          <a:noFill/>
          <a:ln>
            <a:noFill/>
          </a:ln>
        </p:spPr>
      </p:pic>
      <p:pic>
        <p:nvPicPr>
          <p:cNvPr id="122" name="Google Shape;122;p26"/>
          <p:cNvPicPr preferRelativeResize="0"/>
          <p:nvPr/>
        </p:nvPicPr>
        <p:blipFill rotWithShape="1">
          <a:blip r:embed="rId3">
            <a:alphaModFix/>
          </a:blip>
          <a:srcRect b="10338" l="55670" r="4855" t="18894"/>
          <a:stretch/>
        </p:blipFill>
        <p:spPr>
          <a:xfrm>
            <a:off x="5775025" y="5544225"/>
            <a:ext cx="636150" cy="812006"/>
          </a:xfrm>
          <a:prstGeom prst="rect">
            <a:avLst/>
          </a:prstGeom>
          <a:noFill/>
          <a:ln>
            <a:noFill/>
          </a:ln>
        </p:spPr>
      </p:pic>
      <p:sp>
        <p:nvSpPr>
          <p:cNvPr id="123" name="Google Shape;123;p26"/>
          <p:cNvSpPr/>
          <p:nvPr/>
        </p:nvSpPr>
        <p:spPr>
          <a:xfrm>
            <a:off x="781050" y="447675"/>
            <a:ext cx="5353200" cy="924000"/>
          </a:xfrm>
          <a:prstGeom prst="roundRect">
            <a:avLst>
              <a:gd fmla="val 16667" name="adj"/>
            </a:avLst>
          </a:prstGeom>
          <a:noFill/>
          <a:ln cap="flat" cmpd="sng" w="9525">
            <a:solidFill>
              <a:srgbClr val="741B47"/>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lnSpc>
                <a:spcPct val="115000"/>
              </a:lnSpc>
              <a:spcBef>
                <a:spcPts val="1000"/>
              </a:spcBef>
              <a:spcAft>
                <a:spcPts val="0"/>
              </a:spcAft>
              <a:buClr>
                <a:schemeClr val="dk1"/>
              </a:buClr>
              <a:buSzPts val="1100"/>
              <a:buFont typeface="Mada"/>
              <a:buChar char="●"/>
            </a:pPr>
            <a:r>
              <a:rPr lang="en" sz="1200">
                <a:solidFill>
                  <a:schemeClr val="dk1"/>
                </a:solidFill>
                <a:highlight>
                  <a:srgbClr val="FFFFFF"/>
                </a:highlight>
                <a:latin typeface="Mada"/>
                <a:ea typeface="Mada"/>
                <a:cs typeface="Mada"/>
                <a:sym typeface="Mada"/>
              </a:rPr>
              <a:t>A group of inflammatory conditions of the small intestine and colon.</a:t>
            </a:r>
            <a:endParaRPr sz="1200">
              <a:solidFill>
                <a:schemeClr val="dk1"/>
              </a:solidFill>
              <a:highlight>
                <a:srgbClr val="FFFFFF"/>
              </a:highlight>
              <a:latin typeface="Mada"/>
              <a:ea typeface="Mada"/>
              <a:cs typeface="Mada"/>
              <a:sym typeface="Mada"/>
            </a:endParaRPr>
          </a:p>
          <a:p>
            <a:pPr indent="-298450" lvl="0" marL="457200" rtl="0" algn="l">
              <a:lnSpc>
                <a:spcPct val="115000"/>
              </a:lnSpc>
              <a:spcBef>
                <a:spcPts val="1000"/>
              </a:spcBef>
              <a:spcAft>
                <a:spcPts val="0"/>
              </a:spcAft>
              <a:buClr>
                <a:schemeClr val="dk1"/>
              </a:buClr>
              <a:buSzPts val="1100"/>
              <a:buChar char="●"/>
            </a:pPr>
            <a:r>
              <a:rPr lang="en" sz="1200">
                <a:solidFill>
                  <a:schemeClr val="dk1"/>
                </a:solidFill>
                <a:highlight>
                  <a:srgbClr val="FFFFFF"/>
                </a:highlight>
                <a:latin typeface="Mada"/>
                <a:ea typeface="Mada"/>
                <a:cs typeface="Mada"/>
                <a:sym typeface="Mada"/>
              </a:rPr>
              <a:t>The major types of </a:t>
            </a:r>
            <a:r>
              <a:rPr b="1" lang="en" sz="1200">
                <a:solidFill>
                  <a:schemeClr val="dk1"/>
                </a:solidFill>
                <a:highlight>
                  <a:srgbClr val="FFFFFF"/>
                </a:highlight>
                <a:latin typeface="Mada"/>
                <a:ea typeface="Mada"/>
                <a:cs typeface="Mada"/>
                <a:sym typeface="Mada"/>
              </a:rPr>
              <a:t>IBD </a:t>
            </a:r>
            <a:r>
              <a:rPr lang="en" sz="1200">
                <a:solidFill>
                  <a:schemeClr val="dk1"/>
                </a:solidFill>
                <a:highlight>
                  <a:srgbClr val="FFFFFF"/>
                </a:highlight>
                <a:latin typeface="Mada"/>
                <a:ea typeface="Mada"/>
                <a:cs typeface="Mada"/>
                <a:sym typeface="Mada"/>
              </a:rPr>
              <a:t>are Crohn's disease and ulcerative colitis (UC)</a:t>
            </a:r>
            <a:endParaRPr sz="1200">
              <a:latin typeface="Mada"/>
              <a:ea typeface="Mada"/>
              <a:cs typeface="Mada"/>
              <a:sym typeface="Mada"/>
            </a:endParaRPr>
          </a:p>
        </p:txBody>
      </p:sp>
      <p:sp>
        <p:nvSpPr>
          <p:cNvPr id="124" name="Google Shape;124;p26"/>
          <p:cNvSpPr/>
          <p:nvPr/>
        </p:nvSpPr>
        <p:spPr>
          <a:xfrm>
            <a:off x="1243025" y="314325"/>
            <a:ext cx="4443600" cy="307800"/>
          </a:xfrm>
          <a:prstGeom prst="roundRect">
            <a:avLst>
              <a:gd fmla="val 16667" name="adj"/>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Georgia"/>
                <a:ea typeface="Georgia"/>
                <a:cs typeface="Georgia"/>
                <a:sym typeface="Georgia"/>
              </a:rPr>
              <a:t>Inflammatory Bowel Disease IBD</a:t>
            </a:r>
            <a:endParaRPr b="1" sz="1800">
              <a:solidFill>
                <a:srgbClr val="FFFFFF"/>
              </a:solidFill>
              <a:latin typeface="Georgia"/>
              <a:ea typeface="Georgia"/>
              <a:cs typeface="Georgia"/>
              <a:sym typeface="Georgia"/>
            </a:endParaRPr>
          </a:p>
        </p:txBody>
      </p:sp>
      <p:sp>
        <p:nvSpPr>
          <p:cNvPr id="125" name="Google Shape;125;p26"/>
          <p:cNvSpPr txBox="1"/>
          <p:nvPr/>
        </p:nvSpPr>
        <p:spPr>
          <a:xfrm>
            <a:off x="1085400" y="1400325"/>
            <a:ext cx="46491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Causes</a:t>
            </a:r>
            <a:endParaRPr b="1" sz="2400">
              <a:solidFill>
                <a:srgbClr val="741B47"/>
              </a:solidFill>
              <a:latin typeface="Georgia"/>
              <a:ea typeface="Georgia"/>
              <a:cs typeface="Georgia"/>
              <a:sym typeface="Georgia"/>
            </a:endParaRPr>
          </a:p>
        </p:txBody>
      </p:sp>
      <p:sp>
        <p:nvSpPr>
          <p:cNvPr id="126" name="Google Shape;126;p26"/>
          <p:cNvSpPr/>
          <p:nvPr/>
        </p:nvSpPr>
        <p:spPr>
          <a:xfrm>
            <a:off x="682275" y="2063537"/>
            <a:ext cx="1003800" cy="1003800"/>
          </a:xfrm>
          <a:prstGeom prst="ellipse">
            <a:avLst/>
          </a:prstGeom>
          <a:no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127" name="Google Shape;127;p26"/>
          <p:cNvCxnSpPr/>
          <p:nvPr/>
        </p:nvCxnSpPr>
        <p:spPr>
          <a:xfrm>
            <a:off x="1847850" y="2571750"/>
            <a:ext cx="762000" cy="0"/>
          </a:xfrm>
          <a:prstGeom prst="straightConnector1">
            <a:avLst/>
          </a:prstGeom>
          <a:noFill/>
          <a:ln cap="flat" cmpd="sng" w="19050">
            <a:solidFill>
              <a:srgbClr val="CCCCCC"/>
            </a:solidFill>
            <a:prstDash val="solid"/>
            <a:round/>
            <a:headEnd len="med" w="med" type="oval"/>
            <a:tailEnd len="med" w="med" type="oval"/>
          </a:ln>
        </p:spPr>
      </p:cxnSp>
      <p:cxnSp>
        <p:nvCxnSpPr>
          <p:cNvPr id="128" name="Google Shape;128;p26"/>
          <p:cNvCxnSpPr/>
          <p:nvPr/>
        </p:nvCxnSpPr>
        <p:spPr>
          <a:xfrm>
            <a:off x="4210050" y="2571750"/>
            <a:ext cx="762000" cy="0"/>
          </a:xfrm>
          <a:prstGeom prst="straightConnector1">
            <a:avLst/>
          </a:prstGeom>
          <a:noFill/>
          <a:ln cap="flat" cmpd="sng" w="19050">
            <a:solidFill>
              <a:srgbClr val="CCCCCC"/>
            </a:solidFill>
            <a:prstDash val="solid"/>
            <a:round/>
            <a:headEnd len="med" w="med" type="oval"/>
            <a:tailEnd len="med" w="med" type="oval"/>
          </a:ln>
        </p:spPr>
      </p:cxnSp>
      <p:sp>
        <p:nvSpPr>
          <p:cNvPr id="129" name="Google Shape;129;p26"/>
          <p:cNvSpPr txBox="1"/>
          <p:nvPr/>
        </p:nvSpPr>
        <p:spPr>
          <a:xfrm>
            <a:off x="771525" y="2371725"/>
            <a:ext cx="8586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Unknown</a:t>
            </a:r>
            <a:endParaRPr sz="1200">
              <a:latin typeface="Mada"/>
              <a:ea typeface="Mada"/>
              <a:cs typeface="Mada"/>
              <a:sym typeface="Mada"/>
            </a:endParaRPr>
          </a:p>
        </p:txBody>
      </p:sp>
      <p:sp>
        <p:nvSpPr>
          <p:cNvPr id="130" name="Google Shape;130;p26"/>
          <p:cNvSpPr/>
          <p:nvPr/>
        </p:nvSpPr>
        <p:spPr>
          <a:xfrm>
            <a:off x="2907445" y="2063537"/>
            <a:ext cx="1003800" cy="1003800"/>
          </a:xfrm>
          <a:prstGeom prst="ellipse">
            <a:avLst/>
          </a:prstGeom>
          <a:no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31" name="Google Shape;131;p26"/>
          <p:cNvSpPr/>
          <p:nvPr/>
        </p:nvSpPr>
        <p:spPr>
          <a:xfrm>
            <a:off x="5206787" y="2063537"/>
            <a:ext cx="1003800" cy="1003800"/>
          </a:xfrm>
          <a:prstGeom prst="ellipse">
            <a:avLst/>
          </a:prstGeom>
          <a:noFill/>
          <a:ln cap="flat" cmpd="sng" w="7620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132" name="Google Shape;132;p26"/>
          <p:cNvSpPr txBox="1"/>
          <p:nvPr/>
        </p:nvSpPr>
        <p:spPr>
          <a:xfrm>
            <a:off x="2914650" y="2371725"/>
            <a:ext cx="11421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Autoimmune</a:t>
            </a:r>
            <a:endParaRPr sz="1200">
              <a:latin typeface="Mada"/>
              <a:ea typeface="Mada"/>
              <a:cs typeface="Mada"/>
              <a:sym typeface="Mada"/>
            </a:endParaRPr>
          </a:p>
        </p:txBody>
      </p:sp>
      <p:sp>
        <p:nvSpPr>
          <p:cNvPr id="133" name="Google Shape;133;p26"/>
          <p:cNvSpPr txBox="1"/>
          <p:nvPr/>
        </p:nvSpPr>
        <p:spPr>
          <a:xfrm>
            <a:off x="5104600" y="2314575"/>
            <a:ext cx="12390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Genetically</a:t>
            </a:r>
            <a:endParaRPr sz="1200">
              <a:latin typeface="Mada"/>
              <a:ea typeface="Mada"/>
              <a:cs typeface="Mada"/>
              <a:sym typeface="Mada"/>
            </a:endParaRPr>
          </a:p>
          <a:p>
            <a:pPr indent="0" lvl="0" marL="0" rtl="0" algn="ctr">
              <a:spcBef>
                <a:spcPts val="0"/>
              </a:spcBef>
              <a:spcAft>
                <a:spcPts val="0"/>
              </a:spcAft>
              <a:buNone/>
            </a:pPr>
            <a:r>
              <a:rPr lang="en" sz="1200">
                <a:latin typeface="Mada"/>
                <a:ea typeface="Mada"/>
                <a:cs typeface="Mada"/>
                <a:sym typeface="Mada"/>
              </a:rPr>
              <a:t>inherited</a:t>
            </a:r>
            <a:endParaRPr sz="1200">
              <a:latin typeface="Mada"/>
              <a:ea typeface="Mada"/>
              <a:cs typeface="Mada"/>
              <a:sym typeface="Mada"/>
            </a:endParaRPr>
          </a:p>
        </p:txBody>
      </p:sp>
      <p:sp>
        <p:nvSpPr>
          <p:cNvPr id="134" name="Google Shape;134;p26"/>
          <p:cNvSpPr txBox="1"/>
          <p:nvPr/>
        </p:nvSpPr>
        <p:spPr>
          <a:xfrm>
            <a:off x="5925000" y="7460225"/>
            <a:ext cx="10038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74EA7"/>
                </a:solidFill>
                <a:highlight>
                  <a:srgbClr val="D9D2E9"/>
                </a:highlight>
                <a:latin typeface="Mada"/>
                <a:ea typeface="Mada"/>
                <a:cs typeface="Mada"/>
                <a:sym typeface="Mada"/>
              </a:rPr>
              <a:t>Females only</a:t>
            </a:r>
            <a:endParaRPr b="1" sz="1000">
              <a:solidFill>
                <a:srgbClr val="674EA7"/>
              </a:solidFill>
              <a:highlight>
                <a:srgbClr val="D9D2E9"/>
              </a:highlight>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7"/>
          <p:cNvSpPr txBox="1"/>
          <p:nvPr/>
        </p:nvSpPr>
        <p:spPr>
          <a:xfrm>
            <a:off x="1804725" y="2446625"/>
            <a:ext cx="31152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Treatment</a:t>
            </a:r>
            <a:endParaRPr b="1" sz="2400">
              <a:solidFill>
                <a:srgbClr val="741B47"/>
              </a:solidFill>
              <a:latin typeface="Georgia"/>
              <a:ea typeface="Georgia"/>
              <a:cs typeface="Georgia"/>
              <a:sym typeface="Georgia"/>
            </a:endParaRPr>
          </a:p>
        </p:txBody>
      </p:sp>
      <p:sp>
        <p:nvSpPr>
          <p:cNvPr id="140" name="Google Shape;140;p27"/>
          <p:cNvSpPr txBox="1"/>
          <p:nvPr/>
        </p:nvSpPr>
        <p:spPr>
          <a:xfrm>
            <a:off x="4109594" y="936200"/>
            <a:ext cx="12609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Anemia</a:t>
            </a:r>
            <a:endParaRPr sz="1200">
              <a:latin typeface="Mada"/>
              <a:ea typeface="Mada"/>
              <a:cs typeface="Mada"/>
              <a:sym typeface="Mada"/>
            </a:endParaRPr>
          </a:p>
        </p:txBody>
      </p:sp>
      <p:sp>
        <p:nvSpPr>
          <p:cNvPr id="141" name="Google Shape;141;p27"/>
          <p:cNvSpPr txBox="1"/>
          <p:nvPr/>
        </p:nvSpPr>
        <p:spPr>
          <a:xfrm>
            <a:off x="4113400" y="1371875"/>
            <a:ext cx="18954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Megacolon </a:t>
            </a:r>
            <a:r>
              <a:rPr lang="en" sz="1200">
                <a:solidFill>
                  <a:srgbClr val="6AA84F"/>
                </a:solidFill>
                <a:latin typeface="Mada"/>
                <a:ea typeface="Mada"/>
                <a:cs typeface="Mada"/>
                <a:sym typeface="Mada"/>
              </a:rPr>
              <a:t>(mainly for UC)</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42" name="Google Shape;142;p27"/>
          <p:cNvSpPr txBox="1"/>
          <p:nvPr/>
        </p:nvSpPr>
        <p:spPr>
          <a:xfrm>
            <a:off x="4109600" y="1774400"/>
            <a:ext cx="24789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Colon cancer </a:t>
            </a:r>
            <a:r>
              <a:rPr lang="en" sz="1200">
                <a:solidFill>
                  <a:srgbClr val="6AA84F"/>
                </a:solidFill>
                <a:latin typeface="Mada"/>
                <a:ea typeface="Mada"/>
                <a:cs typeface="Mada"/>
                <a:sym typeface="Mada"/>
              </a:rPr>
              <a:t>(mainly for UC)</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43" name="Google Shape;143;p27"/>
          <p:cNvSpPr txBox="1"/>
          <p:nvPr/>
        </p:nvSpPr>
        <p:spPr>
          <a:xfrm>
            <a:off x="4109590" y="2176350"/>
            <a:ext cx="28605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Abdominal obstruction(Crohn’s disease)</a:t>
            </a:r>
            <a:endParaRPr sz="1200">
              <a:latin typeface="Mada"/>
              <a:ea typeface="Mada"/>
              <a:cs typeface="Mada"/>
              <a:sym typeface="Mada"/>
            </a:endParaRPr>
          </a:p>
        </p:txBody>
      </p:sp>
      <p:cxnSp>
        <p:nvCxnSpPr>
          <p:cNvPr id="144" name="Google Shape;144;p27"/>
          <p:cNvCxnSpPr/>
          <p:nvPr/>
        </p:nvCxnSpPr>
        <p:spPr>
          <a:xfrm>
            <a:off x="3927548" y="752475"/>
            <a:ext cx="0" cy="1647900"/>
          </a:xfrm>
          <a:prstGeom prst="straightConnector1">
            <a:avLst/>
          </a:prstGeom>
          <a:noFill/>
          <a:ln cap="flat" cmpd="sng" w="9525">
            <a:solidFill>
              <a:srgbClr val="666666"/>
            </a:solidFill>
            <a:prstDash val="solid"/>
            <a:round/>
            <a:headEnd len="med" w="med" type="none"/>
            <a:tailEnd len="med" w="med" type="none"/>
          </a:ln>
        </p:spPr>
      </p:cxnSp>
      <p:cxnSp>
        <p:nvCxnSpPr>
          <p:cNvPr id="145" name="Google Shape;145;p27"/>
          <p:cNvCxnSpPr/>
          <p:nvPr/>
        </p:nvCxnSpPr>
        <p:spPr>
          <a:xfrm>
            <a:off x="3927548" y="240332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46" name="Google Shape;146;p27"/>
          <p:cNvCxnSpPr/>
          <p:nvPr/>
        </p:nvCxnSpPr>
        <p:spPr>
          <a:xfrm>
            <a:off x="3927548" y="198422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47" name="Google Shape;147;p27"/>
          <p:cNvCxnSpPr/>
          <p:nvPr/>
        </p:nvCxnSpPr>
        <p:spPr>
          <a:xfrm>
            <a:off x="3927548" y="1536550"/>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48" name="Google Shape;148;p27"/>
          <p:cNvCxnSpPr/>
          <p:nvPr/>
        </p:nvCxnSpPr>
        <p:spPr>
          <a:xfrm>
            <a:off x="3927548" y="1107925"/>
            <a:ext cx="190800" cy="0"/>
          </a:xfrm>
          <a:prstGeom prst="straightConnector1">
            <a:avLst/>
          </a:prstGeom>
          <a:noFill/>
          <a:ln cap="flat" cmpd="sng" w="9525">
            <a:solidFill>
              <a:srgbClr val="3D3D3D"/>
            </a:solidFill>
            <a:prstDash val="solid"/>
            <a:round/>
            <a:headEnd len="med" w="med" type="none"/>
            <a:tailEnd len="med" w="med" type="oval"/>
          </a:ln>
        </p:spPr>
      </p:cxnSp>
      <p:sp>
        <p:nvSpPr>
          <p:cNvPr id="149" name="Google Shape;149;p27"/>
          <p:cNvSpPr txBox="1"/>
          <p:nvPr/>
        </p:nvSpPr>
        <p:spPr>
          <a:xfrm>
            <a:off x="676975" y="936200"/>
            <a:ext cx="130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Abdominal pain</a:t>
            </a:r>
            <a:endParaRPr sz="1200">
              <a:latin typeface="Mada"/>
              <a:ea typeface="Mada"/>
              <a:cs typeface="Mada"/>
              <a:sym typeface="Mada"/>
            </a:endParaRPr>
          </a:p>
        </p:txBody>
      </p:sp>
      <p:sp>
        <p:nvSpPr>
          <p:cNvPr id="150" name="Google Shape;150;p27"/>
          <p:cNvSpPr txBox="1"/>
          <p:nvPr/>
        </p:nvSpPr>
        <p:spPr>
          <a:xfrm>
            <a:off x="680935" y="1248050"/>
            <a:ext cx="780900" cy="1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Vomiting</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51" name="Google Shape;151;p27"/>
          <p:cNvSpPr txBox="1"/>
          <p:nvPr/>
        </p:nvSpPr>
        <p:spPr>
          <a:xfrm>
            <a:off x="676975" y="1526750"/>
            <a:ext cx="10248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Weight loss</a:t>
            </a:r>
            <a:endParaRPr sz="1200">
              <a:latin typeface="Mada"/>
              <a:ea typeface="Mada"/>
              <a:cs typeface="Mada"/>
              <a:sym typeface="Mada"/>
            </a:endParaRPr>
          </a:p>
        </p:txBody>
      </p:sp>
      <p:sp>
        <p:nvSpPr>
          <p:cNvPr id="152" name="Google Shape;152;p27"/>
          <p:cNvSpPr txBox="1"/>
          <p:nvPr/>
        </p:nvSpPr>
        <p:spPr>
          <a:xfrm>
            <a:off x="676975" y="1869650"/>
            <a:ext cx="130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Diarrhea</a:t>
            </a:r>
            <a:endParaRPr sz="1200">
              <a:latin typeface="Mada"/>
              <a:ea typeface="Mada"/>
              <a:cs typeface="Mada"/>
              <a:sym typeface="Mada"/>
            </a:endParaRPr>
          </a:p>
        </p:txBody>
      </p:sp>
      <p:sp>
        <p:nvSpPr>
          <p:cNvPr id="153" name="Google Shape;153;p27"/>
          <p:cNvSpPr txBox="1"/>
          <p:nvPr/>
        </p:nvSpPr>
        <p:spPr>
          <a:xfrm>
            <a:off x="676975" y="2176350"/>
            <a:ext cx="13083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ada"/>
                <a:ea typeface="Mada"/>
                <a:cs typeface="Mada"/>
                <a:sym typeface="Mada"/>
              </a:rPr>
              <a:t>Rectal bleeding</a:t>
            </a:r>
            <a:endParaRPr sz="1200">
              <a:latin typeface="Mada"/>
              <a:ea typeface="Mada"/>
              <a:cs typeface="Mada"/>
              <a:sym typeface="Mada"/>
            </a:endParaRPr>
          </a:p>
        </p:txBody>
      </p:sp>
      <p:cxnSp>
        <p:nvCxnSpPr>
          <p:cNvPr id="154" name="Google Shape;154;p27"/>
          <p:cNvCxnSpPr/>
          <p:nvPr/>
        </p:nvCxnSpPr>
        <p:spPr>
          <a:xfrm>
            <a:off x="494945" y="752475"/>
            <a:ext cx="0" cy="1655700"/>
          </a:xfrm>
          <a:prstGeom prst="straightConnector1">
            <a:avLst/>
          </a:prstGeom>
          <a:noFill/>
          <a:ln cap="flat" cmpd="sng" w="9525">
            <a:solidFill>
              <a:srgbClr val="666666"/>
            </a:solidFill>
            <a:prstDash val="solid"/>
            <a:round/>
            <a:headEnd len="med" w="med" type="none"/>
            <a:tailEnd len="med" w="med" type="none"/>
          </a:ln>
        </p:spPr>
      </p:cxnSp>
      <p:cxnSp>
        <p:nvCxnSpPr>
          <p:cNvPr id="155" name="Google Shape;155;p27"/>
          <p:cNvCxnSpPr/>
          <p:nvPr/>
        </p:nvCxnSpPr>
        <p:spPr>
          <a:xfrm>
            <a:off x="494945" y="240332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56" name="Google Shape;156;p27"/>
          <p:cNvCxnSpPr/>
          <p:nvPr/>
        </p:nvCxnSpPr>
        <p:spPr>
          <a:xfrm>
            <a:off x="494945" y="206042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57" name="Google Shape;157;p27"/>
          <p:cNvCxnSpPr/>
          <p:nvPr/>
        </p:nvCxnSpPr>
        <p:spPr>
          <a:xfrm>
            <a:off x="494945" y="173657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58" name="Google Shape;158;p27"/>
          <p:cNvCxnSpPr/>
          <p:nvPr/>
        </p:nvCxnSpPr>
        <p:spPr>
          <a:xfrm>
            <a:off x="494945" y="1412725"/>
            <a:ext cx="190800" cy="0"/>
          </a:xfrm>
          <a:prstGeom prst="straightConnector1">
            <a:avLst/>
          </a:prstGeom>
          <a:noFill/>
          <a:ln cap="flat" cmpd="sng" w="9525">
            <a:solidFill>
              <a:srgbClr val="3D3D3D"/>
            </a:solidFill>
            <a:prstDash val="solid"/>
            <a:round/>
            <a:headEnd len="med" w="med" type="none"/>
            <a:tailEnd len="med" w="med" type="oval"/>
          </a:ln>
        </p:spPr>
      </p:cxnSp>
      <p:cxnSp>
        <p:nvCxnSpPr>
          <p:cNvPr id="159" name="Google Shape;159;p27"/>
          <p:cNvCxnSpPr/>
          <p:nvPr/>
        </p:nvCxnSpPr>
        <p:spPr>
          <a:xfrm>
            <a:off x="494945" y="1107925"/>
            <a:ext cx="190800" cy="0"/>
          </a:xfrm>
          <a:prstGeom prst="straightConnector1">
            <a:avLst/>
          </a:prstGeom>
          <a:noFill/>
          <a:ln cap="flat" cmpd="sng" w="9525">
            <a:solidFill>
              <a:srgbClr val="3D3D3D"/>
            </a:solidFill>
            <a:prstDash val="solid"/>
            <a:round/>
            <a:headEnd len="med" w="med" type="none"/>
            <a:tailEnd len="med" w="med" type="oval"/>
          </a:ln>
        </p:spPr>
      </p:cxnSp>
      <p:grpSp>
        <p:nvGrpSpPr>
          <p:cNvPr id="160" name="Google Shape;160;p27"/>
          <p:cNvGrpSpPr/>
          <p:nvPr/>
        </p:nvGrpSpPr>
        <p:grpSpPr>
          <a:xfrm rot="2698299">
            <a:off x="460317" y="-683228"/>
            <a:ext cx="2548237" cy="2548237"/>
            <a:chOff x="5123977" y="1258050"/>
            <a:chExt cx="2547000" cy="2547000"/>
          </a:xfrm>
        </p:grpSpPr>
        <p:sp>
          <p:nvSpPr>
            <p:cNvPr id="161" name="Google Shape;161;p27"/>
            <p:cNvSpPr/>
            <p:nvPr/>
          </p:nvSpPr>
          <p:spPr>
            <a:xfrm rot="2700000">
              <a:off x="6116614" y="1011412"/>
              <a:ext cx="561726" cy="3040276"/>
            </a:xfrm>
            <a:prstGeom prst="roundRect">
              <a:avLst>
                <a:gd fmla="val 50000" name="adj"/>
              </a:avLst>
            </a:prstGeom>
            <a:solidFill>
              <a:srgbClr val="A64D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162" name="Google Shape;162;p27"/>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A64D79"/>
                  </a:solidFill>
                  <a:latin typeface="Changa"/>
                  <a:ea typeface="Changa"/>
                  <a:cs typeface="Changa"/>
                  <a:sym typeface="Changa"/>
                </a:rPr>
                <a:t>1</a:t>
              </a:r>
              <a:endParaRPr b="1" i="0" sz="1200" u="none" cap="none" strike="noStrike">
                <a:solidFill>
                  <a:srgbClr val="A64D79"/>
                </a:solidFill>
                <a:latin typeface="Changa"/>
                <a:ea typeface="Changa"/>
                <a:cs typeface="Changa"/>
                <a:sym typeface="Changa"/>
              </a:endParaRPr>
            </a:p>
          </p:txBody>
        </p:sp>
        <p:sp>
          <p:nvSpPr>
            <p:cNvPr id="163" name="Google Shape;163;p27"/>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Georgia"/>
                  <a:ea typeface="Georgia"/>
                  <a:cs typeface="Georgia"/>
                  <a:sym typeface="Georgia"/>
                </a:rPr>
                <a:t>Symptoms of IBD</a:t>
              </a:r>
              <a:endParaRPr b="1" i="0" sz="1800" u="none" cap="none" strike="noStrike">
                <a:solidFill>
                  <a:srgbClr val="FFFFFF"/>
                </a:solidFill>
                <a:latin typeface="Georgia"/>
                <a:ea typeface="Georgia"/>
                <a:cs typeface="Georgia"/>
                <a:sym typeface="Georgia"/>
              </a:endParaRPr>
            </a:p>
          </p:txBody>
        </p:sp>
      </p:grpSp>
      <p:grpSp>
        <p:nvGrpSpPr>
          <p:cNvPr id="164" name="Google Shape;164;p27"/>
          <p:cNvGrpSpPr/>
          <p:nvPr/>
        </p:nvGrpSpPr>
        <p:grpSpPr>
          <a:xfrm rot="2698299">
            <a:off x="3853369" y="-683230"/>
            <a:ext cx="2548237" cy="2548237"/>
            <a:chOff x="3203958" y="1258050"/>
            <a:chExt cx="2547000" cy="2547000"/>
          </a:xfrm>
        </p:grpSpPr>
        <p:sp>
          <p:nvSpPr>
            <p:cNvPr id="165" name="Google Shape;165;p27"/>
            <p:cNvSpPr/>
            <p:nvPr/>
          </p:nvSpPr>
          <p:spPr>
            <a:xfrm rot="2700000">
              <a:off x="4196595" y="1011412"/>
              <a:ext cx="561726" cy="3040276"/>
            </a:xfrm>
            <a:prstGeom prst="roundRect">
              <a:avLst>
                <a:gd fmla="val 50000" name="adj"/>
              </a:avLst>
            </a:prstGeom>
            <a:solidFill>
              <a:srgbClr val="D5A6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166" name="Google Shape;166;p27"/>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D5A6BD"/>
                  </a:solidFill>
                  <a:latin typeface="Changa"/>
                  <a:ea typeface="Changa"/>
                  <a:cs typeface="Changa"/>
                  <a:sym typeface="Changa"/>
                </a:rPr>
                <a:t>2</a:t>
              </a:r>
              <a:endParaRPr b="1" i="0" sz="1200" u="none" cap="none" strike="noStrike">
                <a:solidFill>
                  <a:srgbClr val="D5A6BD"/>
                </a:solidFill>
                <a:latin typeface="Changa"/>
                <a:ea typeface="Changa"/>
                <a:cs typeface="Changa"/>
                <a:sym typeface="Changa"/>
              </a:endParaRPr>
            </a:p>
          </p:txBody>
        </p:sp>
        <p:sp>
          <p:nvSpPr>
            <p:cNvPr id="167" name="Google Shape;167;p27"/>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Georgia"/>
                  <a:ea typeface="Georgia"/>
                  <a:cs typeface="Georgia"/>
                  <a:sym typeface="Georgia"/>
                </a:rPr>
                <a:t>Complications</a:t>
              </a:r>
              <a:endParaRPr b="1" sz="1800">
                <a:solidFill>
                  <a:srgbClr val="FFFFFF"/>
                </a:solidFill>
                <a:latin typeface="Georgia"/>
                <a:ea typeface="Georgia"/>
                <a:cs typeface="Georgia"/>
                <a:sym typeface="Georgia"/>
              </a:endParaRPr>
            </a:p>
          </p:txBody>
        </p:sp>
      </p:grpSp>
      <p:sp>
        <p:nvSpPr>
          <p:cNvPr id="168" name="Google Shape;168;p27"/>
          <p:cNvSpPr/>
          <p:nvPr/>
        </p:nvSpPr>
        <p:spPr>
          <a:xfrm>
            <a:off x="448375" y="3070375"/>
            <a:ext cx="2446500" cy="491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p:txBody>
      </p:sp>
      <p:sp>
        <p:nvSpPr>
          <p:cNvPr id="169" name="Google Shape;169;p27"/>
          <p:cNvSpPr/>
          <p:nvPr/>
        </p:nvSpPr>
        <p:spPr>
          <a:xfrm rot="-5400000">
            <a:off x="2430638" y="3102887"/>
            <a:ext cx="502975" cy="435000"/>
          </a:xfrm>
          <a:prstGeom prst="flowChartExtract">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70" name="Google Shape;170;p27"/>
          <p:cNvSpPr txBox="1"/>
          <p:nvPr/>
        </p:nvSpPr>
        <p:spPr>
          <a:xfrm>
            <a:off x="476250" y="3141575"/>
            <a:ext cx="21621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ada"/>
                <a:ea typeface="Mada"/>
                <a:cs typeface="Mada"/>
                <a:sym typeface="Mada"/>
              </a:rPr>
              <a:t>Treatment objectives</a:t>
            </a:r>
            <a:r>
              <a:rPr baseline="30000" lang="en" sz="1200">
                <a:solidFill>
                  <a:srgbClr val="6AA84F"/>
                </a:solidFill>
                <a:latin typeface="Mada"/>
                <a:ea typeface="Mada"/>
                <a:cs typeface="Mada"/>
                <a:sym typeface="Mada"/>
              </a:rPr>
              <a:t>1</a:t>
            </a:r>
            <a:endParaRPr baseline="30000">
              <a:solidFill>
                <a:srgbClr val="6AA84F"/>
              </a:solidFill>
            </a:endParaRPr>
          </a:p>
        </p:txBody>
      </p:sp>
      <p:sp>
        <p:nvSpPr>
          <p:cNvPr id="171" name="Google Shape;171;p27"/>
          <p:cNvSpPr txBox="1"/>
          <p:nvPr/>
        </p:nvSpPr>
        <p:spPr>
          <a:xfrm>
            <a:off x="3505200" y="3873225"/>
            <a:ext cx="3305100" cy="12417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5-aminosalicylic acid compounds (5-ASA) or aminosalicylates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Glucocorticoids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Immunomodulators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Biological therapy (TNF-α inhibitors)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Surgery in severe condition</a:t>
            </a:r>
            <a:endParaRPr sz="1200">
              <a:solidFill>
                <a:schemeClr val="dk1"/>
              </a:solidFill>
              <a:latin typeface="Mada"/>
              <a:ea typeface="Mada"/>
              <a:cs typeface="Mada"/>
              <a:sym typeface="Mada"/>
            </a:endParaRPr>
          </a:p>
        </p:txBody>
      </p:sp>
      <p:sp>
        <p:nvSpPr>
          <p:cNvPr id="172" name="Google Shape;172;p27"/>
          <p:cNvSpPr txBox="1"/>
          <p:nvPr/>
        </p:nvSpPr>
        <p:spPr>
          <a:xfrm>
            <a:off x="155513" y="3930375"/>
            <a:ext cx="3257400" cy="1143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SzPts val="1200"/>
              <a:buAutoNum type="arabicPeriod"/>
            </a:pPr>
            <a:r>
              <a:rPr b="1" lang="en" sz="1200">
                <a:solidFill>
                  <a:schemeClr val="dk1"/>
                </a:solidFill>
                <a:latin typeface="Mada"/>
                <a:ea typeface="Mada"/>
                <a:cs typeface="Mada"/>
                <a:sym typeface="Mada"/>
              </a:rPr>
              <a:t>Achievement of remission (</a:t>
            </a:r>
            <a:r>
              <a:rPr b="1" lang="en" sz="1200">
                <a:solidFill>
                  <a:srgbClr val="FF0000"/>
                </a:solidFill>
                <a:latin typeface="Mada"/>
                <a:ea typeface="Mada"/>
                <a:cs typeface="Mada"/>
                <a:sym typeface="Mada"/>
              </a:rPr>
              <a:t>Induction</a:t>
            </a:r>
            <a:r>
              <a:rPr b="1" lang="en"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AutoNum type="arabicPeriod"/>
            </a:pPr>
            <a:r>
              <a:rPr b="1" lang="en" sz="1200">
                <a:solidFill>
                  <a:schemeClr val="dk1"/>
                </a:solidFill>
                <a:latin typeface="Mada"/>
                <a:ea typeface="Mada"/>
                <a:cs typeface="Mada"/>
                <a:sym typeface="Mada"/>
              </a:rPr>
              <a:t>Prevention of disease flares (</a:t>
            </a:r>
            <a:r>
              <a:rPr b="1" lang="en" sz="1200">
                <a:solidFill>
                  <a:srgbClr val="FF0000"/>
                </a:solidFill>
                <a:latin typeface="Mada"/>
                <a:ea typeface="Mada"/>
                <a:cs typeface="Mada"/>
                <a:sym typeface="Mada"/>
              </a:rPr>
              <a:t>maintenance</a:t>
            </a:r>
            <a:r>
              <a:rPr b="1" lang="en"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Normalize bowel function</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Maintain nutritional status</a:t>
            </a:r>
            <a:endParaRPr sz="1200">
              <a:solidFill>
                <a:srgbClr val="674EA7"/>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AutoNum type="arabicPeriod"/>
            </a:pPr>
            <a:r>
              <a:rPr lang="en" sz="1200">
                <a:solidFill>
                  <a:srgbClr val="674EA7"/>
                </a:solidFill>
                <a:latin typeface="Mada"/>
                <a:ea typeface="Mada"/>
                <a:cs typeface="Mada"/>
                <a:sym typeface="Mada"/>
              </a:rPr>
              <a:t>Improve quality of life</a:t>
            </a:r>
            <a:endParaRPr sz="1200">
              <a:solidFill>
                <a:srgbClr val="674EA7"/>
              </a:solidFill>
              <a:latin typeface="Mada"/>
              <a:ea typeface="Mada"/>
              <a:cs typeface="Mada"/>
              <a:sym typeface="Mada"/>
            </a:endParaRPr>
          </a:p>
        </p:txBody>
      </p:sp>
      <p:cxnSp>
        <p:nvCxnSpPr>
          <p:cNvPr id="173" name="Google Shape;173;p27"/>
          <p:cNvCxnSpPr/>
          <p:nvPr/>
        </p:nvCxnSpPr>
        <p:spPr>
          <a:xfrm>
            <a:off x="381000" y="5238750"/>
            <a:ext cx="2648100" cy="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27"/>
          <p:cNvCxnSpPr/>
          <p:nvPr/>
        </p:nvCxnSpPr>
        <p:spPr>
          <a:xfrm>
            <a:off x="400050" y="3714750"/>
            <a:ext cx="2648100" cy="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27"/>
          <p:cNvCxnSpPr/>
          <p:nvPr/>
        </p:nvCxnSpPr>
        <p:spPr>
          <a:xfrm>
            <a:off x="3810000" y="5238750"/>
            <a:ext cx="2648100" cy="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27"/>
          <p:cNvCxnSpPr/>
          <p:nvPr/>
        </p:nvCxnSpPr>
        <p:spPr>
          <a:xfrm>
            <a:off x="3829050" y="3714750"/>
            <a:ext cx="2648100" cy="0"/>
          </a:xfrm>
          <a:prstGeom prst="straightConnector1">
            <a:avLst/>
          </a:prstGeom>
          <a:noFill/>
          <a:ln cap="flat" cmpd="sng" w="9525">
            <a:solidFill>
              <a:schemeClr val="dk2"/>
            </a:solidFill>
            <a:prstDash val="solid"/>
            <a:round/>
            <a:headEnd len="med" w="med" type="none"/>
            <a:tailEnd len="med" w="med" type="none"/>
          </a:ln>
        </p:spPr>
      </p:cxnSp>
      <p:graphicFrame>
        <p:nvGraphicFramePr>
          <p:cNvPr id="177" name="Google Shape;177;p27"/>
          <p:cNvGraphicFramePr/>
          <p:nvPr/>
        </p:nvGraphicFramePr>
        <p:xfrm>
          <a:off x="147127" y="5889673"/>
          <a:ext cx="3000000" cy="3000000"/>
        </p:xfrm>
        <a:graphic>
          <a:graphicData uri="http://schemas.openxmlformats.org/drawingml/2006/table">
            <a:tbl>
              <a:tblPr>
                <a:noFill/>
                <a:tableStyleId>{5F7C312A-87EC-4722-AC6C-F92A538E6DEB}</a:tableStyleId>
              </a:tblPr>
              <a:tblGrid>
                <a:gridCol w="689175"/>
                <a:gridCol w="3054775"/>
                <a:gridCol w="2847975"/>
              </a:tblGrid>
              <a:tr h="3962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Classes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Azo Compound</a:t>
                      </a:r>
                      <a:endParaRPr b="1">
                        <a:solidFill>
                          <a:srgbClr val="FFFFFF"/>
                        </a:solidFill>
                        <a:latin typeface="Mada"/>
                        <a:ea typeface="Mada"/>
                        <a:cs typeface="Mada"/>
                        <a:sym typeface="Mada"/>
                      </a:endParaRPr>
                    </a:p>
                  </a:txBody>
                  <a:tcPr marT="91425" marB="91425" marR="91425" marL="91425" anchor="ctr">
                    <a:solidFill>
                      <a:srgbClr val="B4A7D6"/>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Mesalamines </a:t>
                      </a:r>
                      <a:r>
                        <a:rPr b="1" lang="en">
                          <a:solidFill>
                            <a:srgbClr val="6AA84F"/>
                          </a:solidFill>
                          <a:latin typeface="Mada"/>
                          <a:ea typeface="Mada"/>
                          <a:cs typeface="Mada"/>
                          <a:sym typeface="Mada"/>
                        </a:rPr>
                        <a:t>(</a:t>
                      </a:r>
                      <a:r>
                        <a:rPr b="1" lang="en" sz="1200">
                          <a:solidFill>
                            <a:srgbClr val="6AA84F"/>
                          </a:solidFill>
                          <a:latin typeface="Mada"/>
                          <a:ea typeface="Mada"/>
                          <a:cs typeface="Mada"/>
                          <a:sym typeface="Mada"/>
                        </a:rPr>
                        <a:t>More common)</a:t>
                      </a:r>
                      <a:endParaRPr b="1">
                        <a:solidFill>
                          <a:srgbClr val="6AA84F"/>
                        </a:solidFill>
                        <a:latin typeface="Mada"/>
                        <a:ea typeface="Mada"/>
                        <a:cs typeface="Mada"/>
                        <a:sym typeface="Mada"/>
                      </a:endParaRPr>
                    </a:p>
                  </a:txBody>
                  <a:tcPr marT="91425" marB="91425" marR="91425" marL="91425" anchor="ctr">
                    <a:solidFill>
                      <a:srgbClr val="A2C4C9"/>
                    </a:solidFill>
                  </a:tcPr>
                </a:tc>
              </a:tr>
              <a:tr h="438450">
                <a:tc rowSpan="2">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Sulfasalazine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Olsalazine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Balsalazide</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en" sz="1200" u="sng">
                          <a:latin typeface="Mada"/>
                          <a:ea typeface="Mada"/>
                          <a:cs typeface="Mada"/>
                          <a:sym typeface="Mada"/>
                        </a:rPr>
                        <a:t>Asa</a:t>
                      </a:r>
                      <a:r>
                        <a:rPr lang="en" sz="1200">
                          <a:latin typeface="Mada"/>
                          <a:ea typeface="Mada"/>
                          <a:cs typeface="Mada"/>
                          <a:sym typeface="Mada"/>
                        </a:rPr>
                        <a:t>col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Pent</a:t>
                      </a:r>
                      <a:r>
                        <a:rPr lang="en" sz="1200" u="sng">
                          <a:latin typeface="Mada"/>
                          <a:ea typeface="Mada"/>
                          <a:cs typeface="Mada"/>
                          <a:sym typeface="Mada"/>
                        </a:rPr>
                        <a:t>asa</a:t>
                      </a:r>
                      <a:endParaRPr sz="1200" u="sng">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Can</a:t>
                      </a:r>
                      <a:r>
                        <a:rPr lang="en" sz="1200" u="sng">
                          <a:latin typeface="Mada"/>
                          <a:ea typeface="Mada"/>
                          <a:cs typeface="Mada"/>
                          <a:sym typeface="Mada"/>
                        </a:rPr>
                        <a:t>asa</a:t>
                      </a:r>
                      <a:endParaRPr sz="1200" u="sng">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Row</a:t>
                      </a:r>
                      <a:r>
                        <a:rPr lang="en" sz="1200" u="sng">
                          <a:latin typeface="Mada"/>
                          <a:ea typeface="Mada"/>
                          <a:cs typeface="Mada"/>
                          <a:sym typeface="Mada"/>
                        </a:rPr>
                        <a:t>asa</a:t>
                      </a:r>
                      <a:endParaRPr sz="1200" u="sng">
                        <a:latin typeface="Mada"/>
                        <a:ea typeface="Mada"/>
                        <a:cs typeface="Mada"/>
                        <a:sym typeface="Mada"/>
                      </a:endParaRPr>
                    </a:p>
                  </a:txBody>
                  <a:tcPr marT="91425" marB="91425" marR="91425" marL="91425" anchor="ctr"/>
                </a:tc>
              </a:tr>
              <a:tr h="438450">
                <a:tc vMerge="1"/>
                <a:tc gridSpan="2">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major </a:t>
                      </a:r>
                      <a:r>
                        <a:rPr lang="en" sz="1200">
                          <a:latin typeface="Mada"/>
                          <a:ea typeface="Mada"/>
                          <a:cs typeface="Mada"/>
                          <a:sym typeface="Mada"/>
                        </a:rPr>
                        <a:t>differences</a:t>
                      </a:r>
                      <a:r>
                        <a:rPr lang="en" sz="1200">
                          <a:latin typeface="Mada"/>
                          <a:ea typeface="Mada"/>
                          <a:cs typeface="Mada"/>
                          <a:sym typeface="Mada"/>
                        </a:rPr>
                        <a:t> are in </a:t>
                      </a:r>
                      <a:r>
                        <a:rPr b="1" lang="en" sz="1200">
                          <a:solidFill>
                            <a:srgbClr val="FF0000"/>
                          </a:solidFill>
                          <a:latin typeface="Mada"/>
                          <a:ea typeface="Mada"/>
                          <a:cs typeface="Mada"/>
                          <a:sym typeface="Mada"/>
                        </a:rPr>
                        <a:t>mechanism</a:t>
                      </a:r>
                      <a:r>
                        <a:rPr lang="en" sz="1200">
                          <a:latin typeface="Mada"/>
                          <a:ea typeface="Mada"/>
                          <a:cs typeface="Mada"/>
                          <a:sym typeface="Mada"/>
                        </a:rPr>
                        <a:t> and </a:t>
                      </a:r>
                      <a:r>
                        <a:rPr b="1" lang="en" sz="1200">
                          <a:solidFill>
                            <a:srgbClr val="FF0000"/>
                          </a:solidFill>
                          <a:latin typeface="Mada"/>
                          <a:ea typeface="Mada"/>
                          <a:cs typeface="Mada"/>
                          <a:sym typeface="Mada"/>
                        </a:rPr>
                        <a:t>site</a:t>
                      </a:r>
                      <a:r>
                        <a:rPr lang="en" sz="1200">
                          <a:latin typeface="Mada"/>
                          <a:ea typeface="Mada"/>
                          <a:cs typeface="Mada"/>
                          <a:sym typeface="Mada"/>
                        </a:rPr>
                        <a:t> of </a:t>
                      </a:r>
                      <a:r>
                        <a:rPr lang="en" sz="1200">
                          <a:latin typeface="Mada"/>
                          <a:ea typeface="Mada"/>
                          <a:cs typeface="Mada"/>
                          <a:sym typeface="Mada"/>
                        </a:rPr>
                        <a:t>delivery</a:t>
                      </a:r>
                      <a:endParaRPr sz="1200">
                        <a:latin typeface="Mada"/>
                        <a:ea typeface="Mada"/>
                        <a:cs typeface="Mada"/>
                        <a:sym typeface="Mada"/>
                      </a:endParaRPr>
                    </a:p>
                  </a:txBody>
                  <a:tcPr marT="91425" marB="91425" marR="91425" marL="91425" anchor="ctr"/>
                </a:tc>
                <a:tc hMerge="1"/>
              </a:tr>
              <a:tr h="3962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Have </a:t>
                      </a:r>
                      <a:r>
                        <a:rPr b="1" lang="en" sz="1200" u="sng">
                          <a:solidFill>
                            <a:srgbClr val="FF0000"/>
                          </a:solidFill>
                          <a:latin typeface="Mada"/>
                          <a:ea typeface="Mada"/>
                          <a:cs typeface="Mada"/>
                          <a:sym typeface="Mada"/>
                        </a:rPr>
                        <a:t>TOPICAL</a:t>
                      </a:r>
                      <a:r>
                        <a:rPr b="1" baseline="30000" lang="en" sz="1200">
                          <a:solidFill>
                            <a:srgbClr val="6AA84F"/>
                          </a:solidFill>
                          <a:latin typeface="Mada"/>
                          <a:ea typeface="Mada"/>
                          <a:cs typeface="Mada"/>
                          <a:sym typeface="Mada"/>
                        </a:rPr>
                        <a:t>3</a:t>
                      </a:r>
                      <a:r>
                        <a:rPr lang="en" sz="1200">
                          <a:solidFill>
                            <a:srgbClr val="FF0000"/>
                          </a:solidFill>
                          <a:latin typeface="Mada"/>
                          <a:ea typeface="Mada"/>
                          <a:cs typeface="Mada"/>
                          <a:sym typeface="Mada"/>
                        </a:rPr>
                        <a:t> anti-inflammatory </a:t>
                      </a:r>
                      <a:r>
                        <a:rPr lang="en" sz="1200">
                          <a:solidFill>
                            <a:schemeClr val="dk1"/>
                          </a:solidFill>
                          <a:latin typeface="Mada"/>
                          <a:ea typeface="Mada"/>
                          <a:cs typeface="Mada"/>
                          <a:sym typeface="Mada"/>
                        </a:rPr>
                        <a:t>action due to:</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inhibition of prostaglandins</a:t>
                      </a:r>
                      <a:r>
                        <a:rPr baseline="30000" lang="en" sz="1200">
                          <a:solidFill>
                            <a:srgbClr val="6AA84F"/>
                          </a:solidFill>
                          <a:latin typeface="Mada"/>
                          <a:ea typeface="Mada"/>
                          <a:cs typeface="Mada"/>
                          <a:sym typeface="Mada"/>
                        </a:rPr>
                        <a:t>4</a:t>
                      </a:r>
                      <a:r>
                        <a:rPr lang="en" sz="1200">
                          <a:solidFill>
                            <a:schemeClr val="dk1"/>
                          </a:solidFill>
                          <a:latin typeface="Mada"/>
                          <a:ea typeface="Mada"/>
                          <a:cs typeface="Mada"/>
                          <a:sym typeface="Mada"/>
                        </a:rPr>
                        <a:t> and leukotrienes.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decrease neutrophil chemotaxis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Antioxidant activity (scavenging free radical production)</a:t>
                      </a:r>
                      <a:endParaRPr sz="1200">
                        <a:latin typeface="Mada"/>
                        <a:ea typeface="Mada"/>
                        <a:cs typeface="Mada"/>
                        <a:sym typeface="Mada"/>
                      </a:endParaRPr>
                    </a:p>
                  </a:txBody>
                  <a:tcPr marT="91425" marB="91425" marR="91425" marL="91425" anchor="ctr"/>
                </a:tc>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5-ASA itself is absorbed from the proximal small intestine</a:t>
                      </a:r>
                      <a:r>
                        <a:rPr baseline="30000" lang="en" sz="1200">
                          <a:solidFill>
                            <a:srgbClr val="6AA84F"/>
                          </a:solidFill>
                          <a:latin typeface="Mada"/>
                          <a:ea typeface="Mada"/>
                          <a:cs typeface="Mada"/>
                          <a:sym typeface="Mada"/>
                        </a:rPr>
                        <a:t>5</a:t>
                      </a:r>
                      <a:endParaRPr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Different formulations (Azo component &amp; Mesalamines) are used to </a:t>
                      </a:r>
                      <a:r>
                        <a:rPr b="1" lang="en" sz="1200">
                          <a:solidFill>
                            <a:schemeClr val="dk1"/>
                          </a:solidFill>
                          <a:latin typeface="Mada"/>
                          <a:ea typeface="Mada"/>
                          <a:cs typeface="Mada"/>
                          <a:sym typeface="Mada"/>
                        </a:rPr>
                        <a:t>overcome rapid absorption</a:t>
                      </a:r>
                      <a:r>
                        <a:rPr lang="en" sz="1200">
                          <a:solidFill>
                            <a:schemeClr val="dk1"/>
                          </a:solidFill>
                          <a:latin typeface="Mada"/>
                          <a:ea typeface="Mada"/>
                          <a:cs typeface="Mada"/>
                          <a:sym typeface="Mada"/>
                        </a:rPr>
                        <a:t> of 5-ASA from the proximal small intestine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All aminosalicylates are used for </a:t>
                      </a:r>
                      <a:r>
                        <a:rPr b="1" lang="en" sz="1200">
                          <a:solidFill>
                            <a:srgbClr val="FF0000"/>
                          </a:solidFill>
                          <a:latin typeface="Mada"/>
                          <a:ea typeface="Mada"/>
                          <a:cs typeface="Mada"/>
                          <a:sym typeface="Mada"/>
                        </a:rPr>
                        <a:t>induction </a:t>
                      </a:r>
                      <a:r>
                        <a:rPr b="1" lang="en" sz="1200">
                          <a:solidFill>
                            <a:srgbClr val="6AA84F"/>
                          </a:solidFill>
                          <a:latin typeface="Mada"/>
                          <a:ea typeface="Mada"/>
                          <a:cs typeface="Mada"/>
                          <a:sym typeface="Mada"/>
                        </a:rPr>
                        <a:t>(treatment)</a:t>
                      </a:r>
                      <a:r>
                        <a:rPr b="1" lang="en" sz="1200">
                          <a:solidFill>
                            <a:schemeClr val="dk1"/>
                          </a:solidFill>
                          <a:latin typeface="Mada"/>
                          <a:ea typeface="Mada"/>
                          <a:cs typeface="Mada"/>
                          <a:sym typeface="Mada"/>
                        </a:rPr>
                        <a:t> </a:t>
                      </a:r>
                      <a:r>
                        <a:rPr b="1" lang="en" sz="1200">
                          <a:solidFill>
                            <a:schemeClr val="dk1"/>
                          </a:solidFill>
                          <a:latin typeface="Mada"/>
                          <a:ea typeface="Mada"/>
                          <a:cs typeface="Mada"/>
                          <a:sym typeface="Mada"/>
                        </a:rPr>
                        <a:t>and</a:t>
                      </a:r>
                      <a:r>
                        <a:rPr lang="en" sz="1200">
                          <a:solidFill>
                            <a:schemeClr val="dk1"/>
                          </a:solidFill>
                          <a:latin typeface="Mada"/>
                          <a:ea typeface="Mada"/>
                          <a:cs typeface="Mada"/>
                          <a:sym typeface="Mada"/>
                        </a:rPr>
                        <a:t> </a:t>
                      </a:r>
                      <a:r>
                        <a:rPr b="1" lang="en" sz="1200">
                          <a:solidFill>
                            <a:srgbClr val="FF0000"/>
                          </a:solidFill>
                          <a:latin typeface="Mada"/>
                          <a:ea typeface="Mada"/>
                          <a:cs typeface="Mada"/>
                          <a:sym typeface="Mada"/>
                        </a:rPr>
                        <a:t>maintenance </a:t>
                      </a:r>
                      <a:r>
                        <a:rPr b="1" lang="en" sz="1200">
                          <a:solidFill>
                            <a:srgbClr val="6AA84F"/>
                          </a:solidFill>
                          <a:latin typeface="Mada"/>
                          <a:ea typeface="Mada"/>
                          <a:cs typeface="Mada"/>
                          <a:sym typeface="Mada"/>
                        </a:rPr>
                        <a:t>(prophylaxis) </a:t>
                      </a:r>
                      <a:r>
                        <a:rPr lang="en" sz="1200">
                          <a:latin typeface="Mada"/>
                          <a:ea typeface="Mada"/>
                          <a:cs typeface="Mada"/>
                          <a:sym typeface="Mada"/>
                        </a:rPr>
                        <a:t>o</a:t>
                      </a:r>
                      <a:r>
                        <a:rPr lang="en" sz="1200">
                          <a:solidFill>
                            <a:schemeClr val="dk1"/>
                          </a:solidFill>
                          <a:latin typeface="Mada"/>
                          <a:ea typeface="Mada"/>
                          <a:cs typeface="Mada"/>
                          <a:sym typeface="Mada"/>
                        </a:rPr>
                        <a:t>f remission</a:t>
                      </a:r>
                      <a:endParaRPr sz="1200">
                        <a:latin typeface="Mada"/>
                        <a:ea typeface="Mada"/>
                        <a:cs typeface="Mada"/>
                        <a:sym typeface="Mada"/>
                      </a:endParaRPr>
                    </a:p>
                  </a:txBody>
                  <a:tcPr marT="91425" marB="91425" marR="91425" marL="91425" anchor="ctr"/>
                </a:tc>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298450" lvl="0" marL="457200" rtl="0" algn="l">
                        <a:lnSpc>
                          <a:spcPct val="115000"/>
                        </a:lnSpc>
                        <a:spcBef>
                          <a:spcPts val="0"/>
                        </a:spcBef>
                        <a:spcAft>
                          <a:spcPts val="0"/>
                        </a:spcAft>
                        <a:buSzPts val="1100"/>
                        <a:buChar char="●"/>
                      </a:pPr>
                      <a:r>
                        <a:rPr lang="en" sz="1200">
                          <a:highlight>
                            <a:srgbClr val="FFFFFF"/>
                          </a:highlight>
                          <a:latin typeface="Mada"/>
                          <a:ea typeface="Mada"/>
                          <a:cs typeface="Mada"/>
                          <a:sym typeface="Mada"/>
                        </a:rPr>
                        <a:t>Induction and maintenance of remission in </a:t>
                      </a:r>
                      <a:r>
                        <a:rPr b="1" lang="en" sz="1200">
                          <a:solidFill>
                            <a:srgbClr val="FF0000"/>
                          </a:solidFill>
                          <a:highlight>
                            <a:srgbClr val="FFFFFF"/>
                          </a:highlight>
                          <a:latin typeface="Mada"/>
                          <a:ea typeface="Mada"/>
                          <a:cs typeface="Mada"/>
                          <a:sym typeface="Mada"/>
                        </a:rPr>
                        <a:t>mild to moderate</a:t>
                      </a:r>
                      <a:r>
                        <a:rPr lang="en" sz="1200">
                          <a:highlight>
                            <a:srgbClr val="FFFFFF"/>
                          </a:highlight>
                          <a:latin typeface="Mada"/>
                          <a:ea typeface="Mada"/>
                          <a:cs typeface="Mada"/>
                          <a:sym typeface="Mada"/>
                        </a:rPr>
                        <a:t> IBD </a:t>
                      </a:r>
                      <a:endParaRPr sz="1200">
                        <a:highlight>
                          <a:srgbClr val="FFFFFF"/>
                        </a:highlight>
                        <a:latin typeface="Mada"/>
                        <a:ea typeface="Mada"/>
                        <a:cs typeface="Mada"/>
                        <a:sym typeface="Mada"/>
                      </a:endParaRPr>
                    </a:p>
                    <a:p>
                      <a:pPr indent="0" lvl="0" marL="457200" rtl="0" algn="l">
                        <a:lnSpc>
                          <a:spcPct val="115000"/>
                        </a:lnSpc>
                        <a:spcBef>
                          <a:spcPts val="0"/>
                        </a:spcBef>
                        <a:spcAft>
                          <a:spcPts val="0"/>
                        </a:spcAft>
                        <a:buNone/>
                      </a:pPr>
                      <a:r>
                        <a:rPr b="1" lang="en" sz="1200">
                          <a:solidFill>
                            <a:srgbClr val="FF0000"/>
                          </a:solidFill>
                          <a:highlight>
                            <a:srgbClr val="FFFFFF"/>
                          </a:highlight>
                          <a:latin typeface="Mada"/>
                          <a:ea typeface="Mada"/>
                          <a:cs typeface="Mada"/>
                          <a:sym typeface="Mada"/>
                        </a:rPr>
                        <a:t>(First line of treatment)</a:t>
                      </a:r>
                      <a:endParaRPr b="1" sz="1200">
                        <a:solidFill>
                          <a:srgbClr val="FF0000"/>
                        </a:solidFill>
                        <a:highlight>
                          <a:srgbClr val="FFFFFF"/>
                        </a:highlight>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highlight>
                            <a:srgbClr val="FFFFFF"/>
                          </a:highlight>
                          <a:latin typeface="Mada"/>
                          <a:ea typeface="Mada"/>
                          <a:cs typeface="Mada"/>
                          <a:sym typeface="Mada"/>
                        </a:rPr>
                        <a:t>Rheumatoid arthritis </a:t>
                      </a:r>
                      <a:r>
                        <a:rPr lang="en" sz="1200">
                          <a:solidFill>
                            <a:srgbClr val="FF0000"/>
                          </a:solidFill>
                          <a:highlight>
                            <a:srgbClr val="FFFFFF"/>
                          </a:highlight>
                          <a:latin typeface="Mada"/>
                          <a:ea typeface="Mada"/>
                          <a:cs typeface="Mada"/>
                          <a:sym typeface="Mada"/>
                        </a:rPr>
                        <a:t>(</a:t>
                      </a:r>
                      <a:r>
                        <a:rPr b="1" lang="en" sz="1200">
                          <a:solidFill>
                            <a:srgbClr val="FF0000"/>
                          </a:solidFill>
                          <a:highlight>
                            <a:srgbClr val="FFFFFF"/>
                          </a:highlight>
                          <a:latin typeface="Mada"/>
                          <a:ea typeface="Mada"/>
                          <a:cs typeface="Mada"/>
                          <a:sym typeface="Mada"/>
                        </a:rPr>
                        <a:t>Sulfasalazine</a:t>
                      </a:r>
                      <a:r>
                        <a:rPr lang="en" sz="1200">
                          <a:solidFill>
                            <a:srgbClr val="FF0000"/>
                          </a:solidFill>
                          <a:highlight>
                            <a:srgbClr val="FFFFFF"/>
                          </a:highlight>
                          <a:latin typeface="Mada"/>
                          <a:ea typeface="Mada"/>
                          <a:cs typeface="Mada"/>
                          <a:sym typeface="Mada"/>
                        </a:rPr>
                        <a:t> only)</a:t>
                      </a:r>
                      <a:endParaRPr sz="1200">
                        <a:solidFill>
                          <a:srgbClr val="FF0000"/>
                        </a:solidFill>
                        <a:highlight>
                          <a:srgbClr val="FFFFFF"/>
                        </a:highlight>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b="1" lang="en" sz="1200">
                          <a:solidFill>
                            <a:schemeClr val="dk1"/>
                          </a:solidFill>
                          <a:highlight>
                            <a:srgbClr val="FFFFFF"/>
                          </a:highlight>
                          <a:latin typeface="Mada"/>
                          <a:ea typeface="Mada"/>
                          <a:cs typeface="Mada"/>
                          <a:sym typeface="Mada"/>
                        </a:rPr>
                        <a:t>Rectal</a:t>
                      </a:r>
                      <a:r>
                        <a:rPr lang="en" sz="1200">
                          <a:solidFill>
                            <a:schemeClr val="dk1"/>
                          </a:solidFill>
                          <a:highlight>
                            <a:srgbClr val="FFFFFF"/>
                          </a:highlight>
                          <a:latin typeface="Mada"/>
                          <a:ea typeface="Mada"/>
                          <a:cs typeface="Mada"/>
                          <a:sym typeface="Mada"/>
                        </a:rPr>
                        <a:t> formulations are used in </a:t>
                      </a:r>
                      <a:r>
                        <a:rPr lang="en" sz="1200">
                          <a:solidFill>
                            <a:srgbClr val="FF0000"/>
                          </a:solidFill>
                          <a:highlight>
                            <a:srgbClr val="FFFFFF"/>
                          </a:highlight>
                          <a:latin typeface="Mada"/>
                          <a:ea typeface="Mada"/>
                          <a:cs typeface="Mada"/>
                          <a:sym typeface="Mada"/>
                        </a:rPr>
                        <a:t>distal ulcerative colitis</a:t>
                      </a:r>
                      <a:r>
                        <a:rPr lang="en" sz="1200">
                          <a:solidFill>
                            <a:schemeClr val="dk1"/>
                          </a:solidFill>
                          <a:highlight>
                            <a:srgbClr val="FFFFFF"/>
                          </a:highlight>
                          <a:latin typeface="Mada"/>
                          <a:ea typeface="Mada"/>
                          <a:cs typeface="Mada"/>
                          <a:sym typeface="Mada"/>
                        </a:rPr>
                        <a:t>, </a:t>
                      </a:r>
                      <a:r>
                        <a:rPr lang="en" sz="1200">
                          <a:solidFill>
                            <a:srgbClr val="FF0000"/>
                          </a:solidFill>
                          <a:highlight>
                            <a:srgbClr val="FFFFFF"/>
                          </a:highlight>
                          <a:latin typeface="Mada"/>
                          <a:ea typeface="Mada"/>
                          <a:cs typeface="Mada"/>
                          <a:sym typeface="Mada"/>
                        </a:rPr>
                        <a:t>ulcerative</a:t>
                      </a:r>
                      <a:br>
                        <a:rPr lang="en" sz="1200">
                          <a:solidFill>
                            <a:srgbClr val="FF0000"/>
                          </a:solidFill>
                          <a:highlight>
                            <a:srgbClr val="FFFFFF"/>
                          </a:highlight>
                          <a:latin typeface="Mada"/>
                          <a:ea typeface="Mada"/>
                          <a:cs typeface="Mada"/>
                          <a:sym typeface="Mada"/>
                        </a:rPr>
                      </a:br>
                      <a:r>
                        <a:rPr lang="en" sz="1200">
                          <a:solidFill>
                            <a:srgbClr val="FF0000"/>
                          </a:solidFill>
                          <a:highlight>
                            <a:srgbClr val="FFFFFF"/>
                          </a:highlight>
                          <a:latin typeface="Mada"/>
                          <a:ea typeface="Mada"/>
                          <a:cs typeface="Mada"/>
                          <a:sym typeface="Mada"/>
                        </a:rPr>
                        <a:t>proctitis </a:t>
                      </a:r>
                      <a:r>
                        <a:rPr lang="en" sz="1200">
                          <a:solidFill>
                            <a:schemeClr val="dk1"/>
                          </a:solidFill>
                          <a:highlight>
                            <a:srgbClr val="FFFFFF"/>
                          </a:highlight>
                          <a:latin typeface="Mada"/>
                          <a:ea typeface="Mada"/>
                          <a:cs typeface="Mada"/>
                          <a:sym typeface="Mada"/>
                        </a:rPr>
                        <a:t>and </a:t>
                      </a:r>
                      <a:r>
                        <a:rPr lang="en" sz="1200">
                          <a:solidFill>
                            <a:srgbClr val="FF0000"/>
                          </a:solidFill>
                          <a:highlight>
                            <a:srgbClr val="FFFFFF"/>
                          </a:highlight>
                          <a:latin typeface="Mada"/>
                          <a:ea typeface="Mada"/>
                          <a:cs typeface="Mada"/>
                          <a:sym typeface="Mada"/>
                        </a:rPr>
                        <a:t>proctosigmoiditis</a:t>
                      </a:r>
                      <a:endParaRPr sz="1200">
                        <a:latin typeface="Mada"/>
                        <a:ea typeface="Mada"/>
                        <a:cs typeface="Mada"/>
                        <a:sym typeface="Mada"/>
                      </a:endParaRPr>
                    </a:p>
                  </a:txBody>
                  <a:tcPr marT="91425" marB="91425" marR="91425" marL="91425" anchor="ctr"/>
                </a:tc>
                <a:tc hMerge="1"/>
              </a:tr>
            </a:tbl>
          </a:graphicData>
        </a:graphic>
      </p:graphicFrame>
      <p:sp>
        <p:nvSpPr>
          <p:cNvPr id="178" name="Google Shape;178;p27"/>
          <p:cNvSpPr txBox="1"/>
          <p:nvPr/>
        </p:nvSpPr>
        <p:spPr>
          <a:xfrm>
            <a:off x="792275" y="5434650"/>
            <a:ext cx="5340300" cy="49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2400">
                <a:solidFill>
                  <a:srgbClr val="741B47"/>
                </a:solidFill>
                <a:latin typeface="Georgia"/>
                <a:ea typeface="Georgia"/>
                <a:cs typeface="Georgia"/>
                <a:sym typeface="Georgia"/>
              </a:rPr>
              <a:t>Aminosalicylates </a:t>
            </a:r>
            <a:r>
              <a:rPr b="1" lang="en" sz="2400">
                <a:solidFill>
                  <a:srgbClr val="741B47"/>
                </a:solidFill>
                <a:latin typeface="Georgia"/>
                <a:ea typeface="Georgia"/>
                <a:cs typeface="Georgia"/>
                <a:sym typeface="Georgia"/>
              </a:rPr>
              <a:t>(5-ASA) </a:t>
            </a:r>
            <a:endParaRPr b="1" sz="2400">
              <a:solidFill>
                <a:srgbClr val="741B47"/>
              </a:solidFill>
              <a:latin typeface="Georgia"/>
              <a:ea typeface="Georgia"/>
              <a:cs typeface="Georgia"/>
              <a:sym typeface="Georgia"/>
            </a:endParaRPr>
          </a:p>
        </p:txBody>
      </p:sp>
      <p:sp>
        <p:nvSpPr>
          <p:cNvPr id="179" name="Google Shape;179;p27"/>
          <p:cNvSpPr/>
          <p:nvPr/>
        </p:nvSpPr>
        <p:spPr>
          <a:xfrm flipH="1">
            <a:off x="3974975" y="3093625"/>
            <a:ext cx="2446500" cy="491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Mada"/>
              <a:ea typeface="Mada"/>
              <a:cs typeface="Mada"/>
              <a:sym typeface="Mada"/>
            </a:endParaRPr>
          </a:p>
        </p:txBody>
      </p:sp>
      <p:sp>
        <p:nvSpPr>
          <p:cNvPr id="180" name="Google Shape;180;p27"/>
          <p:cNvSpPr/>
          <p:nvPr/>
        </p:nvSpPr>
        <p:spPr>
          <a:xfrm flipH="1" rot="5400000">
            <a:off x="3936238" y="3126137"/>
            <a:ext cx="502975" cy="435000"/>
          </a:xfrm>
          <a:prstGeom prst="flowChartExtract">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ada"/>
              <a:ea typeface="Mada"/>
              <a:cs typeface="Mada"/>
              <a:sym typeface="Mada"/>
            </a:endParaRPr>
          </a:p>
        </p:txBody>
      </p:sp>
      <p:sp>
        <p:nvSpPr>
          <p:cNvPr id="181" name="Google Shape;181;p27"/>
          <p:cNvSpPr txBox="1"/>
          <p:nvPr/>
        </p:nvSpPr>
        <p:spPr>
          <a:xfrm>
            <a:off x="4373675" y="3139325"/>
            <a:ext cx="1895400" cy="40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0000"/>
                </a:solidFill>
                <a:latin typeface="Mada"/>
                <a:ea typeface="Mada"/>
                <a:cs typeface="Mada"/>
                <a:sym typeface="Mada"/>
              </a:rPr>
              <a:t>Stepwise</a:t>
            </a:r>
            <a:r>
              <a:rPr b="1" baseline="30000" lang="en" sz="1200">
                <a:solidFill>
                  <a:srgbClr val="6AA84F"/>
                </a:solidFill>
                <a:latin typeface="Mada"/>
                <a:ea typeface="Mada"/>
                <a:cs typeface="Mada"/>
                <a:sym typeface="Mada"/>
              </a:rPr>
              <a:t>2</a:t>
            </a:r>
            <a:r>
              <a:rPr b="1" lang="en" sz="1200">
                <a:solidFill>
                  <a:srgbClr val="FF0000"/>
                </a:solidFill>
                <a:latin typeface="Mada"/>
                <a:ea typeface="Mada"/>
                <a:cs typeface="Mada"/>
                <a:sym typeface="Mada"/>
              </a:rPr>
              <a:t> </a:t>
            </a:r>
            <a:r>
              <a:rPr b="1" lang="en" sz="1200">
                <a:solidFill>
                  <a:schemeClr val="dk1"/>
                </a:solidFill>
                <a:latin typeface="Mada"/>
                <a:ea typeface="Mada"/>
                <a:cs typeface="Mada"/>
                <a:sym typeface="Mada"/>
              </a:rPr>
              <a:t>therapy</a:t>
            </a:r>
            <a:endParaRPr b="1" sz="1200">
              <a:latin typeface="Mada"/>
              <a:ea typeface="Mada"/>
              <a:cs typeface="Mada"/>
              <a:sym typeface="Mada"/>
            </a:endParaRPr>
          </a:p>
        </p:txBody>
      </p:sp>
      <p:sp>
        <p:nvSpPr>
          <p:cNvPr id="182" name="Google Shape;182;p27"/>
          <p:cNvSpPr txBox="1"/>
          <p:nvPr/>
        </p:nvSpPr>
        <p:spPr>
          <a:xfrm>
            <a:off x="0" y="11286852"/>
            <a:ext cx="6858000" cy="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Mada"/>
                <a:ea typeface="Mada"/>
                <a:cs typeface="Mada"/>
                <a:sym typeface="Mada"/>
              </a:rPr>
              <a:t>1: no actual cure, aim is to reduce </a:t>
            </a:r>
            <a:r>
              <a:rPr lang="en" sz="800">
                <a:solidFill>
                  <a:srgbClr val="6AA84F"/>
                </a:solidFill>
                <a:latin typeface="Mada"/>
                <a:ea typeface="Mada"/>
                <a:cs typeface="Mada"/>
                <a:sym typeface="Mada"/>
              </a:rPr>
              <a:t>or get rid of the inflammation = reduce disease </a:t>
            </a:r>
            <a:r>
              <a:rPr lang="en" sz="800">
                <a:solidFill>
                  <a:srgbClr val="6AA84F"/>
                </a:solidFill>
                <a:latin typeface="Mada"/>
                <a:ea typeface="Mada"/>
                <a:cs typeface="Mada"/>
                <a:sym typeface="Mada"/>
              </a:rPr>
              <a:t>manifestations.</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2: “do not go for option 2 unless you try option 1 and it does not work”.</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3: the drug has to come in contact with the affected tissue to produce its effect (which means that there is no need for the drug to be absorbed in case of IBD=less systemic side effects) </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4: all prostaglandins will be inhibited, including I&amp;E that are physiologically beneficial for the stomach (by protecting against acidity).</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5: not effective in UC unless given in a different formulation that will prevent its absorption in the SI.</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nvSpPr>
        <p:spPr>
          <a:xfrm>
            <a:off x="1478075" y="581025"/>
            <a:ext cx="3703500" cy="514500"/>
          </a:xfrm>
          <a:prstGeom prst="rect">
            <a:avLst/>
          </a:prstGeom>
          <a:noFill/>
          <a:ln>
            <a:noFill/>
          </a:ln>
        </p:spPr>
        <p:txBody>
          <a:bodyPr anchorCtr="0" anchor="t" bIns="91425" lIns="91425" spcFirstLastPara="1" rIns="91425" wrap="square" tIns="91425">
            <a:noAutofit/>
          </a:bodyPr>
          <a:lstStyle/>
          <a:p>
            <a:pPr indent="-342900" lvl="0" marL="457200" rtl="0" algn="ctr">
              <a:lnSpc>
                <a:spcPct val="115000"/>
              </a:lnSpc>
              <a:spcBef>
                <a:spcPts val="0"/>
              </a:spcBef>
              <a:spcAft>
                <a:spcPts val="0"/>
              </a:spcAft>
              <a:buClr>
                <a:srgbClr val="C27BA0"/>
              </a:buClr>
              <a:buSzPts val="1800"/>
              <a:buFont typeface="Mada"/>
              <a:buAutoNum type="alphaUcParenR"/>
            </a:pPr>
            <a:r>
              <a:rPr b="1" lang="en" sz="1800">
                <a:solidFill>
                  <a:srgbClr val="C27BA0"/>
                </a:solidFill>
                <a:latin typeface="Mada"/>
                <a:ea typeface="Mada"/>
                <a:cs typeface="Mada"/>
                <a:sym typeface="Mada"/>
              </a:rPr>
              <a:t>Azo Compound</a:t>
            </a:r>
            <a:endParaRPr b="1" sz="1800">
              <a:solidFill>
                <a:srgbClr val="C27BA0"/>
              </a:solidFill>
              <a:latin typeface="Mada"/>
              <a:ea typeface="Mada"/>
              <a:cs typeface="Mada"/>
              <a:sym typeface="Mada"/>
            </a:endParaRPr>
          </a:p>
        </p:txBody>
      </p:sp>
      <p:sp>
        <p:nvSpPr>
          <p:cNvPr id="188" name="Google Shape;188;p28"/>
          <p:cNvSpPr txBox="1"/>
          <p:nvPr/>
        </p:nvSpPr>
        <p:spPr>
          <a:xfrm>
            <a:off x="914400" y="885825"/>
            <a:ext cx="5572200" cy="34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These compounds contain (5-ASA) that is connected by azo bond (N=N) into  :</a:t>
            </a:r>
            <a:endParaRPr sz="1200">
              <a:latin typeface="Mada"/>
              <a:ea typeface="Mada"/>
              <a:cs typeface="Mada"/>
              <a:sym typeface="Mada"/>
            </a:endParaRPr>
          </a:p>
        </p:txBody>
      </p:sp>
      <p:sp>
        <p:nvSpPr>
          <p:cNvPr id="189" name="Google Shape;189;p28"/>
          <p:cNvSpPr/>
          <p:nvPr/>
        </p:nvSpPr>
        <p:spPr>
          <a:xfrm>
            <a:off x="180975" y="1302713"/>
            <a:ext cx="2925600" cy="3690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1- sulfapyridine moiety (Sulfasalazine</a:t>
            </a:r>
            <a:r>
              <a:rPr lang="en" sz="1200">
                <a:solidFill>
                  <a:schemeClr val="dk1"/>
                </a:solidFill>
                <a:latin typeface="Mada"/>
                <a:ea typeface="Mada"/>
                <a:cs typeface="Mada"/>
                <a:sym typeface="Mada"/>
              </a:rPr>
              <a:t>)</a:t>
            </a:r>
            <a:endParaRPr sz="1200">
              <a:latin typeface="Mada"/>
              <a:ea typeface="Mada"/>
              <a:cs typeface="Mada"/>
              <a:sym typeface="Mada"/>
            </a:endParaRPr>
          </a:p>
        </p:txBody>
      </p:sp>
      <p:sp>
        <p:nvSpPr>
          <p:cNvPr id="190" name="Google Shape;190;p28"/>
          <p:cNvSpPr/>
          <p:nvPr/>
        </p:nvSpPr>
        <p:spPr>
          <a:xfrm>
            <a:off x="3713450" y="1302713"/>
            <a:ext cx="2925600" cy="369000"/>
          </a:xfrm>
          <a:prstGeom prst="roundRect">
            <a:avLst>
              <a:gd fmla="val 16667" name="adj"/>
            </a:avLst>
          </a:prstGeom>
          <a:no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Sulfasalazine: </a:t>
            </a:r>
            <a:r>
              <a:rPr lang="en" sz="1200">
                <a:solidFill>
                  <a:srgbClr val="FF0000"/>
                </a:solidFill>
                <a:latin typeface="Mada"/>
                <a:ea typeface="Mada"/>
                <a:cs typeface="Mada"/>
                <a:sym typeface="Mada"/>
              </a:rPr>
              <a:t>5-ASA + sulphapyridine</a:t>
            </a:r>
            <a:endParaRPr sz="1200">
              <a:solidFill>
                <a:srgbClr val="FF0000"/>
              </a:solidFill>
              <a:latin typeface="Mada"/>
              <a:ea typeface="Mada"/>
              <a:cs typeface="Mada"/>
              <a:sym typeface="Mada"/>
            </a:endParaRPr>
          </a:p>
        </p:txBody>
      </p:sp>
      <p:sp>
        <p:nvSpPr>
          <p:cNvPr id="191" name="Google Shape;191;p28"/>
          <p:cNvSpPr/>
          <p:nvPr/>
        </p:nvSpPr>
        <p:spPr>
          <a:xfrm>
            <a:off x="180975" y="1805131"/>
            <a:ext cx="2925600" cy="3690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2- another molecule of 5-ASA (Olsalazine)</a:t>
            </a:r>
            <a:endParaRPr sz="1200">
              <a:solidFill>
                <a:schemeClr val="dk1"/>
              </a:solidFill>
              <a:latin typeface="Mada"/>
              <a:ea typeface="Mada"/>
              <a:cs typeface="Mada"/>
              <a:sym typeface="Mada"/>
            </a:endParaRPr>
          </a:p>
        </p:txBody>
      </p:sp>
      <p:sp>
        <p:nvSpPr>
          <p:cNvPr id="192" name="Google Shape;192;p28"/>
          <p:cNvSpPr/>
          <p:nvPr/>
        </p:nvSpPr>
        <p:spPr>
          <a:xfrm>
            <a:off x="3713450" y="1805131"/>
            <a:ext cx="2925600" cy="369000"/>
          </a:xfrm>
          <a:prstGeom prst="roundRect">
            <a:avLst>
              <a:gd fmla="val 16667" name="adj"/>
            </a:avLst>
          </a:prstGeom>
          <a:no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Olsalazine: </a:t>
            </a:r>
            <a:r>
              <a:rPr lang="en" sz="1200">
                <a:solidFill>
                  <a:srgbClr val="FF0000"/>
                </a:solidFill>
                <a:latin typeface="Mada"/>
                <a:ea typeface="Mada"/>
                <a:cs typeface="Mada"/>
                <a:sym typeface="Mada"/>
              </a:rPr>
              <a:t>5-ASA + 5-AS</a:t>
            </a:r>
            <a:r>
              <a:rPr lang="en" sz="1200">
                <a:solidFill>
                  <a:srgbClr val="FF0000"/>
                </a:solidFill>
                <a:latin typeface="Mada"/>
                <a:ea typeface="Mada"/>
                <a:cs typeface="Mada"/>
                <a:sym typeface="Mada"/>
              </a:rPr>
              <a:t>A</a:t>
            </a:r>
            <a:endParaRPr sz="1200">
              <a:solidFill>
                <a:srgbClr val="FF0000"/>
              </a:solidFill>
              <a:latin typeface="Mada"/>
              <a:ea typeface="Mada"/>
              <a:cs typeface="Mada"/>
              <a:sym typeface="Mada"/>
            </a:endParaRPr>
          </a:p>
        </p:txBody>
      </p:sp>
      <p:sp>
        <p:nvSpPr>
          <p:cNvPr id="193" name="Google Shape;193;p28"/>
          <p:cNvSpPr/>
          <p:nvPr/>
        </p:nvSpPr>
        <p:spPr>
          <a:xfrm>
            <a:off x="180975" y="2307549"/>
            <a:ext cx="2925600" cy="3690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3- inert compound (Balsalazide)</a:t>
            </a:r>
            <a:endParaRPr sz="1200">
              <a:solidFill>
                <a:schemeClr val="dk1"/>
              </a:solidFill>
              <a:latin typeface="Mada"/>
              <a:ea typeface="Mada"/>
              <a:cs typeface="Mada"/>
              <a:sym typeface="Mada"/>
            </a:endParaRPr>
          </a:p>
        </p:txBody>
      </p:sp>
      <p:sp>
        <p:nvSpPr>
          <p:cNvPr id="194" name="Google Shape;194;p28"/>
          <p:cNvSpPr/>
          <p:nvPr/>
        </p:nvSpPr>
        <p:spPr>
          <a:xfrm>
            <a:off x="3713450" y="2307549"/>
            <a:ext cx="2925600" cy="369000"/>
          </a:xfrm>
          <a:prstGeom prst="roundRect">
            <a:avLst>
              <a:gd fmla="val 16667" name="adj"/>
            </a:avLst>
          </a:prstGeom>
          <a:no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Mada"/>
                <a:ea typeface="Mada"/>
                <a:cs typeface="Mada"/>
                <a:sym typeface="Mada"/>
              </a:rPr>
              <a:t>Balsalazide: </a:t>
            </a:r>
            <a:r>
              <a:rPr lang="en" sz="1200">
                <a:solidFill>
                  <a:srgbClr val="FF0000"/>
                </a:solidFill>
                <a:latin typeface="Mada"/>
                <a:ea typeface="Mada"/>
                <a:cs typeface="Mada"/>
                <a:sym typeface="Mada"/>
              </a:rPr>
              <a:t>5-ASA + inert carrier</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p:txBody>
      </p:sp>
      <p:cxnSp>
        <p:nvCxnSpPr>
          <p:cNvPr id="195" name="Google Shape;195;p28"/>
          <p:cNvCxnSpPr>
            <a:stCxn id="189" idx="3"/>
            <a:endCxn id="190" idx="1"/>
          </p:cNvCxnSpPr>
          <p:nvPr/>
        </p:nvCxnSpPr>
        <p:spPr>
          <a:xfrm>
            <a:off x="3106575" y="1487213"/>
            <a:ext cx="606900" cy="0"/>
          </a:xfrm>
          <a:prstGeom prst="straightConnector1">
            <a:avLst/>
          </a:prstGeom>
          <a:noFill/>
          <a:ln cap="flat" cmpd="sng" w="19050">
            <a:solidFill>
              <a:srgbClr val="CCCCCC"/>
            </a:solidFill>
            <a:prstDash val="solid"/>
            <a:round/>
            <a:headEnd len="med" w="med" type="none"/>
            <a:tailEnd len="med" w="med" type="triangle"/>
          </a:ln>
        </p:spPr>
      </p:cxnSp>
      <p:cxnSp>
        <p:nvCxnSpPr>
          <p:cNvPr id="196" name="Google Shape;196;p28"/>
          <p:cNvCxnSpPr>
            <a:stCxn id="191" idx="3"/>
            <a:endCxn id="192" idx="1"/>
          </p:cNvCxnSpPr>
          <p:nvPr/>
        </p:nvCxnSpPr>
        <p:spPr>
          <a:xfrm>
            <a:off x="3106575" y="1989631"/>
            <a:ext cx="606900" cy="0"/>
          </a:xfrm>
          <a:prstGeom prst="straightConnector1">
            <a:avLst/>
          </a:prstGeom>
          <a:noFill/>
          <a:ln cap="flat" cmpd="sng" w="19050">
            <a:solidFill>
              <a:srgbClr val="CCCCCC"/>
            </a:solidFill>
            <a:prstDash val="solid"/>
            <a:round/>
            <a:headEnd len="med" w="med" type="none"/>
            <a:tailEnd len="med" w="med" type="triangle"/>
          </a:ln>
        </p:spPr>
      </p:cxnSp>
      <p:cxnSp>
        <p:nvCxnSpPr>
          <p:cNvPr id="197" name="Google Shape;197;p28"/>
          <p:cNvCxnSpPr>
            <a:stCxn id="193" idx="3"/>
            <a:endCxn id="194" idx="1"/>
          </p:cNvCxnSpPr>
          <p:nvPr/>
        </p:nvCxnSpPr>
        <p:spPr>
          <a:xfrm>
            <a:off x="3106575" y="2492049"/>
            <a:ext cx="606900" cy="0"/>
          </a:xfrm>
          <a:prstGeom prst="straightConnector1">
            <a:avLst/>
          </a:prstGeom>
          <a:noFill/>
          <a:ln cap="flat" cmpd="sng" w="19050">
            <a:solidFill>
              <a:srgbClr val="CCCCCC"/>
            </a:solidFill>
            <a:prstDash val="solid"/>
            <a:round/>
            <a:headEnd len="med" w="med" type="none"/>
            <a:tailEnd len="med" w="med" type="triangle"/>
          </a:ln>
        </p:spPr>
      </p:cxnSp>
      <p:sp>
        <p:nvSpPr>
          <p:cNvPr id="198" name="Google Shape;198;p28"/>
          <p:cNvSpPr txBox="1"/>
          <p:nvPr/>
        </p:nvSpPr>
        <p:spPr>
          <a:xfrm>
            <a:off x="561975" y="2771775"/>
            <a:ext cx="5953200" cy="819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en" sz="1200">
                <a:latin typeface="Mada"/>
                <a:ea typeface="Mada"/>
                <a:cs typeface="Mada"/>
                <a:sym typeface="Mada"/>
              </a:rPr>
              <a:t>Azo structure </a:t>
            </a:r>
            <a:r>
              <a:rPr b="1" lang="en" sz="1200">
                <a:solidFill>
                  <a:srgbClr val="FF0000"/>
                </a:solidFill>
                <a:latin typeface="Mada"/>
                <a:ea typeface="Mada"/>
                <a:cs typeface="Mada"/>
                <a:sym typeface="Mada"/>
              </a:rPr>
              <a:t>reduces</a:t>
            </a:r>
            <a:r>
              <a:rPr lang="en" sz="1200">
                <a:latin typeface="Mada"/>
                <a:ea typeface="Mada"/>
                <a:cs typeface="Mada"/>
                <a:sym typeface="Mada"/>
              </a:rPr>
              <a:t> absorption of 5-ASA in small intestine</a:t>
            </a:r>
            <a:endParaRPr sz="600">
              <a:latin typeface="Mada"/>
              <a:ea typeface="Mada"/>
              <a:cs typeface="Mada"/>
              <a:sym typeface="Mada"/>
            </a:endParaRPr>
          </a:p>
          <a:p>
            <a:pPr indent="0" lvl="0" marL="0" rtl="0" algn="l">
              <a:lnSpc>
                <a:spcPct val="115000"/>
              </a:lnSpc>
              <a:spcBef>
                <a:spcPts val="0"/>
              </a:spcBef>
              <a:spcAft>
                <a:spcPts val="0"/>
              </a:spcAft>
              <a:buNone/>
            </a:pPr>
            <a:r>
              <a:t/>
            </a:r>
            <a:endParaRPr sz="6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In the terminal ileum and colon, azo bond is cleaved by </a:t>
            </a:r>
            <a:r>
              <a:rPr b="1" lang="en" sz="1200">
                <a:solidFill>
                  <a:srgbClr val="FF0000"/>
                </a:solidFill>
                <a:latin typeface="Mada"/>
                <a:ea typeface="Mada"/>
                <a:cs typeface="Mada"/>
                <a:sym typeface="Mada"/>
              </a:rPr>
              <a:t>azoreductase</a:t>
            </a:r>
            <a:r>
              <a:rPr lang="en" sz="1200">
                <a:latin typeface="Mada"/>
                <a:ea typeface="Mada"/>
                <a:cs typeface="Mada"/>
                <a:sym typeface="Mada"/>
              </a:rPr>
              <a:t> enzyme produced by bacterial flora </a:t>
            </a:r>
            <a:r>
              <a:rPr b="1" lang="en" sz="1200">
                <a:solidFill>
                  <a:srgbClr val="FF0000"/>
                </a:solidFill>
                <a:latin typeface="Mada"/>
                <a:ea typeface="Mada"/>
                <a:cs typeface="Mada"/>
                <a:sym typeface="Mada"/>
              </a:rPr>
              <a:t>r</a:t>
            </a:r>
            <a:r>
              <a:rPr b="1" lang="en" sz="1200">
                <a:solidFill>
                  <a:srgbClr val="FF0000"/>
                </a:solidFill>
                <a:latin typeface="Mada"/>
                <a:ea typeface="Mada"/>
                <a:cs typeface="Mada"/>
                <a:sym typeface="Mada"/>
              </a:rPr>
              <a:t>eleasing 5-ASA in the terminal ileum and colon</a:t>
            </a:r>
            <a:r>
              <a:rPr b="1" baseline="30000" lang="en" sz="1200">
                <a:solidFill>
                  <a:srgbClr val="6AA84F"/>
                </a:solidFill>
                <a:latin typeface="Mada"/>
                <a:ea typeface="Mada"/>
                <a:cs typeface="Mada"/>
                <a:sym typeface="Mada"/>
              </a:rPr>
              <a:t>2</a:t>
            </a:r>
            <a:r>
              <a:rPr b="1" lang="en" sz="1200">
                <a:solidFill>
                  <a:srgbClr val="FF0000"/>
                </a:solidFill>
                <a:latin typeface="Mada"/>
                <a:ea typeface="Mada"/>
                <a:cs typeface="Mada"/>
                <a:sym typeface="Mada"/>
              </a:rPr>
              <a:t>.</a:t>
            </a:r>
            <a:endParaRPr b="1" sz="1200">
              <a:latin typeface="Mada"/>
              <a:ea typeface="Mada"/>
              <a:cs typeface="Mada"/>
              <a:sym typeface="Mada"/>
            </a:endParaRPr>
          </a:p>
        </p:txBody>
      </p:sp>
      <p:graphicFrame>
        <p:nvGraphicFramePr>
          <p:cNvPr id="199" name="Google Shape;199;p28"/>
          <p:cNvGraphicFramePr/>
          <p:nvPr/>
        </p:nvGraphicFramePr>
        <p:xfrm>
          <a:off x="114050" y="3713200"/>
          <a:ext cx="3000000" cy="3000000"/>
        </p:xfrm>
        <a:graphic>
          <a:graphicData uri="http://schemas.openxmlformats.org/drawingml/2006/table">
            <a:tbl>
              <a:tblPr>
                <a:noFill/>
                <a:tableStyleId>{5F7C312A-87EC-4722-AC6C-F92A538E6DEB}</a:tableStyleId>
              </a:tblPr>
              <a:tblGrid>
                <a:gridCol w="680775"/>
                <a:gridCol w="5911150"/>
              </a:tblGrid>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Sulfasalazine (Azulfidine)</a:t>
                      </a:r>
                      <a:endParaRPr b="1">
                        <a:solidFill>
                          <a:srgbClr val="FFFFFF"/>
                        </a:solidFill>
                        <a:latin typeface="Mada"/>
                        <a:ea typeface="Mada"/>
                        <a:cs typeface="Mada"/>
                        <a:sym typeface="Mada"/>
                      </a:endParaRPr>
                    </a:p>
                  </a:txBody>
                  <a:tcPr marT="91425" marB="91425" marR="91425" marL="91425">
                    <a:solidFill>
                      <a:srgbClr val="0B5394"/>
                    </a:solidFill>
                  </a:tcPr>
                </a:tc>
              </a:tr>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highlight>
                            <a:srgbClr val="FFFFFF"/>
                          </a:highlight>
                          <a:latin typeface="Mada"/>
                          <a:ea typeface="Mada"/>
                          <a:cs typeface="Mada"/>
                          <a:sym typeface="Mada"/>
                        </a:rPr>
                        <a:t>Pro-drug</a:t>
                      </a:r>
                      <a:endParaRPr sz="1200">
                        <a:solidFill>
                          <a:schemeClr val="dk1"/>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highlight>
                            <a:srgbClr val="FFFFFF"/>
                          </a:highlight>
                          <a:latin typeface="Mada"/>
                          <a:ea typeface="Mada"/>
                          <a:cs typeface="Mada"/>
                          <a:sym typeface="Mada"/>
                        </a:rPr>
                        <a:t>A combination of 5-ASA+</a:t>
                      </a:r>
                      <a:r>
                        <a:rPr lang="en" sz="1200">
                          <a:solidFill>
                            <a:schemeClr val="dk1"/>
                          </a:solidFill>
                          <a:highlight>
                            <a:srgbClr val="FFFFFF"/>
                          </a:highlight>
                          <a:latin typeface="Mada"/>
                          <a:ea typeface="Mada"/>
                          <a:cs typeface="Mada"/>
                          <a:sym typeface="Mada"/>
                        </a:rPr>
                        <a:t>sulfapyridine</a:t>
                      </a:r>
                      <a:endParaRPr sz="1200">
                        <a:solidFill>
                          <a:schemeClr val="dk1"/>
                        </a:solidFill>
                        <a:highlight>
                          <a:srgbClr val="FFFFFF"/>
                        </a:highlight>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highlight>
                            <a:srgbClr val="FFFFFF"/>
                          </a:highlight>
                          <a:latin typeface="Mada"/>
                          <a:ea typeface="Mada"/>
                          <a:cs typeface="Mada"/>
                          <a:sym typeface="Mada"/>
                        </a:rPr>
                        <a:t>Given orally (enteric coated tablets)</a:t>
                      </a:r>
                      <a:endParaRPr sz="1200">
                        <a:solidFill>
                          <a:schemeClr val="dk1"/>
                        </a:solidFill>
                        <a:highlight>
                          <a:srgbClr val="FFFFFF"/>
                        </a:highlight>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Little amount is absorbed (10%</a:t>
                      </a:r>
                      <a:r>
                        <a:rPr baseline="30000" lang="en" sz="1200">
                          <a:solidFill>
                            <a:srgbClr val="6AA84F"/>
                          </a:solidFill>
                          <a:latin typeface="Mada"/>
                          <a:ea typeface="Mada"/>
                          <a:cs typeface="Mada"/>
                          <a:sym typeface="Mada"/>
                        </a:rPr>
                        <a:t>3</a:t>
                      </a:r>
                      <a:r>
                        <a:rPr lang="en" sz="1200">
                          <a:solidFill>
                            <a:schemeClr val="dk1"/>
                          </a:solidFill>
                          <a:latin typeface="Mada"/>
                          <a:ea typeface="Mada"/>
                          <a:cs typeface="Mada"/>
                          <a:sym typeface="Mada"/>
                        </a:rPr>
                        <a:t>)</a:t>
                      </a:r>
                      <a:endParaRPr sz="1200">
                        <a:solidFill>
                          <a:schemeClr val="dk1"/>
                        </a:solidFill>
                        <a:highlight>
                          <a:srgbClr val="FFFFFF"/>
                        </a:highlight>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highlight>
                            <a:schemeClr val="lt1"/>
                          </a:highlight>
                          <a:latin typeface="Mada"/>
                          <a:ea typeface="Mada"/>
                          <a:cs typeface="Mada"/>
                          <a:sym typeface="Mada"/>
                        </a:rPr>
                        <a:t>In the terminal ileum and colon, sulfasalazine is broken by azoreductase Into:</a:t>
                      </a:r>
                      <a:endParaRPr sz="1200">
                        <a:solidFill>
                          <a:schemeClr val="dk1"/>
                        </a:solidFill>
                        <a:highlight>
                          <a:schemeClr val="lt1"/>
                        </a:highlight>
                        <a:latin typeface="Mada"/>
                        <a:ea typeface="Mada"/>
                        <a:cs typeface="Mada"/>
                        <a:sym typeface="Mada"/>
                      </a:endParaRPr>
                    </a:p>
                    <a:p>
                      <a:pPr indent="-298450" lvl="1" marL="914400" rtl="0" algn="l">
                        <a:lnSpc>
                          <a:spcPct val="115000"/>
                        </a:lnSpc>
                        <a:spcBef>
                          <a:spcPts val="0"/>
                        </a:spcBef>
                        <a:spcAft>
                          <a:spcPts val="0"/>
                        </a:spcAft>
                        <a:buClr>
                          <a:schemeClr val="dk1"/>
                        </a:buClr>
                        <a:buSzPts val="1100"/>
                        <a:buFont typeface="Mada"/>
                        <a:buChar char="○"/>
                      </a:pPr>
                      <a:r>
                        <a:rPr lang="en" sz="1200">
                          <a:solidFill>
                            <a:srgbClr val="FF0000"/>
                          </a:solidFill>
                          <a:highlight>
                            <a:schemeClr val="lt1"/>
                          </a:highlight>
                          <a:latin typeface="Mada"/>
                          <a:ea typeface="Mada"/>
                          <a:cs typeface="Mada"/>
                          <a:sym typeface="Mada"/>
                        </a:rPr>
                        <a:t>5-ASA </a:t>
                      </a:r>
                      <a:r>
                        <a:rPr lang="en" sz="1200">
                          <a:solidFill>
                            <a:schemeClr val="dk1"/>
                          </a:solidFill>
                          <a:highlight>
                            <a:schemeClr val="lt1"/>
                          </a:highlight>
                          <a:latin typeface="Mada"/>
                          <a:ea typeface="Mada"/>
                          <a:cs typeface="Mada"/>
                          <a:sym typeface="Mada"/>
                        </a:rPr>
                        <a:t>(not absorbed, active moiety, </a:t>
                      </a:r>
                      <a:r>
                        <a:rPr b="1" lang="en" sz="1200">
                          <a:solidFill>
                            <a:schemeClr val="dk1"/>
                          </a:solidFill>
                          <a:highlight>
                            <a:schemeClr val="lt1"/>
                          </a:highlight>
                          <a:latin typeface="Mada"/>
                          <a:ea typeface="Mada"/>
                          <a:cs typeface="Mada"/>
                          <a:sym typeface="Mada"/>
                        </a:rPr>
                        <a:t>acting locally</a:t>
                      </a:r>
                      <a:r>
                        <a:rPr lang="en" sz="1200">
                          <a:solidFill>
                            <a:schemeClr val="dk1"/>
                          </a:solidFill>
                          <a:highlight>
                            <a:schemeClr val="lt1"/>
                          </a:highlight>
                          <a:latin typeface="Mada"/>
                          <a:ea typeface="Mada"/>
                          <a:cs typeface="Mada"/>
                          <a:sym typeface="Mada"/>
                        </a:rPr>
                        <a:t>)</a:t>
                      </a:r>
                      <a:endParaRPr sz="1200">
                        <a:solidFill>
                          <a:schemeClr val="dk1"/>
                        </a:solidFill>
                        <a:highlight>
                          <a:schemeClr val="lt1"/>
                        </a:highlight>
                        <a:latin typeface="Mada"/>
                        <a:ea typeface="Mada"/>
                        <a:cs typeface="Mada"/>
                        <a:sym typeface="Mada"/>
                      </a:endParaRPr>
                    </a:p>
                    <a:p>
                      <a:pPr indent="-298450" lvl="1" marL="914400" rtl="0" algn="l">
                        <a:lnSpc>
                          <a:spcPct val="115000"/>
                        </a:lnSpc>
                        <a:spcBef>
                          <a:spcPts val="0"/>
                        </a:spcBef>
                        <a:spcAft>
                          <a:spcPts val="0"/>
                        </a:spcAft>
                        <a:buClr>
                          <a:schemeClr val="dk1"/>
                        </a:buClr>
                        <a:buSzPts val="1100"/>
                        <a:buFont typeface="Mada"/>
                        <a:buChar char="○"/>
                      </a:pPr>
                      <a:r>
                        <a:rPr lang="en" sz="1200">
                          <a:solidFill>
                            <a:srgbClr val="FF0000"/>
                          </a:solidFill>
                          <a:highlight>
                            <a:schemeClr val="lt1"/>
                          </a:highlight>
                          <a:latin typeface="Mada"/>
                          <a:ea typeface="Mada"/>
                          <a:cs typeface="Mada"/>
                          <a:sym typeface="Mada"/>
                        </a:rPr>
                        <a:t>Sulphapyridine </a:t>
                      </a:r>
                      <a:r>
                        <a:rPr lang="en" sz="1200">
                          <a:solidFill>
                            <a:schemeClr val="dk1"/>
                          </a:solidFill>
                          <a:highlight>
                            <a:schemeClr val="lt1"/>
                          </a:highlight>
                          <a:latin typeface="Mada"/>
                          <a:ea typeface="Mada"/>
                          <a:cs typeface="Mada"/>
                          <a:sym typeface="Mada"/>
                        </a:rPr>
                        <a:t>(absorbed, </a:t>
                      </a:r>
                      <a:r>
                        <a:rPr b="1" lang="en" sz="1200">
                          <a:solidFill>
                            <a:srgbClr val="FF0000"/>
                          </a:solidFill>
                          <a:highlight>
                            <a:schemeClr val="lt1"/>
                          </a:highlight>
                          <a:latin typeface="Mada"/>
                          <a:ea typeface="Mada"/>
                          <a:cs typeface="Mada"/>
                          <a:sym typeface="Mada"/>
                        </a:rPr>
                        <a:t>causes most of side effects</a:t>
                      </a:r>
                      <a:r>
                        <a:rPr lang="en" sz="1200">
                          <a:solidFill>
                            <a:schemeClr val="dk1"/>
                          </a:solidFill>
                          <a:highlight>
                            <a:schemeClr val="lt1"/>
                          </a:highlight>
                          <a:latin typeface="Mada"/>
                          <a:ea typeface="Mada"/>
                          <a:cs typeface="Mada"/>
                          <a:sym typeface="Mada"/>
                        </a:rPr>
                        <a:t>)</a:t>
                      </a:r>
                      <a:endParaRPr sz="1200">
                        <a:solidFill>
                          <a:schemeClr val="dk1"/>
                        </a:solidFill>
                        <a:highlight>
                          <a:srgbClr val="FFFFFF"/>
                        </a:highlight>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Clr>
                          <a:srgbClr val="6AA84F"/>
                        </a:buClr>
                        <a:buSzPts val="1200"/>
                        <a:buFont typeface="Mada"/>
                        <a:buChar char="●"/>
                      </a:pPr>
                      <a:r>
                        <a:rPr b="1" lang="en" sz="1200">
                          <a:solidFill>
                            <a:srgbClr val="6AA84F"/>
                          </a:solidFill>
                          <a:highlight>
                            <a:srgbClr val="FFFFFF"/>
                          </a:highlight>
                          <a:latin typeface="Mada"/>
                          <a:ea typeface="Mada"/>
                          <a:cs typeface="Mada"/>
                          <a:sym typeface="Mada"/>
                        </a:rPr>
                        <a:t>Due to Sulfapyridine:</a:t>
                      </a:r>
                      <a:endParaRPr b="1" sz="1200">
                        <a:solidFill>
                          <a:srgbClr val="6AA84F"/>
                        </a:solidFill>
                        <a:highlight>
                          <a:srgbClr val="FFFFFF"/>
                        </a:highlight>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Folic acid </a:t>
                      </a:r>
                      <a:r>
                        <a:rPr lang="en" sz="1200">
                          <a:solidFill>
                            <a:schemeClr val="dk1"/>
                          </a:solidFill>
                          <a:latin typeface="Mada"/>
                          <a:ea typeface="Mada"/>
                          <a:cs typeface="Mada"/>
                          <a:sym typeface="Mada"/>
                        </a:rPr>
                        <a:t>deficiency ( should be provided)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Impairment of male fertility </a:t>
                      </a:r>
                      <a:r>
                        <a:rPr lang="en" sz="1200">
                          <a:solidFill>
                            <a:srgbClr val="FF0000"/>
                          </a:solidFill>
                          <a:latin typeface="Mada"/>
                          <a:ea typeface="Mada"/>
                          <a:cs typeface="Mada"/>
                          <a:sym typeface="Mada"/>
                        </a:rPr>
                        <a:t>(oligospermia)</a:t>
                      </a:r>
                      <a:r>
                        <a:rPr lang="en" sz="700">
                          <a:solidFill>
                            <a:srgbClr val="6AA84F"/>
                          </a:solidFill>
                          <a:latin typeface="Mada"/>
                          <a:ea typeface="Mada"/>
                          <a:cs typeface="Mada"/>
                          <a:sym typeface="Mada"/>
                        </a:rPr>
                        <a:t>(Temporary)</a:t>
                      </a:r>
                      <a:endParaRPr sz="1200">
                        <a:solidFill>
                          <a:srgbClr val="FF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AutoNum type="arabicPeriod"/>
                      </a:pPr>
                      <a:r>
                        <a:rPr lang="en" sz="1200">
                          <a:solidFill>
                            <a:schemeClr val="dk1"/>
                          </a:solidFill>
                          <a:latin typeface="Mada"/>
                          <a:ea typeface="Mada"/>
                          <a:cs typeface="Mada"/>
                          <a:sym typeface="Mada"/>
                        </a:rPr>
                        <a:t>Megaloblastic anemia</a:t>
                      </a:r>
                      <a:r>
                        <a:rPr baseline="30000" lang="en" sz="1200">
                          <a:solidFill>
                            <a:srgbClr val="6AA84F"/>
                          </a:solidFill>
                          <a:latin typeface="Mada"/>
                          <a:ea typeface="Mada"/>
                          <a:cs typeface="Mada"/>
                          <a:sym typeface="Mada"/>
                        </a:rPr>
                        <a:t>4</a:t>
                      </a:r>
                      <a:endParaRPr baseline="30000" sz="1200">
                        <a:solidFill>
                          <a:srgbClr val="6AA84F"/>
                        </a:solidFill>
                        <a:latin typeface="Mada"/>
                        <a:ea typeface="Mada"/>
                        <a:cs typeface="Mada"/>
                        <a:sym typeface="Mada"/>
                      </a:endParaRPr>
                    </a:p>
                  </a:txBody>
                  <a:tcPr marT="91425" marB="91425" marR="91425" marL="91425"/>
                </a:tc>
              </a:tr>
            </a:tbl>
          </a:graphicData>
        </a:graphic>
      </p:graphicFrame>
      <p:sp>
        <p:nvSpPr>
          <p:cNvPr id="200" name="Google Shape;200;p28"/>
          <p:cNvSpPr txBox="1"/>
          <p:nvPr/>
        </p:nvSpPr>
        <p:spPr>
          <a:xfrm>
            <a:off x="1439975" y="6686550"/>
            <a:ext cx="3703500" cy="514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sz="1800">
                <a:solidFill>
                  <a:srgbClr val="C27BA0"/>
                </a:solidFill>
                <a:latin typeface="Mada"/>
                <a:ea typeface="Mada"/>
                <a:cs typeface="Mada"/>
                <a:sym typeface="Mada"/>
              </a:rPr>
              <a:t>B)       Mesalamine </a:t>
            </a:r>
            <a:r>
              <a:rPr b="1" lang="en" sz="1800">
                <a:solidFill>
                  <a:srgbClr val="C27BA0"/>
                </a:solidFill>
                <a:latin typeface="Mada"/>
                <a:ea typeface="Mada"/>
                <a:cs typeface="Mada"/>
                <a:sym typeface="Mada"/>
              </a:rPr>
              <a:t>Compound</a:t>
            </a:r>
            <a:endParaRPr b="1" sz="1800">
              <a:solidFill>
                <a:srgbClr val="C27BA0"/>
              </a:solidFill>
              <a:latin typeface="Mada"/>
              <a:ea typeface="Mada"/>
              <a:cs typeface="Mada"/>
              <a:sym typeface="Mada"/>
            </a:endParaRPr>
          </a:p>
        </p:txBody>
      </p:sp>
      <p:sp>
        <p:nvSpPr>
          <p:cNvPr id="201" name="Google Shape;201;p28"/>
          <p:cNvSpPr txBox="1"/>
          <p:nvPr/>
        </p:nvSpPr>
        <p:spPr>
          <a:xfrm>
            <a:off x="228600" y="7018050"/>
            <a:ext cx="6391200" cy="34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Formulations that have been designed to deliver 5-ASA</a:t>
            </a:r>
            <a:r>
              <a:rPr b="1" lang="en" sz="1200">
                <a:solidFill>
                  <a:srgbClr val="FF0000"/>
                </a:solidFill>
                <a:latin typeface="Mada"/>
                <a:ea typeface="Mada"/>
                <a:cs typeface="Mada"/>
                <a:sym typeface="Mada"/>
              </a:rPr>
              <a:t> in terminal small bowel &amp; large colon.</a:t>
            </a:r>
            <a:endParaRPr b="1" sz="1200">
              <a:solidFill>
                <a:srgbClr val="FF0000"/>
              </a:solidFill>
              <a:latin typeface="Mada"/>
              <a:ea typeface="Mada"/>
              <a:cs typeface="Mada"/>
              <a:sym typeface="Mada"/>
            </a:endParaRPr>
          </a:p>
        </p:txBody>
      </p:sp>
      <p:sp>
        <p:nvSpPr>
          <p:cNvPr id="202" name="Google Shape;202;p28"/>
          <p:cNvSpPr txBox="1"/>
          <p:nvPr/>
        </p:nvSpPr>
        <p:spPr>
          <a:xfrm>
            <a:off x="1724025" y="7277100"/>
            <a:ext cx="31599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Mada"/>
                <a:ea typeface="Mada"/>
                <a:cs typeface="Mada"/>
                <a:sym typeface="Mada"/>
              </a:rPr>
              <a:t>Features</a:t>
            </a:r>
            <a:r>
              <a:rPr b="1" lang="en" sz="1200">
                <a:latin typeface="Mada"/>
                <a:ea typeface="Mada"/>
                <a:cs typeface="Mada"/>
                <a:sym typeface="Mada"/>
              </a:rPr>
              <a:t> of </a:t>
            </a:r>
            <a:r>
              <a:rPr b="1" lang="en" sz="1200">
                <a:latin typeface="Mada"/>
                <a:ea typeface="Mada"/>
                <a:cs typeface="Mada"/>
                <a:sym typeface="Mada"/>
              </a:rPr>
              <a:t>Mesalamine</a:t>
            </a:r>
            <a:r>
              <a:rPr b="1" lang="en" sz="1200">
                <a:latin typeface="Mada"/>
                <a:ea typeface="Mada"/>
                <a:cs typeface="Mada"/>
                <a:sym typeface="Mada"/>
              </a:rPr>
              <a:t> </a:t>
            </a:r>
            <a:r>
              <a:rPr b="1" lang="en" sz="1200">
                <a:latin typeface="Mada"/>
                <a:ea typeface="Mada"/>
                <a:cs typeface="Mada"/>
                <a:sym typeface="Mada"/>
              </a:rPr>
              <a:t>compounds</a:t>
            </a:r>
            <a:r>
              <a:rPr b="1" lang="en" sz="1200">
                <a:latin typeface="Mada"/>
                <a:ea typeface="Mada"/>
                <a:cs typeface="Mada"/>
                <a:sym typeface="Mada"/>
              </a:rPr>
              <a:t> are:</a:t>
            </a:r>
            <a:endParaRPr b="1" sz="1200">
              <a:latin typeface="Mada"/>
              <a:ea typeface="Mada"/>
              <a:cs typeface="Mada"/>
              <a:sym typeface="Mada"/>
            </a:endParaRPr>
          </a:p>
        </p:txBody>
      </p:sp>
      <p:sp>
        <p:nvSpPr>
          <p:cNvPr id="203" name="Google Shape;203;p28"/>
          <p:cNvSpPr txBox="1"/>
          <p:nvPr/>
        </p:nvSpPr>
        <p:spPr>
          <a:xfrm>
            <a:off x="792275" y="176850"/>
            <a:ext cx="5340300" cy="49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sz="2400">
                <a:solidFill>
                  <a:srgbClr val="741B47"/>
                </a:solidFill>
                <a:latin typeface="Georgia"/>
                <a:ea typeface="Georgia"/>
                <a:cs typeface="Georgia"/>
                <a:sym typeface="Georgia"/>
              </a:rPr>
              <a:t>Aminosalicylates (5-ASA) </a:t>
            </a:r>
            <a:endParaRPr b="1" sz="2400">
              <a:solidFill>
                <a:srgbClr val="741B47"/>
              </a:solidFill>
              <a:latin typeface="Georgia"/>
              <a:ea typeface="Georgia"/>
              <a:cs typeface="Georgia"/>
              <a:sym typeface="Georgia"/>
            </a:endParaRPr>
          </a:p>
        </p:txBody>
      </p:sp>
      <p:sp>
        <p:nvSpPr>
          <p:cNvPr id="204" name="Google Shape;204;p28"/>
          <p:cNvSpPr txBox="1"/>
          <p:nvPr/>
        </p:nvSpPr>
        <p:spPr>
          <a:xfrm>
            <a:off x="4465250" y="5720025"/>
            <a:ext cx="2500500" cy="8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     4.      Crystalluria</a:t>
            </a:r>
            <a:r>
              <a:rPr baseline="30000" lang="en" sz="1200">
                <a:solidFill>
                  <a:srgbClr val="6AA84F"/>
                </a:solidFill>
                <a:latin typeface="Mada"/>
                <a:ea typeface="Mada"/>
                <a:cs typeface="Mada"/>
                <a:sym typeface="Mada"/>
              </a:rPr>
              <a:t>5</a:t>
            </a:r>
            <a:endParaRPr baseline="30000" sz="1200">
              <a:solidFill>
                <a:srgbClr val="6AA84F"/>
              </a:solidFill>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     5.      Bone </a:t>
            </a:r>
            <a:r>
              <a:rPr lang="en" sz="1200">
                <a:latin typeface="Mada"/>
                <a:ea typeface="Mada"/>
                <a:cs typeface="Mada"/>
                <a:sym typeface="Mada"/>
              </a:rPr>
              <a:t>marrow</a:t>
            </a:r>
            <a:r>
              <a:rPr lang="en" sz="1200">
                <a:latin typeface="Mada"/>
                <a:ea typeface="Mada"/>
                <a:cs typeface="Mada"/>
                <a:sym typeface="Mada"/>
              </a:rPr>
              <a:t> depression</a:t>
            </a:r>
            <a:endParaRPr sz="600">
              <a:latin typeface="Mada"/>
              <a:ea typeface="Mada"/>
              <a:cs typeface="Mada"/>
              <a:sym typeface="Mada"/>
            </a:endParaRPr>
          </a:p>
          <a:p>
            <a:pPr indent="0" lvl="0" marL="0" rtl="0" algn="l">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Due to 5-ASA:</a:t>
            </a:r>
            <a:endParaRPr b="1"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 sz="1200">
                <a:latin typeface="Mada"/>
                <a:ea typeface="Mada"/>
                <a:cs typeface="Mada"/>
                <a:sym typeface="Mada"/>
              </a:rPr>
              <a:t>Interstitial</a:t>
            </a:r>
            <a:r>
              <a:rPr lang="en" sz="1200">
                <a:latin typeface="Mada"/>
                <a:ea typeface="Mada"/>
                <a:cs typeface="Mada"/>
                <a:sym typeface="Mada"/>
              </a:rPr>
              <a:t> nephritis </a:t>
            </a:r>
            <a:r>
              <a:rPr lang="en" sz="700">
                <a:solidFill>
                  <a:srgbClr val="6AA84F"/>
                </a:solidFill>
                <a:latin typeface="Mada"/>
                <a:ea typeface="Mada"/>
                <a:cs typeface="Mada"/>
                <a:sym typeface="Mada"/>
              </a:rPr>
              <a:t>(rare)</a:t>
            </a:r>
            <a:endParaRPr sz="700">
              <a:solidFill>
                <a:srgbClr val="6AA84F"/>
              </a:solidFill>
              <a:latin typeface="Mada"/>
              <a:ea typeface="Mada"/>
              <a:cs typeface="Mada"/>
              <a:sym typeface="Mada"/>
            </a:endParaRPr>
          </a:p>
        </p:txBody>
      </p:sp>
      <p:sp>
        <p:nvSpPr>
          <p:cNvPr id="205" name="Google Shape;205;p28"/>
          <p:cNvSpPr txBox="1"/>
          <p:nvPr/>
        </p:nvSpPr>
        <p:spPr>
          <a:xfrm>
            <a:off x="178226" y="8901800"/>
            <a:ext cx="3145500" cy="873300"/>
          </a:xfrm>
          <a:prstGeom prst="rect">
            <a:avLst/>
          </a:prstGeom>
          <a:noFill/>
          <a:ln cap="flat" cmpd="sng" w="9525">
            <a:solidFill>
              <a:srgbClr val="A64D7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Releases 5-ASA in the distal small bowel secondary to pH changes.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Release starts at the pylorus and continues throughout the small  bowel and colon.</a:t>
            </a:r>
            <a:endParaRPr sz="1200">
              <a:latin typeface="Mada"/>
              <a:ea typeface="Mada"/>
              <a:cs typeface="Mada"/>
              <a:sym typeface="Mada"/>
            </a:endParaRPr>
          </a:p>
        </p:txBody>
      </p:sp>
      <p:sp>
        <p:nvSpPr>
          <p:cNvPr id="206" name="Google Shape;206;p28"/>
          <p:cNvSpPr txBox="1"/>
          <p:nvPr/>
        </p:nvSpPr>
        <p:spPr>
          <a:xfrm>
            <a:off x="163925" y="10587349"/>
            <a:ext cx="3159900" cy="557100"/>
          </a:xfrm>
          <a:prstGeom prst="rect">
            <a:avLst/>
          </a:prstGeom>
          <a:noFill/>
          <a:ln cap="flat" cmpd="sng" w="9525">
            <a:solidFill>
              <a:srgbClr val="A64D7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0000"/>
                </a:solidFill>
                <a:latin typeface="Mada"/>
                <a:ea typeface="Mada"/>
                <a:cs typeface="Mada"/>
                <a:sym typeface="Mada"/>
              </a:rPr>
              <a:t>Asacol</a:t>
            </a: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5-ASA coated in pH-sensitive resin that dissolve at pH 7. </a:t>
            </a:r>
            <a:r>
              <a:rPr lang="en" sz="1200">
                <a:solidFill>
                  <a:srgbClr val="674EA7"/>
                </a:solidFill>
                <a:latin typeface="Mada"/>
                <a:ea typeface="Mada"/>
                <a:cs typeface="Mada"/>
                <a:sym typeface="Mada"/>
              </a:rPr>
              <a:t>(delayed release tablet</a:t>
            </a:r>
            <a:r>
              <a:rPr baseline="30000" lang="en" sz="1200">
                <a:solidFill>
                  <a:srgbClr val="6AA84F"/>
                </a:solidFill>
                <a:latin typeface="Mada"/>
                <a:ea typeface="Mada"/>
                <a:cs typeface="Mada"/>
                <a:sym typeface="Mada"/>
              </a:rPr>
              <a:t>8</a:t>
            </a:r>
            <a:r>
              <a:rPr lang="en" sz="1200">
                <a:solidFill>
                  <a:srgbClr val="674EA7"/>
                </a:solidFill>
                <a:latin typeface="Mada"/>
                <a:ea typeface="Mada"/>
                <a:cs typeface="Mada"/>
                <a:sym typeface="Mada"/>
              </a:rPr>
              <a:t>)</a:t>
            </a:r>
            <a:endParaRPr sz="1200">
              <a:solidFill>
                <a:srgbClr val="674EA7"/>
              </a:solidFill>
              <a:latin typeface="Mada"/>
              <a:ea typeface="Mada"/>
              <a:cs typeface="Mada"/>
              <a:sym typeface="Mada"/>
            </a:endParaRPr>
          </a:p>
        </p:txBody>
      </p:sp>
      <p:sp>
        <p:nvSpPr>
          <p:cNvPr id="207" name="Google Shape;207;p28"/>
          <p:cNvSpPr txBox="1"/>
          <p:nvPr/>
        </p:nvSpPr>
        <p:spPr>
          <a:xfrm>
            <a:off x="178250" y="9861025"/>
            <a:ext cx="3159900" cy="609300"/>
          </a:xfrm>
          <a:prstGeom prst="rect">
            <a:avLst/>
          </a:prstGeom>
          <a:noFill/>
          <a:ln cap="flat" cmpd="sng" w="9525">
            <a:solidFill>
              <a:srgbClr val="A64D79"/>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0000"/>
                </a:solidFill>
                <a:latin typeface="Mada"/>
                <a:ea typeface="Mada"/>
                <a:cs typeface="Mada"/>
                <a:sym typeface="Mada"/>
              </a:rPr>
              <a:t>Pentasa</a:t>
            </a:r>
            <a:r>
              <a:rPr b="1"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micro granules that release 5-ASA throughout the small intestine.(</a:t>
            </a:r>
            <a:r>
              <a:rPr lang="en" sz="1200">
                <a:solidFill>
                  <a:srgbClr val="674EA7"/>
                </a:solidFill>
                <a:latin typeface="Mada"/>
                <a:ea typeface="Mada"/>
                <a:cs typeface="Mada"/>
                <a:sym typeface="Mada"/>
              </a:rPr>
              <a:t>sustain released</a:t>
            </a:r>
            <a:r>
              <a:rPr lang="en" sz="1200">
                <a:solidFill>
                  <a:schemeClr val="dk1"/>
                </a:solidFill>
                <a:latin typeface="Mada"/>
                <a:ea typeface="Mada"/>
                <a:cs typeface="Mada"/>
                <a:sym typeface="Mada"/>
              </a:rPr>
              <a:t> </a:t>
            </a:r>
            <a:r>
              <a:rPr baseline="30000" lang="en" sz="1200">
                <a:solidFill>
                  <a:srgbClr val="6AA84F"/>
                </a:solidFill>
                <a:latin typeface="Mada"/>
                <a:ea typeface="Mada"/>
                <a:cs typeface="Mada"/>
                <a:sym typeface="Mada"/>
              </a:rPr>
              <a:t>7</a:t>
            </a:r>
            <a:r>
              <a:rPr lang="en" sz="1200">
                <a:solidFill>
                  <a:srgbClr val="674EA7"/>
                </a:solidFill>
                <a:latin typeface="Mada"/>
                <a:ea typeface="Mada"/>
                <a:cs typeface="Mada"/>
                <a:sym typeface="Mada"/>
              </a:rPr>
              <a:t>)</a:t>
            </a:r>
            <a:endParaRPr b="1" sz="1200">
              <a:solidFill>
                <a:srgbClr val="674EA7"/>
              </a:solidFill>
              <a:latin typeface="Mada"/>
              <a:ea typeface="Mada"/>
              <a:cs typeface="Mada"/>
              <a:sym typeface="Mada"/>
            </a:endParaRPr>
          </a:p>
        </p:txBody>
      </p:sp>
      <p:grpSp>
        <p:nvGrpSpPr>
          <p:cNvPr id="208" name="Google Shape;208;p28"/>
          <p:cNvGrpSpPr/>
          <p:nvPr/>
        </p:nvGrpSpPr>
        <p:grpSpPr>
          <a:xfrm>
            <a:off x="477186" y="8451298"/>
            <a:ext cx="2500640" cy="363239"/>
            <a:chOff x="1593000" y="2322568"/>
            <a:chExt cx="3613641" cy="643356"/>
          </a:xfrm>
        </p:grpSpPr>
        <p:sp>
          <p:nvSpPr>
            <p:cNvPr id="209" name="Google Shape;209;p28"/>
            <p:cNvSpPr/>
            <p:nvPr/>
          </p:nvSpPr>
          <p:spPr>
            <a:xfrm flipH="1">
              <a:off x="2283025" y="2322575"/>
              <a:ext cx="1844400" cy="642600"/>
            </a:xfrm>
            <a:prstGeom prst="rect">
              <a:avLst/>
            </a:prstGeom>
            <a:solidFill>
              <a:srgbClr val="F3F3F3"/>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0" name="Google Shape;210;p28"/>
            <p:cNvSpPr/>
            <p:nvPr/>
          </p:nvSpPr>
          <p:spPr>
            <a:xfrm rot="-5400000">
              <a:off x="4175389" y="1934671"/>
              <a:ext cx="643356" cy="1419149"/>
            </a:xfrm>
            <a:prstGeom prst="flowChartOffpageConnector">
              <a:avLst/>
            </a:prstGeom>
            <a:solidFill>
              <a:srgbClr val="F3F3F3"/>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1" name="Google Shape;211;p2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2" name="Google Shape;212;p28"/>
            <p:cNvSpPr/>
            <p:nvPr/>
          </p:nvSpPr>
          <p:spPr>
            <a:xfrm>
              <a:off x="1593000" y="2322575"/>
              <a:ext cx="690000" cy="642600"/>
            </a:xfrm>
            <a:prstGeom prst="rect">
              <a:avLst/>
            </a:prstGeom>
            <a:solidFill>
              <a:srgbClr val="A64D79"/>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1</a:t>
              </a:r>
              <a:endParaRPr b="1" sz="2400">
                <a:solidFill>
                  <a:srgbClr val="FFFFFF"/>
                </a:solidFill>
                <a:latin typeface="Georgia"/>
                <a:ea typeface="Georgia"/>
                <a:cs typeface="Georgia"/>
                <a:sym typeface="Georgia"/>
              </a:endParaRPr>
            </a:p>
          </p:txBody>
        </p:sp>
      </p:grpSp>
      <p:grpSp>
        <p:nvGrpSpPr>
          <p:cNvPr id="213" name="Google Shape;213;p28"/>
          <p:cNvGrpSpPr/>
          <p:nvPr/>
        </p:nvGrpSpPr>
        <p:grpSpPr>
          <a:xfrm>
            <a:off x="4100742" y="8457039"/>
            <a:ext cx="2500640" cy="363239"/>
            <a:chOff x="1593000" y="2322568"/>
            <a:chExt cx="3613641" cy="643356"/>
          </a:xfrm>
        </p:grpSpPr>
        <p:sp>
          <p:nvSpPr>
            <p:cNvPr id="214" name="Google Shape;214;p28"/>
            <p:cNvSpPr/>
            <p:nvPr/>
          </p:nvSpPr>
          <p:spPr>
            <a:xfrm flipH="1">
              <a:off x="2283025" y="2322575"/>
              <a:ext cx="1844400" cy="642600"/>
            </a:xfrm>
            <a:prstGeom prst="rect">
              <a:avLst/>
            </a:prstGeom>
            <a:solidFill>
              <a:srgbClr val="F3F3F3"/>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5" name="Google Shape;215;p28"/>
            <p:cNvSpPr/>
            <p:nvPr/>
          </p:nvSpPr>
          <p:spPr>
            <a:xfrm rot="-5400000">
              <a:off x="4175389" y="1934671"/>
              <a:ext cx="643356" cy="1419149"/>
            </a:xfrm>
            <a:prstGeom prst="flowChartOffpageConnector">
              <a:avLst/>
            </a:prstGeom>
            <a:solidFill>
              <a:srgbClr val="F3F3F3"/>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6" name="Google Shape;216;p2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7" name="Google Shape;217;p28"/>
            <p:cNvSpPr/>
            <p:nvPr/>
          </p:nvSpPr>
          <p:spPr>
            <a:xfrm>
              <a:off x="1593000" y="2322575"/>
              <a:ext cx="690000" cy="642600"/>
            </a:xfrm>
            <a:prstGeom prst="rect">
              <a:avLst/>
            </a:prstGeom>
            <a:solidFill>
              <a:srgbClr val="D5A6BD"/>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rPr b="1" lang="en"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sp>
        <p:nvSpPr>
          <p:cNvPr id="218" name="Google Shape;218;p28"/>
          <p:cNvSpPr txBox="1"/>
          <p:nvPr/>
        </p:nvSpPr>
        <p:spPr>
          <a:xfrm>
            <a:off x="940988" y="8441475"/>
            <a:ext cx="1747800" cy="3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64D79"/>
                </a:solidFill>
                <a:latin typeface="Mada"/>
                <a:ea typeface="Mada"/>
                <a:cs typeface="Mada"/>
                <a:sym typeface="Mada"/>
              </a:rPr>
              <a:t>Oral</a:t>
            </a:r>
            <a:r>
              <a:rPr b="1" baseline="30000" lang="en">
                <a:solidFill>
                  <a:srgbClr val="6AA84F"/>
                </a:solidFill>
                <a:latin typeface="Mada"/>
                <a:ea typeface="Mada"/>
                <a:cs typeface="Mada"/>
                <a:sym typeface="Mada"/>
              </a:rPr>
              <a:t>6</a:t>
            </a:r>
            <a:r>
              <a:rPr b="1" lang="en">
                <a:solidFill>
                  <a:srgbClr val="A64D79"/>
                </a:solidFill>
                <a:latin typeface="Mada"/>
                <a:ea typeface="Mada"/>
                <a:cs typeface="Mada"/>
                <a:sym typeface="Mada"/>
              </a:rPr>
              <a:t> Formulations</a:t>
            </a:r>
            <a:endParaRPr b="1">
              <a:solidFill>
                <a:srgbClr val="A64D79"/>
              </a:solidFill>
              <a:latin typeface="Mada"/>
              <a:ea typeface="Mada"/>
              <a:cs typeface="Mada"/>
              <a:sym typeface="Mada"/>
            </a:endParaRPr>
          </a:p>
        </p:txBody>
      </p:sp>
      <p:sp>
        <p:nvSpPr>
          <p:cNvPr id="219" name="Google Shape;219;p28"/>
          <p:cNvSpPr txBox="1"/>
          <p:nvPr/>
        </p:nvSpPr>
        <p:spPr>
          <a:xfrm>
            <a:off x="4608113" y="8441475"/>
            <a:ext cx="1962300" cy="3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27BA0"/>
                </a:solidFill>
                <a:latin typeface="Mada"/>
                <a:ea typeface="Mada"/>
                <a:cs typeface="Mada"/>
                <a:sym typeface="Mada"/>
              </a:rPr>
              <a:t>Rectal Formulations</a:t>
            </a:r>
            <a:endParaRPr b="1">
              <a:solidFill>
                <a:srgbClr val="C27BA0"/>
              </a:solidFill>
              <a:latin typeface="Mada"/>
              <a:ea typeface="Mada"/>
              <a:cs typeface="Mada"/>
              <a:sym typeface="Mada"/>
            </a:endParaRPr>
          </a:p>
        </p:txBody>
      </p:sp>
      <p:sp>
        <p:nvSpPr>
          <p:cNvPr id="220" name="Google Shape;220;p28"/>
          <p:cNvSpPr txBox="1"/>
          <p:nvPr/>
        </p:nvSpPr>
        <p:spPr>
          <a:xfrm>
            <a:off x="3922313" y="8901800"/>
            <a:ext cx="2838600" cy="8733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release 5-ASA in the distal colon.</a:t>
            </a:r>
            <a:endParaRPr sz="1200">
              <a:latin typeface="Mada"/>
              <a:ea typeface="Mada"/>
              <a:cs typeface="Mada"/>
              <a:sym typeface="Mada"/>
            </a:endParaRPr>
          </a:p>
        </p:txBody>
      </p:sp>
      <p:sp>
        <p:nvSpPr>
          <p:cNvPr id="221" name="Google Shape;221;p28"/>
          <p:cNvSpPr txBox="1"/>
          <p:nvPr/>
        </p:nvSpPr>
        <p:spPr>
          <a:xfrm>
            <a:off x="3922325" y="10587338"/>
            <a:ext cx="2838600" cy="5571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0000"/>
                </a:solidFill>
                <a:latin typeface="Mada"/>
                <a:ea typeface="Mada"/>
                <a:cs typeface="Mada"/>
                <a:sym typeface="Mada"/>
              </a:rPr>
              <a:t>Rowasa</a:t>
            </a:r>
            <a:r>
              <a:rPr lang="en" sz="1200">
                <a:solidFill>
                  <a:srgbClr val="FF0000"/>
                </a:solidFill>
                <a:latin typeface="Mada"/>
                <a:ea typeface="Mada"/>
                <a:cs typeface="Mada"/>
                <a:sym typeface="Mada"/>
              </a:rPr>
              <a:t> </a:t>
            </a:r>
            <a:r>
              <a:rPr lang="en" sz="1200">
                <a:solidFill>
                  <a:schemeClr val="dk1"/>
                </a:solidFill>
                <a:latin typeface="Mada"/>
                <a:ea typeface="Mada"/>
                <a:cs typeface="Mada"/>
                <a:sym typeface="Mada"/>
              </a:rPr>
              <a:t>(enema)</a:t>
            </a:r>
            <a:endParaRPr b="1" sz="1200">
              <a:solidFill>
                <a:srgbClr val="FF0000"/>
              </a:solidFill>
              <a:latin typeface="Mada"/>
              <a:ea typeface="Mada"/>
              <a:cs typeface="Mada"/>
              <a:sym typeface="Mada"/>
            </a:endParaRPr>
          </a:p>
        </p:txBody>
      </p:sp>
      <p:sp>
        <p:nvSpPr>
          <p:cNvPr id="222" name="Google Shape;222;p28"/>
          <p:cNvSpPr txBox="1"/>
          <p:nvPr/>
        </p:nvSpPr>
        <p:spPr>
          <a:xfrm>
            <a:off x="3922325" y="9860400"/>
            <a:ext cx="2829000" cy="609300"/>
          </a:xfrm>
          <a:prstGeom prst="rect">
            <a:avLst/>
          </a:prstGeom>
          <a:noFill/>
          <a:ln cap="flat" cmpd="sng" w="9525">
            <a:solidFill>
              <a:srgbClr val="D5A6BD"/>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FF0000"/>
                </a:solidFill>
                <a:latin typeface="Mada"/>
                <a:ea typeface="Mada"/>
                <a:cs typeface="Mada"/>
                <a:sym typeface="Mada"/>
              </a:rPr>
              <a:t>Canasa</a:t>
            </a:r>
            <a:r>
              <a:rPr lang="en" sz="1200">
                <a:solidFill>
                  <a:srgbClr val="FF0000"/>
                </a:solidFill>
                <a:latin typeface="Mada"/>
                <a:ea typeface="Mada"/>
                <a:cs typeface="Mada"/>
                <a:sym typeface="Mada"/>
              </a:rPr>
              <a:t> </a:t>
            </a:r>
            <a:r>
              <a:rPr lang="en" sz="1200">
                <a:solidFill>
                  <a:schemeClr val="dk1"/>
                </a:solidFill>
                <a:latin typeface="Mada"/>
                <a:ea typeface="Mada"/>
                <a:cs typeface="Mada"/>
                <a:sym typeface="Mada"/>
              </a:rPr>
              <a:t>(suppositories)</a:t>
            </a:r>
            <a:endParaRPr>
              <a:latin typeface="Mada"/>
              <a:ea typeface="Mada"/>
              <a:cs typeface="Mada"/>
              <a:sym typeface="Mada"/>
            </a:endParaRPr>
          </a:p>
        </p:txBody>
      </p:sp>
      <p:sp>
        <p:nvSpPr>
          <p:cNvPr id="223" name="Google Shape;223;p28"/>
          <p:cNvSpPr/>
          <p:nvPr/>
        </p:nvSpPr>
        <p:spPr>
          <a:xfrm>
            <a:off x="79325" y="7784425"/>
            <a:ext cx="1425600" cy="5145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Well tolerated</a:t>
            </a:r>
            <a:endParaRPr sz="1200">
              <a:latin typeface="Mada"/>
              <a:ea typeface="Mada"/>
              <a:cs typeface="Mada"/>
              <a:sym typeface="Mada"/>
            </a:endParaRPr>
          </a:p>
        </p:txBody>
      </p:sp>
      <p:sp>
        <p:nvSpPr>
          <p:cNvPr id="224" name="Google Shape;224;p28"/>
          <p:cNvSpPr/>
          <p:nvPr/>
        </p:nvSpPr>
        <p:spPr>
          <a:xfrm>
            <a:off x="1831925" y="7784425"/>
            <a:ext cx="1425600" cy="5145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Sulfate free</a:t>
            </a:r>
            <a:endParaRPr sz="1200">
              <a:latin typeface="Mada"/>
              <a:ea typeface="Mada"/>
              <a:cs typeface="Mada"/>
              <a:sym typeface="Mada"/>
            </a:endParaRPr>
          </a:p>
        </p:txBody>
      </p:sp>
      <p:sp>
        <p:nvSpPr>
          <p:cNvPr id="225" name="Google Shape;225;p28"/>
          <p:cNvSpPr/>
          <p:nvPr/>
        </p:nvSpPr>
        <p:spPr>
          <a:xfrm>
            <a:off x="3584525" y="7784425"/>
            <a:ext cx="1425600" cy="5145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Mada"/>
                <a:ea typeface="Mada"/>
                <a:cs typeface="Mada"/>
                <a:sym typeface="Mada"/>
              </a:rPr>
              <a:t>Less ADRs than sulfasalazine</a:t>
            </a:r>
            <a:endParaRPr sz="1200">
              <a:latin typeface="Mada"/>
              <a:ea typeface="Mada"/>
              <a:cs typeface="Mada"/>
              <a:sym typeface="Mada"/>
            </a:endParaRPr>
          </a:p>
        </p:txBody>
      </p:sp>
      <p:sp>
        <p:nvSpPr>
          <p:cNvPr id="226" name="Google Shape;226;p28"/>
          <p:cNvSpPr/>
          <p:nvPr/>
        </p:nvSpPr>
        <p:spPr>
          <a:xfrm>
            <a:off x="5337125" y="7784425"/>
            <a:ext cx="1425600" cy="514500"/>
          </a:xfrm>
          <a:prstGeom prst="roundRect">
            <a:avLst>
              <a:gd fmla="val 16667" name="adj"/>
            </a:avLst>
          </a:prstGeom>
          <a:no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Mada"/>
                <a:ea typeface="Mada"/>
                <a:cs typeface="Mada"/>
                <a:sym typeface="Mada"/>
              </a:rPr>
              <a:t>Useful in patient sensitive to sulfa drugs</a:t>
            </a:r>
            <a:endParaRPr sz="1200">
              <a:latin typeface="Mada"/>
              <a:ea typeface="Mada"/>
              <a:cs typeface="Mada"/>
              <a:sym typeface="Mada"/>
            </a:endParaRPr>
          </a:p>
        </p:txBody>
      </p:sp>
      <p:cxnSp>
        <p:nvCxnSpPr>
          <p:cNvPr id="227" name="Google Shape;227;p28"/>
          <p:cNvCxnSpPr>
            <a:stCxn id="202" idx="2"/>
            <a:endCxn id="223" idx="0"/>
          </p:cNvCxnSpPr>
          <p:nvPr/>
        </p:nvCxnSpPr>
        <p:spPr>
          <a:xfrm rot="5400000">
            <a:off x="1920675" y="6401100"/>
            <a:ext cx="254700" cy="2511900"/>
          </a:xfrm>
          <a:prstGeom prst="bentConnector3">
            <a:avLst>
              <a:gd fmla="val 50005" name="adj1"/>
            </a:avLst>
          </a:prstGeom>
          <a:noFill/>
          <a:ln cap="flat" cmpd="sng" w="19050">
            <a:solidFill>
              <a:srgbClr val="999999"/>
            </a:solidFill>
            <a:prstDash val="solid"/>
            <a:round/>
            <a:headEnd len="med" w="med" type="none"/>
            <a:tailEnd len="med" w="med" type="none"/>
          </a:ln>
        </p:spPr>
      </p:cxnSp>
      <p:cxnSp>
        <p:nvCxnSpPr>
          <p:cNvPr id="228" name="Google Shape;228;p28"/>
          <p:cNvCxnSpPr>
            <a:stCxn id="202" idx="2"/>
            <a:endCxn id="224" idx="0"/>
          </p:cNvCxnSpPr>
          <p:nvPr/>
        </p:nvCxnSpPr>
        <p:spPr>
          <a:xfrm rot="5400000">
            <a:off x="2796975" y="7277400"/>
            <a:ext cx="254700" cy="759300"/>
          </a:xfrm>
          <a:prstGeom prst="bentConnector3">
            <a:avLst>
              <a:gd fmla="val 50005" name="adj1"/>
            </a:avLst>
          </a:prstGeom>
          <a:noFill/>
          <a:ln cap="flat" cmpd="sng" w="19050">
            <a:solidFill>
              <a:srgbClr val="999999"/>
            </a:solidFill>
            <a:prstDash val="solid"/>
            <a:round/>
            <a:headEnd len="med" w="med" type="none"/>
            <a:tailEnd len="med" w="med" type="none"/>
          </a:ln>
        </p:spPr>
      </p:cxnSp>
      <p:cxnSp>
        <p:nvCxnSpPr>
          <p:cNvPr id="229" name="Google Shape;229;p28"/>
          <p:cNvCxnSpPr>
            <a:stCxn id="202" idx="2"/>
            <a:endCxn id="225" idx="0"/>
          </p:cNvCxnSpPr>
          <p:nvPr/>
        </p:nvCxnSpPr>
        <p:spPr>
          <a:xfrm flipH="1" rot="-5400000">
            <a:off x="3673275" y="7160400"/>
            <a:ext cx="254700" cy="993300"/>
          </a:xfrm>
          <a:prstGeom prst="bentConnector3">
            <a:avLst>
              <a:gd fmla="val 50005" name="adj1"/>
            </a:avLst>
          </a:prstGeom>
          <a:noFill/>
          <a:ln cap="flat" cmpd="sng" w="19050">
            <a:solidFill>
              <a:srgbClr val="999999"/>
            </a:solidFill>
            <a:prstDash val="solid"/>
            <a:round/>
            <a:headEnd len="med" w="med" type="none"/>
            <a:tailEnd len="med" w="med" type="none"/>
          </a:ln>
        </p:spPr>
      </p:cxnSp>
      <p:cxnSp>
        <p:nvCxnSpPr>
          <p:cNvPr id="230" name="Google Shape;230;p28"/>
          <p:cNvCxnSpPr>
            <a:stCxn id="202" idx="2"/>
            <a:endCxn id="226" idx="0"/>
          </p:cNvCxnSpPr>
          <p:nvPr/>
        </p:nvCxnSpPr>
        <p:spPr>
          <a:xfrm flipH="1" rot="-5400000">
            <a:off x="4549575" y="6284100"/>
            <a:ext cx="254700" cy="2745900"/>
          </a:xfrm>
          <a:prstGeom prst="bentConnector3">
            <a:avLst>
              <a:gd fmla="val 50005" name="adj1"/>
            </a:avLst>
          </a:prstGeom>
          <a:noFill/>
          <a:ln cap="flat" cmpd="sng" w="19050">
            <a:solidFill>
              <a:srgbClr val="999999"/>
            </a:solidFill>
            <a:prstDash val="solid"/>
            <a:round/>
            <a:headEnd len="med" w="med" type="none"/>
            <a:tailEnd len="med" w="med" type="none"/>
          </a:ln>
        </p:spPr>
      </p:cxnSp>
      <p:sp>
        <p:nvSpPr>
          <p:cNvPr id="231" name="Google Shape;231;p28"/>
          <p:cNvSpPr txBox="1"/>
          <p:nvPr/>
        </p:nvSpPr>
        <p:spPr>
          <a:xfrm>
            <a:off x="-19050" y="11286850"/>
            <a:ext cx="6858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Mada"/>
                <a:ea typeface="Mada"/>
                <a:cs typeface="Mada"/>
                <a:sym typeface="Mada"/>
              </a:rPr>
              <a:t>1: Inert carrier has no pharmacological importance, only helps ASA reach the colon.         2: The desired site of action</a:t>
            </a:r>
            <a:endParaRPr sz="700">
              <a:solidFill>
                <a:srgbClr val="6AA84F"/>
              </a:solidFill>
              <a:latin typeface="Mada"/>
              <a:ea typeface="Mada"/>
              <a:cs typeface="Mada"/>
              <a:sym typeface="Mada"/>
            </a:endParaRPr>
          </a:p>
          <a:p>
            <a:pPr indent="0" lvl="0" marL="0" rtl="0" algn="l">
              <a:spcBef>
                <a:spcPts val="0"/>
              </a:spcBef>
              <a:spcAft>
                <a:spcPts val="0"/>
              </a:spcAft>
              <a:buNone/>
            </a:pPr>
            <a:r>
              <a:rPr lang="en" sz="700">
                <a:solidFill>
                  <a:srgbClr val="6AA84F"/>
                </a:solidFill>
                <a:latin typeface="Mada"/>
                <a:ea typeface="Mada"/>
                <a:cs typeface="Mada"/>
                <a:sym typeface="Mada"/>
              </a:rPr>
              <a:t>3</a:t>
            </a:r>
            <a:r>
              <a:rPr lang="en" sz="700">
                <a:solidFill>
                  <a:srgbClr val="6AA84F"/>
                </a:solidFill>
                <a:latin typeface="Mada"/>
                <a:ea typeface="Mada"/>
                <a:cs typeface="Mada"/>
                <a:sym typeface="Mada"/>
              </a:rPr>
              <a:t>: this 10% is powerful enough to produce systemic side effects </a:t>
            </a:r>
            <a:endParaRPr sz="700">
              <a:solidFill>
                <a:srgbClr val="6AA84F"/>
              </a:solidFill>
              <a:latin typeface="Mada"/>
              <a:ea typeface="Mada"/>
              <a:cs typeface="Mada"/>
              <a:sym typeface="Mada"/>
            </a:endParaRPr>
          </a:p>
          <a:p>
            <a:pPr indent="0" lvl="0" marL="0" rtl="0" algn="l">
              <a:spcBef>
                <a:spcPts val="0"/>
              </a:spcBef>
              <a:spcAft>
                <a:spcPts val="0"/>
              </a:spcAft>
              <a:buNone/>
            </a:pPr>
            <a:r>
              <a:rPr lang="en" sz="700">
                <a:solidFill>
                  <a:srgbClr val="6AA84F"/>
                </a:solidFill>
                <a:latin typeface="Mada"/>
                <a:ea typeface="Mada"/>
                <a:cs typeface="Mada"/>
                <a:sym typeface="Mada"/>
              </a:rPr>
              <a:t>4: Due to folic acid antagonism.                             5: Advice patient to stay hydrated to avoid crystalluria.</a:t>
            </a:r>
            <a:endParaRPr sz="700">
              <a:solidFill>
                <a:srgbClr val="6AA84F"/>
              </a:solidFill>
              <a:latin typeface="Mada"/>
              <a:ea typeface="Mada"/>
              <a:cs typeface="Mada"/>
              <a:sym typeface="Mada"/>
            </a:endParaRPr>
          </a:p>
          <a:p>
            <a:pPr indent="0" lvl="0" marL="0" rtl="0" algn="l">
              <a:spcBef>
                <a:spcPts val="0"/>
              </a:spcBef>
              <a:spcAft>
                <a:spcPts val="0"/>
              </a:spcAft>
              <a:buNone/>
            </a:pPr>
            <a:r>
              <a:rPr lang="en" sz="700">
                <a:solidFill>
                  <a:srgbClr val="6AA84F"/>
                </a:solidFill>
                <a:latin typeface="Mada"/>
                <a:ea typeface="Mada"/>
                <a:cs typeface="Mada"/>
                <a:sym typeface="Mada"/>
              </a:rPr>
              <a:t>6: ASA release should be controlled to avoid absorption in the SI, which is established by the following:</a:t>
            </a:r>
            <a:endParaRPr sz="700">
              <a:solidFill>
                <a:srgbClr val="6AA84F"/>
              </a:solidFill>
              <a:latin typeface="Mada"/>
              <a:ea typeface="Mada"/>
              <a:cs typeface="Mada"/>
              <a:sym typeface="Mada"/>
            </a:endParaRPr>
          </a:p>
          <a:p>
            <a:pPr indent="0" lvl="0" marL="0" rtl="0" algn="l">
              <a:spcBef>
                <a:spcPts val="0"/>
              </a:spcBef>
              <a:spcAft>
                <a:spcPts val="0"/>
              </a:spcAft>
              <a:buNone/>
            </a:pPr>
            <a:r>
              <a:rPr lang="en" sz="700">
                <a:solidFill>
                  <a:srgbClr val="6AA84F"/>
                </a:solidFill>
                <a:latin typeface="Mada"/>
                <a:ea typeface="Mada"/>
                <a:cs typeface="Mada"/>
                <a:sym typeface="Mada"/>
              </a:rPr>
              <a:t>7: “Sustained release capsules”: the capsules contain different colored granules, each color is meant to disintegrate at a specific part of the GIT (helpful in case of Crohn’s disease where the stomach is affected).</a:t>
            </a:r>
            <a:endParaRPr sz="700">
              <a:solidFill>
                <a:srgbClr val="6AA84F"/>
              </a:solidFill>
              <a:latin typeface="Mada"/>
              <a:ea typeface="Mada"/>
              <a:cs typeface="Mada"/>
              <a:sym typeface="Mada"/>
            </a:endParaRPr>
          </a:p>
          <a:p>
            <a:pPr indent="0" lvl="0" marL="0" rtl="0" algn="l">
              <a:spcBef>
                <a:spcPts val="0"/>
              </a:spcBef>
              <a:spcAft>
                <a:spcPts val="0"/>
              </a:spcAft>
              <a:buNone/>
            </a:pPr>
            <a:r>
              <a:rPr lang="en" sz="700">
                <a:solidFill>
                  <a:srgbClr val="6AA84F"/>
                </a:solidFill>
                <a:latin typeface="Mada"/>
                <a:ea typeface="Mada"/>
                <a:cs typeface="Mada"/>
                <a:sym typeface="Mada"/>
              </a:rPr>
              <a:t>8: “delayed release tablet”: the tablet only disintegrate when exposed to a specific pH (basic pH of the distal SI in this case)</a:t>
            </a:r>
            <a:endParaRPr sz="700">
              <a:solidFill>
                <a:srgbClr val="6AA84F"/>
              </a:solidFill>
              <a:latin typeface="Mada"/>
              <a:ea typeface="Mada"/>
              <a:cs typeface="Mada"/>
              <a:sym typeface="Mada"/>
            </a:endParaRPr>
          </a:p>
        </p:txBody>
      </p:sp>
      <p:sp>
        <p:nvSpPr>
          <p:cNvPr id="232" name="Google Shape;232;p28"/>
          <p:cNvSpPr txBox="1"/>
          <p:nvPr/>
        </p:nvSpPr>
        <p:spPr>
          <a:xfrm>
            <a:off x="-957600" y="7018050"/>
            <a:ext cx="8433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Mada"/>
                <a:ea typeface="Mada"/>
                <a:cs typeface="Mada"/>
                <a:sym typeface="Mada"/>
              </a:rPr>
              <a:t>(Temporary)</a:t>
            </a:r>
            <a:endParaRPr sz="7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graphicFrame>
        <p:nvGraphicFramePr>
          <p:cNvPr id="237" name="Google Shape;237;p29"/>
          <p:cNvGraphicFramePr/>
          <p:nvPr/>
        </p:nvGraphicFramePr>
        <p:xfrm>
          <a:off x="144089" y="1165273"/>
          <a:ext cx="3000000" cy="3000000"/>
        </p:xfrm>
        <a:graphic>
          <a:graphicData uri="http://schemas.openxmlformats.org/drawingml/2006/table">
            <a:tbl>
              <a:tblPr>
                <a:noFill/>
                <a:tableStyleId>{5F7C312A-87EC-4722-AC6C-F92A538E6DEB}</a:tableStyleId>
              </a:tblPr>
              <a:tblGrid>
                <a:gridCol w="692200"/>
                <a:gridCol w="1640200"/>
                <a:gridCol w="2200275"/>
                <a:gridCol w="2059250"/>
              </a:tblGrid>
              <a:tr h="55812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15000"/>
                        </a:lnSpc>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rgbClr val="F1C232"/>
                    </a:solidFill>
                  </a:tcPr>
                </a:tc>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rgbClr val="FF9900"/>
                    </a:solidFill>
                  </a:tcPr>
                </a:tc>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solidFill>
                      <a:srgbClr val="6FA8DC"/>
                    </a:solidFill>
                  </a:tcPr>
                </a:tc>
              </a:tr>
              <a:tr h="4384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Route</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lang="en" sz="1200">
                          <a:latin typeface="Mada"/>
                          <a:ea typeface="Mada"/>
                          <a:cs typeface="Mada"/>
                          <a:sym typeface="Mada"/>
                        </a:rPr>
                        <a:t>Orally</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Parenteral (I.V , I.M)</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Rectal</a:t>
                      </a:r>
                      <a:endParaRPr sz="1200">
                        <a:latin typeface="Mada"/>
                        <a:ea typeface="Mada"/>
                        <a:cs typeface="Mada"/>
                        <a:sym typeface="Mada"/>
                      </a:endParaRPr>
                    </a:p>
                  </a:txBody>
                  <a:tcPr marT="91425" marB="91425" marR="91425" marL="91425" anchor="ctr"/>
                </a:tc>
              </a:tr>
              <a:tr h="39620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298450" lvl="0" marL="457200" rtl="0" algn="l">
                        <a:lnSpc>
                          <a:spcPct val="115000"/>
                        </a:lnSpc>
                        <a:spcBef>
                          <a:spcPts val="0"/>
                        </a:spcBef>
                        <a:spcAft>
                          <a:spcPts val="0"/>
                        </a:spcAft>
                        <a:buSzPts val="1100"/>
                        <a:buFont typeface="Mada"/>
                        <a:buChar char="●"/>
                      </a:pPr>
                      <a:r>
                        <a:rPr lang="en" sz="1200">
                          <a:latin typeface="Mada"/>
                          <a:ea typeface="Mada"/>
                          <a:cs typeface="Mada"/>
                          <a:sym typeface="Mada"/>
                        </a:rPr>
                        <a:t>Inhibits phospholipase A2</a:t>
                      </a:r>
                      <a:endParaRPr sz="1200">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 sz="1200">
                          <a:latin typeface="Mada"/>
                          <a:ea typeface="Mada"/>
                          <a:cs typeface="Mada"/>
                          <a:sym typeface="Mada"/>
                        </a:rPr>
                        <a:t>Inhibits gene transcription of NO synthase cyclooxygenase-2 (COX-2)</a:t>
                      </a:r>
                      <a:endParaRPr sz="1200">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Inhibit production of inflammatory cytokines</a:t>
                      </a:r>
                      <a:endParaRPr sz="1200">
                        <a:latin typeface="Mada"/>
                        <a:ea typeface="Mada"/>
                        <a:cs typeface="Mada"/>
                        <a:sym typeface="Mada"/>
                      </a:endParaRPr>
                    </a:p>
                  </a:txBody>
                  <a:tcPr marT="91425" marB="91425" marR="91425" marL="91425" anchor="ct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Higher rate of absorption</a:t>
                      </a:r>
                      <a:endParaRPr sz="1200">
                        <a:latin typeface="Mada"/>
                        <a:ea typeface="Mada"/>
                        <a:cs typeface="Mada"/>
                        <a:sym typeface="Mada"/>
                      </a:endParaRPr>
                    </a:p>
                  </a:txBody>
                  <a:tcPr marT="91425" marB="91425" marR="91425" marL="91425" anchor="ctr"/>
                </a:tc>
                <a:tc hMerge="1"/>
                <a:tc>
                  <a:txBody>
                    <a:bodyPr/>
                    <a:lstStyle/>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Less absorption rate</a:t>
                      </a:r>
                      <a:br>
                        <a:rPr lang="en" sz="1200">
                          <a:solidFill>
                            <a:schemeClr val="dk1"/>
                          </a:solidFill>
                          <a:latin typeface="Mada"/>
                          <a:ea typeface="Mada"/>
                          <a:cs typeface="Mada"/>
                          <a:sym typeface="Mada"/>
                        </a:rPr>
                      </a:br>
                      <a:r>
                        <a:rPr lang="en" sz="1200">
                          <a:solidFill>
                            <a:schemeClr val="dk1"/>
                          </a:solidFill>
                          <a:latin typeface="Mada"/>
                          <a:ea typeface="Mada"/>
                          <a:cs typeface="Mada"/>
                          <a:sym typeface="Mada"/>
                        </a:rPr>
                        <a:t>than oral.</a:t>
                      </a:r>
                      <a:endParaRPr sz="12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As enema or suppository, </a:t>
                      </a:r>
                      <a:r>
                        <a:rPr lang="en" sz="1200">
                          <a:solidFill>
                            <a:srgbClr val="FF0000"/>
                          </a:solidFill>
                          <a:latin typeface="Mada"/>
                          <a:ea typeface="Mada"/>
                          <a:cs typeface="Mada"/>
                          <a:sym typeface="Mada"/>
                        </a:rPr>
                        <a:t>give topical effect</a:t>
                      </a:r>
                      <a:endParaRPr sz="1200">
                        <a:solidFill>
                          <a:srgbClr val="FF0000"/>
                        </a:solidFill>
                        <a:latin typeface="Mada"/>
                        <a:ea typeface="Mada"/>
                        <a:cs typeface="Mada"/>
                        <a:sym typeface="Mada"/>
                      </a:endParaRPr>
                    </a:p>
                  </a:txBody>
                  <a:tcPr marT="91425" marB="91425" marR="91425" marL="91425" anchor="ct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Indicated for </a:t>
                      </a:r>
                      <a:r>
                        <a:rPr b="1" lang="en" sz="1200" u="sng">
                          <a:solidFill>
                            <a:srgbClr val="FF0000"/>
                          </a:solidFill>
                          <a:latin typeface="Mada"/>
                          <a:ea typeface="Mada"/>
                          <a:cs typeface="Mada"/>
                          <a:sym typeface="Mada"/>
                        </a:rPr>
                        <a:t>ACUTE</a:t>
                      </a:r>
                      <a:r>
                        <a:rPr b="1" lang="en" sz="1200">
                          <a:solidFill>
                            <a:srgbClr val="FF0000"/>
                          </a:solidFill>
                          <a:latin typeface="Mada"/>
                          <a:ea typeface="Mada"/>
                          <a:cs typeface="Mada"/>
                          <a:sym typeface="Mada"/>
                        </a:rPr>
                        <a:t> flares</a:t>
                      </a:r>
                      <a:r>
                        <a:rPr lang="en" sz="1200">
                          <a:latin typeface="Mada"/>
                          <a:ea typeface="Mada"/>
                          <a:cs typeface="Mada"/>
                          <a:sym typeface="Mada"/>
                        </a:rPr>
                        <a:t> of disease (</a:t>
                      </a:r>
                      <a:r>
                        <a:rPr b="1" lang="en" sz="1200">
                          <a:solidFill>
                            <a:srgbClr val="FF0000"/>
                          </a:solidFill>
                          <a:latin typeface="Mada"/>
                          <a:ea typeface="Mada"/>
                          <a:cs typeface="Mada"/>
                          <a:sym typeface="Mada"/>
                        </a:rPr>
                        <a:t>moderate to severe</a:t>
                      </a:r>
                      <a:r>
                        <a:rPr b="1" lang="en" sz="1200">
                          <a:latin typeface="Mada"/>
                          <a:ea typeface="Mada"/>
                          <a:cs typeface="Mada"/>
                          <a:sym typeface="Mada"/>
                        </a:rPr>
                        <a:t> active IBD</a:t>
                      </a:r>
                      <a:r>
                        <a:rPr lang="en"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Are </a:t>
                      </a:r>
                      <a:r>
                        <a:rPr b="1" lang="en" sz="1200" u="sng">
                          <a:latin typeface="Mada"/>
                          <a:ea typeface="Mada"/>
                          <a:cs typeface="Mada"/>
                          <a:sym typeface="Mada"/>
                        </a:rPr>
                        <a:t>NOT</a:t>
                      </a:r>
                      <a:r>
                        <a:rPr b="1" lang="en" sz="1200">
                          <a:latin typeface="Mada"/>
                          <a:ea typeface="Mada"/>
                          <a:cs typeface="Mada"/>
                          <a:sym typeface="Mada"/>
                        </a:rPr>
                        <a:t> </a:t>
                      </a:r>
                      <a:r>
                        <a:rPr lang="en" sz="1200">
                          <a:latin typeface="Mada"/>
                          <a:ea typeface="Mada"/>
                          <a:cs typeface="Mada"/>
                          <a:sym typeface="Mada"/>
                        </a:rPr>
                        <a:t>useful in </a:t>
                      </a:r>
                      <a:r>
                        <a:rPr b="1" lang="en" sz="1200">
                          <a:solidFill>
                            <a:srgbClr val="FF0000"/>
                          </a:solidFill>
                          <a:latin typeface="Mada"/>
                          <a:ea typeface="Mada"/>
                          <a:cs typeface="Mada"/>
                          <a:sym typeface="Mada"/>
                        </a:rPr>
                        <a:t>maintaining</a:t>
                      </a:r>
                      <a:r>
                        <a:rPr lang="en" sz="1200">
                          <a:latin typeface="Mada"/>
                          <a:ea typeface="Mada"/>
                          <a:cs typeface="Mada"/>
                          <a:sym typeface="Mada"/>
                        </a:rPr>
                        <a:t> remission</a:t>
                      </a:r>
                      <a:endParaRPr sz="600">
                        <a:latin typeface="Mada"/>
                        <a:ea typeface="Mada"/>
                        <a:cs typeface="Mada"/>
                        <a:sym typeface="Mada"/>
                      </a:endParaRPr>
                    </a:p>
                    <a:p>
                      <a:pPr indent="0" lvl="0" marL="0" rtl="0" algn="l">
                        <a:lnSpc>
                          <a:spcPct val="115000"/>
                        </a:lnSpc>
                        <a:spcBef>
                          <a:spcPts val="0"/>
                        </a:spcBef>
                        <a:spcAft>
                          <a:spcPts val="0"/>
                        </a:spcAft>
                        <a:buNone/>
                      </a:pPr>
                      <a:r>
                        <a:t/>
                      </a:r>
                      <a:endParaRPr sz="600">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en" sz="1200">
                          <a:latin typeface="Mada"/>
                          <a:ea typeface="Mada"/>
                          <a:cs typeface="Mada"/>
                          <a:sym typeface="Mada"/>
                        </a:rPr>
                        <a:t>Oral glucocorticoids:</a:t>
                      </a:r>
                      <a:endParaRPr b="1" sz="1200">
                        <a:latin typeface="Mada"/>
                        <a:ea typeface="Mada"/>
                        <a:cs typeface="Mada"/>
                        <a:sym typeface="Mada"/>
                      </a:endParaRPr>
                    </a:p>
                    <a:p>
                      <a:pPr indent="-298450" lvl="1" marL="914400" rtl="0" algn="l">
                        <a:lnSpc>
                          <a:spcPct val="115000"/>
                        </a:lnSpc>
                        <a:spcBef>
                          <a:spcPts val="0"/>
                        </a:spcBef>
                        <a:spcAft>
                          <a:spcPts val="0"/>
                        </a:spcAft>
                        <a:buSzPts val="1100"/>
                        <a:buFont typeface="Mada"/>
                        <a:buChar char="○"/>
                      </a:pPr>
                      <a:r>
                        <a:rPr lang="en" sz="1200">
                          <a:latin typeface="Mada"/>
                          <a:ea typeface="Mada"/>
                          <a:cs typeface="Mada"/>
                          <a:sym typeface="Mada"/>
                        </a:rPr>
                        <a:t>are commonly used in active condition.</a:t>
                      </a:r>
                      <a:endParaRPr sz="600">
                        <a:latin typeface="Mada"/>
                        <a:ea typeface="Mada"/>
                        <a:cs typeface="Mada"/>
                        <a:sym typeface="Mada"/>
                      </a:endParaRPr>
                    </a:p>
                    <a:p>
                      <a:pPr indent="0" lvl="0" marL="914400" rtl="0" algn="l">
                        <a:lnSpc>
                          <a:spcPct val="115000"/>
                        </a:lnSpc>
                        <a:spcBef>
                          <a:spcPts val="0"/>
                        </a:spcBef>
                        <a:spcAft>
                          <a:spcPts val="0"/>
                        </a:spcAft>
                        <a:buNone/>
                      </a:pPr>
                      <a:r>
                        <a:t/>
                      </a:r>
                      <a:endParaRPr sz="600">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b="1" lang="en" sz="1200">
                          <a:latin typeface="Mada"/>
                          <a:ea typeface="Mada"/>
                          <a:cs typeface="Mada"/>
                          <a:sym typeface="Mada"/>
                        </a:rPr>
                        <a:t>Rectal glucocorticoids:</a:t>
                      </a:r>
                      <a:endParaRPr b="1" sz="1200">
                        <a:latin typeface="Mada"/>
                        <a:ea typeface="Mada"/>
                        <a:cs typeface="Mada"/>
                        <a:sym typeface="Mada"/>
                      </a:endParaRPr>
                    </a:p>
                    <a:p>
                      <a:pPr indent="-298450" lvl="1" marL="914400" rtl="0" algn="l">
                        <a:lnSpc>
                          <a:spcPct val="115000"/>
                        </a:lnSpc>
                        <a:spcBef>
                          <a:spcPts val="0"/>
                        </a:spcBef>
                        <a:spcAft>
                          <a:spcPts val="0"/>
                        </a:spcAft>
                        <a:buSzPts val="1100"/>
                        <a:buFont typeface="Mada"/>
                        <a:buChar char="○"/>
                      </a:pPr>
                      <a:r>
                        <a:rPr lang="en" sz="1200">
                          <a:latin typeface="Mada"/>
                          <a:ea typeface="Mada"/>
                          <a:cs typeface="Mada"/>
                          <a:sym typeface="Mada"/>
                        </a:rPr>
                        <a:t>are preferred in </a:t>
                      </a:r>
                      <a:r>
                        <a:rPr b="1" lang="en" sz="1200">
                          <a:latin typeface="Mada"/>
                          <a:ea typeface="Mada"/>
                          <a:cs typeface="Mada"/>
                          <a:sym typeface="Mada"/>
                        </a:rPr>
                        <a:t>IBD</a:t>
                      </a:r>
                      <a:r>
                        <a:rPr lang="en" sz="1200">
                          <a:latin typeface="Mada"/>
                          <a:ea typeface="Mada"/>
                          <a:cs typeface="Mada"/>
                          <a:sym typeface="Mada"/>
                        </a:rPr>
                        <a:t> involving rectum or sigmoid colon.</a:t>
                      </a:r>
                      <a:endParaRPr sz="600">
                        <a:latin typeface="Mada"/>
                        <a:ea typeface="Mada"/>
                        <a:cs typeface="Mada"/>
                        <a:sym typeface="Mada"/>
                      </a:endParaRPr>
                    </a:p>
                    <a:p>
                      <a:pPr indent="0" lvl="0" marL="0" rtl="0" algn="l">
                        <a:lnSpc>
                          <a:spcPct val="115000"/>
                        </a:lnSpc>
                        <a:spcBef>
                          <a:spcPts val="0"/>
                        </a:spcBef>
                        <a:spcAft>
                          <a:spcPts val="0"/>
                        </a:spcAft>
                        <a:buNone/>
                      </a:pPr>
                      <a:r>
                        <a:t/>
                      </a:r>
                      <a:endParaRPr sz="600">
                        <a:latin typeface="Mada"/>
                        <a:ea typeface="Mada"/>
                        <a:cs typeface="Mada"/>
                        <a:sym typeface="Mada"/>
                      </a:endParaRPr>
                    </a:p>
                    <a:p>
                      <a:pPr indent="-304800" lvl="0" marL="457200" rtl="0" algn="l">
                        <a:spcBef>
                          <a:spcPts val="0"/>
                        </a:spcBef>
                        <a:spcAft>
                          <a:spcPts val="0"/>
                        </a:spcAft>
                        <a:buSzPts val="1200"/>
                        <a:buFont typeface="Mada"/>
                        <a:buChar char="●"/>
                      </a:pPr>
                      <a:r>
                        <a:rPr b="1" lang="en" sz="1200">
                          <a:latin typeface="Mada"/>
                          <a:ea typeface="Mada"/>
                          <a:cs typeface="Mada"/>
                          <a:sym typeface="Mada"/>
                        </a:rPr>
                        <a:t>Other uses:</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Asthma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latin typeface="Mada"/>
                          <a:ea typeface="Mada"/>
                          <a:cs typeface="Mada"/>
                          <a:sym typeface="Mada"/>
                        </a:rPr>
                        <a:t>Rheumatoid arthritis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 sz="1200">
                          <a:solidFill>
                            <a:schemeClr val="dk1"/>
                          </a:solidFill>
                          <a:latin typeface="Mada"/>
                          <a:ea typeface="Mada"/>
                          <a:cs typeface="Mada"/>
                          <a:sym typeface="Mada"/>
                        </a:rPr>
                        <a:t>immunosuppressive drug for organ transplants</a:t>
                      </a:r>
                      <a:endParaRPr sz="1200">
                        <a:solidFill>
                          <a:schemeClr val="dk1"/>
                        </a:solidFill>
                        <a:latin typeface="Mada"/>
                        <a:ea typeface="Mada"/>
                        <a:cs typeface="Mada"/>
                        <a:sym typeface="Mada"/>
                      </a:endParaRPr>
                    </a:p>
                    <a:p>
                      <a:pPr indent="-304800" lvl="1" marL="914400" rtl="0" algn="l">
                        <a:spcBef>
                          <a:spcPts val="0"/>
                        </a:spcBef>
                        <a:spcAft>
                          <a:spcPts val="0"/>
                        </a:spcAft>
                        <a:buSzPts val="1200"/>
                        <a:buFont typeface="Mada"/>
                        <a:buChar char="○"/>
                      </a:pPr>
                      <a:r>
                        <a:rPr lang="en" sz="1200">
                          <a:solidFill>
                            <a:schemeClr val="dk1"/>
                          </a:solidFill>
                          <a:latin typeface="Mada"/>
                          <a:ea typeface="Mada"/>
                          <a:cs typeface="Mada"/>
                          <a:sym typeface="Mada"/>
                        </a:rPr>
                        <a:t>Antiemetic during cancer chemotherapy</a:t>
                      </a:r>
                      <a:endParaRPr sz="1200">
                        <a:solidFill>
                          <a:schemeClr val="dk1"/>
                        </a:solidFill>
                        <a:latin typeface="Mada"/>
                        <a:ea typeface="Mada"/>
                        <a:cs typeface="Mada"/>
                        <a:sym typeface="Mada"/>
                      </a:endParaRPr>
                    </a:p>
                  </a:txBody>
                  <a:tcPr marT="91425" marB="91425" marR="91425" marL="91425" anchor="ct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More adverse effects compared to rectal</a:t>
                      </a:r>
                      <a:endParaRPr sz="1200">
                        <a:latin typeface="Mada"/>
                        <a:ea typeface="Mada"/>
                        <a:cs typeface="Mada"/>
                        <a:sym typeface="Mada"/>
                      </a:endParaRPr>
                    </a:p>
                  </a:txBody>
                  <a:tcPr marT="91425" marB="91425" marR="91425" marL="91425" anchor="ctr"/>
                </a:tc>
                <a:tc hMerge="1"/>
                <a:tc>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Minimal side effects and </a:t>
                      </a:r>
                      <a:r>
                        <a:rPr lang="en" sz="1200">
                          <a:solidFill>
                            <a:srgbClr val="FF0000"/>
                          </a:solidFill>
                          <a:latin typeface="Mada"/>
                          <a:ea typeface="Mada"/>
                          <a:cs typeface="Mada"/>
                          <a:sym typeface="Mada"/>
                        </a:rPr>
                        <a:t>maximum tissue effects</a:t>
                      </a:r>
                      <a:endParaRPr sz="1200">
                        <a:solidFill>
                          <a:srgbClr val="FF0000"/>
                        </a:solidFill>
                        <a:latin typeface="Mada"/>
                        <a:ea typeface="Mada"/>
                        <a:cs typeface="Mada"/>
                        <a:sym typeface="Mada"/>
                      </a:endParaRPr>
                    </a:p>
                  </a:txBody>
                  <a:tcPr marT="91425" marB="91425" marR="91425" marL="91425" anchor="ctr"/>
                </a:tc>
              </a:tr>
            </a:tbl>
          </a:graphicData>
        </a:graphic>
      </p:graphicFrame>
      <p:sp>
        <p:nvSpPr>
          <p:cNvPr id="238" name="Google Shape;238;p29"/>
          <p:cNvSpPr txBox="1"/>
          <p:nvPr/>
        </p:nvSpPr>
        <p:spPr>
          <a:xfrm>
            <a:off x="1228200" y="494000"/>
            <a:ext cx="4429800" cy="6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Glucocorticoids</a:t>
            </a:r>
            <a:r>
              <a:rPr b="1" baseline="30000" lang="en" sz="2400">
                <a:solidFill>
                  <a:srgbClr val="6AA84F"/>
                </a:solidFill>
                <a:latin typeface="Georgia"/>
                <a:ea typeface="Georgia"/>
                <a:cs typeface="Georgia"/>
                <a:sym typeface="Georgia"/>
              </a:rPr>
              <a:t>1</a:t>
            </a:r>
            <a:endParaRPr b="1" baseline="30000" sz="2400">
              <a:solidFill>
                <a:srgbClr val="6AA84F"/>
              </a:solidFill>
              <a:latin typeface="Georgia"/>
              <a:ea typeface="Georgia"/>
              <a:cs typeface="Georgia"/>
              <a:sym typeface="Georgia"/>
            </a:endParaRPr>
          </a:p>
        </p:txBody>
      </p:sp>
      <p:sp>
        <p:nvSpPr>
          <p:cNvPr id="239" name="Google Shape;239;p29"/>
          <p:cNvSpPr txBox="1"/>
          <p:nvPr/>
        </p:nvSpPr>
        <p:spPr>
          <a:xfrm>
            <a:off x="781050" y="1190625"/>
            <a:ext cx="1714500" cy="532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Mada"/>
              <a:buChar char="●"/>
            </a:pPr>
            <a:r>
              <a:rPr b="1" lang="en">
                <a:solidFill>
                  <a:srgbClr val="FFFFFF"/>
                </a:solidFill>
                <a:latin typeface="Mada"/>
                <a:ea typeface="Mada"/>
                <a:cs typeface="Mada"/>
                <a:sym typeface="Mada"/>
              </a:rPr>
              <a:t>Prednisone</a:t>
            </a:r>
            <a:endParaRPr b="1">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b="1" lang="en">
                <a:solidFill>
                  <a:srgbClr val="FFFFFF"/>
                </a:solidFill>
                <a:latin typeface="Mada"/>
                <a:ea typeface="Mada"/>
                <a:cs typeface="Mada"/>
                <a:sym typeface="Mada"/>
              </a:rPr>
              <a:t>Prednisolone</a:t>
            </a:r>
            <a:endParaRPr b="1">
              <a:solidFill>
                <a:srgbClr val="FFFFFF"/>
              </a:solidFill>
              <a:latin typeface="Mada"/>
              <a:ea typeface="Mada"/>
              <a:cs typeface="Mada"/>
              <a:sym typeface="Mada"/>
            </a:endParaRPr>
          </a:p>
        </p:txBody>
      </p:sp>
      <p:sp>
        <p:nvSpPr>
          <p:cNvPr id="240" name="Google Shape;240;p29"/>
          <p:cNvSpPr txBox="1"/>
          <p:nvPr/>
        </p:nvSpPr>
        <p:spPr>
          <a:xfrm>
            <a:off x="2428875" y="1190625"/>
            <a:ext cx="2251800" cy="532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Mada"/>
              <a:buChar char="●"/>
            </a:pPr>
            <a:r>
              <a:rPr b="1" lang="en">
                <a:solidFill>
                  <a:srgbClr val="FFFFFF"/>
                </a:solidFill>
                <a:latin typeface="Mada"/>
                <a:ea typeface="Mada"/>
                <a:cs typeface="Mada"/>
                <a:sym typeface="Mada"/>
              </a:rPr>
              <a:t>Hydrocortisone</a:t>
            </a:r>
            <a:endParaRPr b="1">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b="1" lang="en">
                <a:solidFill>
                  <a:srgbClr val="FFFFFF"/>
                </a:solidFill>
                <a:latin typeface="Mada"/>
                <a:ea typeface="Mada"/>
                <a:cs typeface="Mada"/>
                <a:sym typeface="Mada"/>
              </a:rPr>
              <a:t>Methylprednisolone</a:t>
            </a:r>
            <a:endParaRPr b="1">
              <a:solidFill>
                <a:srgbClr val="FFFFFF"/>
              </a:solidFill>
              <a:latin typeface="Mada"/>
              <a:ea typeface="Mada"/>
              <a:cs typeface="Mada"/>
              <a:sym typeface="Mada"/>
            </a:endParaRPr>
          </a:p>
        </p:txBody>
      </p:sp>
      <p:sp>
        <p:nvSpPr>
          <p:cNvPr id="241" name="Google Shape;241;p29"/>
          <p:cNvSpPr txBox="1"/>
          <p:nvPr/>
        </p:nvSpPr>
        <p:spPr>
          <a:xfrm>
            <a:off x="4629150" y="1190625"/>
            <a:ext cx="1933500" cy="532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FFFFFF"/>
              </a:buClr>
              <a:buSzPts val="1400"/>
              <a:buFont typeface="Mada"/>
              <a:buChar char="●"/>
            </a:pPr>
            <a:r>
              <a:rPr b="1" lang="en">
                <a:solidFill>
                  <a:srgbClr val="FFFFFF"/>
                </a:solidFill>
                <a:latin typeface="Mada"/>
                <a:ea typeface="Mada"/>
                <a:cs typeface="Mada"/>
                <a:sym typeface="Mada"/>
              </a:rPr>
              <a:t>Hydrocortisone</a:t>
            </a:r>
            <a:endParaRPr b="1">
              <a:solidFill>
                <a:srgbClr val="FFFFFF"/>
              </a:solidFill>
              <a:latin typeface="Mada"/>
              <a:ea typeface="Mada"/>
              <a:cs typeface="Mada"/>
              <a:sym typeface="Mada"/>
            </a:endParaRPr>
          </a:p>
        </p:txBody>
      </p:sp>
      <p:graphicFrame>
        <p:nvGraphicFramePr>
          <p:cNvPr id="242" name="Google Shape;242;p29"/>
          <p:cNvGraphicFramePr/>
          <p:nvPr/>
        </p:nvGraphicFramePr>
        <p:xfrm>
          <a:off x="144089" y="7947073"/>
          <a:ext cx="3000000" cy="3000000"/>
        </p:xfrm>
        <a:graphic>
          <a:graphicData uri="http://schemas.openxmlformats.org/drawingml/2006/table">
            <a:tbl>
              <a:tblPr>
                <a:noFill/>
                <a:tableStyleId>{5F7C312A-87EC-4722-AC6C-F92A538E6DEB}</a:tableStyleId>
              </a:tblPr>
              <a:tblGrid>
                <a:gridCol w="692200"/>
                <a:gridCol w="1554475"/>
                <a:gridCol w="2156550"/>
                <a:gridCol w="2188700"/>
              </a:tblGrid>
              <a:tr h="387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Budesonide</a:t>
                      </a:r>
                      <a:endParaRPr/>
                    </a:p>
                  </a:txBody>
                  <a:tcPr marT="91425" marB="91425" marR="91425" marL="91425" anchor="ctr">
                    <a:solidFill>
                      <a:srgbClr val="93C47D"/>
                    </a:solidFill>
                  </a:tcP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A potent synthetic </a:t>
                      </a:r>
                      <a:r>
                        <a:rPr b="1" lang="en" sz="1200">
                          <a:latin typeface="Mada"/>
                          <a:ea typeface="Mada"/>
                          <a:cs typeface="Mada"/>
                          <a:sym typeface="Mada"/>
                        </a:rPr>
                        <a:t>prednisolone</a:t>
                      </a:r>
                      <a:r>
                        <a:rPr lang="en" sz="1200">
                          <a:latin typeface="Mada"/>
                          <a:ea typeface="Mada"/>
                          <a:cs typeface="Mada"/>
                          <a:sym typeface="Mada"/>
                        </a:rPr>
                        <a:t> analog</a:t>
                      </a:r>
                      <a:endParaRPr sz="1200">
                        <a:latin typeface="Mada"/>
                        <a:ea typeface="Mada"/>
                        <a:cs typeface="Mada"/>
                        <a:sym typeface="Mada"/>
                      </a:endParaRPr>
                    </a:p>
                  </a:txBody>
                  <a:tcPr marT="91425" marB="91425" marR="91425" marL="91425" anchor="ct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Given orally </a:t>
                      </a:r>
                      <a:r>
                        <a:rPr b="1" lang="en" sz="1200">
                          <a:solidFill>
                            <a:schemeClr val="dk1"/>
                          </a:solidFill>
                          <a:latin typeface="Mada"/>
                          <a:ea typeface="Mada"/>
                          <a:cs typeface="Mada"/>
                          <a:sym typeface="Mada"/>
                        </a:rPr>
                        <a:t>(controlled release tablets)</a:t>
                      </a:r>
                      <a:r>
                        <a:rPr lang="en" sz="1200">
                          <a:solidFill>
                            <a:schemeClr val="dk1"/>
                          </a:solidFill>
                          <a:latin typeface="Mada"/>
                          <a:ea typeface="Mada"/>
                          <a:cs typeface="Mada"/>
                          <a:sym typeface="Mada"/>
                        </a:rPr>
                        <a:t> so release drug in ileum and colon</a:t>
                      </a:r>
                      <a:endParaRPr sz="1200">
                        <a:solidFill>
                          <a:schemeClr val="dk1"/>
                        </a:solidFill>
                        <a:latin typeface="Mada"/>
                        <a:ea typeface="Mada"/>
                        <a:cs typeface="Mada"/>
                        <a:sym typeface="Mada"/>
                      </a:endParaRPr>
                    </a:p>
                    <a:p>
                      <a:pPr indent="-298450" lvl="0" marL="457200" rtl="0" algn="l">
                        <a:lnSpc>
                          <a:spcPct val="115000"/>
                        </a:lnSpc>
                        <a:spcBef>
                          <a:spcPts val="0"/>
                        </a:spcBef>
                        <a:spcAft>
                          <a:spcPts val="0"/>
                        </a:spcAft>
                        <a:buClr>
                          <a:schemeClr val="dk1"/>
                        </a:buClr>
                        <a:buSzPts val="1100"/>
                        <a:buFont typeface="Mada"/>
                        <a:buChar char="●"/>
                      </a:pPr>
                      <a:r>
                        <a:rPr lang="en" sz="1200">
                          <a:solidFill>
                            <a:schemeClr val="dk1"/>
                          </a:solidFill>
                          <a:latin typeface="Mada"/>
                          <a:ea typeface="Mada"/>
                          <a:cs typeface="Mada"/>
                          <a:sym typeface="Mada"/>
                        </a:rPr>
                        <a:t>Low oral bioavailability</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Subject to extensive first pass metabolism</a:t>
                      </a:r>
                      <a:endParaRPr sz="1200">
                        <a:latin typeface="Mada"/>
                        <a:ea typeface="Mada"/>
                        <a:cs typeface="Mada"/>
                        <a:sym typeface="Mada"/>
                      </a:endParaRPr>
                    </a:p>
                  </a:txBody>
                  <a:tcPr marT="91425" marB="91425" marR="91425" marL="91425" anchor="ct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Used in treatment of </a:t>
                      </a:r>
                      <a:r>
                        <a:rPr b="1" lang="en" sz="1200">
                          <a:solidFill>
                            <a:srgbClr val="FF0000"/>
                          </a:solidFill>
                          <a:latin typeface="Mada"/>
                          <a:ea typeface="Mada"/>
                          <a:cs typeface="Mada"/>
                          <a:sym typeface="Mada"/>
                        </a:rPr>
                        <a:t>active mild to moderate crohn’s disease</a:t>
                      </a:r>
                      <a:r>
                        <a:rPr lang="en" sz="1200">
                          <a:latin typeface="Mada"/>
                          <a:ea typeface="Mada"/>
                          <a:cs typeface="Mada"/>
                          <a:sym typeface="Mada"/>
                        </a:rPr>
                        <a:t> involving </a:t>
                      </a:r>
                      <a:r>
                        <a:rPr b="1" lang="en" sz="1200">
                          <a:latin typeface="Mada"/>
                          <a:ea typeface="Mada"/>
                          <a:cs typeface="Mada"/>
                          <a:sym typeface="Mada"/>
                        </a:rPr>
                        <a:t>Ileum </a:t>
                      </a:r>
                      <a:r>
                        <a:rPr lang="en" sz="1200">
                          <a:latin typeface="Mada"/>
                          <a:ea typeface="Mada"/>
                          <a:cs typeface="Mada"/>
                          <a:sym typeface="Mada"/>
                        </a:rPr>
                        <a:t>and </a:t>
                      </a:r>
                      <a:r>
                        <a:rPr b="1" lang="en" sz="1200">
                          <a:latin typeface="Mada"/>
                          <a:ea typeface="Mada"/>
                          <a:cs typeface="Mada"/>
                          <a:sym typeface="Mada"/>
                        </a:rPr>
                        <a:t>Proximal</a:t>
                      </a:r>
                      <a:r>
                        <a:rPr lang="en" sz="1200">
                          <a:latin typeface="Mada"/>
                          <a:ea typeface="Mada"/>
                          <a:cs typeface="Mada"/>
                          <a:sym typeface="Mada"/>
                        </a:rPr>
                        <a:t> </a:t>
                      </a:r>
                      <a:r>
                        <a:rPr b="1" lang="en" sz="1200">
                          <a:latin typeface="Mada"/>
                          <a:ea typeface="Mada"/>
                          <a:cs typeface="Mada"/>
                          <a:sym typeface="Mada"/>
                        </a:rPr>
                        <a:t>colon</a:t>
                      </a:r>
                      <a:endParaRPr b="1" sz="1200">
                        <a:latin typeface="Mada"/>
                        <a:ea typeface="Mada"/>
                        <a:cs typeface="Mada"/>
                        <a:sym typeface="Mada"/>
                      </a:endParaRPr>
                    </a:p>
                  </a:txBody>
                  <a:tcPr marT="91425" marB="91425" marR="91425" marL="91425" anchor="ctr"/>
                </a:tc>
                <a:tc hMerge="1"/>
                <a:tc hMerge="1"/>
              </a:tr>
            </a:tbl>
          </a:graphicData>
        </a:graphic>
      </p:graphicFrame>
      <p:sp>
        <p:nvSpPr>
          <p:cNvPr id="243" name="Google Shape;243;p29"/>
          <p:cNvSpPr txBox="1"/>
          <p:nvPr/>
        </p:nvSpPr>
        <p:spPr>
          <a:xfrm>
            <a:off x="0" y="11306498"/>
            <a:ext cx="6858000" cy="7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Mada"/>
                <a:ea typeface="Mada"/>
                <a:cs typeface="Mada"/>
                <a:sym typeface="Mada"/>
              </a:rPr>
              <a:t>1: systemic release = more side effects than ASAs </a:t>
            </a:r>
            <a:endParaRPr sz="800">
              <a:solidFill>
                <a:srgbClr val="6AA84F"/>
              </a:solidFill>
              <a:latin typeface="Mada"/>
              <a:ea typeface="Mada"/>
              <a:cs typeface="Mada"/>
              <a:sym typeface="Mada"/>
            </a:endParaRPr>
          </a:p>
          <a:p>
            <a:pPr indent="0" lvl="0" marL="0" rtl="0" algn="l">
              <a:spcBef>
                <a:spcPts val="0"/>
              </a:spcBef>
              <a:spcAft>
                <a:spcPts val="0"/>
              </a:spcAft>
              <a:buNone/>
            </a:pPr>
            <a:r>
              <a:rPr lang="en" sz="800">
                <a:solidFill>
                  <a:srgbClr val="6AA84F"/>
                </a:solidFill>
                <a:latin typeface="Mada"/>
                <a:ea typeface="Mada"/>
                <a:cs typeface="Mada"/>
                <a:sym typeface="Mada"/>
              </a:rPr>
              <a:t>2: lower bioavailability = less release into the systemic circulation (considered an advantage since the site of action is GIT) = topical action in contact with the inflamed tissues .</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0"/>
          <p:cNvSpPr txBox="1"/>
          <p:nvPr/>
        </p:nvSpPr>
        <p:spPr>
          <a:xfrm>
            <a:off x="1209150" y="265400"/>
            <a:ext cx="4429800" cy="47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Immunomodulators</a:t>
            </a:r>
            <a:endParaRPr b="1" sz="2400">
              <a:solidFill>
                <a:srgbClr val="741B47"/>
              </a:solidFill>
              <a:latin typeface="Georgia"/>
              <a:ea typeface="Georgia"/>
              <a:cs typeface="Georgia"/>
              <a:sym typeface="Georgia"/>
            </a:endParaRPr>
          </a:p>
        </p:txBody>
      </p:sp>
      <p:graphicFrame>
        <p:nvGraphicFramePr>
          <p:cNvPr id="249" name="Google Shape;249;p30"/>
          <p:cNvGraphicFramePr/>
          <p:nvPr/>
        </p:nvGraphicFramePr>
        <p:xfrm>
          <a:off x="148102" y="784273"/>
          <a:ext cx="3000000" cy="3000000"/>
        </p:xfrm>
        <a:graphic>
          <a:graphicData uri="http://schemas.openxmlformats.org/drawingml/2006/table">
            <a:tbl>
              <a:tblPr>
                <a:noFill/>
                <a:tableStyleId>{5F7C312A-87EC-4722-AC6C-F92A538E6DEB}</a:tableStyleId>
              </a:tblPr>
              <a:tblGrid>
                <a:gridCol w="688200"/>
                <a:gridCol w="2956400"/>
                <a:gridCol w="2945375"/>
              </a:tblGrid>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Methotrexate</a:t>
                      </a:r>
                      <a:endParaRPr b="1">
                        <a:solidFill>
                          <a:srgbClr val="FFFFFF"/>
                        </a:solidFill>
                        <a:latin typeface="Mada"/>
                        <a:ea typeface="Mada"/>
                        <a:cs typeface="Mada"/>
                        <a:sym typeface="Mada"/>
                      </a:endParaRPr>
                    </a:p>
                  </a:txBody>
                  <a:tcPr marT="91425" marB="91425" marR="91425" marL="91425" anchor="ctr">
                    <a:solidFill>
                      <a:srgbClr val="EA9999"/>
                    </a:solidFill>
                  </a:tcPr>
                </a:tc>
                <a:tc>
                  <a:txBody>
                    <a:bodyPr/>
                    <a:lstStyle/>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Purine analogs:</a:t>
                      </a:r>
                      <a:endParaRPr b="1">
                        <a:solidFill>
                          <a:srgbClr val="FFFFFF"/>
                        </a:solidFill>
                        <a:latin typeface="Mada"/>
                        <a:ea typeface="Mada"/>
                        <a:cs typeface="Mada"/>
                        <a:sym typeface="Mada"/>
                      </a:endParaRPr>
                    </a:p>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Azathioprine | 6-mercaptopurine</a:t>
                      </a:r>
                      <a:endParaRPr>
                        <a:solidFill>
                          <a:srgbClr val="FFFFFF"/>
                        </a:solidFill>
                        <a:latin typeface="Mada"/>
                        <a:ea typeface="Mada"/>
                        <a:cs typeface="Mada"/>
                        <a:sym typeface="Mada"/>
                      </a:endParaRPr>
                    </a:p>
                  </a:txBody>
                  <a:tcPr marT="91425" marB="91425" marR="91425" marL="91425" anchor="ctr">
                    <a:solidFill>
                      <a:srgbClr val="073763"/>
                    </a:solidFill>
                  </a:tcP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a folic acid antagonist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Inhibits dihydrofolate</a:t>
                      </a:r>
                      <a:br>
                        <a:rPr lang="en" sz="1200">
                          <a:solidFill>
                            <a:schemeClr val="dk1"/>
                          </a:solidFill>
                          <a:latin typeface="Mada"/>
                          <a:ea typeface="Mada"/>
                          <a:cs typeface="Mada"/>
                          <a:sym typeface="Mada"/>
                        </a:rPr>
                      </a:br>
                      <a:r>
                        <a:rPr lang="en" sz="1200">
                          <a:solidFill>
                            <a:schemeClr val="dk1"/>
                          </a:solidFill>
                          <a:latin typeface="Mada"/>
                          <a:ea typeface="Mada"/>
                          <a:cs typeface="Mada"/>
                          <a:sym typeface="Mada"/>
                        </a:rPr>
                        <a:t>reductase required</a:t>
                      </a:r>
                      <a:endParaRPr sz="1200">
                        <a:solidFill>
                          <a:schemeClr val="dk1"/>
                        </a:solidFill>
                        <a:latin typeface="Mada"/>
                        <a:ea typeface="Mada"/>
                        <a:cs typeface="Mada"/>
                        <a:sym typeface="Mada"/>
                      </a:endParaRPr>
                    </a:p>
                    <a:p>
                      <a:pPr indent="0" lvl="0" marL="457200" rtl="0" algn="l">
                        <a:lnSpc>
                          <a:spcPct val="115000"/>
                        </a:lnSpc>
                        <a:spcBef>
                          <a:spcPts val="0"/>
                        </a:spcBef>
                        <a:spcAft>
                          <a:spcPts val="0"/>
                        </a:spcAft>
                        <a:buNone/>
                      </a:pPr>
                      <a:r>
                        <a:rPr lang="en" sz="1200">
                          <a:solidFill>
                            <a:schemeClr val="dk1"/>
                          </a:solidFill>
                          <a:latin typeface="Mada"/>
                          <a:ea typeface="Mada"/>
                          <a:cs typeface="Mada"/>
                          <a:sym typeface="Mada"/>
                        </a:rPr>
                        <a:t>for </a:t>
                      </a:r>
                      <a:r>
                        <a:rPr lang="en" sz="1200">
                          <a:latin typeface="Mada"/>
                          <a:ea typeface="Mada"/>
                          <a:cs typeface="Mada"/>
                          <a:sym typeface="Mada"/>
                        </a:rPr>
                        <a:t>folic acid activation </a:t>
                      </a:r>
                      <a:r>
                        <a:rPr lang="en" sz="1200">
                          <a:solidFill>
                            <a:schemeClr val="dk1"/>
                          </a:solidFill>
                          <a:latin typeface="Mada"/>
                          <a:ea typeface="Mada"/>
                          <a:cs typeface="Mada"/>
                          <a:sym typeface="Mada"/>
                        </a:rPr>
                        <a:t>(tetrahydrofolate)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Impairs DNA synthesis</a:t>
                      </a:r>
                      <a:endParaRPr sz="1200">
                        <a:solidFill>
                          <a:schemeClr val="dk1"/>
                        </a:solidFill>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Azathioprine is </a:t>
                      </a:r>
                      <a:r>
                        <a:rPr b="1" lang="en" sz="1200">
                          <a:latin typeface="Mada"/>
                          <a:ea typeface="Mada"/>
                          <a:cs typeface="Mada"/>
                          <a:sym typeface="Mada"/>
                        </a:rPr>
                        <a:t>pro-drug</a:t>
                      </a:r>
                      <a:r>
                        <a:rPr lang="en" sz="1200">
                          <a:latin typeface="Mada"/>
                          <a:ea typeface="Mada"/>
                          <a:cs typeface="Mada"/>
                          <a:sym typeface="Mada"/>
                        </a:rPr>
                        <a:t> of 6-mercaptopurine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Inhibit purine synthesis and inhibits synthesis of DNA, RNA, and proteins.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It may decrease proliferation of immune cells, which lowers autoimmune activity. </a:t>
                      </a:r>
                      <a:endParaRPr sz="1200">
                        <a:latin typeface="Mada"/>
                        <a:ea typeface="Mada"/>
                        <a:cs typeface="Mada"/>
                        <a:sym typeface="Mada"/>
                      </a:endParaRPr>
                    </a:p>
                  </a:txBody>
                  <a:tcPr marT="91425" marB="91425" marR="91425" marL="91425" anchor="ct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P.K</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Orally, I.M</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r h="501475">
                <a:tc rowSpan="2">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Induce </a:t>
                      </a:r>
                      <a:r>
                        <a:rPr b="1" lang="en" sz="1200">
                          <a:latin typeface="Mada"/>
                          <a:ea typeface="Mada"/>
                          <a:cs typeface="Mada"/>
                          <a:sym typeface="Mada"/>
                        </a:rPr>
                        <a:t>and</a:t>
                      </a:r>
                      <a:r>
                        <a:rPr b="1" lang="en" sz="1200">
                          <a:solidFill>
                            <a:srgbClr val="FF0000"/>
                          </a:solidFill>
                          <a:latin typeface="Mada"/>
                          <a:ea typeface="Mada"/>
                          <a:cs typeface="Mada"/>
                          <a:sym typeface="Mada"/>
                        </a:rPr>
                        <a:t> maintain</a:t>
                      </a:r>
                      <a:r>
                        <a:rPr lang="en" sz="1200">
                          <a:solidFill>
                            <a:schemeClr val="dk1"/>
                          </a:solidFill>
                          <a:latin typeface="Mada"/>
                          <a:ea typeface="Mada"/>
                          <a:cs typeface="Mada"/>
                          <a:sym typeface="Mada"/>
                        </a:rPr>
                        <a:t> remission in </a:t>
                      </a:r>
                      <a:r>
                        <a:rPr b="1" lang="en" sz="1200">
                          <a:solidFill>
                            <a:srgbClr val="FF0000"/>
                          </a:solidFill>
                          <a:latin typeface="Mada"/>
                          <a:ea typeface="Mada"/>
                          <a:cs typeface="Mada"/>
                          <a:sym typeface="Mada"/>
                        </a:rPr>
                        <a:t>IBD </a:t>
                      </a:r>
                      <a:r>
                        <a:rPr lang="en" sz="1200">
                          <a:solidFill>
                            <a:schemeClr val="dk1"/>
                          </a:solidFill>
                          <a:latin typeface="Mada"/>
                          <a:ea typeface="Mada"/>
                          <a:cs typeface="Mada"/>
                          <a:sym typeface="Mada"/>
                        </a:rPr>
                        <a:t>in active </a:t>
                      </a:r>
                      <a:r>
                        <a:rPr b="1" lang="en" sz="1200">
                          <a:solidFill>
                            <a:srgbClr val="FF0000"/>
                          </a:solidFill>
                          <a:latin typeface="Mada"/>
                          <a:ea typeface="Mada"/>
                          <a:cs typeface="Mada"/>
                          <a:sym typeface="Mada"/>
                        </a:rPr>
                        <a:t>moderate to severe</a:t>
                      </a:r>
                      <a:r>
                        <a:rPr lang="en" sz="1200">
                          <a:solidFill>
                            <a:schemeClr val="dk1"/>
                          </a:solidFill>
                          <a:latin typeface="Mada"/>
                          <a:ea typeface="Mada"/>
                          <a:cs typeface="Mada"/>
                          <a:sym typeface="Mada"/>
                        </a:rPr>
                        <a:t> conditions or steroid dependent or steroid resistant patients.</a:t>
                      </a:r>
                      <a:endParaRPr sz="1200">
                        <a:solidFill>
                          <a:srgbClr val="FF0000"/>
                        </a:solidFill>
                        <a:latin typeface="Mada"/>
                        <a:ea typeface="Mada"/>
                        <a:cs typeface="Mada"/>
                        <a:sym typeface="Mada"/>
                      </a:endParaRPr>
                    </a:p>
                  </a:txBody>
                  <a:tcPr marT="91425" marB="91425" marR="91425" marL="91425" anchor="ctr"/>
                </a:tc>
                <a:tc hMerge="1"/>
              </a:tr>
              <a:tr h="501475">
                <a:tc vMerge="1"/>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Inflammatory bowel disease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Rheumatoid arthritis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Cancer</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 sz="1200">
                          <a:latin typeface="Mada"/>
                          <a:ea typeface="Mada"/>
                          <a:cs typeface="Mada"/>
                          <a:sym typeface="Mada"/>
                        </a:rPr>
                        <a:t>-</a:t>
                      </a:r>
                      <a:endParaRPr sz="1200">
                        <a:latin typeface="Mada"/>
                        <a:ea typeface="Mada"/>
                        <a:cs typeface="Mada"/>
                        <a:sym typeface="Mada"/>
                      </a:endParaRPr>
                    </a:p>
                  </a:txBody>
                  <a:tcPr marT="91425" marB="91425" marR="91425" marL="91425" anchor="ct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Megaloblastic anemia </a:t>
                      </a:r>
                      <a:r>
                        <a:rPr baseline="30000" lang="en"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Bone marrow depression </a:t>
                      </a:r>
                      <a:r>
                        <a:rPr baseline="30000" lang="en" sz="1200">
                          <a:solidFill>
                            <a:srgbClr val="6AA84F"/>
                          </a:solidFill>
                          <a:latin typeface="Mada"/>
                          <a:ea typeface="Mada"/>
                          <a:cs typeface="Mada"/>
                          <a:sym typeface="Mada"/>
                        </a:rPr>
                        <a:t>1</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674EA7"/>
                        </a:buClr>
                        <a:buSzPts val="1200"/>
                        <a:buFont typeface="Mada"/>
                        <a:buChar char="●"/>
                      </a:pPr>
                      <a:r>
                        <a:rPr lang="en" sz="1200">
                          <a:solidFill>
                            <a:srgbClr val="674EA7"/>
                          </a:solidFill>
                          <a:latin typeface="Mada"/>
                          <a:ea typeface="Mada"/>
                          <a:cs typeface="Mada"/>
                          <a:sym typeface="Mada"/>
                        </a:rPr>
                        <a:t>Teratogenic</a:t>
                      </a:r>
                      <a:endParaRPr sz="1200">
                        <a:solidFill>
                          <a:srgbClr val="674EA7"/>
                        </a:solidFill>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Bone marrow depression: leucopenia, thrombocytopenia.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Hepatic dysfunction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CBC &amp; liver function tests are required in all patients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Gastrointestinal toxicity.</a:t>
                      </a:r>
                      <a:endParaRPr sz="1200">
                        <a:solidFill>
                          <a:schemeClr val="dk1"/>
                        </a:solidFill>
                        <a:latin typeface="Mada"/>
                        <a:ea typeface="Mada"/>
                        <a:cs typeface="Mada"/>
                        <a:sym typeface="Mada"/>
                      </a:endParaRPr>
                    </a:p>
                  </a:txBody>
                  <a:tcPr marT="91425" marB="91425" marR="91425" marL="91425" anchor="ctr"/>
                </a:tc>
              </a:tr>
            </a:tbl>
          </a:graphicData>
        </a:graphic>
      </p:graphicFrame>
      <p:pic>
        <p:nvPicPr>
          <p:cNvPr id="250" name="Google Shape;250;p30"/>
          <p:cNvPicPr preferRelativeResize="0"/>
          <p:nvPr/>
        </p:nvPicPr>
        <p:blipFill>
          <a:blip r:embed="rId3">
            <a:alphaModFix/>
          </a:blip>
          <a:stretch>
            <a:fillRect/>
          </a:stretch>
        </p:blipFill>
        <p:spPr>
          <a:xfrm>
            <a:off x="2850700" y="1743075"/>
            <a:ext cx="900000" cy="1210200"/>
          </a:xfrm>
          <a:prstGeom prst="roundRect">
            <a:avLst>
              <a:gd fmla="val 16667" name="adj"/>
            </a:avLst>
          </a:prstGeom>
          <a:noFill/>
          <a:ln>
            <a:noFill/>
          </a:ln>
        </p:spPr>
      </p:pic>
      <p:sp>
        <p:nvSpPr>
          <p:cNvPr id="251" name="Google Shape;251;p30"/>
          <p:cNvSpPr txBox="1"/>
          <p:nvPr/>
        </p:nvSpPr>
        <p:spPr>
          <a:xfrm>
            <a:off x="133950" y="6915150"/>
            <a:ext cx="6590100" cy="99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Monoclonal antibodies used in IBD (TNF-α inhibitors)</a:t>
            </a:r>
            <a:r>
              <a:rPr b="1" baseline="30000" lang="en" sz="2400">
                <a:solidFill>
                  <a:srgbClr val="6AA84F"/>
                </a:solidFill>
                <a:latin typeface="Georgia"/>
                <a:ea typeface="Georgia"/>
                <a:cs typeface="Georgia"/>
                <a:sym typeface="Georgia"/>
              </a:rPr>
              <a:t>2</a:t>
            </a:r>
            <a:endParaRPr b="1" baseline="30000" sz="2400">
              <a:solidFill>
                <a:srgbClr val="6AA84F"/>
              </a:solidFill>
              <a:latin typeface="Georgia"/>
              <a:ea typeface="Georgia"/>
              <a:cs typeface="Georgia"/>
              <a:sym typeface="Georgia"/>
            </a:endParaRPr>
          </a:p>
        </p:txBody>
      </p:sp>
      <p:graphicFrame>
        <p:nvGraphicFramePr>
          <p:cNvPr id="252" name="Google Shape;252;p30"/>
          <p:cNvGraphicFramePr/>
          <p:nvPr/>
        </p:nvGraphicFramePr>
        <p:xfrm>
          <a:off x="148114" y="7870873"/>
          <a:ext cx="3000000" cy="3000000"/>
        </p:xfrm>
        <a:graphic>
          <a:graphicData uri="http://schemas.openxmlformats.org/drawingml/2006/table">
            <a:tbl>
              <a:tblPr>
                <a:noFill/>
                <a:tableStyleId>{5F7C312A-87EC-4722-AC6C-F92A538E6DEB}</a:tableStyleId>
              </a:tblPr>
              <a:tblGrid>
                <a:gridCol w="688200"/>
                <a:gridCol w="2956375"/>
                <a:gridCol w="2945400"/>
              </a:tblGrid>
              <a:tr h="387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MOA</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Act by binding to TNF-a thus preventing its binding to cell surface receptors.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Increase apoptosis of T-lymphocytes and monocytes.</a:t>
                      </a:r>
                      <a:endParaRPr sz="1200">
                        <a:latin typeface="Mada"/>
                        <a:ea typeface="Mada"/>
                        <a:cs typeface="Mada"/>
                        <a:sym typeface="Mada"/>
                      </a:endParaRPr>
                    </a:p>
                  </a:txBody>
                  <a:tcPr marT="91425" marB="91425" marR="91425" marL="91425" anchor="ctr"/>
                </a:tc>
                <a:tc hMerge="1"/>
              </a:tr>
              <a:tr h="3871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Adalimumab (Humira)</a:t>
                      </a:r>
                      <a:endParaRPr b="1">
                        <a:solidFill>
                          <a:srgbClr val="FFFFFF"/>
                        </a:solidFill>
                        <a:latin typeface="Mada"/>
                        <a:ea typeface="Mada"/>
                        <a:cs typeface="Mada"/>
                        <a:sym typeface="Mada"/>
                      </a:endParaRPr>
                    </a:p>
                  </a:txBody>
                  <a:tcPr marT="91425" marB="91425" marR="91425" marL="91425" anchor="ctr">
                    <a:solidFill>
                      <a:srgbClr val="674EA7"/>
                    </a:solidFill>
                  </a:tcPr>
                </a:tc>
                <a:tc>
                  <a:txBody>
                    <a:bodyPr/>
                    <a:lstStyle/>
                    <a:p>
                      <a:pPr indent="0" lvl="0" marL="0" rtl="0" algn="ctr">
                        <a:lnSpc>
                          <a:spcPct val="115000"/>
                        </a:lnSpc>
                        <a:spcBef>
                          <a:spcPts val="0"/>
                        </a:spcBef>
                        <a:spcAft>
                          <a:spcPts val="0"/>
                        </a:spcAft>
                        <a:buNone/>
                      </a:pPr>
                      <a:r>
                        <a:rPr b="1" lang="en">
                          <a:solidFill>
                            <a:srgbClr val="FFFFFF"/>
                          </a:solidFill>
                          <a:latin typeface="Mada"/>
                          <a:ea typeface="Mada"/>
                          <a:cs typeface="Mada"/>
                          <a:sym typeface="Mada"/>
                        </a:rPr>
                        <a:t>Certolizumab ( Cimzia )</a:t>
                      </a:r>
                      <a:endParaRPr b="1">
                        <a:solidFill>
                          <a:srgbClr val="FFFFFF"/>
                        </a:solidFill>
                        <a:latin typeface="Mada"/>
                        <a:ea typeface="Mada"/>
                        <a:cs typeface="Mada"/>
                        <a:sym typeface="Mada"/>
                      </a:endParaRPr>
                    </a:p>
                  </a:txBody>
                  <a:tcPr marT="91425" marB="91425" marR="91425" marL="91425" anchor="ctr">
                    <a:solidFill>
                      <a:srgbClr val="B4A7D6"/>
                    </a:solidFill>
                  </a:tcP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Over-</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view</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Clr>
                          <a:schemeClr val="dk1"/>
                        </a:buClr>
                        <a:buSzPts val="1200"/>
                        <a:buFont typeface="Mada"/>
                        <a:buChar char="●"/>
                      </a:pPr>
                      <a:r>
                        <a:rPr lang="en" sz="1200">
                          <a:solidFill>
                            <a:srgbClr val="FF0000"/>
                          </a:solidFill>
                          <a:latin typeface="Mada"/>
                          <a:ea typeface="Mada"/>
                          <a:cs typeface="Mada"/>
                          <a:sym typeface="Mada"/>
                        </a:rPr>
                        <a:t>Fully humanized</a:t>
                      </a:r>
                      <a:r>
                        <a:rPr baseline="30000" lang="en" sz="1200">
                          <a:solidFill>
                            <a:srgbClr val="6AA84F"/>
                          </a:solidFill>
                          <a:latin typeface="Mada"/>
                          <a:ea typeface="Mada"/>
                          <a:cs typeface="Mada"/>
                          <a:sym typeface="Mada"/>
                        </a:rPr>
                        <a:t>3</a:t>
                      </a:r>
                      <a:r>
                        <a:rPr lang="en" sz="1200">
                          <a:solidFill>
                            <a:srgbClr val="FF0000"/>
                          </a:solidFill>
                          <a:latin typeface="Mada"/>
                          <a:ea typeface="Mada"/>
                          <a:cs typeface="Mada"/>
                          <a:sym typeface="Mada"/>
                        </a:rPr>
                        <a:t> IgG </a:t>
                      </a:r>
                      <a:r>
                        <a:rPr lang="en" sz="1200">
                          <a:solidFill>
                            <a:schemeClr val="dk1"/>
                          </a:solidFill>
                          <a:latin typeface="Mada"/>
                          <a:ea typeface="Mada"/>
                          <a:cs typeface="Mada"/>
                          <a:sym typeface="Mada"/>
                        </a:rPr>
                        <a:t>antibody to TNF-α (</a:t>
                      </a:r>
                      <a:r>
                        <a:rPr lang="en" sz="1200">
                          <a:solidFill>
                            <a:schemeClr val="dk1"/>
                          </a:solidFill>
                          <a:latin typeface="Mada"/>
                          <a:ea typeface="Mada"/>
                          <a:cs typeface="Mada"/>
                          <a:sym typeface="Mada"/>
                        </a:rPr>
                        <a:t>TNF-α</a:t>
                      </a:r>
                      <a:r>
                        <a:rPr lang="en" sz="1200">
                          <a:solidFill>
                            <a:schemeClr val="dk1"/>
                          </a:solidFill>
                          <a:latin typeface="Mada"/>
                          <a:ea typeface="Mada"/>
                          <a:cs typeface="Mada"/>
                          <a:sym typeface="Mada"/>
                        </a:rPr>
                        <a:t> inhibitor)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It binds to TNF-a, preventing it from activating TNF receptors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Has an advantage in that it is given by </a:t>
                      </a:r>
                      <a:r>
                        <a:rPr lang="en" sz="1200">
                          <a:solidFill>
                            <a:srgbClr val="FF0000"/>
                          </a:solidFill>
                          <a:latin typeface="Mada"/>
                          <a:ea typeface="Mada"/>
                          <a:cs typeface="Mada"/>
                          <a:sym typeface="Mada"/>
                        </a:rPr>
                        <a:t>subcutaneous injection</a:t>
                      </a:r>
                      <a:endParaRPr sz="1200">
                        <a:solidFill>
                          <a:schemeClr val="dk1"/>
                        </a:solidFill>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SzPts val="1200"/>
                        <a:buFont typeface="Mada"/>
                        <a:buChar char="●"/>
                      </a:pPr>
                      <a:r>
                        <a:rPr lang="en" sz="1200">
                          <a:solidFill>
                            <a:srgbClr val="FF0000"/>
                          </a:solidFill>
                          <a:latin typeface="Mada"/>
                          <a:ea typeface="Mada"/>
                          <a:cs typeface="Mada"/>
                          <a:sym typeface="Mada"/>
                        </a:rPr>
                        <a:t>Fab fragment </a:t>
                      </a:r>
                      <a:r>
                        <a:rPr lang="en" sz="1200">
                          <a:solidFill>
                            <a:schemeClr val="dk1"/>
                          </a:solidFill>
                          <a:latin typeface="Mada"/>
                          <a:ea typeface="Mada"/>
                          <a:cs typeface="Mada"/>
                          <a:sym typeface="Mada"/>
                        </a:rPr>
                        <a:t>of a humanized antibody directed against TNF-α</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Certolizumab is attached to </a:t>
                      </a:r>
                      <a:r>
                        <a:rPr lang="en" sz="1200">
                          <a:solidFill>
                            <a:srgbClr val="FF0000"/>
                          </a:solidFill>
                          <a:latin typeface="Mada"/>
                          <a:ea typeface="Mada"/>
                          <a:cs typeface="Mada"/>
                          <a:sym typeface="Mada"/>
                        </a:rPr>
                        <a:t>polyethylene glycol </a:t>
                      </a:r>
                      <a:r>
                        <a:rPr lang="en" sz="1200">
                          <a:solidFill>
                            <a:schemeClr val="dk1"/>
                          </a:solidFill>
                          <a:latin typeface="Mada"/>
                          <a:ea typeface="Mada"/>
                          <a:cs typeface="Mada"/>
                          <a:sym typeface="Mada"/>
                        </a:rPr>
                        <a:t>to increase its half-life in circulation.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Given </a:t>
                      </a:r>
                      <a:r>
                        <a:rPr lang="en" sz="1200">
                          <a:solidFill>
                            <a:srgbClr val="FF0000"/>
                          </a:solidFill>
                          <a:latin typeface="Mada"/>
                          <a:ea typeface="Mada"/>
                          <a:cs typeface="Mada"/>
                          <a:sym typeface="Mada"/>
                        </a:rPr>
                        <a:t>subcutaneously</a:t>
                      </a:r>
                      <a:endParaRPr sz="1200">
                        <a:solidFill>
                          <a:srgbClr val="FF0000"/>
                        </a:solidFill>
                        <a:latin typeface="Mada"/>
                        <a:ea typeface="Mada"/>
                        <a:cs typeface="Mada"/>
                        <a:sym typeface="Mada"/>
                      </a:endParaRPr>
                    </a:p>
                  </a:txBody>
                  <a:tcPr marT="91425" marB="91425" marR="91425" marL="91425" anchor="ctr"/>
                </a:tc>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moderate to severe </a:t>
                      </a:r>
                      <a:r>
                        <a:rPr lang="en" sz="1200">
                          <a:latin typeface="Mada"/>
                          <a:ea typeface="Mada"/>
                          <a:cs typeface="Mada"/>
                          <a:sym typeface="Mada"/>
                        </a:rPr>
                        <a:t>Crohn’s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rheumatoid arthritis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psoriasis</a:t>
                      </a:r>
                      <a:endParaRPr sz="1200">
                        <a:solidFill>
                          <a:srgbClr val="FF0000"/>
                        </a:solidFill>
                        <a:latin typeface="Mada"/>
                        <a:ea typeface="Mada"/>
                        <a:cs typeface="Mada"/>
                        <a:sym typeface="Mada"/>
                      </a:endParaRPr>
                    </a:p>
                  </a:txBody>
                  <a:tcPr marT="91425" marB="91425" marR="91425" marL="91425" anchor="ctr"/>
                </a:tc>
                <a:tc>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Crohn's disease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Rheumatoid arthritis</a:t>
                      </a:r>
                      <a:endParaRPr sz="1200">
                        <a:latin typeface="Mada"/>
                        <a:ea typeface="Mada"/>
                        <a:cs typeface="Mada"/>
                        <a:sym typeface="Mada"/>
                      </a:endParaRPr>
                    </a:p>
                  </a:txBody>
                  <a:tcPr marT="91425" marB="91425" marR="91425" marL="91425" anchor="ctr"/>
                </a:tc>
              </a:tr>
            </a:tbl>
          </a:graphicData>
        </a:graphic>
      </p:graphicFrame>
      <p:sp>
        <p:nvSpPr>
          <p:cNvPr id="253" name="Google Shape;253;p30"/>
          <p:cNvSpPr txBox="1"/>
          <p:nvPr/>
        </p:nvSpPr>
        <p:spPr>
          <a:xfrm>
            <a:off x="0" y="11296653"/>
            <a:ext cx="6858000" cy="8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Mada"/>
                <a:ea typeface="Mada"/>
                <a:cs typeface="Mada"/>
                <a:sym typeface="Mada"/>
              </a:rPr>
              <a:t>1: both due to folic acid antagonism</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2</a:t>
            </a:r>
            <a:r>
              <a:rPr lang="en" sz="1000">
                <a:solidFill>
                  <a:srgbClr val="6AA84F"/>
                </a:solidFill>
                <a:latin typeface="Mada"/>
                <a:ea typeface="Mada"/>
                <a:cs typeface="Mada"/>
                <a:sym typeface="Mada"/>
              </a:rPr>
              <a:t>: the suffix (</a:t>
            </a:r>
            <a:r>
              <a:rPr lang="en" sz="1000">
                <a:solidFill>
                  <a:srgbClr val="6AA84F"/>
                </a:solidFill>
                <a:latin typeface="Mada"/>
                <a:ea typeface="Mada"/>
                <a:cs typeface="Mada"/>
                <a:sym typeface="Mada"/>
              </a:rPr>
              <a:t>mab) means that the drug is composed of antibodies (protein) so it cannot be given orally because it is going to be degraded before reaching the side of action.</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3: less risk of early sensitivity seen in infliximab.</a:t>
            </a:r>
            <a:endParaRPr sz="1000">
              <a:solidFill>
                <a:srgbClr val="6AA84F"/>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1"/>
          <p:cNvSpPr/>
          <p:nvPr/>
        </p:nvSpPr>
        <p:spPr>
          <a:xfrm>
            <a:off x="4068575" y="8467425"/>
            <a:ext cx="2503800" cy="504300"/>
          </a:xfrm>
          <a:prstGeom prst="roundRect">
            <a:avLst>
              <a:gd fmla="val 16667" name="adj"/>
            </a:avLst>
          </a:prstGeom>
          <a:no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Maintenance Therapy</a:t>
            </a:r>
            <a:endParaRPr sz="1200">
              <a:solidFill>
                <a:srgbClr val="C27BA0"/>
              </a:solidFill>
              <a:latin typeface="Mada"/>
              <a:ea typeface="Mada"/>
              <a:cs typeface="Mada"/>
              <a:sym typeface="Mada"/>
            </a:endParaRPr>
          </a:p>
        </p:txBody>
      </p:sp>
      <p:sp>
        <p:nvSpPr>
          <p:cNvPr id="259" name="Google Shape;259;p31"/>
          <p:cNvSpPr/>
          <p:nvPr/>
        </p:nvSpPr>
        <p:spPr>
          <a:xfrm>
            <a:off x="334775" y="8467425"/>
            <a:ext cx="2408400" cy="504300"/>
          </a:xfrm>
          <a:prstGeom prst="roundRect">
            <a:avLst>
              <a:gd fmla="val 16667" name="adj"/>
            </a:avLst>
          </a:prstGeom>
          <a:no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Mada"/>
                <a:ea typeface="Mada"/>
                <a:cs typeface="Mada"/>
                <a:sym typeface="Mada"/>
              </a:rPr>
              <a:t>Inductive Therapy</a:t>
            </a:r>
            <a:endParaRPr sz="1200">
              <a:solidFill>
                <a:srgbClr val="C27BA0"/>
              </a:solidFill>
              <a:latin typeface="Mada"/>
              <a:ea typeface="Mada"/>
              <a:cs typeface="Mada"/>
              <a:sym typeface="Mada"/>
            </a:endParaRPr>
          </a:p>
        </p:txBody>
      </p:sp>
      <p:graphicFrame>
        <p:nvGraphicFramePr>
          <p:cNvPr id="260" name="Google Shape;260;p31"/>
          <p:cNvGraphicFramePr/>
          <p:nvPr/>
        </p:nvGraphicFramePr>
        <p:xfrm>
          <a:off x="133027" y="1298623"/>
          <a:ext cx="3000000" cy="3000000"/>
        </p:xfrm>
        <a:graphic>
          <a:graphicData uri="http://schemas.openxmlformats.org/drawingml/2006/table">
            <a:tbl>
              <a:tblPr>
                <a:noFill/>
                <a:tableStyleId>{5F7C312A-87EC-4722-AC6C-F92A538E6DEB}</a:tableStyleId>
              </a:tblPr>
              <a:tblGrid>
                <a:gridCol w="692200"/>
                <a:gridCol w="1554475"/>
                <a:gridCol w="2156550"/>
                <a:gridCol w="2188700"/>
              </a:tblGrid>
              <a:tr h="2016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Drug</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Mada"/>
                          <a:ea typeface="Mada"/>
                          <a:cs typeface="Mada"/>
                          <a:sym typeface="Mada"/>
                        </a:rPr>
                        <a:t>Infliximab</a:t>
                      </a:r>
                      <a:endParaRPr/>
                    </a:p>
                  </a:txBody>
                  <a:tcPr marT="91425" marB="91425" marR="91425" marL="91425" anchor="ctr">
                    <a:solidFill>
                      <a:srgbClr val="45818E"/>
                    </a:solidFill>
                  </a:tcP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Over-</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 sz="1200">
                          <a:solidFill>
                            <a:srgbClr val="FFFFFF"/>
                          </a:solidFill>
                          <a:latin typeface="Mada"/>
                          <a:ea typeface="Mada"/>
                          <a:cs typeface="Mada"/>
                          <a:sym typeface="Mada"/>
                        </a:rPr>
                        <a:t>view</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a </a:t>
                      </a:r>
                      <a:r>
                        <a:rPr lang="en" sz="1200">
                          <a:solidFill>
                            <a:srgbClr val="FF0000"/>
                          </a:solidFill>
                          <a:latin typeface="Mada"/>
                          <a:ea typeface="Mada"/>
                          <a:cs typeface="Mada"/>
                          <a:sym typeface="Mada"/>
                        </a:rPr>
                        <a:t>chimeric mouse</a:t>
                      </a:r>
                      <a:r>
                        <a:rPr baseline="30000" lang="en" sz="1200">
                          <a:solidFill>
                            <a:srgbClr val="6AA84F"/>
                          </a:solidFill>
                          <a:latin typeface="Mada"/>
                          <a:ea typeface="Mada"/>
                          <a:cs typeface="Mada"/>
                          <a:sym typeface="Mada"/>
                        </a:rPr>
                        <a:t>1</a:t>
                      </a:r>
                      <a:r>
                        <a:rPr lang="en" sz="1200">
                          <a:solidFill>
                            <a:srgbClr val="FF0000"/>
                          </a:solidFill>
                          <a:latin typeface="Mada"/>
                          <a:ea typeface="Mada"/>
                          <a:cs typeface="Mada"/>
                          <a:sym typeface="Mada"/>
                        </a:rPr>
                        <a:t>-human</a:t>
                      </a:r>
                      <a:r>
                        <a:rPr lang="en" sz="1200">
                          <a:latin typeface="Mada"/>
                          <a:ea typeface="Mada"/>
                          <a:cs typeface="Mada"/>
                          <a:sym typeface="Mada"/>
                        </a:rPr>
                        <a:t> monoclonal antibody, 25% murine – 75% human.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Inhibits soluble or membrane –bound TNF-α located on activated T lymphocytes.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Given intravenously as infusion (5-10 mg/kg).</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has long half life (8-10 days)</a:t>
                      </a:r>
                      <a:endParaRPr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2 weeks</a:t>
                      </a:r>
                      <a:r>
                        <a:rPr baseline="30000" lang="en" sz="1200">
                          <a:solidFill>
                            <a:srgbClr val="6AA84F"/>
                          </a:solidFill>
                          <a:latin typeface="Mada"/>
                          <a:ea typeface="Mada"/>
                          <a:cs typeface="Mada"/>
                          <a:sym typeface="Mada"/>
                        </a:rPr>
                        <a:t>2</a:t>
                      </a:r>
                      <a:r>
                        <a:rPr lang="en" sz="1200">
                          <a:latin typeface="Mada"/>
                          <a:ea typeface="Mada"/>
                          <a:cs typeface="Mada"/>
                          <a:sym typeface="Mada"/>
                        </a:rPr>
                        <a:t> to give clinical response.</a:t>
                      </a:r>
                      <a:endParaRPr sz="1200">
                        <a:latin typeface="Mada"/>
                        <a:ea typeface="Mada"/>
                        <a:cs typeface="Mada"/>
                        <a:sym typeface="Mada"/>
                      </a:endParaRPr>
                    </a:p>
                  </a:txBody>
                  <a:tcPr marT="91425" marB="91425" marR="91425" marL="91425" anchor="ctr"/>
                </a:tc>
                <a:tc hMerge="1"/>
                <a:tc hMerge="1"/>
              </a:tr>
              <a:tr h="501475">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Uses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In </a:t>
                      </a:r>
                      <a:r>
                        <a:rPr b="1" lang="en" sz="1200">
                          <a:solidFill>
                            <a:srgbClr val="FF0000"/>
                          </a:solidFill>
                          <a:latin typeface="Mada"/>
                          <a:ea typeface="Mada"/>
                          <a:cs typeface="Mada"/>
                          <a:sym typeface="Mada"/>
                        </a:rPr>
                        <a:t>moderate to severe</a:t>
                      </a:r>
                      <a:r>
                        <a:rPr baseline="30000" lang="en" sz="1200">
                          <a:solidFill>
                            <a:srgbClr val="6AA84F"/>
                          </a:solidFill>
                          <a:latin typeface="Mada"/>
                          <a:ea typeface="Mada"/>
                          <a:cs typeface="Mada"/>
                          <a:sym typeface="Mada"/>
                        </a:rPr>
                        <a:t>3</a:t>
                      </a:r>
                      <a:r>
                        <a:rPr lang="en" sz="1200">
                          <a:latin typeface="Mada"/>
                          <a:ea typeface="Mada"/>
                          <a:cs typeface="Mada"/>
                          <a:sym typeface="Mada"/>
                        </a:rPr>
                        <a:t> active Crohn’s disease and ulcerative colitis.</a:t>
                      </a:r>
                      <a:endParaRPr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Patients </a:t>
                      </a:r>
                      <a:r>
                        <a:rPr b="1" lang="en" sz="1200">
                          <a:latin typeface="Mada"/>
                          <a:ea typeface="Mada"/>
                          <a:cs typeface="Mada"/>
                          <a:sym typeface="Mada"/>
                        </a:rPr>
                        <a:t>NOT</a:t>
                      </a:r>
                      <a:r>
                        <a:rPr lang="en" sz="1200">
                          <a:latin typeface="Mada"/>
                          <a:ea typeface="Mada"/>
                          <a:cs typeface="Mada"/>
                          <a:sym typeface="Mada"/>
                        </a:rPr>
                        <a:t> responding to immunomodulators or glucocorticoids.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Treatment of rheumatoid arthritis.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Psoriasis.</a:t>
                      </a:r>
                      <a:endParaRPr sz="1200">
                        <a:latin typeface="Mada"/>
                        <a:ea typeface="Mada"/>
                        <a:cs typeface="Mada"/>
                        <a:sym typeface="Mada"/>
                      </a:endParaRPr>
                    </a:p>
                  </a:txBody>
                  <a:tcPr marT="91425" marB="91425" marR="91425" marL="91425" anchor="ctr"/>
                </a:tc>
                <a:tc hMerge="1"/>
                <a:tc hMerge="1"/>
              </a:tr>
              <a:tr h="2583150">
                <a:tc>
                  <a:txBody>
                    <a:bodyPr/>
                    <a:lstStyle/>
                    <a:p>
                      <a:pPr indent="0" lvl="0" marL="0" rtl="0" algn="ctr">
                        <a:spcBef>
                          <a:spcPts val="0"/>
                        </a:spcBef>
                        <a:spcAft>
                          <a:spcPts val="0"/>
                        </a:spcAft>
                        <a:buNone/>
                      </a:pPr>
                      <a:r>
                        <a:rPr b="1" lang="en" sz="1200">
                          <a:solidFill>
                            <a:srgbClr val="FFFFFF"/>
                          </a:solidFill>
                          <a:latin typeface="Mada"/>
                          <a:ea typeface="Mada"/>
                          <a:cs typeface="Mada"/>
                          <a:sym typeface="Mada"/>
                        </a:rPr>
                        <a:t>ADRs</a:t>
                      </a:r>
                      <a:endParaRPr b="1" sz="1200">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Acute</a:t>
                      </a:r>
                      <a:r>
                        <a:rPr lang="en" sz="1200">
                          <a:solidFill>
                            <a:srgbClr val="FF0000"/>
                          </a:solidFill>
                          <a:latin typeface="Mada"/>
                          <a:ea typeface="Mada"/>
                          <a:cs typeface="Mada"/>
                          <a:sym typeface="Mada"/>
                        </a:rPr>
                        <a:t> </a:t>
                      </a:r>
                      <a:r>
                        <a:rPr lang="en" sz="1200">
                          <a:solidFill>
                            <a:schemeClr val="dk1"/>
                          </a:solidFill>
                          <a:latin typeface="Mada"/>
                          <a:ea typeface="Mada"/>
                          <a:cs typeface="Mada"/>
                          <a:sym typeface="Mada"/>
                        </a:rPr>
                        <a:t>or </a:t>
                      </a:r>
                      <a:r>
                        <a:rPr b="1" lang="en" sz="1200">
                          <a:solidFill>
                            <a:srgbClr val="FF0000"/>
                          </a:solidFill>
                          <a:latin typeface="Mada"/>
                          <a:ea typeface="Mada"/>
                          <a:cs typeface="Mada"/>
                          <a:sym typeface="Mada"/>
                        </a:rPr>
                        <a:t>early</a:t>
                      </a:r>
                      <a:r>
                        <a:rPr lang="en" sz="1200">
                          <a:solidFill>
                            <a:schemeClr val="dk1"/>
                          </a:solidFill>
                          <a:latin typeface="Mada"/>
                          <a:ea typeface="Mada"/>
                          <a:cs typeface="Mada"/>
                          <a:sym typeface="Mada"/>
                        </a:rPr>
                        <a:t> infusion ADRs(</a:t>
                      </a:r>
                      <a:r>
                        <a:rPr b="1" lang="en" sz="1200">
                          <a:solidFill>
                            <a:schemeClr val="dk1"/>
                          </a:solidFill>
                          <a:latin typeface="Mada"/>
                          <a:ea typeface="Mada"/>
                          <a:cs typeface="Mada"/>
                          <a:sym typeface="Mada"/>
                        </a:rPr>
                        <a:t>Allergic reactions or anaphylaxis </a:t>
                      </a:r>
                      <a:r>
                        <a:rPr lang="en" sz="1200">
                          <a:solidFill>
                            <a:schemeClr val="dk1"/>
                          </a:solidFill>
                          <a:latin typeface="Mada"/>
                          <a:ea typeface="Mada"/>
                          <a:cs typeface="Mada"/>
                          <a:sym typeface="Mada"/>
                        </a:rPr>
                        <a:t>in 10% of patients) Type 1 allergic reaction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Delayed</a:t>
                      </a:r>
                      <a:r>
                        <a:rPr lang="en" sz="1200">
                          <a:latin typeface="Mada"/>
                          <a:ea typeface="Mada"/>
                          <a:cs typeface="Mada"/>
                          <a:sym typeface="Mada"/>
                        </a:rPr>
                        <a:t> type hypersensitivity reaction </a:t>
                      </a:r>
                      <a:r>
                        <a:rPr lang="en" sz="1200">
                          <a:solidFill>
                            <a:schemeClr val="dk1"/>
                          </a:solidFill>
                          <a:latin typeface="Mada"/>
                          <a:ea typeface="Mada"/>
                          <a:cs typeface="Mada"/>
                          <a:sym typeface="Mada"/>
                        </a:rPr>
                        <a:t>(</a:t>
                      </a:r>
                      <a:r>
                        <a:rPr b="1" lang="en" sz="1200">
                          <a:solidFill>
                            <a:schemeClr val="dk1"/>
                          </a:solidFill>
                          <a:latin typeface="Mada"/>
                          <a:ea typeface="Mada"/>
                          <a:cs typeface="Mada"/>
                          <a:sym typeface="Mada"/>
                        </a:rPr>
                        <a:t>serum sickness- reaction</a:t>
                      </a:r>
                      <a:r>
                        <a:rPr lang="en" sz="1200">
                          <a:solidFill>
                            <a:schemeClr val="dk1"/>
                          </a:solidFill>
                          <a:latin typeface="Mada"/>
                          <a:ea typeface="Mada"/>
                          <a:cs typeface="Mada"/>
                          <a:sym typeface="Mada"/>
                        </a:rPr>
                        <a:t>, in 5% of patients).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 sz="1200">
                          <a:solidFill>
                            <a:schemeClr val="dk1"/>
                          </a:solidFill>
                          <a:latin typeface="Mada"/>
                          <a:ea typeface="Mada"/>
                          <a:cs typeface="Mada"/>
                          <a:sym typeface="Mada"/>
                        </a:rPr>
                        <a:t>Pre-treatment</a:t>
                      </a:r>
                      <a:r>
                        <a:rPr b="1" baseline="30000" lang="en" sz="1200">
                          <a:solidFill>
                            <a:srgbClr val="6AA84F"/>
                          </a:solidFill>
                          <a:latin typeface="Mada"/>
                          <a:ea typeface="Mada"/>
                          <a:cs typeface="Mada"/>
                          <a:sym typeface="Mada"/>
                        </a:rPr>
                        <a:t>4</a:t>
                      </a:r>
                      <a:r>
                        <a:rPr lang="en" sz="1200">
                          <a:solidFill>
                            <a:schemeClr val="dk1"/>
                          </a:solidFill>
                          <a:latin typeface="Mada"/>
                          <a:ea typeface="Mada"/>
                          <a:cs typeface="Mada"/>
                          <a:sym typeface="Mada"/>
                        </a:rPr>
                        <a:t> with diphenhydramine, acetaminophen, corticosteroids is recommended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 sz="1200">
                          <a:latin typeface="Mada"/>
                          <a:ea typeface="Mada"/>
                          <a:cs typeface="Mada"/>
                          <a:sym typeface="Mada"/>
                        </a:rPr>
                        <a:t>Loss of response to infliximab</a:t>
                      </a:r>
                      <a:r>
                        <a:rPr lang="en" sz="1200">
                          <a:latin typeface="Mada"/>
                          <a:ea typeface="Mada"/>
                          <a:cs typeface="Mada"/>
                          <a:sym typeface="Mada"/>
                        </a:rPr>
                        <a:t> over time due to the development of antibodies to infliximab.</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↑risk of opportunistic infection</a:t>
                      </a:r>
                      <a:r>
                        <a:rPr baseline="30000" lang="en" sz="1200">
                          <a:solidFill>
                            <a:srgbClr val="6AA84F"/>
                          </a:solidFill>
                          <a:latin typeface="Mada"/>
                          <a:ea typeface="Mada"/>
                          <a:cs typeface="Mada"/>
                          <a:sym typeface="Mada"/>
                        </a:rPr>
                        <a:t>5</a:t>
                      </a:r>
                      <a:r>
                        <a:rPr lang="en" sz="1200">
                          <a:latin typeface="Mada"/>
                          <a:ea typeface="Mada"/>
                          <a:cs typeface="Mada"/>
                          <a:sym typeface="Mada"/>
                        </a:rPr>
                        <a:t> (Latent TB, sepsis, hepatitis B, fungal infection).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Severe hepatic failure.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Rare risk of lymphoma</a:t>
                      </a:r>
                      <a:r>
                        <a:rPr baseline="30000" lang="en" sz="1200">
                          <a:solidFill>
                            <a:srgbClr val="6AA84F"/>
                          </a:solidFill>
                          <a:latin typeface="Mada"/>
                          <a:ea typeface="Mada"/>
                          <a:cs typeface="Mada"/>
                          <a:sym typeface="Mada"/>
                        </a:rPr>
                        <a:t>6</a:t>
                      </a:r>
                      <a:r>
                        <a:rPr lang="en" sz="1200">
                          <a:solidFill>
                            <a:schemeClr val="dk1"/>
                          </a:solidFill>
                          <a:latin typeface="Mada"/>
                          <a:ea typeface="Mada"/>
                          <a:cs typeface="Mada"/>
                          <a:sym typeface="Mada"/>
                        </a:rPr>
                        <a:t>.</a:t>
                      </a:r>
                      <a:endParaRPr sz="1200">
                        <a:latin typeface="Mada"/>
                        <a:ea typeface="Mada"/>
                        <a:cs typeface="Mada"/>
                        <a:sym typeface="Mada"/>
                      </a:endParaRPr>
                    </a:p>
                  </a:txBody>
                  <a:tcPr marT="91425" marB="91425" marR="91425" marL="91425" anchor="ctr"/>
                </a:tc>
                <a:tc hMerge="1"/>
                <a:tc hMerge="1"/>
              </a:tr>
            </a:tbl>
          </a:graphicData>
        </a:graphic>
      </p:graphicFrame>
      <p:sp>
        <p:nvSpPr>
          <p:cNvPr id="261" name="Google Shape;261;p31"/>
          <p:cNvSpPr txBox="1"/>
          <p:nvPr/>
        </p:nvSpPr>
        <p:spPr>
          <a:xfrm>
            <a:off x="286350" y="333375"/>
            <a:ext cx="6590100" cy="99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Monoclonal antibodies used in IBD (TNF-α inhibitors) </a:t>
            </a:r>
            <a:r>
              <a:rPr b="1" lang="en">
                <a:solidFill>
                  <a:srgbClr val="741B47"/>
                </a:solidFill>
                <a:latin typeface="Georgia"/>
                <a:ea typeface="Georgia"/>
                <a:cs typeface="Georgia"/>
                <a:sym typeface="Georgia"/>
              </a:rPr>
              <a:t>cont...</a:t>
            </a:r>
            <a:endParaRPr b="1">
              <a:solidFill>
                <a:srgbClr val="741B47"/>
              </a:solidFill>
              <a:latin typeface="Georgia"/>
              <a:ea typeface="Georgia"/>
              <a:cs typeface="Georgia"/>
              <a:sym typeface="Georgia"/>
            </a:endParaRPr>
          </a:p>
        </p:txBody>
      </p:sp>
      <p:sp>
        <p:nvSpPr>
          <p:cNvPr id="262" name="Google Shape;262;p31"/>
          <p:cNvSpPr txBox="1"/>
          <p:nvPr/>
        </p:nvSpPr>
        <p:spPr>
          <a:xfrm>
            <a:off x="133950" y="6897515"/>
            <a:ext cx="6590100" cy="50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Summary from Doctor slides</a:t>
            </a:r>
            <a:endParaRPr b="1">
              <a:solidFill>
                <a:srgbClr val="741B47"/>
              </a:solidFill>
              <a:latin typeface="Georgia"/>
              <a:ea typeface="Georgia"/>
              <a:cs typeface="Georgia"/>
              <a:sym typeface="Georgia"/>
            </a:endParaRPr>
          </a:p>
        </p:txBody>
      </p:sp>
      <p:sp>
        <p:nvSpPr>
          <p:cNvPr id="263" name="Google Shape;263;p31"/>
          <p:cNvSpPr txBox="1"/>
          <p:nvPr/>
        </p:nvSpPr>
        <p:spPr>
          <a:xfrm>
            <a:off x="1499000" y="7612126"/>
            <a:ext cx="3844500" cy="37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741B47"/>
                </a:solidFill>
                <a:latin typeface="Georgia"/>
                <a:ea typeface="Georgia"/>
                <a:cs typeface="Georgia"/>
                <a:sym typeface="Georgia"/>
              </a:rPr>
              <a:t>Treatment of IBD</a:t>
            </a:r>
            <a:endParaRPr b="1" sz="2400">
              <a:solidFill>
                <a:srgbClr val="741B47"/>
              </a:solidFill>
              <a:latin typeface="Georgia"/>
              <a:ea typeface="Georgia"/>
              <a:cs typeface="Georgia"/>
              <a:sym typeface="Georgia"/>
            </a:endParaRPr>
          </a:p>
        </p:txBody>
      </p:sp>
      <p:cxnSp>
        <p:nvCxnSpPr>
          <p:cNvPr id="264" name="Google Shape;264;p31"/>
          <p:cNvCxnSpPr>
            <a:stCxn id="263" idx="2"/>
            <a:endCxn id="259" idx="0"/>
          </p:cNvCxnSpPr>
          <p:nvPr/>
        </p:nvCxnSpPr>
        <p:spPr>
          <a:xfrm rot="5400000">
            <a:off x="2240300" y="7286476"/>
            <a:ext cx="479700" cy="1882200"/>
          </a:xfrm>
          <a:prstGeom prst="bentConnector3">
            <a:avLst>
              <a:gd fmla="val 50000" name="adj1"/>
            </a:avLst>
          </a:prstGeom>
          <a:noFill/>
          <a:ln cap="flat" cmpd="sng" w="19050">
            <a:solidFill>
              <a:srgbClr val="CCCCCC"/>
            </a:solidFill>
            <a:prstDash val="solid"/>
            <a:round/>
            <a:headEnd len="med" w="med" type="none"/>
            <a:tailEnd len="med" w="med" type="triangle"/>
          </a:ln>
        </p:spPr>
      </p:cxnSp>
      <p:cxnSp>
        <p:nvCxnSpPr>
          <p:cNvPr id="265" name="Google Shape;265;p31"/>
          <p:cNvCxnSpPr>
            <a:stCxn id="263" idx="2"/>
            <a:endCxn id="258" idx="0"/>
          </p:cNvCxnSpPr>
          <p:nvPr/>
        </p:nvCxnSpPr>
        <p:spPr>
          <a:xfrm flipH="1" rot="-5400000">
            <a:off x="4131050" y="7277926"/>
            <a:ext cx="479700" cy="1899300"/>
          </a:xfrm>
          <a:prstGeom prst="bentConnector3">
            <a:avLst>
              <a:gd fmla="val 50000" name="adj1"/>
            </a:avLst>
          </a:prstGeom>
          <a:noFill/>
          <a:ln cap="flat" cmpd="sng" w="19050">
            <a:solidFill>
              <a:srgbClr val="CCCCCC"/>
            </a:solidFill>
            <a:prstDash val="solid"/>
            <a:round/>
            <a:headEnd len="med" w="med" type="none"/>
            <a:tailEnd len="med" w="med" type="triangle"/>
          </a:ln>
        </p:spPr>
      </p:cxnSp>
      <p:sp>
        <p:nvSpPr>
          <p:cNvPr id="266" name="Google Shape;266;p31"/>
          <p:cNvSpPr/>
          <p:nvPr/>
        </p:nvSpPr>
        <p:spPr>
          <a:xfrm>
            <a:off x="104450" y="9243525"/>
            <a:ext cx="1819200" cy="1605300"/>
          </a:xfrm>
          <a:prstGeom prst="roundRect">
            <a:avLst>
              <a:gd fmla="val 16667" name="adj"/>
            </a:avLst>
          </a:prstGeom>
          <a:noFill/>
          <a:ln cap="flat" cmpd="sng" w="19050">
            <a:solidFill>
              <a:srgbClr val="C27BA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Mada"/>
                <a:ea typeface="Mada"/>
                <a:cs typeface="Mada"/>
                <a:sym typeface="Mada"/>
              </a:rPr>
              <a:t>A) </a:t>
            </a:r>
            <a:r>
              <a:rPr b="1" lang="en" sz="1200">
                <a:solidFill>
                  <a:schemeClr val="dk1"/>
                </a:solidFill>
                <a:latin typeface="Mada"/>
                <a:ea typeface="Mada"/>
                <a:cs typeface="Mada"/>
                <a:sym typeface="Mada"/>
              </a:rPr>
              <a:t>For Ulcerative colitis:</a:t>
            </a:r>
            <a:endParaRPr b="1"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a:t>
            </a:r>
            <a:r>
              <a:rPr lang="en" sz="1200">
                <a:solidFill>
                  <a:schemeClr val="dk1"/>
                </a:solidFill>
                <a:latin typeface="Mada"/>
                <a:ea typeface="Mada"/>
                <a:cs typeface="Mada"/>
                <a:sym typeface="Mada"/>
              </a:rPr>
              <a:t>Aminosalicylates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-Corticosteroids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-Immuno</a:t>
            </a:r>
            <a:r>
              <a:rPr lang="en" sz="1200">
                <a:solidFill>
                  <a:schemeClr val="dk1"/>
                </a:solidFill>
                <a:latin typeface="Mada"/>
                <a:ea typeface="Mada"/>
                <a:cs typeface="Mada"/>
                <a:sym typeface="Mada"/>
              </a:rPr>
              <a:t>modulators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 -Infliximab</a:t>
            </a:r>
            <a:endParaRPr b="1" sz="1200">
              <a:solidFill>
                <a:schemeClr val="dk1"/>
              </a:solidFill>
              <a:latin typeface="Mada"/>
              <a:ea typeface="Mada"/>
              <a:cs typeface="Mada"/>
              <a:sym typeface="Mada"/>
            </a:endParaRPr>
          </a:p>
        </p:txBody>
      </p:sp>
      <p:sp>
        <p:nvSpPr>
          <p:cNvPr id="267" name="Google Shape;267;p31"/>
          <p:cNvSpPr/>
          <p:nvPr/>
        </p:nvSpPr>
        <p:spPr>
          <a:xfrm>
            <a:off x="2120225" y="9243525"/>
            <a:ext cx="1819200" cy="1605300"/>
          </a:xfrm>
          <a:prstGeom prst="roundRect">
            <a:avLst>
              <a:gd fmla="val 16667" name="adj"/>
            </a:avLst>
          </a:prstGeom>
          <a:noFill/>
          <a:ln cap="flat" cmpd="sng" w="19050">
            <a:solidFill>
              <a:srgbClr val="C27BA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Mada"/>
                <a:ea typeface="Mada"/>
                <a:cs typeface="Mada"/>
                <a:sym typeface="Mada"/>
              </a:rPr>
              <a:t>B) For Crohn's disease:</a:t>
            </a:r>
            <a:endParaRPr b="1"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-Aminosalicylates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-Corticosteroids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-Antibiotics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-Biologic</a:t>
            </a:r>
            <a:r>
              <a:rPr lang="en" sz="1200">
                <a:solidFill>
                  <a:schemeClr val="dk1"/>
                </a:solidFill>
                <a:latin typeface="Mada"/>
                <a:ea typeface="Mada"/>
                <a:cs typeface="Mada"/>
                <a:sym typeface="Mada"/>
              </a:rPr>
              <a:t>s</a:t>
            </a:r>
            <a:endParaRPr b="1" sz="1200">
              <a:solidFill>
                <a:schemeClr val="dk1"/>
              </a:solidFill>
              <a:latin typeface="Mada"/>
              <a:ea typeface="Mada"/>
              <a:cs typeface="Mada"/>
              <a:sym typeface="Mada"/>
            </a:endParaRPr>
          </a:p>
        </p:txBody>
      </p:sp>
      <p:sp>
        <p:nvSpPr>
          <p:cNvPr id="268" name="Google Shape;268;p31"/>
          <p:cNvSpPr/>
          <p:nvPr/>
        </p:nvSpPr>
        <p:spPr>
          <a:xfrm>
            <a:off x="4511000" y="9243525"/>
            <a:ext cx="1819200" cy="1605300"/>
          </a:xfrm>
          <a:prstGeom prst="roundRect">
            <a:avLst>
              <a:gd fmla="val 16667" name="adj"/>
            </a:avLst>
          </a:prstGeom>
          <a:noFill/>
          <a:ln cap="flat" cmpd="sng" w="19050">
            <a:solidFill>
              <a:srgbClr val="C27BA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-Aminosalicylates</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-Immuno</a:t>
            </a:r>
            <a:r>
              <a:rPr lang="en" sz="1200">
                <a:solidFill>
                  <a:schemeClr val="dk1"/>
                </a:solidFill>
                <a:latin typeface="Mada"/>
                <a:ea typeface="Mada"/>
                <a:cs typeface="Mada"/>
                <a:sym typeface="Mada"/>
              </a:rPr>
              <a:t>modulators</a:t>
            </a:r>
            <a:r>
              <a:rPr lang="en"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Azathioprine </a:t>
            </a:r>
            <a:r>
              <a:rPr lang="en" sz="1200">
                <a:solidFill>
                  <a:schemeClr val="dk1"/>
                </a:solidFill>
                <a:latin typeface="Mada"/>
                <a:ea typeface="Mada"/>
                <a:cs typeface="Mada"/>
                <a:sym typeface="Mada"/>
              </a:rPr>
              <a:t>&amp;</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6-Mercaptopurine </a:t>
            </a:r>
            <a:r>
              <a:rPr lang="en" sz="1200">
                <a:solidFill>
                  <a:schemeClr val="dk1"/>
                </a:solidFill>
                <a:latin typeface="Mada"/>
                <a:ea typeface="Mada"/>
                <a:cs typeface="Mada"/>
                <a:sym typeface="Mada"/>
              </a:rPr>
              <a:t>&amp;</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Methotrexate</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en" sz="1200">
                <a:solidFill>
                  <a:schemeClr val="dk1"/>
                </a:solidFill>
                <a:latin typeface="Mada"/>
                <a:ea typeface="Mada"/>
                <a:cs typeface="Mada"/>
                <a:sym typeface="Mada"/>
              </a:rPr>
              <a:t>-Infliximab</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en" sz="1200">
                <a:solidFill>
                  <a:srgbClr val="FF0000"/>
                </a:solidFill>
                <a:latin typeface="Mada"/>
                <a:ea typeface="Mada"/>
                <a:cs typeface="Mada"/>
                <a:sym typeface="Mada"/>
              </a:rPr>
              <a:t>NO corticosteroids</a:t>
            </a:r>
            <a:endParaRPr b="1" sz="1200">
              <a:solidFill>
                <a:srgbClr val="FF0000"/>
              </a:solidFill>
              <a:latin typeface="Mada"/>
              <a:ea typeface="Mada"/>
              <a:cs typeface="Mada"/>
              <a:sym typeface="Mada"/>
            </a:endParaRPr>
          </a:p>
        </p:txBody>
      </p:sp>
      <p:sp>
        <p:nvSpPr>
          <p:cNvPr id="269" name="Google Shape;269;p31"/>
          <p:cNvSpPr txBox="1"/>
          <p:nvPr/>
        </p:nvSpPr>
        <p:spPr>
          <a:xfrm>
            <a:off x="0" y="11258278"/>
            <a:ext cx="6858000" cy="8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Mada"/>
                <a:ea typeface="Mada"/>
                <a:cs typeface="Mada"/>
                <a:sym typeface="Mada"/>
              </a:rPr>
              <a:t>1: leads to allergic </a:t>
            </a:r>
            <a:r>
              <a:rPr lang="en" sz="1000">
                <a:solidFill>
                  <a:srgbClr val="6AA84F"/>
                </a:solidFill>
                <a:latin typeface="Mada"/>
                <a:ea typeface="Mada"/>
                <a:cs typeface="Mada"/>
                <a:sym typeface="Mada"/>
              </a:rPr>
              <a:t>manifestations (early)</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2: because some T-cells have been already activated, and patient should be aware of the </a:t>
            </a:r>
            <a:r>
              <a:rPr b="1" lang="en" sz="1000">
                <a:solidFill>
                  <a:srgbClr val="6AA84F"/>
                </a:solidFill>
                <a:latin typeface="Mada"/>
                <a:ea typeface="Mada"/>
                <a:cs typeface="Mada"/>
                <a:sym typeface="Mada"/>
              </a:rPr>
              <a:t>delayed</a:t>
            </a:r>
            <a:r>
              <a:rPr lang="en" sz="1000">
                <a:solidFill>
                  <a:srgbClr val="6AA84F"/>
                </a:solidFill>
                <a:latin typeface="Mada"/>
                <a:ea typeface="Mada"/>
                <a:cs typeface="Mada"/>
                <a:sym typeface="Mada"/>
              </a:rPr>
              <a:t> response.</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3: not given to mild due to its side effects.                      4: to avoid allergic reactions.</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5: patients should be tested for those infections before starting the treatment.</a:t>
            </a:r>
            <a:endParaRPr sz="1000">
              <a:solidFill>
                <a:srgbClr val="6AA84F"/>
              </a:solidFill>
              <a:latin typeface="Mada"/>
              <a:ea typeface="Mada"/>
              <a:cs typeface="Mada"/>
              <a:sym typeface="Mada"/>
            </a:endParaRPr>
          </a:p>
          <a:p>
            <a:pPr indent="0" lvl="0" marL="0" rtl="0" algn="l">
              <a:spcBef>
                <a:spcPts val="0"/>
              </a:spcBef>
              <a:spcAft>
                <a:spcPts val="0"/>
              </a:spcAft>
              <a:buNone/>
            </a:pPr>
            <a:r>
              <a:rPr lang="en" sz="1000">
                <a:solidFill>
                  <a:srgbClr val="6AA84F"/>
                </a:solidFill>
                <a:latin typeface="Mada"/>
                <a:ea typeface="Mada"/>
                <a:cs typeface="Mada"/>
                <a:sym typeface="Mada"/>
              </a:rPr>
              <a:t>6: due to the lower immunity produced by the drug.</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2"/>
          <p:cNvSpPr/>
          <p:nvPr/>
        </p:nvSpPr>
        <p:spPr>
          <a:xfrm rot="-5400000">
            <a:off x="-98307" y="10782768"/>
            <a:ext cx="1492014" cy="1314450"/>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txBox="1"/>
          <p:nvPr/>
        </p:nvSpPr>
        <p:spPr>
          <a:xfrm>
            <a:off x="-76200" y="11196215"/>
            <a:ext cx="13716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276" name="Google Shape;276;p32"/>
          <p:cNvSpPr txBox="1"/>
          <p:nvPr/>
        </p:nvSpPr>
        <p:spPr>
          <a:xfrm>
            <a:off x="4114800" y="10305762"/>
            <a:ext cx="8766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Mada"/>
                <a:ea typeface="Mada"/>
                <a:cs typeface="Mada"/>
                <a:sym typeface="Mada"/>
              </a:rPr>
              <a:t>SAQ</a:t>
            </a:r>
            <a:endParaRPr b="1" sz="1200">
              <a:solidFill>
                <a:srgbClr val="741B47"/>
              </a:solidFill>
              <a:latin typeface="Mada"/>
              <a:ea typeface="Mada"/>
              <a:cs typeface="Mada"/>
              <a:sym typeface="Mada"/>
            </a:endParaRPr>
          </a:p>
        </p:txBody>
      </p:sp>
      <p:graphicFrame>
        <p:nvGraphicFramePr>
          <p:cNvPr id="277" name="Google Shape;277;p32"/>
          <p:cNvGraphicFramePr/>
          <p:nvPr/>
        </p:nvGraphicFramePr>
        <p:xfrm>
          <a:off x="2376925" y="10505813"/>
          <a:ext cx="3000000" cy="3000000"/>
        </p:xfrm>
        <a:graphic>
          <a:graphicData uri="http://schemas.openxmlformats.org/drawingml/2006/table">
            <a:tbl>
              <a:tblPr>
                <a:noFill/>
                <a:tableStyleId>{5F7C312A-87EC-4722-AC6C-F92A538E6DEB}</a:tableStyleId>
              </a:tblPr>
              <a:tblGrid>
                <a:gridCol w="382850"/>
                <a:gridCol w="3993600"/>
              </a:tblGrid>
              <a:tr h="1861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Q1</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Clr>
                          <a:schemeClr val="dk1"/>
                        </a:buClr>
                        <a:buSzPts val="1100"/>
                        <a:buFont typeface="Arial"/>
                        <a:buNone/>
                      </a:pPr>
                      <a:r>
                        <a:rPr lang="en" sz="800">
                          <a:solidFill>
                            <a:srgbClr val="D9D9D9"/>
                          </a:solidFill>
                          <a:latin typeface="Mada"/>
                          <a:ea typeface="Mada"/>
                          <a:cs typeface="Mada"/>
                          <a:sym typeface="Mada"/>
                        </a:rPr>
                        <a:t>Azathioprine </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61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Q2</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800">
                          <a:solidFill>
                            <a:srgbClr val="D9D9D9"/>
                          </a:solidFill>
                          <a:latin typeface="Mada"/>
                          <a:ea typeface="Mada"/>
                          <a:cs typeface="Mada"/>
                          <a:sym typeface="Mada"/>
                        </a:rPr>
                        <a:t>Inhibit purine synthesis and the synthesis of DNA, RNA, and proteins </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7527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Q3</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chemeClr val="dk1"/>
                        </a:buClr>
                        <a:buSzPts val="1100"/>
                        <a:buFont typeface="Arial"/>
                        <a:buNone/>
                      </a:pPr>
                      <a:r>
                        <a:rPr lang="en" sz="800">
                          <a:solidFill>
                            <a:srgbClr val="D9D9D9"/>
                          </a:solidFill>
                          <a:latin typeface="Mada"/>
                          <a:ea typeface="Mada"/>
                          <a:cs typeface="Mada"/>
                          <a:sym typeface="Mada"/>
                        </a:rPr>
                        <a:t>Sulfasalazine or </a:t>
                      </a:r>
                      <a:r>
                        <a:rPr lang="en" sz="800">
                          <a:solidFill>
                            <a:srgbClr val="D9D9D9"/>
                          </a:solidFill>
                          <a:latin typeface="Mada"/>
                          <a:ea typeface="Mada"/>
                          <a:cs typeface="Mada"/>
                          <a:sym typeface="Mada"/>
                        </a:rPr>
                        <a:t>Budesonide</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61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Q4</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800">
                          <a:solidFill>
                            <a:srgbClr val="D9D9D9"/>
                          </a:solidFill>
                          <a:latin typeface="Mada"/>
                          <a:ea typeface="Mada"/>
                          <a:cs typeface="Mada"/>
                          <a:sym typeface="Mada"/>
                        </a:rPr>
                        <a:t>Sulfasalazine</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861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Q5</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 sz="800">
                          <a:solidFill>
                            <a:srgbClr val="D9D9D9"/>
                          </a:solidFill>
                          <a:latin typeface="Mada"/>
                          <a:ea typeface="Mada"/>
                          <a:cs typeface="Mada"/>
                          <a:sym typeface="Mada"/>
                        </a:rPr>
                        <a:t>Bone marrow depression-Megaloblastic anemia-Folic acid deficiency</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278" name="Google Shape;278;p32"/>
          <p:cNvGraphicFramePr/>
          <p:nvPr/>
        </p:nvGraphicFramePr>
        <p:xfrm>
          <a:off x="1462525" y="10505813"/>
          <a:ext cx="3000000" cy="3000000"/>
        </p:xfrm>
        <a:graphic>
          <a:graphicData uri="http://schemas.openxmlformats.org/drawingml/2006/table">
            <a:tbl>
              <a:tblPr>
                <a:noFill/>
                <a:tableStyleId>{5F7C312A-87EC-4722-AC6C-F92A538E6DEB}</a:tableStyleId>
              </a:tblPr>
              <a:tblGrid>
                <a:gridCol w="382850"/>
                <a:gridCol w="382850"/>
              </a:tblGrid>
              <a:tr h="123775">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Q1</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Q2</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Q3</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Q4</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750">
                <a:tc>
                  <a:txBody>
                    <a:bodyPr/>
                    <a:lstStyle/>
                    <a:p>
                      <a:pPr indent="0" lvl="0" marL="0" rtl="0" algn="ctr">
                        <a:spcBef>
                          <a:spcPts val="0"/>
                        </a:spcBef>
                        <a:spcAft>
                          <a:spcPts val="0"/>
                        </a:spcAft>
                        <a:buNone/>
                      </a:pPr>
                      <a:r>
                        <a:rPr lang="en" sz="800">
                          <a:solidFill>
                            <a:srgbClr val="A64D79"/>
                          </a:solidFill>
                          <a:latin typeface="Mada"/>
                          <a:ea typeface="Mada"/>
                          <a:cs typeface="Mada"/>
                          <a:sym typeface="Mada"/>
                        </a:rPr>
                        <a:t>Q5</a:t>
                      </a:r>
                      <a:endParaRPr sz="800">
                        <a:solidFill>
                          <a:srgbClr val="A64D7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00" marB="91400"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79" name="Google Shape;279;p32"/>
          <p:cNvSpPr txBox="1"/>
          <p:nvPr/>
        </p:nvSpPr>
        <p:spPr>
          <a:xfrm>
            <a:off x="1390650" y="10305762"/>
            <a:ext cx="8766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41B47"/>
                </a:solidFill>
                <a:latin typeface="Mada"/>
                <a:ea typeface="Mada"/>
                <a:cs typeface="Mada"/>
                <a:sym typeface="Mada"/>
              </a:rPr>
              <a:t>MCQ</a:t>
            </a:r>
            <a:endParaRPr b="1" sz="1200">
              <a:solidFill>
                <a:srgbClr val="741B47"/>
              </a:solidFill>
              <a:latin typeface="Mada"/>
              <a:ea typeface="Mada"/>
              <a:cs typeface="Mada"/>
              <a:sym typeface="Mada"/>
            </a:endParaRPr>
          </a:p>
        </p:txBody>
      </p:sp>
      <p:sp>
        <p:nvSpPr>
          <p:cNvPr id="280" name="Google Shape;280;p32"/>
          <p:cNvSpPr/>
          <p:nvPr/>
        </p:nvSpPr>
        <p:spPr>
          <a:xfrm rot="10800000">
            <a:off x="3305100" y="194"/>
            <a:ext cx="3552900" cy="1675800"/>
          </a:xfrm>
          <a:prstGeom prst="rtTriangl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txBox="1"/>
          <p:nvPr/>
        </p:nvSpPr>
        <p:spPr>
          <a:xfrm>
            <a:off x="4928700" y="68708"/>
            <a:ext cx="1871400" cy="75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Georgia"/>
                <a:ea typeface="Georgia"/>
                <a:cs typeface="Georgia"/>
                <a:sym typeface="Georgia"/>
              </a:rPr>
              <a:t>Quiz</a:t>
            </a:r>
            <a:endParaRPr b="1" sz="4800">
              <a:solidFill>
                <a:srgbClr val="FFFFFF"/>
              </a:solidFill>
              <a:latin typeface="Georgia"/>
              <a:ea typeface="Georgia"/>
              <a:cs typeface="Georgia"/>
              <a:sym typeface="Georgia"/>
            </a:endParaRPr>
          </a:p>
        </p:txBody>
      </p:sp>
      <p:sp>
        <p:nvSpPr>
          <p:cNvPr id="282" name="Google Shape;282;p32"/>
          <p:cNvSpPr/>
          <p:nvPr/>
        </p:nvSpPr>
        <p:spPr>
          <a:xfrm>
            <a:off x="123975" y="1437900"/>
            <a:ext cx="6629400" cy="4924800"/>
          </a:xfrm>
          <a:prstGeom prst="roundRect">
            <a:avLst>
              <a:gd fmla="val 16667" name="adj"/>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1- A patient suffering from prostate cancer and he is also having IBD which one of the following is drug of choice ?</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Mada"/>
                <a:ea typeface="Mada"/>
                <a:cs typeface="Mada"/>
                <a:sym typeface="Mada"/>
              </a:rPr>
              <a:t>A- Methotrexate  B- Infliximab  C- Azathioprine</a:t>
            </a:r>
            <a:endParaRPr b="1"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2- Which of the following drugs is fully humanized IgG antibody to TNF-α?</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Mada"/>
                <a:ea typeface="Mada"/>
                <a:cs typeface="Mada"/>
                <a:sym typeface="Mada"/>
              </a:rPr>
              <a:t>A- Infliximab  B- Adalimumab  C- Certolizumab</a:t>
            </a:r>
            <a:endParaRPr b="1"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3- Patient on treatment of IBD comes with oligospermia and </a:t>
            </a:r>
            <a:r>
              <a:rPr b="1" lang="en" sz="1200">
                <a:solidFill>
                  <a:srgbClr val="741B47"/>
                </a:solidFill>
                <a:latin typeface="Mada"/>
                <a:ea typeface="Mada"/>
                <a:cs typeface="Mada"/>
                <a:sym typeface="Mada"/>
              </a:rPr>
              <a:t>Crystalluria</a:t>
            </a:r>
            <a:r>
              <a:rPr b="1" lang="en" sz="1200">
                <a:solidFill>
                  <a:srgbClr val="741B47"/>
                </a:solidFill>
                <a:latin typeface="Mada"/>
                <a:ea typeface="Mada"/>
                <a:cs typeface="Mada"/>
                <a:sym typeface="Mada"/>
              </a:rPr>
              <a:t>, which drug he used?</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Mada"/>
                <a:ea typeface="Mada"/>
                <a:cs typeface="Mada"/>
                <a:sym typeface="Mada"/>
              </a:rPr>
              <a:t>A- Sulfasalazine  B- Canasa  C- Methotrexate</a:t>
            </a:r>
            <a:endParaRPr b="1"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4- Which of the following side effects is a result of treatment rheumatoid arthritis using infliximab?</a:t>
            </a:r>
            <a:endParaRPr b="1" sz="1200">
              <a:solidFill>
                <a:srgbClr val="741B47"/>
              </a:solidFill>
              <a:latin typeface="Mada"/>
              <a:ea typeface="Mada"/>
              <a:cs typeface="Mada"/>
              <a:sym typeface="Mada"/>
            </a:endParaRPr>
          </a:p>
          <a:p>
            <a:pPr indent="0" lvl="0" marL="0" rtl="0" algn="l">
              <a:spcBef>
                <a:spcPts val="0"/>
              </a:spcBef>
              <a:spcAft>
                <a:spcPts val="0"/>
              </a:spcAft>
              <a:buNone/>
            </a:pPr>
            <a:r>
              <a:t/>
            </a:r>
            <a:endParaRPr b="1" sz="1200">
              <a:solidFill>
                <a:srgbClr val="741B47"/>
              </a:solidFill>
              <a:latin typeface="Mada"/>
              <a:ea typeface="Mada"/>
              <a:cs typeface="Mada"/>
              <a:sym typeface="Mada"/>
            </a:endParaRPr>
          </a:p>
          <a:p>
            <a:pPr indent="0" lvl="0" marL="0" rtl="0" algn="ctr">
              <a:spcBef>
                <a:spcPts val="0"/>
              </a:spcBef>
              <a:spcAft>
                <a:spcPts val="0"/>
              </a:spcAft>
              <a:buNone/>
            </a:pPr>
            <a:r>
              <a:rPr b="1" lang="en" sz="1200">
                <a:solidFill>
                  <a:srgbClr val="C27BA0"/>
                </a:solidFill>
                <a:latin typeface="Mada"/>
                <a:ea typeface="Mada"/>
                <a:cs typeface="Mada"/>
                <a:sym typeface="Mada"/>
              </a:rPr>
              <a:t>A- Glaucoma  B- Vomiting  C- Activation of latent tuberculosis</a:t>
            </a:r>
            <a:endParaRPr b="1" sz="1200">
              <a:solidFill>
                <a:srgbClr val="C27BA0"/>
              </a:solidFill>
              <a:latin typeface="Mada"/>
              <a:ea typeface="Mada"/>
              <a:cs typeface="Mada"/>
              <a:sym typeface="Mada"/>
            </a:endParaRPr>
          </a:p>
          <a:p>
            <a:pPr indent="0" lvl="0" marL="0" rtl="0" algn="ctr">
              <a:spcBef>
                <a:spcPts val="0"/>
              </a:spcBef>
              <a:spcAft>
                <a:spcPts val="0"/>
              </a:spcAft>
              <a:buNone/>
            </a:pPr>
            <a:r>
              <a:t/>
            </a:r>
            <a:endParaRPr b="1" sz="1200">
              <a:solidFill>
                <a:srgbClr val="C27BA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 sz="1200">
                <a:solidFill>
                  <a:srgbClr val="741B47"/>
                </a:solidFill>
                <a:latin typeface="Mada"/>
                <a:ea typeface="Mada"/>
                <a:cs typeface="Mada"/>
                <a:sym typeface="Mada"/>
              </a:rPr>
              <a:t>5</a:t>
            </a:r>
            <a:r>
              <a:rPr b="1" lang="en" sz="1200">
                <a:solidFill>
                  <a:srgbClr val="741B47"/>
                </a:solidFill>
                <a:latin typeface="Mada"/>
                <a:ea typeface="Mada"/>
                <a:cs typeface="Mada"/>
                <a:sym typeface="Mada"/>
              </a:rPr>
              <a:t>- A patient came to the ER due to abdominal pain and rectal bleeding, examination and investigations revealed that he has active crohn's disease. Which drug can be use?</a:t>
            </a:r>
            <a:endParaRPr b="1" sz="1200">
              <a:solidFill>
                <a:srgbClr val="741B4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200">
              <a:solidFill>
                <a:srgbClr val="741B47"/>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en" sz="1200">
                <a:solidFill>
                  <a:srgbClr val="C27BA0"/>
                </a:solidFill>
                <a:latin typeface="Mada"/>
                <a:ea typeface="Mada"/>
                <a:cs typeface="Mada"/>
                <a:sym typeface="Mada"/>
              </a:rPr>
              <a:t>A- Budesonide  B- Sulfasalazine  C- Azathioprine</a:t>
            </a:r>
            <a:endParaRPr b="1" sz="1200">
              <a:solidFill>
                <a:srgbClr val="C27BA0"/>
              </a:solidFill>
              <a:latin typeface="Mada"/>
              <a:ea typeface="Mada"/>
              <a:cs typeface="Mada"/>
              <a:sym typeface="Mada"/>
            </a:endParaRPr>
          </a:p>
        </p:txBody>
      </p:sp>
      <p:sp>
        <p:nvSpPr>
          <p:cNvPr id="283" name="Google Shape;283;p32"/>
          <p:cNvSpPr/>
          <p:nvPr/>
        </p:nvSpPr>
        <p:spPr>
          <a:xfrm>
            <a:off x="123975" y="6879548"/>
            <a:ext cx="6629400" cy="3255000"/>
          </a:xfrm>
          <a:prstGeom prst="roundRect">
            <a:avLst>
              <a:gd fmla="val 16667" name="adj"/>
            </a:avLst>
          </a:prstGeom>
          <a:noFill/>
          <a:ln cap="flat" cmpd="sng" w="19050">
            <a:solidFill>
              <a:srgbClr val="B7B7B7"/>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solidFill>
                  <a:srgbClr val="741B47"/>
                </a:solidFill>
                <a:latin typeface="Mada"/>
                <a:ea typeface="Mada"/>
                <a:cs typeface="Mada"/>
                <a:sym typeface="Mada"/>
              </a:rPr>
              <a:t>-A 35 years old </a:t>
            </a:r>
            <a:r>
              <a:rPr b="1" lang="en" sz="1200">
                <a:solidFill>
                  <a:srgbClr val="741B47"/>
                </a:solidFill>
                <a:highlight>
                  <a:srgbClr val="FFFFFF"/>
                </a:highlight>
                <a:latin typeface="Mada"/>
                <a:ea typeface="Mada"/>
                <a:cs typeface="Mada"/>
                <a:sym typeface="Mada"/>
              </a:rPr>
              <a:t>patient </a:t>
            </a:r>
            <a:r>
              <a:rPr b="1" lang="en" sz="1200">
                <a:solidFill>
                  <a:srgbClr val="741B47"/>
                </a:solidFill>
                <a:highlight>
                  <a:srgbClr val="FFFFFF"/>
                </a:highlight>
                <a:latin typeface="Mada"/>
                <a:ea typeface="Mada"/>
                <a:cs typeface="Mada"/>
                <a:sym typeface="Mada"/>
              </a:rPr>
              <a:t>Recently diagnosed with IBD and was prescribed a treatment, After weeks he started developing hepatic dysfunction.</a:t>
            </a:r>
            <a:endParaRPr b="1"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Q1-What drug caused this adverse reaction?</a:t>
            </a:r>
            <a:endParaRPr sz="1200">
              <a:solidFill>
                <a:srgbClr val="C27BA0"/>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Q2-What is the mechanism of action of that drug? </a:t>
            </a:r>
            <a:endParaRPr sz="1200">
              <a:solidFill>
                <a:srgbClr val="C27BA0"/>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chemeClr val="dk1"/>
              </a:solidFill>
              <a:highlight>
                <a:srgbClr val="FFFFFF"/>
              </a:highlight>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b="1" lang="en" sz="1200">
                <a:solidFill>
                  <a:srgbClr val="741B47"/>
                </a:solidFill>
                <a:latin typeface="Mada"/>
                <a:ea typeface="Mada"/>
                <a:cs typeface="Mada"/>
                <a:sym typeface="Mada"/>
              </a:rPr>
              <a:t>-A 84 years old male was diagnosed with IBD, after some investigations the doctor found that his proximal colon and ileum were affected.</a:t>
            </a:r>
            <a:endParaRPr b="1" sz="1200">
              <a:solidFill>
                <a:srgbClr val="741B47"/>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en" sz="1200">
                <a:solidFill>
                  <a:srgbClr val="C27BA0"/>
                </a:solidFill>
                <a:latin typeface="Mada"/>
                <a:ea typeface="Mada"/>
                <a:cs typeface="Mada"/>
                <a:sym typeface="Mada"/>
              </a:rPr>
              <a:t>Q3-What drug is the best to be used in this case?</a:t>
            </a:r>
            <a:endParaRPr sz="1200">
              <a:solidFill>
                <a:srgbClr val="C27BA0"/>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highlight>
                <a:srgbClr val="FFFFFF"/>
              </a:highlight>
              <a:latin typeface="Mada"/>
              <a:ea typeface="Mada"/>
              <a:cs typeface="Mada"/>
              <a:sym typeface="Mada"/>
            </a:endParaRPr>
          </a:p>
          <a:p>
            <a:pPr indent="0" lvl="0" marL="0" rtl="0" algn="l">
              <a:spcBef>
                <a:spcPts val="0"/>
              </a:spcBef>
              <a:spcAft>
                <a:spcPts val="0"/>
              </a:spcAft>
              <a:buNone/>
            </a:pPr>
            <a:r>
              <a:rPr b="1" lang="en" sz="1200">
                <a:solidFill>
                  <a:srgbClr val="741B47"/>
                </a:solidFill>
                <a:highlight>
                  <a:srgbClr val="FFFFFF"/>
                </a:highlight>
                <a:latin typeface="Mada"/>
                <a:ea typeface="Mada"/>
                <a:cs typeface="Mada"/>
                <a:sym typeface="Mada"/>
              </a:rPr>
              <a:t>-43 years old man visited the physician complaining of abdominal discomfort, rectal bleeding and diarrhea for the past month. Endoscopy of the colon showed patchy inflamed areas along the colon.</a:t>
            </a:r>
            <a:endParaRPr b="1" sz="1200">
              <a:solidFill>
                <a:srgbClr val="741B47"/>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Q4-What drug do you recommend for him first?</a:t>
            </a:r>
            <a:endParaRPr sz="1200">
              <a:solidFill>
                <a:srgbClr val="C27BA0"/>
              </a:solidFill>
              <a:highlight>
                <a:srgbClr val="FFFFFF"/>
              </a:highlight>
              <a:latin typeface="Mada"/>
              <a:ea typeface="Mada"/>
              <a:cs typeface="Mada"/>
              <a:sym typeface="Mada"/>
            </a:endParaRPr>
          </a:p>
          <a:p>
            <a:pPr indent="0" lvl="0" marL="0" rtl="0" algn="l">
              <a:spcBef>
                <a:spcPts val="0"/>
              </a:spcBef>
              <a:spcAft>
                <a:spcPts val="0"/>
              </a:spcAft>
              <a:buNone/>
            </a:pPr>
            <a:r>
              <a:rPr lang="en" sz="1200">
                <a:solidFill>
                  <a:srgbClr val="C27BA0"/>
                </a:solidFill>
                <a:highlight>
                  <a:srgbClr val="FFFFFF"/>
                </a:highlight>
                <a:latin typeface="Mada"/>
                <a:ea typeface="Mada"/>
                <a:cs typeface="Mada"/>
                <a:sym typeface="Mada"/>
              </a:rPr>
              <a:t>Q5-Mention three side effect.</a:t>
            </a:r>
            <a:endParaRPr sz="1200">
              <a:latin typeface="Mada"/>
              <a:ea typeface="Mada"/>
              <a:cs typeface="Mada"/>
              <a:sym typeface="Mada"/>
            </a:endParaRPr>
          </a:p>
        </p:txBody>
      </p:sp>
      <p:sp>
        <p:nvSpPr>
          <p:cNvPr id="284" name="Google Shape;284;p32"/>
          <p:cNvSpPr/>
          <p:nvPr/>
        </p:nvSpPr>
        <p:spPr>
          <a:xfrm>
            <a:off x="428625" y="6676649"/>
            <a:ext cx="1314300" cy="390600"/>
          </a:xfrm>
          <a:prstGeom prst="chevron">
            <a:avLst>
              <a:gd fmla="val 50000" name="adj"/>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Georgia"/>
                <a:ea typeface="Georgia"/>
                <a:cs typeface="Georgia"/>
                <a:sym typeface="Georgia"/>
              </a:rPr>
              <a:t>SAQ</a:t>
            </a:r>
            <a:endParaRPr b="1" sz="1800">
              <a:solidFill>
                <a:srgbClr val="C27BA0"/>
              </a:solidFill>
              <a:latin typeface="Georgia"/>
              <a:ea typeface="Georgia"/>
              <a:cs typeface="Georgia"/>
              <a:sym typeface="Georgia"/>
            </a:endParaRPr>
          </a:p>
        </p:txBody>
      </p:sp>
      <p:sp>
        <p:nvSpPr>
          <p:cNvPr id="285" name="Google Shape;285;p32"/>
          <p:cNvSpPr/>
          <p:nvPr/>
        </p:nvSpPr>
        <p:spPr>
          <a:xfrm>
            <a:off x="428625" y="1314076"/>
            <a:ext cx="1314300" cy="390600"/>
          </a:xfrm>
          <a:prstGeom prst="chevron">
            <a:avLst>
              <a:gd fmla="val 50000" name="adj"/>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27BA0"/>
                </a:solidFill>
                <a:latin typeface="Georgia"/>
                <a:ea typeface="Georgia"/>
                <a:cs typeface="Georgia"/>
                <a:sym typeface="Georgia"/>
              </a:rPr>
              <a:t>MCQ</a:t>
            </a:r>
            <a:endParaRPr b="1" sz="1800">
              <a:solidFill>
                <a:srgbClr val="C27BA0"/>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3"/>
          <p:cNvSpPr/>
          <p:nvPr/>
        </p:nvSpPr>
        <p:spPr>
          <a:xfrm rot="5400000">
            <a:off x="-521287" y="521287"/>
            <a:ext cx="7748174" cy="6705600"/>
          </a:xfrm>
          <a:prstGeom prst="flowChartExtract">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txBox="1"/>
          <p:nvPr/>
        </p:nvSpPr>
        <p:spPr>
          <a:xfrm>
            <a:off x="238200" y="6894431"/>
            <a:ext cx="64293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Team Leaders:</a:t>
            </a:r>
            <a:endParaRPr b="1" sz="1200">
              <a:solidFill>
                <a:srgbClr val="741B47"/>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A64D79"/>
                </a:solidFill>
                <a:latin typeface="Mada"/>
                <a:ea typeface="Mada"/>
                <a:cs typeface="Mada"/>
                <a:sym typeface="Mada"/>
              </a:rPr>
              <a:t>May Babaeer           Zyad Aldosari</a:t>
            </a:r>
            <a:endParaRPr b="1" sz="2400">
              <a:solidFill>
                <a:srgbClr val="A64D79"/>
              </a:solidFill>
              <a:latin typeface="Mada"/>
              <a:ea typeface="Mada"/>
              <a:cs typeface="Mada"/>
              <a:sym typeface="Mada"/>
            </a:endParaRPr>
          </a:p>
        </p:txBody>
      </p:sp>
      <p:sp>
        <p:nvSpPr>
          <p:cNvPr id="292" name="Google Shape;292;p33"/>
          <p:cNvSpPr txBox="1"/>
          <p:nvPr/>
        </p:nvSpPr>
        <p:spPr>
          <a:xfrm>
            <a:off x="238200" y="8798970"/>
            <a:ext cx="64293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741B47"/>
                </a:solidFill>
                <a:latin typeface="Georgia"/>
                <a:ea typeface="Georgia"/>
                <a:cs typeface="Georgia"/>
                <a:sym typeface="Georgia"/>
              </a:rPr>
              <a:t>This Amazing Work is By:</a:t>
            </a:r>
            <a:endParaRPr b="1" sz="2400">
              <a:solidFill>
                <a:srgbClr val="741B47"/>
              </a:solidFill>
              <a:latin typeface="Mada"/>
              <a:ea typeface="Mada"/>
              <a:cs typeface="Mada"/>
              <a:sym typeface="Mada"/>
            </a:endParaRPr>
          </a:p>
        </p:txBody>
      </p:sp>
      <p:sp>
        <p:nvSpPr>
          <p:cNvPr id="293" name="Google Shape;293;p33"/>
          <p:cNvSpPr/>
          <p:nvPr/>
        </p:nvSpPr>
        <p:spPr>
          <a:xfrm rot="-5400000">
            <a:off x="3807075" y="1155350"/>
            <a:ext cx="2129925" cy="1876425"/>
          </a:xfrm>
          <a:prstGeom prst="flowChartMerge">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3"/>
          <p:cNvPicPr preferRelativeResize="0"/>
          <p:nvPr/>
        </p:nvPicPr>
        <p:blipFill rotWithShape="1">
          <a:blip r:embed="rId3">
            <a:alphaModFix/>
          </a:blip>
          <a:srcRect b="19850" l="0" r="0" t="19850"/>
          <a:stretch/>
        </p:blipFill>
        <p:spPr>
          <a:xfrm>
            <a:off x="4238625" y="1580866"/>
            <a:ext cx="885825" cy="534145"/>
          </a:xfrm>
          <a:prstGeom prst="rect">
            <a:avLst/>
          </a:prstGeom>
          <a:noFill/>
          <a:ln>
            <a:noFill/>
          </a:ln>
        </p:spPr>
      </p:pic>
      <p:sp>
        <p:nvSpPr>
          <p:cNvPr id="295" name="Google Shape;295;p33"/>
          <p:cNvSpPr txBox="1"/>
          <p:nvPr/>
        </p:nvSpPr>
        <p:spPr>
          <a:xfrm>
            <a:off x="3829050" y="1996241"/>
            <a:ext cx="17313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FFFFFF"/>
                </a:solidFill>
                <a:latin typeface="Cabin"/>
                <a:ea typeface="Cabin"/>
                <a:cs typeface="Cabin"/>
                <a:sym typeface="Cabin"/>
                <a:hlinkClick r:id="rId4"/>
              </a:rPr>
              <a:t>Share with us your ideas !</a:t>
            </a:r>
            <a:endParaRPr b="1">
              <a:solidFill>
                <a:srgbClr val="FFFFFF"/>
              </a:solidFill>
              <a:latin typeface="Cabin"/>
              <a:ea typeface="Cabin"/>
              <a:cs typeface="Cabin"/>
              <a:sym typeface="Cabin"/>
            </a:endParaRPr>
          </a:p>
        </p:txBody>
      </p:sp>
      <p:sp>
        <p:nvSpPr>
          <p:cNvPr id="296" name="Google Shape;296;p33"/>
          <p:cNvSpPr txBox="1"/>
          <p:nvPr/>
        </p:nvSpPr>
        <p:spPr>
          <a:xfrm>
            <a:off x="-361950" y="3226507"/>
            <a:ext cx="5829300" cy="159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4600">
                <a:solidFill>
                  <a:srgbClr val="FFFFFF"/>
                </a:solidFill>
                <a:latin typeface="Georgia"/>
                <a:ea typeface="Georgia"/>
                <a:cs typeface="Georgia"/>
                <a:sym typeface="Georgia"/>
              </a:rPr>
              <a:t>Good Luck ,</a:t>
            </a:r>
            <a:endParaRPr b="1" i="1" sz="4600">
              <a:solidFill>
                <a:srgbClr val="FFFFFF"/>
              </a:solidFill>
              <a:latin typeface="Georgia"/>
              <a:ea typeface="Georgia"/>
              <a:cs typeface="Georgia"/>
              <a:sym typeface="Georgia"/>
            </a:endParaRPr>
          </a:p>
          <a:p>
            <a:pPr indent="0" lvl="0" marL="0" rtl="0" algn="ctr">
              <a:spcBef>
                <a:spcPts val="0"/>
              </a:spcBef>
              <a:spcAft>
                <a:spcPts val="0"/>
              </a:spcAft>
              <a:buNone/>
            </a:pPr>
            <a:r>
              <a:rPr b="1" i="1" lang="en" sz="4600">
                <a:solidFill>
                  <a:srgbClr val="FFFFFF"/>
                </a:solidFill>
                <a:latin typeface="Georgia"/>
                <a:ea typeface="Georgia"/>
                <a:cs typeface="Georgia"/>
                <a:sym typeface="Georgia"/>
              </a:rPr>
              <a:t> Future Doctors!</a:t>
            </a:r>
            <a:endParaRPr b="1" i="1" sz="4600">
              <a:solidFill>
                <a:srgbClr val="FFFFFF"/>
              </a:solidFill>
              <a:latin typeface="Georgia"/>
              <a:ea typeface="Georgia"/>
              <a:cs typeface="Georgia"/>
              <a:sym typeface="Georgia"/>
            </a:endParaRPr>
          </a:p>
        </p:txBody>
      </p:sp>
      <p:sp>
        <p:nvSpPr>
          <p:cNvPr id="297" name="Google Shape;297;p33"/>
          <p:cNvSpPr txBox="1"/>
          <p:nvPr/>
        </p:nvSpPr>
        <p:spPr>
          <a:xfrm>
            <a:off x="0" y="9723850"/>
            <a:ext cx="6705600" cy="11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C27BA0"/>
                </a:solidFill>
                <a:latin typeface="Mada"/>
                <a:ea typeface="Mada"/>
                <a:cs typeface="Mada"/>
                <a:sym typeface="Mada"/>
              </a:rPr>
              <a:t>May Babaeer</a:t>
            </a:r>
            <a:r>
              <a:rPr b="1" lang="en" sz="2400">
                <a:solidFill>
                  <a:srgbClr val="C27BA0"/>
                </a:solidFill>
                <a:latin typeface="Mada"/>
                <a:ea typeface="Mada"/>
                <a:cs typeface="Mada"/>
                <a:sym typeface="Mada"/>
              </a:rPr>
              <a:t>                    Raghad AlKhashan</a:t>
            </a:r>
            <a:endParaRPr b="1" sz="1100">
              <a:solidFill>
                <a:srgbClr val="C27BA0"/>
              </a:solidFill>
              <a:latin typeface="Mada"/>
              <a:ea typeface="Mada"/>
              <a:cs typeface="Mada"/>
              <a:sym typeface="Mada"/>
            </a:endParaRPr>
          </a:p>
          <a:p>
            <a:pPr indent="0" lvl="0" marL="0" rtl="0" algn="ctr">
              <a:spcBef>
                <a:spcPts val="0"/>
              </a:spcBef>
              <a:spcAft>
                <a:spcPts val="0"/>
              </a:spcAft>
              <a:buNone/>
            </a:pPr>
            <a:r>
              <a:t/>
            </a:r>
            <a:endParaRPr b="1" sz="1100">
              <a:solidFill>
                <a:srgbClr val="C27BA0"/>
              </a:solidFill>
              <a:latin typeface="Mada"/>
              <a:ea typeface="Mada"/>
              <a:cs typeface="Mada"/>
              <a:sym typeface="Mada"/>
            </a:endParaRPr>
          </a:p>
          <a:p>
            <a:pPr indent="0" lvl="0" marL="0" rtl="0" algn="l">
              <a:spcBef>
                <a:spcPts val="0"/>
              </a:spcBef>
              <a:spcAft>
                <a:spcPts val="0"/>
              </a:spcAft>
              <a:buNone/>
            </a:pPr>
            <a:r>
              <a:rPr b="1" lang="en" sz="2400">
                <a:solidFill>
                  <a:srgbClr val="C27BA0"/>
                </a:solidFill>
                <a:latin typeface="Mada"/>
                <a:ea typeface="Mada"/>
                <a:cs typeface="Mada"/>
                <a:sym typeface="Mada"/>
              </a:rPr>
              <a:t>     Noura AlMazrou                 Shahad AlSahil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