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6"/>
    <p:sldMasterId id="2147483671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y="12186000" cx="6858000"/>
  <p:notesSz cx="6858000" cy="9144000"/>
  <p:embeddedFontLst>
    <p:embeddedFont>
      <p:font typeface="Cabin"/>
      <p:regular r:id="rId19"/>
      <p:bold r:id="rId20"/>
      <p:italic r:id="rId21"/>
      <p:boldItalic r:id="rId22"/>
    </p:embeddedFont>
    <p:embeddedFont>
      <p:font typeface="Mada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838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Academic Leader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00E3FF7-B2C6-48BC-8325-17827FF2921C}">
  <a:tblStyle styleId="{C00E3FF7-B2C6-48BC-8325-17827FF2921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9FE3A107-5902-454E-8F27-1746F05DC7C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38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bin-bold.fntdata"/><Relationship Id="rId11" Type="http://schemas.openxmlformats.org/officeDocument/2006/relationships/slide" Target="slides/slide3.xml"/><Relationship Id="rId22" Type="http://schemas.openxmlformats.org/officeDocument/2006/relationships/font" Target="fonts/Cabin-boldItalic.fntdata"/><Relationship Id="rId10" Type="http://schemas.openxmlformats.org/officeDocument/2006/relationships/slide" Target="slides/slide2.xml"/><Relationship Id="rId21" Type="http://schemas.openxmlformats.org/officeDocument/2006/relationships/font" Target="fonts/Cabin-italic.fntdata"/><Relationship Id="rId13" Type="http://schemas.openxmlformats.org/officeDocument/2006/relationships/slide" Target="slides/slide5.xml"/><Relationship Id="rId24" Type="http://schemas.openxmlformats.org/officeDocument/2006/relationships/font" Target="fonts/Mada-bold.fntdata"/><Relationship Id="rId12" Type="http://schemas.openxmlformats.org/officeDocument/2006/relationships/slide" Target="slides/slide4.xml"/><Relationship Id="rId23" Type="http://schemas.openxmlformats.org/officeDocument/2006/relationships/font" Target="fonts/Mad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commentAuthors" Target="commentAuthors.xml"/><Relationship Id="rId19" Type="http://schemas.openxmlformats.org/officeDocument/2006/relationships/font" Target="fonts/Cabin-regular.fntdata"/><Relationship Id="rId6" Type="http://schemas.openxmlformats.org/officeDocument/2006/relationships/slideMaster" Target="slideMasters/slideMaster1.xml"/><Relationship Id="rId18" Type="http://schemas.openxmlformats.org/officeDocument/2006/relationships/slide" Target="slides/slide10.xml"/><Relationship Id="rId7" Type="http://schemas.openxmlformats.org/officeDocument/2006/relationships/slideMaster" Target="slideMasters/slideMaster2.xml"/><Relationship Id="rId8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9-12-26T14:32:22.994">
    <p:pos x="150" y="4342"/>
    <p:text>done, thank you for all your efforts 💞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464445" y="685800"/>
            <a:ext cx="192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edb5d2da8_0_20:notes"/>
          <p:cNvSpPr/>
          <p:nvPr>
            <p:ph idx="2" type="sldImg"/>
          </p:nvPr>
        </p:nvSpPr>
        <p:spPr>
          <a:xfrm>
            <a:off x="2464445" y="685800"/>
            <a:ext cx="192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edb5d2da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5edb5d2da8_0_114:notes"/>
          <p:cNvSpPr/>
          <p:nvPr>
            <p:ph idx="2" type="sldImg"/>
          </p:nvPr>
        </p:nvSpPr>
        <p:spPr>
          <a:xfrm>
            <a:off x="2464445" y="685800"/>
            <a:ext cx="192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5edb5d2da8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edb5d2da8_0_0:notes"/>
          <p:cNvSpPr/>
          <p:nvPr>
            <p:ph idx="2" type="sldImg"/>
          </p:nvPr>
        </p:nvSpPr>
        <p:spPr>
          <a:xfrm>
            <a:off x="2464445" y="685800"/>
            <a:ext cx="192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edb5d2d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edb5d2da8_0_15:notes"/>
          <p:cNvSpPr/>
          <p:nvPr>
            <p:ph idx="2" type="sldImg"/>
          </p:nvPr>
        </p:nvSpPr>
        <p:spPr>
          <a:xfrm>
            <a:off x="2464445" y="685800"/>
            <a:ext cx="192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edb5d2da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6cd1355cfe_0_184:notes"/>
          <p:cNvSpPr/>
          <p:nvPr>
            <p:ph idx="2" type="sldImg"/>
          </p:nvPr>
        </p:nvSpPr>
        <p:spPr>
          <a:xfrm>
            <a:off x="2464445" y="685800"/>
            <a:ext cx="192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6cd1355cfe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61563794a_0_26:notes"/>
          <p:cNvSpPr/>
          <p:nvPr>
            <p:ph idx="2" type="sldImg"/>
          </p:nvPr>
        </p:nvSpPr>
        <p:spPr>
          <a:xfrm>
            <a:off x="2464445" y="685800"/>
            <a:ext cx="192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61563794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61563794a_0_63:notes"/>
          <p:cNvSpPr/>
          <p:nvPr>
            <p:ph idx="2" type="sldImg"/>
          </p:nvPr>
        </p:nvSpPr>
        <p:spPr>
          <a:xfrm>
            <a:off x="2464445" y="685800"/>
            <a:ext cx="192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761563794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61563794a_0_109:notes"/>
          <p:cNvSpPr/>
          <p:nvPr>
            <p:ph idx="2" type="sldImg"/>
          </p:nvPr>
        </p:nvSpPr>
        <p:spPr>
          <a:xfrm>
            <a:off x="2464445" y="685800"/>
            <a:ext cx="192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761563794a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761e93c20a_0_17:notes"/>
          <p:cNvSpPr/>
          <p:nvPr>
            <p:ph idx="2" type="sldImg"/>
          </p:nvPr>
        </p:nvSpPr>
        <p:spPr>
          <a:xfrm>
            <a:off x="2464445" y="685800"/>
            <a:ext cx="192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761e93c20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edb5d2da8_0_99:notes"/>
          <p:cNvSpPr/>
          <p:nvPr>
            <p:ph idx="2" type="sldImg"/>
          </p:nvPr>
        </p:nvSpPr>
        <p:spPr>
          <a:xfrm>
            <a:off x="2464445" y="685800"/>
            <a:ext cx="192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5edb5d2da8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233781" y="1764050"/>
            <a:ext cx="6390600" cy="4863000"/>
          </a:xfrm>
          <a:prstGeom prst="rect">
            <a:avLst/>
          </a:prstGeom>
        </p:spPr>
        <p:txBody>
          <a:bodyPr anchorCtr="0" anchor="b" bIns="117925" lIns="117925" spcFirstLastPara="1" rIns="117925" wrap="square" tIns="117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1pPr>
            <a:lvl2pPr lvl="1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2pPr>
            <a:lvl3pPr lvl="2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3pPr>
            <a:lvl4pPr lvl="3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4pPr>
            <a:lvl5pPr lvl="4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5pPr>
            <a:lvl6pPr lvl="5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6pPr>
            <a:lvl7pPr lvl="6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7pPr>
            <a:lvl8pPr lvl="7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8pPr>
            <a:lvl9pPr lvl="8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233775" y="6714620"/>
            <a:ext cx="6390600" cy="1877700"/>
          </a:xfrm>
          <a:prstGeom prst="rect">
            <a:avLst/>
          </a:prstGeom>
        </p:spPr>
        <p:txBody>
          <a:bodyPr anchorCtr="0" anchor="t" bIns="117925" lIns="117925" spcFirstLastPara="1" rIns="117925" wrap="square" tIns="1179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117925" lIns="117925" spcFirstLastPara="1" rIns="117925" wrap="square" tIns="1179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233775" y="2620636"/>
            <a:ext cx="6390600" cy="4651800"/>
          </a:xfrm>
          <a:prstGeom prst="rect">
            <a:avLst/>
          </a:prstGeom>
        </p:spPr>
        <p:txBody>
          <a:bodyPr anchorCtr="0" anchor="b" bIns="117925" lIns="117925" spcFirstLastPara="1" rIns="117925" wrap="square" tIns="117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500"/>
              <a:buNone/>
              <a:defRPr sz="1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500"/>
              <a:buNone/>
              <a:defRPr sz="155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500"/>
              <a:buNone/>
              <a:defRPr sz="155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500"/>
              <a:buNone/>
              <a:defRPr sz="155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500"/>
              <a:buNone/>
              <a:defRPr sz="155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500"/>
              <a:buNone/>
              <a:defRPr sz="155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500"/>
              <a:buNone/>
              <a:defRPr sz="155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500"/>
              <a:buNone/>
              <a:defRPr sz="155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500"/>
              <a:buNone/>
              <a:defRPr sz="155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233775" y="7468264"/>
            <a:ext cx="6390600" cy="3081900"/>
          </a:xfrm>
          <a:prstGeom prst="rect">
            <a:avLst/>
          </a:prstGeom>
        </p:spPr>
        <p:txBody>
          <a:bodyPr anchorCtr="0" anchor="t" bIns="117925" lIns="117925" spcFirstLastPara="1" rIns="117925" wrap="square" tIns="117925">
            <a:no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117925" lIns="117925" spcFirstLastPara="1" rIns="117925" wrap="square" tIns="1179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117925" lIns="117925" spcFirstLastPara="1" rIns="117925" wrap="square" tIns="1179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233781" y="1764050"/>
            <a:ext cx="6390300" cy="486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233775" y="6714620"/>
            <a:ext cx="6390300" cy="18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233775" y="5095802"/>
            <a:ext cx="6390300" cy="199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233775" y="1054355"/>
            <a:ext cx="6390300" cy="13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233775" y="2730448"/>
            <a:ext cx="6390300" cy="80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233775" y="1054355"/>
            <a:ext cx="6390300" cy="13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233775" y="2730448"/>
            <a:ext cx="3000000" cy="80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2" type="body"/>
          </p:nvPr>
        </p:nvSpPr>
        <p:spPr>
          <a:xfrm>
            <a:off x="3624300" y="2730448"/>
            <a:ext cx="3000000" cy="80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233775" y="1054355"/>
            <a:ext cx="6390300" cy="13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233775" y="1316330"/>
            <a:ext cx="2106000" cy="179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233775" y="3292246"/>
            <a:ext cx="2106000" cy="75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367688" y="1066497"/>
            <a:ext cx="4775700" cy="96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/>
          <p:nvPr/>
        </p:nvSpPr>
        <p:spPr>
          <a:xfrm>
            <a:off x="3429000" y="-296"/>
            <a:ext cx="3429000" cy="121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1"/>
          <p:cNvSpPr txBox="1"/>
          <p:nvPr>
            <p:ph type="title"/>
          </p:nvPr>
        </p:nvSpPr>
        <p:spPr>
          <a:xfrm>
            <a:off x="199125" y="2921643"/>
            <a:ext cx="3033900" cy="351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5" name="Google Shape;85;p21"/>
          <p:cNvSpPr txBox="1"/>
          <p:nvPr>
            <p:ph idx="1" type="subTitle"/>
          </p:nvPr>
        </p:nvSpPr>
        <p:spPr>
          <a:xfrm>
            <a:off x="199125" y="6641056"/>
            <a:ext cx="3033900" cy="292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3704625" y="1715481"/>
            <a:ext cx="2877600" cy="87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233775" y="5095802"/>
            <a:ext cx="6390600" cy="1994400"/>
          </a:xfrm>
          <a:prstGeom prst="rect">
            <a:avLst/>
          </a:prstGeom>
        </p:spPr>
        <p:txBody>
          <a:bodyPr anchorCtr="0" anchor="ctr" bIns="117925" lIns="117925" spcFirstLastPara="1" rIns="117925" wrap="square" tIns="117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117925" lIns="117925" spcFirstLastPara="1" rIns="117925" wrap="square" tIns="1179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233775" y="10023095"/>
            <a:ext cx="4499100" cy="14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hasCustomPrompt="1" type="title"/>
          </p:nvPr>
        </p:nvSpPr>
        <p:spPr>
          <a:xfrm>
            <a:off x="233775" y="2620636"/>
            <a:ext cx="6390300" cy="465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233775" y="7468264"/>
            <a:ext cx="6390300" cy="30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233775" y="1054355"/>
            <a:ext cx="6390600" cy="1356900"/>
          </a:xfrm>
          <a:prstGeom prst="rect">
            <a:avLst/>
          </a:prstGeom>
        </p:spPr>
        <p:txBody>
          <a:bodyPr anchorCtr="0" anchor="t" bIns="117925" lIns="117925" spcFirstLastPara="1" rIns="117925" wrap="square" tIns="1179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233775" y="2730448"/>
            <a:ext cx="6390600" cy="8094000"/>
          </a:xfrm>
          <a:prstGeom prst="rect">
            <a:avLst/>
          </a:prstGeom>
        </p:spPr>
        <p:txBody>
          <a:bodyPr anchorCtr="0" anchor="t" bIns="117925" lIns="117925" spcFirstLastPara="1" rIns="117925" wrap="square" tIns="117925">
            <a:no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117925" lIns="117925" spcFirstLastPara="1" rIns="117925" wrap="square" tIns="1179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233775" y="1054355"/>
            <a:ext cx="6390600" cy="1356900"/>
          </a:xfrm>
          <a:prstGeom prst="rect">
            <a:avLst/>
          </a:prstGeom>
        </p:spPr>
        <p:txBody>
          <a:bodyPr anchorCtr="0" anchor="t" bIns="117925" lIns="117925" spcFirstLastPara="1" rIns="117925" wrap="square" tIns="1179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233775" y="2730448"/>
            <a:ext cx="3000000" cy="8094000"/>
          </a:xfrm>
          <a:prstGeom prst="rect">
            <a:avLst/>
          </a:prstGeom>
        </p:spPr>
        <p:txBody>
          <a:bodyPr anchorCtr="0" anchor="t" bIns="117925" lIns="117925" spcFirstLastPara="1" rIns="117925" wrap="square" tIns="1179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3624300" y="2730448"/>
            <a:ext cx="3000000" cy="8094000"/>
          </a:xfrm>
          <a:prstGeom prst="rect">
            <a:avLst/>
          </a:prstGeom>
        </p:spPr>
        <p:txBody>
          <a:bodyPr anchorCtr="0" anchor="t" bIns="117925" lIns="117925" spcFirstLastPara="1" rIns="117925" wrap="square" tIns="1179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117925" lIns="117925" spcFirstLastPara="1" rIns="117925" wrap="square" tIns="1179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233775" y="1054355"/>
            <a:ext cx="6390600" cy="1356900"/>
          </a:xfrm>
          <a:prstGeom prst="rect">
            <a:avLst/>
          </a:prstGeom>
        </p:spPr>
        <p:txBody>
          <a:bodyPr anchorCtr="0" anchor="t" bIns="117925" lIns="117925" spcFirstLastPara="1" rIns="117925" wrap="square" tIns="1179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117925" lIns="117925" spcFirstLastPara="1" rIns="117925" wrap="square" tIns="1179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233775" y="1316330"/>
            <a:ext cx="2106000" cy="1790400"/>
          </a:xfrm>
          <a:prstGeom prst="rect">
            <a:avLst/>
          </a:prstGeom>
        </p:spPr>
        <p:txBody>
          <a:bodyPr anchorCtr="0" anchor="b" bIns="117925" lIns="117925" spcFirstLastPara="1" rIns="117925" wrap="square" tIns="1179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233775" y="3292246"/>
            <a:ext cx="2106000" cy="7532700"/>
          </a:xfrm>
          <a:prstGeom prst="rect">
            <a:avLst/>
          </a:prstGeom>
        </p:spPr>
        <p:txBody>
          <a:bodyPr anchorCtr="0" anchor="t" bIns="117925" lIns="117925" spcFirstLastPara="1" rIns="117925" wrap="square" tIns="1179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117925" lIns="117925" spcFirstLastPara="1" rIns="117925" wrap="square" tIns="1179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367688" y="1066497"/>
            <a:ext cx="4776000" cy="9691800"/>
          </a:xfrm>
          <a:prstGeom prst="rect">
            <a:avLst/>
          </a:prstGeom>
        </p:spPr>
        <p:txBody>
          <a:bodyPr anchorCtr="0" anchor="ctr" bIns="117925" lIns="117925" spcFirstLastPara="1" rIns="117925" wrap="square" tIns="1179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117925" lIns="117925" spcFirstLastPara="1" rIns="117925" wrap="square" tIns="1179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3429000" y="-296"/>
            <a:ext cx="3429000" cy="121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7925" lIns="117925" spcFirstLastPara="1" rIns="117925" wrap="square" tIns="11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199125" y="2921643"/>
            <a:ext cx="3033900" cy="3511800"/>
          </a:xfrm>
          <a:prstGeom prst="rect">
            <a:avLst/>
          </a:prstGeom>
        </p:spPr>
        <p:txBody>
          <a:bodyPr anchorCtr="0" anchor="b" bIns="117925" lIns="117925" spcFirstLastPara="1" rIns="117925" wrap="square" tIns="117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199125" y="6641056"/>
            <a:ext cx="3033900" cy="2926200"/>
          </a:xfrm>
          <a:prstGeom prst="rect">
            <a:avLst/>
          </a:prstGeom>
        </p:spPr>
        <p:txBody>
          <a:bodyPr anchorCtr="0" anchor="t" bIns="117925" lIns="117925" spcFirstLastPara="1" rIns="117925" wrap="square" tIns="1179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3704625" y="1715481"/>
            <a:ext cx="2877900" cy="8754300"/>
          </a:xfrm>
          <a:prstGeom prst="rect">
            <a:avLst/>
          </a:prstGeom>
        </p:spPr>
        <p:txBody>
          <a:bodyPr anchorCtr="0" anchor="ctr" bIns="117925" lIns="117925" spcFirstLastPara="1" rIns="117925" wrap="square" tIns="117925">
            <a:no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117925" lIns="117925" spcFirstLastPara="1" rIns="117925" wrap="square" tIns="1179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233775" y="10023095"/>
            <a:ext cx="4499100" cy="1433700"/>
          </a:xfrm>
          <a:prstGeom prst="rect">
            <a:avLst/>
          </a:prstGeom>
        </p:spPr>
        <p:txBody>
          <a:bodyPr anchorCtr="0" anchor="ctr" bIns="117925" lIns="117925" spcFirstLastPara="1" rIns="117925" wrap="square" tIns="1179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117925" lIns="117925" spcFirstLastPara="1" rIns="117925" wrap="square" tIns="1179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33775" y="1054355"/>
            <a:ext cx="6390600" cy="13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7925" lIns="117925" spcFirstLastPara="1" rIns="117925" wrap="square" tIns="1179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33775" y="2730448"/>
            <a:ext cx="6390600" cy="80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7925" lIns="117925" spcFirstLastPara="1" rIns="117925" wrap="square" tIns="117925">
            <a:no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7925" lIns="117925" spcFirstLastPara="1" rIns="117925" wrap="square" tIns="117925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-150" y="0"/>
            <a:ext cx="6877200" cy="95400"/>
          </a:xfrm>
          <a:prstGeom prst="rect">
            <a:avLst/>
          </a:prstGeom>
          <a:solidFill>
            <a:srgbClr val="741B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-150" y="11309951"/>
            <a:ext cx="6858000" cy="876000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9525">
            <a:solidFill>
              <a:srgbClr val="C27BA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233775" y="1054355"/>
            <a:ext cx="6390300" cy="13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233775" y="2730448"/>
            <a:ext cx="6390300" cy="80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document/d/1vLdNamfzIiACRKGp81jXnTCeeCSKS_mTl1xp1xq5MV4/edit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1.xml"/><Relationship Id="rId4" Type="http://schemas.openxmlformats.org/officeDocument/2006/relationships/image" Target="../media/image4.png"/><Relationship Id="rId5" Type="http://schemas.openxmlformats.org/officeDocument/2006/relationships/hyperlink" Target="https://www.sarahah.com/messages/user/310aee58-eb69-4d7d-bb26-e596f5dfa048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/>
          <p:nvPr/>
        </p:nvSpPr>
        <p:spPr>
          <a:xfrm flipH="1" rot="-5400000">
            <a:off x="-800314" y="797839"/>
            <a:ext cx="8456153" cy="6860475"/>
          </a:xfrm>
          <a:prstGeom prst="flowChartExtract">
            <a:avLst/>
          </a:prstGeom>
          <a:solidFill>
            <a:srgbClr val="741B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5"/>
          <p:cNvSpPr/>
          <p:nvPr/>
        </p:nvSpPr>
        <p:spPr>
          <a:xfrm flipH="1" rot="10800000">
            <a:off x="0" y="-124"/>
            <a:ext cx="6867300" cy="4228200"/>
          </a:xfrm>
          <a:prstGeom prst="rtTriangle">
            <a:avLst/>
          </a:pr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5"/>
          <p:cNvSpPr/>
          <p:nvPr/>
        </p:nvSpPr>
        <p:spPr>
          <a:xfrm rot="5400000">
            <a:off x="5416593" y="10697055"/>
            <a:ext cx="1492014" cy="1390650"/>
          </a:xfrm>
          <a:prstGeom prst="flowChartMerge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5"/>
          <p:cNvSpPr txBox="1"/>
          <p:nvPr/>
        </p:nvSpPr>
        <p:spPr>
          <a:xfrm>
            <a:off x="5648250" y="11197239"/>
            <a:ext cx="13143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u="sng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Editing File</a:t>
            </a:r>
            <a:endParaRPr b="1" i="1" u="sng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" name="Google Shape;105;p25"/>
          <p:cNvSpPr txBox="1"/>
          <p:nvPr/>
        </p:nvSpPr>
        <p:spPr>
          <a:xfrm>
            <a:off x="19050" y="6503964"/>
            <a:ext cx="30384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Objectives:</a:t>
            </a:r>
            <a:endParaRPr b="1" sz="3000">
              <a:solidFill>
                <a:srgbClr val="741B4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6" name="Google Shape;106;p25"/>
          <p:cNvSpPr txBox="1"/>
          <p:nvPr/>
        </p:nvSpPr>
        <p:spPr>
          <a:xfrm>
            <a:off x="1679892" y="3413605"/>
            <a:ext cx="5353200" cy="18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Drugs Used in Treating Constipation </a:t>
            </a:r>
            <a:endParaRPr b="1" sz="4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and IBS</a:t>
            </a:r>
            <a:endParaRPr b="1" sz="4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" name="Google Shape;107;p25"/>
          <p:cNvSpPr txBox="1"/>
          <p:nvPr/>
        </p:nvSpPr>
        <p:spPr>
          <a:xfrm>
            <a:off x="47625" y="7049450"/>
            <a:ext cx="6549900" cy="3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A64D79"/>
                </a:solidFill>
                <a:latin typeface="Mada"/>
                <a:ea typeface="Mada"/>
                <a:cs typeface="Mada"/>
                <a:sym typeface="Mada"/>
              </a:rPr>
              <a:t>By the end of the lecture , you should know:</a:t>
            </a:r>
            <a:endParaRPr b="1">
              <a:solidFill>
                <a:srgbClr val="A64D79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A64D79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400"/>
              <a:buFont typeface="Mada"/>
              <a:buChar char="●"/>
            </a:pPr>
            <a:r>
              <a:rPr lang="en">
                <a:solidFill>
                  <a:srgbClr val="A64D79"/>
                </a:solidFill>
                <a:latin typeface="Mada"/>
                <a:ea typeface="Mada"/>
                <a:cs typeface="Mada"/>
                <a:sym typeface="Mada"/>
              </a:rPr>
              <a:t>Classify laxatives</a:t>
            </a:r>
            <a:endParaRPr sz="600">
              <a:solidFill>
                <a:srgbClr val="A64D79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A64D79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400"/>
              <a:buFont typeface="Mada"/>
              <a:buChar char="●"/>
            </a:pPr>
            <a:r>
              <a:rPr lang="en">
                <a:solidFill>
                  <a:srgbClr val="A64D79"/>
                </a:solidFill>
                <a:latin typeface="Mada"/>
                <a:ea typeface="Mada"/>
                <a:cs typeface="Mada"/>
                <a:sym typeface="Mada"/>
              </a:rPr>
              <a:t>Discuss the pharmacological properties of different classes</a:t>
            </a:r>
            <a:endParaRPr>
              <a:solidFill>
                <a:srgbClr val="A64D79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4D79"/>
                </a:solidFill>
                <a:latin typeface="Mada"/>
                <a:ea typeface="Mada"/>
                <a:cs typeface="Mada"/>
                <a:sym typeface="Mada"/>
              </a:rPr>
              <a:t>of laxatives, their pharmacokinetics, uses and side effects</a:t>
            </a:r>
            <a:endParaRPr sz="600">
              <a:solidFill>
                <a:srgbClr val="A64D79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A64D79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400"/>
              <a:buFont typeface="Mada"/>
              <a:buChar char="●"/>
            </a:pPr>
            <a:r>
              <a:rPr lang="en">
                <a:solidFill>
                  <a:srgbClr val="A64D79"/>
                </a:solidFill>
                <a:latin typeface="Mada"/>
                <a:ea typeface="Mada"/>
                <a:cs typeface="Mada"/>
                <a:sym typeface="Mada"/>
              </a:rPr>
              <a:t>Define drugs used to treat irritable bowel syndrome</a:t>
            </a:r>
            <a:endParaRPr>
              <a:solidFill>
                <a:srgbClr val="A64D79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108" name="Google Shape;10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025" y="235577"/>
            <a:ext cx="1313982" cy="8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5"/>
          <p:cNvPicPr preferRelativeResize="0"/>
          <p:nvPr/>
        </p:nvPicPr>
        <p:blipFill rotWithShape="1">
          <a:blip r:embed="rId5">
            <a:alphaModFix/>
          </a:blip>
          <a:srcRect b="15539" l="0" r="0" t="16778"/>
          <a:stretch/>
        </p:blipFill>
        <p:spPr>
          <a:xfrm>
            <a:off x="1578174" y="114350"/>
            <a:ext cx="1546025" cy="104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5"/>
          <p:cNvSpPr txBox="1"/>
          <p:nvPr/>
        </p:nvSpPr>
        <p:spPr>
          <a:xfrm>
            <a:off x="104775" y="11085704"/>
            <a:ext cx="13143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741B47"/>
                </a:solidFill>
                <a:latin typeface="Mada"/>
                <a:ea typeface="Mada"/>
                <a:cs typeface="Mada"/>
                <a:sym typeface="Mada"/>
              </a:rPr>
              <a:t>Color index:</a:t>
            </a:r>
            <a:endParaRPr b="1" u="sng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11" name="Google Shape;111;p25"/>
          <p:cNvSpPr txBox="1"/>
          <p:nvPr/>
        </p:nvSpPr>
        <p:spPr>
          <a:xfrm>
            <a:off x="47625" y="11438044"/>
            <a:ext cx="16668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Black : Main content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Red : Important</a:t>
            </a:r>
            <a:endParaRPr sz="1200">
              <a:solidFill>
                <a:srgbClr val="FF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85C6"/>
                </a:solidFill>
                <a:latin typeface="Mada"/>
                <a:ea typeface="Mada"/>
                <a:cs typeface="Mada"/>
                <a:sym typeface="Mada"/>
              </a:rPr>
              <a:t>Blue: Males’ slides only</a:t>
            </a:r>
            <a:endParaRPr sz="1200">
              <a:solidFill>
                <a:srgbClr val="3D85C6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12" name="Google Shape;112;p25"/>
          <p:cNvCxnSpPr/>
          <p:nvPr/>
        </p:nvCxnSpPr>
        <p:spPr>
          <a:xfrm>
            <a:off x="1819275" y="11542718"/>
            <a:ext cx="0" cy="495300"/>
          </a:xfrm>
          <a:prstGeom prst="straightConnector1">
            <a:avLst/>
          </a:prstGeom>
          <a:noFill/>
          <a:ln cap="flat" cmpd="sng" w="9525">
            <a:solidFill>
              <a:srgbClr val="C27BA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13" name="Google Shape;113;p25"/>
          <p:cNvSpPr txBox="1"/>
          <p:nvPr/>
        </p:nvSpPr>
        <p:spPr>
          <a:xfrm>
            <a:off x="1952625" y="11438044"/>
            <a:ext cx="22860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74EA7"/>
                </a:solidFill>
                <a:latin typeface="Mada"/>
                <a:ea typeface="Mada"/>
                <a:cs typeface="Mada"/>
                <a:sym typeface="Mada"/>
              </a:rPr>
              <a:t>Purple: Females’ slides only</a:t>
            </a:r>
            <a:endParaRPr sz="1200">
              <a:solidFill>
                <a:srgbClr val="674EA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Grey: Extra info or explanation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Green : Dr. notes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114" name="Google Shape;11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88386" y="143119"/>
            <a:ext cx="1046464" cy="104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4"/>
          <p:cNvSpPr/>
          <p:nvPr/>
        </p:nvSpPr>
        <p:spPr>
          <a:xfrm rot="5400000">
            <a:off x="-521287" y="521287"/>
            <a:ext cx="7748174" cy="6705600"/>
          </a:xfrm>
          <a:prstGeom prst="flowChartExtract">
            <a:avLst/>
          </a:prstGeom>
          <a:solidFill>
            <a:srgbClr val="741B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4"/>
          <p:cNvSpPr txBox="1"/>
          <p:nvPr/>
        </p:nvSpPr>
        <p:spPr>
          <a:xfrm>
            <a:off x="238200" y="6894431"/>
            <a:ext cx="6429300" cy="13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Team Leaders:</a:t>
            </a:r>
            <a:endParaRPr b="1" sz="1200">
              <a:solidFill>
                <a:srgbClr val="741B4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51C75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51C75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A64D79"/>
                </a:solidFill>
                <a:latin typeface="Mada"/>
                <a:ea typeface="Mada"/>
                <a:cs typeface="Mada"/>
                <a:sym typeface="Mada"/>
              </a:rPr>
              <a:t>May Babaeer           Zyad Aldosari</a:t>
            </a:r>
            <a:endParaRPr b="1" sz="2400">
              <a:solidFill>
                <a:srgbClr val="A64D79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96" name="Google Shape;296;p34"/>
          <p:cNvSpPr/>
          <p:nvPr/>
        </p:nvSpPr>
        <p:spPr>
          <a:xfrm rot="-5400000">
            <a:off x="3807075" y="1155350"/>
            <a:ext cx="2129925" cy="1876425"/>
          </a:xfrm>
          <a:prstGeom prst="flowChartMerge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7" name="Google Shape;297;p34"/>
          <p:cNvPicPr preferRelativeResize="0"/>
          <p:nvPr/>
        </p:nvPicPr>
        <p:blipFill rotWithShape="1">
          <a:blip r:embed="rId4">
            <a:alphaModFix/>
          </a:blip>
          <a:srcRect b="19850" l="0" r="0" t="19850"/>
          <a:stretch/>
        </p:blipFill>
        <p:spPr>
          <a:xfrm>
            <a:off x="4238625" y="1580866"/>
            <a:ext cx="885825" cy="53414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4"/>
          <p:cNvSpPr txBox="1"/>
          <p:nvPr/>
        </p:nvSpPr>
        <p:spPr>
          <a:xfrm>
            <a:off x="3829050" y="1996241"/>
            <a:ext cx="17313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  <a:hlinkClick r:id="rId5"/>
              </a:rPr>
              <a:t>Share with us your ideas !</a:t>
            </a:r>
            <a:endParaRPr b="1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99" name="Google Shape;299;p34"/>
          <p:cNvSpPr txBox="1"/>
          <p:nvPr/>
        </p:nvSpPr>
        <p:spPr>
          <a:xfrm>
            <a:off x="-361950" y="3226507"/>
            <a:ext cx="5829300" cy="15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Good Luck ,</a:t>
            </a:r>
            <a:endParaRPr b="1" i="1" sz="46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Future Doctors!</a:t>
            </a:r>
            <a:endParaRPr b="1" i="1" sz="46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0" name="Google Shape;300;p34"/>
          <p:cNvSpPr txBox="1"/>
          <p:nvPr/>
        </p:nvSpPr>
        <p:spPr>
          <a:xfrm>
            <a:off x="238200" y="8798970"/>
            <a:ext cx="64293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This Amazing Work Was Done By:</a:t>
            </a:r>
            <a:endParaRPr b="1" sz="28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01" name="Google Shape;301;p34"/>
          <p:cNvSpPr txBox="1"/>
          <p:nvPr/>
        </p:nvSpPr>
        <p:spPr>
          <a:xfrm>
            <a:off x="152400" y="9723850"/>
            <a:ext cx="67056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      Joud Alkhalifa </a:t>
            </a:r>
            <a:r>
              <a:rPr b="1" lang="en" sz="24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                    Nouf AlShammari</a:t>
            </a:r>
            <a:endParaRPr b="1" sz="11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     Noura AlMazrou                   Shahad AlSahil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/>
          <p:nvPr/>
        </p:nvSpPr>
        <p:spPr>
          <a:xfrm>
            <a:off x="1377925" y="3841275"/>
            <a:ext cx="40800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Accombined signs and symptoms </a:t>
            </a:r>
            <a:endParaRPr b="1" sz="18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0" name="Google Shape;120;p26"/>
          <p:cNvSpPr txBox="1"/>
          <p:nvPr/>
        </p:nvSpPr>
        <p:spPr>
          <a:xfrm>
            <a:off x="1669750" y="5110075"/>
            <a:ext cx="33888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Treatment of Constipation</a:t>
            </a:r>
            <a:endParaRPr b="1" sz="18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1" name="Google Shape;121;p26"/>
          <p:cNvSpPr txBox="1"/>
          <p:nvPr/>
        </p:nvSpPr>
        <p:spPr>
          <a:xfrm>
            <a:off x="923925" y="5595125"/>
            <a:ext cx="4896000" cy="1457700"/>
          </a:xfrm>
          <a:prstGeom prst="rect">
            <a:avLst/>
          </a:prstGeom>
          <a:noFill/>
          <a:ln cap="flat" cmpd="sng" w="9525">
            <a:solidFill>
              <a:srgbClr val="741B4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Adequate fluid intake.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High fiber contents in diet.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Regular exercise.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Regulation of bowel habit.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Avoid drugs causing constipation.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Use drugs (laxatives or purgatives)</a:t>
            </a:r>
            <a:r>
              <a:rPr baseline="30000" lang="en">
                <a:latin typeface="Mada"/>
                <a:ea typeface="Mada"/>
                <a:cs typeface="Mada"/>
                <a:sym typeface="Mada"/>
              </a:rPr>
              <a:t>1</a:t>
            </a: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: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Drugs that hasten the transit of food through the GIT.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2" name="Google Shape;122;p26"/>
          <p:cNvSpPr/>
          <p:nvPr/>
        </p:nvSpPr>
        <p:spPr>
          <a:xfrm>
            <a:off x="377950" y="2055384"/>
            <a:ext cx="1686000" cy="1527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Decreased motility in colon:</a:t>
            </a:r>
            <a:endParaRPr b="1" sz="12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Decrease in </a:t>
            </a:r>
            <a:r>
              <a:rPr i="1" lang="en" sz="1200" u="sng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water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and </a:t>
            </a:r>
            <a:r>
              <a:rPr i="1" lang="en" sz="1200" u="sng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fiber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contents of diet.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3" name="Google Shape;123;p26"/>
          <p:cNvSpPr txBox="1"/>
          <p:nvPr/>
        </p:nvSpPr>
        <p:spPr>
          <a:xfrm>
            <a:off x="-78387" y="2133200"/>
            <a:ext cx="6084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741B47"/>
                </a:solidFill>
              </a:rPr>
              <a:t>1</a:t>
            </a:r>
            <a:endParaRPr b="1" sz="8000">
              <a:solidFill>
                <a:srgbClr val="741B47"/>
              </a:solidFill>
            </a:endParaRPr>
          </a:p>
        </p:txBody>
      </p:sp>
      <p:sp>
        <p:nvSpPr>
          <p:cNvPr id="124" name="Google Shape;124;p26"/>
          <p:cNvSpPr/>
          <p:nvPr/>
        </p:nvSpPr>
        <p:spPr>
          <a:xfrm>
            <a:off x="2592175" y="2047050"/>
            <a:ext cx="1780500" cy="1527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sz="12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-Local painful conditions: anal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fissures,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piles.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- Lack of muscular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exercise.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5" name="Google Shape;125;p26"/>
          <p:cNvSpPr txBox="1"/>
          <p:nvPr/>
        </p:nvSpPr>
        <p:spPr>
          <a:xfrm>
            <a:off x="2057788" y="2056997"/>
            <a:ext cx="6084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741B47"/>
                </a:solidFill>
              </a:rPr>
              <a:t>2</a:t>
            </a:r>
            <a:endParaRPr b="1" sz="8000">
              <a:solidFill>
                <a:srgbClr val="741B47"/>
              </a:solidFill>
            </a:endParaRPr>
          </a:p>
        </p:txBody>
      </p:sp>
      <p:sp>
        <p:nvSpPr>
          <p:cNvPr id="126" name="Google Shape;126;p26"/>
          <p:cNvSpPr/>
          <p:nvPr/>
        </p:nvSpPr>
        <p:spPr>
          <a:xfrm>
            <a:off x="4964625" y="2047050"/>
            <a:ext cx="1780500" cy="1527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" sz="12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Drug-induced: </a:t>
            </a:r>
            <a:r>
              <a:rPr lang="en" sz="12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endParaRPr sz="12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-Anticholinergic agents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-Antidepressant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-Bismuth, Antacids.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-Opioids, NSAID.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-Iron,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Antipsychotics.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-Sympathomimetics</a:t>
            </a:r>
            <a:endParaRPr b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-Ca</a:t>
            </a:r>
            <a:r>
              <a:rPr b="1" baseline="30000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+2</a:t>
            </a: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channel blockers</a:t>
            </a:r>
            <a:endParaRPr b="1"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7" name="Google Shape;127;p26"/>
          <p:cNvSpPr txBox="1"/>
          <p:nvPr/>
        </p:nvSpPr>
        <p:spPr>
          <a:xfrm>
            <a:off x="4428675" y="2090688"/>
            <a:ext cx="6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741B47"/>
                </a:solidFill>
              </a:rPr>
              <a:t>3</a:t>
            </a:r>
            <a:endParaRPr b="1" sz="8000">
              <a:solidFill>
                <a:srgbClr val="741B47"/>
              </a:solidFill>
            </a:endParaRPr>
          </a:p>
        </p:txBody>
      </p:sp>
      <p:sp>
        <p:nvSpPr>
          <p:cNvPr id="128" name="Google Shape;128;p26"/>
          <p:cNvSpPr/>
          <p:nvPr/>
        </p:nvSpPr>
        <p:spPr>
          <a:xfrm>
            <a:off x="1615525" y="1656325"/>
            <a:ext cx="3388800" cy="441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Causes:</a:t>
            </a:r>
            <a:endParaRPr sz="18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9" name="Google Shape;129;p26"/>
          <p:cNvSpPr/>
          <p:nvPr/>
        </p:nvSpPr>
        <p:spPr>
          <a:xfrm>
            <a:off x="467050" y="7362495"/>
            <a:ext cx="57942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Classification of laxatives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30" name="Google Shape;130;p26"/>
          <p:cNvSpPr/>
          <p:nvPr/>
        </p:nvSpPr>
        <p:spPr>
          <a:xfrm>
            <a:off x="628650" y="545125"/>
            <a:ext cx="5496000" cy="816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741B4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infrequent defecation,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often with straining and the passage of hard, uncomfortable stool.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31" name="Google Shape;131;p26"/>
          <p:cNvSpPr/>
          <p:nvPr/>
        </p:nvSpPr>
        <p:spPr>
          <a:xfrm>
            <a:off x="1454121" y="411775"/>
            <a:ext cx="3778800" cy="307800"/>
          </a:xfrm>
          <a:prstGeom prst="roundRect">
            <a:avLst>
              <a:gd fmla="val 16667" name="adj"/>
            </a:avLst>
          </a:prstGeom>
          <a:solidFill>
            <a:srgbClr val="741B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Constipation</a:t>
            </a:r>
            <a:endParaRPr b="1"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2" name="Google Shape;132;p26"/>
          <p:cNvSpPr txBox="1"/>
          <p:nvPr/>
        </p:nvSpPr>
        <p:spPr>
          <a:xfrm>
            <a:off x="2562225" y="2162175"/>
            <a:ext cx="19062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" sz="12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Difficulty in evacuation:</a:t>
            </a:r>
            <a:endParaRPr/>
          </a:p>
        </p:txBody>
      </p:sp>
      <p:cxnSp>
        <p:nvCxnSpPr>
          <p:cNvPr id="133" name="Google Shape;133;p26"/>
          <p:cNvCxnSpPr/>
          <p:nvPr/>
        </p:nvCxnSpPr>
        <p:spPr>
          <a:xfrm>
            <a:off x="1400175" y="4419600"/>
            <a:ext cx="0" cy="504900"/>
          </a:xfrm>
          <a:prstGeom prst="straightConnector1">
            <a:avLst/>
          </a:prstGeom>
          <a:noFill/>
          <a:ln cap="flat" cmpd="sng" w="19050">
            <a:solidFill>
              <a:srgbClr val="741B47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34" name="Google Shape;134;p26"/>
          <p:cNvSpPr txBox="1"/>
          <p:nvPr/>
        </p:nvSpPr>
        <p:spPr>
          <a:xfrm>
            <a:off x="66675" y="4467225"/>
            <a:ext cx="12447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Loss of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appetite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35" name="Google Shape;135;p26"/>
          <p:cNvCxnSpPr/>
          <p:nvPr/>
        </p:nvCxnSpPr>
        <p:spPr>
          <a:xfrm>
            <a:off x="2533650" y="4419600"/>
            <a:ext cx="0" cy="504900"/>
          </a:xfrm>
          <a:prstGeom prst="straightConnector1">
            <a:avLst/>
          </a:prstGeom>
          <a:noFill/>
          <a:ln cap="flat" cmpd="sng" w="19050">
            <a:solidFill>
              <a:srgbClr val="741B47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36" name="Google Shape;136;p26"/>
          <p:cNvSpPr txBox="1"/>
          <p:nvPr/>
        </p:nvSpPr>
        <p:spPr>
          <a:xfrm>
            <a:off x="1552575" y="4467225"/>
            <a:ext cx="9048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Flatulence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37" name="Google Shape;137;p26"/>
          <p:cNvCxnSpPr/>
          <p:nvPr/>
        </p:nvCxnSpPr>
        <p:spPr>
          <a:xfrm>
            <a:off x="4524375" y="4419600"/>
            <a:ext cx="0" cy="504900"/>
          </a:xfrm>
          <a:prstGeom prst="straightConnector1">
            <a:avLst/>
          </a:prstGeom>
          <a:noFill/>
          <a:ln cap="flat" cmpd="sng" w="19050">
            <a:solidFill>
              <a:srgbClr val="741B47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38" name="Google Shape;138;p26"/>
          <p:cNvSpPr txBox="1"/>
          <p:nvPr/>
        </p:nvSpPr>
        <p:spPr>
          <a:xfrm>
            <a:off x="2647950" y="4448175"/>
            <a:ext cx="17142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Abdominal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&amp; rectal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pain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39" name="Google Shape;139;p26"/>
          <p:cNvCxnSpPr/>
          <p:nvPr/>
        </p:nvCxnSpPr>
        <p:spPr>
          <a:xfrm>
            <a:off x="5591175" y="4419600"/>
            <a:ext cx="0" cy="504900"/>
          </a:xfrm>
          <a:prstGeom prst="straightConnector1">
            <a:avLst/>
          </a:prstGeom>
          <a:noFill/>
          <a:ln cap="flat" cmpd="sng" w="19050">
            <a:solidFill>
              <a:srgbClr val="741B47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40" name="Google Shape;140;p26"/>
          <p:cNvSpPr txBox="1"/>
          <p:nvPr/>
        </p:nvSpPr>
        <p:spPr>
          <a:xfrm>
            <a:off x="4667250" y="4457700"/>
            <a:ext cx="9048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Lethargy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41" name="Google Shape;141;p26"/>
          <p:cNvSpPr txBox="1"/>
          <p:nvPr/>
        </p:nvSpPr>
        <p:spPr>
          <a:xfrm>
            <a:off x="5715000" y="4476750"/>
            <a:ext cx="9048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Depression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42" name="Google Shape;142;p26"/>
          <p:cNvSpPr/>
          <p:nvPr/>
        </p:nvSpPr>
        <p:spPr>
          <a:xfrm>
            <a:off x="887275" y="7949500"/>
            <a:ext cx="2214600" cy="479100"/>
          </a:xfrm>
          <a:prstGeom prst="rect">
            <a:avLst/>
          </a:prstGeom>
          <a:noFill/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Bulk forming laxatives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43" name="Google Shape;143;p26"/>
          <p:cNvSpPr/>
          <p:nvPr/>
        </p:nvSpPr>
        <p:spPr>
          <a:xfrm>
            <a:off x="4011475" y="7949500"/>
            <a:ext cx="2214600" cy="479100"/>
          </a:xfrm>
          <a:prstGeom prst="rect">
            <a:avLst/>
          </a:prstGeom>
          <a:noFill/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Osmotic laxatives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44" name="Google Shape;144;p26"/>
          <p:cNvSpPr/>
          <p:nvPr/>
        </p:nvSpPr>
        <p:spPr>
          <a:xfrm>
            <a:off x="887275" y="8711500"/>
            <a:ext cx="2214600" cy="479100"/>
          </a:xfrm>
          <a:prstGeom prst="rect">
            <a:avLst/>
          </a:prstGeom>
          <a:noFill/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Stimulant laxatives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45" name="Google Shape;145;p26"/>
          <p:cNvSpPr/>
          <p:nvPr/>
        </p:nvSpPr>
        <p:spPr>
          <a:xfrm>
            <a:off x="4011475" y="8711500"/>
            <a:ext cx="2214600" cy="479100"/>
          </a:xfrm>
          <a:prstGeom prst="rect">
            <a:avLst/>
          </a:prstGeom>
          <a:noFill/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Stool softeners (lubricants)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46" name="Google Shape;146;p26"/>
          <p:cNvSpPr/>
          <p:nvPr/>
        </p:nvSpPr>
        <p:spPr>
          <a:xfrm>
            <a:off x="887275" y="9473500"/>
            <a:ext cx="2214600" cy="479100"/>
          </a:xfrm>
          <a:prstGeom prst="rect">
            <a:avLst/>
          </a:prstGeom>
          <a:noFill/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Opioid receptor antagonists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47" name="Google Shape;147;p26"/>
          <p:cNvSpPr/>
          <p:nvPr/>
        </p:nvSpPr>
        <p:spPr>
          <a:xfrm>
            <a:off x="4011475" y="9473500"/>
            <a:ext cx="2214600" cy="479100"/>
          </a:xfrm>
          <a:prstGeom prst="rect">
            <a:avLst/>
          </a:prstGeom>
          <a:noFill/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Serotonin (5-HT4) agonists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48" name="Google Shape;148;p26"/>
          <p:cNvSpPr/>
          <p:nvPr/>
        </p:nvSpPr>
        <p:spPr>
          <a:xfrm>
            <a:off x="1649275" y="10311700"/>
            <a:ext cx="4080000" cy="479100"/>
          </a:xfrm>
          <a:prstGeom prst="rect">
            <a:avLst/>
          </a:prstGeom>
          <a:noFill/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Intestinal secretagogues (Chloride secretion activators)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149" name="Google Shape;149;p26"/>
          <p:cNvGrpSpPr/>
          <p:nvPr/>
        </p:nvGrpSpPr>
        <p:grpSpPr>
          <a:xfrm>
            <a:off x="1395581" y="10244214"/>
            <a:ext cx="428695" cy="644011"/>
            <a:chOff x="219906" y="1124884"/>
            <a:chExt cx="502455" cy="736349"/>
          </a:xfrm>
        </p:grpSpPr>
        <p:grpSp>
          <p:nvGrpSpPr>
            <p:cNvPr id="150" name="Google Shape;150;p26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151" name="Google Shape;151;p26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C27BA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26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53;p26"/>
            <p:cNvSpPr txBox="1"/>
            <p:nvPr/>
          </p:nvSpPr>
          <p:spPr>
            <a:xfrm>
              <a:off x="281109" y="1168959"/>
              <a:ext cx="270600" cy="3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66666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7</a:t>
              </a:r>
              <a:endParaRPr b="1" sz="17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154" name="Google Shape;154;p26"/>
          <p:cNvGrpSpPr/>
          <p:nvPr/>
        </p:nvGrpSpPr>
        <p:grpSpPr>
          <a:xfrm>
            <a:off x="624056" y="7882014"/>
            <a:ext cx="428695" cy="644011"/>
            <a:chOff x="219906" y="1124884"/>
            <a:chExt cx="502455" cy="736349"/>
          </a:xfrm>
        </p:grpSpPr>
        <p:grpSp>
          <p:nvGrpSpPr>
            <p:cNvPr id="155" name="Google Shape;155;p26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156" name="Google Shape;156;p26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C27BA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26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8" name="Google Shape;158;p26"/>
            <p:cNvSpPr txBox="1"/>
            <p:nvPr/>
          </p:nvSpPr>
          <p:spPr>
            <a:xfrm>
              <a:off x="281109" y="1168959"/>
              <a:ext cx="270600" cy="3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66666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</a:t>
              </a:r>
              <a:endParaRPr b="1" sz="17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159" name="Google Shape;159;p26"/>
          <p:cNvGrpSpPr/>
          <p:nvPr/>
        </p:nvGrpSpPr>
        <p:grpSpPr>
          <a:xfrm>
            <a:off x="624056" y="8644014"/>
            <a:ext cx="428695" cy="644011"/>
            <a:chOff x="219906" y="1124884"/>
            <a:chExt cx="502455" cy="736349"/>
          </a:xfrm>
        </p:grpSpPr>
        <p:grpSp>
          <p:nvGrpSpPr>
            <p:cNvPr id="160" name="Google Shape;160;p26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161" name="Google Shape;161;p26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C27BA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6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" name="Google Shape;163;p26"/>
            <p:cNvSpPr txBox="1"/>
            <p:nvPr/>
          </p:nvSpPr>
          <p:spPr>
            <a:xfrm>
              <a:off x="281109" y="1168959"/>
              <a:ext cx="270600" cy="3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66666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2</a:t>
              </a:r>
              <a:endParaRPr b="1" sz="17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164" name="Google Shape;164;p26"/>
          <p:cNvGrpSpPr/>
          <p:nvPr/>
        </p:nvGrpSpPr>
        <p:grpSpPr>
          <a:xfrm>
            <a:off x="624056" y="9415539"/>
            <a:ext cx="428695" cy="644011"/>
            <a:chOff x="219906" y="1124884"/>
            <a:chExt cx="502455" cy="736349"/>
          </a:xfrm>
        </p:grpSpPr>
        <p:grpSp>
          <p:nvGrpSpPr>
            <p:cNvPr id="165" name="Google Shape;165;p26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166" name="Google Shape;166;p26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C27BA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26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" name="Google Shape;168;p26"/>
            <p:cNvSpPr txBox="1"/>
            <p:nvPr/>
          </p:nvSpPr>
          <p:spPr>
            <a:xfrm>
              <a:off x="281109" y="1168959"/>
              <a:ext cx="270600" cy="3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66666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3</a:t>
              </a:r>
              <a:endParaRPr b="1" sz="17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169" name="Google Shape;169;p26"/>
          <p:cNvGrpSpPr/>
          <p:nvPr/>
        </p:nvGrpSpPr>
        <p:grpSpPr>
          <a:xfrm>
            <a:off x="3776631" y="7894289"/>
            <a:ext cx="428695" cy="644011"/>
            <a:chOff x="219906" y="1124884"/>
            <a:chExt cx="502455" cy="736349"/>
          </a:xfrm>
        </p:grpSpPr>
        <p:grpSp>
          <p:nvGrpSpPr>
            <p:cNvPr id="170" name="Google Shape;170;p26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171" name="Google Shape;171;p26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C27BA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26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3" name="Google Shape;173;p26"/>
            <p:cNvSpPr txBox="1"/>
            <p:nvPr/>
          </p:nvSpPr>
          <p:spPr>
            <a:xfrm>
              <a:off x="281109" y="1168959"/>
              <a:ext cx="270600" cy="3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66666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4</a:t>
              </a:r>
              <a:endParaRPr b="1" sz="17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174" name="Google Shape;174;p26"/>
          <p:cNvGrpSpPr/>
          <p:nvPr/>
        </p:nvGrpSpPr>
        <p:grpSpPr>
          <a:xfrm>
            <a:off x="3776631" y="8656289"/>
            <a:ext cx="428695" cy="644011"/>
            <a:chOff x="219906" y="1124884"/>
            <a:chExt cx="502455" cy="736349"/>
          </a:xfrm>
        </p:grpSpPr>
        <p:grpSp>
          <p:nvGrpSpPr>
            <p:cNvPr id="175" name="Google Shape;175;p26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176" name="Google Shape;176;p26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C27BA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26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" name="Google Shape;178;p26"/>
            <p:cNvSpPr txBox="1"/>
            <p:nvPr/>
          </p:nvSpPr>
          <p:spPr>
            <a:xfrm>
              <a:off x="281109" y="1168959"/>
              <a:ext cx="270600" cy="3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66666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5</a:t>
              </a:r>
              <a:endParaRPr b="1" sz="17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179" name="Google Shape;179;p26"/>
          <p:cNvGrpSpPr/>
          <p:nvPr/>
        </p:nvGrpSpPr>
        <p:grpSpPr>
          <a:xfrm>
            <a:off x="3776631" y="9399239"/>
            <a:ext cx="428695" cy="644011"/>
            <a:chOff x="219906" y="1124884"/>
            <a:chExt cx="502455" cy="736349"/>
          </a:xfrm>
        </p:grpSpPr>
        <p:grpSp>
          <p:nvGrpSpPr>
            <p:cNvPr id="180" name="Google Shape;180;p26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181" name="Google Shape;181;p26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C27BA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26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" name="Google Shape;183;p26"/>
            <p:cNvSpPr txBox="1"/>
            <p:nvPr/>
          </p:nvSpPr>
          <p:spPr>
            <a:xfrm>
              <a:off x="281109" y="1168959"/>
              <a:ext cx="270600" cy="3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66666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6</a:t>
              </a:r>
              <a:endParaRPr b="1" sz="17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84" name="Google Shape;184;p26"/>
          <p:cNvSpPr txBox="1"/>
          <p:nvPr/>
        </p:nvSpPr>
        <p:spPr>
          <a:xfrm>
            <a:off x="-136650" y="11341850"/>
            <a:ext cx="6940200" cy="6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800"/>
              <a:buFont typeface="Mada"/>
              <a:buAutoNum type="arabicParenR"/>
            </a:pPr>
            <a:r>
              <a:rPr b="1" lang="en" sz="800" u="sng">
                <a:solidFill>
                  <a:srgbClr val="6AA84F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Laxatives</a:t>
            </a:r>
            <a:r>
              <a:rPr lang="en" sz="800">
                <a:solidFill>
                  <a:srgbClr val="6AA84F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 are milder in action and deal with evacuation of rectum. With the use of laxatives, there’s elimination of soft stool. </a:t>
            </a:r>
            <a:r>
              <a:rPr b="1" lang="en" sz="800" u="sng">
                <a:solidFill>
                  <a:srgbClr val="6AA84F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Cathartics</a:t>
            </a:r>
            <a:r>
              <a:rPr lang="en" sz="800">
                <a:solidFill>
                  <a:srgbClr val="6AA84F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 are severe in action and deal with evacuation of colon. With their use, liquid form of stool is eliminated. </a:t>
            </a:r>
            <a:r>
              <a:rPr b="1" lang="en" sz="800" u="sng">
                <a:solidFill>
                  <a:srgbClr val="6AA84F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Purgatives</a:t>
            </a:r>
            <a:r>
              <a:rPr b="1" lang="en" sz="800">
                <a:solidFill>
                  <a:srgbClr val="6AA84F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" sz="800">
                <a:solidFill>
                  <a:srgbClr val="6AA84F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in between the two.</a:t>
            </a:r>
            <a:endParaRPr sz="800">
              <a:solidFill>
                <a:srgbClr val="6AA84F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" name="Google Shape;189;p27"/>
          <p:cNvGraphicFramePr/>
          <p:nvPr/>
        </p:nvGraphicFramePr>
        <p:xfrm>
          <a:off x="145450" y="67703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{C00E3FF7-B2C6-48BC-8325-17827FF2921C}</a:tableStyleId>
              </a:tblPr>
              <a:tblGrid>
                <a:gridCol w="706075"/>
                <a:gridCol w="5861000"/>
              </a:tblGrid>
              <a:tr h="259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Drug</a:t>
                      </a:r>
                      <a:endParaRPr b="1" sz="1400" u="none" cap="none" strike="noStrike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                                                             </a:t>
                      </a:r>
                      <a:r>
                        <a:rPr b="1" lang="en" u="none" cap="none" strike="noStrike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lactulose</a:t>
                      </a:r>
                      <a:endParaRPr b="1" u="none" cap="none" strike="noStrike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</a:tr>
              <a:tr h="1072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P.K</a:t>
                      </a:r>
                      <a:endParaRPr sz="1400" u="none" cap="none" strike="noStrike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 u="none" cap="none" strike="noStrike">
                          <a:latin typeface="Mada"/>
                          <a:ea typeface="Mada"/>
                          <a:cs typeface="Mada"/>
                          <a:sym typeface="Mada"/>
                        </a:rPr>
                        <a:t>Semi synthetic disaccharide of fructose &amp; galactose.</a:t>
                      </a:r>
                      <a:endParaRPr sz="1200" u="none" cap="none" strike="noStrike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 u="none" cap="none" strike="noStrike">
                          <a:latin typeface="Mada"/>
                          <a:ea typeface="Mada"/>
                          <a:cs typeface="Mada"/>
                          <a:sym typeface="Mada"/>
                        </a:rPr>
                        <a:t>Non absorbable.</a:t>
                      </a:r>
                      <a:endParaRPr sz="1200" u="none" cap="none" strike="noStrike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lang="en" sz="1200" u="none" cap="none" strike="noStrike">
                          <a:latin typeface="Mada"/>
                          <a:ea typeface="Mada"/>
                          <a:cs typeface="Mada"/>
                          <a:sym typeface="Mada"/>
                        </a:rPr>
                        <a:t>In the colon, metabolized by bacteria to fructose &amp; galactose. </a:t>
                      </a:r>
                      <a:endParaRPr sz="1200" u="none" cap="none" strike="noStrike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lang="en" sz="1200" u="none" cap="none" strike="noStrike">
                          <a:latin typeface="Mada"/>
                          <a:ea typeface="Mada"/>
                          <a:cs typeface="Mada"/>
                          <a:sym typeface="Mada"/>
                        </a:rPr>
                        <a:t>These sugars are fermented into </a:t>
                      </a:r>
                      <a:r>
                        <a:rPr b="1" lang="en" sz="1200" u="none" cap="none" strike="noStrike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lactic acid &amp; acetic acid</a:t>
                      </a:r>
                      <a:r>
                        <a:rPr lang="en" sz="1200" u="none" cap="none" strike="noStrike">
                          <a:latin typeface="Mada"/>
                          <a:ea typeface="Mada"/>
                          <a:cs typeface="Mada"/>
                          <a:sym typeface="Mada"/>
                        </a:rPr>
                        <a:t> that function as osmotic laxatives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.</a:t>
                      </a:r>
                      <a:endParaRPr sz="1200" u="none" cap="none" strike="noStrike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46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Uses</a:t>
                      </a:r>
                      <a:endParaRPr sz="1400" u="none" cap="none" strike="noStrike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 u="none" cap="none" strike="noStrike">
                          <a:latin typeface="Mada"/>
                          <a:ea typeface="Mada"/>
                          <a:cs typeface="Mada"/>
                          <a:sym typeface="Mada"/>
                        </a:rPr>
                        <a:t>Prevention of </a:t>
                      </a:r>
                      <a:r>
                        <a:rPr b="1" lang="en" sz="1200" u="none" cap="none" strike="noStrike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chronic constipation</a:t>
                      </a:r>
                      <a:r>
                        <a:rPr lang="en" sz="1200" u="none" cap="none" strike="noStrike"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r>
                        <a:rPr lang="en" sz="1200" u="none" cap="none" strike="noStrike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(and </a:t>
                      </a:r>
                      <a:r>
                        <a:rPr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opioid</a:t>
                      </a:r>
                      <a:r>
                        <a:rPr lang="en" sz="1200" u="none" cap="none" strike="noStrike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r>
                        <a:rPr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induced</a:t>
                      </a:r>
                      <a:r>
                        <a:rPr lang="en" sz="1200" u="none" cap="none" strike="noStrike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constipation)</a:t>
                      </a:r>
                      <a:endParaRPr sz="1200" u="none" cap="none" strike="noStrike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 u="none" cap="none" strike="noStrike">
                          <a:latin typeface="Mada"/>
                          <a:ea typeface="Mada"/>
                          <a:cs typeface="Mada"/>
                          <a:sym typeface="Mada"/>
                        </a:rPr>
                        <a:t>Hemorrhoids</a:t>
                      </a:r>
                      <a:endParaRPr sz="1200" u="none" cap="none" strike="noStrike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 u="none" cap="none" strike="noStrike">
                          <a:latin typeface="Mada"/>
                          <a:ea typeface="Mada"/>
                          <a:cs typeface="Mada"/>
                          <a:sym typeface="Mada"/>
                        </a:rPr>
                        <a:t>Hepatic encephalopathy (Hyperammonemia)</a:t>
                      </a:r>
                      <a:endParaRPr sz="1200" u="none" cap="none" strike="noStrike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lang="en" sz="1200" u="none" cap="none" strike="noStrike">
                          <a:latin typeface="Mada"/>
                          <a:ea typeface="Mada"/>
                          <a:cs typeface="Mada"/>
                          <a:sym typeface="Mada"/>
                        </a:rPr>
                        <a:t>Liver cirrhosi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●"/>
                      </a:pPr>
                      <a:r>
                        <a:rPr b="1" lang="en" sz="1200" u="none" cap="none" strike="noStrike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Why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is</a:t>
                      </a:r>
                      <a:r>
                        <a:rPr b="1" lang="en" sz="1200" u="none" cap="none" strike="noStrike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lactulose used in Liver cirrhosis &amp; Hyperammonemia?</a:t>
                      </a:r>
                      <a:endParaRPr b="1"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It </a:t>
                      </a:r>
                      <a:r>
                        <a:rPr lang="en" sz="1200" u="none" cap="none" strike="noStrike">
                          <a:latin typeface="Mada"/>
                          <a:ea typeface="Mada"/>
                          <a:cs typeface="Mada"/>
                          <a:sym typeface="Mada"/>
                        </a:rPr>
                        <a:t>increases the H+ concentration in the gut, 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t</a:t>
                      </a:r>
                      <a:r>
                        <a:rPr lang="en" sz="1200" u="none" cap="none" strike="noStrike">
                          <a:latin typeface="Mada"/>
                          <a:ea typeface="Mada"/>
                          <a:cs typeface="Mada"/>
                          <a:sym typeface="Mada"/>
                        </a:rPr>
                        <a:t>his favors the formation of the non-absorbable NH</a:t>
                      </a:r>
                      <a:r>
                        <a:rPr baseline="-25000" lang="en" sz="1200" u="none" cap="none" strike="noStrike">
                          <a:latin typeface="Mada"/>
                          <a:ea typeface="Mada"/>
                          <a:cs typeface="Mada"/>
                          <a:sym typeface="Mada"/>
                        </a:rPr>
                        <a:t>4</a:t>
                      </a:r>
                      <a:r>
                        <a:rPr baseline="30000" lang="en" sz="1200" u="none" cap="none" strike="noStrike">
                          <a:latin typeface="Mada"/>
                          <a:ea typeface="Mada"/>
                          <a:cs typeface="Mada"/>
                          <a:sym typeface="Mada"/>
                        </a:rPr>
                        <a:t>+</a:t>
                      </a:r>
                      <a:r>
                        <a:rPr lang="en" sz="1200" u="none" cap="none" strike="noStrike">
                          <a:latin typeface="Mada"/>
                          <a:ea typeface="Mada"/>
                          <a:cs typeface="Mada"/>
                          <a:sym typeface="Mada"/>
                        </a:rPr>
                        <a:t> from NH</a:t>
                      </a:r>
                      <a:r>
                        <a:rPr baseline="-25000" lang="en" sz="1200" u="none" cap="none" strike="noStrike">
                          <a:latin typeface="Mada"/>
                          <a:ea typeface="Mada"/>
                          <a:cs typeface="Mada"/>
                          <a:sym typeface="Mada"/>
                        </a:rPr>
                        <a:t>3 </a:t>
                      </a:r>
                      <a:r>
                        <a:rPr lang="en" sz="1200" u="none" cap="none" strike="noStrike">
                          <a:latin typeface="Mada"/>
                          <a:ea typeface="Mada"/>
                          <a:cs typeface="Mada"/>
                          <a:sym typeface="Mada"/>
                        </a:rPr>
                        <a:t>, trapping </a:t>
                      </a: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NH</a:t>
                      </a:r>
                      <a:r>
                        <a:rPr baseline="-25000" lang="en" sz="1200" u="none" cap="none" strike="noStrike">
                          <a:solidFill>
                            <a:srgbClr val="00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3</a:t>
                      </a:r>
                      <a:r>
                        <a:rPr lang="en" sz="1200" u="none" cap="none" strike="noStrike">
                          <a:latin typeface="Mada"/>
                          <a:ea typeface="Mada"/>
                          <a:cs typeface="Mada"/>
                          <a:sym typeface="Mada"/>
                        </a:rPr>
                        <a:t> in the colon and reducing its back diffusion into blood. </a:t>
                      </a:r>
                      <a:endParaRPr sz="1200" u="none" cap="none" strike="noStrike">
                        <a:solidFill>
                          <a:srgbClr val="38761D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ADRs</a:t>
                      </a:r>
                      <a:endParaRPr sz="1400" u="none" cap="none" strike="noStrike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b="1" lang="en" sz="1200" u="none" cap="none" strike="noStrike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Delayed </a:t>
                      </a:r>
                      <a:r>
                        <a:rPr lang="en" sz="1200" u="none" cap="none" strike="noStrike">
                          <a:latin typeface="Mada"/>
                          <a:ea typeface="Mada"/>
                          <a:cs typeface="Mada"/>
                          <a:sym typeface="Mada"/>
                        </a:rPr>
                        <a:t>onset action (2-3 Days) </a:t>
                      </a:r>
                      <a:endParaRPr sz="1200" u="none" cap="none" strike="noStrike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Electrolyte disturbance.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 u="none" cap="none" strike="noStrike">
                          <a:latin typeface="Mada"/>
                          <a:ea typeface="Mada"/>
                          <a:cs typeface="Mada"/>
                          <a:sym typeface="Mada"/>
                        </a:rPr>
                        <a:t>Abdominal cramps &amp; flatulence.</a:t>
                      </a:r>
                      <a:endParaRPr sz="1200" u="none" cap="none" strike="noStrike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4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Dose</a:t>
                      </a:r>
                      <a:endParaRPr sz="1400" u="none" cap="none" strike="noStrike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674EA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15 ml for constipation &amp; 30 ml for Liver cirrhosis</a:t>
                      </a:r>
                      <a:r>
                        <a:rPr lang="en" sz="1200">
                          <a:solidFill>
                            <a:srgbClr val="674EA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&amp; portal hypertension.</a:t>
                      </a:r>
                      <a:endParaRPr sz="1200" u="none" cap="none" strike="noStrike">
                        <a:solidFill>
                          <a:srgbClr val="674EA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0" name="Google Shape;190;p27"/>
          <p:cNvSpPr txBox="1"/>
          <p:nvPr/>
        </p:nvSpPr>
        <p:spPr>
          <a:xfrm>
            <a:off x="1495425" y="130950"/>
            <a:ext cx="40575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Bulk forming laxatives</a:t>
            </a:r>
            <a:endParaRPr>
              <a:solidFill>
                <a:srgbClr val="741B47"/>
              </a:solidFill>
            </a:endParaRPr>
          </a:p>
        </p:txBody>
      </p:sp>
      <p:sp>
        <p:nvSpPr>
          <p:cNvPr id="191" name="Google Shape;191;p27"/>
          <p:cNvSpPr txBox="1"/>
          <p:nvPr/>
        </p:nvSpPr>
        <p:spPr>
          <a:xfrm>
            <a:off x="1385696" y="4195013"/>
            <a:ext cx="4210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Osmotic Laxatives</a:t>
            </a:r>
            <a:endParaRPr>
              <a:solidFill>
                <a:srgbClr val="741B4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192" name="Google Shape;192;p27"/>
          <p:cNvGraphicFramePr/>
          <p:nvPr/>
        </p:nvGraphicFramePr>
        <p:xfrm>
          <a:off x="91725" y="558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{9FE3A107-5902-454E-8F27-1746F05DC7C7}</a:tableStyleId>
              </a:tblPr>
              <a:tblGrid>
                <a:gridCol w="759825"/>
                <a:gridCol w="2121950"/>
                <a:gridCol w="1912825"/>
                <a:gridCol w="1826200"/>
              </a:tblGrid>
              <a:tr h="2627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Types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Dietary fibers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Hydrophilic colloids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DD7E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Synthetic fibers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6D9EEB"/>
                    </a:solidFill>
                  </a:tcPr>
                </a:tc>
              </a:tr>
              <a:tr h="624650">
                <a:tc vMerge="1"/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Indigestible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parts of vegetables &amp; fruits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Bran powder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Psyllium seed</a:t>
                      </a:r>
                      <a:r>
                        <a:rPr baseline="30000" lang="en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1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Methyl cellulose</a:t>
                      </a:r>
                      <a:r>
                        <a:rPr baseline="30000" lang="en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2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74EA7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rgbClr val="674EA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Carboxymethyl cellulose (CMC)</a:t>
                      </a:r>
                      <a:endParaRPr sz="1200">
                        <a:solidFill>
                          <a:srgbClr val="674EA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Polycarbophil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624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MOA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Dietary fibers and hydrophilic colloids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are non absorbable substances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→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↑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the bulk of intestinal contents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by water retention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→ ↑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­ mechanical pressure on the walls of intestine </a:t>
                      </a:r>
                      <a:r>
                        <a:rPr lang="en" sz="1200">
                          <a:solidFill>
                            <a:srgbClr val="3C78D8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(distend the colon)</a:t>
                      </a:r>
                      <a:endParaRPr sz="1200">
                        <a:solidFill>
                          <a:srgbClr val="3C78D8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→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stimulation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of stretch receptors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→ ↑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peristalsis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→ 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evacuation of soft stool.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 hMerge="1"/>
                <a:tc hMerge="1"/>
              </a:tr>
              <a:tr h="624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ADRs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Delayed</a:t>
                      </a:r>
                      <a:r>
                        <a:rPr b="1" baseline="30000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3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onset of action (1-3 days).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Intestinal obstruction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(should be taken with enough water). 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So not used for patients in which water intake is restricted like heart failure,Kidney failure.</a:t>
                      </a:r>
                      <a:endParaRPr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Bloating, flatulence, distension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Interfere with other drug absorption e.g. iron, cardiac glycosides.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 hMerge="1"/>
                <a:tc hMerge="1"/>
              </a:tr>
            </a:tbl>
          </a:graphicData>
        </a:graphic>
      </p:graphicFrame>
      <p:pic>
        <p:nvPicPr>
          <p:cNvPr id="193" name="Google Shape;19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0125" y="2403850"/>
            <a:ext cx="2180026" cy="5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7"/>
          <p:cNvSpPr txBox="1"/>
          <p:nvPr/>
        </p:nvSpPr>
        <p:spPr>
          <a:xfrm>
            <a:off x="134400" y="4642463"/>
            <a:ext cx="6620700" cy="1708500"/>
          </a:xfrm>
          <a:prstGeom prst="rect">
            <a:avLst/>
          </a:prstGeom>
          <a:noFill/>
          <a:ln cap="flat" cmpd="sng" w="9525">
            <a:solidFill>
              <a:srgbClr val="C27BA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Are water soluble compounds 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BUT poorly absorbable compounds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(salts or sugars)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400"/>
              <a:buFont typeface="Mada"/>
              <a:buChar char="●"/>
            </a:pPr>
            <a:r>
              <a:rPr b="1" lang="en" sz="1200">
                <a:solidFill>
                  <a:srgbClr val="674EA7"/>
                </a:solidFill>
                <a:highlight>
                  <a:srgbClr val="D9D2E9"/>
                </a:highlight>
                <a:latin typeface="Mada"/>
                <a:ea typeface="Mada"/>
                <a:cs typeface="Mada"/>
                <a:sym typeface="Mada"/>
              </a:rPr>
              <a:t>MOA:</a:t>
            </a:r>
            <a:r>
              <a:rPr lang="en" sz="1200">
                <a:solidFill>
                  <a:srgbClr val="674EA7"/>
                </a:solidFill>
                <a:latin typeface="Mada"/>
                <a:ea typeface="Mada"/>
                <a:cs typeface="Mada"/>
                <a:sym typeface="Mada"/>
              </a:rPr>
              <a:t> T</a:t>
            </a:r>
            <a:r>
              <a:rPr lang="en" sz="1200">
                <a:solidFill>
                  <a:srgbClr val="674EA7"/>
                </a:solidFill>
                <a:latin typeface="Mada"/>
                <a:ea typeface="Mada"/>
                <a:cs typeface="Mada"/>
                <a:sym typeface="Mada"/>
              </a:rPr>
              <a:t>hey remain in the bowel, attract and retain water by </a:t>
            </a:r>
            <a:r>
              <a:rPr b="1" lang="en" sz="1200">
                <a:solidFill>
                  <a:srgbClr val="674EA7"/>
                </a:solidFill>
                <a:latin typeface="Mada"/>
                <a:ea typeface="Mada"/>
                <a:cs typeface="Mada"/>
                <a:sym typeface="Mada"/>
              </a:rPr>
              <a:t>osmosis</a:t>
            </a:r>
            <a:r>
              <a:rPr lang="en" sz="1200">
                <a:solidFill>
                  <a:srgbClr val="674EA7"/>
                </a:solidFill>
                <a:latin typeface="Mada"/>
                <a:ea typeface="Mada"/>
                <a:cs typeface="Mada"/>
                <a:sym typeface="Mada"/>
              </a:rPr>
              <a:t> thereby increasing the volume of feces → ↑ peristalsis → evacuation of stool.</a:t>
            </a:r>
            <a:r>
              <a:rPr baseline="30000" lang="en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4</a:t>
            </a:r>
            <a:endParaRPr baseline="30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Included </a:t>
            </a:r>
            <a:r>
              <a:rPr b="1" lang="en" sz="1200">
                <a:solidFill>
                  <a:schemeClr val="dk1"/>
                </a:solidFill>
                <a:highlight>
                  <a:srgbClr val="EAD1DC"/>
                </a:highlight>
                <a:latin typeface="Mada"/>
                <a:ea typeface="Mada"/>
                <a:cs typeface="Mada"/>
                <a:sym typeface="Mada"/>
              </a:rPr>
              <a:t>3 classes: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95" name="Google Shape;195;p27"/>
          <p:cNvSpPr txBox="1"/>
          <p:nvPr/>
        </p:nvSpPr>
        <p:spPr>
          <a:xfrm>
            <a:off x="299850" y="5629938"/>
            <a:ext cx="16191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EAD1DC"/>
                </a:highlight>
                <a:latin typeface="Mada"/>
                <a:ea typeface="Mada"/>
                <a:cs typeface="Mada"/>
                <a:sym typeface="Mada"/>
              </a:rPr>
              <a:t>1. Sugars:</a:t>
            </a:r>
            <a:endParaRPr b="1" sz="1200">
              <a:highlight>
                <a:srgbClr val="EAD1DC"/>
              </a:highlight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Lactulose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Mada"/>
              <a:buChar char="●"/>
            </a:pPr>
            <a:r>
              <a:rPr lang="en" sz="1200">
                <a:solidFill>
                  <a:srgbClr val="674EA7"/>
                </a:solidFill>
                <a:latin typeface="Mada"/>
                <a:ea typeface="Mada"/>
                <a:cs typeface="Mada"/>
                <a:sym typeface="Mada"/>
              </a:rPr>
              <a:t>Sorbitol</a:t>
            </a:r>
            <a:endParaRPr sz="1200">
              <a:solidFill>
                <a:srgbClr val="674EA7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96" name="Google Shape;196;p27"/>
          <p:cNvSpPr txBox="1"/>
          <p:nvPr/>
        </p:nvSpPr>
        <p:spPr>
          <a:xfrm>
            <a:off x="1881000" y="5629938"/>
            <a:ext cx="32100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EAD1DC"/>
                </a:highlight>
                <a:latin typeface="Mada"/>
                <a:ea typeface="Mada"/>
                <a:cs typeface="Mada"/>
                <a:sym typeface="Mada"/>
              </a:rPr>
              <a:t>2</a:t>
            </a:r>
            <a:r>
              <a:rPr b="1" lang="en" sz="1200">
                <a:highlight>
                  <a:srgbClr val="EAD1DC"/>
                </a:highlight>
                <a:latin typeface="Mada"/>
                <a:ea typeface="Mada"/>
                <a:cs typeface="Mada"/>
                <a:sym typeface="Mada"/>
              </a:rPr>
              <a:t>. Salts(Saline laxatives):</a:t>
            </a:r>
            <a:endParaRPr b="1" sz="1200">
              <a:highlight>
                <a:srgbClr val="EAD1DC"/>
              </a:highlight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Magnesium sulphate or hydroxide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Sodium or </a:t>
            </a:r>
            <a:r>
              <a:rPr lang="en" sz="1200">
                <a:solidFill>
                  <a:srgbClr val="674EA7"/>
                </a:solidFill>
                <a:latin typeface="Mada"/>
                <a:ea typeface="Mada"/>
                <a:cs typeface="Mada"/>
                <a:sym typeface="Mada"/>
              </a:rPr>
              <a:t>Potassium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phosphate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97" name="Google Shape;197;p27"/>
          <p:cNvSpPr txBox="1"/>
          <p:nvPr/>
        </p:nvSpPr>
        <p:spPr>
          <a:xfrm>
            <a:off x="4929000" y="5629938"/>
            <a:ext cx="17811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EAD1DC"/>
                </a:highlight>
                <a:latin typeface="Mada"/>
                <a:ea typeface="Mada"/>
                <a:cs typeface="Mada"/>
                <a:sym typeface="Mada"/>
              </a:rPr>
              <a:t>3. Polyethylene glycol (PEG)</a:t>
            </a:r>
            <a:endParaRPr b="1" sz="1200">
              <a:highlight>
                <a:srgbClr val="EAD1DC"/>
              </a:highlight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98" name="Google Shape;198;p27"/>
          <p:cNvCxnSpPr/>
          <p:nvPr/>
        </p:nvCxnSpPr>
        <p:spPr>
          <a:xfrm>
            <a:off x="1680975" y="5775963"/>
            <a:ext cx="0" cy="4764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" name="Google Shape;199;p27"/>
          <p:cNvCxnSpPr/>
          <p:nvPr/>
        </p:nvCxnSpPr>
        <p:spPr>
          <a:xfrm>
            <a:off x="4805175" y="5775963"/>
            <a:ext cx="0" cy="4764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0" name="Google Shape;200;p27"/>
          <p:cNvSpPr txBox="1"/>
          <p:nvPr/>
        </p:nvSpPr>
        <p:spPr>
          <a:xfrm>
            <a:off x="2933688" y="6363500"/>
            <a:ext cx="14763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1. </a:t>
            </a:r>
            <a:r>
              <a:rPr b="1" lang="en" sz="18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Sugars</a:t>
            </a:r>
            <a:endParaRPr b="1" sz="18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01" name="Google Shape;201;p27"/>
          <p:cNvSpPr txBox="1"/>
          <p:nvPr/>
        </p:nvSpPr>
        <p:spPr>
          <a:xfrm>
            <a:off x="75225" y="11341850"/>
            <a:ext cx="63189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900"/>
              <a:buFont typeface="Mada"/>
              <a:buAutoNum type="arabicParenR"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Natural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900"/>
              <a:buFont typeface="Mada"/>
              <a:buAutoNum type="arabicParenR"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Seminatural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800"/>
              <a:buFont typeface="Mada"/>
              <a:buAutoNum type="arabicParenR"/>
            </a:pPr>
            <a:r>
              <a:rPr lang="en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Chronic use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900"/>
              <a:buFont typeface="Mada"/>
              <a:buAutoNum type="arabicParenR"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There’s a higher risk for dehydration with osmotic laxatives. 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02" name="Google Shape;202;p27"/>
          <p:cNvSpPr txBox="1"/>
          <p:nvPr/>
        </p:nvSpPr>
        <p:spPr>
          <a:xfrm>
            <a:off x="6960900" y="2021675"/>
            <a:ext cx="43374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Indigestible hydrophilic colloids absorb water →distend the colon →promote peristalsis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" name="Google Shape;207;p28"/>
          <p:cNvGraphicFramePr/>
          <p:nvPr/>
        </p:nvGraphicFramePr>
        <p:xfrm>
          <a:off x="70838" y="7878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{C00E3FF7-B2C6-48BC-8325-17827FF2921C}</a:tableStyleId>
              </a:tblPr>
              <a:tblGrid>
                <a:gridCol w="603300"/>
                <a:gridCol w="3316825"/>
                <a:gridCol w="2721600"/>
              </a:tblGrid>
              <a:tr h="49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Drug</a:t>
                      </a:r>
                      <a:endParaRPr b="1" sz="1400" u="none" cap="none" strike="noStrike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indent="-2286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A5AF"/>
                    </a:solidFill>
                  </a:tcPr>
                </a:tc>
              </a:tr>
              <a:tr h="1078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P.K</a:t>
                      </a:r>
                      <a:endParaRPr sz="1400" u="none" cap="none" strike="noStrike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Are poorly absorbable salts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Increase evacuation of watery stool.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have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rapid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effect (within 1-3 h ).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Isotonic or hypotonic solution should be used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50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Uses</a:t>
                      </a:r>
                      <a:endParaRPr sz="1400" u="none" cap="none" strike="noStrike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lang="en" sz="1200">
                          <a:solidFill>
                            <a:srgbClr val="3C78D8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Treatment of </a:t>
                      </a:r>
                      <a:r>
                        <a:rPr b="1" lang="en" sz="1200">
                          <a:solidFill>
                            <a:srgbClr val="3C78D8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acute and chronic constipation (Magnesium hydroxide )</a:t>
                      </a:r>
                      <a:r>
                        <a:rPr baseline="30000" lang="en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1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Treatment of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acute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constipation, </a:t>
                      </a:r>
                      <a:r>
                        <a:rPr b="1" lang="en" sz="1200">
                          <a:solidFill>
                            <a:srgbClr val="3C78D8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cleanse</a:t>
                      </a:r>
                      <a:r>
                        <a:rPr b="1" lang="en" sz="1200">
                          <a:solidFill>
                            <a:srgbClr val="3C78D8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of bowl (</a:t>
                      </a:r>
                      <a:r>
                        <a:rPr b="1" lang="en" sz="1200">
                          <a:solidFill>
                            <a:srgbClr val="3C78D8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Magnesium sulphate/Citrate)</a:t>
                      </a:r>
                      <a:r>
                        <a:rPr baseline="30000" lang="en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2</a:t>
                      </a:r>
                      <a:endParaRPr baseline="300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AA84F"/>
                        </a:buClr>
                        <a:buSzPts val="1200"/>
                        <a:buFont typeface="Mada"/>
                        <a:buChar char="●"/>
                      </a:pPr>
                      <a:r>
                        <a:rPr b="1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Has </a:t>
                      </a:r>
                      <a:r>
                        <a:rPr b="1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antacid</a:t>
                      </a:r>
                      <a:r>
                        <a:rPr b="1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effect</a:t>
                      </a:r>
                      <a:r>
                        <a:rPr b="1" lang="en" sz="1200">
                          <a:solidFill>
                            <a:srgbClr val="3C78D8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(Magnesium hydroxide )</a:t>
                      </a:r>
                      <a:endParaRPr b="1" sz="12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811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ADRs</a:t>
                      </a:r>
                      <a:endParaRPr sz="1400" u="none" cap="none" strike="noStrike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Disturbance of fluid and electrolyte balance</a:t>
                      </a:r>
                      <a:endParaRPr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Dehydration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May have systemic effects.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Sodium phosphate:</a:t>
                      </a:r>
                      <a:endParaRPr b="1"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May causes Hyperphosphatemia, hypernatremia ,</a:t>
                      </a:r>
                      <a:r>
                        <a:rPr lang="en" sz="1200">
                          <a:solidFill>
                            <a:srgbClr val="3C78D8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hypokalemia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.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Cardiac arrhythmias</a:t>
                      </a:r>
                      <a:endParaRPr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Acute renal failure → deposition of calcium phosphate “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nephrocalcinosis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”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192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C.I</a:t>
                      </a:r>
                      <a:endParaRPr b="1" sz="1400" u="none" cap="none" strike="noStrike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Magnesium salts: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Mada"/>
                        <a:buChar char="★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Renal failure (Hypermagnesmia)</a:t>
                      </a:r>
                      <a:r>
                        <a:rPr baseline="30000" lang="en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3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Mada"/>
                        <a:buChar char="★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Heart block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Mada"/>
                        <a:buChar char="★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CNS depression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Mada"/>
                        <a:buChar char="★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Neuromuscular block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Sodium salts: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○"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congestive heart failure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8" name="Google Shape;208;p28"/>
          <p:cNvSpPr txBox="1"/>
          <p:nvPr/>
        </p:nvSpPr>
        <p:spPr>
          <a:xfrm>
            <a:off x="4038600" y="742125"/>
            <a:ext cx="24384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ada"/>
              <a:buChar char="●"/>
            </a:pPr>
            <a:r>
              <a:rPr b="1" lang="en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Sodium phosphate</a:t>
            </a:r>
            <a:endParaRPr b="1" sz="6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ada"/>
              <a:buChar char="●"/>
            </a:pPr>
            <a:r>
              <a:rPr b="1" lang="en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potassium phosphate.</a:t>
            </a:r>
            <a:endParaRPr b="1"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09" name="Google Shape;209;p28"/>
          <p:cNvSpPr txBox="1"/>
          <p:nvPr/>
        </p:nvSpPr>
        <p:spPr>
          <a:xfrm>
            <a:off x="2476500" y="342900"/>
            <a:ext cx="25527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2. </a:t>
            </a:r>
            <a:r>
              <a:rPr b="1" lang="en" sz="18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Saline laxatives</a:t>
            </a:r>
            <a:endParaRPr b="1" sz="18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10" name="Google Shape;210;p28"/>
          <p:cNvSpPr txBox="1"/>
          <p:nvPr/>
        </p:nvSpPr>
        <p:spPr>
          <a:xfrm>
            <a:off x="499300" y="742125"/>
            <a:ext cx="35433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ada"/>
              <a:buChar char="●"/>
            </a:pPr>
            <a:r>
              <a:rPr b="1" lang="en" sz="1200">
                <a:solidFill>
                  <a:schemeClr val="lt1"/>
                </a:solidFill>
                <a:latin typeface="Mada"/>
                <a:ea typeface="Mada"/>
                <a:cs typeface="Mada"/>
                <a:sym typeface="Mada"/>
              </a:rPr>
              <a:t>Magnesium sulphate/</a:t>
            </a:r>
            <a:r>
              <a:rPr b="1" lang="en" sz="1200">
                <a:solidFill>
                  <a:srgbClr val="6D9EEB"/>
                </a:solidFill>
                <a:latin typeface="Mada"/>
                <a:ea typeface="Mada"/>
                <a:cs typeface="Mada"/>
                <a:sym typeface="Mada"/>
              </a:rPr>
              <a:t>Citrate</a:t>
            </a:r>
            <a:r>
              <a:rPr b="1" lang="en" sz="1200">
                <a:solidFill>
                  <a:schemeClr val="lt1"/>
                </a:solidFill>
                <a:latin typeface="Mada"/>
                <a:ea typeface="Mada"/>
                <a:cs typeface="Mada"/>
                <a:sym typeface="Mada"/>
              </a:rPr>
              <a:t> (Epson’s salt ) </a:t>
            </a:r>
            <a:endParaRPr b="1" sz="1200">
              <a:solidFill>
                <a:schemeClr val="lt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ada"/>
              <a:buChar char="●"/>
            </a:pPr>
            <a:r>
              <a:rPr b="1" lang="en" sz="1200">
                <a:solidFill>
                  <a:schemeClr val="lt1"/>
                </a:solidFill>
                <a:latin typeface="Mada"/>
                <a:ea typeface="Mada"/>
                <a:cs typeface="Mada"/>
                <a:sym typeface="Mada"/>
              </a:rPr>
              <a:t>Magnesium hydroxide (milk of magnesia)</a:t>
            </a:r>
            <a:endParaRPr/>
          </a:p>
        </p:txBody>
      </p:sp>
      <p:sp>
        <p:nvSpPr>
          <p:cNvPr id="211" name="Google Shape;211;p28"/>
          <p:cNvSpPr txBox="1"/>
          <p:nvPr/>
        </p:nvSpPr>
        <p:spPr>
          <a:xfrm>
            <a:off x="914400" y="7038975"/>
            <a:ext cx="50481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3. Balanced Polyethylene Glycol (PEG)</a:t>
            </a:r>
            <a:endParaRPr b="1" sz="18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</p:txBody>
      </p:sp>
      <p:graphicFrame>
        <p:nvGraphicFramePr>
          <p:cNvPr id="212" name="Google Shape;212;p28"/>
          <p:cNvGraphicFramePr/>
          <p:nvPr/>
        </p:nvGraphicFramePr>
        <p:xfrm>
          <a:off x="70838" y="7398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{C00E3FF7-B2C6-48BC-8325-17827FF2921C}</a:tableStyleId>
              </a:tblPr>
              <a:tblGrid>
                <a:gridCol w="603300"/>
                <a:gridCol w="6038400"/>
              </a:tblGrid>
              <a:tr h="297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Drug</a:t>
                      </a:r>
                      <a:endParaRPr b="1" sz="1400" u="none" cap="none" strike="noStrike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Polyethylene Glycol (PEG)</a:t>
                      </a:r>
                      <a:endParaRPr b="1" u="none" cap="none" strike="noStrike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</a:tr>
              <a:tr h="85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P.K</a:t>
                      </a:r>
                      <a:endParaRPr sz="1400" u="none" cap="none" strike="noStrike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Isotonic solution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of polyethylene glycol &amp; </a:t>
                      </a: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electrolytes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(Na sulfate, NaCl, KCl, Na bicarbonate).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Is a colonic lavage solution</a:t>
                      </a:r>
                      <a:r>
                        <a:rPr baseline="30000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4</a:t>
                      </a:r>
                      <a:endParaRPr baseline="30000" sz="12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1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Uses</a:t>
                      </a:r>
                      <a:endParaRPr sz="1400" u="none" cap="none" strike="noStrike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Used for whole bowel irrigation prior to colonoscopy or surgery (4L over 2-4 hours).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C78D8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rgbClr val="3C78D8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For optimal </a:t>
                      </a:r>
                      <a:r>
                        <a:rPr lang="en" sz="1200">
                          <a:solidFill>
                            <a:srgbClr val="3C78D8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cleansing</a:t>
                      </a:r>
                      <a:r>
                        <a:rPr lang="en" sz="1200">
                          <a:solidFill>
                            <a:srgbClr val="3C78D8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1-2 litres ingested rapidly over 1-2 hours on evening before the </a:t>
                      </a:r>
                      <a:r>
                        <a:rPr lang="en" sz="1200">
                          <a:solidFill>
                            <a:srgbClr val="3C78D8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procedure &amp; 4-6h before the procedure</a:t>
                      </a:r>
                      <a:r>
                        <a:rPr lang="en" sz="1200">
                          <a:solidFill>
                            <a:srgbClr val="3C78D8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endParaRPr sz="1200">
                        <a:solidFill>
                          <a:srgbClr val="3C78D8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C78D8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rgbClr val="3C78D8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Used For chronic constipation PEG mixed with juice</a:t>
                      </a:r>
                      <a:endParaRPr sz="1200">
                        <a:solidFill>
                          <a:srgbClr val="3C78D8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Advantage</a:t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Limited fluid or electrolyte imbalance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less flatulence and cramps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3" name="Google Shape;213;p28"/>
          <p:cNvSpPr txBox="1"/>
          <p:nvPr/>
        </p:nvSpPr>
        <p:spPr>
          <a:xfrm>
            <a:off x="70850" y="11353525"/>
            <a:ext cx="6641700" cy="5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800"/>
              <a:buFont typeface="Mada"/>
              <a:buAutoNum type="arabicParenR"/>
            </a:pPr>
            <a:r>
              <a:rPr lang="en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In High and low dose </a:t>
            </a:r>
            <a:r>
              <a:rPr lang="en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respectively</a:t>
            </a:r>
            <a:r>
              <a:rPr lang="en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.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800"/>
              <a:buFont typeface="Mada"/>
              <a:buAutoNum type="arabicParenR"/>
            </a:pPr>
            <a:r>
              <a:rPr lang="en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For colonoscopy or endoscopy or in barium enema.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800"/>
              <a:buFont typeface="Mada"/>
              <a:buAutoNum type="arabicParenR"/>
            </a:pPr>
            <a:r>
              <a:rPr lang="en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In prolonged use.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800"/>
              <a:buFont typeface="Mada"/>
              <a:buAutoNum type="arabicParenR"/>
            </a:pPr>
            <a:r>
              <a:rPr lang="en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Complete evacuation of the colon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 txBox="1"/>
          <p:nvPr/>
        </p:nvSpPr>
        <p:spPr>
          <a:xfrm>
            <a:off x="1266821" y="184325"/>
            <a:ext cx="4210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Stimulant Laxatives</a:t>
            </a:r>
            <a:endParaRPr>
              <a:solidFill>
                <a:srgbClr val="741B4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219" name="Google Shape;219;p29"/>
          <p:cNvGraphicFramePr/>
          <p:nvPr/>
        </p:nvGraphicFramePr>
        <p:xfrm>
          <a:off x="91725" y="84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{9FE3A107-5902-454E-8F27-1746F05DC7C7}</a:tableStyleId>
              </a:tblPr>
              <a:tblGrid>
                <a:gridCol w="759825"/>
                <a:gridCol w="1921925"/>
                <a:gridCol w="1998100"/>
                <a:gridCol w="1940950"/>
              </a:tblGrid>
              <a:tr h="3638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Drugs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Anthraquinone derivatives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Diphenyl methane derivatives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CC412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Castor oil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93C47D"/>
                    </a:solidFill>
                  </a:tcPr>
                </a:tc>
              </a:tr>
              <a:tr h="624650">
                <a:tc vMerge="1"/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Senna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Cascara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Aloe vera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Bisacodyl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-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624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MOA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The most powerful group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among laxatives and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should be used with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care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.</a:t>
                      </a:r>
                      <a:endParaRPr b="1"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Act via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direct stimulation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of enteric nervous system→ increased peristalsis &amp; purgation.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 hMerge="1"/>
                <a:tc hMerge="1"/>
              </a:tr>
              <a:tr h="2735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P.K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•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Delayed onset of action (8-12 h).</a:t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• Bowel movements in 12 h (orally) or 2 h (rectally as suppository).</a:t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• Given at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night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.</a:t>
                      </a:r>
                      <a:endParaRPr b="1"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• Act in colon</a:t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• Hydrolyzed by bacterial colon into sugar + </a:t>
                      </a:r>
                      <a:r>
                        <a:rPr b="1" lang="en" sz="1200">
                          <a:highlight>
                            <a:srgbClr val="FFF2CC"/>
                          </a:highlight>
                          <a:latin typeface="Mada"/>
                          <a:ea typeface="Mada"/>
                          <a:cs typeface="Mada"/>
                          <a:sym typeface="Mada"/>
                        </a:rPr>
                        <a:t>Anthranol</a:t>
                      </a:r>
                      <a:endParaRPr b="1" sz="1200">
                        <a:highlight>
                          <a:srgbClr val="FFF2CC"/>
                        </a:highlight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• </a:t>
                      </a:r>
                      <a:r>
                        <a:rPr b="1" lang="en" sz="1200">
                          <a:highlight>
                            <a:srgbClr val="FFF2CC"/>
                          </a:highlight>
                          <a:latin typeface="Mada"/>
                          <a:ea typeface="Mada"/>
                          <a:cs typeface="Mada"/>
                          <a:sym typeface="Mada"/>
                        </a:rPr>
                        <a:t>Diphenyl methane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, given orally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•</a:t>
                      </a:r>
                      <a:r>
                        <a:rPr lang="en" sz="1200">
                          <a:solidFill>
                            <a:srgbClr val="3C78D8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Hydrolysed in the gut, absorbed, conjugated to glucuronic acid in the liver acid &amp; secreted with bile.</a:t>
                      </a:r>
                      <a:endParaRPr sz="1200">
                        <a:solidFill>
                          <a:srgbClr val="3C78D8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• Acts on colon</a:t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• Onset of action = orally (6-12 h)/per rectum (1h)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• 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Given orally, 5-20 ml on empty stomach in the morning.</a:t>
                      </a:r>
                      <a:endParaRPr sz="6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• 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Onset of action = 2-6 h.</a:t>
                      </a:r>
                      <a:endParaRPr sz="6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• Acts in small intestine</a:t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• Vegetable oil degraded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by lipase → </a:t>
                      </a:r>
                      <a:r>
                        <a:rPr b="1" lang="en" sz="1200">
                          <a:highlight>
                            <a:srgbClr val="FFF2CC"/>
                          </a:highlight>
                          <a:latin typeface="Mada"/>
                          <a:ea typeface="Mada"/>
                          <a:cs typeface="Mada"/>
                          <a:sym typeface="Mada"/>
                        </a:rPr>
                        <a:t>ricinoleic</a:t>
                      </a:r>
                      <a:endParaRPr b="1" sz="1200">
                        <a:highlight>
                          <a:srgbClr val="FFF2CC"/>
                        </a:highlight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highlight>
                            <a:srgbClr val="FFF2CC"/>
                          </a:highlight>
                          <a:latin typeface="Mada"/>
                          <a:ea typeface="Mada"/>
                          <a:cs typeface="Mada"/>
                          <a:sym typeface="Mada"/>
                        </a:rPr>
                        <a:t>acid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+ glycerin</a:t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•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Ricinoleic acid is very</a:t>
                      </a:r>
                      <a:endParaRPr b="1"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irritating to mucosa.</a:t>
                      </a:r>
                      <a:endParaRPr b="1"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224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Specific uses</a:t>
                      </a:r>
                      <a:endParaRPr b="1"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• Prolonged use→ brown pigmentation of the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colon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“Melanosis coli”</a:t>
                      </a:r>
                      <a:endParaRPr b="1"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-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•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Could be employed after oral ingestion of a toxin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624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Uses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In patients who are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neurologically impaired</a:t>
                      </a:r>
                      <a:endParaRPr b="1"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in bed- bound patients in long- term care facility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 hMerge="1"/>
                <a:tc hMerge="1"/>
              </a:tr>
              <a:tr h="624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ADRs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Abdominal cramps may occur.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Prolonged use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→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dependence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&amp; destruction of myenteric plexus leading to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atonic colon.</a:t>
                      </a:r>
                      <a:endParaRPr b="1"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 hMerge="1"/>
                <a:tc hMerge="1"/>
              </a:tr>
              <a:tr h="624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C.I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2286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-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pregnancy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→ reflex</a:t>
                      </a:r>
                      <a:endParaRPr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contraction of uterus </a:t>
                      </a:r>
                      <a:endParaRPr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→ abortion.</a:t>
                      </a:r>
                      <a:endParaRPr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220" name="Google Shape;220;p29"/>
          <p:cNvSpPr txBox="1"/>
          <p:nvPr/>
        </p:nvSpPr>
        <p:spPr>
          <a:xfrm>
            <a:off x="190500" y="542925"/>
            <a:ext cx="35958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highlight>
                  <a:srgbClr val="FFF2CC"/>
                </a:highlight>
                <a:latin typeface="Mada"/>
                <a:ea typeface="Mada"/>
                <a:cs typeface="Mada"/>
                <a:sym typeface="Mada"/>
              </a:rPr>
              <a:t>Yellow</a:t>
            </a:r>
            <a:r>
              <a:rPr lang="en" sz="800">
                <a:highlight>
                  <a:srgbClr val="FFF2CC"/>
                </a:highlight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" sz="800">
                <a:highlight>
                  <a:srgbClr val="FFF2CC"/>
                </a:highlight>
                <a:latin typeface="Mada"/>
                <a:ea typeface="Mada"/>
                <a:cs typeface="Mada"/>
                <a:sym typeface="Mada"/>
              </a:rPr>
              <a:t>highlight= Irritant factor (the active by-product)</a:t>
            </a:r>
            <a:endParaRPr sz="800">
              <a:highlight>
                <a:srgbClr val="FFF2CC"/>
              </a:highlight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221" name="Google Shape;22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55024" y="490537"/>
            <a:ext cx="245500" cy="24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9"/>
          <p:cNvSpPr txBox="1"/>
          <p:nvPr/>
        </p:nvSpPr>
        <p:spPr>
          <a:xfrm>
            <a:off x="185738" y="490538"/>
            <a:ext cx="409500" cy="1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ada"/>
                <a:ea typeface="Mada"/>
                <a:cs typeface="Mada"/>
                <a:sym typeface="Mada"/>
              </a:rPr>
              <a:t>Key:</a:t>
            </a:r>
            <a:endParaRPr sz="800">
              <a:latin typeface="Mada"/>
              <a:ea typeface="Mada"/>
              <a:cs typeface="Mada"/>
              <a:sym typeface="Mada"/>
            </a:endParaRPr>
          </a:p>
        </p:txBody>
      </p:sp>
      <p:graphicFrame>
        <p:nvGraphicFramePr>
          <p:cNvPr id="223" name="Google Shape;223;p29"/>
          <p:cNvGraphicFramePr/>
          <p:nvPr/>
        </p:nvGraphicFramePr>
        <p:xfrm>
          <a:off x="91713" y="911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{C00E3FF7-B2C6-48BC-8325-17827FF2921C}</a:tableStyleId>
              </a:tblPr>
              <a:tblGrid>
                <a:gridCol w="759825"/>
                <a:gridCol w="5861000"/>
              </a:tblGrid>
              <a:tr h="22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Drug</a:t>
                      </a:r>
                      <a:endParaRPr b="1" sz="1400" u="none" cap="none" strike="noStrike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Prucalopride</a:t>
                      </a:r>
                      <a:endParaRPr b="1" u="none" cap="none" strike="noStrike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</a:tr>
              <a:tr h="278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MOA</a:t>
                      </a:r>
                      <a:endParaRPr b="1" sz="1400" u="none" cap="none" strike="noStrike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Stimulation of 5HT4 receptors </a:t>
                      </a:r>
                      <a:r>
                        <a:rPr lang="en" sz="1200">
                          <a:solidFill>
                            <a:srgbClr val="3C78D8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→↑ release of neurotransmitters ↑ second order enteric neurons. </a:t>
                      </a:r>
                      <a:endParaRPr sz="1200">
                        <a:solidFill>
                          <a:srgbClr val="3C78D8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with enterokinetic activities </a:t>
                      </a:r>
                      <a:r>
                        <a:rPr lang="en" sz="1200">
                          <a:solidFill>
                            <a:srgbClr val="3C78D8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( Enteric neurons stimulates proximal bowel contraction &amp; distal bowel relaxation)</a:t>
                      </a:r>
                      <a:endParaRPr sz="1200">
                        <a:solidFill>
                          <a:srgbClr val="3C78D8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Uses</a:t>
                      </a:r>
                      <a:endParaRPr sz="1400" u="none" cap="none" strike="noStrike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used for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chronic constipation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in women </a:t>
                      </a:r>
                      <a:r>
                        <a:rPr baseline="30000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1</a:t>
                      </a:r>
                      <a:endParaRPr baseline="30000" sz="12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b="1" lang="en" sz="1200">
                          <a:solidFill>
                            <a:srgbClr val="674EA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Advantage</a:t>
                      </a:r>
                      <a:r>
                        <a:rPr lang="en" sz="1200">
                          <a:solidFill>
                            <a:srgbClr val="674EA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: Lack CVS side effects</a:t>
                      </a:r>
                      <a:endParaRPr baseline="30000" sz="12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4" name="Google Shape;224;p29"/>
          <p:cNvSpPr txBox="1"/>
          <p:nvPr/>
        </p:nvSpPr>
        <p:spPr>
          <a:xfrm>
            <a:off x="471450" y="8628275"/>
            <a:ext cx="5762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Serotonin 5HT4-receptor agonists</a:t>
            </a:r>
            <a:endParaRPr b="1" sz="2400">
              <a:solidFill>
                <a:srgbClr val="741B4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5" name="Google Shape;225;p29"/>
          <p:cNvSpPr txBox="1"/>
          <p:nvPr/>
        </p:nvSpPr>
        <p:spPr>
          <a:xfrm>
            <a:off x="114300" y="11334750"/>
            <a:ext cx="6620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800"/>
              <a:buFont typeface="Mada"/>
              <a:buAutoNum type="arabicParenR"/>
            </a:pPr>
            <a:r>
              <a:rPr lang="en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Because IBS is more common in females, however it can be used for both genders.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" name="Google Shape;230;p30"/>
          <p:cNvGraphicFramePr/>
          <p:nvPr/>
        </p:nvGraphicFramePr>
        <p:xfrm>
          <a:off x="91725" y="1308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{9FE3A107-5902-454E-8F27-1746F05DC7C7}</a:tableStyleId>
              </a:tblPr>
              <a:tblGrid>
                <a:gridCol w="763375"/>
                <a:gridCol w="1918375"/>
                <a:gridCol w="1661575"/>
                <a:gridCol w="2277475"/>
              </a:tblGrid>
              <a:tr h="36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Drugs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Docusate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674EA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Glycerin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74EA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Paraffin </a:t>
                      </a: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oil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DD7E6B"/>
                    </a:solidFill>
                  </a:tcPr>
                </a:tc>
              </a:tr>
              <a:tr h="624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MOA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Are non absorbed drugs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Act by either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decreasing surface tension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r>
                        <a:rPr lang="en" sz="1200">
                          <a:solidFill>
                            <a:srgbClr val="3C78D8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allowing water to interact with the stool</a:t>
                      </a:r>
                      <a:endParaRPr sz="1200">
                        <a:solidFill>
                          <a:srgbClr val="3C78D8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or by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softening the feces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thus promoting defecation.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 hMerge="1"/>
                <a:tc hMerge="1"/>
              </a:tr>
              <a:tr h="1440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P.K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•</a:t>
                      </a:r>
                      <a:r>
                        <a:rPr lang="en" sz="1200">
                          <a:solidFill>
                            <a:srgbClr val="674EA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Sodium dioctyl sulfosuccinate</a:t>
                      </a:r>
                      <a:endParaRPr sz="600">
                        <a:solidFill>
                          <a:srgbClr val="674EA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• One type of surfactants</a:t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• Act by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decreasing surface tension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of feces allowing water to interact with the stool.</a:t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• is given orally 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74EA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(12-72 hours)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or enema </a:t>
                      </a:r>
                      <a:r>
                        <a:rPr lang="en" sz="1200">
                          <a:solidFill>
                            <a:srgbClr val="674EA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(5-20 min).</a:t>
                      </a:r>
                      <a:endParaRPr sz="1200">
                        <a:solidFill>
                          <a:srgbClr val="674EA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• Lubricant</a:t>
                      </a:r>
                      <a:endParaRPr b="1"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• Given rectally (suppository), 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•Hygroscopic (retains water)</a:t>
                      </a:r>
                      <a:br>
                        <a:rPr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</a:br>
                      <a:r>
                        <a:rPr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Thus  promote peristalsis</a:t>
                      </a:r>
                      <a:endParaRPr sz="12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Rapid effect (30mins)</a:t>
                      </a:r>
                      <a:endParaRPr sz="12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• Is a mineral oil, given orally</a:t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• Acts as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lubricant thus softening the feces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and promoting defecation.</a:t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• 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Not palatable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889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Specific uses</a:t>
                      </a:r>
                      <a:endParaRPr b="1"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•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Used In hospitalized patients→↓constipation</a:t>
                      </a:r>
                      <a:endParaRPr b="1"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&amp; straining.</a:t>
                      </a:r>
                      <a:r>
                        <a:rPr baseline="30000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1</a:t>
                      </a:r>
                      <a:endParaRPr b="1"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93C47D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• Preferable in children</a:t>
                      </a:r>
                      <a:endParaRPr sz="1200">
                        <a:solidFill>
                          <a:srgbClr val="3C78D8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•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Good for radiology preparation</a:t>
                      </a:r>
                      <a:endParaRPr b="1"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C78D8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• To prevent fecal impaction in children &amp; debilitating adults</a:t>
                      </a:r>
                      <a:endParaRPr b="1"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624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Uses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Treat constipation in patients with hard stool or 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specific conditions and for people who should avoid straining </a:t>
                      </a:r>
                      <a:r>
                        <a:rPr baseline="30000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2</a:t>
                      </a:r>
                      <a:endParaRPr baseline="30000" sz="12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 hMerge="1"/>
                <a:tc hMerge="1"/>
              </a:tr>
              <a:tr h="624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ADRs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-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• Impairs absorption of fat soluble vitamins </a:t>
                      </a:r>
                      <a:r>
                        <a:rPr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(Vit.A,D,E,K)</a:t>
                      </a:r>
                      <a:endParaRPr sz="12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93C47D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• </a:t>
                      </a:r>
                      <a:r>
                        <a:rPr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May leak out from anal sphincter which can be embarrassing</a:t>
                      </a:r>
                      <a:endParaRPr sz="12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231" name="Google Shape;231;p30"/>
          <p:cNvSpPr txBox="1"/>
          <p:nvPr/>
        </p:nvSpPr>
        <p:spPr>
          <a:xfrm>
            <a:off x="81225" y="457675"/>
            <a:ext cx="65670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Fecal Softeners (Lubricants)/surfactants</a:t>
            </a:r>
            <a:endParaRPr b="1" sz="2400">
              <a:solidFill>
                <a:srgbClr val="741B4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2" name="Google Shape;232;p30"/>
          <p:cNvSpPr txBox="1"/>
          <p:nvPr/>
        </p:nvSpPr>
        <p:spPr>
          <a:xfrm>
            <a:off x="7467600" y="921025"/>
            <a:ext cx="22992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Lower surface tension allowing water to interact with the stool</a:t>
            </a:r>
            <a:endParaRPr/>
          </a:p>
        </p:txBody>
      </p:sp>
      <p:sp>
        <p:nvSpPr>
          <p:cNvPr id="233" name="Google Shape;233;p30"/>
          <p:cNvSpPr txBox="1"/>
          <p:nvPr/>
        </p:nvSpPr>
        <p:spPr>
          <a:xfrm>
            <a:off x="76050" y="11385600"/>
            <a:ext cx="65670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800"/>
              <a:buFont typeface="Mada"/>
              <a:buAutoNum type="arabicParenR"/>
            </a:pPr>
            <a:r>
              <a:rPr lang="en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In which conditions we </a:t>
            </a:r>
            <a:r>
              <a:rPr lang="en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don't</a:t>
            </a:r>
            <a:r>
              <a:rPr lang="en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want straining: Rectal </a:t>
            </a:r>
            <a:r>
              <a:rPr lang="en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prolapse</a:t>
            </a:r>
            <a:r>
              <a:rPr lang="en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, </a:t>
            </a:r>
            <a:r>
              <a:rPr lang="en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aneurysm</a:t>
            </a:r>
            <a:r>
              <a:rPr lang="en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in brain, heart problems .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800"/>
              <a:buFont typeface="Mada"/>
              <a:buAutoNum type="arabicParenR"/>
            </a:pPr>
            <a:r>
              <a:rPr lang="en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Specific conditions e.g. patients with hemorrhoids. 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Avoid  </a:t>
            </a:r>
            <a:r>
              <a:rPr lang="en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straining e.g. post surgery.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34" name="Google Shape;234;p30"/>
          <p:cNvSpPr txBox="1"/>
          <p:nvPr/>
        </p:nvSpPr>
        <p:spPr>
          <a:xfrm>
            <a:off x="7664400" y="7120300"/>
            <a:ext cx="5242200" cy="20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Stimulation of 5HT 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receptors→↑ release of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neurotransmitters ↑ second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order enteric neurons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Enteric neurons stimulates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proximal bowel contraction &amp;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distal bowel relaxation</a:t>
            </a:r>
            <a:endParaRPr/>
          </a:p>
        </p:txBody>
      </p:sp>
      <p:sp>
        <p:nvSpPr>
          <p:cNvPr id="235" name="Google Shape;235;p30"/>
          <p:cNvSpPr txBox="1"/>
          <p:nvPr/>
        </p:nvSpPr>
        <p:spPr>
          <a:xfrm>
            <a:off x="652488" y="7705925"/>
            <a:ext cx="54006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Chloride secretion activators</a:t>
            </a:r>
            <a:endParaRPr b="1" sz="2400">
              <a:solidFill>
                <a:srgbClr val="741B4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236" name="Google Shape;236;p30"/>
          <p:cNvGraphicFramePr/>
          <p:nvPr/>
        </p:nvGraphicFramePr>
        <p:xfrm>
          <a:off x="145450" y="823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{C00E3FF7-B2C6-48BC-8325-17827FF2921C}</a:tableStyleId>
              </a:tblPr>
              <a:tblGrid>
                <a:gridCol w="709650"/>
                <a:gridCol w="2735025"/>
                <a:gridCol w="3122400"/>
              </a:tblGrid>
              <a:tr h="249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Drug</a:t>
                      </a:r>
                      <a:endParaRPr b="1" sz="1400" u="none" cap="none" strike="noStrike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Lubiprostone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Linaclotide</a:t>
                      </a:r>
                      <a:endParaRPr b="1" u="none" cap="none" strike="noStrike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</a:tr>
              <a:tr h="278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MOA</a:t>
                      </a:r>
                      <a:endParaRPr b="1" sz="1400" u="none" cap="none" strike="noStrike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It stimulates type 2 chloride in the small intestine→↑Cl –fluid rich fluid,→ intestinal motility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→ 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shortens intestinal emptying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stimulates chloride secretion </a:t>
                      </a:r>
                      <a:r>
                        <a:rPr lang="en" sz="1200">
                          <a:solidFill>
                            <a:srgbClr val="3C78D8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through activation guanaylate cyclase C</a:t>
                      </a:r>
                      <a:endParaRPr sz="1200">
                        <a:solidFill>
                          <a:srgbClr val="3C78D8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Uses</a:t>
                      </a:r>
                      <a:endParaRPr sz="1400" u="none" cap="none" strike="noStrike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C78D8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rgbClr val="3C78D8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Designated category C for pregnancy (Lubiprostone)</a:t>
                      </a:r>
                      <a:endParaRPr sz="1200">
                        <a:solidFill>
                          <a:srgbClr val="3C78D8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used for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chronic constipation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&amp; IBS-C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ADRs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C78D8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After discontinuation, constipation may return to pretreatment</a:t>
                      </a:r>
                      <a:endParaRPr sz="1200">
                        <a:solidFill>
                          <a:srgbClr val="3C78D8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Most common ADR is diarrhea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1" name="Google Shape;241;p31"/>
          <p:cNvCxnSpPr/>
          <p:nvPr/>
        </p:nvCxnSpPr>
        <p:spPr>
          <a:xfrm>
            <a:off x="-75" y="2485700"/>
            <a:ext cx="6829500" cy="0"/>
          </a:xfrm>
          <a:prstGeom prst="straightConnector1">
            <a:avLst/>
          </a:prstGeom>
          <a:noFill/>
          <a:ln cap="flat" cmpd="sng" w="2857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242" name="Google Shape;242;p31"/>
          <p:cNvSpPr txBox="1"/>
          <p:nvPr/>
        </p:nvSpPr>
        <p:spPr>
          <a:xfrm>
            <a:off x="7006300" y="3771975"/>
            <a:ext cx="4396200" cy="14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Antispasmodics (anticholinergics)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Dicyclomine &amp; hyoscine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Inhibits muscarinic cholinergic receptors in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enteric plexus &amp; smooth muscle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Efficacy questionable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43" name="Google Shape;243;p31"/>
          <p:cNvSpPr txBox="1"/>
          <p:nvPr/>
        </p:nvSpPr>
        <p:spPr>
          <a:xfrm>
            <a:off x="542925" y="41450"/>
            <a:ext cx="5762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Opioid receptor antagonists</a:t>
            </a:r>
            <a:endParaRPr b="1" sz="2000">
              <a:solidFill>
                <a:srgbClr val="741B4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244" name="Google Shape;244;p31"/>
          <p:cNvGraphicFramePr/>
          <p:nvPr/>
        </p:nvGraphicFramePr>
        <p:xfrm>
          <a:off x="145463" y="4354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{C00E3FF7-B2C6-48BC-8325-17827FF2921C}</a:tableStyleId>
              </a:tblPr>
              <a:tblGrid>
                <a:gridCol w="614375"/>
                <a:gridCol w="3030325"/>
                <a:gridCol w="2922375"/>
              </a:tblGrid>
              <a:tr h="286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Drug</a:t>
                      </a:r>
                      <a:endParaRPr b="1" sz="1400" u="none" cap="none" strike="noStrike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Methylnaltrexone</a:t>
                      </a:r>
                      <a:endParaRPr b="1" u="none" cap="none" strike="noStrike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C78D8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Alivimopan</a:t>
                      </a:r>
                      <a:endParaRPr b="1">
                        <a:solidFill>
                          <a:srgbClr val="3C78D8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</a:tr>
              <a:tr h="261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MOA</a:t>
                      </a:r>
                      <a:endParaRPr b="1" sz="1400" u="none" cap="none" strike="noStrike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μ- receptor antagonist </a:t>
                      </a:r>
                      <a:r>
                        <a:rPr baseline="30000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1</a:t>
                      </a:r>
                      <a:endParaRPr baseline="30000" sz="12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61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P.K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does not cross the BBB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62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Uses</a:t>
                      </a:r>
                      <a:endParaRPr sz="1400" u="none" cap="none" strike="noStrike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is used in opioid-induced constipation in patients receiving palliative care for advanced illness.</a:t>
                      </a:r>
                      <a:endParaRPr sz="1200">
                        <a:solidFill>
                          <a:srgbClr val="3C78D8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lang="en" sz="1200">
                          <a:solidFill>
                            <a:srgbClr val="3C78D8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used for short term to shorten the period for postoperative ileus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5" name="Google Shape;245;p31"/>
          <p:cNvSpPr txBox="1"/>
          <p:nvPr/>
        </p:nvSpPr>
        <p:spPr>
          <a:xfrm>
            <a:off x="-75" y="11296650"/>
            <a:ext cx="6858000" cy="92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1"/>
          <p:cNvSpPr/>
          <p:nvPr/>
        </p:nvSpPr>
        <p:spPr>
          <a:xfrm>
            <a:off x="-150" y="11617450"/>
            <a:ext cx="6858000" cy="568500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9525">
            <a:solidFill>
              <a:srgbClr val="C27BA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1"/>
          <p:cNvSpPr txBox="1"/>
          <p:nvPr/>
        </p:nvSpPr>
        <p:spPr>
          <a:xfrm>
            <a:off x="34075" y="11674600"/>
            <a:ext cx="67899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800"/>
              <a:buFont typeface="Mada"/>
              <a:buAutoNum type="arabicParenR"/>
            </a:pPr>
            <a:r>
              <a:rPr lang="en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It acts </a:t>
            </a:r>
            <a:r>
              <a:rPr b="1" lang="en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peripherally </a:t>
            </a:r>
            <a:r>
              <a:rPr lang="en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by blocking  μ-opioid receptor to reverse some of the side effects of opioid drugs such as constipation without affecting pain relief or precipitating withdrawals.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48" name="Google Shape;248;p31"/>
          <p:cNvSpPr/>
          <p:nvPr/>
        </p:nvSpPr>
        <p:spPr>
          <a:xfrm>
            <a:off x="210075" y="2745400"/>
            <a:ext cx="6409800" cy="753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741B4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Idiopathic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Chronic bowel disorder characterized by abdominal discomfort (bloating, pain, distention,cramps) associated with alteration in bowel habits (diarrhea or constipation or both).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49" name="Google Shape;249;p31"/>
          <p:cNvSpPr/>
          <p:nvPr/>
        </p:nvSpPr>
        <p:spPr>
          <a:xfrm>
            <a:off x="1406500" y="2612050"/>
            <a:ext cx="4098900" cy="307800"/>
          </a:xfrm>
          <a:prstGeom prst="roundRect">
            <a:avLst>
              <a:gd fmla="val 16667" name="adj"/>
            </a:avLst>
          </a:prstGeom>
          <a:solidFill>
            <a:srgbClr val="741B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Irritable bowel syndrome (IBS)</a:t>
            </a:r>
            <a:endParaRPr b="1"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0" name="Google Shape;250;p31"/>
          <p:cNvSpPr/>
          <p:nvPr/>
        </p:nvSpPr>
        <p:spPr>
          <a:xfrm>
            <a:off x="5255751" y="4292150"/>
            <a:ext cx="1456800" cy="4098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sz="1100">
                <a:latin typeface="Mada"/>
                <a:ea typeface="Mada"/>
                <a:cs typeface="Mada"/>
                <a:sym typeface="Mada"/>
              </a:rPr>
              <a:t>Laxatives</a:t>
            </a:r>
            <a:r>
              <a:rPr lang="en" sz="1100">
                <a:latin typeface="Mada"/>
                <a:ea typeface="Mada"/>
                <a:cs typeface="Mada"/>
                <a:sym typeface="Mada"/>
              </a:rPr>
              <a:t> in IBS with Constipation.</a:t>
            </a:r>
            <a:endParaRPr sz="11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1" name="Google Shape;251;p31"/>
          <p:cNvSpPr/>
          <p:nvPr/>
        </p:nvSpPr>
        <p:spPr>
          <a:xfrm>
            <a:off x="302000" y="4842250"/>
            <a:ext cx="1865400" cy="8442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latin typeface="Mada"/>
                <a:ea typeface="Mada"/>
                <a:cs typeface="Mada"/>
                <a:sym typeface="Mada"/>
              </a:rPr>
              <a:t>Antidiarrheals</a:t>
            </a:r>
            <a:r>
              <a:rPr lang="en" sz="1100">
                <a:latin typeface="Mada"/>
                <a:ea typeface="Mada"/>
                <a:cs typeface="Mada"/>
                <a:sym typeface="Mada"/>
              </a:rPr>
              <a:t> in IBS with diarrhea</a:t>
            </a:r>
            <a:endParaRPr sz="11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Mada"/>
                <a:ea typeface="Mada"/>
                <a:cs typeface="Mada"/>
                <a:sym typeface="Mada"/>
              </a:rPr>
              <a:t>(diphenoxylate, loperamide)</a:t>
            </a:r>
            <a:endParaRPr sz="11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2" name="Google Shape;252;p31"/>
          <p:cNvSpPr/>
          <p:nvPr/>
        </p:nvSpPr>
        <p:spPr>
          <a:xfrm>
            <a:off x="210075" y="4288475"/>
            <a:ext cx="1456800" cy="4362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100">
                <a:latin typeface="Mada"/>
                <a:ea typeface="Mada"/>
                <a:cs typeface="Mada"/>
                <a:sym typeface="Mada"/>
              </a:rPr>
              <a:t>Antispasmodics e.g. mebeverine</a:t>
            </a:r>
            <a:endParaRPr sz="11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3" name="Google Shape;253;p31"/>
          <p:cNvSpPr/>
          <p:nvPr/>
        </p:nvSpPr>
        <p:spPr>
          <a:xfrm>
            <a:off x="4451026" y="4842250"/>
            <a:ext cx="2109300" cy="8442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Mada"/>
                <a:ea typeface="Mada"/>
                <a:cs typeface="Mada"/>
                <a:sym typeface="Mada"/>
              </a:rPr>
              <a:t>Low doses of TCA</a:t>
            </a:r>
            <a:endParaRPr sz="11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Mada"/>
                <a:ea typeface="Mada"/>
                <a:cs typeface="Mada"/>
                <a:sym typeface="Mada"/>
              </a:rPr>
              <a:t>(amitriptyline) act via: Anticholinergic action, reduce visceral afferent sensation</a:t>
            </a:r>
            <a:endParaRPr sz="11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4" name="Google Shape;254;p31"/>
          <p:cNvSpPr/>
          <p:nvPr/>
        </p:nvSpPr>
        <p:spPr>
          <a:xfrm>
            <a:off x="1852375" y="4294771"/>
            <a:ext cx="1456800" cy="423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1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Alosetron (IBS-D)</a:t>
            </a:r>
            <a:endParaRPr sz="1100">
              <a:solidFill>
                <a:srgbClr val="FF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graphicFrame>
        <p:nvGraphicFramePr>
          <p:cNvPr id="255" name="Google Shape;255;p31"/>
          <p:cNvGraphicFramePr/>
          <p:nvPr/>
        </p:nvGraphicFramePr>
        <p:xfrm>
          <a:off x="145463" y="9331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{C00E3FF7-B2C6-48BC-8325-17827FF2921C}</a:tableStyleId>
              </a:tblPr>
              <a:tblGrid>
                <a:gridCol w="614400"/>
                <a:gridCol w="5952675"/>
              </a:tblGrid>
              <a:tr h="22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Drug</a:t>
                      </a:r>
                      <a:endParaRPr b="1" sz="1400" u="none" cap="none" strike="noStrike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Tegaserod</a:t>
                      </a:r>
                      <a:endParaRPr b="1" u="none" cap="none" strike="noStrike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64D79"/>
                    </a:solidFill>
                  </a:tcPr>
                </a:tc>
              </a:tr>
              <a:tr h="278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MOA</a:t>
                      </a:r>
                      <a:endParaRPr b="1" sz="1400" u="none" cap="none" strike="noStrike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5HT4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agonist</a:t>
                      </a:r>
                      <a:endParaRPr b="1"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Stimulation of 5HT4 of enteric nervous system of GIT → increases peristalsis.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Uses</a:t>
                      </a:r>
                      <a:endParaRPr sz="1400" u="none" cap="none" strike="noStrike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Short term treatment of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IBS-associated with constipation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in women &lt;55 years old with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no history of heart problems.</a:t>
                      </a:r>
                      <a:endParaRPr b="1"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74EA7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rgbClr val="674EA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may still be used in limited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emergency situations.</a:t>
                      </a:r>
                      <a:endParaRPr b="1"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ADRs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Tegaserod has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CVS side effects</a:t>
                      </a:r>
                      <a:endParaRPr b="1"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6" name="Google Shape;256;p31"/>
          <p:cNvSpPr/>
          <p:nvPr/>
        </p:nvSpPr>
        <p:spPr>
          <a:xfrm>
            <a:off x="3505200" y="4294772"/>
            <a:ext cx="1456800" cy="423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1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Tegaserod (IBS-C)</a:t>
            </a:r>
            <a:endParaRPr sz="1100">
              <a:solidFill>
                <a:srgbClr val="FF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graphicFrame>
        <p:nvGraphicFramePr>
          <p:cNvPr id="257" name="Google Shape;257;p31"/>
          <p:cNvGraphicFramePr/>
          <p:nvPr/>
        </p:nvGraphicFramePr>
        <p:xfrm>
          <a:off x="145463" y="5855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{C00E3FF7-B2C6-48BC-8325-17827FF2921C}</a:tableStyleId>
              </a:tblPr>
              <a:tblGrid>
                <a:gridCol w="614400"/>
                <a:gridCol w="5952675"/>
              </a:tblGrid>
              <a:tr h="22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Drug</a:t>
                      </a:r>
                      <a:endParaRPr b="1" sz="1400" u="none" cap="none" strike="noStrike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Alosetron</a:t>
                      </a:r>
                      <a:endParaRPr b="1" u="none" cap="none" strike="noStrike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55CC"/>
                    </a:solidFill>
                  </a:tcPr>
                </a:tc>
              </a:tr>
              <a:tr h="278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MOA</a:t>
                      </a:r>
                      <a:endParaRPr b="1" sz="1400" u="none" cap="none" strike="noStrike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Selective 5HT3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antagonist </a:t>
                      </a:r>
                      <a:r>
                        <a:rPr lang="en" sz="1000">
                          <a:solidFill>
                            <a:srgbClr val="3C78D8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( it bind with high affinity &amp; dissociate slowly from the receptor)</a:t>
                      </a:r>
                      <a:endParaRPr sz="1000">
                        <a:solidFill>
                          <a:srgbClr val="3C78D8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5-HT3 receptors antagonism of the enteric nervous system of the gastrointestinal tract results into: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inhibition of colon motility.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inhibition of unpleasant visceral afferent pain sensation (nausea, pain, bloating).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P.K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C78D8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rgbClr val="3C78D8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Rapidly absorbed from GIT, 50-60% bioavailability, half life= 1.5 h</a:t>
                      </a:r>
                      <a:endParaRPr sz="1200">
                        <a:solidFill>
                          <a:srgbClr val="3C78D8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C78D8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rgbClr val="3C78D8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Undergo extensive CYT P450 metabolism</a:t>
                      </a:r>
                      <a:endParaRPr sz="1200">
                        <a:solidFill>
                          <a:srgbClr val="3C78D8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Uses</a:t>
                      </a:r>
                      <a:endParaRPr sz="1400" u="none" cap="none" strike="noStrike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Use restricted in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IBS with severe diarrhea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in women who have not had success with any other treatment.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ADRs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Severe 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Constipation and</a:t>
                      </a:r>
                      <a:r>
                        <a:rPr b="1" lang="en" sz="1200" u="sng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ischemic colitis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may occur (People taking alosetron must sign a consent form before starting to take the medicine)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8" name="Google Shape;258;p31"/>
          <p:cNvSpPr txBox="1"/>
          <p:nvPr/>
        </p:nvSpPr>
        <p:spPr>
          <a:xfrm>
            <a:off x="1743075" y="3638850"/>
            <a:ext cx="32670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Symptomatic treatment of IBS</a:t>
            </a:r>
            <a:endParaRPr sz="18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259" name="Google Shape;259;p31"/>
          <p:cNvCxnSpPr>
            <a:stCxn id="258" idx="1"/>
            <a:endCxn id="251" idx="1"/>
          </p:cNvCxnSpPr>
          <p:nvPr/>
        </p:nvCxnSpPr>
        <p:spPr>
          <a:xfrm flipH="1">
            <a:off x="301875" y="3819600"/>
            <a:ext cx="1441200" cy="1444800"/>
          </a:xfrm>
          <a:prstGeom prst="bentConnector3">
            <a:avLst>
              <a:gd fmla="val 116514" name="adj1"/>
            </a:avLst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0" name="Google Shape;260;p31"/>
          <p:cNvCxnSpPr>
            <a:stCxn id="258" idx="3"/>
            <a:endCxn id="253" idx="3"/>
          </p:cNvCxnSpPr>
          <p:nvPr/>
        </p:nvCxnSpPr>
        <p:spPr>
          <a:xfrm>
            <a:off x="5010075" y="3819600"/>
            <a:ext cx="1550400" cy="1444800"/>
          </a:xfrm>
          <a:prstGeom prst="bentConnector3">
            <a:avLst>
              <a:gd fmla="val 115349" name="adj1"/>
            </a:avLst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1" name="Google Shape;261;p31"/>
          <p:cNvCxnSpPr>
            <a:stCxn id="258" idx="2"/>
            <a:endCxn id="252" idx="0"/>
          </p:cNvCxnSpPr>
          <p:nvPr/>
        </p:nvCxnSpPr>
        <p:spPr>
          <a:xfrm rot="5400000">
            <a:off x="2013525" y="2925300"/>
            <a:ext cx="288000" cy="2438100"/>
          </a:xfrm>
          <a:prstGeom prst="bentConnector3">
            <a:avLst>
              <a:gd fmla="val 50022" name="adj1"/>
            </a:avLst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2" name="Google Shape;262;p31"/>
          <p:cNvCxnSpPr>
            <a:stCxn id="258" idx="2"/>
            <a:endCxn id="250" idx="0"/>
          </p:cNvCxnSpPr>
          <p:nvPr/>
        </p:nvCxnSpPr>
        <p:spPr>
          <a:xfrm flipH="1" rot="-5400000">
            <a:off x="4534425" y="2842500"/>
            <a:ext cx="291900" cy="2607600"/>
          </a:xfrm>
          <a:prstGeom prst="bentConnector3">
            <a:avLst>
              <a:gd fmla="val 49983" name="adj1"/>
            </a:avLst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3" name="Google Shape;263;p31"/>
          <p:cNvCxnSpPr>
            <a:stCxn id="258" idx="2"/>
            <a:endCxn id="254" idx="0"/>
          </p:cNvCxnSpPr>
          <p:nvPr/>
        </p:nvCxnSpPr>
        <p:spPr>
          <a:xfrm rot="5400000">
            <a:off x="2831475" y="3749550"/>
            <a:ext cx="294300" cy="795900"/>
          </a:xfrm>
          <a:prstGeom prst="bentConnector3">
            <a:avLst>
              <a:gd fmla="val 50021" name="adj1"/>
            </a:avLst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4" name="Google Shape;264;p31"/>
          <p:cNvCxnSpPr>
            <a:stCxn id="258" idx="2"/>
            <a:endCxn id="256" idx="0"/>
          </p:cNvCxnSpPr>
          <p:nvPr/>
        </p:nvCxnSpPr>
        <p:spPr>
          <a:xfrm flipH="1" rot="-5400000">
            <a:off x="3657975" y="3718950"/>
            <a:ext cx="294300" cy="857100"/>
          </a:xfrm>
          <a:prstGeom prst="bentConnector3">
            <a:avLst>
              <a:gd fmla="val 50021" name="adj1"/>
            </a:avLst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5" name="Google Shape;265;p31"/>
          <p:cNvSpPr/>
          <p:nvPr/>
        </p:nvSpPr>
        <p:spPr>
          <a:xfrm>
            <a:off x="2254625" y="4842250"/>
            <a:ext cx="2109300" cy="8442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6" name="Google Shape;266;p31"/>
          <p:cNvSpPr txBox="1"/>
          <p:nvPr/>
        </p:nvSpPr>
        <p:spPr>
          <a:xfrm>
            <a:off x="2190750" y="4838700"/>
            <a:ext cx="2352600" cy="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3C78D8"/>
                </a:solidFill>
                <a:latin typeface="Mada"/>
                <a:ea typeface="Mada"/>
                <a:cs typeface="Mada"/>
                <a:sym typeface="Mada"/>
              </a:rPr>
              <a:t>Antispasmodics </a:t>
            </a:r>
            <a:r>
              <a:rPr lang="en" sz="1100">
                <a:solidFill>
                  <a:srgbClr val="3C78D8"/>
                </a:solidFill>
                <a:latin typeface="Mada"/>
                <a:ea typeface="Mada"/>
                <a:cs typeface="Mada"/>
                <a:sym typeface="Mada"/>
              </a:rPr>
              <a:t>(anticholinergics)</a:t>
            </a:r>
            <a:endParaRPr sz="1100">
              <a:solidFill>
                <a:srgbClr val="3C78D8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C78D8"/>
                </a:solidFill>
                <a:latin typeface="Mada"/>
                <a:ea typeface="Mada"/>
                <a:cs typeface="Mada"/>
                <a:sym typeface="Mada"/>
              </a:rPr>
              <a:t>Dicyclomine &amp; hyoscine: Inhibits muscarinic cholinergic receptors </a:t>
            </a:r>
            <a:endParaRPr sz="1100">
              <a:solidFill>
                <a:srgbClr val="3C78D8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C78D8"/>
                </a:solidFill>
                <a:latin typeface="Mada"/>
                <a:ea typeface="Mada"/>
                <a:cs typeface="Mada"/>
                <a:sym typeface="Mada"/>
              </a:rPr>
              <a:t>in enteric plexus &amp; smooth muscle</a:t>
            </a:r>
            <a:endParaRPr b="1" sz="1100">
              <a:solidFill>
                <a:srgbClr val="3C78D8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78D8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2"/>
          <p:cNvSpPr txBox="1"/>
          <p:nvPr/>
        </p:nvSpPr>
        <p:spPr>
          <a:xfrm>
            <a:off x="138275" y="937075"/>
            <a:ext cx="6529200" cy="7178100"/>
          </a:xfrm>
          <a:prstGeom prst="rect">
            <a:avLst/>
          </a:prstGeom>
          <a:noFill/>
          <a:ln cap="flat" cmpd="sng" w="9525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41B47"/>
                </a:solidFill>
                <a:latin typeface="Mada"/>
                <a:ea typeface="Mada"/>
                <a:cs typeface="Mada"/>
                <a:sym typeface="Mada"/>
              </a:rPr>
              <a:t>A 70-year-old woman who was previously very active but whose mobility has recently been limited by osteoarthritis on the knees &amp; hips sees her general practitioner because of a recent change in bowel habit from once daily to once every three days. Her current medication includes regular co-codamol (paracetamol + codeine) for her osteoarthritis , oxybutynine for urinary frequency, aluminuim hydroxide prn for dyspepsia, and bendrofluazide and verapamil for hypertension. Following bowel evacuation by a phosphate enema, proctoscopy &amp; colonoscopy are reported as normal.</a:t>
            </a:r>
            <a:endParaRPr b="1" sz="12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1-What general approach(non-pharmacological) should be employed to this patient?</a:t>
            </a:r>
            <a:endParaRPr b="1" sz="12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200"/>
              <a:buFont typeface="Mada"/>
              <a:buChar char="●"/>
            </a:pPr>
            <a:r>
              <a:rPr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Adequate fluid intake.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200"/>
              <a:buFont typeface="Mada"/>
              <a:buChar char="●"/>
            </a:pPr>
            <a:r>
              <a:rPr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High fiber contents in diet. 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200"/>
              <a:buFont typeface="Mada"/>
              <a:buChar char="●"/>
            </a:pPr>
            <a:r>
              <a:rPr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Regular exercise. 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2-What are the possible contributing causes of her constipation?</a:t>
            </a:r>
            <a:endParaRPr b="1" sz="12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200"/>
              <a:buFont typeface="Mada"/>
              <a:buChar char="●"/>
            </a:pPr>
            <a:r>
              <a:rPr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Immobility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200"/>
              <a:buFont typeface="Mada"/>
              <a:buChar char="●"/>
            </a:pPr>
            <a:r>
              <a:rPr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Old age 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200"/>
              <a:buFont typeface="Mada"/>
              <a:buChar char="●"/>
            </a:pPr>
            <a:r>
              <a:rPr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Gender(female)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3-Which of these patient’s medications may contribute to her constipation?</a:t>
            </a:r>
            <a:endParaRPr b="1" sz="12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4-What pharmacologic would be appropriate to this patient?</a:t>
            </a:r>
            <a:endParaRPr b="1" sz="12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First we want quick relief so for example </a:t>
            </a:r>
            <a:r>
              <a:rPr b="1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Stimulant Laxatives , then we use drugs for prevention  like Lactulose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272" name="Google Shape;27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375" y="4806950"/>
            <a:ext cx="2097226" cy="148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2"/>
          <p:cNvSpPr txBox="1"/>
          <p:nvPr/>
        </p:nvSpPr>
        <p:spPr>
          <a:xfrm>
            <a:off x="1009650" y="400050"/>
            <a:ext cx="4533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Case from doctors slide:</a:t>
            </a:r>
            <a:endParaRPr b="1" sz="2400">
              <a:solidFill>
                <a:srgbClr val="741B4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3"/>
          <p:cNvSpPr/>
          <p:nvPr/>
        </p:nvSpPr>
        <p:spPr>
          <a:xfrm rot="10800000">
            <a:off x="3305100" y="194"/>
            <a:ext cx="3552900" cy="1675800"/>
          </a:xfrm>
          <a:prstGeom prst="rtTriangle">
            <a:avLst/>
          </a:prstGeom>
          <a:solidFill>
            <a:srgbClr val="741B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3"/>
          <p:cNvSpPr txBox="1"/>
          <p:nvPr/>
        </p:nvSpPr>
        <p:spPr>
          <a:xfrm>
            <a:off x="4928700" y="68708"/>
            <a:ext cx="18714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Quiz</a:t>
            </a:r>
            <a:endParaRPr b="1" sz="4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0" name="Google Shape;280;p33"/>
          <p:cNvSpPr/>
          <p:nvPr/>
        </p:nvSpPr>
        <p:spPr>
          <a:xfrm>
            <a:off x="123975" y="1514100"/>
            <a:ext cx="6629400" cy="4507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B7B7B7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741B47"/>
                </a:solidFill>
                <a:latin typeface="Mada"/>
                <a:ea typeface="Mada"/>
                <a:cs typeface="Mada"/>
                <a:sym typeface="Mada"/>
              </a:rPr>
              <a:t>1- 55 years old patient with known angina, recently he develop constipation. Which of the following is suitable for his condition?</a:t>
            </a:r>
            <a:endParaRPr b="1" sz="12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A- Castor oil  B- Prucalopride  C- Docusate</a:t>
            </a:r>
            <a:endParaRPr b="1" sz="12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741B47"/>
                </a:solidFill>
                <a:latin typeface="Mada"/>
                <a:ea typeface="Mada"/>
                <a:cs typeface="Mada"/>
                <a:sym typeface="Mada"/>
              </a:rPr>
              <a:t>2- Patients must sign a consent form before administering which drug?</a:t>
            </a:r>
            <a:endParaRPr b="1" sz="12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A- Mebeverine  B- Alosetron  C- Tegaserod </a:t>
            </a:r>
            <a:endParaRPr b="1" sz="12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741B47"/>
                </a:solidFill>
                <a:latin typeface="Mada"/>
                <a:ea typeface="Mada"/>
                <a:cs typeface="Mada"/>
                <a:sym typeface="Mada"/>
              </a:rPr>
              <a:t>3- Which of the following drugs often used for radiology preparation ?</a:t>
            </a:r>
            <a:endParaRPr b="1" sz="12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A- Glycerin  B- Anthraquinone C- Paraffin oil</a:t>
            </a:r>
            <a:endParaRPr b="1" sz="12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741B47"/>
                </a:solidFill>
                <a:latin typeface="Mada"/>
                <a:ea typeface="Mada"/>
                <a:cs typeface="Mada"/>
                <a:sym typeface="Mada"/>
              </a:rPr>
              <a:t>4- 23 years old man with history of iron deficiency anemia and take supplements for it, visited the clinic complaining of constipation. Which of the following must be avoided?</a:t>
            </a:r>
            <a:endParaRPr b="1" sz="12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A- Bulk forming laxatives  B- Osmotic laxatives C- Stimulant laxatives </a:t>
            </a:r>
            <a:endParaRPr b="1" sz="12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741B47"/>
                </a:solidFill>
                <a:latin typeface="Mada"/>
                <a:ea typeface="Mada"/>
                <a:cs typeface="Mada"/>
                <a:sym typeface="Mada"/>
              </a:rPr>
              <a:t>5- Alcoholic patient who has liver cirrhosis and he may develop hepatic encephalopathy, to prevent that, which one of the following could be used ?</a:t>
            </a:r>
            <a:endParaRPr b="1" sz="12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A- Lactulose B- Bisacodyl  C- Macrogol</a:t>
            </a:r>
            <a:endParaRPr b="1" sz="12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81" name="Google Shape;281;p33"/>
          <p:cNvSpPr/>
          <p:nvPr/>
        </p:nvSpPr>
        <p:spPr>
          <a:xfrm>
            <a:off x="123975" y="6650948"/>
            <a:ext cx="6629400" cy="3413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B7B7B7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41B47"/>
                </a:solidFill>
                <a:latin typeface="Mada"/>
                <a:ea typeface="Mada"/>
                <a:cs typeface="Mada"/>
                <a:sym typeface="Mada"/>
              </a:rPr>
              <a:t>1-3.A 32 years old </a:t>
            </a:r>
            <a:r>
              <a:rPr b="1" lang="en" sz="1200">
                <a:solidFill>
                  <a:srgbClr val="741B47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female patient </a:t>
            </a:r>
            <a:r>
              <a:rPr b="1" lang="en" sz="1200">
                <a:solidFill>
                  <a:srgbClr val="741B47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who diagnosed with severe irritable bowel syndrome associated with diarrhea. </a:t>
            </a:r>
            <a:endParaRPr b="1" sz="1200">
              <a:solidFill>
                <a:srgbClr val="741B47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27BA0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Q1-What is the best drug to be used in this case ?</a:t>
            </a:r>
            <a:endParaRPr b="1" sz="1200">
              <a:solidFill>
                <a:srgbClr val="C27BA0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27BA0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27BA0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Q2-What is the M.O.A of that drug ?</a:t>
            </a:r>
            <a:endParaRPr b="1" sz="1200">
              <a:solidFill>
                <a:srgbClr val="C27BA0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27BA0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27BA0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Q3-Mention 2 ADR of  that drug. </a:t>
            </a:r>
            <a:endParaRPr b="1" sz="1200">
              <a:solidFill>
                <a:srgbClr val="C27BA0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741B47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41B47"/>
                </a:solidFill>
                <a:latin typeface="Mada"/>
                <a:ea typeface="Mada"/>
                <a:cs typeface="Mada"/>
                <a:sym typeface="Mada"/>
              </a:rPr>
              <a:t>Q4-A 45 years old male  patient is undergoing colonoscopy, Which drug should the doctor give him the night before?</a:t>
            </a:r>
            <a:endParaRPr b="1" sz="12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41B47"/>
                </a:solidFill>
                <a:latin typeface="Mada"/>
                <a:ea typeface="Mada"/>
                <a:cs typeface="Mada"/>
                <a:sym typeface="Mada"/>
              </a:rPr>
              <a:t>Q5-A 49 years old patient with Diabetes Mellitus has a peripheral neuropathy, he came to the clinic complaining of  constipation. Which class of drugs can be helpful in his case</a:t>
            </a:r>
            <a:endParaRPr b="1" sz="12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82" name="Google Shape;282;p33"/>
          <p:cNvSpPr/>
          <p:nvPr/>
        </p:nvSpPr>
        <p:spPr>
          <a:xfrm>
            <a:off x="657225" y="6466899"/>
            <a:ext cx="1314300" cy="3906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27BA0"/>
                </a:solidFill>
                <a:latin typeface="Georgia"/>
                <a:ea typeface="Georgia"/>
                <a:cs typeface="Georgia"/>
                <a:sym typeface="Georgia"/>
              </a:rPr>
              <a:t>SAQ</a:t>
            </a:r>
            <a:endParaRPr b="1" sz="1800">
              <a:solidFill>
                <a:srgbClr val="C27BA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3" name="Google Shape;283;p33"/>
          <p:cNvSpPr/>
          <p:nvPr/>
        </p:nvSpPr>
        <p:spPr>
          <a:xfrm>
            <a:off x="657225" y="1314076"/>
            <a:ext cx="1314300" cy="3906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27BA0"/>
                </a:solidFill>
                <a:latin typeface="Georgia"/>
                <a:ea typeface="Georgia"/>
                <a:cs typeface="Georgia"/>
                <a:sym typeface="Georgia"/>
              </a:rPr>
              <a:t>MCQ</a:t>
            </a:r>
            <a:endParaRPr b="1" sz="1800">
              <a:solidFill>
                <a:srgbClr val="C27BA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4" name="Google Shape;284;p33"/>
          <p:cNvSpPr/>
          <p:nvPr/>
        </p:nvSpPr>
        <p:spPr>
          <a:xfrm rot="-5400000">
            <a:off x="-98307" y="10782768"/>
            <a:ext cx="1492014" cy="1314450"/>
          </a:xfrm>
          <a:prstGeom prst="flowChartMerge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3"/>
          <p:cNvSpPr txBox="1"/>
          <p:nvPr/>
        </p:nvSpPr>
        <p:spPr>
          <a:xfrm>
            <a:off x="-76200" y="11196215"/>
            <a:ext cx="13716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Answers:</a:t>
            </a:r>
            <a:endParaRPr b="1" i="1"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6" name="Google Shape;286;p33"/>
          <p:cNvSpPr txBox="1"/>
          <p:nvPr/>
        </p:nvSpPr>
        <p:spPr>
          <a:xfrm>
            <a:off x="4114800" y="10381962"/>
            <a:ext cx="8766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41B47"/>
                </a:solidFill>
                <a:latin typeface="Mada"/>
                <a:ea typeface="Mada"/>
                <a:cs typeface="Mada"/>
                <a:sym typeface="Mada"/>
              </a:rPr>
              <a:t>SAQ</a:t>
            </a:r>
            <a:endParaRPr b="1" sz="12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</p:txBody>
      </p:sp>
      <p:graphicFrame>
        <p:nvGraphicFramePr>
          <p:cNvPr id="287" name="Google Shape;287;p33"/>
          <p:cNvGraphicFramePr/>
          <p:nvPr/>
        </p:nvGraphicFramePr>
        <p:xfrm>
          <a:off x="2376925" y="10582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{9FE3A107-5902-454E-8F27-1746F05DC7C7}</a:tableStyleId>
              </a:tblPr>
              <a:tblGrid>
                <a:gridCol w="382850"/>
                <a:gridCol w="3993600"/>
              </a:tblGrid>
              <a:tr h="123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A64D7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Q1</a:t>
                      </a:r>
                      <a:endParaRPr sz="800">
                        <a:solidFill>
                          <a:srgbClr val="A64D7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00" marB="9140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Alosetron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00" marB="9140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A64D7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Q2</a:t>
                      </a:r>
                      <a:endParaRPr sz="800">
                        <a:solidFill>
                          <a:srgbClr val="A64D7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00" marB="9140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Selective 5-HT3 antagonist 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00" marB="9140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A64D7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Q3</a:t>
                      </a:r>
                      <a:endParaRPr sz="800">
                        <a:solidFill>
                          <a:srgbClr val="A64D7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00" marB="9140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Constipation - ischemic colitis 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00" marB="9140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A64D7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Q4</a:t>
                      </a:r>
                      <a:endParaRPr sz="800">
                        <a:solidFill>
                          <a:srgbClr val="A64D7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00" marB="9140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Polyethylene glycol (PEG)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00" marB="9140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A64D7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Q5</a:t>
                      </a:r>
                      <a:endParaRPr sz="800">
                        <a:solidFill>
                          <a:srgbClr val="A64D7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00" marB="9140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Stimulant Laxatives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00" marB="9140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88" name="Google Shape;288;p33"/>
          <p:cNvGraphicFramePr/>
          <p:nvPr/>
        </p:nvGraphicFramePr>
        <p:xfrm>
          <a:off x="1386325" y="10582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{9FE3A107-5902-454E-8F27-1746F05DC7C7}</a:tableStyleId>
              </a:tblPr>
              <a:tblGrid>
                <a:gridCol w="382850"/>
                <a:gridCol w="382850"/>
              </a:tblGrid>
              <a:tr h="123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A64D7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Q1</a:t>
                      </a:r>
                      <a:endParaRPr sz="800">
                        <a:solidFill>
                          <a:srgbClr val="A64D7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00" marB="9140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00" marB="9140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A64D7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Q2</a:t>
                      </a:r>
                      <a:endParaRPr sz="800">
                        <a:solidFill>
                          <a:srgbClr val="A64D7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00" marB="9140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00" marB="9140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A64D7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Q3</a:t>
                      </a:r>
                      <a:endParaRPr sz="800">
                        <a:solidFill>
                          <a:srgbClr val="A64D7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00" marB="9140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00" marB="9140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A64D7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Q4</a:t>
                      </a:r>
                      <a:endParaRPr sz="800">
                        <a:solidFill>
                          <a:srgbClr val="A64D7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00" marB="9140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00" marB="9140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A64D7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Q5</a:t>
                      </a:r>
                      <a:endParaRPr sz="800">
                        <a:solidFill>
                          <a:srgbClr val="A64D7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00" marB="9140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00" marB="9140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89" name="Google Shape;289;p33"/>
          <p:cNvSpPr txBox="1"/>
          <p:nvPr/>
        </p:nvSpPr>
        <p:spPr>
          <a:xfrm>
            <a:off x="1314450" y="10381962"/>
            <a:ext cx="8766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41B47"/>
                </a:solidFill>
                <a:latin typeface="Mada"/>
                <a:ea typeface="Mada"/>
                <a:cs typeface="Mada"/>
                <a:sym typeface="Mada"/>
              </a:rPr>
              <a:t>MCQ</a:t>
            </a:r>
            <a:endParaRPr b="1" sz="12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