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70" r:id="rId5"/>
    <p:sldMasterId id="2147483671"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y="12186000" cx="6858000"/>
  <p:notesSz cx="6858000" cy="9144000"/>
  <p:embeddedFontLst>
    <p:embeddedFont>
      <p:font typeface="Cabin"/>
      <p:regular r:id="rId18"/>
      <p:bold r:id="rId19"/>
      <p:italic r:id="rId20"/>
      <p:boldItalic r:id="rId21"/>
    </p:embeddedFont>
    <p:embeddedFont>
      <p:font typeface="Mada"/>
      <p:regular r:id="rId22"/>
      <p:bold r:id="rId23"/>
    </p:embeddedFont>
    <p:embeddedFont>
      <p:font typeface="Changa"/>
      <p:regular r:id="rId24"/>
      <p:bold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838">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D29605BF-01E3-4161-8CAB-9AD606697C1C}">
  <a:tblStyle styleId="{D29605BF-01E3-4161-8CAB-9AD606697C1C}"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3838"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Cabin-italic.fntdata"/><Relationship Id="rId22" Type="http://schemas.openxmlformats.org/officeDocument/2006/relationships/font" Target="fonts/Mada-regular.fntdata"/><Relationship Id="rId21" Type="http://schemas.openxmlformats.org/officeDocument/2006/relationships/font" Target="fonts/Cabin-boldItalic.fntdata"/><Relationship Id="rId24" Type="http://schemas.openxmlformats.org/officeDocument/2006/relationships/font" Target="fonts/Changa-regular.fntdata"/><Relationship Id="rId23" Type="http://schemas.openxmlformats.org/officeDocument/2006/relationships/font" Target="fonts/Mada-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5" Type="http://schemas.openxmlformats.org/officeDocument/2006/relationships/font" Target="fonts/Changa-bold.fntdata"/><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font" Target="fonts/Cabin-bold.fntdata"/><Relationship Id="rId18" Type="http://schemas.openxmlformats.org/officeDocument/2006/relationships/font" Target="fonts/Cabin-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2464445" y="685800"/>
            <a:ext cx="19299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g5d980136e6_0_14:notes"/>
          <p:cNvSpPr/>
          <p:nvPr>
            <p:ph idx="2" type="sldImg"/>
          </p:nvPr>
        </p:nvSpPr>
        <p:spPr>
          <a:xfrm>
            <a:off x="2464445" y="685800"/>
            <a:ext cx="19299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5d980136e6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5" name="Shape 335"/>
        <p:cNvGrpSpPr/>
        <p:nvPr/>
      </p:nvGrpSpPr>
      <p:grpSpPr>
        <a:xfrm>
          <a:off x="0" y="0"/>
          <a:ext cx="0" cy="0"/>
          <a:chOff x="0" y="0"/>
          <a:chExt cx="0" cy="0"/>
        </a:xfrm>
      </p:grpSpPr>
      <p:sp>
        <p:nvSpPr>
          <p:cNvPr id="336" name="Google Shape;336;g5d980136e6_0_108:notes"/>
          <p:cNvSpPr/>
          <p:nvPr>
            <p:ph idx="2" type="sldImg"/>
          </p:nvPr>
        </p:nvSpPr>
        <p:spPr>
          <a:xfrm>
            <a:off x="2464445" y="685800"/>
            <a:ext cx="1929900" cy="3429000"/>
          </a:xfrm>
          <a:custGeom>
            <a:rect b="b" l="l" r="r" t="t"/>
            <a:pathLst>
              <a:path extrusionOk="0" h="120000" w="120000">
                <a:moveTo>
                  <a:pt x="0" y="0"/>
                </a:moveTo>
                <a:lnTo>
                  <a:pt x="120000" y="0"/>
                </a:lnTo>
                <a:lnTo>
                  <a:pt x="120000" y="120000"/>
                </a:lnTo>
                <a:lnTo>
                  <a:pt x="0" y="120000"/>
                </a:lnTo>
                <a:close/>
              </a:path>
            </a:pathLst>
          </a:custGeom>
        </p:spPr>
      </p:sp>
      <p:sp>
        <p:nvSpPr>
          <p:cNvPr id="337" name="Google Shape;337;g5d980136e6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g5d980136e6_0_0:notes"/>
          <p:cNvSpPr/>
          <p:nvPr>
            <p:ph idx="2" type="sldImg"/>
          </p:nvPr>
        </p:nvSpPr>
        <p:spPr>
          <a:xfrm>
            <a:off x="2464445" y="685800"/>
            <a:ext cx="19299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5d980136e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Google Shape;167;g5f026397aa_0_68:notes"/>
          <p:cNvSpPr/>
          <p:nvPr>
            <p:ph idx="2" type="sldImg"/>
          </p:nvPr>
        </p:nvSpPr>
        <p:spPr>
          <a:xfrm>
            <a:off x="2464445" y="685800"/>
            <a:ext cx="19299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5f026397aa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Google Shape;222;g5d980136e6_0_9:notes"/>
          <p:cNvSpPr/>
          <p:nvPr>
            <p:ph idx="2" type="sldImg"/>
          </p:nvPr>
        </p:nvSpPr>
        <p:spPr>
          <a:xfrm>
            <a:off x="2464445" y="685800"/>
            <a:ext cx="19299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5d980136e6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2" name="Shape 242"/>
        <p:cNvGrpSpPr/>
        <p:nvPr/>
      </p:nvGrpSpPr>
      <p:grpSpPr>
        <a:xfrm>
          <a:off x="0" y="0"/>
          <a:ext cx="0" cy="0"/>
          <a:chOff x="0" y="0"/>
          <a:chExt cx="0" cy="0"/>
        </a:xfrm>
      </p:grpSpPr>
      <p:sp>
        <p:nvSpPr>
          <p:cNvPr id="243" name="Google Shape;243;g5f026397aa_0_181:notes"/>
          <p:cNvSpPr/>
          <p:nvPr>
            <p:ph idx="2" type="sldImg"/>
          </p:nvPr>
        </p:nvSpPr>
        <p:spPr>
          <a:xfrm>
            <a:off x="2464445" y="685800"/>
            <a:ext cx="1929900" cy="3429000"/>
          </a:xfrm>
          <a:custGeom>
            <a:rect b="b" l="l" r="r" t="t"/>
            <a:pathLst>
              <a:path extrusionOk="0" h="120000" w="120000">
                <a:moveTo>
                  <a:pt x="0" y="0"/>
                </a:moveTo>
                <a:lnTo>
                  <a:pt x="120000" y="0"/>
                </a:lnTo>
                <a:lnTo>
                  <a:pt x="120000" y="120000"/>
                </a:lnTo>
                <a:lnTo>
                  <a:pt x="0" y="120000"/>
                </a:lnTo>
                <a:close/>
              </a:path>
            </a:pathLst>
          </a:custGeom>
        </p:spPr>
      </p:sp>
      <p:sp>
        <p:nvSpPr>
          <p:cNvPr id="244" name="Google Shape;244;g5f026397aa_0_1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3" name="Shape 253"/>
        <p:cNvGrpSpPr/>
        <p:nvPr/>
      </p:nvGrpSpPr>
      <p:grpSpPr>
        <a:xfrm>
          <a:off x="0" y="0"/>
          <a:ext cx="0" cy="0"/>
          <a:chOff x="0" y="0"/>
          <a:chExt cx="0" cy="0"/>
        </a:xfrm>
      </p:grpSpPr>
      <p:sp>
        <p:nvSpPr>
          <p:cNvPr id="254" name="Google Shape;254;g5f026397aa_0_186:notes"/>
          <p:cNvSpPr/>
          <p:nvPr>
            <p:ph idx="2" type="sldImg"/>
          </p:nvPr>
        </p:nvSpPr>
        <p:spPr>
          <a:xfrm>
            <a:off x="2464445" y="685800"/>
            <a:ext cx="1929900" cy="3429000"/>
          </a:xfrm>
          <a:custGeom>
            <a:rect b="b" l="l" r="r" t="t"/>
            <a:pathLst>
              <a:path extrusionOk="0" h="120000" w="120000">
                <a:moveTo>
                  <a:pt x="0" y="0"/>
                </a:moveTo>
                <a:lnTo>
                  <a:pt x="120000" y="0"/>
                </a:lnTo>
                <a:lnTo>
                  <a:pt x="120000" y="120000"/>
                </a:lnTo>
                <a:lnTo>
                  <a:pt x="0" y="120000"/>
                </a:lnTo>
                <a:close/>
              </a:path>
            </a:pathLst>
          </a:custGeom>
        </p:spPr>
      </p:sp>
      <p:sp>
        <p:nvSpPr>
          <p:cNvPr id="255" name="Google Shape;255;g5f026397aa_0_1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1" name="Shape 261"/>
        <p:cNvGrpSpPr/>
        <p:nvPr/>
      </p:nvGrpSpPr>
      <p:grpSpPr>
        <a:xfrm>
          <a:off x="0" y="0"/>
          <a:ext cx="0" cy="0"/>
          <a:chOff x="0" y="0"/>
          <a:chExt cx="0" cy="0"/>
        </a:xfrm>
      </p:grpSpPr>
      <p:sp>
        <p:nvSpPr>
          <p:cNvPr id="262" name="Google Shape;262;g5f026397aa_0_315:notes"/>
          <p:cNvSpPr/>
          <p:nvPr>
            <p:ph idx="2" type="sldImg"/>
          </p:nvPr>
        </p:nvSpPr>
        <p:spPr>
          <a:xfrm>
            <a:off x="2464445" y="685800"/>
            <a:ext cx="1929900" cy="3429000"/>
          </a:xfrm>
          <a:custGeom>
            <a:rect b="b" l="l" r="r" t="t"/>
            <a:pathLst>
              <a:path extrusionOk="0" h="120000" w="120000">
                <a:moveTo>
                  <a:pt x="0" y="0"/>
                </a:moveTo>
                <a:lnTo>
                  <a:pt x="120000" y="0"/>
                </a:lnTo>
                <a:lnTo>
                  <a:pt x="120000" y="120000"/>
                </a:lnTo>
                <a:lnTo>
                  <a:pt x="0" y="120000"/>
                </a:lnTo>
                <a:close/>
              </a:path>
            </a:pathLst>
          </a:custGeom>
        </p:spPr>
      </p:sp>
      <p:sp>
        <p:nvSpPr>
          <p:cNvPr id="263" name="Google Shape;263;g5f026397aa_0_3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1" name="Shape 281"/>
        <p:cNvGrpSpPr/>
        <p:nvPr/>
      </p:nvGrpSpPr>
      <p:grpSpPr>
        <a:xfrm>
          <a:off x="0" y="0"/>
          <a:ext cx="0" cy="0"/>
          <a:chOff x="0" y="0"/>
          <a:chExt cx="0" cy="0"/>
        </a:xfrm>
      </p:grpSpPr>
      <p:sp>
        <p:nvSpPr>
          <p:cNvPr id="282" name="Google Shape;282;g5f026397aa_0_337:notes"/>
          <p:cNvSpPr/>
          <p:nvPr>
            <p:ph idx="2" type="sldImg"/>
          </p:nvPr>
        </p:nvSpPr>
        <p:spPr>
          <a:xfrm>
            <a:off x="2464445" y="685800"/>
            <a:ext cx="1929900" cy="3429000"/>
          </a:xfrm>
          <a:custGeom>
            <a:rect b="b" l="l" r="r" t="t"/>
            <a:pathLst>
              <a:path extrusionOk="0" h="120000" w="120000">
                <a:moveTo>
                  <a:pt x="0" y="0"/>
                </a:moveTo>
                <a:lnTo>
                  <a:pt x="120000" y="0"/>
                </a:lnTo>
                <a:lnTo>
                  <a:pt x="120000" y="120000"/>
                </a:lnTo>
                <a:lnTo>
                  <a:pt x="0" y="120000"/>
                </a:lnTo>
                <a:close/>
              </a:path>
            </a:pathLst>
          </a:custGeom>
        </p:spPr>
      </p:sp>
      <p:sp>
        <p:nvSpPr>
          <p:cNvPr id="283" name="Google Shape;283;g5f026397aa_0_3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9" name="Shape 319"/>
        <p:cNvGrpSpPr/>
        <p:nvPr/>
      </p:nvGrpSpPr>
      <p:grpSpPr>
        <a:xfrm>
          <a:off x="0" y="0"/>
          <a:ext cx="0" cy="0"/>
          <a:chOff x="0" y="0"/>
          <a:chExt cx="0" cy="0"/>
        </a:xfrm>
      </p:grpSpPr>
      <p:sp>
        <p:nvSpPr>
          <p:cNvPr id="320" name="Google Shape;320;g5d980136e6_0_93:notes"/>
          <p:cNvSpPr/>
          <p:nvPr>
            <p:ph idx="2" type="sldImg"/>
          </p:nvPr>
        </p:nvSpPr>
        <p:spPr>
          <a:xfrm>
            <a:off x="2464445" y="685800"/>
            <a:ext cx="1929900" cy="3429000"/>
          </a:xfrm>
          <a:custGeom>
            <a:rect b="b" l="l" r="r" t="t"/>
            <a:pathLst>
              <a:path extrusionOk="0" h="120000" w="120000">
                <a:moveTo>
                  <a:pt x="0" y="0"/>
                </a:moveTo>
                <a:lnTo>
                  <a:pt x="120000" y="0"/>
                </a:lnTo>
                <a:lnTo>
                  <a:pt x="120000" y="120000"/>
                </a:lnTo>
                <a:lnTo>
                  <a:pt x="0" y="120000"/>
                </a:lnTo>
                <a:close/>
              </a:path>
            </a:pathLst>
          </a:custGeom>
        </p:spPr>
      </p:sp>
      <p:sp>
        <p:nvSpPr>
          <p:cNvPr id="321" name="Google Shape;321;g5d980136e6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233781" y="1764050"/>
            <a:ext cx="6390300" cy="4863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3" name="Google Shape;13;p2"/>
          <p:cNvSpPr txBox="1"/>
          <p:nvPr>
            <p:ph idx="1" type="subTitle"/>
          </p:nvPr>
        </p:nvSpPr>
        <p:spPr>
          <a:xfrm>
            <a:off x="233775" y="6714620"/>
            <a:ext cx="6390300" cy="18777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4" name="Google Shape;14;p2"/>
          <p:cNvSpPr txBox="1"/>
          <p:nvPr>
            <p:ph idx="12" type="sldNum"/>
          </p:nvPr>
        </p:nvSpPr>
        <p:spPr>
          <a:xfrm>
            <a:off x="6354343" y="11048111"/>
            <a:ext cx="411600" cy="9324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233775" y="2620636"/>
            <a:ext cx="6390300" cy="46518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8" name="Google Shape;48;p11"/>
          <p:cNvSpPr txBox="1"/>
          <p:nvPr>
            <p:ph idx="1" type="body"/>
          </p:nvPr>
        </p:nvSpPr>
        <p:spPr>
          <a:xfrm>
            <a:off x="233775" y="7468264"/>
            <a:ext cx="6390300" cy="30819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9" name="Google Shape;49;p11"/>
          <p:cNvSpPr txBox="1"/>
          <p:nvPr>
            <p:ph idx="12" type="sldNum"/>
          </p:nvPr>
        </p:nvSpPr>
        <p:spPr>
          <a:xfrm>
            <a:off x="6354343" y="11048111"/>
            <a:ext cx="411600" cy="9324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6354343" y="11048111"/>
            <a:ext cx="411600" cy="9324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56" name="Shape 56"/>
        <p:cNvGrpSpPr/>
        <p:nvPr/>
      </p:nvGrpSpPr>
      <p:grpSpPr>
        <a:xfrm>
          <a:off x="0" y="0"/>
          <a:ext cx="0" cy="0"/>
          <a:chOff x="0" y="0"/>
          <a:chExt cx="0" cy="0"/>
        </a:xfrm>
      </p:grpSpPr>
      <p:sp>
        <p:nvSpPr>
          <p:cNvPr id="57" name="Google Shape;57;p14"/>
          <p:cNvSpPr txBox="1"/>
          <p:nvPr>
            <p:ph type="ctrTitle"/>
          </p:nvPr>
        </p:nvSpPr>
        <p:spPr>
          <a:xfrm>
            <a:off x="233781" y="1764050"/>
            <a:ext cx="6390300" cy="48630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58" name="Google Shape;58;p14"/>
          <p:cNvSpPr txBox="1"/>
          <p:nvPr>
            <p:ph idx="1" type="subTitle"/>
          </p:nvPr>
        </p:nvSpPr>
        <p:spPr>
          <a:xfrm>
            <a:off x="233775" y="6714620"/>
            <a:ext cx="6390300" cy="18777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59" name="Google Shape;59;p14"/>
          <p:cNvSpPr txBox="1"/>
          <p:nvPr>
            <p:ph idx="12" type="sldNum"/>
          </p:nvPr>
        </p:nvSpPr>
        <p:spPr>
          <a:xfrm>
            <a:off x="6354343" y="11048111"/>
            <a:ext cx="411600" cy="9324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60" name="Shape 60"/>
        <p:cNvGrpSpPr/>
        <p:nvPr/>
      </p:nvGrpSpPr>
      <p:grpSpPr>
        <a:xfrm>
          <a:off x="0" y="0"/>
          <a:ext cx="0" cy="0"/>
          <a:chOff x="0" y="0"/>
          <a:chExt cx="0" cy="0"/>
        </a:xfrm>
      </p:grpSpPr>
      <p:sp>
        <p:nvSpPr>
          <p:cNvPr id="61" name="Google Shape;61;p15"/>
          <p:cNvSpPr txBox="1"/>
          <p:nvPr>
            <p:ph type="title"/>
          </p:nvPr>
        </p:nvSpPr>
        <p:spPr>
          <a:xfrm>
            <a:off x="233775" y="5095802"/>
            <a:ext cx="6390300" cy="19944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62" name="Google Shape;62;p15"/>
          <p:cNvSpPr txBox="1"/>
          <p:nvPr>
            <p:ph idx="12" type="sldNum"/>
          </p:nvPr>
        </p:nvSpPr>
        <p:spPr>
          <a:xfrm>
            <a:off x="6354343" y="11048111"/>
            <a:ext cx="411600" cy="9324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63" name="Shape 63"/>
        <p:cNvGrpSpPr/>
        <p:nvPr/>
      </p:nvGrpSpPr>
      <p:grpSpPr>
        <a:xfrm>
          <a:off x="0" y="0"/>
          <a:ext cx="0" cy="0"/>
          <a:chOff x="0" y="0"/>
          <a:chExt cx="0" cy="0"/>
        </a:xfrm>
      </p:grpSpPr>
      <p:sp>
        <p:nvSpPr>
          <p:cNvPr id="64" name="Google Shape;64;p16"/>
          <p:cNvSpPr txBox="1"/>
          <p:nvPr>
            <p:ph type="title"/>
          </p:nvPr>
        </p:nvSpPr>
        <p:spPr>
          <a:xfrm>
            <a:off x="233775" y="1054355"/>
            <a:ext cx="6390300" cy="13569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5" name="Google Shape;65;p16"/>
          <p:cNvSpPr txBox="1"/>
          <p:nvPr>
            <p:ph idx="1" type="body"/>
          </p:nvPr>
        </p:nvSpPr>
        <p:spPr>
          <a:xfrm>
            <a:off x="233775" y="2730448"/>
            <a:ext cx="6390300" cy="80940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66" name="Google Shape;66;p16"/>
          <p:cNvSpPr txBox="1"/>
          <p:nvPr>
            <p:ph idx="12" type="sldNum"/>
          </p:nvPr>
        </p:nvSpPr>
        <p:spPr>
          <a:xfrm>
            <a:off x="6354343" y="11048111"/>
            <a:ext cx="411600" cy="9324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67" name="Shape 67"/>
        <p:cNvGrpSpPr/>
        <p:nvPr/>
      </p:nvGrpSpPr>
      <p:grpSpPr>
        <a:xfrm>
          <a:off x="0" y="0"/>
          <a:ext cx="0" cy="0"/>
          <a:chOff x="0" y="0"/>
          <a:chExt cx="0" cy="0"/>
        </a:xfrm>
      </p:grpSpPr>
      <p:sp>
        <p:nvSpPr>
          <p:cNvPr id="68" name="Google Shape;68;p17"/>
          <p:cNvSpPr txBox="1"/>
          <p:nvPr>
            <p:ph type="title"/>
          </p:nvPr>
        </p:nvSpPr>
        <p:spPr>
          <a:xfrm>
            <a:off x="233775" y="1054355"/>
            <a:ext cx="6390300" cy="13569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9" name="Google Shape;69;p17"/>
          <p:cNvSpPr txBox="1"/>
          <p:nvPr>
            <p:ph idx="1" type="body"/>
          </p:nvPr>
        </p:nvSpPr>
        <p:spPr>
          <a:xfrm>
            <a:off x="233775" y="2730448"/>
            <a:ext cx="3000000" cy="80940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0" name="Google Shape;70;p17"/>
          <p:cNvSpPr txBox="1"/>
          <p:nvPr>
            <p:ph idx="2" type="body"/>
          </p:nvPr>
        </p:nvSpPr>
        <p:spPr>
          <a:xfrm>
            <a:off x="3624300" y="2730448"/>
            <a:ext cx="3000000" cy="80940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1" name="Google Shape;71;p17"/>
          <p:cNvSpPr txBox="1"/>
          <p:nvPr>
            <p:ph idx="12" type="sldNum"/>
          </p:nvPr>
        </p:nvSpPr>
        <p:spPr>
          <a:xfrm>
            <a:off x="6354343" y="11048111"/>
            <a:ext cx="411600" cy="9324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72" name="Shape 72"/>
        <p:cNvGrpSpPr/>
        <p:nvPr/>
      </p:nvGrpSpPr>
      <p:grpSpPr>
        <a:xfrm>
          <a:off x="0" y="0"/>
          <a:ext cx="0" cy="0"/>
          <a:chOff x="0" y="0"/>
          <a:chExt cx="0" cy="0"/>
        </a:xfrm>
      </p:grpSpPr>
      <p:sp>
        <p:nvSpPr>
          <p:cNvPr id="73" name="Google Shape;73;p18"/>
          <p:cNvSpPr txBox="1"/>
          <p:nvPr>
            <p:ph type="title"/>
          </p:nvPr>
        </p:nvSpPr>
        <p:spPr>
          <a:xfrm>
            <a:off x="233775" y="1054355"/>
            <a:ext cx="6390300" cy="13569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4" name="Google Shape;74;p18"/>
          <p:cNvSpPr txBox="1"/>
          <p:nvPr>
            <p:ph idx="12" type="sldNum"/>
          </p:nvPr>
        </p:nvSpPr>
        <p:spPr>
          <a:xfrm>
            <a:off x="6354343" y="11048111"/>
            <a:ext cx="411600" cy="9324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75" name="Shape 75"/>
        <p:cNvGrpSpPr/>
        <p:nvPr/>
      </p:nvGrpSpPr>
      <p:grpSpPr>
        <a:xfrm>
          <a:off x="0" y="0"/>
          <a:ext cx="0" cy="0"/>
          <a:chOff x="0" y="0"/>
          <a:chExt cx="0" cy="0"/>
        </a:xfrm>
      </p:grpSpPr>
      <p:sp>
        <p:nvSpPr>
          <p:cNvPr id="76" name="Google Shape;76;p19"/>
          <p:cNvSpPr txBox="1"/>
          <p:nvPr>
            <p:ph type="title"/>
          </p:nvPr>
        </p:nvSpPr>
        <p:spPr>
          <a:xfrm>
            <a:off x="233775" y="1316330"/>
            <a:ext cx="2106000" cy="17904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77" name="Google Shape;77;p19"/>
          <p:cNvSpPr txBox="1"/>
          <p:nvPr>
            <p:ph idx="1" type="body"/>
          </p:nvPr>
        </p:nvSpPr>
        <p:spPr>
          <a:xfrm>
            <a:off x="233775" y="3292246"/>
            <a:ext cx="2106000" cy="75327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8" name="Google Shape;78;p19"/>
          <p:cNvSpPr txBox="1"/>
          <p:nvPr>
            <p:ph idx="12" type="sldNum"/>
          </p:nvPr>
        </p:nvSpPr>
        <p:spPr>
          <a:xfrm>
            <a:off x="6354343" y="11048111"/>
            <a:ext cx="411600" cy="9324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79" name="Shape 79"/>
        <p:cNvGrpSpPr/>
        <p:nvPr/>
      </p:nvGrpSpPr>
      <p:grpSpPr>
        <a:xfrm>
          <a:off x="0" y="0"/>
          <a:ext cx="0" cy="0"/>
          <a:chOff x="0" y="0"/>
          <a:chExt cx="0" cy="0"/>
        </a:xfrm>
      </p:grpSpPr>
      <p:sp>
        <p:nvSpPr>
          <p:cNvPr id="80" name="Google Shape;80;p20"/>
          <p:cNvSpPr txBox="1"/>
          <p:nvPr>
            <p:ph type="title"/>
          </p:nvPr>
        </p:nvSpPr>
        <p:spPr>
          <a:xfrm>
            <a:off x="367688" y="1066497"/>
            <a:ext cx="4775700" cy="96918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81" name="Google Shape;81;p20"/>
          <p:cNvSpPr txBox="1"/>
          <p:nvPr>
            <p:ph idx="12" type="sldNum"/>
          </p:nvPr>
        </p:nvSpPr>
        <p:spPr>
          <a:xfrm>
            <a:off x="6354343" y="11048111"/>
            <a:ext cx="411600" cy="9324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82" name="Shape 82"/>
        <p:cNvGrpSpPr/>
        <p:nvPr/>
      </p:nvGrpSpPr>
      <p:grpSpPr>
        <a:xfrm>
          <a:off x="0" y="0"/>
          <a:ext cx="0" cy="0"/>
          <a:chOff x="0" y="0"/>
          <a:chExt cx="0" cy="0"/>
        </a:xfrm>
      </p:grpSpPr>
      <p:sp>
        <p:nvSpPr>
          <p:cNvPr id="83" name="Google Shape;83;p21"/>
          <p:cNvSpPr/>
          <p:nvPr/>
        </p:nvSpPr>
        <p:spPr>
          <a:xfrm>
            <a:off x="3429000" y="-296"/>
            <a:ext cx="3429000" cy="12186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21"/>
          <p:cNvSpPr txBox="1"/>
          <p:nvPr>
            <p:ph type="title"/>
          </p:nvPr>
        </p:nvSpPr>
        <p:spPr>
          <a:xfrm>
            <a:off x="199125" y="2921643"/>
            <a:ext cx="3033900" cy="35118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85" name="Google Shape;85;p21"/>
          <p:cNvSpPr txBox="1"/>
          <p:nvPr>
            <p:ph idx="1" type="subTitle"/>
          </p:nvPr>
        </p:nvSpPr>
        <p:spPr>
          <a:xfrm>
            <a:off x="199125" y="6641056"/>
            <a:ext cx="3033900" cy="29262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86" name="Google Shape;86;p21"/>
          <p:cNvSpPr txBox="1"/>
          <p:nvPr>
            <p:ph idx="2" type="body"/>
          </p:nvPr>
        </p:nvSpPr>
        <p:spPr>
          <a:xfrm>
            <a:off x="3704625" y="1715481"/>
            <a:ext cx="2877600" cy="87543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87" name="Google Shape;87;p21"/>
          <p:cNvSpPr txBox="1"/>
          <p:nvPr>
            <p:ph idx="12" type="sldNum"/>
          </p:nvPr>
        </p:nvSpPr>
        <p:spPr>
          <a:xfrm>
            <a:off x="6354343" y="11048111"/>
            <a:ext cx="411600" cy="9324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233775" y="5095802"/>
            <a:ext cx="6390300" cy="19944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7" name="Google Shape;17;p3"/>
          <p:cNvSpPr txBox="1"/>
          <p:nvPr>
            <p:ph idx="12" type="sldNum"/>
          </p:nvPr>
        </p:nvSpPr>
        <p:spPr>
          <a:xfrm>
            <a:off x="6354343" y="11048111"/>
            <a:ext cx="411600" cy="9324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88" name="Shape 88"/>
        <p:cNvGrpSpPr/>
        <p:nvPr/>
      </p:nvGrpSpPr>
      <p:grpSpPr>
        <a:xfrm>
          <a:off x="0" y="0"/>
          <a:ext cx="0" cy="0"/>
          <a:chOff x="0" y="0"/>
          <a:chExt cx="0" cy="0"/>
        </a:xfrm>
      </p:grpSpPr>
      <p:sp>
        <p:nvSpPr>
          <p:cNvPr id="89" name="Google Shape;89;p22"/>
          <p:cNvSpPr txBox="1"/>
          <p:nvPr>
            <p:ph idx="1" type="body"/>
          </p:nvPr>
        </p:nvSpPr>
        <p:spPr>
          <a:xfrm>
            <a:off x="233775" y="10023095"/>
            <a:ext cx="4499100" cy="14337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lvl1pPr>
          </a:lstStyle>
          <a:p/>
        </p:txBody>
      </p:sp>
      <p:sp>
        <p:nvSpPr>
          <p:cNvPr id="90" name="Google Shape;90;p22"/>
          <p:cNvSpPr txBox="1"/>
          <p:nvPr>
            <p:ph idx="12" type="sldNum"/>
          </p:nvPr>
        </p:nvSpPr>
        <p:spPr>
          <a:xfrm>
            <a:off x="6354343" y="11048111"/>
            <a:ext cx="411600" cy="9324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91" name="Shape 91"/>
        <p:cNvGrpSpPr/>
        <p:nvPr/>
      </p:nvGrpSpPr>
      <p:grpSpPr>
        <a:xfrm>
          <a:off x="0" y="0"/>
          <a:ext cx="0" cy="0"/>
          <a:chOff x="0" y="0"/>
          <a:chExt cx="0" cy="0"/>
        </a:xfrm>
      </p:grpSpPr>
      <p:sp>
        <p:nvSpPr>
          <p:cNvPr id="92" name="Google Shape;92;p23"/>
          <p:cNvSpPr txBox="1"/>
          <p:nvPr>
            <p:ph hasCustomPrompt="1" type="title"/>
          </p:nvPr>
        </p:nvSpPr>
        <p:spPr>
          <a:xfrm>
            <a:off x="233775" y="2620636"/>
            <a:ext cx="6390300" cy="46518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93" name="Google Shape;93;p23"/>
          <p:cNvSpPr txBox="1"/>
          <p:nvPr>
            <p:ph idx="1" type="body"/>
          </p:nvPr>
        </p:nvSpPr>
        <p:spPr>
          <a:xfrm>
            <a:off x="233775" y="7468264"/>
            <a:ext cx="6390300" cy="30819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94" name="Google Shape;94;p23"/>
          <p:cNvSpPr txBox="1"/>
          <p:nvPr>
            <p:ph idx="12" type="sldNum"/>
          </p:nvPr>
        </p:nvSpPr>
        <p:spPr>
          <a:xfrm>
            <a:off x="6354343" y="11048111"/>
            <a:ext cx="411600" cy="9324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95" name="Shape 95"/>
        <p:cNvGrpSpPr/>
        <p:nvPr/>
      </p:nvGrpSpPr>
      <p:grpSpPr>
        <a:xfrm>
          <a:off x="0" y="0"/>
          <a:ext cx="0" cy="0"/>
          <a:chOff x="0" y="0"/>
          <a:chExt cx="0" cy="0"/>
        </a:xfrm>
      </p:grpSpPr>
      <p:sp>
        <p:nvSpPr>
          <p:cNvPr id="96" name="Google Shape;96;p24"/>
          <p:cNvSpPr txBox="1"/>
          <p:nvPr>
            <p:ph idx="12" type="sldNum"/>
          </p:nvPr>
        </p:nvSpPr>
        <p:spPr>
          <a:xfrm>
            <a:off x="6354343" y="11048111"/>
            <a:ext cx="411600" cy="9324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Google Shape;19;p4"/>
          <p:cNvSpPr txBox="1"/>
          <p:nvPr>
            <p:ph type="title"/>
          </p:nvPr>
        </p:nvSpPr>
        <p:spPr>
          <a:xfrm>
            <a:off x="233775" y="1054355"/>
            <a:ext cx="6390300" cy="1356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0" name="Google Shape;20;p4"/>
          <p:cNvSpPr txBox="1"/>
          <p:nvPr>
            <p:ph idx="1" type="body"/>
          </p:nvPr>
        </p:nvSpPr>
        <p:spPr>
          <a:xfrm>
            <a:off x="233775" y="2730448"/>
            <a:ext cx="6390300" cy="8094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1" name="Google Shape;21;p4"/>
          <p:cNvSpPr txBox="1"/>
          <p:nvPr>
            <p:ph idx="12" type="sldNum"/>
          </p:nvPr>
        </p:nvSpPr>
        <p:spPr>
          <a:xfrm>
            <a:off x="6354343" y="11048111"/>
            <a:ext cx="411600" cy="9324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2" name="Shape 22"/>
        <p:cNvGrpSpPr/>
        <p:nvPr/>
      </p:nvGrpSpPr>
      <p:grpSpPr>
        <a:xfrm>
          <a:off x="0" y="0"/>
          <a:ext cx="0" cy="0"/>
          <a:chOff x="0" y="0"/>
          <a:chExt cx="0" cy="0"/>
        </a:xfrm>
      </p:grpSpPr>
      <p:sp>
        <p:nvSpPr>
          <p:cNvPr id="23" name="Google Shape;23;p5"/>
          <p:cNvSpPr txBox="1"/>
          <p:nvPr>
            <p:ph type="title"/>
          </p:nvPr>
        </p:nvSpPr>
        <p:spPr>
          <a:xfrm>
            <a:off x="233775" y="1054355"/>
            <a:ext cx="6390300" cy="1356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4" name="Google Shape;24;p5"/>
          <p:cNvSpPr txBox="1"/>
          <p:nvPr>
            <p:ph idx="1" type="body"/>
          </p:nvPr>
        </p:nvSpPr>
        <p:spPr>
          <a:xfrm>
            <a:off x="233775" y="2730448"/>
            <a:ext cx="3000000" cy="8094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2" type="body"/>
          </p:nvPr>
        </p:nvSpPr>
        <p:spPr>
          <a:xfrm>
            <a:off x="3624300" y="2730448"/>
            <a:ext cx="3000000" cy="8094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Google Shape;26;p5"/>
          <p:cNvSpPr txBox="1"/>
          <p:nvPr>
            <p:ph idx="12" type="sldNum"/>
          </p:nvPr>
        </p:nvSpPr>
        <p:spPr>
          <a:xfrm>
            <a:off x="6354343" y="11048111"/>
            <a:ext cx="411600" cy="9324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7" name="Shape 27"/>
        <p:cNvGrpSpPr/>
        <p:nvPr/>
      </p:nvGrpSpPr>
      <p:grpSpPr>
        <a:xfrm>
          <a:off x="0" y="0"/>
          <a:ext cx="0" cy="0"/>
          <a:chOff x="0" y="0"/>
          <a:chExt cx="0" cy="0"/>
        </a:xfrm>
      </p:grpSpPr>
      <p:sp>
        <p:nvSpPr>
          <p:cNvPr id="28" name="Google Shape;28;p6"/>
          <p:cNvSpPr txBox="1"/>
          <p:nvPr>
            <p:ph type="title"/>
          </p:nvPr>
        </p:nvSpPr>
        <p:spPr>
          <a:xfrm>
            <a:off x="233775" y="1054355"/>
            <a:ext cx="6390300" cy="1356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9" name="Google Shape;29;p6"/>
          <p:cNvSpPr txBox="1"/>
          <p:nvPr>
            <p:ph idx="12" type="sldNum"/>
          </p:nvPr>
        </p:nvSpPr>
        <p:spPr>
          <a:xfrm>
            <a:off x="6354343" y="11048111"/>
            <a:ext cx="411600" cy="9324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0" name="Shape 30"/>
        <p:cNvGrpSpPr/>
        <p:nvPr/>
      </p:nvGrpSpPr>
      <p:grpSpPr>
        <a:xfrm>
          <a:off x="0" y="0"/>
          <a:ext cx="0" cy="0"/>
          <a:chOff x="0" y="0"/>
          <a:chExt cx="0" cy="0"/>
        </a:xfrm>
      </p:grpSpPr>
      <p:sp>
        <p:nvSpPr>
          <p:cNvPr id="31" name="Google Shape;31;p7"/>
          <p:cNvSpPr txBox="1"/>
          <p:nvPr>
            <p:ph type="title"/>
          </p:nvPr>
        </p:nvSpPr>
        <p:spPr>
          <a:xfrm>
            <a:off x="233775" y="1316330"/>
            <a:ext cx="2106000" cy="17904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2" name="Google Shape;32;p7"/>
          <p:cNvSpPr txBox="1"/>
          <p:nvPr>
            <p:ph idx="1" type="body"/>
          </p:nvPr>
        </p:nvSpPr>
        <p:spPr>
          <a:xfrm>
            <a:off x="233775" y="3292246"/>
            <a:ext cx="2106000" cy="75327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3" name="Google Shape;33;p7"/>
          <p:cNvSpPr txBox="1"/>
          <p:nvPr>
            <p:ph idx="12" type="sldNum"/>
          </p:nvPr>
        </p:nvSpPr>
        <p:spPr>
          <a:xfrm>
            <a:off x="6354343" y="11048111"/>
            <a:ext cx="411600" cy="9324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4" name="Shape 34"/>
        <p:cNvGrpSpPr/>
        <p:nvPr/>
      </p:nvGrpSpPr>
      <p:grpSpPr>
        <a:xfrm>
          <a:off x="0" y="0"/>
          <a:ext cx="0" cy="0"/>
          <a:chOff x="0" y="0"/>
          <a:chExt cx="0" cy="0"/>
        </a:xfrm>
      </p:grpSpPr>
      <p:sp>
        <p:nvSpPr>
          <p:cNvPr id="35" name="Google Shape;35;p8"/>
          <p:cNvSpPr txBox="1"/>
          <p:nvPr>
            <p:ph type="title"/>
          </p:nvPr>
        </p:nvSpPr>
        <p:spPr>
          <a:xfrm>
            <a:off x="367688" y="1066497"/>
            <a:ext cx="4775700" cy="9691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6" name="Google Shape;36;p8"/>
          <p:cNvSpPr txBox="1"/>
          <p:nvPr>
            <p:ph idx="12" type="sldNum"/>
          </p:nvPr>
        </p:nvSpPr>
        <p:spPr>
          <a:xfrm>
            <a:off x="6354343" y="11048111"/>
            <a:ext cx="411600" cy="9324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9"/>
          <p:cNvSpPr/>
          <p:nvPr/>
        </p:nvSpPr>
        <p:spPr>
          <a:xfrm>
            <a:off x="3429000" y="-296"/>
            <a:ext cx="3429000" cy="12186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9"/>
          <p:cNvSpPr txBox="1"/>
          <p:nvPr>
            <p:ph type="title"/>
          </p:nvPr>
        </p:nvSpPr>
        <p:spPr>
          <a:xfrm>
            <a:off x="199125" y="2921643"/>
            <a:ext cx="3033900" cy="35118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0" name="Google Shape;40;p9"/>
          <p:cNvSpPr txBox="1"/>
          <p:nvPr>
            <p:ph idx="1" type="subTitle"/>
          </p:nvPr>
        </p:nvSpPr>
        <p:spPr>
          <a:xfrm>
            <a:off x="199125" y="6641056"/>
            <a:ext cx="3033900" cy="29262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1" name="Google Shape;41;p9"/>
          <p:cNvSpPr txBox="1"/>
          <p:nvPr>
            <p:ph idx="2" type="body"/>
          </p:nvPr>
        </p:nvSpPr>
        <p:spPr>
          <a:xfrm>
            <a:off x="3704625" y="1715481"/>
            <a:ext cx="2877600" cy="87543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2" name="Google Shape;42;p9"/>
          <p:cNvSpPr txBox="1"/>
          <p:nvPr>
            <p:ph idx="12" type="sldNum"/>
          </p:nvPr>
        </p:nvSpPr>
        <p:spPr>
          <a:xfrm>
            <a:off x="6354343" y="11048111"/>
            <a:ext cx="411600" cy="9324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233775" y="10023095"/>
            <a:ext cx="4499100" cy="14337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5" name="Google Shape;45;p10"/>
          <p:cNvSpPr txBox="1"/>
          <p:nvPr>
            <p:ph idx="12" type="sldNum"/>
          </p:nvPr>
        </p:nvSpPr>
        <p:spPr>
          <a:xfrm>
            <a:off x="6354343" y="11048111"/>
            <a:ext cx="411600" cy="9324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33775" y="1054355"/>
            <a:ext cx="6390300" cy="1356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33775" y="2730448"/>
            <a:ext cx="6390300" cy="8094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6354343" y="11048111"/>
            <a:ext cx="411600" cy="9324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
        <p:nvSpPr>
          <p:cNvPr id="9" name="Google Shape;9;p1"/>
          <p:cNvSpPr/>
          <p:nvPr/>
        </p:nvSpPr>
        <p:spPr>
          <a:xfrm>
            <a:off x="-150" y="11309951"/>
            <a:ext cx="6858000" cy="876000"/>
          </a:xfrm>
          <a:prstGeom prst="round2SameRect">
            <a:avLst>
              <a:gd fmla="val 16667" name="adj1"/>
              <a:gd fmla="val 0" name="adj2"/>
            </a:avLst>
          </a:prstGeom>
          <a:noFill/>
          <a:ln cap="flat" cmpd="sng" w="9525">
            <a:solidFill>
              <a:srgbClr val="C27BA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 name="Google Shape;10;p1"/>
          <p:cNvSpPr/>
          <p:nvPr/>
        </p:nvSpPr>
        <p:spPr>
          <a:xfrm>
            <a:off x="-150" y="0"/>
            <a:ext cx="6877200" cy="95400"/>
          </a:xfrm>
          <a:prstGeom prst="rect">
            <a:avLst/>
          </a:prstGeom>
          <a:solidFill>
            <a:srgbClr val="741B4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2" name="Shape 52"/>
        <p:cNvGrpSpPr/>
        <p:nvPr/>
      </p:nvGrpSpPr>
      <p:grpSpPr>
        <a:xfrm>
          <a:off x="0" y="0"/>
          <a:ext cx="0" cy="0"/>
          <a:chOff x="0" y="0"/>
          <a:chExt cx="0" cy="0"/>
        </a:xfrm>
      </p:grpSpPr>
      <p:sp>
        <p:nvSpPr>
          <p:cNvPr id="53" name="Google Shape;53;p13"/>
          <p:cNvSpPr txBox="1"/>
          <p:nvPr>
            <p:ph type="title"/>
          </p:nvPr>
        </p:nvSpPr>
        <p:spPr>
          <a:xfrm>
            <a:off x="233775" y="1054355"/>
            <a:ext cx="6390300" cy="13569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54" name="Google Shape;54;p13"/>
          <p:cNvSpPr txBox="1"/>
          <p:nvPr>
            <p:ph idx="1" type="body"/>
          </p:nvPr>
        </p:nvSpPr>
        <p:spPr>
          <a:xfrm>
            <a:off x="233775" y="2730448"/>
            <a:ext cx="6390300" cy="80940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1600"/>
              </a:spcBef>
              <a:spcAft>
                <a:spcPts val="0"/>
              </a:spcAft>
              <a:buClr>
                <a:schemeClr val="dk2"/>
              </a:buClr>
              <a:buSzPts val="1400"/>
              <a:buChar char="○"/>
              <a:defRPr>
                <a:solidFill>
                  <a:schemeClr val="dk2"/>
                </a:solidFill>
              </a:defRPr>
            </a:lvl2pPr>
            <a:lvl3pPr indent="-317500" lvl="2" marL="1371600" rtl="0">
              <a:lnSpc>
                <a:spcPct val="115000"/>
              </a:lnSpc>
              <a:spcBef>
                <a:spcPts val="1600"/>
              </a:spcBef>
              <a:spcAft>
                <a:spcPts val="0"/>
              </a:spcAft>
              <a:buClr>
                <a:schemeClr val="dk2"/>
              </a:buClr>
              <a:buSzPts val="1400"/>
              <a:buChar char="■"/>
              <a:defRPr>
                <a:solidFill>
                  <a:schemeClr val="dk2"/>
                </a:solidFill>
              </a:defRPr>
            </a:lvl3pPr>
            <a:lvl4pPr indent="-317500" lvl="3" marL="1828800" rtl="0">
              <a:lnSpc>
                <a:spcPct val="115000"/>
              </a:lnSpc>
              <a:spcBef>
                <a:spcPts val="1600"/>
              </a:spcBef>
              <a:spcAft>
                <a:spcPts val="0"/>
              </a:spcAft>
              <a:buClr>
                <a:schemeClr val="dk2"/>
              </a:buClr>
              <a:buSzPts val="1400"/>
              <a:buChar char="●"/>
              <a:defRPr>
                <a:solidFill>
                  <a:schemeClr val="dk2"/>
                </a:solidFill>
              </a:defRPr>
            </a:lvl4pPr>
            <a:lvl5pPr indent="-317500" lvl="4" marL="2286000" rtl="0">
              <a:lnSpc>
                <a:spcPct val="115000"/>
              </a:lnSpc>
              <a:spcBef>
                <a:spcPts val="1600"/>
              </a:spcBef>
              <a:spcAft>
                <a:spcPts val="0"/>
              </a:spcAft>
              <a:buClr>
                <a:schemeClr val="dk2"/>
              </a:buClr>
              <a:buSzPts val="1400"/>
              <a:buChar char="○"/>
              <a:defRPr>
                <a:solidFill>
                  <a:schemeClr val="dk2"/>
                </a:solidFill>
              </a:defRPr>
            </a:lvl5pPr>
            <a:lvl6pPr indent="-317500" lvl="5" marL="2743200" rtl="0">
              <a:lnSpc>
                <a:spcPct val="115000"/>
              </a:lnSpc>
              <a:spcBef>
                <a:spcPts val="1600"/>
              </a:spcBef>
              <a:spcAft>
                <a:spcPts val="0"/>
              </a:spcAft>
              <a:buClr>
                <a:schemeClr val="dk2"/>
              </a:buClr>
              <a:buSzPts val="1400"/>
              <a:buChar char="■"/>
              <a:defRPr>
                <a:solidFill>
                  <a:schemeClr val="dk2"/>
                </a:solidFill>
              </a:defRPr>
            </a:lvl6pPr>
            <a:lvl7pPr indent="-317500" lvl="6" marL="3200400" rtl="0">
              <a:lnSpc>
                <a:spcPct val="115000"/>
              </a:lnSpc>
              <a:spcBef>
                <a:spcPts val="1600"/>
              </a:spcBef>
              <a:spcAft>
                <a:spcPts val="0"/>
              </a:spcAft>
              <a:buClr>
                <a:schemeClr val="dk2"/>
              </a:buClr>
              <a:buSzPts val="1400"/>
              <a:buChar char="●"/>
              <a:defRPr>
                <a:solidFill>
                  <a:schemeClr val="dk2"/>
                </a:solidFill>
              </a:defRPr>
            </a:lvl7pPr>
            <a:lvl8pPr indent="-317500" lvl="7" marL="3657600" rtl="0">
              <a:lnSpc>
                <a:spcPct val="115000"/>
              </a:lnSpc>
              <a:spcBef>
                <a:spcPts val="1600"/>
              </a:spcBef>
              <a:spcAft>
                <a:spcPts val="0"/>
              </a:spcAft>
              <a:buClr>
                <a:schemeClr val="dk2"/>
              </a:buClr>
              <a:buSzPts val="1400"/>
              <a:buChar char="○"/>
              <a:defRPr>
                <a:solidFill>
                  <a:schemeClr val="dk2"/>
                </a:solidFill>
              </a:defRPr>
            </a:lvl8pPr>
            <a:lvl9pPr indent="-317500" lvl="8" marL="4114800" rtl="0">
              <a:lnSpc>
                <a:spcPct val="115000"/>
              </a:lnSpc>
              <a:spcBef>
                <a:spcPts val="1600"/>
              </a:spcBef>
              <a:spcAft>
                <a:spcPts val="1600"/>
              </a:spcAft>
              <a:buClr>
                <a:schemeClr val="dk2"/>
              </a:buClr>
              <a:buSzPts val="1400"/>
              <a:buChar char="■"/>
              <a:defRPr>
                <a:solidFill>
                  <a:schemeClr val="dk2"/>
                </a:solidFill>
              </a:defRPr>
            </a:lvl9pPr>
          </a:lstStyle>
          <a:p/>
        </p:txBody>
      </p:sp>
      <p:sp>
        <p:nvSpPr>
          <p:cNvPr id="55" name="Google Shape;55;p13"/>
          <p:cNvSpPr txBox="1"/>
          <p:nvPr>
            <p:ph idx="12" type="sldNum"/>
          </p:nvPr>
        </p:nvSpPr>
        <p:spPr>
          <a:xfrm>
            <a:off x="6354343" y="11048111"/>
            <a:ext cx="411600" cy="9324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https://docs.google.com/document/d/1vLdNamfzIiACRKGp81jXnTCeeCSKS_mTl1xp1xq5MV4/edit" TargetMode="External"/><Relationship Id="rId4" Type="http://schemas.openxmlformats.org/officeDocument/2006/relationships/image" Target="../media/image4.png"/><Relationship Id="rId5" Type="http://schemas.openxmlformats.org/officeDocument/2006/relationships/image" Target="../media/image6.png"/><Relationship Id="rId6"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3.png"/><Relationship Id="rId4" Type="http://schemas.openxmlformats.org/officeDocument/2006/relationships/hyperlink" Target="https://www.sarahah.com/messages/user/310aee58-eb69-4d7d-bb26-e596f5dfa048"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hyperlink" Target="https://www.youtube.com/watch?v=1nCqRmx3Dnw" TargetMode="External"/><Relationship Id="rId5"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25"/>
          <p:cNvSpPr/>
          <p:nvPr/>
        </p:nvSpPr>
        <p:spPr>
          <a:xfrm flipH="1" rot="-5400000">
            <a:off x="-800314" y="797839"/>
            <a:ext cx="8456153" cy="6860475"/>
          </a:xfrm>
          <a:prstGeom prst="flowChartExtract">
            <a:avLst/>
          </a:prstGeom>
          <a:solidFill>
            <a:srgbClr val="741B4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25"/>
          <p:cNvSpPr/>
          <p:nvPr/>
        </p:nvSpPr>
        <p:spPr>
          <a:xfrm flipH="1" rot="10800000">
            <a:off x="1439" y="1316"/>
            <a:ext cx="6867300" cy="4228200"/>
          </a:xfrm>
          <a:prstGeom prst="rtTriangle">
            <a:avLst/>
          </a:prstGeom>
          <a:solidFill>
            <a:srgbClr val="A64D7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25"/>
          <p:cNvSpPr/>
          <p:nvPr/>
        </p:nvSpPr>
        <p:spPr>
          <a:xfrm rot="5400000">
            <a:off x="5416593" y="10697055"/>
            <a:ext cx="1492014" cy="1390650"/>
          </a:xfrm>
          <a:prstGeom prst="flowChartMerge">
            <a:avLst/>
          </a:prstGeom>
          <a:solidFill>
            <a:srgbClr val="D5A6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25"/>
          <p:cNvSpPr txBox="1"/>
          <p:nvPr/>
        </p:nvSpPr>
        <p:spPr>
          <a:xfrm>
            <a:off x="5648250" y="11197239"/>
            <a:ext cx="1314300" cy="37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n" u="sng">
                <a:solidFill>
                  <a:srgbClr val="FFFFFF"/>
                </a:solidFill>
                <a:latin typeface="Georgia"/>
                <a:ea typeface="Georgia"/>
                <a:cs typeface="Georgia"/>
                <a:sym typeface="Georgia"/>
                <a:hlinkClick r:id="rId3"/>
              </a:rPr>
              <a:t>Editing File</a:t>
            </a:r>
            <a:endParaRPr b="1" i="1" u="sng">
              <a:solidFill>
                <a:srgbClr val="FFFFFF"/>
              </a:solidFill>
              <a:latin typeface="Georgia"/>
              <a:ea typeface="Georgia"/>
              <a:cs typeface="Georgia"/>
              <a:sym typeface="Georgia"/>
            </a:endParaRPr>
          </a:p>
        </p:txBody>
      </p:sp>
      <p:sp>
        <p:nvSpPr>
          <p:cNvPr id="105" name="Google Shape;105;p25"/>
          <p:cNvSpPr txBox="1"/>
          <p:nvPr/>
        </p:nvSpPr>
        <p:spPr>
          <a:xfrm>
            <a:off x="19050" y="6199164"/>
            <a:ext cx="3038400" cy="628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3000">
                <a:solidFill>
                  <a:srgbClr val="741B47"/>
                </a:solidFill>
                <a:latin typeface="Georgia"/>
                <a:ea typeface="Georgia"/>
                <a:cs typeface="Georgia"/>
                <a:sym typeface="Georgia"/>
              </a:rPr>
              <a:t>Objectives:</a:t>
            </a:r>
            <a:endParaRPr b="1" sz="3000">
              <a:solidFill>
                <a:srgbClr val="741B47"/>
              </a:solidFill>
              <a:latin typeface="Georgia"/>
              <a:ea typeface="Georgia"/>
              <a:cs typeface="Georgia"/>
              <a:sym typeface="Georgia"/>
            </a:endParaRPr>
          </a:p>
        </p:txBody>
      </p:sp>
      <p:sp>
        <p:nvSpPr>
          <p:cNvPr id="106" name="Google Shape;106;p25"/>
          <p:cNvSpPr txBox="1"/>
          <p:nvPr/>
        </p:nvSpPr>
        <p:spPr>
          <a:xfrm>
            <a:off x="1466850" y="3416876"/>
            <a:ext cx="5353200" cy="1866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4800">
                <a:solidFill>
                  <a:schemeClr val="lt1"/>
                </a:solidFill>
                <a:latin typeface="Georgia"/>
                <a:ea typeface="Georgia"/>
                <a:cs typeface="Georgia"/>
                <a:sym typeface="Georgia"/>
              </a:rPr>
              <a:t>Treatment of Dysentery and Amoebiasis</a:t>
            </a:r>
            <a:endParaRPr b="1" sz="4800">
              <a:solidFill>
                <a:schemeClr val="lt1"/>
              </a:solidFill>
              <a:latin typeface="Georgia"/>
              <a:ea typeface="Georgia"/>
              <a:cs typeface="Georgia"/>
              <a:sym typeface="Georgia"/>
            </a:endParaRPr>
          </a:p>
        </p:txBody>
      </p:sp>
      <p:sp>
        <p:nvSpPr>
          <p:cNvPr id="107" name="Google Shape;107;p25"/>
          <p:cNvSpPr txBox="1"/>
          <p:nvPr/>
        </p:nvSpPr>
        <p:spPr>
          <a:xfrm>
            <a:off x="47625" y="6820850"/>
            <a:ext cx="5848200" cy="422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C27BA0"/>
                </a:solidFill>
                <a:latin typeface="Mada"/>
                <a:ea typeface="Mada"/>
                <a:cs typeface="Mada"/>
                <a:sym typeface="Mada"/>
              </a:rPr>
              <a:t>By the end of the lecture , you should know:</a:t>
            </a:r>
            <a:endParaRPr b="1">
              <a:solidFill>
                <a:srgbClr val="C27BA0"/>
              </a:solidFill>
              <a:latin typeface="Mada"/>
              <a:ea typeface="Mada"/>
              <a:cs typeface="Mada"/>
              <a:sym typeface="Mada"/>
            </a:endParaRPr>
          </a:p>
          <a:p>
            <a:pPr indent="0" lvl="0" marL="0" rtl="0" algn="ctr">
              <a:spcBef>
                <a:spcPts val="0"/>
              </a:spcBef>
              <a:spcAft>
                <a:spcPts val="0"/>
              </a:spcAft>
              <a:buNone/>
            </a:pPr>
            <a:r>
              <a:t/>
            </a:r>
            <a:endParaRPr b="1">
              <a:solidFill>
                <a:srgbClr val="C27BA0"/>
              </a:solidFill>
              <a:latin typeface="Mada"/>
              <a:ea typeface="Mada"/>
              <a:cs typeface="Mada"/>
              <a:sym typeface="Mada"/>
            </a:endParaRPr>
          </a:p>
          <a:p>
            <a:pPr indent="-317500" lvl="0" marL="457200" rtl="0" algn="l">
              <a:lnSpc>
                <a:spcPct val="115000"/>
              </a:lnSpc>
              <a:spcBef>
                <a:spcPts val="0"/>
              </a:spcBef>
              <a:spcAft>
                <a:spcPts val="0"/>
              </a:spcAft>
              <a:buClr>
                <a:srgbClr val="C27BA0"/>
              </a:buClr>
              <a:buSzPts val="1400"/>
              <a:buFont typeface="Mada"/>
              <a:buChar char="●"/>
            </a:pPr>
            <a:r>
              <a:rPr lang="en">
                <a:solidFill>
                  <a:srgbClr val="C27BA0"/>
                </a:solidFill>
                <a:latin typeface="Mada"/>
                <a:ea typeface="Mada"/>
                <a:cs typeface="Mada"/>
                <a:sym typeface="Mada"/>
              </a:rPr>
              <a:t>To understand different causes of dysentery</a:t>
            </a:r>
            <a:endParaRPr>
              <a:solidFill>
                <a:srgbClr val="C27BA0"/>
              </a:solidFill>
              <a:latin typeface="Mada"/>
              <a:ea typeface="Mada"/>
              <a:cs typeface="Mada"/>
              <a:sym typeface="Mada"/>
            </a:endParaRPr>
          </a:p>
          <a:p>
            <a:pPr indent="0" lvl="0" marL="457200" rtl="0" algn="l">
              <a:spcBef>
                <a:spcPts val="0"/>
              </a:spcBef>
              <a:spcAft>
                <a:spcPts val="0"/>
              </a:spcAft>
              <a:buNone/>
            </a:pPr>
            <a:r>
              <a:t/>
            </a:r>
            <a:endParaRPr>
              <a:solidFill>
                <a:srgbClr val="C27BA0"/>
              </a:solidFill>
              <a:latin typeface="Mada"/>
              <a:ea typeface="Mada"/>
              <a:cs typeface="Mada"/>
              <a:sym typeface="Mada"/>
            </a:endParaRPr>
          </a:p>
          <a:p>
            <a:pPr indent="-317500" lvl="0" marL="457200" rtl="0" algn="l">
              <a:spcBef>
                <a:spcPts val="0"/>
              </a:spcBef>
              <a:spcAft>
                <a:spcPts val="0"/>
              </a:spcAft>
              <a:buClr>
                <a:srgbClr val="C27BA0"/>
              </a:buClr>
              <a:buSzPts val="1400"/>
              <a:buFont typeface="Mada"/>
              <a:buChar char="●"/>
            </a:pPr>
            <a:r>
              <a:rPr lang="en">
                <a:solidFill>
                  <a:srgbClr val="C27BA0"/>
                </a:solidFill>
                <a:latin typeface="Mada"/>
                <a:ea typeface="Mada"/>
                <a:cs typeface="Mada"/>
                <a:sym typeface="Mada"/>
              </a:rPr>
              <a:t>To describe different classes of drugs used in treatment of both bacillary dysentery and</a:t>
            </a:r>
            <a:br>
              <a:rPr lang="en">
                <a:solidFill>
                  <a:srgbClr val="C27BA0"/>
                </a:solidFill>
                <a:latin typeface="Mada"/>
                <a:ea typeface="Mada"/>
                <a:cs typeface="Mada"/>
                <a:sym typeface="Mada"/>
              </a:rPr>
            </a:br>
            <a:r>
              <a:rPr lang="en">
                <a:solidFill>
                  <a:srgbClr val="C27BA0"/>
                </a:solidFill>
                <a:latin typeface="Mada"/>
                <a:ea typeface="Mada"/>
                <a:cs typeface="Mada"/>
                <a:sym typeface="Mada"/>
              </a:rPr>
              <a:t>amebic dysentery</a:t>
            </a:r>
            <a:endParaRPr>
              <a:solidFill>
                <a:srgbClr val="C27BA0"/>
              </a:solidFill>
              <a:latin typeface="Mada"/>
              <a:ea typeface="Mada"/>
              <a:cs typeface="Mada"/>
              <a:sym typeface="Mada"/>
            </a:endParaRPr>
          </a:p>
          <a:p>
            <a:pPr indent="0" lvl="0" marL="457200" rtl="0" algn="l">
              <a:spcBef>
                <a:spcPts val="0"/>
              </a:spcBef>
              <a:spcAft>
                <a:spcPts val="0"/>
              </a:spcAft>
              <a:buNone/>
            </a:pPr>
            <a:r>
              <a:t/>
            </a:r>
            <a:endParaRPr>
              <a:solidFill>
                <a:srgbClr val="C27BA0"/>
              </a:solidFill>
              <a:latin typeface="Mada"/>
              <a:ea typeface="Mada"/>
              <a:cs typeface="Mada"/>
              <a:sym typeface="Mada"/>
            </a:endParaRPr>
          </a:p>
          <a:p>
            <a:pPr indent="-317500" lvl="0" marL="457200" rtl="0" algn="l">
              <a:lnSpc>
                <a:spcPct val="115000"/>
              </a:lnSpc>
              <a:spcBef>
                <a:spcPts val="0"/>
              </a:spcBef>
              <a:spcAft>
                <a:spcPts val="0"/>
              </a:spcAft>
              <a:buClr>
                <a:srgbClr val="C27BA0"/>
              </a:buClr>
              <a:buSzPts val="1400"/>
              <a:buFont typeface="Mada"/>
              <a:buChar char="●"/>
            </a:pPr>
            <a:r>
              <a:rPr lang="en">
                <a:solidFill>
                  <a:srgbClr val="C27BA0"/>
                </a:solidFill>
                <a:latin typeface="Mada"/>
                <a:ea typeface="Mada"/>
                <a:cs typeface="Mada"/>
                <a:sym typeface="Mada"/>
              </a:rPr>
              <a:t>To be able to describe actions, side effects of drugs for treating bacillary dysentery</a:t>
            </a:r>
            <a:endParaRPr>
              <a:solidFill>
                <a:srgbClr val="C27BA0"/>
              </a:solidFill>
              <a:latin typeface="Mada"/>
              <a:ea typeface="Mada"/>
              <a:cs typeface="Mada"/>
              <a:sym typeface="Mada"/>
            </a:endParaRPr>
          </a:p>
          <a:p>
            <a:pPr indent="0" lvl="0" marL="457200" rtl="0" algn="l">
              <a:spcBef>
                <a:spcPts val="0"/>
              </a:spcBef>
              <a:spcAft>
                <a:spcPts val="0"/>
              </a:spcAft>
              <a:buNone/>
            </a:pPr>
            <a:r>
              <a:t/>
            </a:r>
            <a:endParaRPr>
              <a:solidFill>
                <a:srgbClr val="C27BA0"/>
              </a:solidFill>
              <a:latin typeface="Mada"/>
              <a:ea typeface="Mada"/>
              <a:cs typeface="Mada"/>
              <a:sym typeface="Mada"/>
            </a:endParaRPr>
          </a:p>
          <a:p>
            <a:pPr indent="-317500" lvl="0" marL="457200" rtl="0" algn="l">
              <a:lnSpc>
                <a:spcPct val="115000"/>
              </a:lnSpc>
              <a:spcBef>
                <a:spcPts val="0"/>
              </a:spcBef>
              <a:spcAft>
                <a:spcPts val="0"/>
              </a:spcAft>
              <a:buClr>
                <a:srgbClr val="C27BA0"/>
              </a:buClr>
              <a:buSzPts val="1400"/>
              <a:buFont typeface="Mada"/>
              <a:buChar char="●"/>
            </a:pPr>
            <a:r>
              <a:rPr lang="en">
                <a:solidFill>
                  <a:srgbClr val="C27BA0"/>
                </a:solidFill>
                <a:latin typeface="Mada"/>
                <a:ea typeface="Mada"/>
                <a:cs typeface="Mada"/>
                <a:sym typeface="Mada"/>
              </a:rPr>
              <a:t>To understand the pharmacokinetics, actions, clinical applications and side effects of</a:t>
            </a:r>
            <a:br>
              <a:rPr lang="en">
                <a:solidFill>
                  <a:srgbClr val="C27BA0"/>
                </a:solidFill>
                <a:latin typeface="Mada"/>
                <a:ea typeface="Mada"/>
                <a:cs typeface="Mada"/>
                <a:sym typeface="Mada"/>
              </a:rPr>
            </a:br>
            <a:r>
              <a:rPr lang="en">
                <a:solidFill>
                  <a:srgbClr val="C27BA0"/>
                </a:solidFill>
                <a:latin typeface="Mada"/>
                <a:ea typeface="Mada"/>
                <a:cs typeface="Mada"/>
                <a:sym typeface="Mada"/>
              </a:rPr>
              <a:t>antiamebic drugs</a:t>
            </a:r>
            <a:endParaRPr>
              <a:solidFill>
                <a:srgbClr val="C27BA0"/>
              </a:solidFill>
              <a:latin typeface="Mada"/>
              <a:ea typeface="Mada"/>
              <a:cs typeface="Mada"/>
              <a:sym typeface="Mada"/>
            </a:endParaRPr>
          </a:p>
          <a:p>
            <a:pPr indent="0" lvl="0" marL="457200" rtl="0" algn="l">
              <a:spcBef>
                <a:spcPts val="0"/>
              </a:spcBef>
              <a:spcAft>
                <a:spcPts val="0"/>
              </a:spcAft>
              <a:buNone/>
            </a:pPr>
            <a:r>
              <a:t/>
            </a:r>
            <a:endParaRPr>
              <a:solidFill>
                <a:srgbClr val="C27BA0"/>
              </a:solidFill>
              <a:latin typeface="Mada"/>
              <a:ea typeface="Mada"/>
              <a:cs typeface="Mada"/>
              <a:sym typeface="Mada"/>
            </a:endParaRPr>
          </a:p>
          <a:p>
            <a:pPr indent="-317500" lvl="0" marL="457200" rtl="0" algn="l">
              <a:lnSpc>
                <a:spcPct val="115000"/>
              </a:lnSpc>
              <a:spcBef>
                <a:spcPts val="0"/>
              </a:spcBef>
              <a:spcAft>
                <a:spcPts val="0"/>
              </a:spcAft>
              <a:buClr>
                <a:srgbClr val="C27BA0"/>
              </a:buClr>
              <a:buSzPts val="1400"/>
              <a:buFont typeface="Mada"/>
              <a:buChar char="●"/>
            </a:pPr>
            <a:r>
              <a:rPr lang="en">
                <a:solidFill>
                  <a:srgbClr val="C27BA0"/>
                </a:solidFill>
                <a:latin typeface="Mada"/>
                <a:ea typeface="Mada"/>
                <a:cs typeface="Mada"/>
                <a:sym typeface="Mada"/>
              </a:rPr>
              <a:t>to be able to differentiate between types of antiamebic drugs; luminal amebicides, and tissue amebicide</a:t>
            </a:r>
            <a:endParaRPr>
              <a:solidFill>
                <a:srgbClr val="C27BA0"/>
              </a:solidFill>
              <a:latin typeface="Mada"/>
              <a:ea typeface="Mada"/>
              <a:cs typeface="Mada"/>
              <a:sym typeface="Mada"/>
            </a:endParaRPr>
          </a:p>
        </p:txBody>
      </p:sp>
      <p:pic>
        <p:nvPicPr>
          <p:cNvPr id="108" name="Google Shape;108;p25"/>
          <p:cNvPicPr preferRelativeResize="0"/>
          <p:nvPr/>
        </p:nvPicPr>
        <p:blipFill>
          <a:blip r:embed="rId4">
            <a:alphaModFix/>
          </a:blip>
          <a:stretch>
            <a:fillRect/>
          </a:stretch>
        </p:blipFill>
        <p:spPr>
          <a:xfrm>
            <a:off x="200025" y="235577"/>
            <a:ext cx="1313982" cy="861500"/>
          </a:xfrm>
          <a:prstGeom prst="rect">
            <a:avLst/>
          </a:prstGeom>
          <a:noFill/>
          <a:ln>
            <a:noFill/>
          </a:ln>
        </p:spPr>
      </p:pic>
      <p:pic>
        <p:nvPicPr>
          <p:cNvPr id="109" name="Google Shape;109;p25"/>
          <p:cNvPicPr preferRelativeResize="0"/>
          <p:nvPr/>
        </p:nvPicPr>
        <p:blipFill rotWithShape="1">
          <a:blip r:embed="rId5">
            <a:alphaModFix/>
          </a:blip>
          <a:srcRect b="15539" l="0" r="0" t="16778"/>
          <a:stretch/>
        </p:blipFill>
        <p:spPr>
          <a:xfrm>
            <a:off x="1578174" y="114350"/>
            <a:ext cx="1546025" cy="1046425"/>
          </a:xfrm>
          <a:prstGeom prst="rect">
            <a:avLst/>
          </a:prstGeom>
          <a:noFill/>
          <a:ln>
            <a:noFill/>
          </a:ln>
        </p:spPr>
      </p:pic>
      <p:sp>
        <p:nvSpPr>
          <p:cNvPr id="110" name="Google Shape;110;p25"/>
          <p:cNvSpPr txBox="1"/>
          <p:nvPr/>
        </p:nvSpPr>
        <p:spPr>
          <a:xfrm>
            <a:off x="104775" y="11085704"/>
            <a:ext cx="1314300" cy="37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u="sng">
                <a:solidFill>
                  <a:srgbClr val="741B47"/>
                </a:solidFill>
                <a:latin typeface="Mada"/>
                <a:ea typeface="Mada"/>
                <a:cs typeface="Mada"/>
                <a:sym typeface="Mada"/>
              </a:rPr>
              <a:t>Color index:</a:t>
            </a:r>
            <a:endParaRPr b="1" u="sng">
              <a:solidFill>
                <a:srgbClr val="741B47"/>
              </a:solidFill>
              <a:latin typeface="Mada"/>
              <a:ea typeface="Mada"/>
              <a:cs typeface="Mada"/>
              <a:sym typeface="Mada"/>
            </a:endParaRPr>
          </a:p>
        </p:txBody>
      </p:sp>
      <p:sp>
        <p:nvSpPr>
          <p:cNvPr id="111" name="Google Shape;111;p25"/>
          <p:cNvSpPr txBox="1"/>
          <p:nvPr/>
        </p:nvSpPr>
        <p:spPr>
          <a:xfrm>
            <a:off x="47625" y="11438044"/>
            <a:ext cx="1666800" cy="66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Mada"/>
                <a:ea typeface="Mada"/>
                <a:cs typeface="Mada"/>
                <a:sym typeface="Mada"/>
              </a:rPr>
              <a:t>Black : Main content</a:t>
            </a:r>
            <a:endParaRPr sz="1200">
              <a:latin typeface="Mada"/>
              <a:ea typeface="Mada"/>
              <a:cs typeface="Mada"/>
              <a:sym typeface="Mada"/>
            </a:endParaRPr>
          </a:p>
          <a:p>
            <a:pPr indent="0" lvl="0" marL="0" rtl="0" algn="l">
              <a:spcBef>
                <a:spcPts val="0"/>
              </a:spcBef>
              <a:spcAft>
                <a:spcPts val="0"/>
              </a:spcAft>
              <a:buNone/>
            </a:pPr>
            <a:r>
              <a:rPr lang="en" sz="1200">
                <a:solidFill>
                  <a:srgbClr val="FF0000"/>
                </a:solidFill>
                <a:latin typeface="Mada"/>
                <a:ea typeface="Mada"/>
                <a:cs typeface="Mada"/>
                <a:sym typeface="Mada"/>
              </a:rPr>
              <a:t>Red : Important</a:t>
            </a:r>
            <a:endParaRPr sz="1200">
              <a:solidFill>
                <a:srgbClr val="FF0000"/>
              </a:solidFill>
              <a:latin typeface="Mada"/>
              <a:ea typeface="Mada"/>
              <a:cs typeface="Mada"/>
              <a:sym typeface="Mada"/>
            </a:endParaRPr>
          </a:p>
          <a:p>
            <a:pPr indent="0" lvl="0" marL="0" rtl="0" algn="l">
              <a:spcBef>
                <a:spcPts val="0"/>
              </a:spcBef>
              <a:spcAft>
                <a:spcPts val="0"/>
              </a:spcAft>
              <a:buNone/>
            </a:pPr>
            <a:r>
              <a:rPr lang="en" sz="1200">
                <a:solidFill>
                  <a:srgbClr val="3D85C6"/>
                </a:solidFill>
                <a:latin typeface="Mada"/>
                <a:ea typeface="Mada"/>
                <a:cs typeface="Mada"/>
                <a:sym typeface="Mada"/>
              </a:rPr>
              <a:t>Blue: Males’ slides only</a:t>
            </a:r>
            <a:endParaRPr sz="1200">
              <a:solidFill>
                <a:srgbClr val="3D85C6"/>
              </a:solidFill>
              <a:latin typeface="Mada"/>
              <a:ea typeface="Mada"/>
              <a:cs typeface="Mada"/>
              <a:sym typeface="Mada"/>
            </a:endParaRPr>
          </a:p>
        </p:txBody>
      </p:sp>
      <p:cxnSp>
        <p:nvCxnSpPr>
          <p:cNvPr id="112" name="Google Shape;112;p25"/>
          <p:cNvCxnSpPr/>
          <p:nvPr/>
        </p:nvCxnSpPr>
        <p:spPr>
          <a:xfrm>
            <a:off x="1819275" y="11542718"/>
            <a:ext cx="0" cy="495300"/>
          </a:xfrm>
          <a:prstGeom prst="straightConnector1">
            <a:avLst/>
          </a:prstGeom>
          <a:noFill/>
          <a:ln cap="flat" cmpd="sng" w="9525">
            <a:solidFill>
              <a:srgbClr val="C27BA0"/>
            </a:solidFill>
            <a:prstDash val="solid"/>
            <a:round/>
            <a:headEnd len="med" w="med" type="oval"/>
            <a:tailEnd len="med" w="med" type="oval"/>
          </a:ln>
        </p:spPr>
      </p:cxnSp>
      <p:sp>
        <p:nvSpPr>
          <p:cNvPr id="113" name="Google Shape;113;p25"/>
          <p:cNvSpPr txBox="1"/>
          <p:nvPr/>
        </p:nvSpPr>
        <p:spPr>
          <a:xfrm>
            <a:off x="1952625" y="11438044"/>
            <a:ext cx="2286000" cy="66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674EA7"/>
                </a:solidFill>
                <a:latin typeface="Mada"/>
                <a:ea typeface="Mada"/>
                <a:cs typeface="Mada"/>
                <a:sym typeface="Mada"/>
              </a:rPr>
              <a:t>Purple: Females’ slides only</a:t>
            </a:r>
            <a:endParaRPr sz="1200">
              <a:solidFill>
                <a:srgbClr val="674EA7"/>
              </a:solidFill>
              <a:latin typeface="Mada"/>
              <a:ea typeface="Mada"/>
              <a:cs typeface="Mada"/>
              <a:sym typeface="Mada"/>
            </a:endParaRPr>
          </a:p>
          <a:p>
            <a:pPr indent="0" lvl="0" marL="0" rtl="0" algn="l">
              <a:spcBef>
                <a:spcPts val="0"/>
              </a:spcBef>
              <a:spcAft>
                <a:spcPts val="0"/>
              </a:spcAft>
              <a:buNone/>
            </a:pPr>
            <a:r>
              <a:rPr lang="en" sz="1200">
                <a:solidFill>
                  <a:srgbClr val="999999"/>
                </a:solidFill>
                <a:latin typeface="Mada"/>
                <a:ea typeface="Mada"/>
                <a:cs typeface="Mada"/>
                <a:sym typeface="Mada"/>
              </a:rPr>
              <a:t>Grey: Extra info or explanation</a:t>
            </a:r>
            <a:endParaRPr sz="1200">
              <a:solidFill>
                <a:srgbClr val="999999"/>
              </a:solidFill>
              <a:latin typeface="Mada"/>
              <a:ea typeface="Mada"/>
              <a:cs typeface="Mada"/>
              <a:sym typeface="Mada"/>
            </a:endParaRPr>
          </a:p>
          <a:p>
            <a:pPr indent="0" lvl="0" marL="0" rtl="0" algn="l">
              <a:spcBef>
                <a:spcPts val="0"/>
              </a:spcBef>
              <a:spcAft>
                <a:spcPts val="0"/>
              </a:spcAft>
              <a:buNone/>
            </a:pPr>
            <a:r>
              <a:rPr lang="en" sz="1200">
                <a:solidFill>
                  <a:srgbClr val="6AA84F"/>
                </a:solidFill>
                <a:latin typeface="Mada"/>
                <a:ea typeface="Mada"/>
                <a:cs typeface="Mada"/>
                <a:sym typeface="Mada"/>
              </a:rPr>
              <a:t>Green : Dr. notes</a:t>
            </a:r>
            <a:endParaRPr sz="1200">
              <a:solidFill>
                <a:srgbClr val="6AA84F"/>
              </a:solidFill>
              <a:latin typeface="Mada"/>
              <a:ea typeface="Mada"/>
              <a:cs typeface="Mada"/>
              <a:sym typeface="Mada"/>
            </a:endParaRPr>
          </a:p>
        </p:txBody>
      </p:sp>
      <p:sp>
        <p:nvSpPr>
          <p:cNvPr id="114" name="Google Shape;114;p25"/>
          <p:cNvSpPr txBox="1"/>
          <p:nvPr/>
        </p:nvSpPr>
        <p:spPr>
          <a:xfrm>
            <a:off x="1259750" y="533750"/>
            <a:ext cx="630300" cy="6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500">
                <a:solidFill>
                  <a:srgbClr val="B6D7A8"/>
                </a:solidFill>
              </a:rPr>
              <a:t>ate my life</a:t>
            </a:r>
            <a:r>
              <a:rPr lang="en">
                <a:solidFill>
                  <a:srgbClr val="B6D7A8"/>
                </a:solidFill>
              </a:rPr>
              <a:t> </a:t>
            </a:r>
            <a:endParaRPr>
              <a:solidFill>
                <a:srgbClr val="B6D7A8"/>
              </a:solidFill>
            </a:endParaRPr>
          </a:p>
        </p:txBody>
      </p:sp>
      <p:pic>
        <p:nvPicPr>
          <p:cNvPr id="115" name="Google Shape;115;p25"/>
          <p:cNvPicPr preferRelativeResize="0"/>
          <p:nvPr/>
        </p:nvPicPr>
        <p:blipFill>
          <a:blip r:embed="rId6">
            <a:alphaModFix/>
          </a:blip>
          <a:stretch>
            <a:fillRect/>
          </a:stretch>
        </p:blipFill>
        <p:spPr>
          <a:xfrm>
            <a:off x="3188386" y="143119"/>
            <a:ext cx="1046464" cy="1046425"/>
          </a:xfrm>
          <a:prstGeom prst="rect">
            <a:avLst/>
          </a:prstGeom>
          <a:noFill/>
          <a:ln>
            <a:noFill/>
          </a:ln>
        </p:spPr>
      </p:pic>
      <p:pic>
        <p:nvPicPr>
          <p:cNvPr id="116" name="Google Shape;116;p25"/>
          <p:cNvPicPr preferRelativeResize="0"/>
          <p:nvPr/>
        </p:nvPicPr>
        <p:blipFill rotWithShape="1">
          <a:blip r:embed="rId6">
            <a:alphaModFix/>
          </a:blip>
          <a:srcRect b="231240" l="845090" r="-845090" t="-231240"/>
          <a:stretch/>
        </p:blipFill>
        <p:spPr>
          <a:xfrm>
            <a:off x="3340786" y="295519"/>
            <a:ext cx="1046464" cy="10464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8" name="Shape 338"/>
        <p:cNvGrpSpPr/>
        <p:nvPr/>
      </p:nvGrpSpPr>
      <p:grpSpPr>
        <a:xfrm>
          <a:off x="0" y="0"/>
          <a:ext cx="0" cy="0"/>
          <a:chOff x="0" y="0"/>
          <a:chExt cx="0" cy="0"/>
        </a:xfrm>
      </p:grpSpPr>
      <p:sp>
        <p:nvSpPr>
          <p:cNvPr id="339" name="Google Shape;339;p34"/>
          <p:cNvSpPr/>
          <p:nvPr/>
        </p:nvSpPr>
        <p:spPr>
          <a:xfrm rot="5400000">
            <a:off x="-521287" y="521287"/>
            <a:ext cx="7748174" cy="6705600"/>
          </a:xfrm>
          <a:prstGeom prst="flowChartExtract">
            <a:avLst/>
          </a:prstGeom>
          <a:solidFill>
            <a:srgbClr val="741B4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34"/>
          <p:cNvSpPr txBox="1"/>
          <p:nvPr/>
        </p:nvSpPr>
        <p:spPr>
          <a:xfrm>
            <a:off x="238200" y="6894431"/>
            <a:ext cx="6429300" cy="139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000">
                <a:solidFill>
                  <a:srgbClr val="741B47"/>
                </a:solidFill>
                <a:latin typeface="Georgia"/>
                <a:ea typeface="Georgia"/>
                <a:cs typeface="Georgia"/>
                <a:sym typeface="Georgia"/>
              </a:rPr>
              <a:t>Team Leaders:</a:t>
            </a:r>
            <a:endParaRPr b="1" sz="1200">
              <a:solidFill>
                <a:srgbClr val="741B47"/>
              </a:solidFill>
              <a:latin typeface="Georgia"/>
              <a:ea typeface="Georgia"/>
              <a:cs typeface="Georgia"/>
              <a:sym typeface="Georgia"/>
            </a:endParaRPr>
          </a:p>
          <a:p>
            <a:pPr indent="0" lvl="0" marL="0" rtl="0" algn="ctr">
              <a:spcBef>
                <a:spcPts val="0"/>
              </a:spcBef>
              <a:spcAft>
                <a:spcPts val="0"/>
              </a:spcAft>
              <a:buNone/>
            </a:pPr>
            <a:r>
              <a:t/>
            </a:r>
            <a:endParaRPr b="1" sz="1200">
              <a:solidFill>
                <a:srgbClr val="351C75"/>
              </a:solidFill>
              <a:latin typeface="Georgia"/>
              <a:ea typeface="Georgia"/>
              <a:cs typeface="Georgia"/>
              <a:sym typeface="Georgia"/>
            </a:endParaRPr>
          </a:p>
          <a:p>
            <a:pPr indent="0" lvl="0" marL="0" rtl="0" algn="ctr">
              <a:spcBef>
                <a:spcPts val="0"/>
              </a:spcBef>
              <a:spcAft>
                <a:spcPts val="0"/>
              </a:spcAft>
              <a:buNone/>
            </a:pPr>
            <a:r>
              <a:t/>
            </a:r>
            <a:endParaRPr b="1" sz="1200">
              <a:solidFill>
                <a:srgbClr val="351C75"/>
              </a:solidFill>
              <a:latin typeface="Georgia"/>
              <a:ea typeface="Georgia"/>
              <a:cs typeface="Georgia"/>
              <a:sym typeface="Georgia"/>
            </a:endParaRPr>
          </a:p>
          <a:p>
            <a:pPr indent="0" lvl="0" marL="0" rtl="0" algn="ctr">
              <a:spcBef>
                <a:spcPts val="0"/>
              </a:spcBef>
              <a:spcAft>
                <a:spcPts val="0"/>
              </a:spcAft>
              <a:buNone/>
            </a:pPr>
            <a:r>
              <a:rPr b="1" lang="en" sz="2400">
                <a:solidFill>
                  <a:srgbClr val="A64D79"/>
                </a:solidFill>
                <a:latin typeface="Mada"/>
                <a:ea typeface="Mada"/>
                <a:cs typeface="Mada"/>
                <a:sym typeface="Mada"/>
              </a:rPr>
              <a:t>May Babaeer           Zyad Aldosari</a:t>
            </a:r>
            <a:endParaRPr b="1" sz="2400">
              <a:solidFill>
                <a:srgbClr val="A64D79"/>
              </a:solidFill>
              <a:latin typeface="Mada"/>
              <a:ea typeface="Mada"/>
              <a:cs typeface="Mada"/>
              <a:sym typeface="Mada"/>
            </a:endParaRPr>
          </a:p>
        </p:txBody>
      </p:sp>
      <p:sp>
        <p:nvSpPr>
          <p:cNvPr id="341" name="Google Shape;341;p34"/>
          <p:cNvSpPr txBox="1"/>
          <p:nvPr/>
        </p:nvSpPr>
        <p:spPr>
          <a:xfrm>
            <a:off x="276300" y="9654103"/>
            <a:ext cx="6429300" cy="1995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rgbClr val="C27BA0"/>
                </a:solidFill>
                <a:latin typeface="Mada"/>
                <a:ea typeface="Mada"/>
                <a:cs typeface="Mada"/>
                <a:sym typeface="Mada"/>
              </a:rPr>
              <a:t>May Babaeer</a:t>
            </a:r>
            <a:r>
              <a:rPr b="1" lang="en" sz="2400">
                <a:solidFill>
                  <a:srgbClr val="C27BA0"/>
                </a:solidFill>
                <a:latin typeface="Mada"/>
                <a:ea typeface="Mada"/>
                <a:cs typeface="Mada"/>
                <a:sym typeface="Mada"/>
              </a:rPr>
              <a:t>           Raghad AlKhashan</a:t>
            </a:r>
            <a:endParaRPr b="1" sz="2400">
              <a:solidFill>
                <a:srgbClr val="C27BA0"/>
              </a:solidFill>
              <a:latin typeface="Mada"/>
              <a:ea typeface="Mada"/>
              <a:cs typeface="Mada"/>
              <a:sym typeface="Mada"/>
            </a:endParaRPr>
          </a:p>
        </p:txBody>
      </p:sp>
      <p:sp>
        <p:nvSpPr>
          <p:cNvPr id="342" name="Google Shape;342;p34"/>
          <p:cNvSpPr/>
          <p:nvPr/>
        </p:nvSpPr>
        <p:spPr>
          <a:xfrm rot="-5400000">
            <a:off x="3807075" y="1155350"/>
            <a:ext cx="2129925" cy="1876425"/>
          </a:xfrm>
          <a:prstGeom prst="flowChartMerge">
            <a:avLst/>
          </a:prstGeom>
          <a:solidFill>
            <a:srgbClr val="D5A6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43" name="Google Shape;343;p34"/>
          <p:cNvPicPr preferRelativeResize="0"/>
          <p:nvPr/>
        </p:nvPicPr>
        <p:blipFill rotWithShape="1">
          <a:blip r:embed="rId3">
            <a:alphaModFix/>
          </a:blip>
          <a:srcRect b="19850" l="0" r="0" t="19850"/>
          <a:stretch/>
        </p:blipFill>
        <p:spPr>
          <a:xfrm>
            <a:off x="4238625" y="1580866"/>
            <a:ext cx="885825" cy="534145"/>
          </a:xfrm>
          <a:prstGeom prst="rect">
            <a:avLst/>
          </a:prstGeom>
          <a:noFill/>
          <a:ln>
            <a:noFill/>
          </a:ln>
        </p:spPr>
      </p:pic>
      <p:sp>
        <p:nvSpPr>
          <p:cNvPr id="344" name="Google Shape;344;p34"/>
          <p:cNvSpPr txBox="1"/>
          <p:nvPr/>
        </p:nvSpPr>
        <p:spPr>
          <a:xfrm>
            <a:off x="3829050" y="1996241"/>
            <a:ext cx="1731300" cy="594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u="sng">
                <a:solidFill>
                  <a:srgbClr val="FFFFFF"/>
                </a:solidFill>
                <a:latin typeface="Cabin"/>
                <a:ea typeface="Cabin"/>
                <a:cs typeface="Cabin"/>
                <a:sym typeface="Cabin"/>
                <a:hlinkClick r:id="rId4"/>
              </a:rPr>
              <a:t>Share with us your ideas !</a:t>
            </a:r>
            <a:endParaRPr b="1">
              <a:solidFill>
                <a:srgbClr val="FFFFFF"/>
              </a:solidFill>
              <a:latin typeface="Cabin"/>
              <a:ea typeface="Cabin"/>
              <a:cs typeface="Cabin"/>
              <a:sym typeface="Cabin"/>
            </a:endParaRPr>
          </a:p>
        </p:txBody>
      </p:sp>
      <p:sp>
        <p:nvSpPr>
          <p:cNvPr id="345" name="Google Shape;345;p34"/>
          <p:cNvSpPr txBox="1"/>
          <p:nvPr/>
        </p:nvSpPr>
        <p:spPr>
          <a:xfrm>
            <a:off x="-361950" y="3226507"/>
            <a:ext cx="5829300" cy="1599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i="1" lang="en" sz="4600">
                <a:solidFill>
                  <a:srgbClr val="FFFFFF"/>
                </a:solidFill>
                <a:latin typeface="Georgia"/>
                <a:ea typeface="Georgia"/>
                <a:cs typeface="Georgia"/>
                <a:sym typeface="Georgia"/>
              </a:rPr>
              <a:t>Good Luck ,</a:t>
            </a:r>
            <a:endParaRPr b="1" i="1" sz="4600">
              <a:solidFill>
                <a:srgbClr val="FFFFFF"/>
              </a:solidFill>
              <a:latin typeface="Georgia"/>
              <a:ea typeface="Georgia"/>
              <a:cs typeface="Georgia"/>
              <a:sym typeface="Georgia"/>
            </a:endParaRPr>
          </a:p>
          <a:p>
            <a:pPr indent="0" lvl="0" marL="0" rtl="0" algn="ctr">
              <a:spcBef>
                <a:spcPts val="0"/>
              </a:spcBef>
              <a:spcAft>
                <a:spcPts val="0"/>
              </a:spcAft>
              <a:buNone/>
            </a:pPr>
            <a:r>
              <a:rPr b="1" i="1" lang="en" sz="4600">
                <a:solidFill>
                  <a:srgbClr val="FFFFFF"/>
                </a:solidFill>
                <a:latin typeface="Georgia"/>
                <a:ea typeface="Georgia"/>
                <a:cs typeface="Georgia"/>
                <a:sym typeface="Georgia"/>
              </a:rPr>
              <a:t> Future Doctors!</a:t>
            </a:r>
            <a:endParaRPr b="1" i="1" sz="4600">
              <a:solidFill>
                <a:srgbClr val="FFFFFF"/>
              </a:solidFill>
              <a:latin typeface="Georgia"/>
              <a:ea typeface="Georgia"/>
              <a:cs typeface="Georgia"/>
              <a:sym typeface="Georgia"/>
            </a:endParaRPr>
          </a:p>
        </p:txBody>
      </p:sp>
      <p:sp>
        <p:nvSpPr>
          <p:cNvPr id="346" name="Google Shape;346;p34"/>
          <p:cNvSpPr txBox="1"/>
          <p:nvPr/>
        </p:nvSpPr>
        <p:spPr>
          <a:xfrm>
            <a:off x="238200" y="8798970"/>
            <a:ext cx="6429300" cy="723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800">
                <a:solidFill>
                  <a:srgbClr val="741B47"/>
                </a:solidFill>
                <a:latin typeface="Georgia"/>
                <a:ea typeface="Georgia"/>
                <a:cs typeface="Georgia"/>
                <a:sym typeface="Georgia"/>
              </a:rPr>
              <a:t>This Amazing Work Was Done By:</a:t>
            </a:r>
            <a:endParaRPr b="1" sz="2800">
              <a:solidFill>
                <a:srgbClr val="741B47"/>
              </a:solidFill>
              <a:latin typeface="Mada"/>
              <a:ea typeface="Mada"/>
              <a:cs typeface="Mada"/>
              <a:sym typeface="Mada"/>
            </a:endParaRPr>
          </a:p>
        </p:txBody>
      </p:sp>
      <p:sp>
        <p:nvSpPr>
          <p:cNvPr id="347" name="Google Shape;347;p34"/>
          <p:cNvSpPr txBox="1"/>
          <p:nvPr/>
        </p:nvSpPr>
        <p:spPr>
          <a:xfrm>
            <a:off x="2529000" y="10843300"/>
            <a:ext cx="1647600" cy="534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700">
                <a:solidFill>
                  <a:srgbClr val="B7B7B7"/>
                </a:solidFill>
              </a:rPr>
              <a:t>Told you I’ll drop a reference</a:t>
            </a:r>
            <a:endParaRPr sz="700">
              <a:solidFill>
                <a:srgbClr val="B7B7B7"/>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pic>
        <p:nvPicPr>
          <p:cNvPr id="121" name="Google Shape;121;p26"/>
          <p:cNvPicPr preferRelativeResize="0"/>
          <p:nvPr/>
        </p:nvPicPr>
        <p:blipFill>
          <a:blip r:embed="rId3">
            <a:alphaModFix/>
          </a:blip>
          <a:stretch>
            <a:fillRect/>
          </a:stretch>
        </p:blipFill>
        <p:spPr>
          <a:xfrm>
            <a:off x="3081050" y="3596255"/>
            <a:ext cx="183000" cy="224770"/>
          </a:xfrm>
          <a:prstGeom prst="rect">
            <a:avLst/>
          </a:prstGeom>
          <a:noFill/>
          <a:ln>
            <a:noFill/>
          </a:ln>
          <a:effectLst>
            <a:outerShdw blurRad="57150" rotWithShape="0" algn="bl" dir="5400000" dist="19050">
              <a:srgbClr val="000000">
                <a:alpha val="50000"/>
              </a:srgbClr>
            </a:outerShdw>
            <a:reflection blurRad="0" dir="5400000" dist="38100" endA="0" endPos="30000" fadeDir="5400012" kx="0" rotWithShape="0" algn="bl" stPos="0" sy="-100000" ky="0"/>
          </a:effectLst>
        </p:spPr>
      </p:pic>
      <p:sp>
        <p:nvSpPr>
          <p:cNvPr id="122" name="Google Shape;122;p26"/>
          <p:cNvSpPr/>
          <p:nvPr/>
        </p:nvSpPr>
        <p:spPr>
          <a:xfrm>
            <a:off x="342900" y="447675"/>
            <a:ext cx="6362700" cy="755700"/>
          </a:xfrm>
          <a:prstGeom prst="roundRect">
            <a:avLst>
              <a:gd fmla="val 16667" name="adj"/>
            </a:avLst>
          </a:prstGeom>
          <a:noFill/>
          <a:ln cap="flat" cmpd="sng" w="9525">
            <a:solidFill>
              <a:srgbClr val="D5A6BD"/>
            </a:solidFill>
            <a:prstDash val="dash"/>
            <a:round/>
            <a:headEnd len="sm" w="sm" type="none"/>
            <a:tailEnd len="sm" w="sm" type="none"/>
          </a:ln>
        </p:spPr>
        <p:txBody>
          <a:bodyPr anchorCtr="0" anchor="ctr" bIns="91425" lIns="91425" spcFirstLastPara="1" rIns="91425" wrap="square" tIns="91425">
            <a:noAutofit/>
          </a:bodyPr>
          <a:lstStyle/>
          <a:p>
            <a:pPr indent="0" lvl="0" marL="0" rtl="0" algn="ctr">
              <a:spcBef>
                <a:spcPts val="1000"/>
              </a:spcBef>
              <a:spcAft>
                <a:spcPts val="0"/>
              </a:spcAft>
              <a:buNone/>
            </a:pPr>
            <a:r>
              <a:rPr lang="en" sz="1200">
                <a:latin typeface="Mada"/>
                <a:ea typeface="Mada"/>
                <a:cs typeface="Mada"/>
                <a:sym typeface="Mada"/>
              </a:rPr>
              <a:t>is an inflammatory disorder of the intestine, especially of the colon, that results in severe </a:t>
            </a:r>
            <a:r>
              <a:rPr lang="en" sz="1200" u="sng">
                <a:latin typeface="Mada"/>
                <a:ea typeface="Mada"/>
                <a:cs typeface="Mada"/>
                <a:sym typeface="Mada"/>
              </a:rPr>
              <a:t>diarrhea containing mucus and/or blood</a:t>
            </a:r>
            <a:r>
              <a:rPr lang="en" sz="1200">
                <a:latin typeface="Mada"/>
                <a:ea typeface="Mada"/>
                <a:cs typeface="Mada"/>
                <a:sym typeface="Mada"/>
              </a:rPr>
              <a:t> in the feces with fever and abdominal pain caused by any kind of infection.</a:t>
            </a:r>
            <a:endParaRPr sz="1200">
              <a:latin typeface="Mada"/>
              <a:ea typeface="Mada"/>
              <a:cs typeface="Mada"/>
              <a:sym typeface="Mada"/>
            </a:endParaRPr>
          </a:p>
        </p:txBody>
      </p:sp>
      <p:sp>
        <p:nvSpPr>
          <p:cNvPr id="123" name="Google Shape;123;p26"/>
          <p:cNvSpPr/>
          <p:nvPr/>
        </p:nvSpPr>
        <p:spPr>
          <a:xfrm>
            <a:off x="2097761" y="314325"/>
            <a:ext cx="2567400" cy="307800"/>
          </a:xfrm>
          <a:prstGeom prst="roundRect">
            <a:avLst>
              <a:gd fmla="val 16667" name="adj"/>
            </a:avLst>
          </a:prstGeom>
          <a:solidFill>
            <a:srgbClr val="741B47"/>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800">
                <a:solidFill>
                  <a:srgbClr val="FFFFFF"/>
                </a:solidFill>
                <a:latin typeface="Georgia"/>
                <a:ea typeface="Georgia"/>
                <a:cs typeface="Georgia"/>
                <a:sym typeface="Georgia"/>
              </a:rPr>
              <a:t>Dysentery</a:t>
            </a:r>
            <a:endParaRPr b="1" baseline="30000" sz="1800">
              <a:solidFill>
                <a:srgbClr val="6AA84F"/>
              </a:solidFill>
              <a:latin typeface="Georgia"/>
              <a:ea typeface="Georgia"/>
              <a:cs typeface="Georgia"/>
              <a:sym typeface="Georgia"/>
            </a:endParaRPr>
          </a:p>
        </p:txBody>
      </p:sp>
      <p:grpSp>
        <p:nvGrpSpPr>
          <p:cNvPr id="124" name="Google Shape;124;p26"/>
          <p:cNvGrpSpPr/>
          <p:nvPr/>
        </p:nvGrpSpPr>
        <p:grpSpPr>
          <a:xfrm>
            <a:off x="492200" y="2919604"/>
            <a:ext cx="2176282" cy="716570"/>
            <a:chOff x="822844" y="2152907"/>
            <a:chExt cx="2852270" cy="926400"/>
          </a:xfrm>
        </p:grpSpPr>
        <p:sp>
          <p:nvSpPr>
            <p:cNvPr id="125" name="Google Shape;125;p26"/>
            <p:cNvSpPr txBox="1"/>
            <p:nvPr/>
          </p:nvSpPr>
          <p:spPr>
            <a:xfrm>
              <a:off x="822844" y="2152907"/>
              <a:ext cx="2124000" cy="9264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1200"/>
                <a:buFont typeface="Arial"/>
                <a:buNone/>
              </a:pPr>
              <a:r>
                <a:rPr b="1" lang="en">
                  <a:solidFill>
                    <a:srgbClr val="741B47"/>
                  </a:solidFill>
                  <a:latin typeface="Mada"/>
                  <a:ea typeface="Mada"/>
                  <a:cs typeface="Mada"/>
                  <a:sym typeface="Mada"/>
                </a:rPr>
                <a:t>Viral infection</a:t>
              </a:r>
              <a:endParaRPr i="0" sz="1000" u="none" cap="none" strike="noStrike">
                <a:latin typeface="Mada"/>
                <a:ea typeface="Mada"/>
                <a:cs typeface="Mada"/>
                <a:sym typeface="Mada"/>
              </a:endParaRPr>
            </a:p>
          </p:txBody>
        </p:sp>
        <p:cxnSp>
          <p:nvCxnSpPr>
            <p:cNvPr id="126" name="Google Shape;126;p26"/>
            <p:cNvCxnSpPr/>
            <p:nvPr/>
          </p:nvCxnSpPr>
          <p:spPr>
            <a:xfrm rot="10800000">
              <a:off x="3041514" y="2647950"/>
              <a:ext cx="633600" cy="0"/>
            </a:xfrm>
            <a:prstGeom prst="straightConnector1">
              <a:avLst/>
            </a:prstGeom>
            <a:noFill/>
            <a:ln cap="flat" cmpd="sng" w="9525">
              <a:solidFill>
                <a:srgbClr val="741B47"/>
              </a:solidFill>
              <a:prstDash val="solid"/>
              <a:round/>
              <a:headEnd len="sm" w="sm" type="none"/>
              <a:tailEnd len="med" w="med" type="oval"/>
            </a:ln>
          </p:spPr>
        </p:cxnSp>
      </p:grpSp>
      <p:sp>
        <p:nvSpPr>
          <p:cNvPr id="127" name="Google Shape;127;p26"/>
          <p:cNvSpPr txBox="1"/>
          <p:nvPr/>
        </p:nvSpPr>
        <p:spPr>
          <a:xfrm>
            <a:off x="4638675" y="2226900"/>
            <a:ext cx="1914600" cy="9975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1" lang="en">
                <a:solidFill>
                  <a:srgbClr val="B7B7B7"/>
                </a:solidFill>
                <a:latin typeface="Mada"/>
                <a:ea typeface="Mada"/>
                <a:cs typeface="Mada"/>
                <a:sym typeface="Mada"/>
              </a:rPr>
              <a:t>Bacterial infection</a:t>
            </a:r>
            <a:endParaRPr b="1" i="0" u="none" cap="none" strike="noStrike">
              <a:solidFill>
                <a:srgbClr val="B7B7B7"/>
              </a:solidFill>
              <a:latin typeface="Mada"/>
              <a:ea typeface="Mada"/>
              <a:cs typeface="Mada"/>
              <a:sym typeface="Mada"/>
            </a:endParaRPr>
          </a:p>
          <a:p>
            <a:pPr indent="0" lvl="0" marL="0" marR="0" rtl="0" algn="l">
              <a:lnSpc>
                <a:spcPct val="100000"/>
              </a:lnSpc>
              <a:spcBef>
                <a:spcPts val="0"/>
              </a:spcBef>
              <a:spcAft>
                <a:spcPts val="0"/>
              </a:spcAft>
              <a:buClr>
                <a:srgbClr val="000000"/>
              </a:buClr>
              <a:buSzPts val="800"/>
              <a:buFont typeface="Arial"/>
              <a:buNone/>
            </a:pPr>
            <a:r>
              <a:t/>
            </a:r>
            <a:endParaRPr i="0" sz="800" u="none" cap="none" strike="noStrike">
              <a:latin typeface="Mada"/>
              <a:ea typeface="Mada"/>
              <a:cs typeface="Mada"/>
              <a:sym typeface="Mada"/>
            </a:endParaRPr>
          </a:p>
          <a:p>
            <a:pPr indent="0" lvl="0" marL="0" marR="0" rtl="0" algn="ctr">
              <a:lnSpc>
                <a:spcPct val="100000"/>
              </a:lnSpc>
              <a:spcBef>
                <a:spcPts val="0"/>
              </a:spcBef>
              <a:spcAft>
                <a:spcPts val="0"/>
              </a:spcAft>
              <a:buClr>
                <a:schemeClr val="dk1"/>
              </a:buClr>
              <a:buSzPts val="1100"/>
              <a:buFont typeface="Arial"/>
              <a:buNone/>
            </a:pPr>
            <a:r>
              <a:rPr b="1" lang="en" sz="1200">
                <a:solidFill>
                  <a:schemeClr val="dk1"/>
                </a:solidFill>
                <a:latin typeface="Mada"/>
                <a:ea typeface="Mada"/>
                <a:cs typeface="Mada"/>
                <a:sym typeface="Mada"/>
              </a:rPr>
              <a:t>Bacillary dysentery </a:t>
            </a:r>
            <a:r>
              <a:rPr lang="en" sz="1200">
                <a:solidFill>
                  <a:schemeClr val="dk1"/>
                </a:solidFill>
                <a:latin typeface="Mada"/>
                <a:ea typeface="Mada"/>
                <a:cs typeface="Mada"/>
                <a:sym typeface="Mada"/>
              </a:rPr>
              <a:t>(bacterial infection mainly by </a:t>
            </a:r>
            <a:r>
              <a:rPr lang="en" sz="1200">
                <a:latin typeface="Mada"/>
                <a:ea typeface="Mada"/>
                <a:cs typeface="Mada"/>
                <a:sym typeface="Mada"/>
              </a:rPr>
              <a:t>shigella)</a:t>
            </a:r>
            <a:endParaRPr sz="1000">
              <a:latin typeface="Mada"/>
              <a:ea typeface="Mada"/>
              <a:cs typeface="Mada"/>
              <a:sym typeface="Mada"/>
            </a:endParaRPr>
          </a:p>
        </p:txBody>
      </p:sp>
      <p:cxnSp>
        <p:nvCxnSpPr>
          <p:cNvPr id="128" name="Google Shape;128;p26"/>
          <p:cNvCxnSpPr/>
          <p:nvPr/>
        </p:nvCxnSpPr>
        <p:spPr>
          <a:xfrm>
            <a:off x="3610876" y="2649503"/>
            <a:ext cx="981900" cy="0"/>
          </a:xfrm>
          <a:prstGeom prst="straightConnector1">
            <a:avLst/>
          </a:prstGeom>
          <a:noFill/>
          <a:ln cap="flat" cmpd="sng" w="9525">
            <a:solidFill>
              <a:srgbClr val="CCCCCC"/>
            </a:solidFill>
            <a:prstDash val="solid"/>
            <a:round/>
            <a:headEnd len="sm" w="sm" type="none"/>
            <a:tailEnd len="med" w="med" type="oval"/>
          </a:ln>
        </p:spPr>
      </p:cxnSp>
      <p:grpSp>
        <p:nvGrpSpPr>
          <p:cNvPr id="129" name="Google Shape;129;p26"/>
          <p:cNvGrpSpPr/>
          <p:nvPr/>
        </p:nvGrpSpPr>
        <p:grpSpPr>
          <a:xfrm>
            <a:off x="3687076" y="3438250"/>
            <a:ext cx="2806993" cy="997583"/>
            <a:chOff x="5010100" y="2823425"/>
            <a:chExt cx="3678890" cy="1289700"/>
          </a:xfrm>
        </p:grpSpPr>
        <p:sp>
          <p:nvSpPr>
            <p:cNvPr id="130" name="Google Shape;130;p26"/>
            <p:cNvSpPr txBox="1"/>
            <p:nvPr/>
          </p:nvSpPr>
          <p:spPr>
            <a:xfrm>
              <a:off x="6179790" y="2823425"/>
              <a:ext cx="2509200" cy="12897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1" lang="en">
                  <a:solidFill>
                    <a:srgbClr val="C27BA0"/>
                  </a:solidFill>
                  <a:latin typeface="Mada"/>
                  <a:ea typeface="Mada"/>
                  <a:cs typeface="Mada"/>
                  <a:sym typeface="Mada"/>
                </a:rPr>
                <a:t>Parasitic infection</a:t>
              </a:r>
              <a:endParaRPr b="1" i="0" u="none" cap="none" strike="noStrike">
                <a:solidFill>
                  <a:srgbClr val="C27BA0"/>
                </a:solidFill>
                <a:latin typeface="Mada"/>
                <a:ea typeface="Mada"/>
                <a:cs typeface="Mada"/>
                <a:sym typeface="Mada"/>
              </a:endParaRPr>
            </a:p>
            <a:p>
              <a:pPr indent="0" lvl="0" marL="0" marR="0" rtl="0" algn="l">
                <a:lnSpc>
                  <a:spcPct val="100000"/>
                </a:lnSpc>
                <a:spcBef>
                  <a:spcPts val="0"/>
                </a:spcBef>
                <a:spcAft>
                  <a:spcPts val="0"/>
                </a:spcAft>
                <a:buClr>
                  <a:srgbClr val="000000"/>
                </a:buClr>
                <a:buSzPts val="800"/>
                <a:buFont typeface="Arial"/>
                <a:buNone/>
              </a:pPr>
              <a:r>
                <a:t/>
              </a:r>
              <a:endParaRPr i="0" sz="800" u="none" cap="none" strike="noStrike">
                <a:latin typeface="Mada"/>
                <a:ea typeface="Mada"/>
                <a:cs typeface="Mada"/>
                <a:sym typeface="Mada"/>
              </a:endParaRPr>
            </a:p>
            <a:p>
              <a:pPr indent="0" lvl="0" marL="0" marR="0" rtl="0" algn="ctr">
                <a:lnSpc>
                  <a:spcPct val="100000"/>
                </a:lnSpc>
                <a:spcBef>
                  <a:spcPts val="0"/>
                </a:spcBef>
                <a:spcAft>
                  <a:spcPts val="0"/>
                </a:spcAft>
                <a:buClr>
                  <a:schemeClr val="dk1"/>
                </a:buClr>
                <a:buSzPts val="1100"/>
                <a:buFont typeface="Arial"/>
                <a:buNone/>
              </a:pPr>
              <a:r>
                <a:rPr b="1" lang="en" sz="1200">
                  <a:latin typeface="Mada"/>
                  <a:ea typeface="Mada"/>
                  <a:cs typeface="Mada"/>
                  <a:sym typeface="Mada"/>
                </a:rPr>
                <a:t>Amebic dysentery </a:t>
              </a:r>
              <a:r>
                <a:rPr lang="en" sz="1200">
                  <a:latin typeface="Mada"/>
                  <a:ea typeface="Mada"/>
                  <a:cs typeface="Mada"/>
                  <a:sym typeface="Mada"/>
                </a:rPr>
                <a:t>(Protozoal infection Mainly by Entamoeba Histolytica)</a:t>
              </a:r>
              <a:endParaRPr sz="1000">
                <a:latin typeface="Mada"/>
                <a:ea typeface="Mada"/>
                <a:cs typeface="Mada"/>
                <a:sym typeface="Mada"/>
              </a:endParaRPr>
            </a:p>
          </p:txBody>
        </p:sp>
        <p:cxnSp>
          <p:nvCxnSpPr>
            <p:cNvPr id="131" name="Google Shape;131;p26"/>
            <p:cNvCxnSpPr/>
            <p:nvPr/>
          </p:nvCxnSpPr>
          <p:spPr>
            <a:xfrm>
              <a:off x="5010100" y="3451273"/>
              <a:ext cx="1286700" cy="0"/>
            </a:xfrm>
            <a:prstGeom prst="straightConnector1">
              <a:avLst/>
            </a:prstGeom>
            <a:noFill/>
            <a:ln cap="flat" cmpd="sng" w="9525">
              <a:solidFill>
                <a:srgbClr val="C27BA0"/>
              </a:solidFill>
              <a:prstDash val="solid"/>
              <a:round/>
              <a:headEnd len="sm" w="sm" type="none"/>
              <a:tailEnd len="med" w="med" type="oval"/>
            </a:ln>
          </p:spPr>
        </p:cxnSp>
      </p:grpSp>
      <p:grpSp>
        <p:nvGrpSpPr>
          <p:cNvPr id="132" name="Google Shape;132;p26"/>
          <p:cNvGrpSpPr/>
          <p:nvPr/>
        </p:nvGrpSpPr>
        <p:grpSpPr>
          <a:xfrm>
            <a:off x="2202342" y="2053830"/>
            <a:ext cx="2455609" cy="2473365"/>
            <a:chOff x="2662213" y="676343"/>
            <a:chExt cx="3814835" cy="3790597"/>
          </a:xfrm>
        </p:grpSpPr>
        <p:sp>
          <p:nvSpPr>
            <p:cNvPr id="133" name="Google Shape;133;p26"/>
            <p:cNvSpPr/>
            <p:nvPr/>
          </p:nvSpPr>
          <p:spPr>
            <a:xfrm rot="3600185">
              <a:off x="3169983" y="1184511"/>
              <a:ext cx="2774659" cy="2774659"/>
            </a:xfrm>
            <a:prstGeom prst="blockArc">
              <a:avLst>
                <a:gd fmla="val 12622480" name="adj1"/>
                <a:gd fmla="val 19781569" name="adj2"/>
                <a:gd fmla="val 20773" name="adj3"/>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i="0" sz="1400" u="none" cap="none" strike="noStrike">
                <a:solidFill>
                  <a:srgbClr val="000000"/>
                </a:solidFill>
                <a:latin typeface="Changa"/>
                <a:ea typeface="Changa"/>
                <a:cs typeface="Changa"/>
                <a:sym typeface="Changa"/>
              </a:endParaRPr>
            </a:p>
          </p:txBody>
        </p:sp>
        <p:sp>
          <p:nvSpPr>
            <p:cNvPr id="134" name="Google Shape;134;p26"/>
            <p:cNvSpPr/>
            <p:nvPr/>
          </p:nvSpPr>
          <p:spPr>
            <a:xfrm rot="10800000">
              <a:off x="3183490" y="1163229"/>
              <a:ext cx="2774700" cy="2774700"/>
            </a:xfrm>
            <a:prstGeom prst="blockArc">
              <a:avLst>
                <a:gd fmla="val 12622480" name="adj1"/>
                <a:gd fmla="val 19662822" name="adj2"/>
                <a:gd fmla="val 20729" name="adj3"/>
              </a:avLst>
            </a:prstGeom>
            <a:solidFill>
              <a:srgbClr val="C27BA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i="0" sz="1400" u="none" cap="none" strike="noStrike">
                <a:solidFill>
                  <a:srgbClr val="000000"/>
                </a:solidFill>
                <a:latin typeface="Changa"/>
                <a:ea typeface="Changa"/>
                <a:cs typeface="Changa"/>
                <a:sym typeface="Changa"/>
              </a:endParaRPr>
            </a:p>
          </p:txBody>
        </p:sp>
        <p:sp>
          <p:nvSpPr>
            <p:cNvPr id="135" name="Google Shape;135;p26"/>
            <p:cNvSpPr/>
            <p:nvPr/>
          </p:nvSpPr>
          <p:spPr>
            <a:xfrm rot="-3600185">
              <a:off x="3194618" y="1184114"/>
              <a:ext cx="2774659" cy="2774659"/>
            </a:xfrm>
            <a:prstGeom prst="blockArc">
              <a:avLst>
                <a:gd fmla="val 12622480" name="adj1"/>
                <a:gd fmla="val 19703271" name="adj2"/>
                <a:gd fmla="val 20851" name="adj3"/>
              </a:avLst>
            </a:prstGeom>
            <a:solidFill>
              <a:srgbClr val="741B4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i="0" sz="1400" u="none" cap="none" strike="noStrike">
                <a:solidFill>
                  <a:srgbClr val="000000"/>
                </a:solidFill>
                <a:latin typeface="Changa"/>
                <a:ea typeface="Changa"/>
                <a:cs typeface="Changa"/>
                <a:sym typeface="Changa"/>
              </a:endParaRPr>
            </a:p>
          </p:txBody>
        </p:sp>
        <p:grpSp>
          <p:nvGrpSpPr>
            <p:cNvPr id="136" name="Google Shape;136;p26"/>
            <p:cNvGrpSpPr/>
            <p:nvPr/>
          </p:nvGrpSpPr>
          <p:grpSpPr>
            <a:xfrm>
              <a:off x="4264097" y="1180331"/>
              <a:ext cx="585001" cy="585530"/>
              <a:chOff x="1970048" y="811613"/>
              <a:chExt cx="588000" cy="588000"/>
            </a:xfrm>
          </p:grpSpPr>
          <p:sp>
            <p:nvSpPr>
              <p:cNvPr id="137" name="Google Shape;137;p26"/>
              <p:cNvSpPr/>
              <p:nvPr/>
            </p:nvSpPr>
            <p:spPr>
              <a:xfrm rot="39023">
                <a:off x="1973329" y="814894"/>
                <a:ext cx="581437" cy="581437"/>
              </a:xfrm>
              <a:prstGeom prst="pie">
                <a:avLst>
                  <a:gd fmla="val 6190354" name="adj1"/>
                  <a:gd fmla="val 14996165" name="adj2"/>
                </a:avLst>
              </a:prstGeom>
              <a:solidFill>
                <a:srgbClr val="D9D9D9"/>
              </a:solidFill>
              <a:ln>
                <a:noFill/>
              </a:ln>
              <a:effectLst>
                <a:outerShdw blurRad="142875" rotWithShape="0" algn="bl">
                  <a:srgbClr val="000000">
                    <a:alpha val="42750"/>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i="0" sz="1400" u="none" cap="none" strike="noStrike">
                  <a:solidFill>
                    <a:srgbClr val="000000"/>
                  </a:solidFill>
                  <a:latin typeface="Changa"/>
                  <a:ea typeface="Changa"/>
                  <a:cs typeface="Changa"/>
                  <a:sym typeface="Changa"/>
                </a:endParaRPr>
              </a:p>
            </p:txBody>
          </p:sp>
          <p:sp>
            <p:nvSpPr>
              <p:cNvPr id="138" name="Google Shape;138;p26"/>
              <p:cNvSpPr/>
              <p:nvPr/>
            </p:nvSpPr>
            <p:spPr>
              <a:xfrm rot="10800000">
                <a:off x="1973295" y="814927"/>
                <a:ext cx="581400" cy="581400"/>
              </a:xfrm>
              <a:prstGeom prst="pie">
                <a:avLst>
                  <a:gd fmla="val 4028252" name="adj1"/>
                  <a:gd fmla="val 17183677" name="adj2"/>
                </a:avLst>
              </a:prstGeom>
              <a:solidFill>
                <a:srgbClr val="D9D9D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i="0" sz="1400" u="none" cap="none" strike="noStrike">
                  <a:solidFill>
                    <a:srgbClr val="000000"/>
                  </a:solidFill>
                  <a:latin typeface="Changa"/>
                  <a:ea typeface="Changa"/>
                  <a:cs typeface="Changa"/>
                  <a:sym typeface="Changa"/>
                </a:endParaRPr>
              </a:p>
            </p:txBody>
          </p:sp>
        </p:grpSp>
        <p:grpSp>
          <p:nvGrpSpPr>
            <p:cNvPr id="139" name="Google Shape;139;p26"/>
            <p:cNvGrpSpPr/>
            <p:nvPr/>
          </p:nvGrpSpPr>
          <p:grpSpPr>
            <a:xfrm rot="7200165">
              <a:off x="5229899" y="2804769"/>
              <a:ext cx="585011" cy="585536"/>
              <a:chOff x="1977085" y="811649"/>
              <a:chExt cx="588000" cy="588000"/>
            </a:xfrm>
          </p:grpSpPr>
          <p:sp>
            <p:nvSpPr>
              <p:cNvPr id="140" name="Google Shape;140;p26"/>
              <p:cNvSpPr/>
              <p:nvPr/>
            </p:nvSpPr>
            <p:spPr>
              <a:xfrm rot="39023">
                <a:off x="1980366" y="814930"/>
                <a:ext cx="581437" cy="581437"/>
              </a:xfrm>
              <a:prstGeom prst="pie">
                <a:avLst>
                  <a:gd fmla="val 6190354" name="adj1"/>
                  <a:gd fmla="val 14996165" name="adj2"/>
                </a:avLst>
              </a:prstGeom>
              <a:solidFill>
                <a:srgbClr val="C27BA0"/>
              </a:solidFill>
              <a:ln>
                <a:noFill/>
              </a:ln>
              <a:effectLst>
                <a:outerShdw blurRad="142875" rotWithShape="0" algn="bl">
                  <a:srgbClr val="000000">
                    <a:alpha val="42750"/>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i="0" sz="1400" u="none" cap="none" strike="noStrike">
                  <a:solidFill>
                    <a:srgbClr val="000000"/>
                  </a:solidFill>
                  <a:latin typeface="Changa"/>
                  <a:ea typeface="Changa"/>
                  <a:cs typeface="Changa"/>
                  <a:sym typeface="Changa"/>
                </a:endParaRPr>
              </a:p>
            </p:txBody>
          </p:sp>
          <p:sp>
            <p:nvSpPr>
              <p:cNvPr id="141" name="Google Shape;141;p26"/>
              <p:cNvSpPr/>
              <p:nvPr/>
            </p:nvSpPr>
            <p:spPr>
              <a:xfrm rot="10800000">
                <a:off x="1980332" y="814963"/>
                <a:ext cx="581400" cy="581400"/>
              </a:xfrm>
              <a:prstGeom prst="pie">
                <a:avLst>
                  <a:gd fmla="val 4028252" name="adj1"/>
                  <a:gd fmla="val 17183677" name="adj2"/>
                </a:avLst>
              </a:prstGeom>
              <a:solidFill>
                <a:srgbClr val="C27BA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i="0" sz="1400" u="none" cap="none" strike="noStrike">
                  <a:solidFill>
                    <a:srgbClr val="000000"/>
                  </a:solidFill>
                  <a:latin typeface="Changa"/>
                  <a:ea typeface="Changa"/>
                  <a:cs typeface="Changa"/>
                  <a:sym typeface="Changa"/>
                </a:endParaRPr>
              </a:p>
            </p:txBody>
          </p:sp>
        </p:grpSp>
        <p:sp>
          <p:nvSpPr>
            <p:cNvPr id="142" name="Google Shape;142;p26"/>
            <p:cNvSpPr txBox="1"/>
            <p:nvPr/>
          </p:nvSpPr>
          <p:spPr>
            <a:xfrm>
              <a:off x="3292258" y="2819222"/>
              <a:ext cx="675900" cy="403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600"/>
                <a:buFont typeface="Arial"/>
                <a:buNone/>
              </a:pPr>
              <a:r>
                <a:rPr i="0" lang="en" sz="1600" u="none" cap="none" strike="noStrike">
                  <a:solidFill>
                    <a:srgbClr val="FFFFFF"/>
                  </a:solidFill>
                  <a:latin typeface="Changa"/>
                  <a:ea typeface="Changa"/>
                  <a:cs typeface="Changa"/>
                  <a:sym typeface="Changa"/>
                </a:rPr>
                <a:t>01 </a:t>
              </a:r>
              <a:endParaRPr i="0" sz="1600" u="none" cap="none" strike="noStrike">
                <a:solidFill>
                  <a:srgbClr val="FFFFFF"/>
                </a:solidFill>
                <a:latin typeface="Changa"/>
                <a:ea typeface="Changa"/>
                <a:cs typeface="Changa"/>
                <a:sym typeface="Changa"/>
              </a:endParaRPr>
            </a:p>
          </p:txBody>
        </p:sp>
        <p:sp>
          <p:nvSpPr>
            <p:cNvPr id="143" name="Google Shape;143;p26"/>
            <p:cNvSpPr txBox="1"/>
            <p:nvPr/>
          </p:nvSpPr>
          <p:spPr>
            <a:xfrm>
              <a:off x="5163309" y="2785624"/>
              <a:ext cx="718200" cy="470700"/>
            </a:xfrm>
            <a:prstGeom prst="rect">
              <a:avLst/>
            </a:prstGeom>
            <a:noFill/>
            <a:ln>
              <a:noFill/>
            </a:ln>
          </p:spPr>
          <p:txBody>
            <a:bodyPr anchorCtr="0" anchor="t" bIns="91425" lIns="91425" spcFirstLastPara="1" rIns="91425" wrap="square" tIns="91425">
              <a:noAutofit/>
            </a:bodyPr>
            <a:lstStyle/>
            <a:p>
              <a:pPr indent="0" lvl="0" marL="0" marR="0" rtl="1" algn="ctr">
                <a:lnSpc>
                  <a:spcPct val="100000"/>
                </a:lnSpc>
                <a:spcBef>
                  <a:spcPts val="0"/>
                </a:spcBef>
                <a:spcAft>
                  <a:spcPts val="0"/>
                </a:spcAft>
                <a:buClr>
                  <a:srgbClr val="000000"/>
                </a:buClr>
                <a:buSzPts val="1600"/>
                <a:buFont typeface="Arial"/>
                <a:buNone/>
              </a:pPr>
              <a:r>
                <a:rPr lang="en" sz="1600">
                  <a:solidFill>
                    <a:srgbClr val="FFFFFF"/>
                  </a:solidFill>
                  <a:latin typeface="Changa"/>
                  <a:ea typeface="Changa"/>
                  <a:cs typeface="Changa"/>
                  <a:sym typeface="Changa"/>
                </a:rPr>
                <a:t>01</a:t>
              </a:r>
              <a:endParaRPr i="0" sz="1600" u="none" cap="none" strike="noStrike">
                <a:solidFill>
                  <a:srgbClr val="FFFFFF"/>
                </a:solidFill>
                <a:latin typeface="Changa"/>
                <a:ea typeface="Changa"/>
                <a:cs typeface="Changa"/>
                <a:sym typeface="Changa"/>
              </a:endParaRPr>
            </a:p>
          </p:txBody>
        </p:sp>
        <p:grpSp>
          <p:nvGrpSpPr>
            <p:cNvPr id="144" name="Google Shape;144;p26"/>
            <p:cNvGrpSpPr/>
            <p:nvPr/>
          </p:nvGrpSpPr>
          <p:grpSpPr>
            <a:xfrm rot="-7200165">
              <a:off x="3337708" y="2826834"/>
              <a:ext cx="585011" cy="585536"/>
              <a:chOff x="1967628" y="812211"/>
              <a:chExt cx="588000" cy="588000"/>
            </a:xfrm>
          </p:grpSpPr>
          <p:sp>
            <p:nvSpPr>
              <p:cNvPr id="145" name="Google Shape;145;p26"/>
              <p:cNvSpPr/>
              <p:nvPr/>
            </p:nvSpPr>
            <p:spPr>
              <a:xfrm rot="39023">
                <a:off x="1970909" y="815492"/>
                <a:ext cx="581437" cy="581437"/>
              </a:xfrm>
              <a:prstGeom prst="pie">
                <a:avLst>
                  <a:gd fmla="val 6190354" name="adj1"/>
                  <a:gd fmla="val 14996165" name="adj2"/>
                </a:avLst>
              </a:prstGeom>
              <a:solidFill>
                <a:srgbClr val="741B47"/>
              </a:solidFill>
              <a:ln>
                <a:noFill/>
              </a:ln>
              <a:effectLst>
                <a:outerShdw blurRad="142875" rotWithShape="0" algn="bl">
                  <a:srgbClr val="000000">
                    <a:alpha val="42750"/>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i="0" sz="1400" u="none" cap="none" strike="noStrike">
                  <a:solidFill>
                    <a:srgbClr val="000000"/>
                  </a:solidFill>
                  <a:latin typeface="Changa"/>
                  <a:ea typeface="Changa"/>
                  <a:cs typeface="Changa"/>
                  <a:sym typeface="Changa"/>
                </a:endParaRPr>
              </a:p>
            </p:txBody>
          </p:sp>
          <p:sp>
            <p:nvSpPr>
              <p:cNvPr id="146" name="Google Shape;146;p26"/>
              <p:cNvSpPr/>
              <p:nvPr/>
            </p:nvSpPr>
            <p:spPr>
              <a:xfrm rot="10800000">
                <a:off x="1970875" y="815525"/>
                <a:ext cx="581400" cy="581400"/>
              </a:xfrm>
              <a:prstGeom prst="pie">
                <a:avLst>
                  <a:gd fmla="val 4028252" name="adj1"/>
                  <a:gd fmla="val 17183677" name="adj2"/>
                </a:avLst>
              </a:prstGeom>
              <a:solidFill>
                <a:srgbClr val="741B4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i="0" sz="1400" u="none" cap="none" strike="noStrike">
                  <a:solidFill>
                    <a:srgbClr val="000000"/>
                  </a:solidFill>
                  <a:latin typeface="Changa"/>
                  <a:ea typeface="Changa"/>
                  <a:cs typeface="Changa"/>
                  <a:sym typeface="Changa"/>
                </a:endParaRPr>
              </a:p>
            </p:txBody>
          </p:sp>
        </p:grpSp>
      </p:grpSp>
      <p:sp>
        <p:nvSpPr>
          <p:cNvPr id="147" name="Google Shape;147;p26"/>
          <p:cNvSpPr txBox="1"/>
          <p:nvPr/>
        </p:nvSpPr>
        <p:spPr>
          <a:xfrm>
            <a:off x="2464338" y="3441037"/>
            <a:ext cx="548100" cy="364200"/>
          </a:xfrm>
          <a:prstGeom prst="rect">
            <a:avLst/>
          </a:prstGeom>
          <a:noFill/>
          <a:ln>
            <a:noFill/>
          </a:ln>
        </p:spPr>
        <p:txBody>
          <a:bodyPr anchorCtr="0" anchor="t" bIns="91425" lIns="91425" spcFirstLastPara="1" rIns="91425" wrap="square" tIns="91425">
            <a:noAutofit/>
          </a:bodyPr>
          <a:lstStyle/>
          <a:p>
            <a:pPr indent="0" lvl="0" marL="0" marR="0" rtl="1" algn="r">
              <a:lnSpc>
                <a:spcPct val="100000"/>
              </a:lnSpc>
              <a:spcBef>
                <a:spcPts val="0"/>
              </a:spcBef>
              <a:spcAft>
                <a:spcPts val="0"/>
              </a:spcAft>
              <a:buClr>
                <a:srgbClr val="000000"/>
              </a:buClr>
              <a:buSzPts val="1600"/>
              <a:buFont typeface="Arial"/>
              <a:buNone/>
            </a:pPr>
            <a:r>
              <a:rPr lang="en" sz="1600">
                <a:solidFill>
                  <a:srgbClr val="FFFFFF"/>
                </a:solidFill>
                <a:latin typeface="Changa"/>
                <a:ea typeface="Changa"/>
                <a:cs typeface="Changa"/>
                <a:sym typeface="Changa"/>
              </a:rPr>
              <a:t>03</a:t>
            </a:r>
            <a:endParaRPr i="0" sz="1600" u="none" cap="none" strike="noStrike">
              <a:solidFill>
                <a:srgbClr val="FFFFFF"/>
              </a:solidFill>
              <a:latin typeface="Changa"/>
              <a:ea typeface="Changa"/>
              <a:cs typeface="Changa"/>
              <a:sym typeface="Changa"/>
            </a:endParaRPr>
          </a:p>
        </p:txBody>
      </p:sp>
      <p:sp>
        <p:nvSpPr>
          <p:cNvPr id="148" name="Google Shape;148;p26"/>
          <p:cNvSpPr txBox="1"/>
          <p:nvPr/>
        </p:nvSpPr>
        <p:spPr>
          <a:xfrm>
            <a:off x="3176478" y="2357445"/>
            <a:ext cx="462300" cy="307200"/>
          </a:xfrm>
          <a:prstGeom prst="rect">
            <a:avLst/>
          </a:prstGeom>
          <a:noFill/>
          <a:ln>
            <a:noFill/>
          </a:ln>
        </p:spPr>
        <p:txBody>
          <a:bodyPr anchorCtr="0" anchor="t" bIns="91425" lIns="91425" spcFirstLastPara="1" rIns="91425" wrap="square" tIns="91425">
            <a:noAutofit/>
          </a:bodyPr>
          <a:lstStyle/>
          <a:p>
            <a:pPr indent="0" lvl="0" marL="0" marR="0" rtl="1" algn="r">
              <a:lnSpc>
                <a:spcPct val="100000"/>
              </a:lnSpc>
              <a:spcBef>
                <a:spcPts val="0"/>
              </a:spcBef>
              <a:spcAft>
                <a:spcPts val="0"/>
              </a:spcAft>
              <a:buClr>
                <a:srgbClr val="000000"/>
              </a:buClr>
              <a:buSzPts val="1600"/>
              <a:buFont typeface="Arial"/>
              <a:buNone/>
            </a:pPr>
            <a:r>
              <a:rPr lang="en" sz="1600">
                <a:solidFill>
                  <a:srgbClr val="FFFFFF"/>
                </a:solidFill>
                <a:latin typeface="Changa"/>
                <a:ea typeface="Changa"/>
                <a:cs typeface="Changa"/>
                <a:sym typeface="Changa"/>
              </a:rPr>
              <a:t>02</a:t>
            </a:r>
            <a:endParaRPr i="0" sz="1600" u="none" cap="none" strike="noStrike">
              <a:solidFill>
                <a:srgbClr val="FFFFFF"/>
              </a:solidFill>
              <a:latin typeface="Changa"/>
              <a:ea typeface="Changa"/>
              <a:cs typeface="Changa"/>
              <a:sym typeface="Changa"/>
            </a:endParaRPr>
          </a:p>
        </p:txBody>
      </p:sp>
      <p:sp>
        <p:nvSpPr>
          <p:cNvPr id="149" name="Google Shape;149;p26"/>
          <p:cNvSpPr txBox="1"/>
          <p:nvPr/>
        </p:nvSpPr>
        <p:spPr>
          <a:xfrm>
            <a:off x="1733550" y="1333500"/>
            <a:ext cx="3609900" cy="495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rgbClr val="741B47"/>
                </a:solidFill>
                <a:latin typeface="Georgia"/>
                <a:ea typeface="Georgia"/>
                <a:cs typeface="Georgia"/>
                <a:sym typeface="Georgia"/>
              </a:rPr>
              <a:t>Causes of Dysentery:</a:t>
            </a:r>
            <a:endParaRPr b="1" sz="2400">
              <a:solidFill>
                <a:srgbClr val="741B47"/>
              </a:solidFill>
              <a:latin typeface="Georgia"/>
              <a:ea typeface="Georgia"/>
              <a:cs typeface="Georgia"/>
              <a:sym typeface="Georgia"/>
            </a:endParaRPr>
          </a:p>
        </p:txBody>
      </p:sp>
      <p:sp>
        <p:nvSpPr>
          <p:cNvPr id="150" name="Google Shape;150;p26"/>
          <p:cNvSpPr/>
          <p:nvPr/>
        </p:nvSpPr>
        <p:spPr>
          <a:xfrm>
            <a:off x="6495150" y="2379301"/>
            <a:ext cx="183000" cy="1920300"/>
          </a:xfrm>
          <a:prstGeom prst="rightBrace">
            <a:avLst>
              <a:gd fmla="val 8333" name="adj1"/>
              <a:gd fmla="val 50000" name="adj2"/>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26"/>
          <p:cNvSpPr txBox="1"/>
          <p:nvPr/>
        </p:nvSpPr>
        <p:spPr>
          <a:xfrm>
            <a:off x="4886325" y="1977625"/>
            <a:ext cx="1505100" cy="30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Mada"/>
                <a:ea typeface="Mada"/>
                <a:cs typeface="Mada"/>
                <a:sym typeface="Mada"/>
              </a:rPr>
              <a:t>The most common:</a:t>
            </a:r>
            <a:endParaRPr sz="1200">
              <a:latin typeface="Mada"/>
              <a:ea typeface="Mada"/>
              <a:cs typeface="Mada"/>
              <a:sym typeface="Mada"/>
            </a:endParaRPr>
          </a:p>
        </p:txBody>
      </p:sp>
      <p:sp>
        <p:nvSpPr>
          <p:cNvPr id="152" name="Google Shape;152;p26"/>
          <p:cNvSpPr txBox="1"/>
          <p:nvPr/>
        </p:nvSpPr>
        <p:spPr>
          <a:xfrm>
            <a:off x="1524000" y="4533900"/>
            <a:ext cx="3609900" cy="419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rgbClr val="741B47"/>
                </a:solidFill>
                <a:latin typeface="Georgia"/>
                <a:ea typeface="Georgia"/>
                <a:cs typeface="Georgia"/>
                <a:sym typeface="Georgia"/>
              </a:rPr>
              <a:t>Treatment:</a:t>
            </a:r>
            <a:endParaRPr b="1" sz="2400">
              <a:solidFill>
                <a:srgbClr val="741B47"/>
              </a:solidFill>
              <a:latin typeface="Georgia"/>
              <a:ea typeface="Georgia"/>
              <a:cs typeface="Georgia"/>
              <a:sym typeface="Georgia"/>
            </a:endParaRPr>
          </a:p>
        </p:txBody>
      </p:sp>
      <p:sp>
        <p:nvSpPr>
          <p:cNvPr id="153" name="Google Shape;153;p26"/>
          <p:cNvSpPr txBox="1"/>
          <p:nvPr/>
        </p:nvSpPr>
        <p:spPr>
          <a:xfrm>
            <a:off x="176150" y="5233891"/>
            <a:ext cx="1914600" cy="1062300"/>
          </a:xfrm>
          <a:prstGeom prst="rect">
            <a:avLst/>
          </a:prstGeom>
          <a:noFill/>
          <a:ln cap="flat" cmpd="sng" w="19050">
            <a:solidFill>
              <a:srgbClr val="EAD1D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Mada"/>
                <a:ea typeface="Mada"/>
                <a:cs typeface="Mada"/>
                <a:sym typeface="Mada"/>
              </a:rPr>
              <a:t>Maintain fluid intake using oral </a:t>
            </a:r>
            <a:r>
              <a:rPr b="1" lang="en" sz="1200">
                <a:latin typeface="Mada"/>
                <a:ea typeface="Mada"/>
                <a:cs typeface="Mada"/>
                <a:sym typeface="Mada"/>
              </a:rPr>
              <a:t>rehydration</a:t>
            </a:r>
            <a:r>
              <a:rPr lang="en" sz="1200">
                <a:latin typeface="Mada"/>
                <a:ea typeface="Mada"/>
                <a:cs typeface="Mada"/>
                <a:sym typeface="Mada"/>
              </a:rPr>
              <a:t> therapy or intravenous fluid therapy</a:t>
            </a:r>
            <a:r>
              <a:rPr baseline="30000" lang="en" sz="1200">
                <a:solidFill>
                  <a:srgbClr val="6AA84F"/>
                </a:solidFill>
                <a:latin typeface="Mada"/>
                <a:ea typeface="Mada"/>
                <a:cs typeface="Mada"/>
                <a:sym typeface="Mada"/>
              </a:rPr>
              <a:t>1</a:t>
            </a:r>
            <a:r>
              <a:rPr lang="en" sz="1200">
                <a:latin typeface="Mada"/>
                <a:ea typeface="Mada"/>
                <a:cs typeface="Mada"/>
                <a:sym typeface="Mada"/>
              </a:rPr>
              <a:t>.</a:t>
            </a:r>
            <a:endParaRPr sz="1200">
              <a:latin typeface="Mada"/>
              <a:ea typeface="Mada"/>
              <a:cs typeface="Mada"/>
              <a:sym typeface="Mada"/>
            </a:endParaRPr>
          </a:p>
        </p:txBody>
      </p:sp>
      <p:sp>
        <p:nvSpPr>
          <p:cNvPr id="154" name="Google Shape;154;p26"/>
          <p:cNvSpPr txBox="1"/>
          <p:nvPr/>
        </p:nvSpPr>
        <p:spPr>
          <a:xfrm>
            <a:off x="4648350" y="5233955"/>
            <a:ext cx="1914600" cy="1062300"/>
          </a:xfrm>
          <a:prstGeom prst="rect">
            <a:avLst/>
          </a:prstGeom>
          <a:noFill/>
          <a:ln cap="flat" cmpd="sng" w="19050">
            <a:solidFill>
              <a:srgbClr val="EAD1D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Mada"/>
                <a:ea typeface="Mada"/>
                <a:cs typeface="Mada"/>
                <a:sym typeface="Mada"/>
              </a:rPr>
              <a:t>Antimicrobial</a:t>
            </a:r>
            <a:r>
              <a:rPr lang="en" sz="1200">
                <a:latin typeface="Mada"/>
                <a:ea typeface="Mada"/>
                <a:cs typeface="Mada"/>
                <a:sym typeface="Mada"/>
              </a:rPr>
              <a:t> agents should </a:t>
            </a:r>
            <a:r>
              <a:rPr lang="en" sz="1200">
                <a:solidFill>
                  <a:srgbClr val="CC0000"/>
                </a:solidFill>
                <a:latin typeface="Mada"/>
                <a:ea typeface="Mada"/>
                <a:cs typeface="Mada"/>
                <a:sym typeface="Mada"/>
              </a:rPr>
              <a:t>not</a:t>
            </a:r>
            <a:r>
              <a:rPr lang="en" sz="1200">
                <a:latin typeface="Mada"/>
                <a:ea typeface="Mada"/>
                <a:cs typeface="Mada"/>
                <a:sym typeface="Mada"/>
              </a:rPr>
              <a:t> be given until stool analysis is done to </a:t>
            </a:r>
            <a:r>
              <a:rPr b="1" lang="en" sz="1200">
                <a:latin typeface="Mada"/>
                <a:ea typeface="Mada"/>
                <a:cs typeface="Mada"/>
                <a:sym typeface="Mada"/>
              </a:rPr>
              <a:t>specify </a:t>
            </a:r>
            <a:r>
              <a:rPr lang="en" sz="1200">
                <a:latin typeface="Mada"/>
                <a:ea typeface="Mada"/>
                <a:cs typeface="Mada"/>
                <a:sym typeface="Mada"/>
              </a:rPr>
              <a:t>the etiological agent</a:t>
            </a:r>
            <a:r>
              <a:rPr baseline="30000" lang="en" sz="1200">
                <a:solidFill>
                  <a:srgbClr val="6AA84F"/>
                </a:solidFill>
                <a:latin typeface="Mada"/>
                <a:ea typeface="Mada"/>
                <a:cs typeface="Mada"/>
                <a:sym typeface="Mada"/>
              </a:rPr>
              <a:t>3</a:t>
            </a:r>
            <a:endParaRPr baseline="30000" sz="1200">
              <a:solidFill>
                <a:srgbClr val="6AA84F"/>
              </a:solidFill>
              <a:latin typeface="Mada"/>
              <a:ea typeface="Mada"/>
              <a:cs typeface="Mada"/>
              <a:sym typeface="Mada"/>
            </a:endParaRPr>
          </a:p>
        </p:txBody>
      </p:sp>
      <p:sp>
        <p:nvSpPr>
          <p:cNvPr id="155" name="Google Shape;155;p26"/>
          <p:cNvSpPr txBox="1"/>
          <p:nvPr/>
        </p:nvSpPr>
        <p:spPr>
          <a:xfrm>
            <a:off x="2371650" y="5226600"/>
            <a:ext cx="1914600" cy="1062300"/>
          </a:xfrm>
          <a:prstGeom prst="rect">
            <a:avLst/>
          </a:prstGeom>
          <a:noFill/>
          <a:ln cap="flat" cmpd="sng" w="19050">
            <a:solidFill>
              <a:srgbClr val="EAD1D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Mada"/>
                <a:ea typeface="Mada"/>
                <a:cs typeface="Mada"/>
                <a:sym typeface="Mada"/>
              </a:rPr>
              <a:t>Antidiarrheal drugs</a:t>
            </a:r>
            <a:r>
              <a:rPr b="1" baseline="30000" lang="en" sz="1200">
                <a:solidFill>
                  <a:srgbClr val="6AA84F"/>
                </a:solidFill>
                <a:latin typeface="Mada"/>
                <a:ea typeface="Mada"/>
                <a:cs typeface="Mada"/>
                <a:sym typeface="Mada"/>
              </a:rPr>
              <a:t>2</a:t>
            </a:r>
            <a:endParaRPr baseline="30000" sz="1200">
              <a:solidFill>
                <a:srgbClr val="6AA84F"/>
              </a:solidFill>
              <a:latin typeface="Mada"/>
              <a:ea typeface="Mada"/>
              <a:cs typeface="Mada"/>
              <a:sym typeface="Mada"/>
            </a:endParaRPr>
          </a:p>
        </p:txBody>
      </p:sp>
      <p:cxnSp>
        <p:nvCxnSpPr>
          <p:cNvPr id="156" name="Google Shape;156;p26"/>
          <p:cNvCxnSpPr>
            <a:stCxn id="152" idx="2"/>
            <a:endCxn id="153" idx="0"/>
          </p:cNvCxnSpPr>
          <p:nvPr/>
        </p:nvCxnSpPr>
        <p:spPr>
          <a:xfrm rot="5400000">
            <a:off x="2090850" y="3995700"/>
            <a:ext cx="280800" cy="2195400"/>
          </a:xfrm>
          <a:prstGeom prst="bentConnector3">
            <a:avLst>
              <a:gd fmla="val 50016" name="adj1"/>
            </a:avLst>
          </a:prstGeom>
          <a:noFill/>
          <a:ln cap="flat" cmpd="sng" w="19050">
            <a:solidFill>
              <a:srgbClr val="B7B7B7"/>
            </a:solidFill>
            <a:prstDash val="solid"/>
            <a:round/>
            <a:headEnd len="med" w="med" type="none"/>
            <a:tailEnd len="med" w="med" type="none"/>
          </a:ln>
        </p:spPr>
      </p:cxnSp>
      <p:cxnSp>
        <p:nvCxnSpPr>
          <p:cNvPr id="157" name="Google Shape;157;p26"/>
          <p:cNvCxnSpPr>
            <a:stCxn id="152" idx="2"/>
            <a:endCxn id="154" idx="0"/>
          </p:cNvCxnSpPr>
          <p:nvPr/>
        </p:nvCxnSpPr>
        <p:spPr>
          <a:xfrm flipH="1" rot="-5400000">
            <a:off x="4326750" y="3955200"/>
            <a:ext cx="281100" cy="2276700"/>
          </a:xfrm>
          <a:prstGeom prst="bentConnector3">
            <a:avLst>
              <a:gd fmla="val 49974" name="adj1"/>
            </a:avLst>
          </a:prstGeom>
          <a:noFill/>
          <a:ln cap="flat" cmpd="sng" w="19050">
            <a:solidFill>
              <a:srgbClr val="B7B7B7"/>
            </a:solidFill>
            <a:prstDash val="solid"/>
            <a:round/>
            <a:headEnd len="med" w="med" type="none"/>
            <a:tailEnd len="med" w="med" type="none"/>
          </a:ln>
        </p:spPr>
      </p:cxnSp>
      <p:cxnSp>
        <p:nvCxnSpPr>
          <p:cNvPr id="158" name="Google Shape;158;p26"/>
          <p:cNvCxnSpPr>
            <a:stCxn id="152" idx="2"/>
            <a:endCxn id="155" idx="0"/>
          </p:cNvCxnSpPr>
          <p:nvPr/>
        </p:nvCxnSpPr>
        <p:spPr>
          <a:xfrm>
            <a:off x="3328950" y="4953000"/>
            <a:ext cx="0" cy="273600"/>
          </a:xfrm>
          <a:prstGeom prst="straightConnector1">
            <a:avLst/>
          </a:prstGeom>
          <a:noFill/>
          <a:ln cap="flat" cmpd="sng" w="19050">
            <a:solidFill>
              <a:srgbClr val="B7B7B7"/>
            </a:solidFill>
            <a:prstDash val="solid"/>
            <a:round/>
            <a:headEnd len="med" w="med" type="none"/>
            <a:tailEnd len="med" w="med" type="none"/>
          </a:ln>
        </p:spPr>
      </p:cxnSp>
      <p:graphicFrame>
        <p:nvGraphicFramePr>
          <p:cNvPr id="159" name="Google Shape;159;p26"/>
          <p:cNvGraphicFramePr/>
          <p:nvPr/>
        </p:nvGraphicFramePr>
        <p:xfrm>
          <a:off x="261900" y="6864525"/>
          <a:ext cx="3000000" cy="3000000"/>
        </p:xfrm>
        <a:graphic>
          <a:graphicData uri="http://schemas.openxmlformats.org/drawingml/2006/table">
            <a:tbl>
              <a:tblPr>
                <a:noFill/>
                <a:tableStyleId>{D29605BF-01E3-4161-8CAB-9AD606697C1C}</a:tableStyleId>
              </a:tblPr>
              <a:tblGrid>
                <a:gridCol w="775050"/>
                <a:gridCol w="2573925"/>
                <a:gridCol w="3067275"/>
              </a:tblGrid>
              <a:tr h="381000">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Drug</a:t>
                      </a:r>
                      <a:endParaRPr b="1" sz="1200">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Loperamide</a:t>
                      </a:r>
                      <a:endParaRPr b="1">
                        <a:solidFill>
                          <a:srgbClr val="FFFFFF"/>
                        </a:solidFill>
                        <a:latin typeface="Mada"/>
                        <a:ea typeface="Mada"/>
                        <a:cs typeface="Mada"/>
                        <a:sym typeface="Mada"/>
                      </a:endParaRPr>
                    </a:p>
                    <a:p>
                      <a:pPr indent="0" lvl="0" marL="0" rtl="0" algn="ctr">
                        <a:spcBef>
                          <a:spcPts val="0"/>
                        </a:spcBef>
                        <a:spcAft>
                          <a:spcPts val="0"/>
                        </a:spcAft>
                        <a:buNone/>
                      </a:pPr>
                      <a:r>
                        <a:rPr b="1" lang="en" sz="800">
                          <a:solidFill>
                            <a:srgbClr val="6AA84F"/>
                          </a:solidFill>
                          <a:latin typeface="Mada"/>
                          <a:ea typeface="Mada"/>
                          <a:cs typeface="Mada"/>
                          <a:sym typeface="Mada"/>
                        </a:rPr>
                        <a:t>Common</a:t>
                      </a:r>
                      <a:endParaRPr b="1" sz="800">
                        <a:solidFill>
                          <a:srgbClr val="6AA84F"/>
                        </a:solidFill>
                        <a:latin typeface="Mada"/>
                        <a:ea typeface="Mada"/>
                        <a:cs typeface="Mada"/>
                        <a:sym typeface="Mada"/>
                      </a:endParaRPr>
                    </a:p>
                  </a:txBody>
                  <a:tcPr marT="91425" marB="91425" marR="91425" marL="91425">
                    <a:solidFill>
                      <a:srgbClr val="45818E"/>
                    </a:solidFill>
                  </a:tcPr>
                </a:tc>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Diphenoxylate + Atropine</a:t>
                      </a:r>
                      <a:r>
                        <a:rPr b="1" baseline="30000" lang="en">
                          <a:solidFill>
                            <a:srgbClr val="6AA84F"/>
                          </a:solidFill>
                          <a:latin typeface="Mada"/>
                          <a:ea typeface="Mada"/>
                          <a:cs typeface="Mada"/>
                          <a:sym typeface="Mada"/>
                        </a:rPr>
                        <a:t>4</a:t>
                      </a:r>
                      <a:endParaRPr b="1" baseline="30000">
                        <a:solidFill>
                          <a:srgbClr val="6AA84F"/>
                        </a:solidFill>
                        <a:latin typeface="Mada"/>
                        <a:ea typeface="Mada"/>
                        <a:cs typeface="Mada"/>
                        <a:sym typeface="Mada"/>
                      </a:endParaRPr>
                    </a:p>
                  </a:txBody>
                  <a:tcPr marT="91425" marB="91425" marR="91425" marL="91425">
                    <a:solidFill>
                      <a:srgbClr val="F1C232"/>
                    </a:solidFill>
                  </a:tcPr>
                </a:tc>
              </a:tr>
              <a:tr h="381000">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MOA</a:t>
                      </a:r>
                      <a:endParaRPr b="1" sz="1200">
                        <a:solidFill>
                          <a:srgbClr val="FFFFFF"/>
                        </a:solidFill>
                        <a:latin typeface="Mada"/>
                        <a:ea typeface="Mada"/>
                        <a:cs typeface="Mada"/>
                        <a:sym typeface="Mada"/>
                      </a:endParaRPr>
                    </a:p>
                  </a:txBody>
                  <a:tcPr marT="91425" marB="91425" marR="91425" marL="91425" anchor="ctr">
                    <a:solidFill>
                      <a:srgbClr val="434343"/>
                    </a:solidFill>
                  </a:tcPr>
                </a:tc>
                <a:tc gridSpan="2">
                  <a:txBody>
                    <a:bodyPr/>
                    <a:lstStyle/>
                    <a:p>
                      <a:pPr indent="0" lvl="0" marL="0" rtl="0" algn="ctr">
                        <a:spcBef>
                          <a:spcPts val="0"/>
                        </a:spcBef>
                        <a:spcAft>
                          <a:spcPts val="0"/>
                        </a:spcAft>
                        <a:buNone/>
                      </a:pPr>
                      <a:r>
                        <a:rPr lang="en" sz="1200">
                          <a:latin typeface="Mada"/>
                          <a:ea typeface="Mada"/>
                          <a:cs typeface="Mada"/>
                          <a:sym typeface="Mada"/>
                        </a:rPr>
                        <a:t>opioid-receptor agonist</a:t>
                      </a:r>
                      <a:r>
                        <a:rPr baseline="30000" lang="en" sz="1200">
                          <a:solidFill>
                            <a:srgbClr val="6AA84F"/>
                          </a:solidFill>
                          <a:latin typeface="Mada"/>
                          <a:ea typeface="Mada"/>
                          <a:cs typeface="Mada"/>
                          <a:sym typeface="Mada"/>
                        </a:rPr>
                        <a:t>5</a:t>
                      </a:r>
                      <a:endParaRPr baseline="30000" sz="1200">
                        <a:solidFill>
                          <a:srgbClr val="6AA84F"/>
                        </a:solidFill>
                        <a:latin typeface="Mada"/>
                        <a:ea typeface="Mada"/>
                        <a:cs typeface="Mada"/>
                        <a:sym typeface="Mada"/>
                      </a:endParaRPr>
                    </a:p>
                  </a:txBody>
                  <a:tcPr marT="91425" marB="91425" marR="91425" marL="91425"/>
                </a:tc>
                <a:tc hMerge="1"/>
              </a:tr>
              <a:tr h="381000">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P.K</a:t>
                      </a:r>
                      <a:endParaRPr b="1" sz="1200">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spcBef>
                          <a:spcPts val="0"/>
                        </a:spcBef>
                        <a:spcAft>
                          <a:spcPts val="0"/>
                        </a:spcAft>
                        <a:buSzPts val="1200"/>
                        <a:buFont typeface="Mada"/>
                        <a:buChar char="●"/>
                      </a:pPr>
                      <a:r>
                        <a:rPr lang="en" sz="1200">
                          <a:latin typeface="Mada"/>
                          <a:ea typeface="Mada"/>
                          <a:cs typeface="Mada"/>
                          <a:sym typeface="Mada"/>
                        </a:rPr>
                        <a:t>μ-opioid receptors </a:t>
                      </a:r>
                      <a:r>
                        <a:rPr b="1" lang="en" sz="1200">
                          <a:solidFill>
                            <a:srgbClr val="FF0000"/>
                          </a:solidFill>
                          <a:latin typeface="Mada"/>
                          <a:ea typeface="Mada"/>
                          <a:cs typeface="Mada"/>
                          <a:sym typeface="Mada"/>
                        </a:rPr>
                        <a:t>in the myenteric plexus </a:t>
                      </a:r>
                      <a:r>
                        <a:rPr lang="en" sz="1200">
                          <a:latin typeface="Mada"/>
                          <a:ea typeface="Mada"/>
                          <a:cs typeface="Mada"/>
                          <a:sym typeface="Mada"/>
                        </a:rPr>
                        <a:t>of the large intestine.</a:t>
                      </a:r>
                      <a:endParaRPr sz="1200">
                        <a:latin typeface="Mada"/>
                        <a:ea typeface="Mada"/>
                        <a:cs typeface="Mada"/>
                        <a:sym typeface="Mada"/>
                      </a:endParaRPr>
                    </a:p>
                    <a:p>
                      <a:pPr indent="-304800" lvl="0" marL="457200" rtl="0" algn="l">
                        <a:spcBef>
                          <a:spcPts val="0"/>
                        </a:spcBef>
                        <a:spcAft>
                          <a:spcPts val="0"/>
                        </a:spcAft>
                        <a:buSzPts val="1200"/>
                        <a:buFont typeface="Mada"/>
                        <a:buChar char="●"/>
                      </a:pPr>
                      <a:r>
                        <a:rPr b="1" lang="en" sz="1200">
                          <a:latin typeface="Mada"/>
                          <a:ea typeface="Mada"/>
                          <a:cs typeface="Mada"/>
                          <a:sym typeface="Mada"/>
                        </a:rPr>
                        <a:t>Do not cross BBB</a:t>
                      </a:r>
                      <a:r>
                        <a:rPr b="1" baseline="30000" lang="en" sz="1200">
                          <a:solidFill>
                            <a:srgbClr val="6AA84F"/>
                          </a:solidFill>
                          <a:latin typeface="Mada"/>
                          <a:ea typeface="Mada"/>
                          <a:cs typeface="Mada"/>
                          <a:sym typeface="Mada"/>
                        </a:rPr>
                        <a:t>6</a:t>
                      </a:r>
                      <a:endParaRPr b="1" baseline="30000" sz="1200">
                        <a:solidFill>
                          <a:srgbClr val="6AA84F"/>
                        </a:solidFill>
                        <a:latin typeface="Mada"/>
                        <a:ea typeface="Mada"/>
                        <a:cs typeface="Mada"/>
                        <a:sym typeface="Mada"/>
                      </a:endParaRPr>
                    </a:p>
                    <a:p>
                      <a:pPr indent="-304800" lvl="0" marL="457200" rtl="0" algn="l">
                        <a:spcBef>
                          <a:spcPts val="0"/>
                        </a:spcBef>
                        <a:spcAft>
                          <a:spcPts val="0"/>
                        </a:spcAft>
                        <a:buSzPts val="1200"/>
                        <a:buFont typeface="Mada"/>
                        <a:buChar char="●"/>
                      </a:pPr>
                      <a:r>
                        <a:rPr lang="en" sz="1200">
                          <a:latin typeface="Mada"/>
                          <a:ea typeface="Mada"/>
                          <a:cs typeface="Mada"/>
                          <a:sym typeface="Mada"/>
                        </a:rPr>
                        <a:t>Minimal liability for addiction</a:t>
                      </a:r>
                      <a:endParaRPr sz="1200">
                        <a:latin typeface="Mada"/>
                        <a:ea typeface="Mada"/>
                        <a:cs typeface="Mada"/>
                        <a:sym typeface="Mada"/>
                      </a:endParaRPr>
                    </a:p>
                  </a:txBody>
                  <a:tcPr marT="91425" marB="91425" marR="91425" marL="91425"/>
                </a:tc>
                <a:tc>
                  <a:txBody>
                    <a:bodyPr/>
                    <a:lstStyle/>
                    <a:p>
                      <a:pPr indent="-304800" lvl="0" marL="457200" rtl="0" algn="l">
                        <a:spcBef>
                          <a:spcPts val="0"/>
                        </a:spcBef>
                        <a:spcAft>
                          <a:spcPts val="0"/>
                        </a:spcAft>
                        <a:buSzPts val="1200"/>
                        <a:buFont typeface="Mada"/>
                        <a:buChar char="●"/>
                      </a:pPr>
                      <a:r>
                        <a:rPr b="1" lang="en" sz="1200">
                          <a:latin typeface="Mada"/>
                          <a:ea typeface="Mada"/>
                          <a:cs typeface="Mada"/>
                          <a:sym typeface="Mada"/>
                        </a:rPr>
                        <a:t>Can cross BBB</a:t>
                      </a:r>
                      <a:endParaRPr b="1" sz="1200">
                        <a:latin typeface="Mada"/>
                        <a:ea typeface="Mada"/>
                        <a:cs typeface="Mada"/>
                        <a:sym typeface="Mada"/>
                      </a:endParaRPr>
                    </a:p>
                    <a:p>
                      <a:pPr indent="-304800" lvl="0" marL="457200" rtl="0" algn="l">
                        <a:spcBef>
                          <a:spcPts val="0"/>
                        </a:spcBef>
                        <a:spcAft>
                          <a:spcPts val="0"/>
                        </a:spcAft>
                        <a:buSzPts val="1200"/>
                        <a:buFont typeface="Mada"/>
                        <a:buChar char="●"/>
                      </a:pPr>
                      <a:r>
                        <a:rPr lang="en" sz="1200">
                          <a:latin typeface="Mada"/>
                          <a:ea typeface="Mada"/>
                          <a:cs typeface="Mada"/>
                          <a:sym typeface="Mada"/>
                        </a:rPr>
                        <a:t>Has high liability for addiction</a:t>
                      </a:r>
                      <a:endParaRPr sz="1200">
                        <a:latin typeface="Mada"/>
                        <a:ea typeface="Mada"/>
                        <a:cs typeface="Mada"/>
                        <a:sym typeface="Mada"/>
                      </a:endParaRPr>
                    </a:p>
                    <a:p>
                      <a:pPr indent="-304800" lvl="0" marL="457200" rtl="0" algn="l">
                        <a:spcBef>
                          <a:spcPts val="0"/>
                        </a:spcBef>
                        <a:spcAft>
                          <a:spcPts val="0"/>
                        </a:spcAft>
                        <a:buSzPts val="1200"/>
                        <a:buFont typeface="Mada"/>
                        <a:buChar char="●"/>
                      </a:pPr>
                      <a:r>
                        <a:rPr lang="en" sz="1200">
                          <a:latin typeface="Mada"/>
                          <a:ea typeface="Mada"/>
                          <a:cs typeface="Mada"/>
                          <a:sym typeface="Mada"/>
                        </a:rPr>
                        <a:t>Side effects are mainly due to atropine.</a:t>
                      </a:r>
                      <a:endParaRPr sz="1200">
                        <a:latin typeface="Mada"/>
                        <a:ea typeface="Mada"/>
                        <a:cs typeface="Mada"/>
                        <a:sym typeface="Mada"/>
                      </a:endParaRPr>
                    </a:p>
                  </a:txBody>
                  <a:tcPr marT="91425" marB="91425" marR="91425" marL="91425" anchor="ctr"/>
                </a:tc>
              </a:tr>
              <a:tr h="381000">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C.I</a:t>
                      </a:r>
                      <a:endParaRPr b="1" sz="1200">
                        <a:solidFill>
                          <a:srgbClr val="FFFFFF"/>
                        </a:solidFill>
                        <a:latin typeface="Mada"/>
                        <a:ea typeface="Mada"/>
                        <a:cs typeface="Mada"/>
                        <a:sym typeface="Mada"/>
                      </a:endParaRPr>
                    </a:p>
                  </a:txBody>
                  <a:tcPr marT="91425" marB="91425" marR="91425" marL="91425" anchor="ctr">
                    <a:solidFill>
                      <a:srgbClr val="434343"/>
                    </a:solidFill>
                  </a:tcPr>
                </a:tc>
                <a:tc gridSpan="2">
                  <a:txBody>
                    <a:bodyPr/>
                    <a:lstStyle/>
                    <a:p>
                      <a:pPr indent="0" lvl="0" marL="0" rtl="0" algn="l">
                        <a:spcBef>
                          <a:spcPts val="0"/>
                        </a:spcBef>
                        <a:spcAft>
                          <a:spcPts val="0"/>
                        </a:spcAft>
                        <a:buClr>
                          <a:schemeClr val="dk1"/>
                        </a:buClr>
                        <a:buSzPts val="1100"/>
                        <a:buFont typeface="Arial"/>
                        <a:buNone/>
                      </a:pPr>
                      <a:r>
                        <a:rPr lang="en" sz="1200">
                          <a:solidFill>
                            <a:schemeClr val="dk1"/>
                          </a:solidFill>
                          <a:latin typeface="Mada"/>
                          <a:ea typeface="Mada"/>
                          <a:cs typeface="Mada"/>
                          <a:sym typeface="Mada"/>
                        </a:rPr>
                        <a:t>Treatment should be </a:t>
                      </a:r>
                      <a:r>
                        <a:rPr b="1" lang="en" sz="1200">
                          <a:solidFill>
                            <a:srgbClr val="FF0000"/>
                          </a:solidFill>
                          <a:latin typeface="Mada"/>
                          <a:ea typeface="Mada"/>
                          <a:cs typeface="Mada"/>
                          <a:sym typeface="Mada"/>
                        </a:rPr>
                        <a:t>avoided in:</a:t>
                      </a:r>
                      <a:endParaRPr b="1" sz="1200">
                        <a:latin typeface="Mada"/>
                        <a:ea typeface="Mada"/>
                        <a:cs typeface="Mada"/>
                        <a:sym typeface="Mada"/>
                      </a:endParaRPr>
                    </a:p>
                    <a:p>
                      <a:pPr indent="-304800" lvl="0" marL="457200" rtl="0" algn="l">
                        <a:spcBef>
                          <a:spcPts val="0"/>
                        </a:spcBef>
                        <a:spcAft>
                          <a:spcPts val="0"/>
                        </a:spcAft>
                        <a:buClr>
                          <a:schemeClr val="dk1"/>
                        </a:buClr>
                        <a:buSzPts val="1200"/>
                        <a:buFont typeface="Mada"/>
                        <a:buAutoNum type="arabicPeriod"/>
                      </a:pPr>
                      <a:r>
                        <a:rPr lang="en" sz="1200">
                          <a:solidFill>
                            <a:schemeClr val="dk1"/>
                          </a:solidFill>
                          <a:latin typeface="Mada"/>
                          <a:ea typeface="Mada"/>
                          <a:cs typeface="Mada"/>
                          <a:sym typeface="Mada"/>
                        </a:rPr>
                        <a:t>presence of high fever</a:t>
                      </a:r>
                      <a:endParaRPr sz="1200">
                        <a:solidFill>
                          <a:schemeClr val="dk1"/>
                        </a:solidFill>
                        <a:latin typeface="Mada"/>
                        <a:ea typeface="Mada"/>
                        <a:cs typeface="Mada"/>
                        <a:sym typeface="Mada"/>
                      </a:endParaRPr>
                    </a:p>
                    <a:p>
                      <a:pPr indent="-304800" lvl="0" marL="457200" rtl="0" algn="l">
                        <a:spcBef>
                          <a:spcPts val="0"/>
                        </a:spcBef>
                        <a:spcAft>
                          <a:spcPts val="0"/>
                        </a:spcAft>
                        <a:buClr>
                          <a:schemeClr val="dk1"/>
                        </a:buClr>
                        <a:buSzPts val="1200"/>
                        <a:buFont typeface="Mada"/>
                        <a:buAutoNum type="arabicPeriod"/>
                      </a:pPr>
                      <a:r>
                        <a:rPr lang="en" sz="1200">
                          <a:solidFill>
                            <a:schemeClr val="dk1"/>
                          </a:solidFill>
                          <a:latin typeface="Mada"/>
                          <a:ea typeface="Mada"/>
                          <a:cs typeface="Mada"/>
                          <a:sym typeface="Mada"/>
                        </a:rPr>
                        <a:t>if the stool is bloody.</a:t>
                      </a:r>
                      <a:endParaRPr sz="1200">
                        <a:solidFill>
                          <a:schemeClr val="dk1"/>
                        </a:solidFill>
                        <a:latin typeface="Mada"/>
                        <a:ea typeface="Mada"/>
                        <a:cs typeface="Mada"/>
                        <a:sym typeface="Mada"/>
                      </a:endParaRPr>
                    </a:p>
                    <a:p>
                      <a:pPr indent="-304800" lvl="0" marL="457200" rtl="0" algn="l">
                        <a:spcBef>
                          <a:spcPts val="0"/>
                        </a:spcBef>
                        <a:spcAft>
                          <a:spcPts val="0"/>
                        </a:spcAft>
                        <a:buClr>
                          <a:schemeClr val="dk1"/>
                        </a:buClr>
                        <a:buSzPts val="1200"/>
                        <a:buFont typeface="Mada"/>
                        <a:buAutoNum type="arabicPeriod"/>
                      </a:pPr>
                      <a:r>
                        <a:rPr lang="en" sz="1200">
                          <a:solidFill>
                            <a:schemeClr val="dk1"/>
                          </a:solidFill>
                          <a:latin typeface="Mada"/>
                          <a:ea typeface="Mada"/>
                          <a:cs typeface="Mada"/>
                          <a:sym typeface="Mada"/>
                        </a:rPr>
                        <a:t>C. difficile infections</a:t>
                      </a:r>
                      <a:endParaRPr sz="1200">
                        <a:solidFill>
                          <a:schemeClr val="dk1"/>
                        </a:solidFill>
                        <a:latin typeface="Mada"/>
                        <a:ea typeface="Mada"/>
                        <a:cs typeface="Mada"/>
                        <a:sym typeface="Mada"/>
                      </a:endParaRPr>
                    </a:p>
                    <a:p>
                      <a:pPr indent="0" lvl="0" marL="0" rtl="0" algn="l">
                        <a:spcBef>
                          <a:spcPts val="0"/>
                        </a:spcBef>
                        <a:spcAft>
                          <a:spcPts val="0"/>
                        </a:spcAft>
                        <a:buClr>
                          <a:schemeClr val="dk1"/>
                        </a:buClr>
                        <a:buSzPts val="1100"/>
                        <a:buFont typeface="Arial"/>
                        <a:buNone/>
                      </a:pPr>
                      <a:r>
                        <a:rPr lang="en" sz="1200">
                          <a:solidFill>
                            <a:schemeClr val="dk1"/>
                          </a:solidFill>
                          <a:latin typeface="Mada"/>
                          <a:ea typeface="Mada"/>
                          <a:cs typeface="Mada"/>
                          <a:sym typeface="Mada"/>
                        </a:rPr>
                        <a:t>They are contraindicated because they delay fecal excretion that can prolong fever, as it increases the risk of toxin retention</a:t>
                      </a:r>
                      <a:r>
                        <a:rPr baseline="30000" lang="en" sz="1200">
                          <a:solidFill>
                            <a:srgbClr val="6AA84F"/>
                          </a:solidFill>
                          <a:latin typeface="Mada"/>
                          <a:ea typeface="Mada"/>
                          <a:cs typeface="Mada"/>
                          <a:sym typeface="Mada"/>
                        </a:rPr>
                        <a:t>7</a:t>
                      </a:r>
                      <a:r>
                        <a:rPr lang="en" sz="1200">
                          <a:solidFill>
                            <a:schemeClr val="dk1"/>
                          </a:solidFill>
                          <a:latin typeface="Mada"/>
                          <a:ea typeface="Mada"/>
                          <a:cs typeface="Mada"/>
                          <a:sym typeface="Mada"/>
                        </a:rPr>
                        <a:t>and precipitation of toxic megacolon.</a:t>
                      </a:r>
                      <a:endParaRPr sz="1200">
                        <a:latin typeface="Mada"/>
                        <a:ea typeface="Mada"/>
                        <a:cs typeface="Mada"/>
                        <a:sym typeface="Mada"/>
                      </a:endParaRPr>
                    </a:p>
                  </a:txBody>
                  <a:tcPr marT="91425" marB="91425" marR="91425" marL="91425"/>
                </a:tc>
                <a:tc hMerge="1"/>
              </a:tr>
            </a:tbl>
          </a:graphicData>
        </a:graphic>
      </p:graphicFrame>
      <p:sp>
        <p:nvSpPr>
          <p:cNvPr id="160" name="Google Shape;160;p26"/>
          <p:cNvSpPr txBox="1"/>
          <p:nvPr/>
        </p:nvSpPr>
        <p:spPr>
          <a:xfrm>
            <a:off x="1752600" y="6381750"/>
            <a:ext cx="3381300" cy="49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rgbClr val="741B47"/>
                </a:solidFill>
                <a:latin typeface="Georgia"/>
                <a:ea typeface="Georgia"/>
                <a:cs typeface="Georgia"/>
                <a:sym typeface="Georgia"/>
              </a:rPr>
              <a:t>Antidiarrheal Drugs</a:t>
            </a:r>
            <a:endParaRPr b="1" sz="2400">
              <a:solidFill>
                <a:srgbClr val="741B47"/>
              </a:solidFill>
              <a:latin typeface="Georgia"/>
              <a:ea typeface="Georgia"/>
              <a:cs typeface="Georgia"/>
              <a:sym typeface="Georgia"/>
            </a:endParaRPr>
          </a:p>
        </p:txBody>
      </p:sp>
      <p:sp>
        <p:nvSpPr>
          <p:cNvPr id="161" name="Google Shape;161;p26"/>
          <p:cNvSpPr/>
          <p:nvPr/>
        </p:nvSpPr>
        <p:spPr>
          <a:xfrm>
            <a:off x="289300" y="10307775"/>
            <a:ext cx="6416100" cy="700500"/>
          </a:xfrm>
          <a:prstGeom prst="roundRect">
            <a:avLst>
              <a:gd fmla="val 16667" name="adj"/>
            </a:avLst>
          </a:prstGeom>
          <a:noFill/>
          <a:ln cap="flat" cmpd="sng" w="9525">
            <a:solidFill>
              <a:srgbClr val="D5A6BD"/>
            </a:solidFill>
            <a:prstDash val="dash"/>
            <a:round/>
            <a:headEnd len="sm" w="sm" type="none"/>
            <a:tailEnd len="sm" w="sm" type="none"/>
          </a:ln>
        </p:spPr>
        <p:txBody>
          <a:bodyPr anchorCtr="0" anchor="ctr" bIns="91425" lIns="91425" spcFirstLastPara="1" rIns="91425" wrap="square" tIns="91425">
            <a:noAutofit/>
          </a:bodyPr>
          <a:lstStyle/>
          <a:p>
            <a:pPr indent="0" lvl="0" marL="0" rtl="0" algn="ctr">
              <a:spcBef>
                <a:spcPts val="1000"/>
              </a:spcBef>
              <a:spcAft>
                <a:spcPts val="0"/>
              </a:spcAft>
              <a:buNone/>
            </a:pPr>
            <a:r>
              <a:rPr lang="en" sz="1200">
                <a:solidFill>
                  <a:schemeClr val="dk1"/>
                </a:solidFill>
                <a:latin typeface="Mada"/>
                <a:ea typeface="Mada"/>
                <a:cs typeface="Mada"/>
                <a:sym typeface="Mada"/>
              </a:rPr>
              <a:t>Is a protozoal infection of the intestinal tract that occurs due to ingestion of foods or water contaminated with cysts of </a:t>
            </a:r>
            <a:r>
              <a:rPr lang="en" sz="1200">
                <a:solidFill>
                  <a:srgbClr val="FF0000"/>
                </a:solidFill>
                <a:latin typeface="Mada"/>
                <a:ea typeface="Mada"/>
                <a:cs typeface="Mada"/>
                <a:sym typeface="Mada"/>
              </a:rPr>
              <a:t>Entameba Histolytica</a:t>
            </a:r>
            <a:endParaRPr sz="1200">
              <a:solidFill>
                <a:schemeClr val="dk1"/>
              </a:solidFill>
              <a:latin typeface="Mada"/>
              <a:ea typeface="Mada"/>
              <a:cs typeface="Mada"/>
              <a:sym typeface="Mada"/>
            </a:endParaRPr>
          </a:p>
        </p:txBody>
      </p:sp>
      <p:sp>
        <p:nvSpPr>
          <p:cNvPr id="162" name="Google Shape;162;p26"/>
          <p:cNvSpPr/>
          <p:nvPr/>
        </p:nvSpPr>
        <p:spPr>
          <a:xfrm>
            <a:off x="2146461" y="10174413"/>
            <a:ext cx="2567400" cy="307800"/>
          </a:xfrm>
          <a:prstGeom prst="roundRect">
            <a:avLst>
              <a:gd fmla="val 16667" name="adj"/>
            </a:avLst>
          </a:prstGeom>
          <a:solidFill>
            <a:srgbClr val="741B47"/>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800">
                <a:solidFill>
                  <a:srgbClr val="FFFFFF"/>
                </a:solidFill>
                <a:latin typeface="Georgia"/>
                <a:ea typeface="Georgia"/>
                <a:cs typeface="Georgia"/>
                <a:sym typeface="Georgia"/>
              </a:rPr>
              <a:t>Amebiasis</a:t>
            </a:r>
            <a:endParaRPr b="1" sz="1800">
              <a:solidFill>
                <a:srgbClr val="FFFFFF"/>
              </a:solidFill>
              <a:latin typeface="Georgia"/>
              <a:ea typeface="Georgia"/>
              <a:cs typeface="Georgia"/>
              <a:sym typeface="Georgia"/>
            </a:endParaRPr>
          </a:p>
        </p:txBody>
      </p:sp>
      <p:sp>
        <p:nvSpPr>
          <p:cNvPr id="163" name="Google Shape;163;p26"/>
          <p:cNvSpPr txBox="1"/>
          <p:nvPr/>
        </p:nvSpPr>
        <p:spPr>
          <a:xfrm>
            <a:off x="85800" y="11278200"/>
            <a:ext cx="6362700" cy="89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6AA84F"/>
                </a:solidFill>
                <a:latin typeface="Mada"/>
                <a:ea typeface="Mada"/>
                <a:cs typeface="Mada"/>
                <a:sym typeface="Mada"/>
              </a:rPr>
              <a:t>1: oral if patient is not vomiting, IV if patient cannot handle oral.             2:work by reducing GI motility, but has no antimicrobial effect.</a:t>
            </a:r>
            <a:endParaRPr sz="800">
              <a:solidFill>
                <a:srgbClr val="6AA84F"/>
              </a:solidFill>
              <a:latin typeface="Mada"/>
              <a:ea typeface="Mada"/>
              <a:cs typeface="Mada"/>
              <a:sym typeface="Mada"/>
            </a:endParaRPr>
          </a:p>
          <a:p>
            <a:pPr indent="0" lvl="0" marL="0" rtl="0" algn="l">
              <a:spcBef>
                <a:spcPts val="0"/>
              </a:spcBef>
              <a:spcAft>
                <a:spcPts val="0"/>
              </a:spcAft>
              <a:buNone/>
            </a:pPr>
            <a:r>
              <a:rPr lang="en" sz="800">
                <a:solidFill>
                  <a:srgbClr val="6AA84F"/>
                </a:solidFill>
                <a:latin typeface="Mada"/>
                <a:ea typeface="Mada"/>
                <a:cs typeface="Mada"/>
                <a:sym typeface="Mada"/>
              </a:rPr>
              <a:t>3: so you could treat either with antiviral, antibacterial or antiparasitic.</a:t>
            </a:r>
            <a:endParaRPr sz="800">
              <a:solidFill>
                <a:srgbClr val="6AA84F"/>
              </a:solidFill>
              <a:latin typeface="Mada"/>
              <a:ea typeface="Mada"/>
              <a:cs typeface="Mada"/>
              <a:sym typeface="Mada"/>
            </a:endParaRPr>
          </a:p>
          <a:p>
            <a:pPr indent="0" lvl="0" marL="0" rtl="0" algn="l">
              <a:spcBef>
                <a:spcPts val="0"/>
              </a:spcBef>
              <a:spcAft>
                <a:spcPts val="0"/>
              </a:spcAft>
              <a:buNone/>
            </a:pPr>
            <a:r>
              <a:rPr lang="en" sz="800">
                <a:solidFill>
                  <a:srgbClr val="6AA84F"/>
                </a:solidFill>
                <a:latin typeface="Mada"/>
                <a:ea typeface="Mada"/>
                <a:cs typeface="Mada"/>
                <a:sym typeface="Mada"/>
              </a:rPr>
              <a:t>4:Atropine is added to diphenoxylate to increase the side effects (purposally), to avoid patients getting addicted to it.</a:t>
            </a:r>
            <a:endParaRPr sz="800">
              <a:solidFill>
                <a:srgbClr val="6AA84F"/>
              </a:solidFill>
              <a:latin typeface="Mada"/>
              <a:ea typeface="Mada"/>
              <a:cs typeface="Mada"/>
              <a:sym typeface="Mada"/>
            </a:endParaRPr>
          </a:p>
          <a:p>
            <a:pPr indent="0" lvl="0" marL="0" rtl="0" algn="l">
              <a:spcBef>
                <a:spcPts val="0"/>
              </a:spcBef>
              <a:spcAft>
                <a:spcPts val="0"/>
              </a:spcAft>
              <a:buNone/>
            </a:pPr>
            <a:r>
              <a:rPr lang="en" sz="800">
                <a:solidFill>
                  <a:srgbClr val="6AA84F"/>
                </a:solidFill>
                <a:latin typeface="Mada"/>
                <a:ea typeface="Mada"/>
                <a:cs typeface="Mada"/>
                <a:sym typeface="Mada"/>
              </a:rPr>
              <a:t>5: morphine derivatives, morphine itself is not used due to high liability for addiction.(</a:t>
            </a:r>
            <a:r>
              <a:rPr lang="en" sz="800">
                <a:solidFill>
                  <a:srgbClr val="6AA84F"/>
                </a:solidFill>
                <a:latin typeface="Mada"/>
                <a:ea typeface="Mada"/>
                <a:cs typeface="Mada"/>
                <a:sym typeface="Mada"/>
              </a:rPr>
              <a:t>synergist</a:t>
            </a:r>
            <a:r>
              <a:rPr lang="en" sz="800">
                <a:solidFill>
                  <a:srgbClr val="6AA84F"/>
                </a:solidFill>
                <a:latin typeface="Mada"/>
                <a:ea typeface="Mada"/>
                <a:cs typeface="Mada"/>
                <a:sym typeface="Mada"/>
              </a:rPr>
              <a:t>)</a:t>
            </a:r>
            <a:endParaRPr sz="800">
              <a:solidFill>
                <a:srgbClr val="6AA84F"/>
              </a:solidFill>
              <a:latin typeface="Mada"/>
              <a:ea typeface="Mada"/>
              <a:cs typeface="Mada"/>
              <a:sym typeface="Mada"/>
            </a:endParaRPr>
          </a:p>
          <a:p>
            <a:pPr indent="0" lvl="0" marL="0" rtl="0" algn="l">
              <a:spcBef>
                <a:spcPts val="0"/>
              </a:spcBef>
              <a:spcAft>
                <a:spcPts val="0"/>
              </a:spcAft>
              <a:buNone/>
            </a:pPr>
            <a:r>
              <a:rPr lang="en" sz="800">
                <a:solidFill>
                  <a:srgbClr val="6AA84F"/>
                </a:solidFill>
                <a:latin typeface="Mada"/>
                <a:ea typeface="Mada"/>
                <a:cs typeface="Mada"/>
                <a:sym typeface="Mada"/>
              </a:rPr>
              <a:t>6: advantage over morphine and diphenoxylate.</a:t>
            </a:r>
            <a:endParaRPr sz="800">
              <a:solidFill>
                <a:srgbClr val="6AA84F"/>
              </a:solidFill>
              <a:latin typeface="Mada"/>
              <a:ea typeface="Mada"/>
              <a:cs typeface="Mada"/>
              <a:sym typeface="Mada"/>
            </a:endParaRPr>
          </a:p>
          <a:p>
            <a:pPr indent="0" lvl="0" marL="0" rtl="0" algn="l">
              <a:spcBef>
                <a:spcPts val="0"/>
              </a:spcBef>
              <a:spcAft>
                <a:spcPts val="0"/>
              </a:spcAft>
              <a:buNone/>
            </a:pPr>
            <a:r>
              <a:rPr lang="en" sz="800">
                <a:solidFill>
                  <a:srgbClr val="6AA84F"/>
                </a:solidFill>
                <a:latin typeface="Mada"/>
                <a:ea typeface="Mada"/>
                <a:cs typeface="Mada"/>
                <a:sym typeface="Mada"/>
              </a:rPr>
              <a:t>7: the decrease in GI motility will not allow for the was out of the causative organism, preventing the body from getting rid of it.</a:t>
            </a:r>
            <a:endParaRPr sz="800">
              <a:solidFill>
                <a:srgbClr val="6AA84F"/>
              </a:solidFill>
              <a:latin typeface="Mada"/>
              <a:ea typeface="Mada"/>
              <a:cs typeface="Mada"/>
              <a:sym typeface="Mada"/>
            </a:endParaRPr>
          </a:p>
          <a:p>
            <a:pPr indent="0" lvl="0" marL="0" rtl="0" algn="l">
              <a:spcBef>
                <a:spcPts val="0"/>
              </a:spcBef>
              <a:spcAft>
                <a:spcPts val="0"/>
              </a:spcAft>
              <a:buNone/>
            </a:pPr>
            <a:r>
              <a:t/>
            </a:r>
            <a:endParaRPr sz="800">
              <a:solidFill>
                <a:srgbClr val="6AA84F"/>
              </a:solidFill>
              <a:latin typeface="Mada"/>
              <a:ea typeface="Mada"/>
              <a:cs typeface="Mada"/>
              <a:sym typeface="Mada"/>
            </a:endParaRPr>
          </a:p>
        </p:txBody>
      </p:sp>
      <p:sp>
        <p:nvSpPr>
          <p:cNvPr id="164" name="Google Shape;164;p26"/>
          <p:cNvSpPr txBox="1"/>
          <p:nvPr/>
        </p:nvSpPr>
        <p:spPr>
          <a:xfrm rot="10800000">
            <a:off x="185200" y="259275"/>
            <a:ext cx="1657500" cy="188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00" u="sng">
                <a:solidFill>
                  <a:srgbClr val="D9D9D9"/>
                </a:solidFill>
                <a:hlinkClick r:id="rId4"/>
              </a:rPr>
              <a:t>This is a story all about how my life got turned upside down </a:t>
            </a:r>
            <a:endParaRPr sz="300">
              <a:solidFill>
                <a:srgbClr val="D9D9D9"/>
              </a:solidFill>
            </a:endParaRPr>
          </a:p>
        </p:txBody>
      </p:sp>
      <p:pic>
        <p:nvPicPr>
          <p:cNvPr id="165" name="Google Shape;165;p26"/>
          <p:cNvPicPr preferRelativeResize="0"/>
          <p:nvPr/>
        </p:nvPicPr>
        <p:blipFill>
          <a:blip r:embed="rId5">
            <a:alphaModFix/>
          </a:blip>
          <a:stretch>
            <a:fillRect/>
          </a:stretch>
        </p:blipFill>
        <p:spPr>
          <a:xfrm>
            <a:off x="6361775" y="10664962"/>
            <a:ext cx="306900" cy="307200"/>
          </a:xfrm>
          <a:prstGeom prst="roundRect">
            <a:avLst>
              <a:gd fmla="val 16667" name="adj"/>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Google Shape;170;p27"/>
          <p:cNvSpPr txBox="1"/>
          <p:nvPr/>
        </p:nvSpPr>
        <p:spPr>
          <a:xfrm>
            <a:off x="1676400" y="4133850"/>
            <a:ext cx="3609900" cy="495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rgbClr val="741B47"/>
                </a:solidFill>
                <a:latin typeface="Georgia"/>
                <a:ea typeface="Georgia"/>
                <a:cs typeface="Georgia"/>
                <a:sym typeface="Georgia"/>
              </a:rPr>
              <a:t>Clinical</a:t>
            </a:r>
            <a:r>
              <a:rPr b="1" lang="en" sz="2400">
                <a:solidFill>
                  <a:srgbClr val="741B47"/>
                </a:solidFill>
                <a:latin typeface="Georgia"/>
                <a:ea typeface="Georgia"/>
                <a:cs typeface="Georgia"/>
                <a:sym typeface="Georgia"/>
              </a:rPr>
              <a:t> </a:t>
            </a:r>
            <a:r>
              <a:rPr b="1" lang="en" sz="2400">
                <a:solidFill>
                  <a:srgbClr val="741B47"/>
                </a:solidFill>
                <a:latin typeface="Georgia"/>
                <a:ea typeface="Georgia"/>
                <a:cs typeface="Georgia"/>
                <a:sym typeface="Georgia"/>
              </a:rPr>
              <a:t>Presentation:</a:t>
            </a:r>
            <a:endParaRPr b="1" sz="2400">
              <a:solidFill>
                <a:srgbClr val="741B47"/>
              </a:solidFill>
              <a:latin typeface="Georgia"/>
              <a:ea typeface="Georgia"/>
              <a:cs typeface="Georgia"/>
              <a:sym typeface="Georgia"/>
            </a:endParaRPr>
          </a:p>
        </p:txBody>
      </p:sp>
      <p:grpSp>
        <p:nvGrpSpPr>
          <p:cNvPr id="171" name="Google Shape;171;p27"/>
          <p:cNvGrpSpPr/>
          <p:nvPr/>
        </p:nvGrpSpPr>
        <p:grpSpPr>
          <a:xfrm>
            <a:off x="3500066" y="4778204"/>
            <a:ext cx="3243605" cy="571364"/>
            <a:chOff x="1593000" y="2322568"/>
            <a:chExt cx="3613641" cy="643356"/>
          </a:xfrm>
        </p:grpSpPr>
        <p:sp>
          <p:nvSpPr>
            <p:cNvPr id="172" name="Google Shape;172;p27"/>
            <p:cNvSpPr/>
            <p:nvPr/>
          </p:nvSpPr>
          <p:spPr>
            <a:xfrm flipH="1">
              <a:off x="2283025" y="2322575"/>
              <a:ext cx="1844400" cy="642600"/>
            </a:xfrm>
            <a:prstGeom prst="rect">
              <a:avLst/>
            </a:prstGeom>
            <a:solidFill>
              <a:srgbClr val="F3F3F3"/>
            </a:solidFill>
            <a:ln>
              <a:noFill/>
            </a:ln>
          </p:spPr>
          <p:txBody>
            <a:bodyPr anchorCtr="0" anchor="ctr" bIns="68500" lIns="68500" spcFirstLastPara="1" rIns="68500" wrap="square" tIns="68500">
              <a:noAutofit/>
            </a:bodyPr>
            <a:lstStyle/>
            <a:p>
              <a:pPr indent="0" lvl="0" marL="0" rtl="0" algn="l">
                <a:spcBef>
                  <a:spcPts val="0"/>
                </a:spcBef>
                <a:spcAft>
                  <a:spcPts val="0"/>
                </a:spcAft>
                <a:buNone/>
              </a:pPr>
              <a:r>
                <a:t/>
              </a:r>
              <a:endParaRPr/>
            </a:p>
          </p:txBody>
        </p:sp>
        <p:sp>
          <p:nvSpPr>
            <p:cNvPr id="173" name="Google Shape;173;p27"/>
            <p:cNvSpPr/>
            <p:nvPr/>
          </p:nvSpPr>
          <p:spPr>
            <a:xfrm rot="-5400000">
              <a:off x="4175389" y="1934671"/>
              <a:ext cx="643356" cy="1419149"/>
            </a:xfrm>
            <a:prstGeom prst="flowChartOffpageConnector">
              <a:avLst/>
            </a:prstGeom>
            <a:solidFill>
              <a:srgbClr val="F3F3F3"/>
            </a:solidFill>
            <a:ln>
              <a:noFill/>
            </a:ln>
          </p:spPr>
          <p:txBody>
            <a:bodyPr anchorCtr="0" anchor="ctr" bIns="68500" lIns="68500" spcFirstLastPara="1" rIns="68500" wrap="square" tIns="68500">
              <a:noAutofit/>
            </a:bodyPr>
            <a:lstStyle/>
            <a:p>
              <a:pPr indent="0" lvl="0" marL="0" rtl="0" algn="l">
                <a:spcBef>
                  <a:spcPts val="0"/>
                </a:spcBef>
                <a:spcAft>
                  <a:spcPts val="0"/>
                </a:spcAft>
                <a:buNone/>
              </a:pPr>
              <a:r>
                <a:t/>
              </a:r>
              <a:endParaRPr/>
            </a:p>
          </p:txBody>
        </p:sp>
        <p:sp>
          <p:nvSpPr>
            <p:cNvPr id="174" name="Google Shape;174;p27"/>
            <p:cNvSpPr/>
            <p:nvPr/>
          </p:nvSpPr>
          <p:spPr>
            <a:xfrm>
              <a:off x="1593000" y="2322568"/>
              <a:ext cx="690000" cy="642300"/>
            </a:xfrm>
            <a:prstGeom prst="rect">
              <a:avLst/>
            </a:prstGeom>
            <a:solidFill>
              <a:srgbClr val="1D7E74"/>
            </a:solidFill>
            <a:ln>
              <a:noFill/>
            </a:ln>
            <a:effectLst>
              <a:outerShdw blurRad="71438" rotWithShape="0" algn="bl" dir="2700000" dist="28575">
                <a:srgbClr val="000000">
                  <a:alpha val="17000"/>
                </a:srgbClr>
              </a:outerShdw>
            </a:effectLst>
          </p:spPr>
          <p:txBody>
            <a:bodyPr anchorCtr="0" anchor="ctr" bIns="68500" lIns="68500" spcFirstLastPara="1" rIns="68500" wrap="square" tIns="68500">
              <a:noAutofit/>
            </a:bodyPr>
            <a:lstStyle/>
            <a:p>
              <a:pPr indent="0" lvl="0" marL="0" rtl="0" algn="l">
                <a:spcBef>
                  <a:spcPts val="0"/>
                </a:spcBef>
                <a:spcAft>
                  <a:spcPts val="0"/>
                </a:spcAft>
                <a:buNone/>
              </a:pPr>
              <a:r>
                <a:t/>
              </a:r>
              <a:endParaRPr/>
            </a:p>
          </p:txBody>
        </p:sp>
        <p:sp>
          <p:nvSpPr>
            <p:cNvPr id="175" name="Google Shape;175;p27"/>
            <p:cNvSpPr/>
            <p:nvPr/>
          </p:nvSpPr>
          <p:spPr>
            <a:xfrm>
              <a:off x="1593000" y="2322575"/>
              <a:ext cx="690000" cy="642600"/>
            </a:xfrm>
            <a:prstGeom prst="rect">
              <a:avLst/>
            </a:prstGeom>
            <a:solidFill>
              <a:srgbClr val="A64D79"/>
            </a:solidFill>
            <a:ln>
              <a:noFill/>
            </a:ln>
          </p:spPr>
          <p:txBody>
            <a:bodyPr anchorCtr="0" anchor="ctr" bIns="68500" lIns="68500" spcFirstLastPara="1" rIns="68500" wrap="square" tIns="68500">
              <a:noAutofit/>
            </a:bodyPr>
            <a:lstStyle/>
            <a:p>
              <a:pPr indent="0" lvl="0" marL="0" rtl="0" algn="ctr">
                <a:spcBef>
                  <a:spcPts val="0"/>
                </a:spcBef>
                <a:spcAft>
                  <a:spcPts val="0"/>
                </a:spcAft>
                <a:buNone/>
              </a:pPr>
              <a:r>
                <a:rPr b="1" lang="en" sz="2400">
                  <a:solidFill>
                    <a:srgbClr val="FFFFFF"/>
                  </a:solidFill>
                  <a:latin typeface="Georgia"/>
                  <a:ea typeface="Georgia"/>
                  <a:cs typeface="Georgia"/>
                  <a:sym typeface="Georgia"/>
                </a:rPr>
                <a:t>2</a:t>
              </a:r>
              <a:endParaRPr b="1" sz="2400">
                <a:solidFill>
                  <a:srgbClr val="FFFFFF"/>
                </a:solidFill>
                <a:latin typeface="Georgia"/>
                <a:ea typeface="Georgia"/>
                <a:cs typeface="Georgia"/>
                <a:sym typeface="Georgia"/>
              </a:endParaRPr>
            </a:p>
          </p:txBody>
        </p:sp>
      </p:grpSp>
      <p:grpSp>
        <p:nvGrpSpPr>
          <p:cNvPr id="176" name="Google Shape;176;p27"/>
          <p:cNvGrpSpPr/>
          <p:nvPr/>
        </p:nvGrpSpPr>
        <p:grpSpPr>
          <a:xfrm>
            <a:off x="137741" y="4778200"/>
            <a:ext cx="3243605" cy="571364"/>
            <a:chOff x="1593000" y="2322568"/>
            <a:chExt cx="3613641" cy="643356"/>
          </a:xfrm>
        </p:grpSpPr>
        <p:sp>
          <p:nvSpPr>
            <p:cNvPr id="177" name="Google Shape;177;p27"/>
            <p:cNvSpPr/>
            <p:nvPr/>
          </p:nvSpPr>
          <p:spPr>
            <a:xfrm flipH="1">
              <a:off x="2283025" y="2322575"/>
              <a:ext cx="1844400" cy="642600"/>
            </a:xfrm>
            <a:prstGeom prst="rect">
              <a:avLst/>
            </a:prstGeom>
            <a:solidFill>
              <a:srgbClr val="F3F3F3"/>
            </a:solidFill>
            <a:ln>
              <a:noFill/>
            </a:ln>
          </p:spPr>
          <p:txBody>
            <a:bodyPr anchorCtr="0" anchor="ctr" bIns="68500" lIns="68500" spcFirstLastPara="1" rIns="68500" wrap="square" tIns="68500">
              <a:noAutofit/>
            </a:bodyPr>
            <a:lstStyle/>
            <a:p>
              <a:pPr indent="0" lvl="0" marL="0" rtl="0" algn="l">
                <a:spcBef>
                  <a:spcPts val="0"/>
                </a:spcBef>
                <a:spcAft>
                  <a:spcPts val="0"/>
                </a:spcAft>
                <a:buNone/>
              </a:pPr>
              <a:r>
                <a:t/>
              </a:r>
              <a:endParaRPr/>
            </a:p>
          </p:txBody>
        </p:sp>
        <p:sp>
          <p:nvSpPr>
            <p:cNvPr id="178" name="Google Shape;178;p27"/>
            <p:cNvSpPr/>
            <p:nvPr/>
          </p:nvSpPr>
          <p:spPr>
            <a:xfrm rot="-5400000">
              <a:off x="4175389" y="1934671"/>
              <a:ext cx="643356" cy="1419149"/>
            </a:xfrm>
            <a:prstGeom prst="flowChartOffpageConnector">
              <a:avLst/>
            </a:prstGeom>
            <a:solidFill>
              <a:srgbClr val="F3F3F3"/>
            </a:solidFill>
            <a:ln>
              <a:noFill/>
            </a:ln>
          </p:spPr>
          <p:txBody>
            <a:bodyPr anchorCtr="0" anchor="ctr" bIns="68500" lIns="68500" spcFirstLastPara="1" rIns="68500" wrap="square" tIns="68500">
              <a:noAutofit/>
            </a:bodyPr>
            <a:lstStyle/>
            <a:p>
              <a:pPr indent="0" lvl="0" marL="0" rtl="0" algn="l">
                <a:spcBef>
                  <a:spcPts val="0"/>
                </a:spcBef>
                <a:spcAft>
                  <a:spcPts val="0"/>
                </a:spcAft>
                <a:buNone/>
              </a:pPr>
              <a:r>
                <a:t/>
              </a:r>
              <a:endParaRPr/>
            </a:p>
          </p:txBody>
        </p:sp>
        <p:sp>
          <p:nvSpPr>
            <p:cNvPr id="179" name="Google Shape;179;p27"/>
            <p:cNvSpPr/>
            <p:nvPr/>
          </p:nvSpPr>
          <p:spPr>
            <a:xfrm>
              <a:off x="1593000" y="2322568"/>
              <a:ext cx="690000" cy="642300"/>
            </a:xfrm>
            <a:prstGeom prst="rect">
              <a:avLst/>
            </a:prstGeom>
            <a:solidFill>
              <a:srgbClr val="1D7E74"/>
            </a:solidFill>
            <a:ln>
              <a:noFill/>
            </a:ln>
            <a:effectLst>
              <a:outerShdw blurRad="71438" rotWithShape="0" algn="bl" dir="2700000" dist="28575">
                <a:srgbClr val="000000">
                  <a:alpha val="17000"/>
                </a:srgbClr>
              </a:outerShdw>
            </a:effectLst>
          </p:spPr>
          <p:txBody>
            <a:bodyPr anchorCtr="0" anchor="ctr" bIns="68500" lIns="68500" spcFirstLastPara="1" rIns="68500" wrap="square" tIns="68500">
              <a:noAutofit/>
            </a:bodyPr>
            <a:lstStyle/>
            <a:p>
              <a:pPr indent="0" lvl="0" marL="0" rtl="0" algn="l">
                <a:spcBef>
                  <a:spcPts val="0"/>
                </a:spcBef>
                <a:spcAft>
                  <a:spcPts val="0"/>
                </a:spcAft>
                <a:buNone/>
              </a:pPr>
              <a:r>
                <a:t/>
              </a:r>
              <a:endParaRPr/>
            </a:p>
          </p:txBody>
        </p:sp>
        <p:sp>
          <p:nvSpPr>
            <p:cNvPr id="180" name="Google Shape;180;p27"/>
            <p:cNvSpPr/>
            <p:nvPr/>
          </p:nvSpPr>
          <p:spPr>
            <a:xfrm>
              <a:off x="1593000" y="2322575"/>
              <a:ext cx="690000" cy="642600"/>
            </a:xfrm>
            <a:prstGeom prst="rect">
              <a:avLst/>
            </a:prstGeom>
            <a:solidFill>
              <a:srgbClr val="D5A6BD"/>
            </a:solidFill>
            <a:ln>
              <a:noFill/>
            </a:ln>
          </p:spPr>
          <p:txBody>
            <a:bodyPr anchorCtr="0" anchor="ctr" bIns="68500" lIns="68500" spcFirstLastPara="1" rIns="68500" wrap="square" tIns="68500">
              <a:noAutofit/>
            </a:bodyPr>
            <a:lstStyle/>
            <a:p>
              <a:pPr indent="0" lvl="0" marL="0" rtl="0" algn="ctr">
                <a:spcBef>
                  <a:spcPts val="0"/>
                </a:spcBef>
                <a:spcAft>
                  <a:spcPts val="0"/>
                </a:spcAft>
                <a:buNone/>
              </a:pPr>
              <a:r>
                <a:rPr b="1" lang="en" sz="2400">
                  <a:solidFill>
                    <a:srgbClr val="FFFFFF"/>
                  </a:solidFill>
                  <a:latin typeface="Georgia"/>
                  <a:ea typeface="Georgia"/>
                  <a:cs typeface="Georgia"/>
                  <a:sym typeface="Georgia"/>
                </a:rPr>
                <a:t>1</a:t>
              </a:r>
              <a:endParaRPr b="1" sz="2400">
                <a:solidFill>
                  <a:srgbClr val="FFFFFF"/>
                </a:solidFill>
                <a:latin typeface="Georgia"/>
                <a:ea typeface="Georgia"/>
                <a:cs typeface="Georgia"/>
                <a:sym typeface="Georgia"/>
              </a:endParaRPr>
            </a:p>
          </p:txBody>
        </p:sp>
      </p:grpSp>
      <p:grpSp>
        <p:nvGrpSpPr>
          <p:cNvPr id="181" name="Google Shape;181;p27"/>
          <p:cNvGrpSpPr/>
          <p:nvPr/>
        </p:nvGrpSpPr>
        <p:grpSpPr>
          <a:xfrm>
            <a:off x="3500066" y="5628039"/>
            <a:ext cx="3243605" cy="571364"/>
            <a:chOff x="1593000" y="2322568"/>
            <a:chExt cx="3613641" cy="643356"/>
          </a:xfrm>
        </p:grpSpPr>
        <p:sp>
          <p:nvSpPr>
            <p:cNvPr id="182" name="Google Shape;182;p27"/>
            <p:cNvSpPr/>
            <p:nvPr/>
          </p:nvSpPr>
          <p:spPr>
            <a:xfrm flipH="1">
              <a:off x="2283025" y="2322575"/>
              <a:ext cx="1844400" cy="642600"/>
            </a:xfrm>
            <a:prstGeom prst="rect">
              <a:avLst/>
            </a:prstGeom>
            <a:solidFill>
              <a:srgbClr val="F3F3F3"/>
            </a:solidFill>
            <a:ln>
              <a:noFill/>
            </a:ln>
          </p:spPr>
          <p:txBody>
            <a:bodyPr anchorCtr="0" anchor="ctr" bIns="68500" lIns="68500" spcFirstLastPara="1" rIns="68500" wrap="square" tIns="68500">
              <a:noAutofit/>
            </a:bodyPr>
            <a:lstStyle/>
            <a:p>
              <a:pPr indent="0" lvl="0" marL="0" rtl="0" algn="l">
                <a:spcBef>
                  <a:spcPts val="0"/>
                </a:spcBef>
                <a:spcAft>
                  <a:spcPts val="0"/>
                </a:spcAft>
                <a:buNone/>
              </a:pPr>
              <a:r>
                <a:t/>
              </a:r>
              <a:endParaRPr/>
            </a:p>
          </p:txBody>
        </p:sp>
        <p:sp>
          <p:nvSpPr>
            <p:cNvPr id="183" name="Google Shape;183;p27"/>
            <p:cNvSpPr/>
            <p:nvPr/>
          </p:nvSpPr>
          <p:spPr>
            <a:xfrm rot="-5400000">
              <a:off x="4175389" y="1934671"/>
              <a:ext cx="643356" cy="1419149"/>
            </a:xfrm>
            <a:prstGeom prst="flowChartOffpageConnector">
              <a:avLst/>
            </a:prstGeom>
            <a:solidFill>
              <a:srgbClr val="F3F3F3"/>
            </a:solidFill>
            <a:ln>
              <a:noFill/>
            </a:ln>
          </p:spPr>
          <p:txBody>
            <a:bodyPr anchorCtr="0" anchor="ctr" bIns="68500" lIns="68500" spcFirstLastPara="1" rIns="68500" wrap="square" tIns="68500">
              <a:noAutofit/>
            </a:bodyPr>
            <a:lstStyle/>
            <a:p>
              <a:pPr indent="0" lvl="0" marL="0" rtl="0" algn="l">
                <a:spcBef>
                  <a:spcPts val="0"/>
                </a:spcBef>
                <a:spcAft>
                  <a:spcPts val="0"/>
                </a:spcAft>
                <a:buNone/>
              </a:pPr>
              <a:r>
                <a:t/>
              </a:r>
              <a:endParaRPr/>
            </a:p>
          </p:txBody>
        </p:sp>
        <p:sp>
          <p:nvSpPr>
            <p:cNvPr id="184" name="Google Shape;184;p27"/>
            <p:cNvSpPr/>
            <p:nvPr/>
          </p:nvSpPr>
          <p:spPr>
            <a:xfrm>
              <a:off x="1593000" y="2322568"/>
              <a:ext cx="690000" cy="642300"/>
            </a:xfrm>
            <a:prstGeom prst="rect">
              <a:avLst/>
            </a:prstGeom>
            <a:solidFill>
              <a:srgbClr val="1D7E74"/>
            </a:solidFill>
            <a:ln>
              <a:noFill/>
            </a:ln>
            <a:effectLst>
              <a:outerShdw blurRad="71438" rotWithShape="0" algn="bl" dir="2700000" dist="28575">
                <a:srgbClr val="000000">
                  <a:alpha val="17000"/>
                </a:srgbClr>
              </a:outerShdw>
            </a:effectLst>
          </p:spPr>
          <p:txBody>
            <a:bodyPr anchorCtr="0" anchor="ctr" bIns="68500" lIns="68500" spcFirstLastPara="1" rIns="68500" wrap="square" tIns="68500">
              <a:noAutofit/>
            </a:bodyPr>
            <a:lstStyle/>
            <a:p>
              <a:pPr indent="0" lvl="0" marL="0" rtl="0" algn="l">
                <a:spcBef>
                  <a:spcPts val="0"/>
                </a:spcBef>
                <a:spcAft>
                  <a:spcPts val="0"/>
                </a:spcAft>
                <a:buNone/>
              </a:pPr>
              <a:r>
                <a:t/>
              </a:r>
              <a:endParaRPr/>
            </a:p>
          </p:txBody>
        </p:sp>
        <p:sp>
          <p:nvSpPr>
            <p:cNvPr id="185" name="Google Shape;185;p27"/>
            <p:cNvSpPr/>
            <p:nvPr/>
          </p:nvSpPr>
          <p:spPr>
            <a:xfrm>
              <a:off x="1593000" y="2322575"/>
              <a:ext cx="690000" cy="642600"/>
            </a:xfrm>
            <a:prstGeom prst="rect">
              <a:avLst/>
            </a:prstGeom>
            <a:solidFill>
              <a:srgbClr val="741B47"/>
            </a:solidFill>
            <a:ln>
              <a:noFill/>
            </a:ln>
          </p:spPr>
          <p:txBody>
            <a:bodyPr anchorCtr="0" anchor="ctr" bIns="68500" lIns="68500" spcFirstLastPara="1" rIns="68500" wrap="square" tIns="68500">
              <a:noAutofit/>
            </a:bodyPr>
            <a:lstStyle/>
            <a:p>
              <a:pPr indent="0" lvl="0" marL="0" rtl="0" algn="ctr">
                <a:spcBef>
                  <a:spcPts val="0"/>
                </a:spcBef>
                <a:spcAft>
                  <a:spcPts val="0"/>
                </a:spcAft>
                <a:buNone/>
              </a:pPr>
              <a:r>
                <a:rPr b="1" lang="en" sz="2400">
                  <a:solidFill>
                    <a:srgbClr val="FFFFFF"/>
                  </a:solidFill>
                  <a:latin typeface="Georgia"/>
                  <a:ea typeface="Georgia"/>
                  <a:cs typeface="Georgia"/>
                  <a:sym typeface="Georgia"/>
                </a:rPr>
                <a:t>4</a:t>
              </a:r>
              <a:endParaRPr b="1" sz="2400">
                <a:solidFill>
                  <a:srgbClr val="FFFFFF"/>
                </a:solidFill>
                <a:latin typeface="Georgia"/>
                <a:ea typeface="Georgia"/>
                <a:cs typeface="Georgia"/>
                <a:sym typeface="Georgia"/>
              </a:endParaRPr>
            </a:p>
          </p:txBody>
        </p:sp>
      </p:grpSp>
      <p:grpSp>
        <p:nvGrpSpPr>
          <p:cNvPr id="186" name="Google Shape;186;p27"/>
          <p:cNvGrpSpPr/>
          <p:nvPr/>
        </p:nvGrpSpPr>
        <p:grpSpPr>
          <a:xfrm>
            <a:off x="137741" y="5628048"/>
            <a:ext cx="3243605" cy="571364"/>
            <a:chOff x="1593000" y="2322568"/>
            <a:chExt cx="3613641" cy="643356"/>
          </a:xfrm>
        </p:grpSpPr>
        <p:sp>
          <p:nvSpPr>
            <p:cNvPr id="187" name="Google Shape;187;p27"/>
            <p:cNvSpPr/>
            <p:nvPr/>
          </p:nvSpPr>
          <p:spPr>
            <a:xfrm flipH="1">
              <a:off x="2283025" y="2322575"/>
              <a:ext cx="1844400" cy="642600"/>
            </a:xfrm>
            <a:prstGeom prst="rect">
              <a:avLst/>
            </a:prstGeom>
            <a:solidFill>
              <a:srgbClr val="F3F3F3"/>
            </a:solidFill>
            <a:ln>
              <a:noFill/>
            </a:ln>
          </p:spPr>
          <p:txBody>
            <a:bodyPr anchorCtr="0" anchor="ctr" bIns="68500" lIns="68500" spcFirstLastPara="1" rIns="68500" wrap="square" tIns="68500">
              <a:noAutofit/>
            </a:bodyPr>
            <a:lstStyle/>
            <a:p>
              <a:pPr indent="0" lvl="0" marL="0" rtl="0" algn="l">
                <a:spcBef>
                  <a:spcPts val="0"/>
                </a:spcBef>
                <a:spcAft>
                  <a:spcPts val="0"/>
                </a:spcAft>
                <a:buNone/>
              </a:pPr>
              <a:r>
                <a:t/>
              </a:r>
              <a:endParaRPr/>
            </a:p>
          </p:txBody>
        </p:sp>
        <p:sp>
          <p:nvSpPr>
            <p:cNvPr id="188" name="Google Shape;188;p27"/>
            <p:cNvSpPr/>
            <p:nvPr/>
          </p:nvSpPr>
          <p:spPr>
            <a:xfrm rot="-5400000">
              <a:off x="4175389" y="1934671"/>
              <a:ext cx="643356" cy="1419149"/>
            </a:xfrm>
            <a:prstGeom prst="flowChartOffpageConnector">
              <a:avLst/>
            </a:prstGeom>
            <a:solidFill>
              <a:srgbClr val="F3F3F3"/>
            </a:solidFill>
            <a:ln>
              <a:noFill/>
            </a:ln>
          </p:spPr>
          <p:txBody>
            <a:bodyPr anchorCtr="0" anchor="ctr" bIns="68500" lIns="68500" spcFirstLastPara="1" rIns="68500" wrap="square" tIns="68500">
              <a:noAutofit/>
            </a:bodyPr>
            <a:lstStyle/>
            <a:p>
              <a:pPr indent="0" lvl="0" marL="0" rtl="0" algn="l">
                <a:spcBef>
                  <a:spcPts val="0"/>
                </a:spcBef>
                <a:spcAft>
                  <a:spcPts val="0"/>
                </a:spcAft>
                <a:buNone/>
              </a:pPr>
              <a:r>
                <a:t/>
              </a:r>
              <a:endParaRPr/>
            </a:p>
          </p:txBody>
        </p:sp>
        <p:sp>
          <p:nvSpPr>
            <p:cNvPr id="189" name="Google Shape;189;p27"/>
            <p:cNvSpPr/>
            <p:nvPr/>
          </p:nvSpPr>
          <p:spPr>
            <a:xfrm>
              <a:off x="1593000" y="2322568"/>
              <a:ext cx="690000" cy="642300"/>
            </a:xfrm>
            <a:prstGeom prst="rect">
              <a:avLst/>
            </a:prstGeom>
            <a:solidFill>
              <a:srgbClr val="1D7E74"/>
            </a:solidFill>
            <a:ln>
              <a:noFill/>
            </a:ln>
            <a:effectLst>
              <a:outerShdw blurRad="71438" rotWithShape="0" algn="bl" dir="2700000" dist="28575">
                <a:srgbClr val="000000">
                  <a:alpha val="17000"/>
                </a:srgbClr>
              </a:outerShdw>
            </a:effectLst>
          </p:spPr>
          <p:txBody>
            <a:bodyPr anchorCtr="0" anchor="ctr" bIns="68500" lIns="68500" spcFirstLastPara="1" rIns="68500" wrap="square" tIns="68500">
              <a:noAutofit/>
            </a:bodyPr>
            <a:lstStyle/>
            <a:p>
              <a:pPr indent="0" lvl="0" marL="0" rtl="0" algn="l">
                <a:spcBef>
                  <a:spcPts val="0"/>
                </a:spcBef>
                <a:spcAft>
                  <a:spcPts val="0"/>
                </a:spcAft>
                <a:buNone/>
              </a:pPr>
              <a:r>
                <a:t/>
              </a:r>
              <a:endParaRPr/>
            </a:p>
          </p:txBody>
        </p:sp>
        <p:sp>
          <p:nvSpPr>
            <p:cNvPr id="190" name="Google Shape;190;p27"/>
            <p:cNvSpPr/>
            <p:nvPr/>
          </p:nvSpPr>
          <p:spPr>
            <a:xfrm>
              <a:off x="1593000" y="2322575"/>
              <a:ext cx="690000" cy="642600"/>
            </a:xfrm>
            <a:prstGeom prst="rect">
              <a:avLst/>
            </a:prstGeom>
            <a:solidFill>
              <a:srgbClr val="999999"/>
            </a:solidFill>
            <a:ln>
              <a:noFill/>
            </a:ln>
          </p:spPr>
          <p:txBody>
            <a:bodyPr anchorCtr="0" anchor="ctr" bIns="68500" lIns="68500" spcFirstLastPara="1" rIns="68500" wrap="square" tIns="68500">
              <a:noAutofit/>
            </a:bodyPr>
            <a:lstStyle/>
            <a:p>
              <a:pPr indent="0" lvl="0" marL="0" rtl="0" algn="ctr">
                <a:spcBef>
                  <a:spcPts val="0"/>
                </a:spcBef>
                <a:spcAft>
                  <a:spcPts val="0"/>
                </a:spcAft>
                <a:buNone/>
              </a:pPr>
              <a:r>
                <a:rPr b="1" lang="en" sz="2400">
                  <a:solidFill>
                    <a:srgbClr val="FFFFFF"/>
                  </a:solidFill>
                  <a:latin typeface="Georgia"/>
                  <a:ea typeface="Georgia"/>
                  <a:cs typeface="Georgia"/>
                  <a:sym typeface="Georgia"/>
                </a:rPr>
                <a:t>3</a:t>
              </a:r>
              <a:endParaRPr b="1" sz="2400">
                <a:solidFill>
                  <a:srgbClr val="FFFFFF"/>
                </a:solidFill>
                <a:latin typeface="Georgia"/>
                <a:ea typeface="Georgia"/>
                <a:cs typeface="Georgia"/>
                <a:sym typeface="Georgia"/>
              </a:endParaRPr>
            </a:p>
          </p:txBody>
        </p:sp>
      </p:grpSp>
      <p:grpSp>
        <p:nvGrpSpPr>
          <p:cNvPr id="191" name="Google Shape;191;p27"/>
          <p:cNvGrpSpPr/>
          <p:nvPr/>
        </p:nvGrpSpPr>
        <p:grpSpPr>
          <a:xfrm>
            <a:off x="3500066" y="6447189"/>
            <a:ext cx="3243605" cy="571364"/>
            <a:chOff x="1593000" y="2322568"/>
            <a:chExt cx="3613641" cy="643356"/>
          </a:xfrm>
        </p:grpSpPr>
        <p:sp>
          <p:nvSpPr>
            <p:cNvPr id="192" name="Google Shape;192;p27"/>
            <p:cNvSpPr/>
            <p:nvPr/>
          </p:nvSpPr>
          <p:spPr>
            <a:xfrm flipH="1">
              <a:off x="2283025" y="2322575"/>
              <a:ext cx="1844400" cy="642600"/>
            </a:xfrm>
            <a:prstGeom prst="rect">
              <a:avLst/>
            </a:prstGeom>
            <a:solidFill>
              <a:srgbClr val="F3F3F3"/>
            </a:solidFill>
            <a:ln>
              <a:noFill/>
            </a:ln>
          </p:spPr>
          <p:txBody>
            <a:bodyPr anchorCtr="0" anchor="ctr" bIns="68500" lIns="68500" spcFirstLastPara="1" rIns="68500" wrap="square" tIns="68500">
              <a:noAutofit/>
            </a:bodyPr>
            <a:lstStyle/>
            <a:p>
              <a:pPr indent="0" lvl="0" marL="0" rtl="0" algn="l">
                <a:spcBef>
                  <a:spcPts val="0"/>
                </a:spcBef>
                <a:spcAft>
                  <a:spcPts val="0"/>
                </a:spcAft>
                <a:buNone/>
              </a:pPr>
              <a:r>
                <a:t/>
              </a:r>
              <a:endParaRPr/>
            </a:p>
          </p:txBody>
        </p:sp>
        <p:sp>
          <p:nvSpPr>
            <p:cNvPr id="193" name="Google Shape;193;p27"/>
            <p:cNvSpPr/>
            <p:nvPr/>
          </p:nvSpPr>
          <p:spPr>
            <a:xfrm rot="-5400000">
              <a:off x="4175389" y="1934671"/>
              <a:ext cx="643356" cy="1419149"/>
            </a:xfrm>
            <a:prstGeom prst="flowChartOffpageConnector">
              <a:avLst/>
            </a:prstGeom>
            <a:solidFill>
              <a:srgbClr val="F3F3F3"/>
            </a:solidFill>
            <a:ln>
              <a:noFill/>
            </a:ln>
          </p:spPr>
          <p:txBody>
            <a:bodyPr anchorCtr="0" anchor="ctr" bIns="68500" lIns="68500" spcFirstLastPara="1" rIns="68500" wrap="square" tIns="68500">
              <a:noAutofit/>
            </a:bodyPr>
            <a:lstStyle/>
            <a:p>
              <a:pPr indent="0" lvl="0" marL="0" rtl="0" algn="l">
                <a:spcBef>
                  <a:spcPts val="0"/>
                </a:spcBef>
                <a:spcAft>
                  <a:spcPts val="0"/>
                </a:spcAft>
                <a:buNone/>
              </a:pPr>
              <a:r>
                <a:t/>
              </a:r>
              <a:endParaRPr/>
            </a:p>
          </p:txBody>
        </p:sp>
        <p:sp>
          <p:nvSpPr>
            <p:cNvPr id="194" name="Google Shape;194;p27"/>
            <p:cNvSpPr/>
            <p:nvPr/>
          </p:nvSpPr>
          <p:spPr>
            <a:xfrm>
              <a:off x="1593000" y="2322568"/>
              <a:ext cx="690000" cy="642300"/>
            </a:xfrm>
            <a:prstGeom prst="rect">
              <a:avLst/>
            </a:prstGeom>
            <a:solidFill>
              <a:srgbClr val="1D7E74"/>
            </a:solidFill>
            <a:ln>
              <a:noFill/>
            </a:ln>
            <a:effectLst>
              <a:outerShdw blurRad="71438" rotWithShape="0" algn="bl" dir="2700000" dist="28575">
                <a:srgbClr val="000000">
                  <a:alpha val="17000"/>
                </a:srgbClr>
              </a:outerShdw>
            </a:effectLst>
          </p:spPr>
          <p:txBody>
            <a:bodyPr anchorCtr="0" anchor="ctr" bIns="68500" lIns="68500" spcFirstLastPara="1" rIns="68500" wrap="square" tIns="68500">
              <a:noAutofit/>
            </a:bodyPr>
            <a:lstStyle/>
            <a:p>
              <a:pPr indent="0" lvl="0" marL="0" rtl="0" algn="l">
                <a:spcBef>
                  <a:spcPts val="0"/>
                </a:spcBef>
                <a:spcAft>
                  <a:spcPts val="0"/>
                </a:spcAft>
                <a:buNone/>
              </a:pPr>
              <a:r>
                <a:t/>
              </a:r>
              <a:endParaRPr/>
            </a:p>
          </p:txBody>
        </p:sp>
        <p:sp>
          <p:nvSpPr>
            <p:cNvPr id="195" name="Google Shape;195;p27"/>
            <p:cNvSpPr/>
            <p:nvPr/>
          </p:nvSpPr>
          <p:spPr>
            <a:xfrm>
              <a:off x="1593000" y="2322575"/>
              <a:ext cx="690000" cy="642600"/>
            </a:xfrm>
            <a:prstGeom prst="rect">
              <a:avLst/>
            </a:prstGeom>
            <a:solidFill>
              <a:srgbClr val="666666"/>
            </a:solidFill>
            <a:ln>
              <a:noFill/>
            </a:ln>
          </p:spPr>
          <p:txBody>
            <a:bodyPr anchorCtr="0" anchor="ctr" bIns="68500" lIns="68500" spcFirstLastPara="1" rIns="68500" wrap="square" tIns="68500">
              <a:noAutofit/>
            </a:bodyPr>
            <a:lstStyle/>
            <a:p>
              <a:pPr indent="0" lvl="0" marL="0" rtl="0" algn="ctr">
                <a:spcBef>
                  <a:spcPts val="0"/>
                </a:spcBef>
                <a:spcAft>
                  <a:spcPts val="0"/>
                </a:spcAft>
                <a:buNone/>
              </a:pPr>
              <a:r>
                <a:rPr b="1" lang="en" sz="2400">
                  <a:solidFill>
                    <a:srgbClr val="FFFFFF"/>
                  </a:solidFill>
                  <a:latin typeface="Georgia"/>
                  <a:ea typeface="Georgia"/>
                  <a:cs typeface="Georgia"/>
                  <a:sym typeface="Georgia"/>
                </a:rPr>
                <a:t>6</a:t>
              </a:r>
              <a:endParaRPr b="1" sz="2400">
                <a:solidFill>
                  <a:srgbClr val="FFFFFF"/>
                </a:solidFill>
                <a:latin typeface="Georgia"/>
                <a:ea typeface="Georgia"/>
                <a:cs typeface="Georgia"/>
                <a:sym typeface="Georgia"/>
              </a:endParaRPr>
            </a:p>
          </p:txBody>
        </p:sp>
      </p:grpSp>
      <p:grpSp>
        <p:nvGrpSpPr>
          <p:cNvPr id="196" name="Google Shape;196;p27"/>
          <p:cNvGrpSpPr/>
          <p:nvPr/>
        </p:nvGrpSpPr>
        <p:grpSpPr>
          <a:xfrm>
            <a:off x="137741" y="6447198"/>
            <a:ext cx="3243605" cy="571364"/>
            <a:chOff x="1593000" y="2322568"/>
            <a:chExt cx="3613641" cy="643356"/>
          </a:xfrm>
        </p:grpSpPr>
        <p:sp>
          <p:nvSpPr>
            <p:cNvPr id="197" name="Google Shape;197;p27"/>
            <p:cNvSpPr/>
            <p:nvPr/>
          </p:nvSpPr>
          <p:spPr>
            <a:xfrm flipH="1">
              <a:off x="2283025" y="2322575"/>
              <a:ext cx="1844400" cy="642600"/>
            </a:xfrm>
            <a:prstGeom prst="rect">
              <a:avLst/>
            </a:prstGeom>
            <a:solidFill>
              <a:srgbClr val="F3F3F3"/>
            </a:solidFill>
            <a:ln>
              <a:noFill/>
            </a:ln>
          </p:spPr>
          <p:txBody>
            <a:bodyPr anchorCtr="0" anchor="ctr" bIns="68500" lIns="68500" spcFirstLastPara="1" rIns="68500" wrap="square" tIns="68500">
              <a:noAutofit/>
            </a:bodyPr>
            <a:lstStyle/>
            <a:p>
              <a:pPr indent="0" lvl="0" marL="0" rtl="0" algn="l">
                <a:spcBef>
                  <a:spcPts val="0"/>
                </a:spcBef>
                <a:spcAft>
                  <a:spcPts val="0"/>
                </a:spcAft>
                <a:buNone/>
              </a:pPr>
              <a:r>
                <a:t/>
              </a:r>
              <a:endParaRPr/>
            </a:p>
          </p:txBody>
        </p:sp>
        <p:sp>
          <p:nvSpPr>
            <p:cNvPr id="198" name="Google Shape;198;p27"/>
            <p:cNvSpPr/>
            <p:nvPr/>
          </p:nvSpPr>
          <p:spPr>
            <a:xfrm rot="-5400000">
              <a:off x="4175389" y="1934671"/>
              <a:ext cx="643356" cy="1419149"/>
            </a:xfrm>
            <a:prstGeom prst="flowChartOffpageConnector">
              <a:avLst/>
            </a:prstGeom>
            <a:solidFill>
              <a:srgbClr val="F3F3F3"/>
            </a:solidFill>
            <a:ln>
              <a:noFill/>
            </a:ln>
          </p:spPr>
          <p:txBody>
            <a:bodyPr anchorCtr="0" anchor="ctr" bIns="68500" lIns="68500" spcFirstLastPara="1" rIns="68500" wrap="square" tIns="68500">
              <a:noAutofit/>
            </a:bodyPr>
            <a:lstStyle/>
            <a:p>
              <a:pPr indent="0" lvl="0" marL="0" rtl="0" algn="l">
                <a:spcBef>
                  <a:spcPts val="0"/>
                </a:spcBef>
                <a:spcAft>
                  <a:spcPts val="0"/>
                </a:spcAft>
                <a:buNone/>
              </a:pPr>
              <a:r>
                <a:t/>
              </a:r>
              <a:endParaRPr/>
            </a:p>
          </p:txBody>
        </p:sp>
        <p:sp>
          <p:nvSpPr>
            <p:cNvPr id="199" name="Google Shape;199;p27"/>
            <p:cNvSpPr/>
            <p:nvPr/>
          </p:nvSpPr>
          <p:spPr>
            <a:xfrm>
              <a:off x="1593000" y="2322568"/>
              <a:ext cx="690000" cy="642300"/>
            </a:xfrm>
            <a:prstGeom prst="rect">
              <a:avLst/>
            </a:prstGeom>
            <a:solidFill>
              <a:srgbClr val="1D7E74"/>
            </a:solidFill>
            <a:ln>
              <a:noFill/>
            </a:ln>
            <a:effectLst>
              <a:outerShdw blurRad="71438" rotWithShape="0" algn="bl" dir="2700000" dist="28575">
                <a:srgbClr val="000000">
                  <a:alpha val="17000"/>
                </a:srgbClr>
              </a:outerShdw>
            </a:effectLst>
          </p:spPr>
          <p:txBody>
            <a:bodyPr anchorCtr="0" anchor="ctr" bIns="68500" lIns="68500" spcFirstLastPara="1" rIns="68500" wrap="square" tIns="68500">
              <a:noAutofit/>
            </a:bodyPr>
            <a:lstStyle/>
            <a:p>
              <a:pPr indent="0" lvl="0" marL="0" rtl="0" algn="l">
                <a:spcBef>
                  <a:spcPts val="0"/>
                </a:spcBef>
                <a:spcAft>
                  <a:spcPts val="0"/>
                </a:spcAft>
                <a:buNone/>
              </a:pPr>
              <a:r>
                <a:t/>
              </a:r>
              <a:endParaRPr/>
            </a:p>
          </p:txBody>
        </p:sp>
        <p:sp>
          <p:nvSpPr>
            <p:cNvPr id="200" name="Google Shape;200;p27"/>
            <p:cNvSpPr/>
            <p:nvPr/>
          </p:nvSpPr>
          <p:spPr>
            <a:xfrm>
              <a:off x="1593000" y="2322575"/>
              <a:ext cx="690000" cy="642600"/>
            </a:xfrm>
            <a:prstGeom prst="rect">
              <a:avLst/>
            </a:prstGeom>
            <a:solidFill>
              <a:srgbClr val="A64D79"/>
            </a:solidFill>
            <a:ln>
              <a:noFill/>
            </a:ln>
          </p:spPr>
          <p:txBody>
            <a:bodyPr anchorCtr="0" anchor="ctr" bIns="68500" lIns="68500" spcFirstLastPara="1" rIns="68500" wrap="square" tIns="68500">
              <a:noAutofit/>
            </a:bodyPr>
            <a:lstStyle/>
            <a:p>
              <a:pPr indent="0" lvl="0" marL="0" rtl="0" algn="ctr">
                <a:spcBef>
                  <a:spcPts val="0"/>
                </a:spcBef>
                <a:spcAft>
                  <a:spcPts val="0"/>
                </a:spcAft>
                <a:buNone/>
              </a:pPr>
              <a:r>
                <a:rPr b="1" lang="en" sz="2400">
                  <a:solidFill>
                    <a:srgbClr val="FFFFFF"/>
                  </a:solidFill>
                  <a:latin typeface="Georgia"/>
                  <a:ea typeface="Georgia"/>
                  <a:cs typeface="Georgia"/>
                  <a:sym typeface="Georgia"/>
                </a:rPr>
                <a:t>5</a:t>
              </a:r>
              <a:endParaRPr b="1" sz="2400">
                <a:solidFill>
                  <a:srgbClr val="FFFFFF"/>
                </a:solidFill>
                <a:latin typeface="Georgia"/>
                <a:ea typeface="Georgia"/>
                <a:cs typeface="Georgia"/>
                <a:sym typeface="Georgia"/>
              </a:endParaRPr>
            </a:p>
          </p:txBody>
        </p:sp>
      </p:grpSp>
      <p:sp>
        <p:nvSpPr>
          <p:cNvPr id="201" name="Google Shape;201;p27"/>
          <p:cNvSpPr txBox="1"/>
          <p:nvPr/>
        </p:nvSpPr>
        <p:spPr>
          <a:xfrm>
            <a:off x="752475" y="4714875"/>
            <a:ext cx="2514600" cy="49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chemeClr val="dk1"/>
                </a:solidFill>
                <a:latin typeface="Mada"/>
                <a:ea typeface="Mada"/>
                <a:cs typeface="Mada"/>
                <a:sym typeface="Mada"/>
              </a:rPr>
              <a:t>The patients show varying degree of illness from no symptoms to mild diarrhea to severe dysentery</a:t>
            </a:r>
            <a:endParaRPr sz="1100">
              <a:latin typeface="Mada"/>
              <a:ea typeface="Mada"/>
              <a:cs typeface="Mada"/>
              <a:sym typeface="Mada"/>
            </a:endParaRPr>
          </a:p>
        </p:txBody>
      </p:sp>
      <p:sp>
        <p:nvSpPr>
          <p:cNvPr id="202" name="Google Shape;202;p27"/>
          <p:cNvSpPr txBox="1"/>
          <p:nvPr/>
        </p:nvSpPr>
        <p:spPr>
          <a:xfrm>
            <a:off x="4105275" y="4714875"/>
            <a:ext cx="2514600" cy="49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chemeClr val="dk1"/>
                </a:solidFill>
                <a:latin typeface="Mada"/>
                <a:ea typeface="Mada"/>
                <a:cs typeface="Mada"/>
                <a:sym typeface="Mada"/>
              </a:rPr>
              <a:t>Asymptomatic </a:t>
            </a:r>
            <a:r>
              <a:rPr b="1" lang="en" sz="1200">
                <a:solidFill>
                  <a:srgbClr val="6AA84F"/>
                </a:solidFill>
                <a:latin typeface="Mada"/>
                <a:ea typeface="Mada"/>
                <a:cs typeface="Mada"/>
                <a:sym typeface="Mada"/>
              </a:rPr>
              <a:t>(Lumenal) </a:t>
            </a:r>
            <a:r>
              <a:rPr b="1" lang="en" sz="1200">
                <a:solidFill>
                  <a:schemeClr val="dk1"/>
                </a:solidFill>
                <a:latin typeface="Mada"/>
                <a:ea typeface="Mada"/>
                <a:cs typeface="Mada"/>
                <a:sym typeface="Mada"/>
              </a:rPr>
              <a:t>amebiasis </a:t>
            </a:r>
            <a:r>
              <a:rPr lang="en" sz="1200">
                <a:solidFill>
                  <a:schemeClr val="dk1"/>
                </a:solidFill>
                <a:latin typeface="Mada"/>
                <a:ea typeface="Mada"/>
                <a:cs typeface="Mada"/>
                <a:sym typeface="Mada"/>
              </a:rPr>
              <a:t>= </a:t>
            </a:r>
            <a:r>
              <a:rPr b="1" lang="en" sz="1200">
                <a:solidFill>
                  <a:srgbClr val="FF0000"/>
                </a:solidFill>
                <a:latin typeface="Mada"/>
                <a:ea typeface="Mada"/>
                <a:cs typeface="Mada"/>
                <a:sym typeface="Mada"/>
              </a:rPr>
              <a:t>Carriers</a:t>
            </a:r>
            <a:r>
              <a:rPr lang="en" sz="1200">
                <a:solidFill>
                  <a:schemeClr val="dk1"/>
                </a:solidFill>
                <a:latin typeface="Mada"/>
                <a:ea typeface="Mada"/>
                <a:cs typeface="Mada"/>
                <a:sym typeface="Mada"/>
              </a:rPr>
              <a:t> (passing cysts in stool)</a:t>
            </a:r>
            <a:endParaRPr sz="1200">
              <a:solidFill>
                <a:schemeClr val="dk1"/>
              </a:solidFill>
              <a:latin typeface="Mada"/>
              <a:ea typeface="Mada"/>
              <a:cs typeface="Mada"/>
              <a:sym typeface="Mada"/>
            </a:endParaRPr>
          </a:p>
        </p:txBody>
      </p:sp>
      <p:sp>
        <p:nvSpPr>
          <p:cNvPr id="203" name="Google Shape;203;p27"/>
          <p:cNvSpPr txBox="1"/>
          <p:nvPr/>
        </p:nvSpPr>
        <p:spPr>
          <a:xfrm>
            <a:off x="752475" y="5657850"/>
            <a:ext cx="2286000" cy="49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chemeClr val="dk1"/>
                </a:solidFill>
                <a:latin typeface="Mada"/>
                <a:ea typeface="Mada"/>
                <a:cs typeface="Mada"/>
                <a:sym typeface="Mada"/>
              </a:rPr>
              <a:t>Mild to moderate</a:t>
            </a:r>
            <a:endParaRPr b="1" sz="1200">
              <a:solidFill>
                <a:schemeClr val="dk1"/>
              </a:solidFill>
              <a:latin typeface="Mada"/>
              <a:ea typeface="Mada"/>
              <a:cs typeface="Mada"/>
              <a:sym typeface="Mada"/>
            </a:endParaRPr>
          </a:p>
          <a:p>
            <a:pPr indent="0" lvl="0" marL="0" rtl="0" algn="l">
              <a:spcBef>
                <a:spcPts val="0"/>
              </a:spcBef>
              <a:spcAft>
                <a:spcPts val="0"/>
              </a:spcAft>
              <a:buNone/>
            </a:pPr>
            <a:r>
              <a:rPr lang="en" sz="1200">
                <a:solidFill>
                  <a:schemeClr val="dk1"/>
                </a:solidFill>
                <a:latin typeface="Mada"/>
                <a:ea typeface="Mada"/>
                <a:cs typeface="Mada"/>
                <a:sym typeface="Mada"/>
              </a:rPr>
              <a:t>intestinal disease (colitis)</a:t>
            </a:r>
            <a:endParaRPr b="1" sz="1200">
              <a:solidFill>
                <a:schemeClr val="dk1"/>
              </a:solidFill>
              <a:latin typeface="Mada"/>
              <a:ea typeface="Mada"/>
              <a:cs typeface="Mada"/>
              <a:sym typeface="Mada"/>
            </a:endParaRPr>
          </a:p>
        </p:txBody>
      </p:sp>
      <p:sp>
        <p:nvSpPr>
          <p:cNvPr id="204" name="Google Shape;204;p27"/>
          <p:cNvSpPr txBox="1"/>
          <p:nvPr/>
        </p:nvSpPr>
        <p:spPr>
          <a:xfrm>
            <a:off x="4105275" y="5657850"/>
            <a:ext cx="2286000" cy="49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chemeClr val="dk1"/>
                </a:solidFill>
                <a:latin typeface="Mada"/>
                <a:ea typeface="Mada"/>
                <a:cs typeface="Mada"/>
                <a:sym typeface="Mada"/>
              </a:rPr>
              <a:t>Severe </a:t>
            </a:r>
            <a:r>
              <a:rPr lang="en" sz="1200">
                <a:solidFill>
                  <a:schemeClr val="dk1"/>
                </a:solidFill>
                <a:latin typeface="Mada"/>
                <a:ea typeface="Mada"/>
                <a:cs typeface="Mada"/>
                <a:sym typeface="Mada"/>
              </a:rPr>
              <a:t>intestinal infection (amoebic dysentery)</a:t>
            </a:r>
            <a:endParaRPr b="1" sz="1200">
              <a:solidFill>
                <a:schemeClr val="dk1"/>
              </a:solidFill>
              <a:latin typeface="Mada"/>
              <a:ea typeface="Mada"/>
              <a:cs typeface="Mada"/>
              <a:sym typeface="Mada"/>
            </a:endParaRPr>
          </a:p>
        </p:txBody>
      </p:sp>
      <p:sp>
        <p:nvSpPr>
          <p:cNvPr id="205" name="Google Shape;205;p27"/>
          <p:cNvSpPr txBox="1"/>
          <p:nvPr/>
        </p:nvSpPr>
        <p:spPr>
          <a:xfrm>
            <a:off x="752475" y="6486525"/>
            <a:ext cx="2286000" cy="49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chemeClr val="dk1"/>
                </a:solidFill>
                <a:latin typeface="Mada"/>
                <a:ea typeface="Mada"/>
                <a:cs typeface="Mada"/>
                <a:sym typeface="Mada"/>
              </a:rPr>
              <a:t>Ameboma </a:t>
            </a:r>
            <a:r>
              <a:rPr lang="en" sz="1200">
                <a:solidFill>
                  <a:schemeClr val="dk1"/>
                </a:solidFill>
                <a:latin typeface="Mada"/>
                <a:ea typeface="Mada"/>
                <a:cs typeface="Mada"/>
                <a:sym typeface="Mada"/>
              </a:rPr>
              <a:t>(localized granulomatous lesion of colon)</a:t>
            </a:r>
            <a:endParaRPr b="1" sz="1200">
              <a:solidFill>
                <a:schemeClr val="dk1"/>
              </a:solidFill>
              <a:latin typeface="Mada"/>
              <a:ea typeface="Mada"/>
              <a:cs typeface="Mada"/>
              <a:sym typeface="Mada"/>
            </a:endParaRPr>
          </a:p>
        </p:txBody>
      </p:sp>
      <p:sp>
        <p:nvSpPr>
          <p:cNvPr id="206" name="Google Shape;206;p27"/>
          <p:cNvSpPr txBox="1"/>
          <p:nvPr/>
        </p:nvSpPr>
        <p:spPr>
          <a:xfrm>
            <a:off x="4133850" y="6486525"/>
            <a:ext cx="2514600" cy="49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chemeClr val="dk1"/>
                </a:solidFill>
                <a:latin typeface="Mada"/>
                <a:ea typeface="Mada"/>
                <a:cs typeface="Mada"/>
                <a:sym typeface="Mada"/>
              </a:rPr>
              <a:t>Hepatic abscess, </a:t>
            </a:r>
            <a:r>
              <a:rPr lang="en" sz="1200">
                <a:solidFill>
                  <a:schemeClr val="dk1"/>
                </a:solidFill>
                <a:latin typeface="Mada"/>
                <a:ea typeface="Mada"/>
                <a:cs typeface="Mada"/>
                <a:sym typeface="Mada"/>
              </a:rPr>
              <a:t>and other extra-intestinal disease</a:t>
            </a:r>
            <a:endParaRPr b="1" sz="1200">
              <a:solidFill>
                <a:schemeClr val="dk1"/>
              </a:solidFill>
              <a:latin typeface="Mada"/>
              <a:ea typeface="Mada"/>
              <a:cs typeface="Mada"/>
              <a:sym typeface="Mada"/>
            </a:endParaRPr>
          </a:p>
        </p:txBody>
      </p:sp>
      <p:sp>
        <p:nvSpPr>
          <p:cNvPr id="207" name="Google Shape;207;p27"/>
          <p:cNvSpPr txBox="1"/>
          <p:nvPr/>
        </p:nvSpPr>
        <p:spPr>
          <a:xfrm>
            <a:off x="1676400" y="7124700"/>
            <a:ext cx="3609900" cy="495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rgbClr val="741B47"/>
                </a:solidFill>
                <a:latin typeface="Georgia"/>
                <a:ea typeface="Georgia"/>
                <a:cs typeface="Georgia"/>
                <a:sym typeface="Georgia"/>
              </a:rPr>
              <a:t>Antiamebic drugs:</a:t>
            </a:r>
            <a:endParaRPr b="1" sz="2400">
              <a:solidFill>
                <a:srgbClr val="741B47"/>
              </a:solidFill>
              <a:latin typeface="Georgia"/>
              <a:ea typeface="Georgia"/>
              <a:cs typeface="Georgia"/>
              <a:sym typeface="Georgia"/>
            </a:endParaRPr>
          </a:p>
        </p:txBody>
      </p:sp>
      <p:graphicFrame>
        <p:nvGraphicFramePr>
          <p:cNvPr id="208" name="Google Shape;208;p27"/>
          <p:cNvGraphicFramePr/>
          <p:nvPr/>
        </p:nvGraphicFramePr>
        <p:xfrm>
          <a:off x="157100" y="7629525"/>
          <a:ext cx="3000000" cy="3000000"/>
        </p:xfrm>
        <a:graphic>
          <a:graphicData uri="http://schemas.openxmlformats.org/drawingml/2006/table">
            <a:tbl>
              <a:tblPr>
                <a:noFill/>
                <a:tableStyleId>{D29605BF-01E3-4161-8CAB-9AD606697C1C}</a:tableStyleId>
              </a:tblPr>
              <a:tblGrid>
                <a:gridCol w="720775"/>
                <a:gridCol w="2910250"/>
                <a:gridCol w="2955475"/>
              </a:tblGrid>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Types</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Tissue or systemic amebicides</a:t>
                      </a:r>
                      <a:r>
                        <a:rPr b="1" baseline="30000" lang="en">
                          <a:solidFill>
                            <a:srgbClr val="6AA84F"/>
                          </a:solidFill>
                          <a:latin typeface="Mada"/>
                          <a:ea typeface="Mada"/>
                          <a:cs typeface="Mada"/>
                          <a:sym typeface="Mada"/>
                        </a:rPr>
                        <a:t>3</a:t>
                      </a:r>
                      <a:endParaRPr b="1" baseline="30000">
                        <a:solidFill>
                          <a:srgbClr val="6AA84F"/>
                        </a:solidFill>
                        <a:latin typeface="Mada"/>
                        <a:ea typeface="Mada"/>
                        <a:cs typeface="Mada"/>
                        <a:sym typeface="Mada"/>
                      </a:endParaRPr>
                    </a:p>
                  </a:txBody>
                  <a:tcPr marT="91425" marB="91425" marR="91425" marL="91425" anchor="ctr">
                    <a:solidFill>
                      <a:srgbClr val="9FC5E8"/>
                    </a:solidFill>
                  </a:tcPr>
                </a:tc>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Luminal</a:t>
                      </a:r>
                      <a:r>
                        <a:rPr b="1" lang="en">
                          <a:solidFill>
                            <a:srgbClr val="FFFFFF"/>
                          </a:solidFill>
                          <a:latin typeface="Mada"/>
                          <a:ea typeface="Mada"/>
                          <a:cs typeface="Mada"/>
                          <a:sym typeface="Mada"/>
                        </a:rPr>
                        <a:t> amebicides</a:t>
                      </a:r>
                      <a:r>
                        <a:rPr b="1" baseline="30000" lang="en">
                          <a:solidFill>
                            <a:srgbClr val="6AA84F"/>
                          </a:solidFill>
                          <a:latin typeface="Mada"/>
                          <a:ea typeface="Mada"/>
                          <a:cs typeface="Mada"/>
                          <a:sym typeface="Mada"/>
                        </a:rPr>
                        <a:t>4</a:t>
                      </a:r>
                      <a:endParaRPr b="1" baseline="30000">
                        <a:solidFill>
                          <a:srgbClr val="6AA84F"/>
                        </a:solidFill>
                        <a:latin typeface="Mada"/>
                        <a:ea typeface="Mada"/>
                        <a:cs typeface="Mada"/>
                        <a:sym typeface="Mada"/>
                      </a:endParaRPr>
                    </a:p>
                  </a:txBody>
                  <a:tcPr marT="91425" marB="91425" marR="91425" marL="91425" anchor="ctr">
                    <a:solidFill>
                      <a:srgbClr val="93C47D"/>
                    </a:solidFill>
                  </a:tcP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Site of Action</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spcBef>
                          <a:spcPts val="0"/>
                        </a:spcBef>
                        <a:spcAft>
                          <a:spcPts val="0"/>
                        </a:spcAft>
                        <a:buSzPts val="1200"/>
                        <a:buFont typeface="Mada"/>
                        <a:buChar char="●"/>
                      </a:pPr>
                      <a:r>
                        <a:rPr lang="en" sz="1200">
                          <a:solidFill>
                            <a:schemeClr val="dk1"/>
                          </a:solidFill>
                          <a:latin typeface="Mada"/>
                          <a:ea typeface="Mada"/>
                          <a:cs typeface="Mada"/>
                          <a:sym typeface="Mada"/>
                        </a:rPr>
                        <a:t>Act on amoeba </a:t>
                      </a:r>
                      <a:r>
                        <a:rPr b="1" lang="en" sz="1200">
                          <a:solidFill>
                            <a:srgbClr val="FF0000"/>
                          </a:solidFill>
                          <a:latin typeface="Mada"/>
                          <a:ea typeface="Mada"/>
                          <a:cs typeface="Mada"/>
                          <a:sym typeface="Mada"/>
                        </a:rPr>
                        <a:t>in tissues</a:t>
                      </a:r>
                      <a:endParaRPr b="1" sz="1200">
                        <a:solidFill>
                          <a:srgbClr val="FF0000"/>
                        </a:solidFill>
                        <a:latin typeface="Mada"/>
                        <a:ea typeface="Mada"/>
                        <a:cs typeface="Mada"/>
                        <a:sym typeface="Mada"/>
                      </a:endParaRPr>
                    </a:p>
                    <a:p>
                      <a:pPr indent="0" lvl="0" marL="457200" rtl="0" algn="l">
                        <a:spcBef>
                          <a:spcPts val="0"/>
                        </a:spcBef>
                        <a:spcAft>
                          <a:spcPts val="0"/>
                        </a:spcAft>
                        <a:buNone/>
                      </a:pPr>
                      <a:r>
                        <a:rPr lang="en" sz="1200">
                          <a:solidFill>
                            <a:schemeClr val="dk1"/>
                          </a:solidFill>
                          <a:latin typeface="Mada"/>
                          <a:ea typeface="Mada"/>
                          <a:cs typeface="Mada"/>
                          <a:sym typeface="Mada"/>
                        </a:rPr>
                        <a:t>E.g. the intestinal wall and/</a:t>
                      </a:r>
                      <a:r>
                        <a:rPr b="1" lang="en" sz="1200">
                          <a:solidFill>
                            <a:srgbClr val="FF0000"/>
                          </a:solidFill>
                          <a:latin typeface="Mada"/>
                          <a:ea typeface="Mada"/>
                          <a:cs typeface="Mada"/>
                          <a:sym typeface="Mada"/>
                        </a:rPr>
                        <a:t>or other extra-intestinal tissues as liver</a:t>
                      </a:r>
                      <a:r>
                        <a:rPr lang="en" sz="1200">
                          <a:solidFill>
                            <a:schemeClr val="dk1"/>
                          </a:solidFill>
                          <a:latin typeface="Mada"/>
                          <a:ea typeface="Mada"/>
                          <a:cs typeface="Mada"/>
                          <a:sym typeface="Mada"/>
                        </a:rPr>
                        <a:t>, brain, and lung.</a:t>
                      </a:r>
                      <a:endParaRPr sz="1200">
                        <a:latin typeface="Mada"/>
                        <a:ea typeface="Mada"/>
                        <a:cs typeface="Mada"/>
                        <a:sym typeface="Mada"/>
                      </a:endParaRPr>
                    </a:p>
                  </a:txBody>
                  <a:tcPr marT="91425" marB="91425" marR="91425" marL="91425" anchor="ctr"/>
                </a:tc>
                <a:tc>
                  <a:txBody>
                    <a:bodyPr/>
                    <a:lstStyle/>
                    <a:p>
                      <a:pPr indent="-304800" lvl="0" marL="457200" rtl="0" algn="l">
                        <a:spcBef>
                          <a:spcPts val="0"/>
                        </a:spcBef>
                        <a:spcAft>
                          <a:spcPts val="0"/>
                        </a:spcAft>
                        <a:buSzPts val="1200"/>
                        <a:buFont typeface="Mada"/>
                        <a:buChar char="●"/>
                      </a:pPr>
                      <a:r>
                        <a:rPr lang="en" sz="1200">
                          <a:solidFill>
                            <a:schemeClr val="dk1"/>
                          </a:solidFill>
                          <a:latin typeface="Mada"/>
                          <a:ea typeface="Mada"/>
                          <a:cs typeface="Mada"/>
                          <a:sym typeface="Mada"/>
                        </a:rPr>
                        <a:t>Acts on the parasites </a:t>
                      </a:r>
                      <a:r>
                        <a:rPr b="1" lang="en" sz="1200">
                          <a:solidFill>
                            <a:srgbClr val="FF0000"/>
                          </a:solidFill>
                          <a:latin typeface="Mada"/>
                          <a:ea typeface="Mada"/>
                          <a:cs typeface="Mada"/>
                          <a:sym typeface="Mada"/>
                        </a:rPr>
                        <a:t>in the lumen</a:t>
                      </a:r>
                      <a:r>
                        <a:rPr lang="en" sz="1200">
                          <a:solidFill>
                            <a:schemeClr val="dk1"/>
                          </a:solidFill>
                          <a:latin typeface="Mada"/>
                          <a:ea typeface="Mada"/>
                          <a:cs typeface="Mada"/>
                          <a:sym typeface="Mada"/>
                        </a:rPr>
                        <a:t> of the bowel</a:t>
                      </a:r>
                      <a:endParaRPr sz="1200">
                        <a:latin typeface="Mada"/>
                        <a:ea typeface="Mada"/>
                        <a:cs typeface="Mada"/>
                        <a:sym typeface="Mada"/>
                      </a:endParaRPr>
                    </a:p>
                  </a:txBody>
                  <a:tcPr marT="91425" marB="91425" marR="91425" marL="91425" anchor="ct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Uses</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spcBef>
                          <a:spcPts val="0"/>
                        </a:spcBef>
                        <a:spcAft>
                          <a:spcPts val="0"/>
                        </a:spcAft>
                        <a:buClr>
                          <a:srgbClr val="FF0000"/>
                        </a:buClr>
                        <a:buSzPts val="1200"/>
                        <a:buFont typeface="Mada"/>
                        <a:buChar char="★"/>
                      </a:pPr>
                      <a:r>
                        <a:rPr lang="en" sz="1200">
                          <a:latin typeface="Mada"/>
                          <a:ea typeface="Mada"/>
                          <a:cs typeface="Mada"/>
                          <a:sym typeface="Mada"/>
                        </a:rPr>
                        <a:t>Used for treatment of </a:t>
                      </a:r>
                      <a:r>
                        <a:rPr b="1" lang="en" sz="1200">
                          <a:solidFill>
                            <a:srgbClr val="FF0000"/>
                          </a:solidFill>
                          <a:latin typeface="Mada"/>
                          <a:ea typeface="Mada"/>
                          <a:cs typeface="Mada"/>
                          <a:sym typeface="Mada"/>
                        </a:rPr>
                        <a:t>systemic form of the disease (invasive amebiasis)</a:t>
                      </a:r>
                      <a:r>
                        <a:rPr lang="en" sz="1200">
                          <a:latin typeface="Mada"/>
                          <a:ea typeface="Mada"/>
                          <a:cs typeface="Mada"/>
                          <a:sym typeface="Mada"/>
                        </a:rPr>
                        <a:t> e.g. intestinal wall infection or liver abscesses.</a:t>
                      </a:r>
                      <a:endParaRPr sz="1200">
                        <a:latin typeface="Mada"/>
                        <a:ea typeface="Mada"/>
                        <a:cs typeface="Mada"/>
                        <a:sym typeface="Mada"/>
                      </a:endParaRPr>
                    </a:p>
                  </a:txBody>
                  <a:tcPr marT="91425" marB="91425" marR="91425" marL="91425" anchor="ctr"/>
                </a:tc>
                <a:tc>
                  <a:txBody>
                    <a:bodyPr/>
                    <a:lstStyle/>
                    <a:p>
                      <a:pPr indent="-304800" lvl="0" marL="457200" rtl="0" algn="l">
                        <a:spcBef>
                          <a:spcPts val="0"/>
                        </a:spcBef>
                        <a:spcAft>
                          <a:spcPts val="0"/>
                        </a:spcAft>
                        <a:buClr>
                          <a:srgbClr val="FF0000"/>
                        </a:buClr>
                        <a:buSzPts val="1200"/>
                        <a:buFont typeface="Mada"/>
                        <a:buChar char="★"/>
                      </a:pPr>
                      <a:r>
                        <a:rPr lang="en" sz="1200">
                          <a:latin typeface="Mada"/>
                          <a:ea typeface="Mada"/>
                          <a:cs typeface="Mada"/>
                          <a:sym typeface="Mada"/>
                        </a:rPr>
                        <a:t>Used for treatment of </a:t>
                      </a:r>
                      <a:r>
                        <a:rPr b="1" lang="en" sz="1200">
                          <a:solidFill>
                            <a:srgbClr val="FF0000"/>
                          </a:solidFill>
                          <a:latin typeface="Mada"/>
                          <a:ea typeface="Mada"/>
                          <a:cs typeface="Mada"/>
                          <a:sym typeface="Mada"/>
                        </a:rPr>
                        <a:t>asymptomatic</a:t>
                      </a:r>
                      <a:r>
                        <a:rPr lang="en" sz="1200">
                          <a:solidFill>
                            <a:srgbClr val="FF0000"/>
                          </a:solidFill>
                          <a:latin typeface="Mada"/>
                          <a:ea typeface="Mada"/>
                          <a:cs typeface="Mada"/>
                          <a:sym typeface="Mada"/>
                        </a:rPr>
                        <a:t> amebiasis (carriers).</a:t>
                      </a:r>
                      <a:endParaRPr sz="1200">
                        <a:solidFill>
                          <a:srgbClr val="FF0000"/>
                        </a:solidFill>
                        <a:latin typeface="Mada"/>
                        <a:ea typeface="Mada"/>
                        <a:cs typeface="Mada"/>
                        <a:sym typeface="Mada"/>
                      </a:endParaRPr>
                    </a:p>
                    <a:p>
                      <a:pPr indent="-304800" lvl="0" marL="457200" rtl="0" algn="l">
                        <a:spcBef>
                          <a:spcPts val="0"/>
                        </a:spcBef>
                        <a:spcAft>
                          <a:spcPts val="0"/>
                        </a:spcAft>
                        <a:buClr>
                          <a:srgbClr val="FF0000"/>
                        </a:buClr>
                        <a:buSzPts val="1200"/>
                        <a:buFont typeface="Mada"/>
                        <a:buChar char="★"/>
                      </a:pPr>
                      <a:r>
                        <a:rPr lang="en" sz="1200">
                          <a:latin typeface="Mada"/>
                          <a:ea typeface="Mada"/>
                          <a:cs typeface="Mada"/>
                          <a:sym typeface="Mada"/>
                        </a:rPr>
                        <a:t>Used to eradicate cysts of E.histolytica </a:t>
                      </a:r>
                      <a:r>
                        <a:rPr b="1" lang="en" sz="1200">
                          <a:solidFill>
                            <a:srgbClr val="FF0000"/>
                          </a:solidFill>
                          <a:latin typeface="Mada"/>
                          <a:ea typeface="Mada"/>
                          <a:cs typeface="Mada"/>
                          <a:sym typeface="Mada"/>
                        </a:rPr>
                        <a:t>after</a:t>
                      </a:r>
                      <a:r>
                        <a:rPr lang="en" sz="1200">
                          <a:latin typeface="Mada"/>
                          <a:ea typeface="Mada"/>
                          <a:cs typeface="Mada"/>
                          <a:sym typeface="Mada"/>
                        </a:rPr>
                        <a:t> treatment of invasive disease.</a:t>
                      </a:r>
                      <a:endParaRPr sz="1200">
                        <a:latin typeface="Mada"/>
                        <a:ea typeface="Mada"/>
                        <a:cs typeface="Mada"/>
                        <a:sym typeface="Mada"/>
                      </a:endParaRPr>
                    </a:p>
                  </a:txBody>
                  <a:tcPr marT="91425" marB="91425" marR="91425" marL="91425" anchor="ct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Drugs</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spcBef>
                          <a:spcPts val="0"/>
                        </a:spcBef>
                        <a:spcAft>
                          <a:spcPts val="0"/>
                        </a:spcAft>
                        <a:buClr>
                          <a:schemeClr val="dk1"/>
                        </a:buClr>
                        <a:buSzPts val="1200"/>
                        <a:buFont typeface="Mada"/>
                        <a:buAutoNum type="arabicPeriod"/>
                      </a:pPr>
                      <a:r>
                        <a:rPr lang="en" sz="1200">
                          <a:solidFill>
                            <a:schemeClr val="dk1"/>
                          </a:solidFill>
                          <a:latin typeface="Mada"/>
                          <a:ea typeface="Mada"/>
                          <a:cs typeface="Mada"/>
                          <a:sym typeface="Mada"/>
                        </a:rPr>
                        <a:t>Metronidazole/ tinidazole</a:t>
                      </a:r>
                      <a:endParaRPr sz="1200">
                        <a:solidFill>
                          <a:schemeClr val="dk1"/>
                        </a:solidFill>
                        <a:latin typeface="Mada"/>
                        <a:ea typeface="Mada"/>
                        <a:cs typeface="Mada"/>
                        <a:sym typeface="Mada"/>
                      </a:endParaRPr>
                    </a:p>
                    <a:p>
                      <a:pPr indent="-304800" lvl="0" marL="457200" rtl="0" algn="l">
                        <a:spcBef>
                          <a:spcPts val="0"/>
                        </a:spcBef>
                        <a:spcAft>
                          <a:spcPts val="0"/>
                        </a:spcAft>
                        <a:buClr>
                          <a:schemeClr val="dk1"/>
                        </a:buClr>
                        <a:buSzPts val="1200"/>
                        <a:buFont typeface="Mada"/>
                        <a:buAutoNum type="arabicPeriod"/>
                      </a:pPr>
                      <a:r>
                        <a:rPr lang="en" sz="1200">
                          <a:solidFill>
                            <a:schemeClr val="dk1"/>
                          </a:solidFill>
                          <a:latin typeface="Mada"/>
                          <a:ea typeface="Mada"/>
                          <a:cs typeface="Mada"/>
                          <a:sym typeface="Mada"/>
                        </a:rPr>
                        <a:t>Emetine / dehydroemetine</a:t>
                      </a:r>
                      <a:endParaRPr sz="1200">
                        <a:solidFill>
                          <a:srgbClr val="FF0000"/>
                        </a:solidFill>
                        <a:latin typeface="Mada"/>
                        <a:ea typeface="Mada"/>
                        <a:cs typeface="Mada"/>
                        <a:sym typeface="Mada"/>
                      </a:endParaRPr>
                    </a:p>
                    <a:p>
                      <a:pPr indent="-304800" lvl="0" marL="457200" rtl="0" algn="l">
                        <a:spcBef>
                          <a:spcPts val="0"/>
                        </a:spcBef>
                        <a:spcAft>
                          <a:spcPts val="0"/>
                        </a:spcAft>
                        <a:buClr>
                          <a:schemeClr val="dk1"/>
                        </a:buClr>
                        <a:buSzPts val="1200"/>
                        <a:buAutoNum type="arabicPeriod"/>
                      </a:pPr>
                      <a:r>
                        <a:rPr lang="en" sz="1200">
                          <a:solidFill>
                            <a:schemeClr val="dk1"/>
                          </a:solidFill>
                          <a:latin typeface="Mada"/>
                          <a:ea typeface="Mada"/>
                          <a:cs typeface="Mada"/>
                          <a:sym typeface="Mada"/>
                        </a:rPr>
                        <a:t>Chloroquine </a:t>
                      </a:r>
                      <a:r>
                        <a:rPr lang="en" sz="1200">
                          <a:solidFill>
                            <a:srgbClr val="FF0000"/>
                          </a:solidFill>
                          <a:latin typeface="Mada"/>
                          <a:ea typeface="Mada"/>
                          <a:cs typeface="Mada"/>
                          <a:sym typeface="Mada"/>
                        </a:rPr>
                        <a:t>(</a:t>
                      </a:r>
                      <a:r>
                        <a:rPr b="1" lang="en" sz="1200">
                          <a:solidFill>
                            <a:srgbClr val="FF0000"/>
                          </a:solidFill>
                          <a:latin typeface="Mada"/>
                          <a:ea typeface="Mada"/>
                          <a:cs typeface="Mada"/>
                          <a:sym typeface="Mada"/>
                        </a:rPr>
                        <a:t>liver only)</a:t>
                      </a:r>
                      <a:endParaRPr sz="1200">
                        <a:latin typeface="Mada"/>
                        <a:ea typeface="Mada"/>
                        <a:cs typeface="Mada"/>
                        <a:sym typeface="Mada"/>
                      </a:endParaRPr>
                    </a:p>
                  </a:txBody>
                  <a:tcPr marT="91425" marB="91425" marR="91425" marL="91425" anchor="ctr"/>
                </a:tc>
                <a:tc>
                  <a:txBody>
                    <a:bodyPr/>
                    <a:lstStyle/>
                    <a:p>
                      <a:pPr indent="-304800" lvl="0" marL="457200" rtl="0" algn="l">
                        <a:spcBef>
                          <a:spcPts val="0"/>
                        </a:spcBef>
                        <a:spcAft>
                          <a:spcPts val="0"/>
                        </a:spcAft>
                        <a:buClr>
                          <a:schemeClr val="dk1"/>
                        </a:buClr>
                        <a:buSzPts val="1200"/>
                        <a:buFont typeface="Mada"/>
                        <a:buAutoNum type="arabicPeriod"/>
                      </a:pPr>
                      <a:r>
                        <a:rPr lang="en" sz="1200">
                          <a:solidFill>
                            <a:schemeClr val="dk1"/>
                          </a:solidFill>
                          <a:latin typeface="Mada"/>
                          <a:ea typeface="Mada"/>
                          <a:cs typeface="Mada"/>
                          <a:sym typeface="Mada"/>
                        </a:rPr>
                        <a:t>Diloxanide furoate</a:t>
                      </a:r>
                      <a:endParaRPr sz="1200">
                        <a:solidFill>
                          <a:schemeClr val="dk1"/>
                        </a:solidFill>
                        <a:latin typeface="Mada"/>
                        <a:ea typeface="Mada"/>
                        <a:cs typeface="Mada"/>
                        <a:sym typeface="Mada"/>
                      </a:endParaRPr>
                    </a:p>
                    <a:p>
                      <a:pPr indent="-304800" lvl="0" marL="457200" rtl="0" algn="l">
                        <a:spcBef>
                          <a:spcPts val="0"/>
                        </a:spcBef>
                        <a:spcAft>
                          <a:spcPts val="0"/>
                        </a:spcAft>
                        <a:buClr>
                          <a:schemeClr val="dk1"/>
                        </a:buClr>
                        <a:buSzPts val="1200"/>
                        <a:buFont typeface="Mada"/>
                        <a:buAutoNum type="arabicPeriod"/>
                      </a:pPr>
                      <a:r>
                        <a:rPr lang="en" sz="1200">
                          <a:solidFill>
                            <a:schemeClr val="dk1"/>
                          </a:solidFill>
                          <a:latin typeface="Mada"/>
                          <a:ea typeface="Mada"/>
                          <a:cs typeface="Mada"/>
                          <a:sym typeface="Mada"/>
                        </a:rPr>
                        <a:t>Iodoquinol</a:t>
                      </a:r>
                      <a:endParaRPr sz="1200">
                        <a:solidFill>
                          <a:schemeClr val="dk1"/>
                        </a:solidFill>
                        <a:latin typeface="Mada"/>
                        <a:ea typeface="Mada"/>
                        <a:cs typeface="Mada"/>
                        <a:sym typeface="Mada"/>
                      </a:endParaRPr>
                    </a:p>
                    <a:p>
                      <a:pPr indent="-304800" lvl="0" marL="457200" rtl="0" algn="l">
                        <a:spcBef>
                          <a:spcPts val="0"/>
                        </a:spcBef>
                        <a:spcAft>
                          <a:spcPts val="0"/>
                        </a:spcAft>
                        <a:buClr>
                          <a:schemeClr val="dk1"/>
                        </a:buClr>
                        <a:buSzPts val="1200"/>
                        <a:buFont typeface="Mada"/>
                        <a:buAutoNum type="arabicPeriod"/>
                      </a:pPr>
                      <a:r>
                        <a:rPr lang="en" sz="1200">
                          <a:solidFill>
                            <a:schemeClr val="dk1"/>
                          </a:solidFill>
                          <a:latin typeface="Mada"/>
                          <a:ea typeface="Mada"/>
                          <a:cs typeface="Mada"/>
                          <a:sym typeface="Mada"/>
                        </a:rPr>
                        <a:t>Antibiotic:</a:t>
                      </a:r>
                      <a:endParaRPr sz="1200">
                        <a:solidFill>
                          <a:schemeClr val="dk1"/>
                        </a:solidFill>
                        <a:latin typeface="Mada"/>
                        <a:ea typeface="Mada"/>
                        <a:cs typeface="Mada"/>
                        <a:sym typeface="Mada"/>
                      </a:endParaRPr>
                    </a:p>
                    <a:p>
                      <a:pPr indent="-304800" lvl="1" marL="914400" rtl="0" algn="l">
                        <a:spcBef>
                          <a:spcPts val="0"/>
                        </a:spcBef>
                        <a:spcAft>
                          <a:spcPts val="0"/>
                        </a:spcAft>
                        <a:buClr>
                          <a:schemeClr val="dk1"/>
                        </a:buClr>
                        <a:buSzPts val="1200"/>
                        <a:buFont typeface="Mada"/>
                        <a:buAutoNum type="alphaLcPeriod"/>
                      </a:pPr>
                      <a:r>
                        <a:rPr lang="en" sz="1200">
                          <a:solidFill>
                            <a:schemeClr val="dk1"/>
                          </a:solidFill>
                          <a:latin typeface="Mada"/>
                          <a:ea typeface="Mada"/>
                          <a:cs typeface="Mada"/>
                          <a:sym typeface="Mada"/>
                        </a:rPr>
                        <a:t>Paromomycin</a:t>
                      </a:r>
                      <a:endParaRPr sz="1200">
                        <a:solidFill>
                          <a:schemeClr val="dk1"/>
                        </a:solidFill>
                        <a:latin typeface="Mada"/>
                        <a:ea typeface="Mada"/>
                        <a:cs typeface="Mada"/>
                        <a:sym typeface="Mada"/>
                      </a:endParaRPr>
                    </a:p>
                    <a:p>
                      <a:pPr indent="-304800" lvl="1" marL="914400" rtl="0" algn="l">
                        <a:spcBef>
                          <a:spcPts val="0"/>
                        </a:spcBef>
                        <a:spcAft>
                          <a:spcPts val="0"/>
                        </a:spcAft>
                        <a:buClr>
                          <a:schemeClr val="dk1"/>
                        </a:buClr>
                        <a:buSzPts val="1200"/>
                        <a:buFont typeface="Mada"/>
                        <a:buAutoNum type="alphaLcPeriod"/>
                      </a:pPr>
                      <a:r>
                        <a:rPr lang="en" sz="1200">
                          <a:solidFill>
                            <a:schemeClr val="dk1"/>
                          </a:solidFill>
                          <a:latin typeface="Mada"/>
                          <a:ea typeface="Mada"/>
                          <a:cs typeface="Mada"/>
                          <a:sym typeface="Mada"/>
                        </a:rPr>
                        <a:t>Tetracycline</a:t>
                      </a:r>
                      <a:endParaRPr sz="1200">
                        <a:solidFill>
                          <a:schemeClr val="dk1"/>
                        </a:solidFill>
                        <a:latin typeface="Mada"/>
                        <a:ea typeface="Mada"/>
                        <a:cs typeface="Mada"/>
                        <a:sym typeface="Mada"/>
                      </a:endParaRPr>
                    </a:p>
                  </a:txBody>
                  <a:tcPr marT="91425" marB="91425" marR="91425" marL="91425" anchor="ctr"/>
                </a:tc>
              </a:tr>
            </a:tbl>
          </a:graphicData>
        </a:graphic>
      </p:graphicFrame>
      <p:sp>
        <p:nvSpPr>
          <p:cNvPr id="209" name="Google Shape;209;p27"/>
          <p:cNvSpPr/>
          <p:nvPr/>
        </p:nvSpPr>
        <p:spPr>
          <a:xfrm>
            <a:off x="171450" y="542925"/>
            <a:ext cx="3002700" cy="1086900"/>
          </a:xfrm>
          <a:prstGeom prst="rect">
            <a:avLst/>
          </a:prstGeom>
          <a:noFill/>
          <a:ln cap="flat" cmpd="sng" w="19050">
            <a:solidFill>
              <a:srgbClr val="CCCCCC"/>
            </a:solidFill>
            <a:prstDash val="solid"/>
            <a:round/>
            <a:headEnd len="sm" w="sm" type="none"/>
            <a:tailEnd len="sm" w="sm" type="none"/>
          </a:ln>
        </p:spPr>
        <p:txBody>
          <a:bodyPr anchorCtr="0" anchor="ctr" bIns="45700" lIns="91425" spcFirstLastPara="1" rIns="91425" wrap="square" tIns="45700">
            <a:noAutofit/>
          </a:bodyPr>
          <a:lstStyle/>
          <a:p>
            <a:pPr indent="0" lvl="0" marL="0" rtl="0" algn="l">
              <a:spcBef>
                <a:spcPts val="240"/>
              </a:spcBef>
              <a:spcAft>
                <a:spcPts val="0"/>
              </a:spcAft>
              <a:buNone/>
            </a:pPr>
            <a:r>
              <a:rPr lang="en" sz="1200">
                <a:solidFill>
                  <a:srgbClr val="674EA7"/>
                </a:solidFill>
                <a:latin typeface="Mada"/>
                <a:ea typeface="Mada"/>
                <a:cs typeface="Mada"/>
                <a:sym typeface="Mada"/>
              </a:rPr>
              <a:t>- C</a:t>
            </a:r>
            <a:r>
              <a:rPr lang="en" sz="1200">
                <a:solidFill>
                  <a:srgbClr val="674EA7"/>
                </a:solidFill>
                <a:latin typeface="Mada"/>
                <a:ea typeface="Mada"/>
                <a:cs typeface="Mada"/>
                <a:sym typeface="Mada"/>
              </a:rPr>
              <a:t>an survive outside the human body.</a:t>
            </a:r>
            <a:endParaRPr sz="1200">
              <a:solidFill>
                <a:srgbClr val="674EA7"/>
              </a:solidFill>
              <a:latin typeface="Mada"/>
              <a:ea typeface="Mada"/>
              <a:cs typeface="Mada"/>
              <a:sym typeface="Mada"/>
            </a:endParaRPr>
          </a:p>
          <a:p>
            <a:pPr indent="0" lvl="0" marL="0" rtl="0" algn="l">
              <a:spcBef>
                <a:spcPts val="240"/>
              </a:spcBef>
              <a:spcAft>
                <a:spcPts val="0"/>
              </a:spcAft>
              <a:buNone/>
            </a:pPr>
            <a:r>
              <a:rPr lang="en" sz="1200">
                <a:solidFill>
                  <a:srgbClr val="674EA7"/>
                </a:solidFill>
                <a:latin typeface="Mada"/>
                <a:ea typeface="Mada"/>
                <a:cs typeface="Mada"/>
                <a:sym typeface="Mada"/>
              </a:rPr>
              <a:t>- When ingested, liberate trophozoites in the lumen of the intestine.</a:t>
            </a:r>
            <a:endParaRPr sz="1200">
              <a:solidFill>
                <a:srgbClr val="674EA7"/>
              </a:solidFill>
              <a:latin typeface="Mada"/>
              <a:ea typeface="Mada"/>
              <a:cs typeface="Mada"/>
              <a:sym typeface="Mada"/>
            </a:endParaRPr>
          </a:p>
        </p:txBody>
      </p:sp>
      <p:sp>
        <p:nvSpPr>
          <p:cNvPr id="210" name="Google Shape;210;p27"/>
          <p:cNvSpPr txBox="1"/>
          <p:nvPr/>
        </p:nvSpPr>
        <p:spPr>
          <a:xfrm>
            <a:off x="66525" y="70975"/>
            <a:ext cx="6753300" cy="453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a:solidFill>
                  <a:srgbClr val="C27BA0"/>
                </a:solidFill>
                <a:latin typeface="Mada"/>
                <a:ea typeface="Mada"/>
                <a:cs typeface="Mada"/>
                <a:sym typeface="Mada"/>
              </a:rPr>
              <a:t>Entamoeba histolytica exists in two form:</a:t>
            </a:r>
            <a:endParaRPr b="1" sz="1800">
              <a:solidFill>
                <a:srgbClr val="C27BA0"/>
              </a:solidFill>
              <a:latin typeface="Mada"/>
              <a:ea typeface="Mada"/>
              <a:cs typeface="Mada"/>
              <a:sym typeface="Mada"/>
            </a:endParaRPr>
          </a:p>
        </p:txBody>
      </p:sp>
      <p:sp>
        <p:nvSpPr>
          <p:cNvPr id="211" name="Google Shape;211;p27"/>
          <p:cNvSpPr txBox="1"/>
          <p:nvPr/>
        </p:nvSpPr>
        <p:spPr>
          <a:xfrm>
            <a:off x="171450" y="1620525"/>
            <a:ext cx="3007200" cy="246300"/>
          </a:xfrm>
          <a:prstGeom prst="rect">
            <a:avLst/>
          </a:prstGeom>
          <a:solidFill>
            <a:srgbClr val="C27BA0"/>
          </a:solidFill>
          <a:ln>
            <a:noFill/>
          </a:ln>
        </p:spPr>
        <p:txBody>
          <a:bodyPr anchorCtr="0" anchor="ctr" bIns="45700" lIns="91425" spcFirstLastPara="1" rIns="91425" wrap="square" tIns="45700">
            <a:noAutofit/>
          </a:bodyPr>
          <a:lstStyle/>
          <a:p>
            <a:pPr indent="0" lvl="0" marL="0" marR="0" rtl="0" algn="ctr">
              <a:spcBef>
                <a:spcPts val="0"/>
              </a:spcBef>
              <a:spcAft>
                <a:spcPts val="0"/>
              </a:spcAft>
              <a:buSzPts val="1100"/>
              <a:buNone/>
            </a:pPr>
            <a:r>
              <a:rPr b="1" lang="en">
                <a:solidFill>
                  <a:srgbClr val="FFFFFF"/>
                </a:solidFill>
                <a:latin typeface="Mada"/>
                <a:ea typeface="Mada"/>
                <a:cs typeface="Mada"/>
                <a:sym typeface="Mada"/>
              </a:rPr>
              <a:t>Cysts (infective stage)</a:t>
            </a:r>
            <a:endParaRPr b="1">
              <a:solidFill>
                <a:srgbClr val="FFFFFF"/>
              </a:solidFill>
              <a:latin typeface="Georgia"/>
              <a:ea typeface="Georgia"/>
              <a:cs typeface="Georgia"/>
              <a:sym typeface="Georgia"/>
            </a:endParaRPr>
          </a:p>
        </p:txBody>
      </p:sp>
      <p:sp>
        <p:nvSpPr>
          <p:cNvPr id="212" name="Google Shape;212;p27"/>
          <p:cNvSpPr/>
          <p:nvPr/>
        </p:nvSpPr>
        <p:spPr>
          <a:xfrm>
            <a:off x="3438467" y="546950"/>
            <a:ext cx="3234300" cy="1070700"/>
          </a:xfrm>
          <a:prstGeom prst="rect">
            <a:avLst/>
          </a:prstGeom>
          <a:noFill/>
          <a:ln cap="flat" cmpd="sng" w="19050">
            <a:solidFill>
              <a:srgbClr val="CCCCCC"/>
            </a:solidFill>
            <a:prstDash val="solid"/>
            <a:round/>
            <a:headEnd len="sm" w="sm" type="none"/>
            <a:tailEnd len="sm" w="sm" type="none"/>
          </a:ln>
        </p:spPr>
        <p:txBody>
          <a:bodyPr anchorCtr="0" anchor="ctr" bIns="45700" lIns="91425" spcFirstLastPara="1" rIns="91425" wrap="square" tIns="45700">
            <a:noAutofit/>
          </a:bodyPr>
          <a:lstStyle/>
          <a:p>
            <a:pPr indent="0" lvl="0" marL="0" rtl="0" algn="l">
              <a:spcBef>
                <a:spcPts val="240"/>
              </a:spcBef>
              <a:spcAft>
                <a:spcPts val="0"/>
              </a:spcAft>
              <a:buNone/>
            </a:pPr>
            <a:r>
              <a:rPr lang="en" sz="1100">
                <a:solidFill>
                  <a:srgbClr val="674EA7"/>
                </a:solidFill>
                <a:latin typeface="Mada"/>
                <a:ea typeface="Mada"/>
                <a:cs typeface="Mada"/>
                <a:sym typeface="Mada"/>
              </a:rPr>
              <a:t>- </a:t>
            </a:r>
            <a:r>
              <a:rPr lang="en" sz="1100">
                <a:solidFill>
                  <a:srgbClr val="674EA7"/>
                </a:solidFill>
                <a:latin typeface="Mada"/>
                <a:ea typeface="Mada"/>
                <a:cs typeface="Mada"/>
                <a:sym typeface="Mada"/>
              </a:rPr>
              <a:t>Multiply and feed on intestinal bacterial flora.</a:t>
            </a:r>
            <a:endParaRPr sz="1100">
              <a:solidFill>
                <a:srgbClr val="674EA7"/>
              </a:solidFill>
              <a:latin typeface="Mada"/>
              <a:ea typeface="Mada"/>
              <a:cs typeface="Mada"/>
              <a:sym typeface="Mada"/>
            </a:endParaRPr>
          </a:p>
          <a:p>
            <a:pPr indent="0" lvl="0" marL="0" rtl="0" algn="l">
              <a:spcBef>
                <a:spcPts val="240"/>
              </a:spcBef>
              <a:spcAft>
                <a:spcPts val="0"/>
              </a:spcAft>
              <a:buNone/>
            </a:pPr>
            <a:r>
              <a:rPr lang="en" sz="1100">
                <a:solidFill>
                  <a:srgbClr val="674EA7"/>
                </a:solidFill>
                <a:latin typeface="Mada"/>
                <a:ea typeface="Mada"/>
                <a:cs typeface="Mada"/>
                <a:sym typeface="Mada"/>
              </a:rPr>
              <a:t>- They may invade and ulcerate wall of large intestine or may migrate to liver or other tissues.</a:t>
            </a:r>
            <a:endParaRPr sz="1100">
              <a:solidFill>
                <a:srgbClr val="674EA7"/>
              </a:solidFill>
              <a:latin typeface="Mada"/>
              <a:ea typeface="Mada"/>
              <a:cs typeface="Mada"/>
              <a:sym typeface="Mada"/>
            </a:endParaRPr>
          </a:p>
          <a:p>
            <a:pPr indent="0" lvl="0" marL="0" rtl="0" algn="l">
              <a:spcBef>
                <a:spcPts val="240"/>
              </a:spcBef>
              <a:spcAft>
                <a:spcPts val="0"/>
              </a:spcAft>
              <a:buNone/>
            </a:pPr>
            <a:r>
              <a:rPr lang="en" sz="1100">
                <a:solidFill>
                  <a:srgbClr val="674EA7"/>
                </a:solidFill>
                <a:latin typeface="Mada"/>
                <a:ea typeface="Mada"/>
                <a:cs typeface="Mada"/>
                <a:sym typeface="Mada"/>
              </a:rPr>
              <a:t>- In rectum, trophozoites transform to cysts and are excreted in feces.</a:t>
            </a:r>
            <a:endParaRPr sz="1100">
              <a:solidFill>
                <a:srgbClr val="674EA7"/>
              </a:solidFill>
              <a:latin typeface="Mada"/>
              <a:ea typeface="Mada"/>
              <a:cs typeface="Mada"/>
              <a:sym typeface="Mada"/>
            </a:endParaRPr>
          </a:p>
        </p:txBody>
      </p:sp>
      <p:sp>
        <p:nvSpPr>
          <p:cNvPr id="213" name="Google Shape;213;p27"/>
          <p:cNvSpPr txBox="1"/>
          <p:nvPr/>
        </p:nvSpPr>
        <p:spPr>
          <a:xfrm>
            <a:off x="3433775" y="1601298"/>
            <a:ext cx="3243600" cy="265500"/>
          </a:xfrm>
          <a:prstGeom prst="rect">
            <a:avLst/>
          </a:prstGeom>
          <a:solidFill>
            <a:srgbClr val="741B47"/>
          </a:solidFill>
          <a:ln>
            <a:noFill/>
          </a:ln>
        </p:spPr>
        <p:txBody>
          <a:bodyPr anchorCtr="0" anchor="ctr" bIns="45700" lIns="91425" spcFirstLastPara="1" rIns="91425" wrap="square" tIns="45700">
            <a:noAutofit/>
          </a:bodyPr>
          <a:lstStyle/>
          <a:p>
            <a:pPr indent="0" lvl="0" marL="0" marR="0" rtl="0" algn="ctr">
              <a:spcBef>
                <a:spcPts val="0"/>
              </a:spcBef>
              <a:spcAft>
                <a:spcPts val="0"/>
              </a:spcAft>
              <a:buSzPts val="1100"/>
              <a:buNone/>
            </a:pPr>
            <a:r>
              <a:rPr b="1" lang="en" sz="1200">
                <a:solidFill>
                  <a:srgbClr val="FFFFFF"/>
                </a:solidFill>
                <a:latin typeface="Mada"/>
                <a:ea typeface="Mada"/>
                <a:cs typeface="Mada"/>
                <a:sym typeface="Mada"/>
              </a:rPr>
              <a:t>Trophozoites (non-infective; invasive stage)</a:t>
            </a:r>
            <a:endParaRPr b="1" sz="1200">
              <a:solidFill>
                <a:srgbClr val="FFFFFF"/>
              </a:solidFill>
              <a:latin typeface="Mada"/>
              <a:ea typeface="Mada"/>
              <a:cs typeface="Mada"/>
              <a:sym typeface="Mada"/>
            </a:endParaRPr>
          </a:p>
        </p:txBody>
      </p:sp>
      <p:sp>
        <p:nvSpPr>
          <p:cNvPr id="214" name="Google Shape;214;p27"/>
          <p:cNvSpPr txBox="1"/>
          <p:nvPr/>
        </p:nvSpPr>
        <p:spPr>
          <a:xfrm>
            <a:off x="1676400" y="1997988"/>
            <a:ext cx="3609900" cy="364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a:solidFill>
                  <a:srgbClr val="C27BA0"/>
                </a:solidFill>
                <a:latin typeface="Mada"/>
                <a:ea typeface="Mada"/>
                <a:cs typeface="Mada"/>
                <a:sym typeface="Mada"/>
              </a:rPr>
              <a:t>Life cycle of Amebiasis:</a:t>
            </a:r>
            <a:endParaRPr b="1" sz="1800">
              <a:solidFill>
                <a:srgbClr val="C27BA0"/>
              </a:solidFill>
              <a:latin typeface="Mada"/>
              <a:ea typeface="Mada"/>
              <a:cs typeface="Mada"/>
              <a:sym typeface="Mada"/>
            </a:endParaRPr>
          </a:p>
        </p:txBody>
      </p:sp>
      <p:sp>
        <p:nvSpPr>
          <p:cNvPr id="215" name="Google Shape;215;p27"/>
          <p:cNvSpPr txBox="1"/>
          <p:nvPr/>
        </p:nvSpPr>
        <p:spPr>
          <a:xfrm>
            <a:off x="142725" y="2486625"/>
            <a:ext cx="1192500" cy="1494900"/>
          </a:xfrm>
          <a:prstGeom prst="rect">
            <a:avLst/>
          </a:prstGeom>
          <a:noFill/>
          <a:ln cap="flat" cmpd="sng" w="19050">
            <a:solidFill>
              <a:srgbClr val="EAD1D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1200">
                <a:solidFill>
                  <a:schemeClr val="dk1"/>
                </a:solidFill>
                <a:latin typeface="Mada"/>
                <a:ea typeface="Mada"/>
                <a:cs typeface="Mada"/>
                <a:sym typeface="Mada"/>
              </a:rPr>
              <a:t>Cysts ingestion in contaminated food or water</a:t>
            </a:r>
            <a:endParaRPr sz="1200">
              <a:latin typeface="Mada"/>
              <a:ea typeface="Mada"/>
              <a:cs typeface="Mada"/>
              <a:sym typeface="Mada"/>
            </a:endParaRPr>
          </a:p>
        </p:txBody>
      </p:sp>
      <p:sp>
        <p:nvSpPr>
          <p:cNvPr id="216" name="Google Shape;216;p27"/>
          <p:cNvSpPr txBox="1"/>
          <p:nvPr/>
        </p:nvSpPr>
        <p:spPr>
          <a:xfrm>
            <a:off x="1508775" y="2486625"/>
            <a:ext cx="1192500" cy="1494900"/>
          </a:xfrm>
          <a:prstGeom prst="rect">
            <a:avLst/>
          </a:prstGeom>
          <a:noFill/>
          <a:ln cap="flat" cmpd="sng" w="19050">
            <a:solidFill>
              <a:srgbClr val="EAD1D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solidFill>
                  <a:schemeClr val="dk1"/>
                </a:solidFill>
                <a:latin typeface="Mada"/>
                <a:ea typeface="Mada"/>
                <a:cs typeface="Mada"/>
                <a:sym typeface="Mada"/>
              </a:rPr>
              <a:t>Liberation of trophozoites in the colon</a:t>
            </a:r>
            <a:r>
              <a:rPr baseline="30000" lang="en" sz="1200">
                <a:solidFill>
                  <a:srgbClr val="6AA84F"/>
                </a:solidFill>
                <a:latin typeface="Mada"/>
                <a:ea typeface="Mada"/>
                <a:cs typeface="Mada"/>
                <a:sym typeface="Mada"/>
              </a:rPr>
              <a:t>1</a:t>
            </a:r>
            <a:r>
              <a:rPr lang="en" sz="1200">
                <a:solidFill>
                  <a:schemeClr val="dk1"/>
                </a:solidFill>
                <a:latin typeface="Mada"/>
                <a:ea typeface="Mada"/>
                <a:cs typeface="Mada"/>
                <a:sym typeface="Mada"/>
              </a:rPr>
              <a:t>.</a:t>
            </a:r>
            <a:endParaRPr sz="1200">
              <a:latin typeface="Mada"/>
              <a:ea typeface="Mada"/>
              <a:cs typeface="Mada"/>
              <a:sym typeface="Mada"/>
            </a:endParaRPr>
          </a:p>
        </p:txBody>
      </p:sp>
      <p:sp>
        <p:nvSpPr>
          <p:cNvPr id="217" name="Google Shape;217;p27"/>
          <p:cNvSpPr txBox="1"/>
          <p:nvPr/>
        </p:nvSpPr>
        <p:spPr>
          <a:xfrm>
            <a:off x="2881200" y="2486625"/>
            <a:ext cx="1192500" cy="1494900"/>
          </a:xfrm>
          <a:prstGeom prst="rect">
            <a:avLst/>
          </a:prstGeom>
          <a:noFill/>
          <a:ln cap="flat" cmpd="sng" w="19050">
            <a:solidFill>
              <a:srgbClr val="EAD1D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solidFill>
                  <a:schemeClr val="dk1"/>
                </a:solidFill>
                <a:latin typeface="Mada"/>
                <a:ea typeface="Mada"/>
                <a:cs typeface="Mada"/>
                <a:sym typeface="Mada"/>
              </a:rPr>
              <a:t>Invasion</a:t>
            </a:r>
            <a:r>
              <a:rPr baseline="30000" lang="en" sz="1200">
                <a:solidFill>
                  <a:srgbClr val="6AA84F"/>
                </a:solidFill>
                <a:latin typeface="Mada"/>
                <a:ea typeface="Mada"/>
                <a:cs typeface="Mada"/>
                <a:sym typeface="Mada"/>
              </a:rPr>
              <a:t>2  </a:t>
            </a:r>
            <a:r>
              <a:rPr lang="en" sz="1200">
                <a:solidFill>
                  <a:schemeClr val="dk1"/>
                </a:solidFill>
                <a:latin typeface="Mada"/>
                <a:ea typeface="Mada"/>
                <a:cs typeface="Mada"/>
                <a:sym typeface="Mada"/>
              </a:rPr>
              <a:t>of intestinal wall and m</a:t>
            </a:r>
            <a:r>
              <a:rPr lang="en" sz="1200">
                <a:solidFill>
                  <a:schemeClr val="dk1"/>
                </a:solidFill>
                <a:latin typeface="Mada"/>
                <a:ea typeface="Mada"/>
                <a:cs typeface="Mada"/>
                <a:sym typeface="Mada"/>
              </a:rPr>
              <a:t>ultiplication of trophozoites within colon wall</a:t>
            </a:r>
            <a:endParaRPr sz="1200">
              <a:latin typeface="Mada"/>
              <a:ea typeface="Mada"/>
              <a:cs typeface="Mada"/>
              <a:sym typeface="Mada"/>
            </a:endParaRPr>
          </a:p>
        </p:txBody>
      </p:sp>
      <p:sp>
        <p:nvSpPr>
          <p:cNvPr id="218" name="Google Shape;218;p27"/>
          <p:cNvSpPr txBox="1"/>
          <p:nvPr/>
        </p:nvSpPr>
        <p:spPr>
          <a:xfrm>
            <a:off x="4210200" y="2486625"/>
            <a:ext cx="1192500" cy="1494900"/>
          </a:xfrm>
          <a:prstGeom prst="rect">
            <a:avLst/>
          </a:prstGeom>
          <a:noFill/>
          <a:ln cap="flat" cmpd="sng" w="19050">
            <a:solidFill>
              <a:srgbClr val="EAD1D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solidFill>
                  <a:schemeClr val="dk1"/>
                </a:solidFill>
                <a:latin typeface="Mada"/>
                <a:ea typeface="Mada"/>
                <a:cs typeface="Mada"/>
                <a:sym typeface="Mada"/>
              </a:rPr>
              <a:t>Systemic invasion to other organs (liver, lungs, brain)</a:t>
            </a:r>
            <a:endParaRPr sz="1200">
              <a:latin typeface="Mada"/>
              <a:ea typeface="Mada"/>
              <a:cs typeface="Mada"/>
              <a:sym typeface="Mada"/>
            </a:endParaRPr>
          </a:p>
        </p:txBody>
      </p:sp>
      <p:sp>
        <p:nvSpPr>
          <p:cNvPr id="219" name="Google Shape;219;p27"/>
          <p:cNvSpPr txBox="1"/>
          <p:nvPr/>
        </p:nvSpPr>
        <p:spPr>
          <a:xfrm>
            <a:off x="5552925" y="2486625"/>
            <a:ext cx="1171800" cy="1494900"/>
          </a:xfrm>
          <a:prstGeom prst="rect">
            <a:avLst/>
          </a:prstGeom>
          <a:noFill/>
          <a:ln cap="flat" cmpd="sng" w="19050">
            <a:solidFill>
              <a:srgbClr val="EAD1D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solidFill>
                  <a:schemeClr val="dk1"/>
                </a:solidFill>
                <a:latin typeface="Mada"/>
                <a:ea typeface="Mada"/>
                <a:cs typeface="Mada"/>
                <a:sym typeface="Mada"/>
              </a:rPr>
              <a:t>Cyst formation in rectum and excretion in feces.</a:t>
            </a:r>
            <a:endParaRPr sz="1200">
              <a:latin typeface="Mada"/>
              <a:ea typeface="Mada"/>
              <a:cs typeface="Mada"/>
              <a:sym typeface="Mada"/>
            </a:endParaRPr>
          </a:p>
        </p:txBody>
      </p:sp>
      <p:sp>
        <p:nvSpPr>
          <p:cNvPr id="220" name="Google Shape;220;p27"/>
          <p:cNvSpPr txBox="1"/>
          <p:nvPr/>
        </p:nvSpPr>
        <p:spPr>
          <a:xfrm>
            <a:off x="28650" y="11335353"/>
            <a:ext cx="6858000" cy="74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6AA84F"/>
                </a:solidFill>
                <a:latin typeface="Mada"/>
                <a:ea typeface="Mada"/>
                <a:cs typeface="Mada"/>
                <a:sym typeface="Mada"/>
              </a:rPr>
              <a:t>1: before invasion, the </a:t>
            </a:r>
            <a:r>
              <a:rPr lang="en" sz="800">
                <a:solidFill>
                  <a:srgbClr val="6AA84F"/>
                </a:solidFill>
                <a:latin typeface="Mada"/>
                <a:ea typeface="Mada"/>
                <a:cs typeface="Mada"/>
                <a:sym typeface="Mada"/>
              </a:rPr>
              <a:t>amoeba is only found in the colon, therefore at this stage (asymptomatic patients) Luminal amebicides are enough to treat.</a:t>
            </a:r>
            <a:endParaRPr sz="800">
              <a:solidFill>
                <a:srgbClr val="6AA84F"/>
              </a:solidFill>
              <a:latin typeface="Mada"/>
              <a:ea typeface="Mada"/>
              <a:cs typeface="Mada"/>
              <a:sym typeface="Mada"/>
            </a:endParaRPr>
          </a:p>
          <a:p>
            <a:pPr indent="0" lvl="0" marL="0" rtl="0" algn="l">
              <a:spcBef>
                <a:spcPts val="0"/>
              </a:spcBef>
              <a:spcAft>
                <a:spcPts val="0"/>
              </a:spcAft>
              <a:buNone/>
            </a:pPr>
            <a:r>
              <a:rPr lang="en" sz="800">
                <a:solidFill>
                  <a:srgbClr val="6AA84F"/>
                </a:solidFill>
                <a:latin typeface="Mada"/>
                <a:ea typeface="Mada"/>
                <a:cs typeface="Mada"/>
                <a:sym typeface="Mada"/>
              </a:rPr>
              <a:t>2: once invasion occur, luminal amebicides are no longer enough alone, systemic amebicides should be used to eradicate the infection.</a:t>
            </a:r>
            <a:endParaRPr sz="800">
              <a:solidFill>
                <a:srgbClr val="6AA84F"/>
              </a:solidFill>
              <a:latin typeface="Mada"/>
              <a:ea typeface="Mada"/>
              <a:cs typeface="Mada"/>
              <a:sym typeface="Mada"/>
            </a:endParaRPr>
          </a:p>
          <a:p>
            <a:pPr indent="0" lvl="0" marL="0" rtl="0" algn="l">
              <a:spcBef>
                <a:spcPts val="0"/>
              </a:spcBef>
              <a:spcAft>
                <a:spcPts val="0"/>
              </a:spcAft>
              <a:buNone/>
            </a:pPr>
            <a:r>
              <a:rPr lang="en" sz="800">
                <a:solidFill>
                  <a:srgbClr val="6AA84F"/>
                </a:solidFill>
                <a:latin typeface="Mada"/>
                <a:ea typeface="Mada"/>
                <a:cs typeface="Mada"/>
                <a:sym typeface="Mada"/>
              </a:rPr>
              <a:t>3: They are highly absorbable, allowing them to reach to systemic circulation and eradicate the organism from the systemic tissues. BUT they are not enough to eradicate the cysts from the intestines, thus, luminal amebicides SHOULD be administered after the systemic amebicides.</a:t>
            </a:r>
            <a:endParaRPr sz="800">
              <a:solidFill>
                <a:srgbClr val="6AA84F"/>
              </a:solidFill>
              <a:latin typeface="Mada"/>
              <a:ea typeface="Mada"/>
              <a:cs typeface="Mada"/>
              <a:sym typeface="Mada"/>
            </a:endParaRPr>
          </a:p>
          <a:p>
            <a:pPr indent="0" lvl="0" marL="0" rtl="0" algn="l">
              <a:spcBef>
                <a:spcPts val="0"/>
              </a:spcBef>
              <a:spcAft>
                <a:spcPts val="0"/>
              </a:spcAft>
              <a:buNone/>
            </a:pPr>
            <a:r>
              <a:rPr lang="en" sz="800">
                <a:solidFill>
                  <a:srgbClr val="6AA84F"/>
                </a:solidFill>
                <a:latin typeface="Mada"/>
                <a:ea typeface="Mada"/>
                <a:cs typeface="Mada"/>
                <a:sym typeface="Mada"/>
              </a:rPr>
              <a:t>4: they are poorly absorbed, allowing them to act on the site of infection (the intestines).</a:t>
            </a:r>
            <a:endParaRPr sz="800">
              <a:solidFill>
                <a:srgbClr val="6AA84F"/>
              </a:solidFill>
              <a:latin typeface="Mada"/>
              <a:ea typeface="Mada"/>
              <a:cs typeface="Mada"/>
              <a:sym typeface="Mada"/>
            </a:endParaRPr>
          </a:p>
          <a:p>
            <a:pPr indent="0" lvl="0" marL="0" rtl="0" algn="l">
              <a:spcBef>
                <a:spcPts val="0"/>
              </a:spcBef>
              <a:spcAft>
                <a:spcPts val="0"/>
              </a:spcAft>
              <a:buNone/>
            </a:pPr>
            <a:r>
              <a:t/>
            </a:r>
            <a:endParaRPr sz="800">
              <a:solidFill>
                <a:srgbClr val="6AA84F"/>
              </a:solidFill>
              <a:latin typeface="Mada"/>
              <a:ea typeface="Mada"/>
              <a:cs typeface="Mada"/>
              <a:sym typeface="Mad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graphicFrame>
        <p:nvGraphicFramePr>
          <p:cNvPr id="225" name="Google Shape;225;p28"/>
          <p:cNvGraphicFramePr/>
          <p:nvPr/>
        </p:nvGraphicFramePr>
        <p:xfrm>
          <a:off x="233300" y="3705225"/>
          <a:ext cx="3000000" cy="3000000"/>
        </p:xfrm>
        <a:graphic>
          <a:graphicData uri="http://schemas.openxmlformats.org/drawingml/2006/table">
            <a:tbl>
              <a:tblPr>
                <a:noFill/>
                <a:tableStyleId>{D29605BF-01E3-4161-8CAB-9AD606697C1C}</a:tableStyleId>
              </a:tblPr>
              <a:tblGrid>
                <a:gridCol w="709325"/>
                <a:gridCol w="5772475"/>
              </a:tblGrid>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Uses</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lnSpc>
                          <a:spcPct val="115000"/>
                        </a:lnSpc>
                        <a:spcBef>
                          <a:spcPts val="0"/>
                        </a:spcBef>
                        <a:spcAft>
                          <a:spcPts val="0"/>
                        </a:spcAft>
                        <a:buClr>
                          <a:srgbClr val="FF0000"/>
                        </a:buClr>
                        <a:buSzPts val="1200"/>
                        <a:buFont typeface="Mada"/>
                        <a:buChar char="★"/>
                      </a:pPr>
                      <a:r>
                        <a:rPr b="1" lang="en" sz="1200">
                          <a:solidFill>
                            <a:srgbClr val="FF0000"/>
                          </a:solidFill>
                          <a:latin typeface="Mada"/>
                          <a:ea typeface="Mada"/>
                          <a:cs typeface="Mada"/>
                          <a:sym typeface="Mada"/>
                        </a:rPr>
                        <a:t>Drug of choice</a:t>
                      </a:r>
                      <a:r>
                        <a:rPr lang="en" sz="1200">
                          <a:latin typeface="Mada"/>
                          <a:ea typeface="Mada"/>
                          <a:cs typeface="Mada"/>
                          <a:sym typeface="Mada"/>
                        </a:rPr>
                        <a:t> for treating </a:t>
                      </a:r>
                      <a:r>
                        <a:rPr lang="en" sz="1200" u="sng">
                          <a:latin typeface="Mada"/>
                          <a:ea typeface="Mada"/>
                          <a:cs typeface="Mada"/>
                          <a:sym typeface="Mada"/>
                        </a:rPr>
                        <a:t>invasive</a:t>
                      </a:r>
                      <a:r>
                        <a:rPr lang="en" sz="1200">
                          <a:latin typeface="Mada"/>
                          <a:ea typeface="Mada"/>
                          <a:cs typeface="Mada"/>
                          <a:sym typeface="Mada"/>
                        </a:rPr>
                        <a:t> amebic infections (intestinal &amp; extraintestinal amebiasis)</a:t>
                      </a:r>
                      <a:endParaRPr sz="1200">
                        <a:latin typeface="Mada"/>
                        <a:ea typeface="Mada"/>
                        <a:cs typeface="Mada"/>
                        <a:sym typeface="Mada"/>
                      </a:endParaRPr>
                    </a:p>
                    <a:p>
                      <a:pPr indent="-304800" lvl="1" marL="914400" rtl="0" algn="l">
                        <a:lnSpc>
                          <a:spcPct val="115000"/>
                        </a:lnSpc>
                        <a:spcBef>
                          <a:spcPts val="0"/>
                        </a:spcBef>
                        <a:spcAft>
                          <a:spcPts val="0"/>
                        </a:spcAft>
                        <a:buClr>
                          <a:srgbClr val="FF0000"/>
                        </a:buClr>
                        <a:buSzPts val="1200"/>
                        <a:buFont typeface="Mada"/>
                        <a:buChar char="○"/>
                      </a:pPr>
                      <a:r>
                        <a:rPr b="1" lang="en" sz="1200">
                          <a:solidFill>
                            <a:srgbClr val="FF0000"/>
                          </a:solidFill>
                          <a:latin typeface="Mada"/>
                          <a:ea typeface="Mada"/>
                          <a:cs typeface="Mada"/>
                          <a:sym typeface="Mada"/>
                        </a:rPr>
                        <a:t>Should be followed by luminal amebicides</a:t>
                      </a:r>
                      <a:endParaRPr b="1" sz="1200">
                        <a:solidFill>
                          <a:srgbClr val="FF0000"/>
                        </a:solidFill>
                        <a:latin typeface="Mada"/>
                        <a:ea typeface="Mada"/>
                        <a:cs typeface="Mada"/>
                        <a:sym typeface="Mada"/>
                      </a:endParaRPr>
                    </a:p>
                    <a:p>
                      <a:pPr indent="-304800" lvl="0" marL="457200" rtl="0" algn="l">
                        <a:lnSpc>
                          <a:spcPct val="115000"/>
                        </a:lnSpc>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Giardiasis</a:t>
                      </a:r>
                      <a:endParaRPr sz="1200">
                        <a:solidFill>
                          <a:schemeClr val="dk1"/>
                        </a:solidFill>
                        <a:latin typeface="Mada"/>
                        <a:ea typeface="Mada"/>
                        <a:cs typeface="Mada"/>
                        <a:sym typeface="Mada"/>
                      </a:endParaRPr>
                    </a:p>
                    <a:p>
                      <a:pPr indent="-304800" lvl="0" marL="457200" rtl="0" algn="l">
                        <a:lnSpc>
                          <a:spcPct val="115000"/>
                        </a:lnSpc>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Trichomoniasis</a:t>
                      </a:r>
                      <a:endParaRPr sz="1200">
                        <a:solidFill>
                          <a:schemeClr val="dk1"/>
                        </a:solidFill>
                        <a:latin typeface="Mada"/>
                        <a:ea typeface="Mada"/>
                        <a:cs typeface="Mada"/>
                        <a:sym typeface="Mada"/>
                      </a:endParaRPr>
                    </a:p>
                    <a:p>
                      <a:pPr indent="-304800" lvl="0" marL="457200" rtl="0" algn="l">
                        <a:lnSpc>
                          <a:spcPct val="115000"/>
                        </a:lnSpc>
                        <a:spcBef>
                          <a:spcPts val="0"/>
                        </a:spcBef>
                        <a:spcAft>
                          <a:spcPts val="0"/>
                        </a:spcAft>
                        <a:buClr>
                          <a:schemeClr val="dk1"/>
                        </a:buClr>
                        <a:buSzPts val="1200"/>
                        <a:buFont typeface="Mada"/>
                        <a:buChar char="●"/>
                      </a:pPr>
                      <a:r>
                        <a:rPr lang="en" sz="1200">
                          <a:latin typeface="Mada"/>
                          <a:ea typeface="Mada"/>
                          <a:cs typeface="Mada"/>
                          <a:sym typeface="Mada"/>
                        </a:rPr>
                        <a:t>Anaerobic bacterial infections</a:t>
                      </a:r>
                      <a:endParaRPr sz="1200">
                        <a:solidFill>
                          <a:schemeClr val="dk1"/>
                        </a:solidFill>
                        <a:latin typeface="Mada"/>
                        <a:ea typeface="Mada"/>
                        <a:cs typeface="Mada"/>
                        <a:sym typeface="Mada"/>
                      </a:endParaRPr>
                    </a:p>
                    <a:p>
                      <a:pPr indent="-304800" lvl="1" marL="914400" rtl="0" algn="l">
                        <a:lnSpc>
                          <a:spcPct val="115000"/>
                        </a:lnSpc>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Peptic ulcer (Helicobacter pylori)</a:t>
                      </a:r>
                      <a:r>
                        <a:rPr baseline="30000" lang="en" sz="1200">
                          <a:solidFill>
                            <a:srgbClr val="6AA84F"/>
                          </a:solidFill>
                          <a:latin typeface="Mada"/>
                          <a:ea typeface="Mada"/>
                          <a:cs typeface="Mada"/>
                          <a:sym typeface="Mada"/>
                        </a:rPr>
                        <a:t>1</a:t>
                      </a:r>
                      <a:r>
                        <a:rPr lang="en" sz="1200">
                          <a:solidFill>
                            <a:schemeClr val="dk1"/>
                          </a:solidFill>
                          <a:latin typeface="Mada"/>
                          <a:ea typeface="Mada"/>
                          <a:cs typeface="Mada"/>
                          <a:sym typeface="Mada"/>
                        </a:rPr>
                        <a:t>.</a:t>
                      </a:r>
                      <a:endParaRPr sz="1200">
                        <a:solidFill>
                          <a:schemeClr val="dk1"/>
                        </a:solidFill>
                        <a:latin typeface="Mada"/>
                        <a:ea typeface="Mada"/>
                        <a:cs typeface="Mada"/>
                        <a:sym typeface="Mada"/>
                      </a:endParaRPr>
                    </a:p>
                    <a:p>
                      <a:pPr indent="-304800" lvl="1" marL="914400" rtl="0" algn="l">
                        <a:lnSpc>
                          <a:spcPct val="115000"/>
                        </a:lnSpc>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Pseudomembranous colitis (Clostridium difficile)</a:t>
                      </a:r>
                      <a:r>
                        <a:rPr baseline="30000" lang="en" sz="1200">
                          <a:solidFill>
                            <a:srgbClr val="6AA84F"/>
                          </a:solidFill>
                          <a:latin typeface="Mada"/>
                          <a:ea typeface="Mada"/>
                          <a:cs typeface="Mada"/>
                          <a:sym typeface="Mada"/>
                        </a:rPr>
                        <a:t>2</a:t>
                      </a:r>
                      <a:r>
                        <a:rPr lang="en" sz="1200">
                          <a:solidFill>
                            <a:schemeClr val="dk1"/>
                          </a:solidFill>
                          <a:latin typeface="Mada"/>
                          <a:ea typeface="Mada"/>
                          <a:cs typeface="Mada"/>
                          <a:sym typeface="Mada"/>
                        </a:rPr>
                        <a:t>.</a:t>
                      </a:r>
                      <a:endParaRPr sz="1200">
                        <a:solidFill>
                          <a:schemeClr val="dk1"/>
                        </a:solidFill>
                        <a:latin typeface="Mada"/>
                        <a:ea typeface="Mada"/>
                        <a:cs typeface="Mada"/>
                        <a:sym typeface="Mada"/>
                      </a:endParaRPr>
                    </a:p>
                  </a:txBody>
                  <a:tcPr marT="91425" marB="91425" marR="91425" marL="91425" anchor="ctr"/>
                </a:tc>
              </a:tr>
              <a:tr h="1792575">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ADRs</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0" lvl="0" marL="0" rtl="0" algn="l">
                        <a:lnSpc>
                          <a:spcPct val="115000"/>
                        </a:lnSpc>
                        <a:spcBef>
                          <a:spcPts val="0"/>
                        </a:spcBef>
                        <a:spcAft>
                          <a:spcPts val="0"/>
                        </a:spcAft>
                        <a:buNone/>
                      </a:pPr>
                      <a:r>
                        <a:t/>
                      </a:r>
                      <a:endParaRPr sz="1200">
                        <a:latin typeface="Mada"/>
                        <a:ea typeface="Mada"/>
                        <a:cs typeface="Mada"/>
                        <a:sym typeface="Mada"/>
                      </a:endParaRPr>
                    </a:p>
                  </a:txBody>
                  <a:tcPr marT="91425" marB="91425" marR="91425" marL="91425" anchor="ct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C.I</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CNS diseases.</a:t>
                      </a:r>
                      <a:r>
                        <a:rPr lang="en" sz="1200">
                          <a:solidFill>
                            <a:srgbClr val="6AA84F"/>
                          </a:solidFill>
                          <a:latin typeface="Mada"/>
                          <a:ea typeface="Mada"/>
                          <a:cs typeface="Mada"/>
                          <a:sym typeface="Mada"/>
                        </a:rPr>
                        <a:t>(If I.V)</a:t>
                      </a:r>
                      <a:endParaRPr sz="1200">
                        <a:solidFill>
                          <a:srgbClr val="6AA84F"/>
                        </a:solidFill>
                        <a:latin typeface="Mada"/>
                        <a:ea typeface="Mada"/>
                        <a:cs typeface="Mada"/>
                        <a:sym typeface="Mada"/>
                      </a:endParaRPr>
                    </a:p>
                    <a:p>
                      <a:pPr indent="-304800" lvl="0" marL="457200" rtl="0" algn="l">
                        <a:lnSpc>
                          <a:spcPct val="115000"/>
                        </a:lnSpc>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Alcohol intake</a:t>
                      </a:r>
                      <a:endParaRPr sz="1200">
                        <a:solidFill>
                          <a:schemeClr val="dk1"/>
                        </a:solidFill>
                        <a:latin typeface="Mada"/>
                        <a:ea typeface="Mada"/>
                        <a:cs typeface="Mada"/>
                        <a:sym typeface="Mada"/>
                      </a:endParaRPr>
                    </a:p>
                    <a:p>
                      <a:pPr indent="-304800" lvl="0" marL="457200" rtl="0" algn="l">
                        <a:lnSpc>
                          <a:spcPct val="115000"/>
                        </a:lnSpc>
                        <a:spcBef>
                          <a:spcPts val="0"/>
                        </a:spcBef>
                        <a:spcAft>
                          <a:spcPts val="0"/>
                        </a:spcAft>
                        <a:buClr>
                          <a:srgbClr val="FF0000"/>
                        </a:buClr>
                        <a:buSzPts val="1200"/>
                        <a:buFont typeface="Mada"/>
                        <a:buChar char="★"/>
                      </a:pPr>
                      <a:r>
                        <a:rPr lang="en" sz="1200">
                          <a:solidFill>
                            <a:schemeClr val="dk1"/>
                          </a:solidFill>
                          <a:latin typeface="Mada"/>
                          <a:ea typeface="Mada"/>
                          <a:cs typeface="Mada"/>
                          <a:sym typeface="Mada"/>
                        </a:rPr>
                        <a:t>Pregnancy and breastfeeding women</a:t>
                      </a:r>
                      <a:endParaRPr sz="1200">
                        <a:solidFill>
                          <a:schemeClr val="dk1"/>
                        </a:solidFill>
                        <a:latin typeface="Mada"/>
                        <a:ea typeface="Mada"/>
                        <a:cs typeface="Mada"/>
                        <a:sym typeface="Mada"/>
                      </a:endParaRPr>
                    </a:p>
                  </a:txBody>
                  <a:tcPr marT="91425" marB="91425" marR="91425" marL="91425" anchor="ctr"/>
                </a:tc>
              </a:tr>
              <a:tr h="381000">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Drug</a:t>
                      </a:r>
                      <a:endParaRPr b="1" sz="1200">
                        <a:solidFill>
                          <a:srgbClr val="FFFFFF"/>
                        </a:solidFill>
                        <a:latin typeface="Mada"/>
                        <a:ea typeface="Mada"/>
                        <a:cs typeface="Mada"/>
                        <a:sym typeface="Mada"/>
                      </a:endParaRPr>
                    </a:p>
                    <a:p>
                      <a:pPr indent="0" lvl="0" marL="0" rtl="0" algn="ctr">
                        <a:spcBef>
                          <a:spcPts val="0"/>
                        </a:spcBef>
                        <a:spcAft>
                          <a:spcPts val="0"/>
                        </a:spcAft>
                        <a:buNone/>
                      </a:pPr>
                      <a:r>
                        <a:rPr b="1" lang="en" sz="1200">
                          <a:solidFill>
                            <a:srgbClr val="FFFFFF"/>
                          </a:solidFill>
                          <a:latin typeface="Mada"/>
                          <a:ea typeface="Mada"/>
                          <a:cs typeface="Mada"/>
                          <a:sym typeface="Mada"/>
                        </a:rPr>
                        <a:t>Inter-</a:t>
                      </a:r>
                      <a:endParaRPr b="1" sz="1200">
                        <a:solidFill>
                          <a:srgbClr val="FFFFFF"/>
                        </a:solidFill>
                        <a:latin typeface="Mada"/>
                        <a:ea typeface="Mada"/>
                        <a:cs typeface="Mada"/>
                        <a:sym typeface="Mada"/>
                      </a:endParaRPr>
                    </a:p>
                    <a:p>
                      <a:pPr indent="0" lvl="0" marL="0" rtl="0" algn="ctr">
                        <a:spcBef>
                          <a:spcPts val="0"/>
                        </a:spcBef>
                        <a:spcAft>
                          <a:spcPts val="0"/>
                        </a:spcAft>
                        <a:buNone/>
                      </a:pPr>
                      <a:r>
                        <a:rPr b="1" lang="en" sz="1200">
                          <a:solidFill>
                            <a:srgbClr val="FFFFFF"/>
                          </a:solidFill>
                          <a:latin typeface="Mada"/>
                          <a:ea typeface="Mada"/>
                          <a:cs typeface="Mada"/>
                          <a:sym typeface="Mada"/>
                        </a:rPr>
                        <a:t>action</a:t>
                      </a:r>
                      <a:endParaRPr b="1" sz="1200">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0" lvl="0" marL="0" rtl="0" algn="ctr">
                        <a:lnSpc>
                          <a:spcPct val="115000"/>
                        </a:lnSpc>
                        <a:spcBef>
                          <a:spcPts val="0"/>
                        </a:spcBef>
                        <a:spcAft>
                          <a:spcPts val="0"/>
                        </a:spcAft>
                        <a:buClr>
                          <a:schemeClr val="dk1"/>
                        </a:buClr>
                        <a:buSzPts val="1100"/>
                        <a:buFont typeface="Arial"/>
                        <a:buNone/>
                      </a:pPr>
                      <a:r>
                        <a:rPr b="1" lang="en">
                          <a:solidFill>
                            <a:schemeClr val="dk1"/>
                          </a:solidFill>
                          <a:latin typeface="Mada"/>
                          <a:ea typeface="Mada"/>
                          <a:cs typeface="Mada"/>
                          <a:sym typeface="Mada"/>
                        </a:rPr>
                        <a:t>Enzyme </a:t>
                      </a:r>
                      <a:r>
                        <a:rPr b="1" lang="en" u="sng">
                          <a:solidFill>
                            <a:schemeClr val="dk1"/>
                          </a:solidFill>
                          <a:latin typeface="Mada"/>
                          <a:ea typeface="Mada"/>
                          <a:cs typeface="Mada"/>
                          <a:sym typeface="Mada"/>
                        </a:rPr>
                        <a:t>inhibitors</a:t>
                      </a:r>
                      <a:endParaRPr b="1" u="sng">
                        <a:solidFill>
                          <a:schemeClr val="dk1"/>
                        </a:solidFill>
                        <a:latin typeface="Mada"/>
                        <a:ea typeface="Mada"/>
                        <a:cs typeface="Mada"/>
                        <a:sym typeface="Mada"/>
                      </a:endParaRPr>
                    </a:p>
                    <a:p>
                      <a:pPr indent="0" lvl="0" marL="0" rtl="0" algn="l">
                        <a:lnSpc>
                          <a:spcPct val="115000"/>
                        </a:lnSpc>
                        <a:spcBef>
                          <a:spcPts val="0"/>
                        </a:spcBef>
                        <a:spcAft>
                          <a:spcPts val="0"/>
                        </a:spcAft>
                        <a:buClr>
                          <a:schemeClr val="dk1"/>
                        </a:buClr>
                        <a:buSzPts val="1100"/>
                        <a:buFont typeface="Arial"/>
                        <a:buNone/>
                      </a:pPr>
                      <a:r>
                        <a:rPr lang="en" sz="1200">
                          <a:solidFill>
                            <a:srgbClr val="FF0000"/>
                          </a:solidFill>
                          <a:latin typeface="Mada"/>
                          <a:ea typeface="Mada"/>
                          <a:cs typeface="Mada"/>
                          <a:sym typeface="Mada"/>
                        </a:rPr>
                        <a:t>E.g. cimetidine, ketoconazole</a:t>
                      </a:r>
                      <a:r>
                        <a:rPr i="1" lang="en" sz="1200">
                          <a:solidFill>
                            <a:srgbClr val="FF0000"/>
                          </a:solidFill>
                          <a:latin typeface="Mada"/>
                          <a:ea typeface="Mada"/>
                          <a:cs typeface="Mada"/>
                          <a:sym typeface="Mada"/>
                        </a:rPr>
                        <a:t> </a:t>
                      </a:r>
                      <a:r>
                        <a:rPr lang="en" sz="1200">
                          <a:latin typeface="Mada"/>
                          <a:ea typeface="Mada"/>
                          <a:cs typeface="Mada"/>
                          <a:sym typeface="Mada"/>
                        </a:rPr>
                        <a:t>→ </a:t>
                      </a:r>
                      <a:r>
                        <a:rPr b="1" lang="en" sz="1200">
                          <a:latin typeface="Mada"/>
                          <a:ea typeface="Mada"/>
                          <a:cs typeface="Mada"/>
                          <a:sym typeface="Mada"/>
                        </a:rPr>
                        <a:t>increase</a:t>
                      </a:r>
                      <a:r>
                        <a:rPr lang="en" sz="1200">
                          <a:latin typeface="Mada"/>
                          <a:ea typeface="Mada"/>
                          <a:cs typeface="Mada"/>
                          <a:sym typeface="Mada"/>
                        </a:rPr>
                        <a:t> duration of action of Metronidazole</a:t>
                      </a:r>
                      <a:endParaRPr sz="1200">
                        <a:latin typeface="Mada"/>
                        <a:ea typeface="Mada"/>
                        <a:cs typeface="Mada"/>
                        <a:sym typeface="Mada"/>
                      </a:endParaRPr>
                    </a:p>
                    <a:p>
                      <a:pPr indent="0" lvl="0" marL="0" rtl="0" algn="l">
                        <a:lnSpc>
                          <a:spcPct val="115000"/>
                        </a:lnSpc>
                        <a:spcBef>
                          <a:spcPts val="0"/>
                        </a:spcBef>
                        <a:spcAft>
                          <a:spcPts val="0"/>
                        </a:spcAft>
                        <a:buClr>
                          <a:schemeClr val="dk1"/>
                        </a:buClr>
                        <a:buSzPts val="1100"/>
                        <a:buFont typeface="Arial"/>
                        <a:buNone/>
                      </a:pPr>
                      <a:r>
                        <a:t/>
                      </a:r>
                      <a:endParaRPr sz="600">
                        <a:solidFill>
                          <a:schemeClr val="dk1"/>
                        </a:solidFill>
                        <a:latin typeface="Mada"/>
                        <a:ea typeface="Mada"/>
                        <a:cs typeface="Mada"/>
                        <a:sym typeface="Mada"/>
                      </a:endParaRPr>
                    </a:p>
                    <a:p>
                      <a:pPr indent="0" lvl="0" marL="0" rtl="0" algn="l">
                        <a:lnSpc>
                          <a:spcPct val="115000"/>
                        </a:lnSpc>
                        <a:spcBef>
                          <a:spcPts val="0"/>
                        </a:spcBef>
                        <a:spcAft>
                          <a:spcPts val="0"/>
                        </a:spcAft>
                        <a:buClr>
                          <a:schemeClr val="dk1"/>
                        </a:buClr>
                        <a:buSzPts val="1100"/>
                        <a:buFont typeface="Arial"/>
                        <a:buNone/>
                      </a:pPr>
                      <a:r>
                        <a:t/>
                      </a:r>
                      <a:endParaRPr sz="600">
                        <a:solidFill>
                          <a:schemeClr val="dk1"/>
                        </a:solidFill>
                        <a:latin typeface="Mada"/>
                        <a:ea typeface="Mada"/>
                        <a:cs typeface="Mada"/>
                        <a:sym typeface="Mada"/>
                      </a:endParaRPr>
                    </a:p>
                    <a:p>
                      <a:pPr indent="0" lvl="0" marL="0" rtl="0" algn="ctr">
                        <a:lnSpc>
                          <a:spcPct val="115000"/>
                        </a:lnSpc>
                        <a:spcBef>
                          <a:spcPts val="0"/>
                        </a:spcBef>
                        <a:spcAft>
                          <a:spcPts val="0"/>
                        </a:spcAft>
                        <a:buClr>
                          <a:schemeClr val="dk1"/>
                        </a:buClr>
                        <a:buSzPts val="1100"/>
                        <a:buFont typeface="Arial"/>
                        <a:buNone/>
                      </a:pPr>
                      <a:r>
                        <a:rPr b="1" lang="en">
                          <a:solidFill>
                            <a:schemeClr val="dk1"/>
                          </a:solidFill>
                          <a:latin typeface="Mada"/>
                          <a:ea typeface="Mada"/>
                          <a:cs typeface="Mada"/>
                          <a:sym typeface="Mada"/>
                        </a:rPr>
                        <a:t>Enzyme </a:t>
                      </a:r>
                      <a:r>
                        <a:rPr b="1" lang="en" u="sng">
                          <a:solidFill>
                            <a:schemeClr val="dk1"/>
                          </a:solidFill>
                          <a:latin typeface="Mada"/>
                          <a:ea typeface="Mada"/>
                          <a:cs typeface="Mada"/>
                          <a:sym typeface="Mada"/>
                        </a:rPr>
                        <a:t>inducers</a:t>
                      </a:r>
                      <a:endParaRPr b="1" u="sng">
                        <a:solidFill>
                          <a:schemeClr val="dk1"/>
                        </a:solidFill>
                        <a:latin typeface="Mada"/>
                        <a:ea typeface="Mada"/>
                        <a:cs typeface="Mada"/>
                        <a:sym typeface="Mada"/>
                      </a:endParaRPr>
                    </a:p>
                    <a:p>
                      <a:pPr indent="0" lvl="0" marL="0" rtl="0" algn="l">
                        <a:lnSpc>
                          <a:spcPct val="115000"/>
                        </a:lnSpc>
                        <a:spcBef>
                          <a:spcPts val="0"/>
                        </a:spcBef>
                        <a:spcAft>
                          <a:spcPts val="0"/>
                        </a:spcAft>
                        <a:buNone/>
                      </a:pPr>
                      <a:r>
                        <a:rPr lang="en" sz="1200">
                          <a:solidFill>
                            <a:srgbClr val="FF0000"/>
                          </a:solidFill>
                          <a:latin typeface="Mada"/>
                          <a:ea typeface="Mada"/>
                          <a:cs typeface="Mada"/>
                          <a:sym typeface="Mada"/>
                        </a:rPr>
                        <a:t>E.g phenytoin, phenobarbitone</a:t>
                      </a:r>
                      <a:r>
                        <a:rPr baseline="30000" lang="en" sz="1200">
                          <a:solidFill>
                            <a:srgbClr val="6AA84F"/>
                          </a:solidFill>
                          <a:latin typeface="Mada"/>
                          <a:ea typeface="Mada"/>
                          <a:cs typeface="Mada"/>
                          <a:sym typeface="Mada"/>
                        </a:rPr>
                        <a:t>4</a:t>
                      </a:r>
                      <a:r>
                        <a:rPr lang="en" sz="1200">
                          <a:solidFill>
                            <a:srgbClr val="FF0000"/>
                          </a:solidFill>
                          <a:latin typeface="Mada"/>
                          <a:ea typeface="Mada"/>
                          <a:cs typeface="Mada"/>
                          <a:sym typeface="Mada"/>
                        </a:rPr>
                        <a:t> </a:t>
                      </a:r>
                      <a:r>
                        <a:rPr lang="en" sz="1200">
                          <a:latin typeface="Mada"/>
                          <a:ea typeface="Mada"/>
                          <a:cs typeface="Mada"/>
                          <a:sym typeface="Mada"/>
                        </a:rPr>
                        <a:t>→ </a:t>
                      </a:r>
                      <a:r>
                        <a:rPr b="1" lang="en" sz="1200">
                          <a:latin typeface="Mada"/>
                          <a:ea typeface="Mada"/>
                          <a:cs typeface="Mada"/>
                          <a:sym typeface="Mada"/>
                        </a:rPr>
                        <a:t>decreased</a:t>
                      </a:r>
                      <a:r>
                        <a:rPr lang="en" sz="1200">
                          <a:latin typeface="Mada"/>
                          <a:ea typeface="Mada"/>
                          <a:cs typeface="Mada"/>
                          <a:sym typeface="Mada"/>
                        </a:rPr>
                        <a:t> duration of action of Metronidazole</a:t>
                      </a:r>
                      <a:endParaRPr sz="1200">
                        <a:latin typeface="Mada"/>
                        <a:ea typeface="Mada"/>
                        <a:cs typeface="Mada"/>
                        <a:sym typeface="Mada"/>
                      </a:endParaRPr>
                    </a:p>
                    <a:p>
                      <a:pPr indent="0" lvl="0" marL="0" rtl="0" algn="l">
                        <a:lnSpc>
                          <a:spcPct val="115000"/>
                        </a:lnSpc>
                        <a:spcBef>
                          <a:spcPts val="0"/>
                        </a:spcBef>
                        <a:spcAft>
                          <a:spcPts val="0"/>
                        </a:spcAft>
                        <a:buNone/>
                      </a:pPr>
                      <a:r>
                        <a:t/>
                      </a:r>
                      <a:endParaRPr sz="1200">
                        <a:solidFill>
                          <a:schemeClr val="dk1"/>
                        </a:solidFill>
                        <a:latin typeface="Mada"/>
                        <a:ea typeface="Mada"/>
                        <a:cs typeface="Mada"/>
                        <a:sym typeface="Mada"/>
                      </a:endParaRPr>
                    </a:p>
                    <a:p>
                      <a:pPr indent="0" lvl="0" marL="0" rtl="0" algn="ctr">
                        <a:lnSpc>
                          <a:spcPct val="115000"/>
                        </a:lnSpc>
                        <a:spcBef>
                          <a:spcPts val="0"/>
                        </a:spcBef>
                        <a:spcAft>
                          <a:spcPts val="0"/>
                        </a:spcAft>
                        <a:buNone/>
                      </a:pPr>
                      <a:r>
                        <a:rPr b="1" lang="en">
                          <a:solidFill>
                            <a:schemeClr val="dk1"/>
                          </a:solidFill>
                          <a:latin typeface="Mada"/>
                          <a:ea typeface="Mada"/>
                          <a:cs typeface="Mada"/>
                          <a:sym typeface="Mada"/>
                        </a:rPr>
                        <a:t>Metronidazole </a:t>
                      </a:r>
                      <a:r>
                        <a:rPr b="1" lang="en">
                          <a:latin typeface="Mada"/>
                          <a:ea typeface="Mada"/>
                          <a:cs typeface="Mada"/>
                          <a:sym typeface="Mada"/>
                        </a:rPr>
                        <a:t>inhibits</a:t>
                      </a:r>
                      <a:r>
                        <a:rPr b="1" lang="en">
                          <a:solidFill>
                            <a:srgbClr val="FF0000"/>
                          </a:solidFill>
                          <a:latin typeface="Mada"/>
                          <a:ea typeface="Mada"/>
                          <a:cs typeface="Mada"/>
                          <a:sym typeface="Mada"/>
                        </a:rPr>
                        <a:t> </a:t>
                      </a:r>
                      <a:r>
                        <a:rPr b="1" lang="en">
                          <a:solidFill>
                            <a:schemeClr val="dk1"/>
                          </a:solidFill>
                          <a:latin typeface="Mada"/>
                          <a:ea typeface="Mada"/>
                          <a:cs typeface="Mada"/>
                          <a:sym typeface="Mada"/>
                        </a:rPr>
                        <a:t>CYP-450 (</a:t>
                      </a:r>
                      <a:r>
                        <a:rPr b="1" lang="en">
                          <a:solidFill>
                            <a:srgbClr val="FF0000"/>
                          </a:solidFill>
                          <a:latin typeface="Mada"/>
                          <a:ea typeface="Mada"/>
                          <a:cs typeface="Mada"/>
                          <a:sym typeface="Mada"/>
                        </a:rPr>
                        <a:t>2C9 &amp; 3A4</a:t>
                      </a:r>
                      <a:r>
                        <a:rPr b="1" lang="en">
                          <a:solidFill>
                            <a:schemeClr val="dk1"/>
                          </a:solidFill>
                          <a:latin typeface="Mada"/>
                          <a:ea typeface="Mada"/>
                          <a:cs typeface="Mada"/>
                          <a:sym typeface="Mada"/>
                        </a:rPr>
                        <a:t>) so:</a:t>
                      </a:r>
                      <a:endParaRPr b="1">
                        <a:solidFill>
                          <a:schemeClr val="dk1"/>
                        </a:solidFill>
                        <a:latin typeface="Mada"/>
                        <a:ea typeface="Mada"/>
                        <a:cs typeface="Mada"/>
                        <a:sym typeface="Mada"/>
                      </a:endParaRPr>
                    </a:p>
                    <a:p>
                      <a:pPr indent="-298450" lvl="0" marL="457200" rtl="0" algn="l">
                        <a:lnSpc>
                          <a:spcPct val="115000"/>
                        </a:lnSpc>
                        <a:spcBef>
                          <a:spcPts val="0"/>
                        </a:spcBef>
                        <a:spcAft>
                          <a:spcPts val="0"/>
                        </a:spcAft>
                        <a:buSzPts val="1100"/>
                        <a:buFont typeface="Mada"/>
                        <a:buChar char="●"/>
                      </a:pPr>
                      <a:r>
                        <a:rPr lang="en" sz="1200">
                          <a:latin typeface="Mada"/>
                          <a:ea typeface="Mada"/>
                          <a:cs typeface="Mada"/>
                          <a:sym typeface="Mada"/>
                        </a:rPr>
                        <a:t>increases anticoagulant effect of </a:t>
                      </a:r>
                      <a:r>
                        <a:rPr b="1" lang="en" sz="1200">
                          <a:solidFill>
                            <a:srgbClr val="FF0000"/>
                          </a:solidFill>
                          <a:latin typeface="Mada"/>
                          <a:ea typeface="Mada"/>
                          <a:cs typeface="Mada"/>
                          <a:sym typeface="Mada"/>
                        </a:rPr>
                        <a:t>warfarin</a:t>
                      </a:r>
                      <a:endParaRPr b="1" sz="1200">
                        <a:solidFill>
                          <a:srgbClr val="FF0000"/>
                        </a:solidFill>
                        <a:latin typeface="Mada"/>
                        <a:ea typeface="Mada"/>
                        <a:cs typeface="Mada"/>
                        <a:sym typeface="Mada"/>
                      </a:endParaRPr>
                    </a:p>
                  </a:txBody>
                  <a:tcPr marT="91425" marB="91425" marR="91425" marL="91425" anchor="ctr"/>
                </a:tc>
              </a:tr>
              <a:tr h="954675">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Alcohol inter-</a:t>
                      </a:r>
                      <a:endParaRPr b="1" sz="1200">
                        <a:solidFill>
                          <a:srgbClr val="FFFFFF"/>
                        </a:solidFill>
                        <a:latin typeface="Mada"/>
                        <a:ea typeface="Mada"/>
                        <a:cs typeface="Mada"/>
                        <a:sym typeface="Mada"/>
                      </a:endParaRPr>
                    </a:p>
                    <a:p>
                      <a:pPr indent="0" lvl="0" marL="0" rtl="0" algn="ctr">
                        <a:spcBef>
                          <a:spcPts val="0"/>
                        </a:spcBef>
                        <a:spcAft>
                          <a:spcPts val="0"/>
                        </a:spcAft>
                        <a:buNone/>
                      </a:pPr>
                      <a:r>
                        <a:rPr b="1" lang="en" sz="1200">
                          <a:solidFill>
                            <a:srgbClr val="FFFFFF"/>
                          </a:solidFill>
                          <a:latin typeface="Mada"/>
                          <a:ea typeface="Mada"/>
                          <a:cs typeface="Mada"/>
                          <a:sym typeface="Mada"/>
                        </a:rPr>
                        <a:t>action</a:t>
                      </a:r>
                      <a:endParaRPr b="1" sz="1200">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0" lvl="0" marL="0" rtl="0" algn="l">
                        <a:lnSpc>
                          <a:spcPct val="115000"/>
                        </a:lnSpc>
                        <a:spcBef>
                          <a:spcPts val="0"/>
                        </a:spcBef>
                        <a:spcAft>
                          <a:spcPts val="0"/>
                        </a:spcAft>
                        <a:buNone/>
                      </a:pPr>
                      <a:r>
                        <a:rPr lang="en" sz="1200">
                          <a:solidFill>
                            <a:schemeClr val="dk1"/>
                          </a:solidFill>
                          <a:latin typeface="Mada"/>
                          <a:ea typeface="Mada"/>
                          <a:cs typeface="Mada"/>
                          <a:sym typeface="Mada"/>
                        </a:rPr>
                        <a:t>● Combining metronidazole and </a:t>
                      </a:r>
                      <a:r>
                        <a:rPr lang="en" sz="1200">
                          <a:latin typeface="Mada"/>
                          <a:ea typeface="Mada"/>
                          <a:cs typeface="Mada"/>
                          <a:sym typeface="Mada"/>
                        </a:rPr>
                        <a:t>alcohol </a:t>
                      </a:r>
                      <a:r>
                        <a:rPr b="1" lang="en" sz="1200">
                          <a:solidFill>
                            <a:srgbClr val="FF0000"/>
                          </a:solidFill>
                          <a:latin typeface="Mada"/>
                          <a:ea typeface="Mada"/>
                          <a:cs typeface="Mada"/>
                          <a:sym typeface="Mada"/>
                        </a:rPr>
                        <a:t>causes nausea, vomiting, abdominal distress, flushing, headache, tachycardia,hyperventilation.</a:t>
                      </a:r>
                      <a:endParaRPr b="1" sz="1200">
                        <a:solidFill>
                          <a:srgbClr val="FF0000"/>
                        </a:solidFill>
                        <a:latin typeface="Mada"/>
                        <a:ea typeface="Mada"/>
                        <a:cs typeface="Mada"/>
                        <a:sym typeface="Mada"/>
                      </a:endParaRPr>
                    </a:p>
                    <a:p>
                      <a:pPr indent="0" lvl="0" marL="0" rtl="0" algn="l">
                        <a:lnSpc>
                          <a:spcPct val="115000"/>
                        </a:lnSpc>
                        <a:spcBef>
                          <a:spcPts val="0"/>
                        </a:spcBef>
                        <a:spcAft>
                          <a:spcPts val="0"/>
                        </a:spcAft>
                        <a:buNone/>
                      </a:pPr>
                      <a:r>
                        <a:t/>
                      </a:r>
                      <a:endParaRPr sz="1200">
                        <a:solidFill>
                          <a:srgbClr val="BF9000"/>
                        </a:solidFill>
                        <a:latin typeface="Mada"/>
                        <a:ea typeface="Mada"/>
                        <a:cs typeface="Mada"/>
                        <a:sym typeface="Mada"/>
                      </a:endParaRPr>
                    </a:p>
                    <a:p>
                      <a:pPr indent="0" lvl="0" marL="0" rtl="0" algn="l">
                        <a:lnSpc>
                          <a:spcPct val="115000"/>
                        </a:lnSpc>
                        <a:spcBef>
                          <a:spcPts val="0"/>
                        </a:spcBef>
                        <a:spcAft>
                          <a:spcPts val="0"/>
                        </a:spcAft>
                        <a:buNone/>
                      </a:pPr>
                      <a:r>
                        <a:t/>
                      </a:r>
                      <a:endParaRPr sz="1200">
                        <a:solidFill>
                          <a:srgbClr val="BF9000"/>
                        </a:solidFill>
                        <a:latin typeface="Mada"/>
                        <a:ea typeface="Mada"/>
                        <a:cs typeface="Mada"/>
                        <a:sym typeface="Mada"/>
                      </a:endParaRPr>
                    </a:p>
                  </a:txBody>
                  <a:tcPr marT="91425" marB="91425" marR="91425" marL="91425" anchor="ctr"/>
                </a:tc>
              </a:tr>
            </a:tbl>
          </a:graphicData>
        </a:graphic>
      </p:graphicFrame>
      <p:sp>
        <p:nvSpPr>
          <p:cNvPr id="226" name="Google Shape;226;p28"/>
          <p:cNvSpPr txBox="1"/>
          <p:nvPr/>
        </p:nvSpPr>
        <p:spPr>
          <a:xfrm>
            <a:off x="1000125" y="5762625"/>
            <a:ext cx="2838300" cy="781200"/>
          </a:xfrm>
          <a:prstGeom prst="rect">
            <a:avLst/>
          </a:prstGeom>
          <a:noFill/>
          <a:ln>
            <a:noFill/>
          </a:ln>
        </p:spPr>
        <p:txBody>
          <a:bodyPr anchorCtr="0" anchor="ctr" bIns="91425" lIns="91425" spcFirstLastPara="1" rIns="91425" wrap="square" tIns="91425">
            <a:noAutofit/>
          </a:bodyPr>
          <a:lstStyle/>
          <a:p>
            <a:pPr indent="-304800" lvl="0" marL="457200" rtl="0" algn="l">
              <a:spcBef>
                <a:spcPts val="0"/>
              </a:spcBef>
              <a:spcAft>
                <a:spcPts val="0"/>
              </a:spcAft>
              <a:buClr>
                <a:srgbClr val="FFFFFF"/>
              </a:buClr>
              <a:buSzPts val="1200"/>
              <a:buFont typeface="Mada"/>
              <a:buChar char="●"/>
            </a:pPr>
            <a:r>
              <a:rPr b="1" lang="en" sz="1200">
                <a:latin typeface="Mada"/>
                <a:ea typeface="Mada"/>
                <a:cs typeface="Mada"/>
                <a:sym typeface="Mada"/>
              </a:rPr>
              <a:t>GIT:</a:t>
            </a:r>
            <a:endParaRPr b="1" sz="1200">
              <a:latin typeface="Mada"/>
              <a:ea typeface="Mada"/>
              <a:cs typeface="Mada"/>
              <a:sym typeface="Mada"/>
            </a:endParaRPr>
          </a:p>
          <a:p>
            <a:pPr indent="-298450" lvl="0" marL="457200" rtl="0" algn="l">
              <a:lnSpc>
                <a:spcPct val="115000"/>
              </a:lnSpc>
              <a:spcBef>
                <a:spcPts val="0"/>
              </a:spcBef>
              <a:spcAft>
                <a:spcPts val="0"/>
              </a:spcAft>
              <a:buClr>
                <a:schemeClr val="dk1"/>
              </a:buClr>
              <a:buSzPts val="1100"/>
              <a:buFont typeface="Mada"/>
              <a:buChar char="●"/>
            </a:pPr>
            <a:r>
              <a:rPr lang="en" sz="1200">
                <a:solidFill>
                  <a:schemeClr val="dk1"/>
                </a:solidFill>
                <a:latin typeface="Mada"/>
                <a:ea typeface="Mada"/>
                <a:cs typeface="Mada"/>
                <a:sym typeface="Mada"/>
              </a:rPr>
              <a:t>Dry mouth,</a:t>
            </a:r>
            <a:r>
              <a:rPr lang="en" sz="1200">
                <a:latin typeface="Mada"/>
                <a:ea typeface="Mada"/>
                <a:cs typeface="Mada"/>
                <a:sym typeface="Mada"/>
              </a:rPr>
              <a:t> metallic taste.</a:t>
            </a:r>
            <a:endParaRPr sz="1200">
              <a:latin typeface="Mada"/>
              <a:ea typeface="Mada"/>
              <a:cs typeface="Mada"/>
              <a:sym typeface="Mada"/>
            </a:endParaRPr>
          </a:p>
          <a:p>
            <a:pPr indent="-298450" lvl="0" marL="457200" rtl="0" algn="l">
              <a:lnSpc>
                <a:spcPct val="115000"/>
              </a:lnSpc>
              <a:spcBef>
                <a:spcPts val="0"/>
              </a:spcBef>
              <a:spcAft>
                <a:spcPts val="0"/>
              </a:spcAft>
              <a:buSzPts val="1100"/>
              <a:buFont typeface="Mada"/>
              <a:buChar char="●"/>
            </a:pPr>
            <a:r>
              <a:rPr lang="en" sz="1200">
                <a:latin typeface="Mada"/>
                <a:ea typeface="Mada"/>
                <a:cs typeface="Mada"/>
                <a:sym typeface="Mada"/>
              </a:rPr>
              <a:t>Nausea, vomiting, diarrhea.</a:t>
            </a:r>
            <a:endParaRPr sz="1200">
              <a:latin typeface="Mada"/>
              <a:ea typeface="Mada"/>
              <a:cs typeface="Mada"/>
              <a:sym typeface="Mada"/>
            </a:endParaRPr>
          </a:p>
          <a:p>
            <a:pPr indent="-298450" lvl="0" marL="457200" rtl="0" algn="l">
              <a:lnSpc>
                <a:spcPct val="115000"/>
              </a:lnSpc>
              <a:spcBef>
                <a:spcPts val="0"/>
              </a:spcBef>
              <a:spcAft>
                <a:spcPts val="0"/>
              </a:spcAft>
              <a:buSzPts val="1100"/>
              <a:buFont typeface="Mada"/>
              <a:buChar char="●"/>
            </a:pPr>
            <a:r>
              <a:rPr lang="en" sz="1200">
                <a:latin typeface="Mada"/>
                <a:ea typeface="Mada"/>
                <a:cs typeface="Mada"/>
                <a:sym typeface="Mada"/>
              </a:rPr>
              <a:t>Oral Thrush (Moniliasis, yeast infection).</a:t>
            </a:r>
            <a:endParaRPr sz="1200">
              <a:latin typeface="Mada"/>
              <a:ea typeface="Mada"/>
              <a:cs typeface="Mada"/>
              <a:sym typeface="Mada"/>
            </a:endParaRPr>
          </a:p>
        </p:txBody>
      </p:sp>
      <p:sp>
        <p:nvSpPr>
          <p:cNvPr id="227" name="Google Shape;227;p28"/>
          <p:cNvSpPr txBox="1"/>
          <p:nvPr/>
        </p:nvSpPr>
        <p:spPr>
          <a:xfrm>
            <a:off x="3819525" y="5624550"/>
            <a:ext cx="3248100" cy="1114500"/>
          </a:xfrm>
          <a:prstGeom prst="rect">
            <a:avLst/>
          </a:prstGeom>
          <a:noFill/>
          <a:ln>
            <a:noFill/>
          </a:ln>
        </p:spPr>
        <p:txBody>
          <a:bodyPr anchorCtr="0" anchor="ctr" bIns="91425" lIns="91425" spcFirstLastPara="1" rIns="91425" wrap="square" tIns="91425">
            <a:noAutofit/>
          </a:bodyPr>
          <a:lstStyle/>
          <a:p>
            <a:pPr indent="-298450" lvl="0" marL="457200" rtl="0" algn="l">
              <a:lnSpc>
                <a:spcPct val="115000"/>
              </a:lnSpc>
              <a:spcBef>
                <a:spcPts val="0"/>
              </a:spcBef>
              <a:spcAft>
                <a:spcPts val="0"/>
              </a:spcAft>
              <a:buClr>
                <a:srgbClr val="FFFFFF"/>
              </a:buClr>
              <a:buSzPts val="1100"/>
              <a:buFont typeface="Mada"/>
              <a:buChar char="●"/>
            </a:pPr>
            <a:r>
              <a:rPr b="1" lang="en" sz="1200">
                <a:latin typeface="Mada"/>
                <a:ea typeface="Mada"/>
                <a:cs typeface="Mada"/>
                <a:sym typeface="Mada"/>
              </a:rPr>
              <a:t>CNS: Neurotoxic effects</a:t>
            </a:r>
            <a:endParaRPr b="1" sz="1200">
              <a:latin typeface="Mada"/>
              <a:ea typeface="Mada"/>
              <a:cs typeface="Mada"/>
              <a:sym typeface="Mada"/>
            </a:endParaRPr>
          </a:p>
          <a:p>
            <a:pPr indent="-298450" lvl="0" marL="457200" rtl="0" algn="l">
              <a:lnSpc>
                <a:spcPct val="115000"/>
              </a:lnSpc>
              <a:spcBef>
                <a:spcPts val="0"/>
              </a:spcBef>
              <a:spcAft>
                <a:spcPts val="0"/>
              </a:spcAft>
              <a:buClr>
                <a:schemeClr val="dk1"/>
              </a:buClr>
              <a:buSzPts val="1100"/>
              <a:buFont typeface="Mada"/>
              <a:buChar char="●"/>
            </a:pPr>
            <a:r>
              <a:rPr lang="en" sz="1200">
                <a:latin typeface="Mada"/>
                <a:ea typeface="Mada"/>
                <a:cs typeface="Mada"/>
                <a:sym typeface="Mada"/>
              </a:rPr>
              <a:t>Insomnia, dizziness</a:t>
            </a:r>
            <a:endParaRPr sz="1200">
              <a:latin typeface="Mada"/>
              <a:ea typeface="Mada"/>
              <a:cs typeface="Mada"/>
              <a:sym typeface="Mada"/>
            </a:endParaRPr>
          </a:p>
          <a:p>
            <a:pPr indent="-298450" lvl="0" marL="457200" rtl="0" algn="l">
              <a:lnSpc>
                <a:spcPct val="115000"/>
              </a:lnSpc>
              <a:spcBef>
                <a:spcPts val="0"/>
              </a:spcBef>
              <a:spcAft>
                <a:spcPts val="0"/>
              </a:spcAft>
              <a:buClr>
                <a:schemeClr val="dk1"/>
              </a:buClr>
              <a:buSzPts val="1100"/>
              <a:buFont typeface="Mada"/>
              <a:buChar char="●"/>
            </a:pPr>
            <a:r>
              <a:rPr lang="en" sz="1200">
                <a:solidFill>
                  <a:schemeClr val="dk1"/>
                </a:solidFill>
                <a:latin typeface="Mada"/>
                <a:ea typeface="Mada"/>
                <a:cs typeface="Mada"/>
                <a:sym typeface="Mada"/>
              </a:rPr>
              <a:t>Peripheral neuropathy, paresthesia.</a:t>
            </a:r>
            <a:endParaRPr sz="1200">
              <a:solidFill>
                <a:schemeClr val="dk1"/>
              </a:solidFill>
              <a:latin typeface="Mada"/>
              <a:ea typeface="Mada"/>
              <a:cs typeface="Mada"/>
              <a:sym typeface="Mada"/>
            </a:endParaRPr>
          </a:p>
          <a:p>
            <a:pPr indent="-298450" lvl="0" marL="457200" rtl="0" algn="l">
              <a:lnSpc>
                <a:spcPct val="115000"/>
              </a:lnSpc>
              <a:spcBef>
                <a:spcPts val="0"/>
              </a:spcBef>
              <a:spcAft>
                <a:spcPts val="0"/>
              </a:spcAft>
              <a:buClr>
                <a:schemeClr val="dk1"/>
              </a:buClr>
              <a:buSzPts val="1100"/>
              <a:buFont typeface="Mada"/>
              <a:buChar char="●"/>
            </a:pPr>
            <a:r>
              <a:rPr lang="en" sz="1200">
                <a:solidFill>
                  <a:schemeClr val="dk1"/>
                </a:solidFill>
                <a:latin typeface="Mada"/>
                <a:ea typeface="Mada"/>
                <a:cs typeface="Mada"/>
                <a:sym typeface="Mada"/>
              </a:rPr>
              <a:t>Encephalopathy, convulsion (IV</a:t>
            </a:r>
            <a:br>
              <a:rPr lang="en" sz="1200">
                <a:solidFill>
                  <a:schemeClr val="dk1"/>
                </a:solidFill>
                <a:latin typeface="Mada"/>
                <a:ea typeface="Mada"/>
                <a:cs typeface="Mada"/>
                <a:sym typeface="Mada"/>
              </a:rPr>
            </a:br>
            <a:r>
              <a:rPr lang="en" sz="1200">
                <a:solidFill>
                  <a:schemeClr val="dk1"/>
                </a:solidFill>
                <a:latin typeface="Mada"/>
                <a:ea typeface="Mada"/>
                <a:cs typeface="Mada"/>
                <a:sym typeface="Mada"/>
              </a:rPr>
              <a:t>infusion, rare).</a:t>
            </a:r>
            <a:endParaRPr sz="1200">
              <a:latin typeface="Mada"/>
              <a:ea typeface="Mada"/>
              <a:cs typeface="Mada"/>
              <a:sym typeface="Mada"/>
            </a:endParaRPr>
          </a:p>
        </p:txBody>
      </p:sp>
      <p:sp>
        <p:nvSpPr>
          <p:cNvPr id="228" name="Google Shape;228;p28"/>
          <p:cNvSpPr txBox="1"/>
          <p:nvPr/>
        </p:nvSpPr>
        <p:spPr>
          <a:xfrm>
            <a:off x="962025" y="6572400"/>
            <a:ext cx="3714600" cy="822600"/>
          </a:xfrm>
          <a:prstGeom prst="rect">
            <a:avLst/>
          </a:prstGeom>
          <a:noFill/>
          <a:ln>
            <a:noFill/>
          </a:ln>
        </p:spPr>
        <p:txBody>
          <a:bodyPr anchorCtr="0" anchor="ctr" bIns="91425" lIns="91425" spcFirstLastPara="1" rIns="91425" wrap="square" tIns="91425">
            <a:noAutofit/>
          </a:bodyPr>
          <a:lstStyle/>
          <a:p>
            <a:pPr indent="-298450" lvl="0" marL="457200" rtl="0" algn="l">
              <a:lnSpc>
                <a:spcPct val="115000"/>
              </a:lnSpc>
              <a:spcBef>
                <a:spcPts val="0"/>
              </a:spcBef>
              <a:spcAft>
                <a:spcPts val="0"/>
              </a:spcAft>
              <a:buClr>
                <a:srgbClr val="FFFFFF"/>
              </a:buClr>
              <a:buSzPts val="1100"/>
              <a:buFont typeface="Mada"/>
              <a:buChar char="●"/>
            </a:pPr>
            <a:r>
              <a:rPr b="1" lang="en" sz="1200">
                <a:latin typeface="Mada"/>
                <a:ea typeface="Mada"/>
                <a:cs typeface="Mada"/>
                <a:sym typeface="Mada"/>
              </a:rPr>
              <a:t>Other ADRs:</a:t>
            </a:r>
            <a:endParaRPr b="1" sz="1200">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b="1" lang="en" sz="1200">
                <a:solidFill>
                  <a:srgbClr val="FF0000"/>
                </a:solidFill>
                <a:latin typeface="Mada"/>
                <a:ea typeface="Mada"/>
                <a:cs typeface="Mada"/>
                <a:sym typeface="Mada"/>
              </a:rPr>
              <a:t>Dysuria</a:t>
            </a:r>
            <a:r>
              <a:rPr lang="en" sz="1200">
                <a:latin typeface="Mada"/>
                <a:ea typeface="Mada"/>
                <a:cs typeface="Mada"/>
                <a:sym typeface="Mada"/>
              </a:rPr>
              <a:t>, dark urine, </a:t>
            </a:r>
            <a:r>
              <a:rPr b="1" lang="en" sz="1200">
                <a:solidFill>
                  <a:srgbClr val="FF0000"/>
                </a:solidFill>
                <a:latin typeface="Mada"/>
                <a:ea typeface="Mada"/>
                <a:cs typeface="Mada"/>
                <a:sym typeface="Mada"/>
              </a:rPr>
              <a:t>neutropenia</a:t>
            </a:r>
            <a:r>
              <a:rPr lang="en" sz="1200">
                <a:latin typeface="Mada"/>
                <a:ea typeface="Mada"/>
                <a:cs typeface="Mada"/>
                <a:sym typeface="Mada"/>
              </a:rPr>
              <a:t>.</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b="1" lang="en" sz="1200">
                <a:solidFill>
                  <a:srgbClr val="FF0000"/>
                </a:solidFill>
                <a:latin typeface="Mada"/>
                <a:ea typeface="Mada"/>
                <a:cs typeface="Mada"/>
                <a:sym typeface="Mada"/>
              </a:rPr>
              <a:t>Disulfiram-like effect</a:t>
            </a:r>
            <a:r>
              <a:rPr lang="en" sz="1200">
                <a:solidFill>
                  <a:schemeClr val="dk1"/>
                </a:solidFill>
                <a:latin typeface="Mada"/>
                <a:ea typeface="Mada"/>
                <a:cs typeface="Mada"/>
                <a:sym typeface="Mada"/>
              </a:rPr>
              <a:t> if taken with alcohol</a:t>
            </a:r>
            <a:r>
              <a:rPr baseline="30000" lang="en" sz="1200">
                <a:solidFill>
                  <a:srgbClr val="6AA84F"/>
                </a:solidFill>
                <a:latin typeface="Mada"/>
                <a:ea typeface="Mada"/>
                <a:cs typeface="Mada"/>
                <a:sym typeface="Mada"/>
              </a:rPr>
              <a:t>3</a:t>
            </a:r>
            <a:r>
              <a:rPr lang="en" sz="1200">
                <a:solidFill>
                  <a:schemeClr val="dk1"/>
                </a:solidFill>
                <a:latin typeface="Mada"/>
                <a:ea typeface="Mada"/>
                <a:cs typeface="Mada"/>
                <a:sym typeface="Mada"/>
              </a:rPr>
              <a:t>.</a:t>
            </a:r>
            <a:endParaRPr b="1" sz="1200">
              <a:latin typeface="Mada"/>
              <a:ea typeface="Mada"/>
              <a:cs typeface="Mada"/>
              <a:sym typeface="Mada"/>
            </a:endParaRPr>
          </a:p>
        </p:txBody>
      </p:sp>
      <p:sp>
        <p:nvSpPr>
          <p:cNvPr id="229" name="Google Shape;229;p28"/>
          <p:cNvSpPr txBox="1"/>
          <p:nvPr/>
        </p:nvSpPr>
        <p:spPr>
          <a:xfrm>
            <a:off x="3838500" y="7415925"/>
            <a:ext cx="2257500" cy="495300"/>
          </a:xfrm>
          <a:prstGeom prst="rect">
            <a:avLst/>
          </a:prstGeom>
          <a:noFill/>
          <a:ln>
            <a:noFill/>
          </a:ln>
        </p:spPr>
        <p:txBody>
          <a:bodyPr anchorCtr="0" anchor="ctr" bIns="91425" lIns="91425" spcFirstLastPara="1" rIns="91425" wrap="square" tIns="91425">
            <a:noAutofit/>
          </a:bodyPr>
          <a:lstStyle/>
          <a:p>
            <a:pPr indent="-298450" lvl="0" marL="457200" rtl="0" algn="l">
              <a:lnSpc>
                <a:spcPct val="115000"/>
              </a:lnSpc>
              <a:spcBef>
                <a:spcPts val="0"/>
              </a:spcBef>
              <a:spcAft>
                <a:spcPts val="0"/>
              </a:spcAft>
              <a:buClr>
                <a:srgbClr val="FF0000"/>
              </a:buClr>
              <a:buSzPts val="1100"/>
              <a:buFont typeface="Mada"/>
              <a:buChar char="★"/>
            </a:pPr>
            <a:r>
              <a:rPr lang="en" sz="1200">
                <a:latin typeface="Mada"/>
                <a:ea typeface="Mada"/>
                <a:cs typeface="Mada"/>
                <a:sym typeface="Mada"/>
              </a:rPr>
              <a:t>Severe renal disease</a:t>
            </a:r>
            <a:endParaRPr sz="1200">
              <a:latin typeface="Mada"/>
              <a:ea typeface="Mada"/>
              <a:cs typeface="Mada"/>
              <a:sym typeface="Mada"/>
            </a:endParaRPr>
          </a:p>
          <a:p>
            <a:pPr indent="-304800" lvl="0" marL="457200" rtl="0" algn="l">
              <a:lnSpc>
                <a:spcPct val="115000"/>
              </a:lnSpc>
              <a:spcBef>
                <a:spcPts val="0"/>
              </a:spcBef>
              <a:spcAft>
                <a:spcPts val="0"/>
              </a:spcAft>
              <a:buClr>
                <a:srgbClr val="FF0000"/>
              </a:buClr>
              <a:buSzPts val="1200"/>
              <a:buFont typeface="Mada"/>
              <a:buChar char="★"/>
            </a:pPr>
            <a:r>
              <a:rPr lang="en" sz="1200">
                <a:latin typeface="Mada"/>
                <a:ea typeface="Mada"/>
                <a:cs typeface="Mada"/>
                <a:sym typeface="Mada"/>
              </a:rPr>
              <a:t>Severe hepatic disease</a:t>
            </a:r>
            <a:endParaRPr sz="1200">
              <a:latin typeface="Mada"/>
              <a:ea typeface="Mada"/>
              <a:cs typeface="Mada"/>
              <a:sym typeface="Mada"/>
            </a:endParaRPr>
          </a:p>
        </p:txBody>
      </p:sp>
      <p:sp>
        <p:nvSpPr>
          <p:cNvPr id="230" name="Google Shape;230;p28"/>
          <p:cNvSpPr txBox="1"/>
          <p:nvPr/>
        </p:nvSpPr>
        <p:spPr>
          <a:xfrm>
            <a:off x="4238621" y="9782666"/>
            <a:ext cx="2409900" cy="314400"/>
          </a:xfrm>
          <a:prstGeom prst="rect">
            <a:avLst/>
          </a:prstGeom>
          <a:noFill/>
          <a:ln>
            <a:noFill/>
          </a:ln>
        </p:spPr>
        <p:txBody>
          <a:bodyPr anchorCtr="0" anchor="ctr" bIns="91425" lIns="91425" spcFirstLastPara="1" rIns="91425" wrap="square" tIns="91425">
            <a:noAutofit/>
          </a:bodyPr>
          <a:lstStyle/>
          <a:p>
            <a:pPr indent="-298450" lvl="0" marL="457200" rtl="0" algn="l">
              <a:lnSpc>
                <a:spcPct val="115000"/>
              </a:lnSpc>
              <a:spcBef>
                <a:spcPts val="0"/>
              </a:spcBef>
              <a:spcAft>
                <a:spcPts val="0"/>
              </a:spcAft>
              <a:buSzPts val="1100"/>
              <a:buFont typeface="Mada"/>
              <a:buChar char="●"/>
            </a:pPr>
            <a:r>
              <a:rPr lang="en" sz="1200">
                <a:latin typeface="Mada"/>
                <a:ea typeface="Mada"/>
                <a:cs typeface="Mada"/>
                <a:sym typeface="Mada"/>
              </a:rPr>
              <a:t>Increases </a:t>
            </a:r>
            <a:r>
              <a:rPr b="1" lang="en" sz="1200">
                <a:solidFill>
                  <a:srgbClr val="FF0000"/>
                </a:solidFill>
                <a:latin typeface="Mada"/>
                <a:ea typeface="Mada"/>
                <a:cs typeface="Mada"/>
                <a:sym typeface="Mada"/>
              </a:rPr>
              <a:t>lithium</a:t>
            </a:r>
            <a:r>
              <a:rPr lang="en" sz="1200">
                <a:latin typeface="Mada"/>
                <a:ea typeface="Mada"/>
                <a:cs typeface="Mada"/>
                <a:sym typeface="Mada"/>
              </a:rPr>
              <a:t> toxicity</a:t>
            </a:r>
            <a:endParaRPr sz="1200">
              <a:latin typeface="Mada"/>
              <a:ea typeface="Mada"/>
              <a:cs typeface="Mada"/>
              <a:sym typeface="Mada"/>
            </a:endParaRPr>
          </a:p>
        </p:txBody>
      </p:sp>
      <p:sp>
        <p:nvSpPr>
          <p:cNvPr id="231" name="Google Shape;231;p28"/>
          <p:cNvSpPr txBox="1"/>
          <p:nvPr/>
        </p:nvSpPr>
        <p:spPr>
          <a:xfrm>
            <a:off x="1400175" y="10696575"/>
            <a:ext cx="771600" cy="31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Mada"/>
                <a:ea typeface="Mada"/>
                <a:cs typeface="Mada"/>
                <a:sym typeface="Mada"/>
              </a:rPr>
              <a:t>Ethanol</a:t>
            </a:r>
            <a:endParaRPr sz="1200">
              <a:latin typeface="Mada"/>
              <a:ea typeface="Mada"/>
              <a:cs typeface="Mada"/>
              <a:sym typeface="Mada"/>
            </a:endParaRPr>
          </a:p>
        </p:txBody>
      </p:sp>
      <p:cxnSp>
        <p:nvCxnSpPr>
          <p:cNvPr id="232" name="Google Shape;232;p28"/>
          <p:cNvCxnSpPr/>
          <p:nvPr/>
        </p:nvCxnSpPr>
        <p:spPr>
          <a:xfrm>
            <a:off x="2066575" y="11010975"/>
            <a:ext cx="1047900" cy="0"/>
          </a:xfrm>
          <a:prstGeom prst="straightConnector1">
            <a:avLst/>
          </a:prstGeom>
          <a:noFill/>
          <a:ln cap="flat" cmpd="sng" w="19050">
            <a:solidFill>
              <a:schemeClr val="dk2"/>
            </a:solidFill>
            <a:prstDash val="solid"/>
            <a:round/>
            <a:headEnd len="med" w="med" type="none"/>
            <a:tailEnd len="med" w="med" type="triangle"/>
          </a:ln>
        </p:spPr>
      </p:cxnSp>
      <p:sp>
        <p:nvSpPr>
          <p:cNvPr id="233" name="Google Shape;233;p28"/>
          <p:cNvSpPr txBox="1"/>
          <p:nvPr/>
        </p:nvSpPr>
        <p:spPr>
          <a:xfrm>
            <a:off x="2057350" y="10658325"/>
            <a:ext cx="1047900" cy="314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900">
                <a:latin typeface="Mada"/>
                <a:ea typeface="Mada"/>
                <a:cs typeface="Mada"/>
                <a:sym typeface="Mada"/>
              </a:rPr>
              <a:t>Alcohol</a:t>
            </a:r>
            <a:endParaRPr sz="900">
              <a:latin typeface="Mada"/>
              <a:ea typeface="Mada"/>
              <a:cs typeface="Mada"/>
              <a:sym typeface="Mada"/>
            </a:endParaRPr>
          </a:p>
          <a:p>
            <a:pPr indent="0" lvl="0" marL="0" rtl="0" algn="ctr">
              <a:spcBef>
                <a:spcPts val="0"/>
              </a:spcBef>
              <a:spcAft>
                <a:spcPts val="0"/>
              </a:spcAft>
              <a:buNone/>
            </a:pPr>
            <a:r>
              <a:rPr lang="en" sz="900">
                <a:latin typeface="Mada"/>
                <a:ea typeface="Mada"/>
                <a:cs typeface="Mada"/>
                <a:sym typeface="Mada"/>
              </a:rPr>
              <a:t>dehydrogenase</a:t>
            </a:r>
            <a:endParaRPr sz="900">
              <a:latin typeface="Mada"/>
              <a:ea typeface="Mada"/>
              <a:cs typeface="Mada"/>
              <a:sym typeface="Mada"/>
            </a:endParaRPr>
          </a:p>
        </p:txBody>
      </p:sp>
      <p:sp>
        <p:nvSpPr>
          <p:cNvPr id="234" name="Google Shape;234;p28"/>
          <p:cNvSpPr txBox="1"/>
          <p:nvPr/>
        </p:nvSpPr>
        <p:spPr>
          <a:xfrm>
            <a:off x="3076575" y="10696575"/>
            <a:ext cx="1323900" cy="31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Mada"/>
                <a:ea typeface="Mada"/>
                <a:cs typeface="Mada"/>
                <a:sym typeface="Mada"/>
              </a:rPr>
              <a:t>Acetaldehyde</a:t>
            </a:r>
            <a:endParaRPr sz="1200">
              <a:latin typeface="Mada"/>
              <a:ea typeface="Mada"/>
              <a:cs typeface="Mada"/>
              <a:sym typeface="Mada"/>
            </a:endParaRPr>
          </a:p>
        </p:txBody>
      </p:sp>
      <p:cxnSp>
        <p:nvCxnSpPr>
          <p:cNvPr id="235" name="Google Shape;235;p28"/>
          <p:cNvCxnSpPr/>
          <p:nvPr/>
        </p:nvCxnSpPr>
        <p:spPr>
          <a:xfrm>
            <a:off x="4123975" y="11010975"/>
            <a:ext cx="1047900" cy="0"/>
          </a:xfrm>
          <a:prstGeom prst="straightConnector1">
            <a:avLst/>
          </a:prstGeom>
          <a:noFill/>
          <a:ln cap="flat" cmpd="sng" w="19050">
            <a:solidFill>
              <a:schemeClr val="dk2"/>
            </a:solidFill>
            <a:prstDash val="solid"/>
            <a:round/>
            <a:headEnd len="med" w="med" type="none"/>
            <a:tailEnd len="med" w="med" type="triangle"/>
          </a:ln>
        </p:spPr>
      </p:cxnSp>
      <p:sp>
        <p:nvSpPr>
          <p:cNvPr id="236" name="Google Shape;236;p28"/>
          <p:cNvSpPr txBox="1"/>
          <p:nvPr/>
        </p:nvSpPr>
        <p:spPr>
          <a:xfrm>
            <a:off x="4086175" y="10658325"/>
            <a:ext cx="1047900" cy="314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900">
                <a:latin typeface="Mada"/>
                <a:ea typeface="Mada"/>
                <a:cs typeface="Mada"/>
                <a:sym typeface="Mada"/>
              </a:rPr>
              <a:t>Aldehyde</a:t>
            </a:r>
            <a:endParaRPr sz="900">
              <a:latin typeface="Mada"/>
              <a:ea typeface="Mada"/>
              <a:cs typeface="Mada"/>
              <a:sym typeface="Mada"/>
            </a:endParaRPr>
          </a:p>
          <a:p>
            <a:pPr indent="0" lvl="0" marL="0" rtl="0" algn="ctr">
              <a:spcBef>
                <a:spcPts val="0"/>
              </a:spcBef>
              <a:spcAft>
                <a:spcPts val="0"/>
              </a:spcAft>
              <a:buNone/>
            </a:pPr>
            <a:r>
              <a:rPr lang="en" sz="900">
                <a:latin typeface="Mada"/>
                <a:ea typeface="Mada"/>
                <a:cs typeface="Mada"/>
                <a:sym typeface="Mada"/>
              </a:rPr>
              <a:t>dehydrogenase</a:t>
            </a:r>
            <a:endParaRPr sz="900">
              <a:latin typeface="Mada"/>
              <a:ea typeface="Mada"/>
              <a:cs typeface="Mada"/>
              <a:sym typeface="Mada"/>
            </a:endParaRPr>
          </a:p>
        </p:txBody>
      </p:sp>
      <p:sp>
        <p:nvSpPr>
          <p:cNvPr id="237" name="Google Shape;237;p28"/>
          <p:cNvSpPr txBox="1"/>
          <p:nvPr/>
        </p:nvSpPr>
        <p:spPr>
          <a:xfrm>
            <a:off x="5305425" y="10696575"/>
            <a:ext cx="1323900" cy="31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latin typeface="Mada"/>
                <a:ea typeface="Mada"/>
                <a:cs typeface="Mada"/>
                <a:sym typeface="Mada"/>
              </a:rPr>
              <a:t>Acetate</a:t>
            </a:r>
            <a:endParaRPr sz="1200">
              <a:latin typeface="Mada"/>
              <a:ea typeface="Mada"/>
              <a:cs typeface="Mada"/>
              <a:sym typeface="Mada"/>
            </a:endParaRPr>
          </a:p>
        </p:txBody>
      </p:sp>
      <p:sp>
        <p:nvSpPr>
          <p:cNvPr id="238" name="Google Shape;238;p28"/>
          <p:cNvSpPr/>
          <p:nvPr/>
        </p:nvSpPr>
        <p:spPr>
          <a:xfrm>
            <a:off x="4495725" y="10925175"/>
            <a:ext cx="190500" cy="171600"/>
          </a:xfrm>
          <a:prstGeom prst="mathMultiply">
            <a:avLst>
              <a:gd fmla="val 11363" name="adj1"/>
            </a:avLst>
          </a:prstGeom>
          <a:solidFill>
            <a:srgbClr val="FF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aphicFrame>
        <p:nvGraphicFramePr>
          <p:cNvPr id="239" name="Google Shape;239;p28"/>
          <p:cNvGraphicFramePr/>
          <p:nvPr/>
        </p:nvGraphicFramePr>
        <p:xfrm>
          <a:off x="233300" y="670650"/>
          <a:ext cx="3000000" cy="3000000"/>
        </p:xfrm>
        <a:graphic>
          <a:graphicData uri="http://schemas.openxmlformats.org/drawingml/2006/table">
            <a:tbl>
              <a:tblPr>
                <a:noFill/>
                <a:tableStyleId>{D29605BF-01E3-4161-8CAB-9AD606697C1C}</a:tableStyleId>
              </a:tblPr>
              <a:tblGrid>
                <a:gridCol w="709325"/>
                <a:gridCol w="5772475"/>
              </a:tblGrid>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Drug</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Metronidazole</a:t>
                      </a:r>
                      <a:endParaRPr b="1">
                        <a:solidFill>
                          <a:srgbClr val="FFFFFF"/>
                        </a:solidFill>
                        <a:latin typeface="Mada"/>
                        <a:ea typeface="Mada"/>
                        <a:cs typeface="Mada"/>
                        <a:sym typeface="Mada"/>
                      </a:endParaRPr>
                    </a:p>
                  </a:txBody>
                  <a:tcPr marT="91425" marB="91425" marR="91425" marL="91425" anchor="ctr">
                    <a:solidFill>
                      <a:srgbClr val="38761D"/>
                    </a:solidFill>
                  </a:tcP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M.O.A</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spcBef>
                          <a:spcPts val="0"/>
                        </a:spcBef>
                        <a:spcAft>
                          <a:spcPts val="0"/>
                        </a:spcAft>
                        <a:buSzPts val="1200"/>
                        <a:buFont typeface="Mada"/>
                        <a:buChar char="●"/>
                      </a:pPr>
                      <a:r>
                        <a:rPr lang="en" sz="1200">
                          <a:latin typeface="Mada"/>
                          <a:ea typeface="Mada"/>
                          <a:cs typeface="Mada"/>
                          <a:sym typeface="Mada"/>
                        </a:rPr>
                        <a:t>It is a Tissue amoebicide that </a:t>
                      </a:r>
                      <a:r>
                        <a:rPr b="1" lang="en" sz="1200">
                          <a:solidFill>
                            <a:srgbClr val="FF0000"/>
                          </a:solidFill>
                          <a:latin typeface="Mada"/>
                          <a:ea typeface="Mada"/>
                          <a:cs typeface="Mada"/>
                          <a:sym typeface="Mada"/>
                        </a:rPr>
                        <a:t>acts on trophozoites</a:t>
                      </a:r>
                      <a:r>
                        <a:rPr lang="en" sz="1200">
                          <a:latin typeface="Mada"/>
                          <a:ea typeface="Mada"/>
                          <a:cs typeface="Mada"/>
                          <a:sym typeface="Mada"/>
                        </a:rPr>
                        <a:t> by:</a:t>
                      </a:r>
                      <a:endParaRPr sz="1200">
                        <a:latin typeface="Mada"/>
                        <a:ea typeface="Mada"/>
                        <a:cs typeface="Mada"/>
                        <a:sym typeface="Mada"/>
                      </a:endParaRPr>
                    </a:p>
                    <a:p>
                      <a:pPr indent="-304800" lvl="0" marL="457200" rtl="0" algn="l">
                        <a:lnSpc>
                          <a:spcPct val="115000"/>
                        </a:lnSpc>
                        <a:spcBef>
                          <a:spcPts val="0"/>
                        </a:spcBef>
                        <a:spcAft>
                          <a:spcPts val="0"/>
                        </a:spcAft>
                        <a:buClr>
                          <a:srgbClr val="FF0000"/>
                        </a:buClr>
                        <a:buSzPts val="1200"/>
                        <a:buFont typeface="Mada"/>
                        <a:buChar char="★"/>
                      </a:pPr>
                      <a:r>
                        <a:rPr lang="en" sz="1200">
                          <a:latin typeface="Mada"/>
                          <a:ea typeface="Mada"/>
                          <a:cs typeface="Mada"/>
                          <a:sym typeface="Mada"/>
                        </a:rPr>
                        <a:t>Inhibiting DNA replication</a:t>
                      </a:r>
                      <a:endParaRPr sz="1200">
                        <a:latin typeface="Mada"/>
                        <a:ea typeface="Mada"/>
                        <a:cs typeface="Mada"/>
                        <a:sym typeface="Mada"/>
                      </a:endParaRPr>
                    </a:p>
                    <a:p>
                      <a:pPr indent="-304800" lvl="0" marL="457200" rtl="0" algn="l">
                        <a:lnSpc>
                          <a:spcPct val="115000"/>
                        </a:lnSpc>
                        <a:spcBef>
                          <a:spcPts val="0"/>
                        </a:spcBef>
                        <a:spcAft>
                          <a:spcPts val="0"/>
                        </a:spcAft>
                        <a:buClr>
                          <a:srgbClr val="FF0000"/>
                        </a:buClr>
                        <a:buSzPts val="1200"/>
                        <a:buFont typeface="Mada"/>
                        <a:buChar char="★"/>
                      </a:pPr>
                      <a:r>
                        <a:rPr lang="en" sz="1200" u="sng">
                          <a:latin typeface="Mada"/>
                          <a:ea typeface="Mada"/>
                          <a:cs typeface="Mada"/>
                          <a:sym typeface="Mada"/>
                        </a:rPr>
                        <a:t>Does not</a:t>
                      </a:r>
                      <a:r>
                        <a:rPr lang="en" sz="1200">
                          <a:latin typeface="Mada"/>
                          <a:ea typeface="Mada"/>
                          <a:cs typeface="Mada"/>
                          <a:sym typeface="Mada"/>
                        </a:rPr>
                        <a:t> eradicate </a:t>
                      </a:r>
                      <a:r>
                        <a:rPr b="1" lang="en" sz="1200">
                          <a:solidFill>
                            <a:srgbClr val="FF0000"/>
                          </a:solidFill>
                          <a:latin typeface="Mada"/>
                          <a:ea typeface="Mada"/>
                          <a:cs typeface="Mada"/>
                          <a:sym typeface="Mada"/>
                        </a:rPr>
                        <a:t>cysts</a:t>
                      </a:r>
                      <a:r>
                        <a:rPr lang="en" sz="1200">
                          <a:latin typeface="Mada"/>
                          <a:ea typeface="Mada"/>
                          <a:cs typeface="Mada"/>
                          <a:sym typeface="Mada"/>
                        </a:rPr>
                        <a:t> from intestine </a:t>
                      </a:r>
                      <a:r>
                        <a:rPr lang="en" sz="1200">
                          <a:solidFill>
                            <a:srgbClr val="6AA84F"/>
                          </a:solidFill>
                          <a:latin typeface="Mada"/>
                          <a:ea typeface="Mada"/>
                          <a:cs typeface="Mada"/>
                          <a:sym typeface="Mada"/>
                        </a:rPr>
                        <a:t>due</a:t>
                      </a:r>
                      <a:r>
                        <a:rPr lang="en" sz="1200">
                          <a:solidFill>
                            <a:srgbClr val="6AA84F"/>
                          </a:solidFill>
                          <a:latin typeface="Mada"/>
                          <a:ea typeface="Mada"/>
                          <a:cs typeface="Mada"/>
                          <a:sym typeface="Mada"/>
                        </a:rPr>
                        <a:t> to good oral </a:t>
                      </a:r>
                      <a:r>
                        <a:rPr lang="en" sz="1200">
                          <a:solidFill>
                            <a:srgbClr val="6AA84F"/>
                          </a:solidFill>
                          <a:latin typeface="Mada"/>
                          <a:ea typeface="Mada"/>
                          <a:cs typeface="Mada"/>
                          <a:sym typeface="Mada"/>
                        </a:rPr>
                        <a:t>absorption</a:t>
                      </a:r>
                      <a:r>
                        <a:rPr lang="en" sz="1200">
                          <a:latin typeface="Mada"/>
                          <a:ea typeface="Mada"/>
                          <a:cs typeface="Mada"/>
                          <a:sym typeface="Mada"/>
                        </a:rPr>
                        <a:t>.</a:t>
                      </a:r>
                      <a:endParaRPr sz="1200">
                        <a:latin typeface="Mada"/>
                        <a:ea typeface="Mada"/>
                        <a:cs typeface="Mada"/>
                        <a:sym typeface="Mada"/>
                      </a:endParaRPr>
                    </a:p>
                  </a:txBody>
                  <a:tcPr marT="91425" marB="91425" marR="91425" marL="91425" anchor="ct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P.K</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Given orally or IV</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Absorption is rapid and complete</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Wide distribution to all tissues and body fluids (CSF, saliva, milk).</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lang="en" sz="1200">
                          <a:solidFill>
                            <a:srgbClr val="6AA84F"/>
                          </a:solidFill>
                          <a:latin typeface="Mada"/>
                          <a:ea typeface="Mada"/>
                          <a:cs typeface="Mada"/>
                          <a:sym typeface="Mada"/>
                        </a:rPr>
                        <a:t>Short </a:t>
                      </a:r>
                      <a:r>
                        <a:rPr lang="en" sz="1200">
                          <a:latin typeface="Mada"/>
                          <a:ea typeface="Mada"/>
                          <a:cs typeface="Mada"/>
                          <a:sym typeface="Mada"/>
                        </a:rPr>
                        <a:t>Plasma half life is (8 h).</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Metabolized in liver (by CYP-450) by mixed function oxidase followed by</a:t>
                      </a:r>
                      <a:br>
                        <a:rPr lang="en" sz="1200">
                          <a:latin typeface="Mada"/>
                          <a:ea typeface="Mada"/>
                          <a:cs typeface="Mada"/>
                          <a:sym typeface="Mada"/>
                        </a:rPr>
                      </a:br>
                      <a:r>
                        <a:rPr lang="en" sz="1200">
                          <a:latin typeface="Mada"/>
                          <a:ea typeface="Mada"/>
                          <a:cs typeface="Mada"/>
                          <a:sym typeface="Mada"/>
                        </a:rPr>
                        <a:t>glucuronidation </a:t>
                      </a:r>
                      <a:r>
                        <a:rPr b="1" lang="en" sz="1200">
                          <a:solidFill>
                            <a:srgbClr val="FF0000"/>
                          </a:solidFill>
                          <a:latin typeface="Mada"/>
                          <a:ea typeface="Mada"/>
                          <a:cs typeface="Mada"/>
                          <a:sym typeface="Mada"/>
                        </a:rPr>
                        <a:t>(consider drug interactions).</a:t>
                      </a:r>
                      <a:endParaRPr b="1" sz="1200">
                        <a:solidFill>
                          <a:srgbClr val="FF0000"/>
                        </a:solidFill>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Clearance is decreased in liver impairment.</a:t>
                      </a:r>
                      <a:endParaRPr sz="1200">
                        <a:latin typeface="Mada"/>
                        <a:ea typeface="Mada"/>
                        <a:cs typeface="Mada"/>
                        <a:sym typeface="Mada"/>
                      </a:endParaRPr>
                    </a:p>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Excreted in urine.</a:t>
                      </a:r>
                      <a:endParaRPr sz="1200">
                        <a:latin typeface="Mada"/>
                        <a:ea typeface="Mada"/>
                        <a:cs typeface="Mada"/>
                        <a:sym typeface="Mada"/>
                      </a:endParaRPr>
                    </a:p>
                  </a:txBody>
                  <a:tcPr marT="91425" marB="91425" marR="91425" marL="91425" anchor="ctr"/>
                </a:tc>
              </a:tr>
            </a:tbl>
          </a:graphicData>
        </a:graphic>
      </p:graphicFrame>
      <p:sp>
        <p:nvSpPr>
          <p:cNvPr id="240" name="Google Shape;240;p28"/>
          <p:cNvSpPr txBox="1"/>
          <p:nvPr/>
        </p:nvSpPr>
        <p:spPr>
          <a:xfrm>
            <a:off x="381000" y="133350"/>
            <a:ext cx="6181800" cy="495300"/>
          </a:xfrm>
          <a:prstGeom prst="rect">
            <a:avLst/>
          </a:prstGeom>
          <a:noFill/>
          <a:ln>
            <a:noFill/>
          </a:ln>
        </p:spPr>
        <p:txBody>
          <a:bodyPr anchorCtr="0" anchor="t" bIns="91425" lIns="91425" spcFirstLastPara="1" rIns="91425" wrap="square" tIns="91425">
            <a:noAutofit/>
          </a:bodyPr>
          <a:lstStyle/>
          <a:p>
            <a:pPr indent="-381000" lvl="0" marL="457200" rtl="0" algn="ctr">
              <a:spcBef>
                <a:spcPts val="0"/>
              </a:spcBef>
              <a:spcAft>
                <a:spcPts val="0"/>
              </a:spcAft>
              <a:buClr>
                <a:srgbClr val="741B47"/>
              </a:buClr>
              <a:buSzPts val="2400"/>
              <a:buFont typeface="Georgia"/>
              <a:buAutoNum type="alphaUcParenR"/>
            </a:pPr>
            <a:r>
              <a:rPr b="1" lang="en" sz="2400">
                <a:solidFill>
                  <a:srgbClr val="741B47"/>
                </a:solidFill>
                <a:latin typeface="Georgia"/>
                <a:ea typeface="Georgia"/>
                <a:cs typeface="Georgia"/>
                <a:sym typeface="Georgia"/>
              </a:rPr>
              <a:t>Tissue or Systemic Amebicides</a:t>
            </a:r>
            <a:endParaRPr b="1" sz="2400">
              <a:solidFill>
                <a:srgbClr val="741B47"/>
              </a:solidFill>
              <a:latin typeface="Georgia"/>
              <a:ea typeface="Georgia"/>
              <a:cs typeface="Georgia"/>
              <a:sym typeface="Georgia"/>
            </a:endParaRPr>
          </a:p>
        </p:txBody>
      </p:sp>
      <p:sp>
        <p:nvSpPr>
          <p:cNvPr id="241" name="Google Shape;241;p28"/>
          <p:cNvSpPr txBox="1"/>
          <p:nvPr/>
        </p:nvSpPr>
        <p:spPr>
          <a:xfrm>
            <a:off x="47700" y="11318700"/>
            <a:ext cx="6248400" cy="781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6AA84F"/>
                </a:solidFill>
                <a:latin typeface="Mada"/>
                <a:ea typeface="Mada"/>
                <a:cs typeface="Mada"/>
                <a:sym typeface="Mada"/>
              </a:rPr>
              <a:t>1: as part of the triple therapy (PPI + Clarithromycin + </a:t>
            </a:r>
            <a:r>
              <a:rPr lang="en" sz="800">
                <a:solidFill>
                  <a:srgbClr val="6AA84F"/>
                </a:solidFill>
                <a:latin typeface="Mada"/>
                <a:ea typeface="Mada"/>
                <a:cs typeface="Mada"/>
                <a:sym typeface="Mada"/>
              </a:rPr>
              <a:t>metronidazole</a:t>
            </a:r>
            <a:endParaRPr sz="800">
              <a:solidFill>
                <a:srgbClr val="6AA84F"/>
              </a:solidFill>
              <a:latin typeface="Mada"/>
              <a:ea typeface="Mada"/>
              <a:cs typeface="Mada"/>
              <a:sym typeface="Mada"/>
            </a:endParaRPr>
          </a:p>
          <a:p>
            <a:pPr indent="0" lvl="0" marL="0" rtl="0" algn="l">
              <a:spcBef>
                <a:spcPts val="0"/>
              </a:spcBef>
              <a:spcAft>
                <a:spcPts val="0"/>
              </a:spcAft>
              <a:buNone/>
            </a:pPr>
            <a:r>
              <a:rPr lang="en" sz="800">
                <a:solidFill>
                  <a:srgbClr val="6AA84F"/>
                </a:solidFill>
                <a:latin typeface="Mada"/>
                <a:ea typeface="Mada"/>
                <a:cs typeface="Mada"/>
                <a:sym typeface="Mada"/>
              </a:rPr>
              <a:t>2: Vancomycin can also be used.</a:t>
            </a:r>
            <a:endParaRPr sz="800">
              <a:solidFill>
                <a:srgbClr val="6AA84F"/>
              </a:solidFill>
              <a:latin typeface="Mada"/>
              <a:ea typeface="Mada"/>
              <a:cs typeface="Mada"/>
              <a:sym typeface="Mada"/>
            </a:endParaRPr>
          </a:p>
          <a:p>
            <a:pPr indent="0" lvl="0" marL="0" rtl="0" algn="l">
              <a:spcBef>
                <a:spcPts val="0"/>
              </a:spcBef>
              <a:spcAft>
                <a:spcPts val="0"/>
              </a:spcAft>
              <a:buNone/>
            </a:pPr>
            <a:r>
              <a:rPr lang="en" sz="800">
                <a:solidFill>
                  <a:srgbClr val="6AA84F"/>
                </a:solidFill>
                <a:latin typeface="Mada"/>
                <a:ea typeface="Mada"/>
                <a:cs typeface="Mada"/>
                <a:sym typeface="Mada"/>
              </a:rPr>
              <a:t>3: not only </a:t>
            </a:r>
            <a:r>
              <a:rPr lang="en" sz="800">
                <a:solidFill>
                  <a:srgbClr val="6AA84F"/>
                </a:solidFill>
                <a:latin typeface="Mada"/>
                <a:ea typeface="Mada"/>
                <a:cs typeface="Mada"/>
                <a:sym typeface="Mada"/>
              </a:rPr>
              <a:t>alcohol, other substances such as some antivirals could also cause disulfiram-like effect if given with metronidazole.</a:t>
            </a:r>
            <a:endParaRPr sz="800">
              <a:solidFill>
                <a:srgbClr val="6AA84F"/>
              </a:solidFill>
              <a:latin typeface="Mada"/>
              <a:ea typeface="Mada"/>
              <a:cs typeface="Mada"/>
              <a:sym typeface="Mada"/>
            </a:endParaRPr>
          </a:p>
          <a:p>
            <a:pPr indent="0" lvl="0" marL="0" rtl="0" algn="l">
              <a:spcBef>
                <a:spcPts val="0"/>
              </a:spcBef>
              <a:spcAft>
                <a:spcPts val="0"/>
              </a:spcAft>
              <a:buNone/>
            </a:pPr>
            <a:r>
              <a:rPr lang="en" sz="800">
                <a:solidFill>
                  <a:srgbClr val="6AA84F"/>
                </a:solidFill>
                <a:latin typeface="Mada"/>
                <a:ea typeface="Mada"/>
                <a:cs typeface="Mada"/>
                <a:sym typeface="Mada"/>
              </a:rPr>
              <a:t>4: &amp; rifampicin.</a:t>
            </a:r>
            <a:endParaRPr sz="800">
              <a:solidFill>
                <a:srgbClr val="6AA84F"/>
              </a:solidFill>
              <a:latin typeface="Mada"/>
              <a:ea typeface="Mada"/>
              <a:cs typeface="Mada"/>
              <a:sym typeface="Mada"/>
            </a:endParaRPr>
          </a:p>
          <a:p>
            <a:pPr indent="0" lvl="0" marL="0" rtl="0" algn="l">
              <a:spcBef>
                <a:spcPts val="0"/>
              </a:spcBef>
              <a:spcAft>
                <a:spcPts val="0"/>
              </a:spcAft>
              <a:buNone/>
            </a:pPr>
            <a:r>
              <a:t/>
            </a:r>
            <a:endParaRPr sz="800">
              <a:solidFill>
                <a:srgbClr val="6AA84F"/>
              </a:solidFill>
              <a:latin typeface="Mada"/>
              <a:ea typeface="Mada"/>
              <a:cs typeface="Mada"/>
              <a:sym typeface="Mada"/>
            </a:endParaRPr>
          </a:p>
          <a:p>
            <a:pPr indent="0" lvl="0" marL="0" rtl="0" algn="l">
              <a:spcBef>
                <a:spcPts val="0"/>
              </a:spcBef>
              <a:spcAft>
                <a:spcPts val="0"/>
              </a:spcAft>
              <a:buNone/>
            </a:pPr>
            <a:r>
              <a:t/>
            </a:r>
            <a:endParaRPr sz="800">
              <a:solidFill>
                <a:srgbClr val="6AA84F"/>
              </a:solidFill>
              <a:latin typeface="Mada"/>
              <a:ea typeface="Mada"/>
              <a:cs typeface="Mada"/>
              <a:sym typeface="Mada"/>
            </a:endParaRPr>
          </a:p>
          <a:p>
            <a:pPr indent="0" lvl="0" marL="0" rtl="0" algn="l">
              <a:spcBef>
                <a:spcPts val="0"/>
              </a:spcBef>
              <a:spcAft>
                <a:spcPts val="0"/>
              </a:spcAft>
              <a:buNone/>
            </a:pPr>
            <a:r>
              <a:t/>
            </a:r>
            <a:endParaRPr sz="800">
              <a:solidFill>
                <a:srgbClr val="6AA84F"/>
              </a:solidFill>
              <a:latin typeface="Mada"/>
              <a:ea typeface="Mada"/>
              <a:cs typeface="Mada"/>
              <a:sym typeface="Mad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5" name="Shape 245"/>
        <p:cNvGrpSpPr/>
        <p:nvPr/>
      </p:nvGrpSpPr>
      <p:grpSpPr>
        <a:xfrm>
          <a:off x="0" y="0"/>
          <a:ext cx="0" cy="0"/>
          <a:chOff x="0" y="0"/>
          <a:chExt cx="0" cy="0"/>
        </a:xfrm>
      </p:grpSpPr>
      <p:graphicFrame>
        <p:nvGraphicFramePr>
          <p:cNvPr id="246" name="Google Shape;246;p29"/>
          <p:cNvGraphicFramePr/>
          <p:nvPr/>
        </p:nvGraphicFramePr>
        <p:xfrm>
          <a:off x="233300" y="2600325"/>
          <a:ext cx="3000000" cy="3000000"/>
        </p:xfrm>
        <a:graphic>
          <a:graphicData uri="http://schemas.openxmlformats.org/drawingml/2006/table">
            <a:tbl>
              <a:tblPr>
                <a:noFill/>
                <a:tableStyleId>{D29605BF-01E3-4161-8CAB-9AD606697C1C}</a:tableStyleId>
              </a:tblPr>
              <a:tblGrid>
                <a:gridCol w="709325"/>
                <a:gridCol w="5772475"/>
              </a:tblGrid>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Drug</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0" lvl="0" marL="0" rtl="0" algn="ctr">
                        <a:spcBef>
                          <a:spcPts val="0"/>
                        </a:spcBef>
                        <a:spcAft>
                          <a:spcPts val="0"/>
                        </a:spcAft>
                        <a:buNone/>
                      </a:pPr>
                      <a:r>
                        <a:t/>
                      </a:r>
                      <a:endParaRPr i="1" sz="1000">
                        <a:solidFill>
                          <a:srgbClr val="FFFFFF"/>
                        </a:solidFill>
                        <a:latin typeface="Mada"/>
                        <a:ea typeface="Mada"/>
                        <a:cs typeface="Mada"/>
                        <a:sym typeface="Mada"/>
                      </a:endParaRPr>
                    </a:p>
                  </a:txBody>
                  <a:tcPr marT="91425" marB="91425" marR="91425" marL="91425" anchor="ctr">
                    <a:solidFill>
                      <a:srgbClr val="DD7E6B"/>
                    </a:solidFill>
                  </a:tcP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M.O.A</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Both are </a:t>
                      </a:r>
                      <a:r>
                        <a:rPr b="1" lang="en" sz="1200">
                          <a:solidFill>
                            <a:srgbClr val="FF0000"/>
                          </a:solidFill>
                          <a:latin typeface="Mada"/>
                          <a:ea typeface="Mada"/>
                          <a:cs typeface="Mada"/>
                          <a:sym typeface="Mada"/>
                        </a:rPr>
                        <a:t>effective against tissue trophozoites </a:t>
                      </a:r>
                      <a:r>
                        <a:rPr lang="en" sz="1200">
                          <a:latin typeface="Mada"/>
                          <a:ea typeface="Mada"/>
                          <a:cs typeface="Mada"/>
                          <a:sym typeface="Mada"/>
                        </a:rPr>
                        <a:t>of </a:t>
                      </a:r>
                      <a:r>
                        <a:rPr i="1" lang="en" sz="1200">
                          <a:latin typeface="Mada"/>
                          <a:ea typeface="Mada"/>
                          <a:cs typeface="Mada"/>
                          <a:sym typeface="Mada"/>
                        </a:rPr>
                        <a:t>E. histolytica </a:t>
                      </a:r>
                      <a:r>
                        <a:rPr lang="en" sz="1200">
                          <a:latin typeface="Mada"/>
                          <a:ea typeface="Mada"/>
                          <a:cs typeface="Mada"/>
                          <a:sym typeface="Mada"/>
                        </a:rPr>
                        <a:t>causing irreversible block of protein synthesis.</a:t>
                      </a:r>
                      <a:endParaRPr sz="1200">
                        <a:latin typeface="Mada"/>
                        <a:ea typeface="Mada"/>
                        <a:cs typeface="Mada"/>
                        <a:sym typeface="Mada"/>
                      </a:endParaRPr>
                    </a:p>
                  </a:txBody>
                  <a:tcPr marT="91425" marB="91425" marR="91425" marL="91425" anchor="ct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P.K</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298450" lvl="0" marL="457200" rtl="0" algn="l">
                        <a:lnSpc>
                          <a:spcPct val="115000"/>
                        </a:lnSpc>
                        <a:spcBef>
                          <a:spcPts val="0"/>
                        </a:spcBef>
                        <a:spcAft>
                          <a:spcPts val="0"/>
                        </a:spcAft>
                        <a:buSzPts val="1100"/>
                        <a:buFont typeface="Mada"/>
                        <a:buChar char="●"/>
                      </a:pPr>
                      <a:r>
                        <a:rPr lang="en" sz="1200">
                          <a:latin typeface="Mada"/>
                          <a:ea typeface="Mada"/>
                          <a:cs typeface="Mada"/>
                          <a:sym typeface="Mada"/>
                        </a:rPr>
                        <a:t>Emetine is an alkaloid derived from ipeca</a:t>
                      </a:r>
                      <a:r>
                        <a:rPr baseline="30000" lang="en" sz="1200">
                          <a:solidFill>
                            <a:srgbClr val="6AA84F"/>
                          </a:solidFill>
                          <a:latin typeface="Mada"/>
                          <a:ea typeface="Mada"/>
                          <a:cs typeface="Mada"/>
                          <a:sym typeface="Mada"/>
                        </a:rPr>
                        <a:t>3</a:t>
                      </a:r>
                      <a:r>
                        <a:rPr lang="en" sz="1200">
                          <a:latin typeface="Mada"/>
                          <a:ea typeface="Mada"/>
                          <a:cs typeface="Mada"/>
                          <a:sym typeface="Mada"/>
                        </a:rPr>
                        <a:t> while dehydroemetine </a:t>
                      </a:r>
                      <a:r>
                        <a:rPr lang="en" sz="1000">
                          <a:latin typeface="Mada"/>
                          <a:ea typeface="Mada"/>
                          <a:cs typeface="Mada"/>
                          <a:sym typeface="Mada"/>
                        </a:rPr>
                        <a:t> </a:t>
                      </a:r>
                      <a:r>
                        <a:rPr lang="en" sz="1200">
                          <a:latin typeface="Mada"/>
                          <a:ea typeface="Mada"/>
                          <a:cs typeface="Mada"/>
                          <a:sym typeface="Mada"/>
                        </a:rPr>
                        <a:t>is a synthetic analog.</a:t>
                      </a:r>
                      <a:endParaRPr sz="1200">
                        <a:latin typeface="Mada"/>
                        <a:ea typeface="Mada"/>
                        <a:cs typeface="Mada"/>
                        <a:sym typeface="Mada"/>
                      </a:endParaRPr>
                    </a:p>
                    <a:p>
                      <a:pPr indent="-298450" lvl="0" marL="457200" rtl="0" algn="l">
                        <a:lnSpc>
                          <a:spcPct val="115000"/>
                        </a:lnSpc>
                        <a:spcBef>
                          <a:spcPts val="0"/>
                        </a:spcBef>
                        <a:spcAft>
                          <a:spcPts val="0"/>
                        </a:spcAft>
                        <a:buClr>
                          <a:schemeClr val="dk1"/>
                        </a:buClr>
                        <a:buSzPts val="1100"/>
                        <a:buFont typeface="Mada"/>
                        <a:buChar char="●"/>
                      </a:pPr>
                      <a:r>
                        <a:rPr lang="en" sz="1200">
                          <a:solidFill>
                            <a:schemeClr val="dk1"/>
                          </a:solidFill>
                          <a:latin typeface="Mada"/>
                          <a:ea typeface="Mada"/>
                          <a:cs typeface="Mada"/>
                          <a:sym typeface="Mada"/>
                        </a:rPr>
                        <a:t>Have erratic oral absorption </a:t>
                      </a:r>
                      <a:r>
                        <a:rPr lang="en" sz="1200">
                          <a:solidFill>
                            <a:srgbClr val="6AA84F"/>
                          </a:solidFill>
                          <a:latin typeface="Mada"/>
                          <a:ea typeface="Mada"/>
                          <a:cs typeface="Mada"/>
                          <a:sym typeface="Mada"/>
                        </a:rPr>
                        <a:t>(not given orally)</a:t>
                      </a:r>
                      <a:r>
                        <a:rPr lang="en" sz="1200">
                          <a:solidFill>
                            <a:schemeClr val="dk1"/>
                          </a:solidFill>
                          <a:latin typeface="Mada"/>
                          <a:ea typeface="Mada"/>
                          <a:cs typeface="Mada"/>
                          <a:sym typeface="Mada"/>
                        </a:rPr>
                        <a:t>.</a:t>
                      </a:r>
                      <a:endParaRPr sz="1200">
                        <a:solidFill>
                          <a:schemeClr val="dk1"/>
                        </a:solidFill>
                        <a:latin typeface="Mada"/>
                        <a:ea typeface="Mada"/>
                        <a:cs typeface="Mada"/>
                        <a:sym typeface="Mada"/>
                      </a:endParaRPr>
                    </a:p>
                    <a:p>
                      <a:pPr indent="-298450" lvl="0" marL="457200" rtl="0" algn="l">
                        <a:lnSpc>
                          <a:spcPct val="115000"/>
                        </a:lnSpc>
                        <a:spcBef>
                          <a:spcPts val="0"/>
                        </a:spcBef>
                        <a:spcAft>
                          <a:spcPts val="0"/>
                        </a:spcAft>
                        <a:buClr>
                          <a:schemeClr val="dk1"/>
                        </a:buClr>
                        <a:buSzPts val="1100"/>
                        <a:buFont typeface="Mada"/>
                        <a:buChar char="●"/>
                      </a:pPr>
                      <a:r>
                        <a:rPr lang="en" sz="1200">
                          <a:solidFill>
                            <a:schemeClr val="dk1"/>
                          </a:solidFill>
                          <a:latin typeface="Mada"/>
                          <a:ea typeface="Mada"/>
                          <a:cs typeface="Mada"/>
                          <a:sym typeface="Mada"/>
                        </a:rPr>
                        <a:t>Given preferably subcutaneously but could be given IM, </a:t>
                      </a:r>
                      <a:r>
                        <a:rPr b="1" lang="en" sz="1200">
                          <a:solidFill>
                            <a:srgbClr val="FF0000"/>
                          </a:solidFill>
                          <a:latin typeface="Mada"/>
                          <a:ea typeface="Mada"/>
                          <a:cs typeface="Mada"/>
                          <a:sym typeface="Mada"/>
                        </a:rPr>
                        <a:t>Never </a:t>
                      </a:r>
                      <a:r>
                        <a:rPr b="1" lang="en" sz="1200">
                          <a:solidFill>
                            <a:srgbClr val="FF0000"/>
                          </a:solidFill>
                          <a:latin typeface="Mada"/>
                          <a:ea typeface="Mada"/>
                          <a:cs typeface="Mada"/>
                          <a:sym typeface="Mada"/>
                        </a:rPr>
                        <a:t>given</a:t>
                      </a:r>
                      <a:r>
                        <a:rPr b="1" lang="en" sz="1200">
                          <a:solidFill>
                            <a:srgbClr val="FF0000"/>
                          </a:solidFill>
                          <a:latin typeface="Mada"/>
                          <a:ea typeface="Mada"/>
                          <a:cs typeface="Mada"/>
                          <a:sym typeface="Mada"/>
                        </a:rPr>
                        <a:t> as I.V</a:t>
                      </a:r>
                      <a:r>
                        <a:rPr b="1" baseline="30000" lang="en" sz="1200">
                          <a:solidFill>
                            <a:srgbClr val="6AA84F"/>
                          </a:solidFill>
                          <a:latin typeface="Mada"/>
                          <a:ea typeface="Mada"/>
                          <a:cs typeface="Mada"/>
                          <a:sym typeface="Mada"/>
                        </a:rPr>
                        <a:t>4</a:t>
                      </a:r>
                      <a:endParaRPr b="1" baseline="30000" sz="1200">
                        <a:solidFill>
                          <a:srgbClr val="6AA84F"/>
                        </a:solidFill>
                        <a:latin typeface="Mada"/>
                        <a:ea typeface="Mada"/>
                        <a:cs typeface="Mada"/>
                        <a:sym typeface="Mada"/>
                      </a:endParaRPr>
                    </a:p>
                    <a:p>
                      <a:pPr indent="-298450" lvl="0" marL="457200" rtl="0" algn="l">
                        <a:lnSpc>
                          <a:spcPct val="115000"/>
                        </a:lnSpc>
                        <a:spcBef>
                          <a:spcPts val="0"/>
                        </a:spcBef>
                        <a:spcAft>
                          <a:spcPts val="0"/>
                        </a:spcAft>
                        <a:buClr>
                          <a:schemeClr val="dk1"/>
                        </a:buClr>
                        <a:buSzPts val="1100"/>
                        <a:buFont typeface="Mada"/>
                        <a:buChar char="●"/>
                      </a:pPr>
                      <a:r>
                        <a:rPr b="1" lang="en" sz="1200">
                          <a:solidFill>
                            <a:schemeClr val="dk1"/>
                          </a:solidFill>
                          <a:latin typeface="Mada"/>
                          <a:ea typeface="Mada"/>
                          <a:cs typeface="Mada"/>
                          <a:sym typeface="Mada"/>
                        </a:rPr>
                        <a:t>Has long plasma half life </a:t>
                      </a:r>
                      <a:r>
                        <a:rPr lang="en" sz="1200">
                          <a:solidFill>
                            <a:schemeClr val="dk1"/>
                          </a:solidFill>
                          <a:latin typeface="Mada"/>
                          <a:ea typeface="Mada"/>
                          <a:cs typeface="Mada"/>
                          <a:sym typeface="Mada"/>
                        </a:rPr>
                        <a:t>about 5 days</a:t>
                      </a:r>
                      <a:endParaRPr sz="1200">
                        <a:solidFill>
                          <a:schemeClr val="dk1"/>
                        </a:solidFill>
                        <a:latin typeface="Mada"/>
                        <a:ea typeface="Mada"/>
                        <a:cs typeface="Mada"/>
                        <a:sym typeface="Mada"/>
                      </a:endParaRPr>
                    </a:p>
                    <a:p>
                      <a:pPr indent="-298450" lvl="0" marL="457200" rtl="0" algn="l">
                        <a:lnSpc>
                          <a:spcPct val="115000"/>
                        </a:lnSpc>
                        <a:spcBef>
                          <a:spcPts val="0"/>
                        </a:spcBef>
                        <a:spcAft>
                          <a:spcPts val="0"/>
                        </a:spcAft>
                        <a:buClr>
                          <a:schemeClr val="dk1"/>
                        </a:buClr>
                        <a:buSzPts val="1100"/>
                        <a:buFont typeface="Mada"/>
                        <a:buChar char="●"/>
                      </a:pPr>
                      <a:r>
                        <a:rPr lang="en" sz="1200">
                          <a:solidFill>
                            <a:schemeClr val="dk1"/>
                          </a:solidFill>
                          <a:latin typeface="Mada"/>
                          <a:ea typeface="Mada"/>
                          <a:cs typeface="Mada"/>
                          <a:sym typeface="Mada"/>
                        </a:rPr>
                        <a:t>Should not be used for more than 10 days (usually 3-5 days)</a:t>
                      </a:r>
                      <a:endParaRPr sz="1200">
                        <a:solidFill>
                          <a:schemeClr val="dk1"/>
                        </a:solidFill>
                        <a:latin typeface="Mada"/>
                        <a:ea typeface="Mada"/>
                        <a:cs typeface="Mada"/>
                        <a:sym typeface="Mada"/>
                      </a:endParaRPr>
                    </a:p>
                    <a:p>
                      <a:pPr indent="-298450" lvl="0" marL="457200" rtl="0" algn="l">
                        <a:lnSpc>
                          <a:spcPct val="115000"/>
                        </a:lnSpc>
                        <a:spcBef>
                          <a:spcPts val="0"/>
                        </a:spcBef>
                        <a:spcAft>
                          <a:spcPts val="0"/>
                        </a:spcAft>
                        <a:buSzPts val="1100"/>
                        <a:buFont typeface="Mada"/>
                        <a:buChar char="●"/>
                      </a:pPr>
                      <a:r>
                        <a:rPr lang="en" sz="1100">
                          <a:latin typeface="Mada"/>
                          <a:ea typeface="Mada"/>
                          <a:cs typeface="Mada"/>
                          <a:sym typeface="Mada"/>
                        </a:rPr>
                        <a:t>Metabolized &amp; excreted </a:t>
                      </a:r>
                      <a:r>
                        <a:rPr lang="en" sz="1100" u="sng">
                          <a:latin typeface="Mada"/>
                          <a:ea typeface="Mada"/>
                          <a:cs typeface="Mada"/>
                          <a:sym typeface="Mada"/>
                        </a:rPr>
                        <a:t>slowly</a:t>
                      </a:r>
                      <a:r>
                        <a:rPr lang="en" sz="1100">
                          <a:latin typeface="Mada"/>
                          <a:ea typeface="Mada"/>
                          <a:cs typeface="Mada"/>
                          <a:sym typeface="Mada"/>
                        </a:rPr>
                        <a:t> via kidney so they have a cumulative effect</a:t>
                      </a:r>
                      <a:r>
                        <a:rPr baseline="30000" lang="en" sz="1100">
                          <a:solidFill>
                            <a:srgbClr val="6AA84F"/>
                          </a:solidFill>
                          <a:latin typeface="Mada"/>
                          <a:ea typeface="Mada"/>
                          <a:cs typeface="Mada"/>
                          <a:sym typeface="Mada"/>
                        </a:rPr>
                        <a:t>5</a:t>
                      </a:r>
                      <a:r>
                        <a:rPr lang="en" sz="1100">
                          <a:latin typeface="Mada"/>
                          <a:ea typeface="Mada"/>
                          <a:cs typeface="Mada"/>
                          <a:sym typeface="Mada"/>
                        </a:rPr>
                        <a:t>.</a:t>
                      </a:r>
                      <a:endParaRPr sz="1100">
                        <a:latin typeface="Mada"/>
                        <a:ea typeface="Mada"/>
                        <a:cs typeface="Mada"/>
                        <a:sym typeface="Mada"/>
                      </a:endParaRPr>
                    </a:p>
                    <a:p>
                      <a:pPr indent="-298450" lvl="0" marL="457200" rtl="0" algn="l">
                        <a:lnSpc>
                          <a:spcPct val="115000"/>
                        </a:lnSpc>
                        <a:spcBef>
                          <a:spcPts val="0"/>
                        </a:spcBef>
                        <a:spcAft>
                          <a:spcPts val="0"/>
                        </a:spcAft>
                        <a:buClr>
                          <a:srgbClr val="FF0000"/>
                        </a:buClr>
                        <a:buSzPts val="1100"/>
                        <a:buFont typeface="Mada"/>
                        <a:buChar char="★"/>
                      </a:pPr>
                      <a:r>
                        <a:rPr lang="en" sz="1100">
                          <a:latin typeface="Mada"/>
                          <a:ea typeface="Mada"/>
                          <a:cs typeface="Mada"/>
                          <a:sym typeface="Mada"/>
                        </a:rPr>
                        <a:t>Because of </a:t>
                      </a:r>
                      <a:r>
                        <a:rPr b="1" lang="en" sz="1100">
                          <a:solidFill>
                            <a:srgbClr val="FF0000"/>
                          </a:solidFill>
                          <a:latin typeface="Mada"/>
                          <a:ea typeface="Mada"/>
                          <a:cs typeface="Mada"/>
                          <a:sym typeface="Mada"/>
                        </a:rPr>
                        <a:t>major toxicity concerns</a:t>
                      </a:r>
                      <a:r>
                        <a:rPr lang="en" sz="1100">
                          <a:latin typeface="Mada"/>
                          <a:ea typeface="Mada"/>
                          <a:cs typeface="Mada"/>
                          <a:sym typeface="Mada"/>
                        </a:rPr>
                        <a:t> they have been almost </a:t>
                      </a:r>
                      <a:r>
                        <a:rPr b="1" lang="en" sz="1100">
                          <a:solidFill>
                            <a:srgbClr val="FF0000"/>
                          </a:solidFill>
                          <a:latin typeface="Mada"/>
                          <a:ea typeface="Mada"/>
                          <a:cs typeface="Mada"/>
                          <a:sym typeface="Mada"/>
                        </a:rPr>
                        <a:t>completely replaced by metronidazole</a:t>
                      </a:r>
                      <a:r>
                        <a:rPr b="1" baseline="30000" lang="en" sz="1100">
                          <a:solidFill>
                            <a:srgbClr val="6AA84F"/>
                          </a:solidFill>
                          <a:latin typeface="Mada"/>
                          <a:ea typeface="Mada"/>
                          <a:cs typeface="Mada"/>
                          <a:sym typeface="Mada"/>
                        </a:rPr>
                        <a:t>6</a:t>
                      </a:r>
                      <a:r>
                        <a:rPr b="1" lang="en" sz="1100">
                          <a:solidFill>
                            <a:srgbClr val="FF0000"/>
                          </a:solidFill>
                          <a:latin typeface="Mada"/>
                          <a:ea typeface="Mada"/>
                          <a:cs typeface="Mada"/>
                          <a:sym typeface="Mada"/>
                        </a:rPr>
                        <a:t>.</a:t>
                      </a:r>
                      <a:endParaRPr b="1" sz="1100">
                        <a:solidFill>
                          <a:srgbClr val="FF0000"/>
                        </a:solidFill>
                        <a:latin typeface="Mada"/>
                        <a:ea typeface="Mada"/>
                        <a:cs typeface="Mada"/>
                        <a:sym typeface="Mada"/>
                      </a:endParaRPr>
                    </a:p>
                  </a:txBody>
                  <a:tcPr marT="91425" marB="91425" marR="91425" marL="91425" anchor="ct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Uses</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298450" lvl="0" marL="457200" rtl="0" algn="l">
                        <a:lnSpc>
                          <a:spcPct val="115000"/>
                        </a:lnSpc>
                        <a:spcBef>
                          <a:spcPts val="0"/>
                        </a:spcBef>
                        <a:spcAft>
                          <a:spcPts val="0"/>
                        </a:spcAft>
                        <a:buClr>
                          <a:schemeClr val="dk1"/>
                        </a:buClr>
                        <a:buSzPts val="1100"/>
                        <a:buFont typeface="Mada"/>
                        <a:buChar char="●"/>
                      </a:pPr>
                      <a:r>
                        <a:rPr lang="en" sz="1200">
                          <a:solidFill>
                            <a:schemeClr val="dk1"/>
                          </a:solidFill>
                          <a:latin typeface="Mada"/>
                          <a:ea typeface="Mada"/>
                          <a:cs typeface="Mada"/>
                          <a:sym typeface="Mada"/>
                        </a:rPr>
                        <a:t>Amoebic liver abscess</a:t>
                      </a:r>
                      <a:endParaRPr sz="1200">
                        <a:solidFill>
                          <a:schemeClr val="dk1"/>
                        </a:solidFill>
                        <a:latin typeface="Mada"/>
                        <a:ea typeface="Mada"/>
                        <a:cs typeface="Mada"/>
                        <a:sym typeface="Mada"/>
                      </a:endParaRPr>
                    </a:p>
                    <a:p>
                      <a:pPr indent="-298450" lvl="0" marL="457200" rtl="0" algn="l">
                        <a:lnSpc>
                          <a:spcPct val="115000"/>
                        </a:lnSpc>
                        <a:spcBef>
                          <a:spcPts val="0"/>
                        </a:spcBef>
                        <a:spcAft>
                          <a:spcPts val="0"/>
                        </a:spcAft>
                        <a:buClr>
                          <a:schemeClr val="dk1"/>
                        </a:buClr>
                        <a:buSzPts val="1100"/>
                        <a:buFont typeface="Mada"/>
                        <a:buChar char="●"/>
                      </a:pPr>
                      <a:r>
                        <a:rPr lang="en" sz="1200">
                          <a:solidFill>
                            <a:schemeClr val="dk1"/>
                          </a:solidFill>
                          <a:latin typeface="Mada"/>
                          <a:ea typeface="Mada"/>
                          <a:cs typeface="Mada"/>
                          <a:sym typeface="Mada"/>
                        </a:rPr>
                        <a:t>Intestinal wall infections</a:t>
                      </a:r>
                      <a:endParaRPr sz="1200">
                        <a:solidFill>
                          <a:schemeClr val="dk1"/>
                        </a:solidFill>
                        <a:latin typeface="Mada"/>
                        <a:ea typeface="Mada"/>
                        <a:cs typeface="Mada"/>
                        <a:sym typeface="Mada"/>
                      </a:endParaRPr>
                    </a:p>
                    <a:p>
                      <a:pPr indent="-304800" lvl="0" marL="457200" rtl="0" algn="l">
                        <a:lnSpc>
                          <a:spcPct val="115000"/>
                        </a:lnSpc>
                        <a:spcBef>
                          <a:spcPts val="0"/>
                        </a:spcBef>
                        <a:spcAft>
                          <a:spcPts val="0"/>
                        </a:spcAft>
                        <a:buClr>
                          <a:srgbClr val="FF0000"/>
                        </a:buClr>
                        <a:buSzPts val="1200"/>
                        <a:buFont typeface="Mada"/>
                        <a:buChar char="★"/>
                      </a:pPr>
                      <a:r>
                        <a:rPr lang="en" sz="1200">
                          <a:solidFill>
                            <a:schemeClr val="dk1"/>
                          </a:solidFill>
                          <a:latin typeface="Mada"/>
                          <a:ea typeface="Mada"/>
                          <a:cs typeface="Mada"/>
                          <a:sym typeface="Mada"/>
                        </a:rPr>
                        <a:t>Severe forms of amebiasis </a:t>
                      </a:r>
                      <a:r>
                        <a:rPr b="1" lang="en" sz="1200">
                          <a:solidFill>
                            <a:srgbClr val="FF0000"/>
                          </a:solidFill>
                          <a:latin typeface="Mada"/>
                          <a:ea typeface="Mada"/>
                          <a:cs typeface="Mada"/>
                          <a:sym typeface="Mada"/>
                        </a:rPr>
                        <a:t>acute amoebic dysentery,  dehydroemetine</a:t>
                      </a:r>
                      <a:r>
                        <a:rPr lang="en" sz="1200">
                          <a:solidFill>
                            <a:schemeClr val="dk1"/>
                          </a:solidFill>
                          <a:latin typeface="Mada"/>
                          <a:ea typeface="Mada"/>
                          <a:cs typeface="Mada"/>
                          <a:sym typeface="Mada"/>
                        </a:rPr>
                        <a:t> is preferable due to less toxicity (3-5 days)</a:t>
                      </a:r>
                      <a:endParaRPr sz="1200">
                        <a:solidFill>
                          <a:schemeClr val="dk1"/>
                        </a:solidFill>
                        <a:latin typeface="Mada"/>
                        <a:ea typeface="Mada"/>
                        <a:cs typeface="Mada"/>
                        <a:sym typeface="Mada"/>
                      </a:endParaRPr>
                    </a:p>
                  </a:txBody>
                  <a:tcPr marT="91425" marB="91425" marR="91425" marL="91425" anchor="ct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ADRs</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lnSpc>
                          <a:spcPct val="115000"/>
                        </a:lnSpc>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Dehydroemetine is less toxic than Emetine </a:t>
                      </a:r>
                      <a:r>
                        <a:rPr lang="en" sz="1200">
                          <a:solidFill>
                            <a:srgbClr val="6AA84F"/>
                          </a:solidFill>
                          <a:latin typeface="Mada"/>
                          <a:ea typeface="Mada"/>
                          <a:cs typeface="Mada"/>
                          <a:sym typeface="Mada"/>
                        </a:rPr>
                        <a:t>(safer)</a:t>
                      </a:r>
                      <a:endParaRPr b="1" sz="1200">
                        <a:solidFill>
                          <a:srgbClr val="6AA84F"/>
                        </a:solidFill>
                        <a:latin typeface="Mada"/>
                        <a:ea typeface="Mada"/>
                        <a:cs typeface="Mada"/>
                        <a:sym typeface="Mada"/>
                      </a:endParaRPr>
                    </a:p>
                    <a:p>
                      <a:pPr indent="-304800" lvl="0" marL="457200" rtl="0" algn="l">
                        <a:lnSpc>
                          <a:spcPct val="115000"/>
                        </a:lnSpc>
                        <a:spcBef>
                          <a:spcPts val="0"/>
                        </a:spcBef>
                        <a:spcAft>
                          <a:spcPts val="0"/>
                        </a:spcAft>
                        <a:buClr>
                          <a:srgbClr val="FF0000"/>
                        </a:buClr>
                        <a:buSzPts val="1200"/>
                        <a:buFont typeface="Mada"/>
                        <a:buChar char="★"/>
                      </a:pPr>
                      <a:r>
                        <a:rPr b="1" lang="en" sz="1200">
                          <a:solidFill>
                            <a:srgbClr val="FF0000"/>
                          </a:solidFill>
                          <a:latin typeface="Mada"/>
                          <a:ea typeface="Mada"/>
                          <a:cs typeface="Mada"/>
                          <a:sym typeface="Mada"/>
                        </a:rPr>
                        <a:t>Serious toxicity:</a:t>
                      </a:r>
                      <a:r>
                        <a:rPr b="1" lang="en" sz="1200">
                          <a:latin typeface="Mada"/>
                          <a:ea typeface="Mada"/>
                          <a:cs typeface="Mada"/>
                          <a:sym typeface="Mada"/>
                        </a:rPr>
                        <a:t> </a:t>
                      </a:r>
                      <a:r>
                        <a:rPr b="1" lang="en" sz="1200">
                          <a:solidFill>
                            <a:srgbClr val="FF0000"/>
                          </a:solidFill>
                          <a:latin typeface="Mada"/>
                          <a:ea typeface="Mada"/>
                          <a:cs typeface="Mada"/>
                          <a:sym typeface="Mada"/>
                        </a:rPr>
                        <a:t>cardiotoxicity</a:t>
                      </a:r>
                      <a:r>
                        <a:rPr lang="en" sz="1200">
                          <a:latin typeface="Mada"/>
                          <a:ea typeface="Mada"/>
                          <a:cs typeface="Mada"/>
                          <a:sym typeface="Mada"/>
                        </a:rPr>
                        <a:t> (Hypotension, cardiac arrhythmias, heart failure)</a:t>
                      </a:r>
                      <a:endParaRPr sz="1200">
                        <a:latin typeface="Mada"/>
                        <a:ea typeface="Mada"/>
                        <a:cs typeface="Mada"/>
                        <a:sym typeface="Mada"/>
                      </a:endParaRPr>
                    </a:p>
                    <a:p>
                      <a:pPr indent="-298450" lvl="0" marL="457200" rtl="0" algn="l">
                        <a:lnSpc>
                          <a:spcPct val="115000"/>
                        </a:lnSpc>
                        <a:spcBef>
                          <a:spcPts val="0"/>
                        </a:spcBef>
                        <a:spcAft>
                          <a:spcPts val="0"/>
                        </a:spcAft>
                        <a:buSzPts val="1100"/>
                        <a:buFont typeface="Mada"/>
                        <a:buChar char="●"/>
                      </a:pPr>
                      <a:r>
                        <a:rPr lang="en" sz="1200">
                          <a:latin typeface="Mada"/>
                          <a:ea typeface="Mada"/>
                          <a:cs typeface="Mada"/>
                          <a:sym typeface="Mada"/>
                        </a:rPr>
                        <a:t>GIT: nausea, vomiting, diarrhea</a:t>
                      </a:r>
                      <a:endParaRPr sz="1200">
                        <a:latin typeface="Mada"/>
                        <a:ea typeface="Mada"/>
                        <a:cs typeface="Mada"/>
                        <a:sym typeface="Mada"/>
                      </a:endParaRPr>
                    </a:p>
                  </a:txBody>
                  <a:tcPr marT="91425" marB="91425" marR="91425" marL="91425" anchor="ct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C.I</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298450" lvl="0" marL="457200" rtl="0" algn="l">
                        <a:lnSpc>
                          <a:spcPct val="115000"/>
                        </a:lnSpc>
                        <a:spcBef>
                          <a:spcPts val="0"/>
                        </a:spcBef>
                        <a:spcAft>
                          <a:spcPts val="0"/>
                        </a:spcAft>
                        <a:buSzPts val="1100"/>
                        <a:buFont typeface="Mada"/>
                        <a:buChar char="●"/>
                      </a:pPr>
                      <a:r>
                        <a:rPr lang="en" sz="1200">
                          <a:latin typeface="Mada"/>
                          <a:ea typeface="Mada"/>
                          <a:cs typeface="Mada"/>
                          <a:sym typeface="Mada"/>
                        </a:rPr>
                        <a:t>Patients with cardiac or renal disease</a:t>
                      </a:r>
                      <a:endParaRPr sz="1200">
                        <a:latin typeface="Mada"/>
                        <a:ea typeface="Mada"/>
                        <a:cs typeface="Mada"/>
                        <a:sym typeface="Mada"/>
                      </a:endParaRPr>
                    </a:p>
                    <a:p>
                      <a:pPr indent="-298450" lvl="0" marL="457200" rtl="0" algn="l">
                        <a:lnSpc>
                          <a:spcPct val="115000"/>
                        </a:lnSpc>
                        <a:spcBef>
                          <a:spcPts val="0"/>
                        </a:spcBef>
                        <a:spcAft>
                          <a:spcPts val="0"/>
                        </a:spcAft>
                        <a:buSzPts val="1100"/>
                        <a:buFont typeface="Mada"/>
                        <a:buChar char="●"/>
                      </a:pPr>
                      <a:r>
                        <a:rPr lang="en" sz="1200">
                          <a:latin typeface="Mada"/>
                          <a:ea typeface="Mada"/>
                          <a:cs typeface="Mada"/>
                          <a:sym typeface="Mada"/>
                        </a:rPr>
                        <a:t>Young children</a:t>
                      </a:r>
                      <a:endParaRPr sz="1200">
                        <a:latin typeface="Mada"/>
                        <a:ea typeface="Mada"/>
                        <a:cs typeface="Mada"/>
                        <a:sym typeface="Mada"/>
                      </a:endParaRPr>
                    </a:p>
                    <a:p>
                      <a:pPr indent="-298450" lvl="0" marL="457200" rtl="0" algn="l">
                        <a:lnSpc>
                          <a:spcPct val="115000"/>
                        </a:lnSpc>
                        <a:spcBef>
                          <a:spcPts val="0"/>
                        </a:spcBef>
                        <a:spcAft>
                          <a:spcPts val="0"/>
                        </a:spcAft>
                        <a:buSzPts val="1100"/>
                        <a:buFont typeface="Mada"/>
                        <a:buChar char="●"/>
                      </a:pPr>
                      <a:r>
                        <a:rPr lang="en" sz="1200">
                          <a:latin typeface="Mada"/>
                          <a:ea typeface="Mada"/>
                          <a:cs typeface="Mada"/>
                          <a:sym typeface="Mada"/>
                        </a:rPr>
                        <a:t>Pregnancy</a:t>
                      </a:r>
                      <a:endParaRPr sz="1200">
                        <a:latin typeface="Mada"/>
                        <a:ea typeface="Mada"/>
                        <a:cs typeface="Mada"/>
                        <a:sym typeface="Mada"/>
                      </a:endParaRPr>
                    </a:p>
                  </a:txBody>
                  <a:tcPr marT="91425" marB="91425" marR="91425" marL="91425" anchor="ctr"/>
                </a:tc>
              </a:tr>
            </a:tbl>
          </a:graphicData>
        </a:graphic>
      </p:graphicFrame>
      <p:sp>
        <p:nvSpPr>
          <p:cNvPr id="247" name="Google Shape;247;p29"/>
          <p:cNvSpPr txBox="1"/>
          <p:nvPr/>
        </p:nvSpPr>
        <p:spPr>
          <a:xfrm>
            <a:off x="1441669" y="2624775"/>
            <a:ext cx="1736400" cy="309000"/>
          </a:xfrm>
          <a:prstGeom prst="rect">
            <a:avLst/>
          </a:prstGeom>
          <a:noFill/>
          <a:ln>
            <a:noFill/>
          </a:ln>
        </p:spPr>
        <p:txBody>
          <a:bodyPr anchorCtr="0" anchor="t" bIns="91425" lIns="91425" spcFirstLastPara="1" rIns="91425" wrap="square" tIns="91425">
            <a:noAutofit/>
          </a:bodyPr>
          <a:lstStyle/>
          <a:p>
            <a:pPr indent="-317500" lvl="0" marL="457200" rtl="0" algn="ctr">
              <a:spcBef>
                <a:spcPts val="0"/>
              </a:spcBef>
              <a:spcAft>
                <a:spcPts val="0"/>
              </a:spcAft>
              <a:buClr>
                <a:srgbClr val="FFFFFF"/>
              </a:buClr>
              <a:buSzPts val="1400"/>
              <a:buFont typeface="Mada"/>
              <a:buChar char="●"/>
            </a:pPr>
            <a:r>
              <a:rPr b="1" lang="en">
                <a:solidFill>
                  <a:srgbClr val="FFFFFF"/>
                </a:solidFill>
                <a:latin typeface="Mada"/>
                <a:ea typeface="Mada"/>
                <a:cs typeface="Mada"/>
                <a:sym typeface="Mada"/>
              </a:rPr>
              <a:t>Emetine</a:t>
            </a:r>
            <a:endParaRPr>
              <a:solidFill>
                <a:srgbClr val="FFFFFF"/>
              </a:solidFill>
              <a:latin typeface="Mada"/>
              <a:ea typeface="Mada"/>
              <a:cs typeface="Mada"/>
              <a:sym typeface="Mada"/>
            </a:endParaRPr>
          </a:p>
        </p:txBody>
      </p:sp>
      <p:sp>
        <p:nvSpPr>
          <p:cNvPr id="248" name="Google Shape;248;p29"/>
          <p:cNvSpPr txBox="1"/>
          <p:nvPr/>
        </p:nvSpPr>
        <p:spPr>
          <a:xfrm>
            <a:off x="3653623" y="2624775"/>
            <a:ext cx="2251800" cy="309000"/>
          </a:xfrm>
          <a:prstGeom prst="rect">
            <a:avLst/>
          </a:prstGeom>
          <a:noFill/>
          <a:ln>
            <a:noFill/>
          </a:ln>
        </p:spPr>
        <p:txBody>
          <a:bodyPr anchorCtr="0" anchor="t" bIns="91425" lIns="91425" spcFirstLastPara="1" rIns="91425" wrap="square" tIns="91425">
            <a:noAutofit/>
          </a:bodyPr>
          <a:lstStyle/>
          <a:p>
            <a:pPr indent="-317500" lvl="0" marL="457200" rtl="0" algn="ctr">
              <a:spcBef>
                <a:spcPts val="0"/>
              </a:spcBef>
              <a:spcAft>
                <a:spcPts val="0"/>
              </a:spcAft>
              <a:buClr>
                <a:srgbClr val="FFFFFF"/>
              </a:buClr>
              <a:buSzPts val="1400"/>
              <a:buFont typeface="Mada"/>
              <a:buChar char="●"/>
            </a:pPr>
            <a:r>
              <a:rPr b="1" lang="en">
                <a:solidFill>
                  <a:srgbClr val="FFFFFF"/>
                </a:solidFill>
                <a:latin typeface="Mada"/>
                <a:ea typeface="Mada"/>
                <a:cs typeface="Mada"/>
                <a:sym typeface="Mada"/>
              </a:rPr>
              <a:t>D</a:t>
            </a:r>
            <a:r>
              <a:rPr b="1" lang="en">
                <a:solidFill>
                  <a:srgbClr val="FFFFFF"/>
                </a:solidFill>
                <a:latin typeface="Mada"/>
                <a:ea typeface="Mada"/>
                <a:cs typeface="Mada"/>
                <a:sym typeface="Mada"/>
              </a:rPr>
              <a:t>ehydroemetine</a:t>
            </a:r>
            <a:endParaRPr>
              <a:solidFill>
                <a:srgbClr val="FFFFFF"/>
              </a:solidFill>
              <a:latin typeface="Mada"/>
              <a:ea typeface="Mada"/>
              <a:cs typeface="Mada"/>
              <a:sym typeface="Mada"/>
            </a:endParaRPr>
          </a:p>
        </p:txBody>
      </p:sp>
      <p:graphicFrame>
        <p:nvGraphicFramePr>
          <p:cNvPr id="249" name="Google Shape;249;p29"/>
          <p:cNvGraphicFramePr/>
          <p:nvPr/>
        </p:nvGraphicFramePr>
        <p:xfrm>
          <a:off x="233300" y="590325"/>
          <a:ext cx="3000000" cy="3000000"/>
        </p:xfrm>
        <a:graphic>
          <a:graphicData uri="http://schemas.openxmlformats.org/drawingml/2006/table">
            <a:tbl>
              <a:tblPr>
                <a:noFill/>
                <a:tableStyleId>{D29605BF-01E3-4161-8CAB-9AD606697C1C}</a:tableStyleId>
              </a:tblPr>
              <a:tblGrid>
                <a:gridCol w="709325"/>
                <a:gridCol w="5772475"/>
              </a:tblGrid>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Drug</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Tinidazole</a:t>
                      </a:r>
                      <a:endParaRPr b="1">
                        <a:solidFill>
                          <a:srgbClr val="FFFFFF"/>
                        </a:solidFill>
                        <a:latin typeface="Mada"/>
                        <a:ea typeface="Mada"/>
                        <a:cs typeface="Mada"/>
                        <a:sym typeface="Mada"/>
                      </a:endParaRPr>
                    </a:p>
                  </a:txBody>
                  <a:tcPr marT="91425" marB="91425" marR="91425" marL="91425" anchor="ctr">
                    <a:solidFill>
                      <a:srgbClr val="F1C232"/>
                    </a:solidFill>
                  </a:tcP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M.O.A</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lnSpc>
                          <a:spcPct val="115000"/>
                        </a:lnSpc>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Has similar activity to metronidazole but better potency</a:t>
                      </a:r>
                      <a:endParaRPr sz="1200">
                        <a:solidFill>
                          <a:schemeClr val="dk1"/>
                        </a:solidFill>
                        <a:latin typeface="Mada"/>
                        <a:ea typeface="Mada"/>
                        <a:cs typeface="Mada"/>
                        <a:sym typeface="Mada"/>
                      </a:endParaRPr>
                    </a:p>
                  </a:txBody>
                  <a:tcPr marT="91425" marB="91425" marR="91425" marL="91425" anchor="ct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P.K</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lnSpc>
                          <a:spcPct val="115000"/>
                        </a:lnSpc>
                        <a:spcBef>
                          <a:spcPts val="0"/>
                        </a:spcBef>
                        <a:spcAft>
                          <a:spcPts val="0"/>
                        </a:spcAft>
                        <a:buClr>
                          <a:schemeClr val="dk1"/>
                        </a:buClr>
                        <a:buSzPts val="1200"/>
                        <a:buFont typeface="Mada"/>
                        <a:buChar char="●"/>
                      </a:pPr>
                      <a:r>
                        <a:rPr b="1" lang="en" sz="1200">
                          <a:solidFill>
                            <a:srgbClr val="FF0000"/>
                          </a:solidFill>
                          <a:latin typeface="Mada"/>
                          <a:ea typeface="Mada"/>
                          <a:cs typeface="Mada"/>
                          <a:sym typeface="Mada"/>
                        </a:rPr>
                        <a:t>Advantages</a:t>
                      </a:r>
                      <a:r>
                        <a:rPr b="1" lang="en" sz="1200">
                          <a:solidFill>
                            <a:schemeClr val="dk1"/>
                          </a:solidFill>
                          <a:latin typeface="Mada"/>
                          <a:ea typeface="Mada"/>
                          <a:cs typeface="Mada"/>
                          <a:sym typeface="Mada"/>
                        </a:rPr>
                        <a:t> of tinidazole :</a:t>
                      </a:r>
                      <a:endParaRPr b="1" sz="1200">
                        <a:solidFill>
                          <a:schemeClr val="dk1"/>
                        </a:solidFill>
                        <a:latin typeface="Mada"/>
                        <a:ea typeface="Mada"/>
                        <a:cs typeface="Mada"/>
                        <a:sym typeface="Mada"/>
                      </a:endParaRPr>
                    </a:p>
                    <a:p>
                      <a:pPr indent="-298450" lvl="1" marL="914400" rtl="0" algn="l">
                        <a:lnSpc>
                          <a:spcPct val="115000"/>
                        </a:lnSpc>
                        <a:spcBef>
                          <a:spcPts val="0"/>
                        </a:spcBef>
                        <a:spcAft>
                          <a:spcPts val="0"/>
                        </a:spcAft>
                        <a:buSzPts val="1100"/>
                        <a:buFont typeface="Mada"/>
                        <a:buChar char="○"/>
                      </a:pPr>
                      <a:r>
                        <a:rPr lang="en" sz="1200">
                          <a:latin typeface="Mada"/>
                          <a:ea typeface="Mada"/>
                          <a:cs typeface="Mada"/>
                          <a:sym typeface="Mada"/>
                        </a:rPr>
                        <a:t>has </a:t>
                      </a:r>
                      <a:r>
                        <a:rPr b="1" lang="en" sz="1200">
                          <a:latin typeface="Mada"/>
                          <a:ea typeface="Mada"/>
                          <a:cs typeface="Mada"/>
                          <a:sym typeface="Mada"/>
                        </a:rPr>
                        <a:t>longer</a:t>
                      </a:r>
                      <a:r>
                        <a:rPr lang="en" sz="1200">
                          <a:latin typeface="Mada"/>
                          <a:ea typeface="Mada"/>
                          <a:cs typeface="Mada"/>
                          <a:sym typeface="Mada"/>
                        </a:rPr>
                        <a:t> duration of action (12-14h)</a:t>
                      </a:r>
                      <a:endParaRPr sz="1200">
                        <a:latin typeface="Mada"/>
                        <a:ea typeface="Mada"/>
                        <a:cs typeface="Mada"/>
                        <a:sym typeface="Mada"/>
                      </a:endParaRPr>
                    </a:p>
                    <a:p>
                      <a:pPr indent="-298450" lvl="1" marL="914400" rtl="0" algn="l">
                        <a:lnSpc>
                          <a:spcPct val="115000"/>
                        </a:lnSpc>
                        <a:spcBef>
                          <a:spcPts val="0"/>
                        </a:spcBef>
                        <a:spcAft>
                          <a:spcPts val="0"/>
                        </a:spcAft>
                        <a:buClr>
                          <a:schemeClr val="dk1"/>
                        </a:buClr>
                        <a:buSzPts val="1100"/>
                        <a:buFont typeface="Mada"/>
                        <a:buChar char="○"/>
                      </a:pPr>
                      <a:r>
                        <a:rPr lang="en" sz="1200">
                          <a:solidFill>
                            <a:schemeClr val="dk1"/>
                          </a:solidFill>
                          <a:latin typeface="Mada"/>
                          <a:ea typeface="Mada"/>
                          <a:cs typeface="Mada"/>
                          <a:sym typeface="Mada"/>
                        </a:rPr>
                        <a:t>a </a:t>
                      </a:r>
                      <a:r>
                        <a:rPr b="1" lang="en" sz="1200">
                          <a:solidFill>
                            <a:schemeClr val="dk1"/>
                          </a:solidFill>
                          <a:latin typeface="Mada"/>
                          <a:ea typeface="Mada"/>
                          <a:cs typeface="Mada"/>
                          <a:sym typeface="Mada"/>
                        </a:rPr>
                        <a:t>simpler</a:t>
                      </a:r>
                      <a:r>
                        <a:rPr lang="en" sz="1200">
                          <a:solidFill>
                            <a:schemeClr val="dk1"/>
                          </a:solidFill>
                          <a:latin typeface="Mada"/>
                          <a:ea typeface="Mada"/>
                          <a:cs typeface="Mada"/>
                          <a:sym typeface="Mada"/>
                        </a:rPr>
                        <a:t> dosing regimen</a:t>
                      </a:r>
                      <a:r>
                        <a:rPr baseline="30000" lang="en" sz="1200">
                          <a:solidFill>
                            <a:srgbClr val="6AA84F"/>
                          </a:solidFill>
                          <a:latin typeface="Mada"/>
                          <a:ea typeface="Mada"/>
                          <a:cs typeface="Mada"/>
                          <a:sym typeface="Mada"/>
                        </a:rPr>
                        <a:t>1</a:t>
                      </a:r>
                      <a:endParaRPr baseline="30000" sz="1200">
                        <a:solidFill>
                          <a:srgbClr val="6AA84F"/>
                        </a:solidFill>
                        <a:latin typeface="Mada"/>
                        <a:ea typeface="Mada"/>
                        <a:cs typeface="Mada"/>
                        <a:sym typeface="Mada"/>
                      </a:endParaRPr>
                    </a:p>
                    <a:p>
                      <a:pPr indent="-298450" lvl="1" marL="914400" rtl="0" algn="l">
                        <a:lnSpc>
                          <a:spcPct val="115000"/>
                        </a:lnSpc>
                        <a:spcBef>
                          <a:spcPts val="0"/>
                        </a:spcBef>
                        <a:spcAft>
                          <a:spcPts val="0"/>
                        </a:spcAft>
                        <a:buClr>
                          <a:schemeClr val="dk1"/>
                        </a:buClr>
                        <a:buSzPts val="1100"/>
                        <a:buFont typeface="Mada"/>
                        <a:buChar char="○"/>
                      </a:pPr>
                      <a:r>
                        <a:rPr b="1" lang="en" sz="1200">
                          <a:solidFill>
                            <a:schemeClr val="dk1"/>
                          </a:solidFill>
                          <a:latin typeface="Mada"/>
                          <a:ea typeface="Mada"/>
                          <a:cs typeface="Mada"/>
                          <a:sym typeface="Mada"/>
                        </a:rPr>
                        <a:t>a better</a:t>
                      </a:r>
                      <a:r>
                        <a:rPr lang="en" sz="1200">
                          <a:solidFill>
                            <a:schemeClr val="dk1"/>
                          </a:solidFill>
                          <a:latin typeface="Mada"/>
                          <a:ea typeface="Mada"/>
                          <a:cs typeface="Mada"/>
                          <a:sym typeface="Mada"/>
                        </a:rPr>
                        <a:t> toxicity profile than metronidazole</a:t>
                      </a:r>
                      <a:r>
                        <a:rPr baseline="30000" lang="en" sz="1200">
                          <a:solidFill>
                            <a:srgbClr val="6AA84F"/>
                          </a:solidFill>
                          <a:latin typeface="Mada"/>
                          <a:ea typeface="Mada"/>
                          <a:cs typeface="Mada"/>
                          <a:sym typeface="Mada"/>
                        </a:rPr>
                        <a:t>2</a:t>
                      </a:r>
                      <a:endParaRPr baseline="30000" sz="1200">
                        <a:solidFill>
                          <a:srgbClr val="6AA84F"/>
                        </a:solidFill>
                        <a:latin typeface="Mada"/>
                        <a:ea typeface="Mada"/>
                        <a:cs typeface="Mada"/>
                        <a:sym typeface="Mada"/>
                      </a:endParaRPr>
                    </a:p>
                  </a:txBody>
                  <a:tcPr marT="91425" marB="91425" marR="91425" marL="91425" anchor="ctr"/>
                </a:tc>
              </a:tr>
            </a:tbl>
          </a:graphicData>
        </a:graphic>
      </p:graphicFrame>
      <p:graphicFrame>
        <p:nvGraphicFramePr>
          <p:cNvPr id="250" name="Google Shape;250;p29"/>
          <p:cNvGraphicFramePr/>
          <p:nvPr/>
        </p:nvGraphicFramePr>
        <p:xfrm>
          <a:off x="233300" y="8715375"/>
          <a:ext cx="3000000" cy="3000000"/>
        </p:xfrm>
        <a:graphic>
          <a:graphicData uri="http://schemas.openxmlformats.org/drawingml/2006/table">
            <a:tbl>
              <a:tblPr>
                <a:noFill/>
                <a:tableStyleId>{D29605BF-01E3-4161-8CAB-9AD606697C1C}</a:tableStyleId>
              </a:tblPr>
              <a:tblGrid>
                <a:gridCol w="709325"/>
                <a:gridCol w="5772475"/>
              </a:tblGrid>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Drug</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Chloroquine</a:t>
                      </a:r>
                      <a:endParaRPr b="1">
                        <a:solidFill>
                          <a:srgbClr val="FFFFFF"/>
                        </a:solidFill>
                        <a:latin typeface="Mada"/>
                        <a:ea typeface="Mada"/>
                        <a:cs typeface="Mada"/>
                        <a:sym typeface="Mada"/>
                      </a:endParaRPr>
                    </a:p>
                  </a:txBody>
                  <a:tcPr marT="91425" marB="91425" marR="91425" marL="91425" anchor="ctr">
                    <a:solidFill>
                      <a:srgbClr val="45818E"/>
                    </a:solidFill>
                  </a:tcP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M.O.A</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lnSpc>
                          <a:spcPct val="115000"/>
                        </a:lnSpc>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Anti-malarial drug.</a:t>
                      </a:r>
                      <a:endParaRPr sz="1200">
                        <a:solidFill>
                          <a:schemeClr val="dk1"/>
                        </a:solidFill>
                        <a:latin typeface="Mada"/>
                        <a:ea typeface="Mada"/>
                        <a:cs typeface="Mada"/>
                        <a:sym typeface="Mada"/>
                      </a:endParaRPr>
                    </a:p>
                  </a:txBody>
                  <a:tcPr marT="91425" marB="91425" marR="91425" marL="91425" anchor="ct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Uses</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Used in combination</a:t>
                      </a:r>
                      <a:r>
                        <a:rPr baseline="30000" lang="en" sz="1200">
                          <a:solidFill>
                            <a:srgbClr val="6AA84F"/>
                          </a:solidFill>
                          <a:latin typeface="Mada"/>
                          <a:ea typeface="Mada"/>
                          <a:cs typeface="Mada"/>
                          <a:sym typeface="Mada"/>
                        </a:rPr>
                        <a:t>7</a:t>
                      </a:r>
                      <a:r>
                        <a:rPr lang="en" sz="1200">
                          <a:latin typeface="Mada"/>
                          <a:ea typeface="Mada"/>
                          <a:cs typeface="Mada"/>
                          <a:sym typeface="Mada"/>
                        </a:rPr>
                        <a:t> with metronidazole or dehydroemetine</a:t>
                      </a:r>
                      <a:r>
                        <a:rPr b="1" lang="en" sz="1200">
                          <a:solidFill>
                            <a:srgbClr val="FF0000"/>
                          </a:solidFill>
                          <a:latin typeface="Mada"/>
                          <a:ea typeface="Mada"/>
                          <a:cs typeface="Mada"/>
                          <a:sym typeface="Mada"/>
                        </a:rPr>
                        <a:t> for amebic liver diseases.</a:t>
                      </a:r>
                      <a:endParaRPr b="1" sz="1200">
                        <a:solidFill>
                          <a:srgbClr val="FF0000"/>
                        </a:solidFill>
                        <a:latin typeface="Mada"/>
                        <a:ea typeface="Mada"/>
                        <a:cs typeface="Mada"/>
                        <a:sym typeface="Mada"/>
                      </a:endParaRPr>
                    </a:p>
                  </a:txBody>
                  <a:tcPr marT="91425" marB="91425" marR="91425" marL="91425" anchor="ct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ADRS</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298450" lvl="0" marL="457200" rtl="0" algn="l">
                        <a:lnSpc>
                          <a:spcPct val="115000"/>
                        </a:lnSpc>
                        <a:spcBef>
                          <a:spcPts val="0"/>
                        </a:spcBef>
                        <a:spcAft>
                          <a:spcPts val="0"/>
                        </a:spcAft>
                        <a:buSzPts val="1100"/>
                        <a:buFont typeface="Mada"/>
                        <a:buChar char="●"/>
                      </a:pPr>
                      <a:r>
                        <a:rPr lang="en" sz="1200">
                          <a:latin typeface="Mada"/>
                          <a:ea typeface="Mada"/>
                          <a:cs typeface="Mada"/>
                          <a:sym typeface="Mada"/>
                        </a:rPr>
                        <a:t>Pruritus is common</a:t>
                      </a:r>
                      <a:endParaRPr sz="1200">
                        <a:latin typeface="Mada"/>
                        <a:ea typeface="Mada"/>
                        <a:cs typeface="Mada"/>
                        <a:sym typeface="Mada"/>
                      </a:endParaRPr>
                    </a:p>
                    <a:p>
                      <a:pPr indent="-304800" lvl="0" marL="457200" rtl="0" algn="l">
                        <a:lnSpc>
                          <a:spcPct val="115000"/>
                        </a:lnSpc>
                        <a:spcBef>
                          <a:spcPts val="0"/>
                        </a:spcBef>
                        <a:spcAft>
                          <a:spcPts val="0"/>
                        </a:spcAft>
                        <a:buClr>
                          <a:srgbClr val="FF0000"/>
                        </a:buClr>
                        <a:buSzPts val="1200"/>
                        <a:buFont typeface="Mada"/>
                        <a:buChar char="★"/>
                      </a:pPr>
                      <a:r>
                        <a:rPr lang="en" sz="1200">
                          <a:latin typeface="Mada"/>
                          <a:ea typeface="Mada"/>
                          <a:cs typeface="Mada"/>
                          <a:sym typeface="Mada"/>
                        </a:rPr>
                        <a:t>Blurring of vision</a:t>
                      </a:r>
                      <a:r>
                        <a:rPr baseline="30000" lang="en" sz="1200">
                          <a:solidFill>
                            <a:srgbClr val="6AA84F"/>
                          </a:solidFill>
                          <a:latin typeface="Mada"/>
                          <a:ea typeface="Mada"/>
                          <a:cs typeface="Mada"/>
                          <a:sym typeface="Mada"/>
                        </a:rPr>
                        <a:t>8</a:t>
                      </a:r>
                      <a:endParaRPr baseline="30000" sz="1200">
                        <a:solidFill>
                          <a:srgbClr val="6AA84F"/>
                        </a:solidFill>
                        <a:latin typeface="Mada"/>
                        <a:ea typeface="Mada"/>
                        <a:cs typeface="Mada"/>
                        <a:sym typeface="Mada"/>
                      </a:endParaRPr>
                    </a:p>
                    <a:p>
                      <a:pPr indent="-304800" lvl="0" marL="457200" rtl="0" algn="l">
                        <a:lnSpc>
                          <a:spcPct val="115000"/>
                        </a:lnSpc>
                        <a:spcBef>
                          <a:spcPts val="0"/>
                        </a:spcBef>
                        <a:spcAft>
                          <a:spcPts val="0"/>
                        </a:spcAft>
                        <a:buClr>
                          <a:srgbClr val="FF0000"/>
                        </a:buClr>
                        <a:buSzPts val="1200"/>
                        <a:buFont typeface="Mada"/>
                        <a:buChar char="★"/>
                      </a:pPr>
                      <a:r>
                        <a:rPr lang="en" sz="1200">
                          <a:latin typeface="Mada"/>
                          <a:ea typeface="Mada"/>
                          <a:cs typeface="Mada"/>
                          <a:sym typeface="Mada"/>
                        </a:rPr>
                        <a:t>Hemolysis in G6PD deficient patients</a:t>
                      </a:r>
                      <a:r>
                        <a:rPr baseline="30000" lang="en" sz="1200">
                          <a:solidFill>
                            <a:srgbClr val="6AA84F"/>
                          </a:solidFill>
                          <a:latin typeface="Mada"/>
                          <a:ea typeface="Mada"/>
                          <a:cs typeface="Mada"/>
                          <a:sym typeface="Mada"/>
                        </a:rPr>
                        <a:t>9</a:t>
                      </a:r>
                      <a:r>
                        <a:rPr lang="en" sz="1200">
                          <a:latin typeface="Mada"/>
                          <a:ea typeface="Mada"/>
                          <a:cs typeface="Mada"/>
                          <a:sym typeface="Mada"/>
                        </a:rPr>
                        <a:t> </a:t>
                      </a:r>
                      <a:endParaRPr sz="1200">
                        <a:latin typeface="Mada"/>
                        <a:ea typeface="Mada"/>
                        <a:cs typeface="Mada"/>
                        <a:sym typeface="Mada"/>
                      </a:endParaRPr>
                    </a:p>
                    <a:p>
                      <a:pPr indent="-298450" lvl="0" marL="457200" rtl="0" algn="l">
                        <a:lnSpc>
                          <a:spcPct val="115000"/>
                        </a:lnSpc>
                        <a:spcBef>
                          <a:spcPts val="0"/>
                        </a:spcBef>
                        <a:spcAft>
                          <a:spcPts val="0"/>
                        </a:spcAft>
                        <a:buSzPts val="1100"/>
                        <a:buFont typeface="Mada"/>
                        <a:buChar char="●"/>
                      </a:pPr>
                      <a:r>
                        <a:rPr lang="en" sz="1200">
                          <a:latin typeface="Mada"/>
                          <a:ea typeface="Mada"/>
                          <a:cs typeface="Mada"/>
                          <a:sym typeface="Mada"/>
                        </a:rPr>
                        <a:t>Nausea, vomiting, abdominal pain, anorexia</a:t>
                      </a:r>
                      <a:endParaRPr sz="1200">
                        <a:latin typeface="Mada"/>
                        <a:ea typeface="Mada"/>
                        <a:cs typeface="Mada"/>
                        <a:sym typeface="Mada"/>
                      </a:endParaRPr>
                    </a:p>
                  </a:txBody>
                  <a:tcPr marT="91425" marB="91425" marR="91425" marL="91425" anchor="ctr"/>
                </a:tc>
              </a:tr>
            </a:tbl>
          </a:graphicData>
        </a:graphic>
      </p:graphicFrame>
      <p:sp>
        <p:nvSpPr>
          <p:cNvPr id="251" name="Google Shape;251;p29"/>
          <p:cNvSpPr txBox="1"/>
          <p:nvPr/>
        </p:nvSpPr>
        <p:spPr>
          <a:xfrm>
            <a:off x="76200" y="85725"/>
            <a:ext cx="6715200" cy="495300"/>
          </a:xfrm>
          <a:prstGeom prst="rect">
            <a:avLst/>
          </a:prstGeom>
          <a:noFill/>
          <a:ln>
            <a:noFill/>
          </a:ln>
        </p:spPr>
        <p:txBody>
          <a:bodyPr anchorCtr="0" anchor="t" bIns="91425" lIns="91425" spcFirstLastPara="1" rIns="91425" wrap="square" tIns="91425">
            <a:noAutofit/>
          </a:bodyPr>
          <a:lstStyle/>
          <a:p>
            <a:pPr indent="-381000" lvl="0" marL="457200" rtl="0" algn="ctr">
              <a:spcBef>
                <a:spcPts val="0"/>
              </a:spcBef>
              <a:spcAft>
                <a:spcPts val="0"/>
              </a:spcAft>
              <a:buClr>
                <a:srgbClr val="741B47"/>
              </a:buClr>
              <a:buSzPts val="2400"/>
              <a:buFont typeface="Georgia"/>
              <a:buAutoNum type="alphaUcParenR"/>
            </a:pPr>
            <a:r>
              <a:rPr b="1" lang="en" sz="2400">
                <a:solidFill>
                  <a:srgbClr val="741B47"/>
                </a:solidFill>
                <a:latin typeface="Georgia"/>
                <a:ea typeface="Georgia"/>
                <a:cs typeface="Georgia"/>
                <a:sym typeface="Georgia"/>
              </a:rPr>
              <a:t>Tissue or Systemic Amebicides </a:t>
            </a:r>
            <a:r>
              <a:rPr b="1" lang="en" sz="1200">
                <a:solidFill>
                  <a:srgbClr val="741B47"/>
                </a:solidFill>
                <a:latin typeface="Georgia"/>
                <a:ea typeface="Georgia"/>
                <a:cs typeface="Georgia"/>
                <a:sym typeface="Georgia"/>
              </a:rPr>
              <a:t>cont...</a:t>
            </a:r>
            <a:endParaRPr b="1" sz="1200">
              <a:solidFill>
                <a:srgbClr val="741B47"/>
              </a:solidFill>
              <a:latin typeface="Georgia"/>
              <a:ea typeface="Georgia"/>
              <a:cs typeface="Georgia"/>
              <a:sym typeface="Georgia"/>
            </a:endParaRPr>
          </a:p>
        </p:txBody>
      </p:sp>
      <p:sp>
        <p:nvSpPr>
          <p:cNvPr id="252" name="Google Shape;252;p29"/>
          <p:cNvSpPr txBox="1"/>
          <p:nvPr/>
        </p:nvSpPr>
        <p:spPr>
          <a:xfrm>
            <a:off x="28650" y="11268075"/>
            <a:ext cx="6858000" cy="866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6AA84F"/>
                </a:solidFill>
                <a:latin typeface="Mada"/>
                <a:ea typeface="Mada"/>
                <a:cs typeface="Mada"/>
                <a:sym typeface="Mada"/>
              </a:rPr>
              <a:t>1: means less frequency of </a:t>
            </a:r>
            <a:r>
              <a:rPr lang="en" sz="800">
                <a:solidFill>
                  <a:srgbClr val="6AA84F"/>
                </a:solidFill>
                <a:latin typeface="Mada"/>
                <a:ea typeface="Mada"/>
                <a:cs typeface="Mada"/>
                <a:sym typeface="Mada"/>
              </a:rPr>
              <a:t>administration.                                   2: has the same side effects but to a lesser extent.</a:t>
            </a:r>
            <a:endParaRPr sz="800">
              <a:solidFill>
                <a:srgbClr val="6AA84F"/>
              </a:solidFill>
              <a:latin typeface="Mada"/>
              <a:ea typeface="Mada"/>
              <a:cs typeface="Mada"/>
              <a:sym typeface="Mada"/>
            </a:endParaRPr>
          </a:p>
          <a:p>
            <a:pPr indent="0" lvl="0" marL="0" rtl="0" algn="l">
              <a:spcBef>
                <a:spcPts val="0"/>
              </a:spcBef>
              <a:spcAft>
                <a:spcPts val="0"/>
              </a:spcAft>
              <a:buNone/>
            </a:pPr>
            <a:r>
              <a:rPr lang="en" sz="800">
                <a:solidFill>
                  <a:srgbClr val="6AA84F"/>
                </a:solidFill>
                <a:latin typeface="Mada"/>
                <a:ea typeface="Mada"/>
                <a:cs typeface="Mada"/>
                <a:sym typeface="Mada"/>
              </a:rPr>
              <a:t>3: عرق الذهب</a:t>
            </a:r>
            <a:endParaRPr sz="800">
              <a:solidFill>
                <a:srgbClr val="6AA84F"/>
              </a:solidFill>
              <a:latin typeface="Mada"/>
              <a:ea typeface="Mada"/>
              <a:cs typeface="Mada"/>
              <a:sym typeface="Mada"/>
            </a:endParaRPr>
          </a:p>
          <a:p>
            <a:pPr indent="0" lvl="0" marL="0" rtl="0" algn="l">
              <a:spcBef>
                <a:spcPts val="0"/>
              </a:spcBef>
              <a:spcAft>
                <a:spcPts val="0"/>
              </a:spcAft>
              <a:buNone/>
            </a:pPr>
            <a:r>
              <a:rPr lang="en" sz="800">
                <a:solidFill>
                  <a:srgbClr val="6AA84F"/>
                </a:solidFill>
                <a:latin typeface="Mada"/>
                <a:ea typeface="Mada"/>
                <a:cs typeface="Mada"/>
                <a:sym typeface="Mada"/>
              </a:rPr>
              <a:t>4: Due to high CVS toxicity.</a:t>
            </a:r>
            <a:endParaRPr sz="800">
              <a:solidFill>
                <a:srgbClr val="6AA84F"/>
              </a:solidFill>
              <a:latin typeface="Mada"/>
              <a:ea typeface="Mada"/>
              <a:cs typeface="Mada"/>
              <a:sym typeface="Mada"/>
            </a:endParaRPr>
          </a:p>
          <a:p>
            <a:pPr indent="0" lvl="0" marL="0" rtl="0" algn="l">
              <a:spcBef>
                <a:spcPts val="0"/>
              </a:spcBef>
              <a:spcAft>
                <a:spcPts val="0"/>
              </a:spcAft>
              <a:buNone/>
            </a:pPr>
            <a:r>
              <a:rPr lang="en" sz="800">
                <a:solidFill>
                  <a:srgbClr val="6AA84F"/>
                </a:solidFill>
                <a:latin typeface="Mada"/>
                <a:ea typeface="Mada"/>
                <a:cs typeface="Mada"/>
                <a:sym typeface="Mada"/>
              </a:rPr>
              <a:t>5: May cause the patient to reach to level of toxicity .              6: usually only used in countries where metronidazole &amp; tinidazole are unavailable.</a:t>
            </a:r>
            <a:endParaRPr sz="800">
              <a:solidFill>
                <a:srgbClr val="6AA84F"/>
              </a:solidFill>
              <a:latin typeface="Mada"/>
              <a:ea typeface="Mada"/>
              <a:cs typeface="Mada"/>
              <a:sym typeface="Mada"/>
            </a:endParaRPr>
          </a:p>
          <a:p>
            <a:pPr indent="0" lvl="0" marL="0" rtl="0" algn="l">
              <a:spcBef>
                <a:spcPts val="0"/>
              </a:spcBef>
              <a:spcAft>
                <a:spcPts val="0"/>
              </a:spcAft>
              <a:buNone/>
            </a:pPr>
            <a:r>
              <a:rPr lang="en" sz="800">
                <a:solidFill>
                  <a:srgbClr val="6AA84F"/>
                </a:solidFill>
                <a:latin typeface="Mada"/>
                <a:ea typeface="Mada"/>
                <a:cs typeface="Mada"/>
                <a:sym typeface="Mada"/>
              </a:rPr>
              <a:t>7: or alone                                                                                                     8: </a:t>
            </a:r>
            <a:r>
              <a:rPr lang="en" sz="800">
                <a:solidFill>
                  <a:srgbClr val="999999"/>
                </a:solidFill>
                <a:latin typeface="Mada"/>
                <a:ea typeface="Mada"/>
                <a:cs typeface="Mada"/>
                <a:sym typeface="Mada"/>
              </a:rPr>
              <a:t>(ALERT: CNS flashbacks) </a:t>
            </a:r>
            <a:r>
              <a:rPr lang="en" sz="800">
                <a:solidFill>
                  <a:srgbClr val="6AA84F"/>
                </a:solidFill>
                <a:latin typeface="Mada"/>
                <a:ea typeface="Mada"/>
                <a:cs typeface="Mada"/>
                <a:sym typeface="Mada"/>
              </a:rPr>
              <a:t>due to retinal deposition (retinopathy).</a:t>
            </a:r>
            <a:endParaRPr sz="800">
              <a:solidFill>
                <a:srgbClr val="6AA84F"/>
              </a:solidFill>
              <a:latin typeface="Mada"/>
              <a:ea typeface="Mada"/>
              <a:cs typeface="Mada"/>
              <a:sym typeface="Mada"/>
            </a:endParaRPr>
          </a:p>
          <a:p>
            <a:pPr indent="0" lvl="0" marL="0" rtl="0" algn="l">
              <a:spcBef>
                <a:spcPts val="0"/>
              </a:spcBef>
              <a:spcAft>
                <a:spcPts val="0"/>
              </a:spcAft>
              <a:buNone/>
            </a:pPr>
            <a:r>
              <a:rPr lang="en" sz="800">
                <a:solidFill>
                  <a:srgbClr val="6AA84F"/>
                </a:solidFill>
                <a:latin typeface="Mada"/>
                <a:ea typeface="Mada"/>
                <a:cs typeface="Mada"/>
                <a:sym typeface="Mada"/>
              </a:rPr>
              <a:t>9: oxidizing drugs should be avoided in patients with G6PD deficiencies (which include: Sulfa drugs, trimethoprim and chloroquine).</a:t>
            </a:r>
            <a:endParaRPr sz="800">
              <a:solidFill>
                <a:srgbClr val="6AA84F"/>
              </a:solidFill>
              <a:latin typeface="Mada"/>
              <a:ea typeface="Mada"/>
              <a:cs typeface="Mada"/>
              <a:sym typeface="Mada"/>
            </a:endParaRPr>
          </a:p>
          <a:p>
            <a:pPr indent="0" lvl="0" marL="0" rtl="0" algn="l">
              <a:spcBef>
                <a:spcPts val="0"/>
              </a:spcBef>
              <a:spcAft>
                <a:spcPts val="0"/>
              </a:spcAft>
              <a:buNone/>
            </a:pPr>
            <a:r>
              <a:rPr lang="en" sz="800">
                <a:solidFill>
                  <a:srgbClr val="6AA84F"/>
                </a:solidFill>
                <a:latin typeface="Mada"/>
                <a:ea typeface="Mada"/>
                <a:cs typeface="Mada"/>
                <a:sym typeface="Mada"/>
              </a:rPr>
              <a:t>.</a:t>
            </a:r>
            <a:endParaRPr sz="800">
              <a:solidFill>
                <a:srgbClr val="6AA84F"/>
              </a:solidFill>
              <a:latin typeface="Mada"/>
              <a:ea typeface="Mada"/>
              <a:cs typeface="Mada"/>
              <a:sym typeface="Mada"/>
            </a:endParaRPr>
          </a:p>
          <a:p>
            <a:pPr indent="0" lvl="0" marL="0" rtl="0" algn="l">
              <a:spcBef>
                <a:spcPts val="0"/>
              </a:spcBef>
              <a:spcAft>
                <a:spcPts val="0"/>
              </a:spcAft>
              <a:buNone/>
            </a:pPr>
            <a:r>
              <a:t/>
            </a:r>
            <a:endParaRPr sz="800">
              <a:solidFill>
                <a:srgbClr val="6AA84F"/>
              </a:solidFill>
              <a:latin typeface="Mada"/>
              <a:ea typeface="Mada"/>
              <a:cs typeface="Mada"/>
              <a:sym typeface="Mada"/>
            </a:endParaRPr>
          </a:p>
          <a:p>
            <a:pPr indent="0" lvl="0" marL="0" rtl="0" algn="l">
              <a:spcBef>
                <a:spcPts val="0"/>
              </a:spcBef>
              <a:spcAft>
                <a:spcPts val="0"/>
              </a:spcAft>
              <a:buNone/>
            </a:pPr>
            <a:r>
              <a:t/>
            </a:r>
            <a:endParaRPr sz="800">
              <a:solidFill>
                <a:srgbClr val="6AA84F"/>
              </a:solidFill>
              <a:latin typeface="Mada"/>
              <a:ea typeface="Mada"/>
              <a:cs typeface="Mada"/>
              <a:sym typeface="Mada"/>
            </a:endParaRPr>
          </a:p>
          <a:p>
            <a:pPr indent="0" lvl="0" marL="0" rtl="0" algn="l">
              <a:spcBef>
                <a:spcPts val="0"/>
              </a:spcBef>
              <a:spcAft>
                <a:spcPts val="0"/>
              </a:spcAft>
              <a:buNone/>
            </a:pPr>
            <a:r>
              <a:t/>
            </a:r>
            <a:endParaRPr sz="800">
              <a:solidFill>
                <a:srgbClr val="6AA84F"/>
              </a:solidFill>
              <a:latin typeface="Mada"/>
              <a:ea typeface="Mada"/>
              <a:cs typeface="Mada"/>
              <a:sym typeface="Mad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6" name="Shape 256"/>
        <p:cNvGrpSpPr/>
        <p:nvPr/>
      </p:nvGrpSpPr>
      <p:grpSpPr>
        <a:xfrm>
          <a:off x="0" y="0"/>
          <a:ext cx="0" cy="0"/>
          <a:chOff x="0" y="0"/>
          <a:chExt cx="0" cy="0"/>
        </a:xfrm>
      </p:grpSpPr>
      <p:sp>
        <p:nvSpPr>
          <p:cNvPr id="257" name="Google Shape;257;p30"/>
          <p:cNvSpPr txBox="1"/>
          <p:nvPr/>
        </p:nvSpPr>
        <p:spPr>
          <a:xfrm>
            <a:off x="914400" y="390525"/>
            <a:ext cx="5334000" cy="495300"/>
          </a:xfrm>
          <a:prstGeom prst="rect">
            <a:avLst/>
          </a:prstGeom>
          <a:noFill/>
          <a:ln>
            <a:noFill/>
          </a:ln>
        </p:spPr>
        <p:txBody>
          <a:bodyPr anchorCtr="0" anchor="t" bIns="91425" lIns="91425" spcFirstLastPara="1" rIns="91425" wrap="square" tIns="91425">
            <a:noAutofit/>
          </a:bodyPr>
          <a:lstStyle/>
          <a:p>
            <a:pPr indent="0" lvl="0" marL="457200" rtl="0" algn="l">
              <a:spcBef>
                <a:spcPts val="0"/>
              </a:spcBef>
              <a:spcAft>
                <a:spcPts val="0"/>
              </a:spcAft>
              <a:buNone/>
            </a:pPr>
            <a:r>
              <a:rPr b="1" lang="en" sz="2400">
                <a:solidFill>
                  <a:srgbClr val="741B47"/>
                </a:solidFill>
                <a:latin typeface="Georgia"/>
                <a:ea typeface="Georgia"/>
                <a:cs typeface="Georgia"/>
                <a:sym typeface="Georgia"/>
              </a:rPr>
              <a:t>B)   Luminal Amebicides</a:t>
            </a:r>
            <a:endParaRPr b="1" sz="1200">
              <a:solidFill>
                <a:srgbClr val="741B47"/>
              </a:solidFill>
              <a:latin typeface="Georgia"/>
              <a:ea typeface="Georgia"/>
              <a:cs typeface="Georgia"/>
              <a:sym typeface="Georgia"/>
            </a:endParaRPr>
          </a:p>
        </p:txBody>
      </p:sp>
      <p:graphicFrame>
        <p:nvGraphicFramePr>
          <p:cNvPr id="258" name="Google Shape;258;p30"/>
          <p:cNvGraphicFramePr/>
          <p:nvPr/>
        </p:nvGraphicFramePr>
        <p:xfrm>
          <a:off x="233300" y="1000125"/>
          <a:ext cx="3000000" cy="3000000"/>
        </p:xfrm>
        <a:graphic>
          <a:graphicData uri="http://schemas.openxmlformats.org/drawingml/2006/table">
            <a:tbl>
              <a:tblPr>
                <a:noFill/>
                <a:tableStyleId>{D29605BF-01E3-4161-8CAB-9AD606697C1C}</a:tableStyleId>
              </a:tblPr>
              <a:tblGrid>
                <a:gridCol w="709325"/>
                <a:gridCol w="5772475"/>
              </a:tblGrid>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Drug</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Diloxanide furoate</a:t>
                      </a:r>
                      <a:endParaRPr i="1" sz="1000">
                        <a:solidFill>
                          <a:srgbClr val="FFFFFF"/>
                        </a:solidFill>
                        <a:latin typeface="Mada"/>
                        <a:ea typeface="Mada"/>
                        <a:cs typeface="Mada"/>
                        <a:sym typeface="Mada"/>
                      </a:endParaRPr>
                    </a:p>
                  </a:txBody>
                  <a:tcPr marT="91425" marB="91425" marR="91425" marL="91425" anchor="ctr">
                    <a:solidFill>
                      <a:srgbClr val="FF9900"/>
                    </a:solidFill>
                  </a:tcP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M.O.A</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298450" lvl="0" marL="457200" rtl="0" algn="l">
                        <a:lnSpc>
                          <a:spcPct val="115000"/>
                        </a:lnSpc>
                        <a:spcBef>
                          <a:spcPts val="0"/>
                        </a:spcBef>
                        <a:spcAft>
                          <a:spcPts val="0"/>
                        </a:spcAft>
                        <a:buClr>
                          <a:schemeClr val="dk1"/>
                        </a:buClr>
                        <a:buSzPts val="1100"/>
                        <a:buFont typeface="Mada"/>
                        <a:buChar char="●"/>
                      </a:pPr>
                      <a:r>
                        <a:rPr lang="en" sz="1200">
                          <a:solidFill>
                            <a:schemeClr val="dk1"/>
                          </a:solidFill>
                          <a:latin typeface="Mada"/>
                          <a:ea typeface="Mada"/>
                          <a:cs typeface="Mada"/>
                          <a:sym typeface="Mada"/>
                        </a:rPr>
                        <a:t>M.O.A is unknown</a:t>
                      </a:r>
                      <a:endParaRPr sz="1200">
                        <a:solidFill>
                          <a:schemeClr val="dk1"/>
                        </a:solidFill>
                        <a:latin typeface="Mada"/>
                        <a:ea typeface="Mada"/>
                        <a:cs typeface="Mada"/>
                        <a:sym typeface="Mada"/>
                      </a:endParaRPr>
                    </a:p>
                    <a:p>
                      <a:pPr indent="-298450" lvl="0" marL="457200" rtl="0" algn="l">
                        <a:lnSpc>
                          <a:spcPct val="115000"/>
                        </a:lnSpc>
                        <a:spcBef>
                          <a:spcPts val="0"/>
                        </a:spcBef>
                        <a:spcAft>
                          <a:spcPts val="0"/>
                        </a:spcAft>
                        <a:buSzPts val="1100"/>
                        <a:buFont typeface="Mada"/>
                        <a:buChar char="●"/>
                      </a:pPr>
                      <a:r>
                        <a:rPr b="1" lang="en" sz="1200">
                          <a:solidFill>
                            <a:srgbClr val="FF0000"/>
                          </a:solidFill>
                          <a:latin typeface="Mada"/>
                          <a:ea typeface="Mada"/>
                          <a:cs typeface="Mada"/>
                          <a:sym typeface="Mada"/>
                        </a:rPr>
                        <a:t>Direct</a:t>
                      </a:r>
                      <a:r>
                        <a:rPr b="1" baseline="30000" lang="en" sz="1200">
                          <a:solidFill>
                            <a:srgbClr val="6AA84F"/>
                          </a:solidFill>
                          <a:latin typeface="Mada"/>
                          <a:ea typeface="Mada"/>
                          <a:cs typeface="Mada"/>
                          <a:sym typeface="Mada"/>
                        </a:rPr>
                        <a:t>1</a:t>
                      </a:r>
                      <a:r>
                        <a:rPr lang="en" sz="1200">
                          <a:latin typeface="Mada"/>
                          <a:ea typeface="Mada"/>
                          <a:cs typeface="Mada"/>
                          <a:sym typeface="Mada"/>
                        </a:rPr>
                        <a:t> amoebicidal action against luminal forms (</a:t>
                      </a:r>
                      <a:r>
                        <a:rPr b="1" lang="en" sz="1200">
                          <a:latin typeface="Mada"/>
                          <a:ea typeface="Mada"/>
                          <a:cs typeface="Mada"/>
                          <a:sym typeface="Mada"/>
                        </a:rPr>
                        <a:t>Cyst</a:t>
                      </a:r>
                      <a:r>
                        <a:rPr lang="en" sz="1200">
                          <a:latin typeface="Mada"/>
                          <a:ea typeface="Mada"/>
                          <a:cs typeface="Mada"/>
                          <a:sym typeface="Mada"/>
                        </a:rPr>
                        <a:t>)</a:t>
                      </a:r>
                      <a:endParaRPr sz="1200">
                        <a:latin typeface="Mada"/>
                        <a:ea typeface="Mada"/>
                        <a:cs typeface="Mada"/>
                        <a:sym typeface="Mada"/>
                      </a:endParaRPr>
                    </a:p>
                    <a:p>
                      <a:pPr indent="-298450" lvl="0" marL="457200" rtl="0" algn="l">
                        <a:lnSpc>
                          <a:spcPct val="115000"/>
                        </a:lnSpc>
                        <a:spcBef>
                          <a:spcPts val="0"/>
                        </a:spcBef>
                        <a:spcAft>
                          <a:spcPts val="0"/>
                        </a:spcAft>
                        <a:buClr>
                          <a:schemeClr val="dk1"/>
                        </a:buClr>
                        <a:buSzPts val="1100"/>
                        <a:buFont typeface="Mada"/>
                        <a:buChar char="●"/>
                      </a:pPr>
                      <a:r>
                        <a:rPr lang="en" sz="1200">
                          <a:solidFill>
                            <a:schemeClr val="dk1"/>
                          </a:solidFill>
                          <a:latin typeface="Mada"/>
                          <a:ea typeface="Mada"/>
                          <a:cs typeface="Mada"/>
                          <a:sym typeface="Mada"/>
                        </a:rPr>
                        <a:t>Not effective against trophozoites in intestinal wall or extra-intestinal tissues.</a:t>
                      </a:r>
                      <a:endParaRPr sz="1200">
                        <a:solidFill>
                          <a:schemeClr val="dk1"/>
                        </a:solidFill>
                        <a:latin typeface="Mada"/>
                        <a:ea typeface="Mada"/>
                        <a:cs typeface="Mada"/>
                        <a:sym typeface="Mada"/>
                      </a:endParaRPr>
                    </a:p>
                  </a:txBody>
                  <a:tcPr marT="91425" marB="91425" marR="91425" marL="91425" anchor="ct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P.K</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298450" lvl="0" marL="457200" rtl="0" algn="l">
                        <a:lnSpc>
                          <a:spcPct val="115000"/>
                        </a:lnSpc>
                        <a:spcBef>
                          <a:spcPts val="0"/>
                        </a:spcBef>
                        <a:spcAft>
                          <a:spcPts val="0"/>
                        </a:spcAft>
                        <a:buClr>
                          <a:schemeClr val="dk1"/>
                        </a:buClr>
                        <a:buSzPts val="1100"/>
                        <a:buFont typeface="Mada"/>
                        <a:buChar char="●"/>
                      </a:pPr>
                      <a:r>
                        <a:rPr lang="en" sz="1200">
                          <a:solidFill>
                            <a:schemeClr val="dk1"/>
                          </a:solidFill>
                          <a:latin typeface="Mada"/>
                          <a:ea typeface="Mada"/>
                          <a:cs typeface="Mada"/>
                          <a:sym typeface="Mada"/>
                        </a:rPr>
                        <a:t>Ester of diloxanide +Furoic acid</a:t>
                      </a:r>
                      <a:endParaRPr sz="1200">
                        <a:solidFill>
                          <a:schemeClr val="dk1"/>
                        </a:solidFill>
                        <a:latin typeface="Mada"/>
                        <a:ea typeface="Mada"/>
                        <a:cs typeface="Mada"/>
                        <a:sym typeface="Mada"/>
                      </a:endParaRPr>
                    </a:p>
                    <a:p>
                      <a:pPr indent="-298450" lvl="0" marL="457200" rtl="0" algn="l">
                        <a:lnSpc>
                          <a:spcPct val="115000"/>
                        </a:lnSpc>
                        <a:spcBef>
                          <a:spcPts val="0"/>
                        </a:spcBef>
                        <a:spcAft>
                          <a:spcPts val="0"/>
                        </a:spcAft>
                        <a:buClr>
                          <a:schemeClr val="dk1"/>
                        </a:buClr>
                        <a:buSzPts val="1100"/>
                        <a:buFont typeface="Mada"/>
                        <a:buChar char="●"/>
                      </a:pPr>
                      <a:r>
                        <a:rPr lang="en" sz="1200">
                          <a:solidFill>
                            <a:schemeClr val="dk1"/>
                          </a:solidFill>
                          <a:latin typeface="Mada"/>
                          <a:ea typeface="Mada"/>
                          <a:cs typeface="Mada"/>
                          <a:sym typeface="Mada"/>
                        </a:rPr>
                        <a:t>Given orally</a:t>
                      </a:r>
                      <a:endParaRPr sz="1200">
                        <a:solidFill>
                          <a:schemeClr val="dk1"/>
                        </a:solidFill>
                        <a:latin typeface="Mada"/>
                        <a:ea typeface="Mada"/>
                        <a:cs typeface="Mada"/>
                        <a:sym typeface="Mada"/>
                      </a:endParaRPr>
                    </a:p>
                    <a:p>
                      <a:pPr indent="-298450" lvl="0" marL="457200" rtl="0" algn="l">
                        <a:lnSpc>
                          <a:spcPct val="115000"/>
                        </a:lnSpc>
                        <a:spcBef>
                          <a:spcPts val="0"/>
                        </a:spcBef>
                        <a:spcAft>
                          <a:spcPts val="0"/>
                        </a:spcAft>
                        <a:buClr>
                          <a:schemeClr val="dk1"/>
                        </a:buClr>
                        <a:buSzPts val="1100"/>
                        <a:buFont typeface="Mada"/>
                        <a:buChar char="●"/>
                      </a:pPr>
                      <a:r>
                        <a:rPr lang="en" sz="1200">
                          <a:solidFill>
                            <a:schemeClr val="dk1"/>
                          </a:solidFill>
                          <a:latin typeface="Mada"/>
                          <a:ea typeface="Mada"/>
                          <a:cs typeface="Mada"/>
                          <a:sym typeface="Mada"/>
                        </a:rPr>
                        <a:t>It </a:t>
                      </a:r>
                      <a:r>
                        <a:rPr b="1" lang="en" sz="1200">
                          <a:solidFill>
                            <a:srgbClr val="FF0000"/>
                          </a:solidFill>
                          <a:latin typeface="Mada"/>
                          <a:ea typeface="Mada"/>
                          <a:cs typeface="Mada"/>
                          <a:sym typeface="Mada"/>
                        </a:rPr>
                        <a:t>split</a:t>
                      </a:r>
                      <a:r>
                        <a:rPr lang="en" sz="1200">
                          <a:solidFill>
                            <a:schemeClr val="dk1"/>
                          </a:solidFill>
                          <a:latin typeface="Mada"/>
                          <a:ea typeface="Mada"/>
                          <a:cs typeface="Mada"/>
                          <a:sym typeface="Mada"/>
                        </a:rPr>
                        <a:t> in the intestine liberating diloxanide</a:t>
                      </a:r>
                      <a:endParaRPr sz="1200">
                        <a:solidFill>
                          <a:schemeClr val="dk1"/>
                        </a:solidFill>
                        <a:latin typeface="Mada"/>
                        <a:ea typeface="Mada"/>
                        <a:cs typeface="Mada"/>
                        <a:sym typeface="Mada"/>
                      </a:endParaRPr>
                    </a:p>
                    <a:p>
                      <a:pPr indent="-304800" lvl="0" marL="457200" rtl="0" algn="l">
                        <a:lnSpc>
                          <a:spcPct val="115000"/>
                        </a:lnSpc>
                        <a:spcBef>
                          <a:spcPts val="0"/>
                        </a:spcBef>
                        <a:spcAft>
                          <a:spcPts val="0"/>
                        </a:spcAft>
                        <a:buClr>
                          <a:srgbClr val="FF0000"/>
                        </a:buClr>
                        <a:buSzPts val="1200"/>
                        <a:buFont typeface="Mada"/>
                        <a:buChar char="★"/>
                      </a:pPr>
                      <a:r>
                        <a:rPr lang="en" sz="1200">
                          <a:latin typeface="Mada"/>
                          <a:ea typeface="Mada"/>
                          <a:cs typeface="Mada"/>
                          <a:sym typeface="Mada"/>
                        </a:rPr>
                        <a:t>The little </a:t>
                      </a:r>
                      <a:r>
                        <a:rPr b="1" lang="en" sz="1200">
                          <a:solidFill>
                            <a:srgbClr val="FF0000"/>
                          </a:solidFill>
                          <a:latin typeface="Mada"/>
                          <a:ea typeface="Mada"/>
                          <a:cs typeface="Mada"/>
                          <a:sym typeface="Mada"/>
                        </a:rPr>
                        <a:t>unabsorbed</a:t>
                      </a:r>
                      <a:r>
                        <a:rPr lang="en" sz="1200">
                          <a:latin typeface="Mada"/>
                          <a:ea typeface="Mada"/>
                          <a:cs typeface="Mada"/>
                          <a:sym typeface="Mada"/>
                        </a:rPr>
                        <a:t> </a:t>
                      </a:r>
                      <a:r>
                        <a:rPr b="1" lang="en" sz="1200">
                          <a:solidFill>
                            <a:srgbClr val="FF0000"/>
                          </a:solidFill>
                          <a:latin typeface="Mada"/>
                          <a:ea typeface="Mada"/>
                          <a:cs typeface="Mada"/>
                          <a:sym typeface="Mada"/>
                        </a:rPr>
                        <a:t>diloxanide</a:t>
                      </a:r>
                      <a:r>
                        <a:rPr b="1" lang="en" sz="1200">
                          <a:latin typeface="Mada"/>
                          <a:ea typeface="Mada"/>
                          <a:cs typeface="Mada"/>
                          <a:sym typeface="Mada"/>
                        </a:rPr>
                        <a:t> is the amoebicidal agent</a:t>
                      </a:r>
                      <a:endParaRPr b="1" sz="1200">
                        <a:latin typeface="Mada"/>
                        <a:ea typeface="Mada"/>
                        <a:cs typeface="Mada"/>
                        <a:sym typeface="Mada"/>
                      </a:endParaRPr>
                    </a:p>
                    <a:p>
                      <a:pPr indent="-298450" lvl="0" marL="457200" rtl="0" algn="l">
                        <a:lnSpc>
                          <a:spcPct val="115000"/>
                        </a:lnSpc>
                        <a:spcBef>
                          <a:spcPts val="0"/>
                        </a:spcBef>
                        <a:spcAft>
                          <a:spcPts val="0"/>
                        </a:spcAft>
                        <a:buClr>
                          <a:schemeClr val="dk1"/>
                        </a:buClr>
                        <a:buSzPts val="1100"/>
                        <a:buFont typeface="Mada"/>
                        <a:buChar char="●"/>
                      </a:pPr>
                      <a:r>
                        <a:rPr lang="en" sz="1200">
                          <a:solidFill>
                            <a:schemeClr val="dk1"/>
                          </a:solidFill>
                          <a:latin typeface="Mada"/>
                          <a:ea typeface="Mada"/>
                          <a:cs typeface="Mada"/>
                          <a:sym typeface="Mada"/>
                        </a:rPr>
                        <a:t>The absorbed portion</a:t>
                      </a:r>
                      <a:r>
                        <a:rPr lang="en" sz="1200">
                          <a:solidFill>
                            <a:srgbClr val="38761D"/>
                          </a:solidFill>
                          <a:latin typeface="Mada"/>
                          <a:ea typeface="Mada"/>
                          <a:cs typeface="Mada"/>
                          <a:sym typeface="Mada"/>
                        </a:rPr>
                        <a:t> </a:t>
                      </a:r>
                      <a:r>
                        <a:rPr lang="en" sz="1200">
                          <a:solidFill>
                            <a:schemeClr val="dk1"/>
                          </a:solidFill>
                          <a:latin typeface="Mada"/>
                          <a:ea typeface="Mada"/>
                          <a:cs typeface="Mada"/>
                          <a:sym typeface="Mada"/>
                        </a:rPr>
                        <a:t>is excreted in urine</a:t>
                      </a:r>
                      <a:endParaRPr sz="1200">
                        <a:latin typeface="Mada"/>
                        <a:ea typeface="Mada"/>
                        <a:cs typeface="Mada"/>
                        <a:sym typeface="Mada"/>
                      </a:endParaRPr>
                    </a:p>
                  </a:txBody>
                  <a:tcPr marT="91425" marB="91425" marR="91425" marL="91425" anchor="ct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Uses</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lnSpc>
                          <a:spcPct val="115000"/>
                        </a:lnSpc>
                        <a:spcBef>
                          <a:spcPts val="0"/>
                        </a:spcBef>
                        <a:spcAft>
                          <a:spcPts val="0"/>
                        </a:spcAft>
                        <a:buClr>
                          <a:srgbClr val="FF0000"/>
                        </a:buClr>
                        <a:buSzPts val="1200"/>
                        <a:buFont typeface="Mada"/>
                        <a:buChar char="★"/>
                      </a:pPr>
                      <a:r>
                        <a:rPr b="1" lang="en" sz="1200">
                          <a:solidFill>
                            <a:srgbClr val="FF0000"/>
                          </a:solidFill>
                          <a:latin typeface="Mada"/>
                          <a:ea typeface="Mada"/>
                          <a:cs typeface="Mada"/>
                          <a:sym typeface="Mada"/>
                        </a:rPr>
                        <a:t>Drug of choice</a:t>
                      </a:r>
                      <a:r>
                        <a:rPr lang="en" sz="1200">
                          <a:latin typeface="Mada"/>
                          <a:ea typeface="Mada"/>
                          <a:cs typeface="Mada"/>
                          <a:sym typeface="Mada"/>
                        </a:rPr>
                        <a:t> for asymptomatic intestinal infection(cyst passers)</a:t>
                      </a:r>
                      <a:endParaRPr sz="1200">
                        <a:latin typeface="Mada"/>
                        <a:ea typeface="Mada"/>
                        <a:cs typeface="Mada"/>
                        <a:sym typeface="Mada"/>
                      </a:endParaRPr>
                    </a:p>
                    <a:p>
                      <a:pPr indent="-298450" lvl="0" marL="457200" rtl="0" algn="l">
                        <a:lnSpc>
                          <a:spcPct val="115000"/>
                        </a:lnSpc>
                        <a:spcBef>
                          <a:spcPts val="0"/>
                        </a:spcBef>
                        <a:spcAft>
                          <a:spcPts val="0"/>
                        </a:spcAft>
                        <a:buSzPts val="1100"/>
                        <a:buFont typeface="Mada"/>
                        <a:buChar char="●"/>
                      </a:pPr>
                      <a:r>
                        <a:rPr lang="en" sz="1200">
                          <a:latin typeface="Mada"/>
                          <a:ea typeface="Mada"/>
                          <a:cs typeface="Mada"/>
                          <a:sym typeface="Mada"/>
                        </a:rPr>
                        <a:t>To eradicate cysts of E.histolytica after treatment of invasive disease with systemic amebicides</a:t>
                      </a:r>
                      <a:endParaRPr sz="1200">
                        <a:latin typeface="Mada"/>
                        <a:ea typeface="Mada"/>
                        <a:cs typeface="Mada"/>
                        <a:sym typeface="Mada"/>
                      </a:endParaRPr>
                    </a:p>
                  </a:txBody>
                  <a:tcPr marT="91425" marB="91425" marR="91425" marL="91425" anchor="ct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ADRs</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Flatulence</a:t>
                      </a:r>
                      <a:endParaRPr sz="1200">
                        <a:latin typeface="Mada"/>
                        <a:ea typeface="Mada"/>
                        <a:cs typeface="Mada"/>
                        <a:sym typeface="Mada"/>
                      </a:endParaRPr>
                    </a:p>
                    <a:p>
                      <a:pPr indent="-304800" lvl="0" marL="457200" rtl="0" algn="l">
                        <a:lnSpc>
                          <a:spcPct val="115000"/>
                        </a:lnSpc>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Nausea, vomiting, abdominal cramps.</a:t>
                      </a:r>
                      <a:endParaRPr sz="1200">
                        <a:latin typeface="Mada"/>
                        <a:ea typeface="Mada"/>
                        <a:cs typeface="Mada"/>
                        <a:sym typeface="Mada"/>
                      </a:endParaRPr>
                    </a:p>
                  </a:txBody>
                  <a:tcPr marT="91425" marB="91425" marR="91425" marL="91425" anchor="ct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C.I</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lnSpc>
                          <a:spcPct val="115000"/>
                        </a:lnSpc>
                        <a:spcBef>
                          <a:spcPts val="0"/>
                        </a:spcBef>
                        <a:spcAft>
                          <a:spcPts val="0"/>
                        </a:spcAft>
                        <a:buSzPts val="1200"/>
                        <a:buFont typeface="Mada"/>
                        <a:buChar char="●"/>
                      </a:pPr>
                      <a:r>
                        <a:rPr lang="en" sz="1200">
                          <a:latin typeface="Mada"/>
                          <a:ea typeface="Mada"/>
                          <a:cs typeface="Mada"/>
                          <a:sym typeface="Mada"/>
                        </a:rPr>
                        <a:t>Pregnancy</a:t>
                      </a:r>
                      <a:endParaRPr sz="1200">
                        <a:latin typeface="Mada"/>
                        <a:ea typeface="Mada"/>
                        <a:cs typeface="Mada"/>
                        <a:sym typeface="Mada"/>
                      </a:endParaRPr>
                    </a:p>
                    <a:p>
                      <a:pPr indent="-304800" lvl="0" marL="457200" rtl="0" algn="l">
                        <a:lnSpc>
                          <a:spcPct val="115000"/>
                        </a:lnSpc>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Children (less than 2 years).</a:t>
                      </a:r>
                      <a:endParaRPr sz="1200">
                        <a:latin typeface="Mada"/>
                        <a:ea typeface="Mada"/>
                        <a:cs typeface="Mada"/>
                        <a:sym typeface="Mada"/>
                      </a:endParaRPr>
                    </a:p>
                  </a:txBody>
                  <a:tcPr marT="91425" marB="91425" marR="91425" marL="91425" anchor="ctr"/>
                </a:tc>
              </a:tr>
            </a:tbl>
          </a:graphicData>
        </a:graphic>
      </p:graphicFrame>
      <p:graphicFrame>
        <p:nvGraphicFramePr>
          <p:cNvPr id="259" name="Google Shape;259;p30"/>
          <p:cNvGraphicFramePr/>
          <p:nvPr/>
        </p:nvGraphicFramePr>
        <p:xfrm>
          <a:off x="233300" y="5953125"/>
          <a:ext cx="3000000" cy="3000000"/>
        </p:xfrm>
        <a:graphic>
          <a:graphicData uri="http://schemas.openxmlformats.org/drawingml/2006/table">
            <a:tbl>
              <a:tblPr>
                <a:noFill/>
                <a:tableStyleId>{D29605BF-01E3-4161-8CAB-9AD606697C1C}</a:tableStyleId>
              </a:tblPr>
              <a:tblGrid>
                <a:gridCol w="709325"/>
                <a:gridCol w="5772475"/>
              </a:tblGrid>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Drug</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Iodoquinol</a:t>
                      </a:r>
                      <a:endParaRPr i="1" sz="1000">
                        <a:solidFill>
                          <a:srgbClr val="FFFFFF"/>
                        </a:solidFill>
                        <a:latin typeface="Mada"/>
                        <a:ea typeface="Mada"/>
                        <a:cs typeface="Mada"/>
                        <a:sym typeface="Mada"/>
                      </a:endParaRPr>
                    </a:p>
                  </a:txBody>
                  <a:tcPr marT="91425" marB="91425" marR="91425" marL="91425" anchor="ctr">
                    <a:solidFill>
                      <a:srgbClr val="8E7CC3"/>
                    </a:solidFill>
                  </a:tcP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M.O.A</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298450" lvl="0" marL="457200" rtl="0" algn="l">
                        <a:lnSpc>
                          <a:spcPct val="115000"/>
                        </a:lnSpc>
                        <a:spcBef>
                          <a:spcPts val="0"/>
                        </a:spcBef>
                        <a:spcAft>
                          <a:spcPts val="0"/>
                        </a:spcAft>
                        <a:buClr>
                          <a:schemeClr val="dk1"/>
                        </a:buClr>
                        <a:buSzPts val="1100"/>
                        <a:buFont typeface="Mada"/>
                        <a:buChar char="●"/>
                      </a:pPr>
                      <a:r>
                        <a:rPr lang="en" sz="1200">
                          <a:solidFill>
                            <a:schemeClr val="dk1"/>
                          </a:solidFill>
                          <a:latin typeface="Mada"/>
                          <a:ea typeface="Mada"/>
                          <a:cs typeface="Mada"/>
                          <a:sym typeface="Mada"/>
                        </a:rPr>
                        <a:t>M.O.A is unknown</a:t>
                      </a:r>
                      <a:endParaRPr sz="1200">
                        <a:solidFill>
                          <a:schemeClr val="dk1"/>
                        </a:solidFill>
                        <a:latin typeface="Mada"/>
                        <a:ea typeface="Mada"/>
                        <a:cs typeface="Mada"/>
                        <a:sym typeface="Mada"/>
                      </a:endParaRPr>
                    </a:p>
                    <a:p>
                      <a:pPr indent="-298450" lvl="0" marL="457200" rtl="0" algn="l">
                        <a:lnSpc>
                          <a:spcPct val="115000"/>
                        </a:lnSpc>
                        <a:spcBef>
                          <a:spcPts val="0"/>
                        </a:spcBef>
                        <a:spcAft>
                          <a:spcPts val="0"/>
                        </a:spcAft>
                        <a:buClr>
                          <a:schemeClr val="dk1"/>
                        </a:buClr>
                        <a:buSzPts val="1100"/>
                        <a:buFont typeface="Mada"/>
                        <a:buChar char="●"/>
                      </a:pPr>
                      <a:r>
                        <a:rPr lang="en" sz="1200">
                          <a:solidFill>
                            <a:schemeClr val="dk1"/>
                          </a:solidFill>
                          <a:latin typeface="Mada"/>
                          <a:ea typeface="Mada"/>
                          <a:cs typeface="Mada"/>
                          <a:sym typeface="Mada"/>
                        </a:rPr>
                        <a:t>Effective against the </a:t>
                      </a:r>
                      <a:r>
                        <a:rPr b="1" lang="en" sz="1200">
                          <a:solidFill>
                            <a:srgbClr val="FF0000"/>
                          </a:solidFill>
                          <a:latin typeface="Mada"/>
                          <a:ea typeface="Mada"/>
                          <a:cs typeface="Mada"/>
                          <a:sym typeface="Mada"/>
                        </a:rPr>
                        <a:t>luminal forms</a:t>
                      </a:r>
                      <a:r>
                        <a:rPr lang="en" sz="1200">
                          <a:solidFill>
                            <a:schemeClr val="dk1"/>
                          </a:solidFill>
                          <a:latin typeface="Mada"/>
                          <a:ea typeface="Mada"/>
                          <a:cs typeface="Mada"/>
                          <a:sym typeface="Mada"/>
                        </a:rPr>
                        <a:t> of amebiasis</a:t>
                      </a:r>
                      <a:endParaRPr sz="1200">
                        <a:solidFill>
                          <a:schemeClr val="dk1"/>
                        </a:solidFill>
                        <a:latin typeface="Mada"/>
                        <a:ea typeface="Mada"/>
                        <a:cs typeface="Mada"/>
                        <a:sym typeface="Mada"/>
                      </a:endParaRPr>
                    </a:p>
                  </a:txBody>
                  <a:tcPr marT="91425" marB="91425" marR="91425" marL="91425" anchor="ct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P.K</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298450" lvl="0" marL="457200" rtl="0" algn="l">
                        <a:lnSpc>
                          <a:spcPct val="115000"/>
                        </a:lnSpc>
                        <a:spcBef>
                          <a:spcPts val="0"/>
                        </a:spcBef>
                        <a:spcAft>
                          <a:spcPts val="0"/>
                        </a:spcAft>
                        <a:buClr>
                          <a:schemeClr val="dk1"/>
                        </a:buClr>
                        <a:buSzPts val="1100"/>
                        <a:buFont typeface="Mada"/>
                        <a:buChar char="●"/>
                      </a:pPr>
                      <a:r>
                        <a:rPr lang="en" sz="1200">
                          <a:solidFill>
                            <a:schemeClr val="dk1"/>
                          </a:solidFill>
                          <a:latin typeface="Mada"/>
                          <a:ea typeface="Mada"/>
                          <a:cs typeface="Mada"/>
                          <a:sym typeface="Mada"/>
                        </a:rPr>
                        <a:t>Is given orally</a:t>
                      </a:r>
                      <a:endParaRPr sz="1200">
                        <a:solidFill>
                          <a:schemeClr val="dk1"/>
                        </a:solidFill>
                        <a:latin typeface="Mada"/>
                        <a:ea typeface="Mada"/>
                        <a:cs typeface="Mada"/>
                        <a:sym typeface="Mada"/>
                      </a:endParaRPr>
                    </a:p>
                    <a:p>
                      <a:pPr indent="-304800" lvl="0" marL="457200" rtl="0" algn="l">
                        <a:lnSpc>
                          <a:spcPct val="115000"/>
                        </a:lnSpc>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Poorly absorbed, excreted in feces.</a:t>
                      </a:r>
                      <a:endParaRPr sz="1200">
                        <a:solidFill>
                          <a:schemeClr val="dk1"/>
                        </a:solidFill>
                        <a:latin typeface="Mada"/>
                        <a:ea typeface="Mada"/>
                        <a:cs typeface="Mada"/>
                        <a:sym typeface="Mada"/>
                      </a:endParaRPr>
                    </a:p>
                  </a:txBody>
                  <a:tcPr marT="91425" marB="91425" marR="91425" marL="91425" anchor="ct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Uses</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298450" lvl="0" marL="457200" rtl="0" algn="l">
                        <a:lnSpc>
                          <a:spcPct val="115000"/>
                        </a:lnSpc>
                        <a:spcBef>
                          <a:spcPts val="0"/>
                        </a:spcBef>
                        <a:spcAft>
                          <a:spcPts val="0"/>
                        </a:spcAft>
                        <a:buSzPts val="1100"/>
                        <a:buFont typeface="Mada"/>
                        <a:buChar char="●"/>
                      </a:pPr>
                      <a:r>
                        <a:rPr lang="en" sz="1200">
                          <a:solidFill>
                            <a:schemeClr val="dk1"/>
                          </a:solidFill>
                          <a:latin typeface="Mada"/>
                          <a:ea typeface="Mada"/>
                          <a:cs typeface="Mada"/>
                          <a:sym typeface="Mada"/>
                        </a:rPr>
                        <a:t>Luminal amoebicide for asymptomatic amebiasis</a:t>
                      </a:r>
                      <a:endParaRPr sz="1200">
                        <a:latin typeface="Mada"/>
                        <a:ea typeface="Mada"/>
                        <a:cs typeface="Mada"/>
                        <a:sym typeface="Mada"/>
                      </a:endParaRPr>
                    </a:p>
                  </a:txBody>
                  <a:tcPr marT="91425" marB="91425" marR="91425" marL="91425" anchor="ct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ADRs</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298450" lvl="0" marL="457200" rtl="0" algn="l">
                        <a:lnSpc>
                          <a:spcPct val="115000"/>
                        </a:lnSpc>
                        <a:spcBef>
                          <a:spcPts val="0"/>
                        </a:spcBef>
                        <a:spcAft>
                          <a:spcPts val="0"/>
                        </a:spcAft>
                        <a:buSzPts val="1100"/>
                        <a:buFont typeface="Mada"/>
                        <a:buChar char="●"/>
                      </a:pPr>
                      <a:r>
                        <a:rPr b="1" lang="en" sz="1200">
                          <a:latin typeface="Mada"/>
                          <a:ea typeface="Mada"/>
                          <a:cs typeface="Mada"/>
                          <a:sym typeface="Mada"/>
                        </a:rPr>
                        <a:t>GIT:</a:t>
                      </a:r>
                      <a:r>
                        <a:rPr lang="en" sz="1200">
                          <a:latin typeface="Mada"/>
                          <a:ea typeface="Mada"/>
                          <a:cs typeface="Mada"/>
                          <a:sym typeface="Mada"/>
                        </a:rPr>
                        <a:t> Nausea,vomiting, diarrhea.</a:t>
                      </a:r>
                      <a:endParaRPr sz="1200">
                        <a:latin typeface="Mada"/>
                        <a:ea typeface="Mada"/>
                        <a:cs typeface="Mada"/>
                        <a:sym typeface="Mada"/>
                      </a:endParaRPr>
                    </a:p>
                    <a:p>
                      <a:pPr indent="-304800" lvl="0" marL="457200" rtl="0" algn="l">
                        <a:lnSpc>
                          <a:spcPct val="115000"/>
                        </a:lnSpc>
                        <a:spcBef>
                          <a:spcPts val="0"/>
                        </a:spcBef>
                        <a:spcAft>
                          <a:spcPts val="0"/>
                        </a:spcAft>
                        <a:buClr>
                          <a:srgbClr val="FF0000"/>
                        </a:buClr>
                        <a:buSzPts val="1200"/>
                        <a:buFont typeface="Mada"/>
                        <a:buChar char="★"/>
                      </a:pPr>
                      <a:r>
                        <a:rPr lang="en" sz="1200">
                          <a:latin typeface="Mada"/>
                          <a:ea typeface="Mada"/>
                          <a:cs typeface="Mada"/>
                          <a:sym typeface="Mada"/>
                        </a:rPr>
                        <a:t>Peripheral neuropathy including optic neuritis</a:t>
                      </a:r>
                      <a:r>
                        <a:rPr baseline="30000" lang="en" sz="1200">
                          <a:solidFill>
                            <a:srgbClr val="6AA84F"/>
                          </a:solidFill>
                          <a:latin typeface="Mada"/>
                          <a:ea typeface="Mada"/>
                          <a:cs typeface="Mada"/>
                          <a:sym typeface="Mada"/>
                        </a:rPr>
                        <a:t>2</a:t>
                      </a:r>
                      <a:endParaRPr baseline="30000" sz="1200">
                        <a:solidFill>
                          <a:srgbClr val="6AA84F"/>
                        </a:solidFill>
                        <a:latin typeface="Mada"/>
                        <a:ea typeface="Mada"/>
                        <a:cs typeface="Mada"/>
                        <a:sym typeface="Mada"/>
                      </a:endParaRPr>
                    </a:p>
                    <a:p>
                      <a:pPr indent="-304800" lvl="0" marL="457200" rtl="0" algn="l">
                        <a:lnSpc>
                          <a:spcPct val="115000"/>
                        </a:lnSpc>
                        <a:spcBef>
                          <a:spcPts val="0"/>
                        </a:spcBef>
                        <a:spcAft>
                          <a:spcPts val="0"/>
                        </a:spcAft>
                        <a:buClr>
                          <a:srgbClr val="FF0000"/>
                        </a:buClr>
                        <a:buSzPts val="1200"/>
                        <a:buFont typeface="Mada"/>
                        <a:buChar char="★"/>
                      </a:pPr>
                      <a:r>
                        <a:rPr lang="en" sz="1200">
                          <a:latin typeface="Mada"/>
                          <a:ea typeface="Mada"/>
                          <a:cs typeface="Mada"/>
                          <a:sym typeface="Mada"/>
                        </a:rPr>
                        <a:t>Enlargement of the thyroid gland</a:t>
                      </a:r>
                      <a:r>
                        <a:rPr baseline="30000" lang="en" sz="1200">
                          <a:solidFill>
                            <a:srgbClr val="6AA84F"/>
                          </a:solidFill>
                          <a:latin typeface="Mada"/>
                          <a:ea typeface="Mada"/>
                          <a:cs typeface="Mada"/>
                          <a:sym typeface="Mada"/>
                        </a:rPr>
                        <a:t>2</a:t>
                      </a:r>
                      <a:endParaRPr sz="1200">
                        <a:latin typeface="Mada"/>
                        <a:ea typeface="Mada"/>
                        <a:cs typeface="Mada"/>
                        <a:sym typeface="Mada"/>
                      </a:endParaRPr>
                    </a:p>
                    <a:p>
                      <a:pPr indent="-298450" lvl="0" marL="457200" rtl="0" algn="l">
                        <a:lnSpc>
                          <a:spcPct val="115000"/>
                        </a:lnSpc>
                        <a:spcBef>
                          <a:spcPts val="0"/>
                        </a:spcBef>
                        <a:spcAft>
                          <a:spcPts val="0"/>
                        </a:spcAft>
                        <a:buSzPts val="1100"/>
                        <a:buFont typeface="Mada"/>
                        <a:buChar char="●"/>
                      </a:pPr>
                      <a:r>
                        <a:rPr lang="en" sz="1200">
                          <a:latin typeface="Mada"/>
                          <a:ea typeface="Mada"/>
                          <a:cs typeface="Mada"/>
                          <a:sym typeface="Mada"/>
                        </a:rPr>
                        <a:t>Iodine sensitivity</a:t>
                      </a:r>
                      <a:r>
                        <a:rPr baseline="30000" lang="en" sz="1200">
                          <a:solidFill>
                            <a:srgbClr val="6AA84F"/>
                          </a:solidFill>
                          <a:latin typeface="Mada"/>
                          <a:ea typeface="Mada"/>
                          <a:cs typeface="Mada"/>
                          <a:sym typeface="Mada"/>
                        </a:rPr>
                        <a:t>3</a:t>
                      </a:r>
                      <a:endParaRPr sz="1200">
                        <a:latin typeface="Mada"/>
                        <a:ea typeface="Mada"/>
                        <a:cs typeface="Mada"/>
                        <a:sym typeface="Mada"/>
                      </a:endParaRPr>
                    </a:p>
                    <a:p>
                      <a:pPr indent="-298450" lvl="0" marL="457200" rtl="0" algn="l">
                        <a:lnSpc>
                          <a:spcPct val="115000"/>
                        </a:lnSpc>
                        <a:spcBef>
                          <a:spcPts val="0"/>
                        </a:spcBef>
                        <a:spcAft>
                          <a:spcPts val="0"/>
                        </a:spcAft>
                        <a:buSzPts val="1100"/>
                        <a:buFont typeface="Mada"/>
                        <a:buChar char="●"/>
                      </a:pPr>
                      <a:r>
                        <a:rPr lang="en" sz="1200">
                          <a:latin typeface="Mada"/>
                          <a:ea typeface="Mada"/>
                          <a:cs typeface="Mada"/>
                          <a:sym typeface="Mada"/>
                        </a:rPr>
                        <a:t>interference with thyroid function tests</a:t>
                      </a:r>
                      <a:endParaRPr sz="1200">
                        <a:latin typeface="Mada"/>
                        <a:ea typeface="Mada"/>
                        <a:cs typeface="Mada"/>
                        <a:sym typeface="Mada"/>
                      </a:endParaRPr>
                    </a:p>
                    <a:p>
                      <a:pPr indent="-304800" lvl="1" marL="914400" rtl="0" algn="l">
                        <a:lnSpc>
                          <a:spcPct val="115000"/>
                        </a:lnSpc>
                        <a:spcBef>
                          <a:spcPts val="0"/>
                        </a:spcBef>
                        <a:spcAft>
                          <a:spcPts val="0"/>
                        </a:spcAft>
                        <a:buSzPts val="1200"/>
                        <a:buFont typeface="Mada"/>
                        <a:buChar char="○"/>
                      </a:pPr>
                      <a:r>
                        <a:rPr lang="en" sz="1200">
                          <a:latin typeface="Mada"/>
                          <a:ea typeface="Mada"/>
                          <a:cs typeface="Mada"/>
                          <a:sym typeface="Mada"/>
                        </a:rPr>
                        <a:t>increase protein-bound serum iodine, decrease in measured</a:t>
                      </a:r>
                      <a:endParaRPr sz="1200">
                        <a:latin typeface="Mada"/>
                        <a:ea typeface="Mada"/>
                        <a:cs typeface="Mada"/>
                        <a:sym typeface="Mada"/>
                      </a:endParaRPr>
                    </a:p>
                    <a:p>
                      <a:pPr indent="0" lvl="0" marL="914400" rtl="0" algn="l">
                        <a:lnSpc>
                          <a:spcPct val="115000"/>
                        </a:lnSpc>
                        <a:spcBef>
                          <a:spcPts val="0"/>
                        </a:spcBef>
                        <a:spcAft>
                          <a:spcPts val="0"/>
                        </a:spcAft>
                        <a:buNone/>
                      </a:pPr>
                      <a:r>
                        <a:rPr lang="en" sz="1200">
                          <a:latin typeface="Mada"/>
                          <a:ea typeface="Mada"/>
                          <a:cs typeface="Mada"/>
                          <a:sym typeface="Mada"/>
                        </a:rPr>
                        <a:t>(I</a:t>
                      </a:r>
                      <a:r>
                        <a:rPr baseline="30000" lang="en" sz="1200">
                          <a:latin typeface="Mada"/>
                          <a:ea typeface="Mada"/>
                          <a:cs typeface="Mada"/>
                          <a:sym typeface="Mada"/>
                        </a:rPr>
                        <a:t>131</a:t>
                      </a:r>
                      <a:r>
                        <a:rPr lang="en" sz="1200">
                          <a:latin typeface="Mada"/>
                          <a:ea typeface="Mada"/>
                          <a:cs typeface="Mada"/>
                          <a:sym typeface="Mada"/>
                        </a:rPr>
                        <a:t> uptake).</a:t>
                      </a:r>
                      <a:endParaRPr sz="1200">
                        <a:latin typeface="Mada"/>
                        <a:ea typeface="Mada"/>
                        <a:cs typeface="Mada"/>
                        <a:sym typeface="Mada"/>
                      </a:endParaRPr>
                    </a:p>
                  </a:txBody>
                  <a:tcPr marT="91425" marB="91425" marR="91425" marL="91425" anchor="ct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C.I</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lnSpc>
                          <a:spcPct val="115000"/>
                        </a:lnSpc>
                        <a:spcBef>
                          <a:spcPts val="0"/>
                        </a:spcBef>
                        <a:spcAft>
                          <a:spcPts val="0"/>
                        </a:spcAft>
                        <a:buClr>
                          <a:srgbClr val="FF0000"/>
                        </a:buClr>
                        <a:buSzPts val="1200"/>
                        <a:buFont typeface="Mada"/>
                        <a:buChar char="★"/>
                      </a:pPr>
                      <a:r>
                        <a:rPr lang="en" sz="1200">
                          <a:latin typeface="Mada"/>
                          <a:ea typeface="Mada"/>
                          <a:cs typeface="Mada"/>
                          <a:sym typeface="Mada"/>
                        </a:rPr>
                        <a:t>should be used with caution in patients with optic neuropathy, or thyroid disease</a:t>
                      </a:r>
                      <a:endParaRPr sz="1200">
                        <a:latin typeface="Mada"/>
                        <a:ea typeface="Mada"/>
                        <a:cs typeface="Mada"/>
                        <a:sym typeface="Mada"/>
                      </a:endParaRPr>
                    </a:p>
                    <a:p>
                      <a:pPr indent="-298450" lvl="0" marL="457200" rtl="0" algn="l">
                        <a:lnSpc>
                          <a:spcPct val="115000"/>
                        </a:lnSpc>
                        <a:spcBef>
                          <a:spcPts val="0"/>
                        </a:spcBef>
                        <a:spcAft>
                          <a:spcPts val="0"/>
                        </a:spcAft>
                        <a:buSzPts val="1100"/>
                        <a:buFont typeface="Mada"/>
                        <a:buChar char="●"/>
                      </a:pPr>
                      <a:r>
                        <a:rPr lang="en" sz="1200">
                          <a:latin typeface="Mada"/>
                          <a:ea typeface="Mada"/>
                          <a:cs typeface="Mada"/>
                          <a:sym typeface="Mada"/>
                        </a:rPr>
                        <a:t>discontinued if it produces persistent diarrhea or signs of iodine toxicity (dermatitis, urticaria, pruritus,fever)</a:t>
                      </a:r>
                      <a:endParaRPr sz="1200">
                        <a:latin typeface="Mada"/>
                        <a:ea typeface="Mada"/>
                        <a:cs typeface="Mada"/>
                        <a:sym typeface="Mada"/>
                      </a:endParaRPr>
                    </a:p>
                  </a:txBody>
                  <a:tcPr marT="91425" marB="91425" marR="91425" marL="91425" anchor="ctr"/>
                </a:tc>
              </a:tr>
            </a:tbl>
          </a:graphicData>
        </a:graphic>
      </p:graphicFrame>
      <p:sp>
        <p:nvSpPr>
          <p:cNvPr id="260" name="Google Shape;260;p30"/>
          <p:cNvSpPr txBox="1"/>
          <p:nvPr/>
        </p:nvSpPr>
        <p:spPr>
          <a:xfrm>
            <a:off x="85800" y="11325225"/>
            <a:ext cx="5838900" cy="752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6AA84F"/>
                </a:solidFill>
                <a:latin typeface="Mada"/>
                <a:ea typeface="Mada"/>
                <a:cs typeface="Mada"/>
                <a:sym typeface="Mada"/>
              </a:rPr>
              <a:t>1: should come in contact with the infected tissue to be effective (which is the </a:t>
            </a:r>
            <a:r>
              <a:rPr lang="en" sz="800">
                <a:solidFill>
                  <a:srgbClr val="6AA84F"/>
                </a:solidFill>
                <a:latin typeface="Mada"/>
                <a:ea typeface="Mada"/>
                <a:cs typeface="Mada"/>
                <a:sym typeface="Mada"/>
              </a:rPr>
              <a:t>lumen of</a:t>
            </a:r>
            <a:r>
              <a:rPr lang="en" sz="800">
                <a:solidFill>
                  <a:srgbClr val="6AA84F"/>
                </a:solidFill>
                <a:latin typeface="Mada"/>
                <a:ea typeface="Mada"/>
                <a:cs typeface="Mada"/>
                <a:sym typeface="Mada"/>
              </a:rPr>
              <a:t> intestines).</a:t>
            </a:r>
            <a:endParaRPr sz="800">
              <a:solidFill>
                <a:srgbClr val="6AA84F"/>
              </a:solidFill>
              <a:latin typeface="Mada"/>
              <a:ea typeface="Mada"/>
              <a:cs typeface="Mada"/>
              <a:sym typeface="Mada"/>
            </a:endParaRPr>
          </a:p>
          <a:p>
            <a:pPr indent="0" lvl="0" marL="0" rtl="0" algn="l">
              <a:spcBef>
                <a:spcPts val="0"/>
              </a:spcBef>
              <a:spcAft>
                <a:spcPts val="0"/>
              </a:spcAft>
              <a:buNone/>
            </a:pPr>
            <a:r>
              <a:rPr lang="en" sz="800">
                <a:solidFill>
                  <a:srgbClr val="6AA84F"/>
                </a:solidFill>
                <a:latin typeface="Mada"/>
                <a:ea typeface="Mada"/>
                <a:cs typeface="Mada"/>
                <a:sym typeface="Mada"/>
              </a:rPr>
              <a:t>2: Even though it is poorly absorbed, the small traces</a:t>
            </a:r>
            <a:r>
              <a:rPr lang="en" sz="800">
                <a:solidFill>
                  <a:srgbClr val="6AA84F"/>
                </a:solidFill>
                <a:latin typeface="Mada"/>
                <a:ea typeface="Mada"/>
                <a:cs typeface="Mada"/>
                <a:sym typeface="Mada"/>
              </a:rPr>
              <a:t> of iodine that is absorbed is enough to cause all of these ADRs.</a:t>
            </a:r>
            <a:endParaRPr sz="800">
              <a:solidFill>
                <a:srgbClr val="6AA84F"/>
              </a:solidFill>
              <a:latin typeface="Mada"/>
              <a:ea typeface="Mada"/>
              <a:cs typeface="Mada"/>
              <a:sym typeface="Mada"/>
            </a:endParaRPr>
          </a:p>
          <a:p>
            <a:pPr indent="0" lvl="0" marL="0" rtl="0" algn="l">
              <a:spcBef>
                <a:spcPts val="0"/>
              </a:spcBef>
              <a:spcAft>
                <a:spcPts val="0"/>
              </a:spcAft>
              <a:buNone/>
            </a:pPr>
            <a:r>
              <a:rPr lang="en" sz="800">
                <a:solidFill>
                  <a:srgbClr val="6AA84F"/>
                </a:solidFill>
                <a:latin typeface="Mada"/>
                <a:ea typeface="Mada"/>
                <a:cs typeface="Mada"/>
                <a:sym typeface="Mada"/>
              </a:rPr>
              <a:t>3: drug should be DISCONTINUED if patient shows any sign of iodine toxicity such as urticaria or eczema.</a:t>
            </a:r>
            <a:endParaRPr sz="800">
              <a:solidFill>
                <a:srgbClr val="6AA84F"/>
              </a:solidFill>
              <a:latin typeface="Mada"/>
              <a:ea typeface="Mada"/>
              <a:cs typeface="Mada"/>
              <a:sym typeface="Mada"/>
            </a:endParaRPr>
          </a:p>
          <a:p>
            <a:pPr indent="0" lvl="0" marL="0" rtl="0" algn="l">
              <a:spcBef>
                <a:spcPts val="0"/>
              </a:spcBef>
              <a:spcAft>
                <a:spcPts val="0"/>
              </a:spcAft>
              <a:buNone/>
            </a:pPr>
            <a:r>
              <a:t/>
            </a:r>
            <a:endParaRPr sz="800">
              <a:solidFill>
                <a:srgbClr val="6AA84F"/>
              </a:solidFill>
              <a:latin typeface="Mada"/>
              <a:ea typeface="Mada"/>
              <a:cs typeface="Mada"/>
              <a:sym typeface="Mada"/>
            </a:endParaRPr>
          </a:p>
          <a:p>
            <a:pPr indent="0" lvl="0" marL="0" rtl="0" algn="l">
              <a:spcBef>
                <a:spcPts val="0"/>
              </a:spcBef>
              <a:spcAft>
                <a:spcPts val="0"/>
              </a:spcAft>
              <a:buNone/>
            </a:pPr>
            <a:r>
              <a:t/>
            </a:r>
            <a:endParaRPr sz="800">
              <a:solidFill>
                <a:srgbClr val="6AA84F"/>
              </a:solidFill>
              <a:latin typeface="Mada"/>
              <a:ea typeface="Mada"/>
              <a:cs typeface="Mada"/>
              <a:sym typeface="Mad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4" name="Shape 264"/>
        <p:cNvGrpSpPr/>
        <p:nvPr/>
      </p:nvGrpSpPr>
      <p:grpSpPr>
        <a:xfrm>
          <a:off x="0" y="0"/>
          <a:ext cx="0" cy="0"/>
          <a:chOff x="0" y="0"/>
          <a:chExt cx="0" cy="0"/>
        </a:xfrm>
      </p:grpSpPr>
      <p:graphicFrame>
        <p:nvGraphicFramePr>
          <p:cNvPr id="265" name="Google Shape;265;p31"/>
          <p:cNvGraphicFramePr/>
          <p:nvPr/>
        </p:nvGraphicFramePr>
        <p:xfrm>
          <a:off x="233300" y="695325"/>
          <a:ext cx="3000000" cy="3000000"/>
        </p:xfrm>
        <a:graphic>
          <a:graphicData uri="http://schemas.openxmlformats.org/drawingml/2006/table">
            <a:tbl>
              <a:tblPr>
                <a:noFill/>
                <a:tableStyleId>{D29605BF-01E3-4161-8CAB-9AD606697C1C}</a:tableStyleId>
              </a:tblPr>
              <a:tblGrid>
                <a:gridCol w="709325"/>
                <a:gridCol w="5772475"/>
              </a:tblGrid>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Drug</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Paromomycin sulphate</a:t>
                      </a:r>
                      <a:endParaRPr b="1">
                        <a:solidFill>
                          <a:srgbClr val="FFFFFF"/>
                        </a:solidFill>
                        <a:latin typeface="Mada"/>
                        <a:ea typeface="Mada"/>
                        <a:cs typeface="Mada"/>
                        <a:sym typeface="Mada"/>
                      </a:endParaRPr>
                    </a:p>
                  </a:txBody>
                  <a:tcPr marT="91425" marB="91425" marR="91425" marL="91425" anchor="ctr">
                    <a:solidFill>
                      <a:srgbClr val="073763"/>
                    </a:solidFill>
                  </a:tcP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M.O.A</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lnSpc>
                          <a:spcPct val="115000"/>
                        </a:lnSpc>
                        <a:spcBef>
                          <a:spcPts val="0"/>
                        </a:spcBef>
                        <a:spcAft>
                          <a:spcPts val="0"/>
                        </a:spcAft>
                        <a:buClr>
                          <a:schemeClr val="dk1"/>
                        </a:buClr>
                        <a:buSzPts val="1200"/>
                        <a:buFont typeface="Mada"/>
                        <a:buChar char="●"/>
                      </a:pPr>
                      <a:r>
                        <a:rPr lang="en" sz="1200">
                          <a:solidFill>
                            <a:schemeClr val="dk1"/>
                          </a:solidFill>
                          <a:latin typeface="Mada"/>
                          <a:ea typeface="Mada"/>
                          <a:cs typeface="Mada"/>
                          <a:sym typeface="Mada"/>
                        </a:rPr>
                        <a:t>Aminoglycoside</a:t>
                      </a:r>
                      <a:r>
                        <a:rPr baseline="30000" lang="en" sz="1200">
                          <a:solidFill>
                            <a:srgbClr val="6AA84F"/>
                          </a:solidFill>
                          <a:latin typeface="Mada"/>
                          <a:ea typeface="Mada"/>
                          <a:cs typeface="Mada"/>
                          <a:sym typeface="Mada"/>
                        </a:rPr>
                        <a:t>1</a:t>
                      </a:r>
                      <a:r>
                        <a:rPr lang="en" sz="1200">
                          <a:solidFill>
                            <a:schemeClr val="dk1"/>
                          </a:solidFill>
                          <a:latin typeface="Mada"/>
                          <a:ea typeface="Mada"/>
                          <a:cs typeface="Mada"/>
                          <a:sym typeface="Mada"/>
                        </a:rPr>
                        <a:t> antibiotic</a:t>
                      </a:r>
                      <a:endParaRPr b="1" sz="1200">
                        <a:solidFill>
                          <a:schemeClr val="dk1"/>
                        </a:solidFill>
                        <a:latin typeface="Mada"/>
                        <a:ea typeface="Mada"/>
                        <a:cs typeface="Mada"/>
                        <a:sym typeface="Mada"/>
                      </a:endParaRPr>
                    </a:p>
                    <a:p>
                      <a:pPr indent="-304800" lvl="0" marL="457200" rtl="0" algn="l">
                        <a:lnSpc>
                          <a:spcPct val="115000"/>
                        </a:lnSpc>
                        <a:spcBef>
                          <a:spcPts val="0"/>
                        </a:spcBef>
                        <a:spcAft>
                          <a:spcPts val="0"/>
                        </a:spcAft>
                        <a:buClr>
                          <a:schemeClr val="dk1"/>
                        </a:buClr>
                        <a:buSzPts val="1200"/>
                        <a:buChar char="●"/>
                      </a:pPr>
                      <a:r>
                        <a:rPr b="1" lang="en" sz="1200">
                          <a:solidFill>
                            <a:srgbClr val="FF0000"/>
                          </a:solidFill>
                          <a:latin typeface="Mada"/>
                          <a:ea typeface="Mada"/>
                          <a:cs typeface="Mada"/>
                          <a:sym typeface="Mada"/>
                        </a:rPr>
                        <a:t>Direct amebicidal action: </a:t>
                      </a:r>
                      <a:r>
                        <a:rPr lang="en" sz="1200">
                          <a:solidFill>
                            <a:schemeClr val="dk1"/>
                          </a:solidFill>
                          <a:latin typeface="Mada"/>
                          <a:ea typeface="Mada"/>
                          <a:cs typeface="Mada"/>
                          <a:sym typeface="Mada"/>
                        </a:rPr>
                        <a:t>causes leakage by its action on cell membrane of parasite</a:t>
                      </a:r>
                      <a:endParaRPr sz="1200">
                        <a:solidFill>
                          <a:schemeClr val="dk1"/>
                        </a:solidFill>
                        <a:latin typeface="Mada"/>
                        <a:ea typeface="Mada"/>
                        <a:cs typeface="Mada"/>
                        <a:sym typeface="Mada"/>
                      </a:endParaRPr>
                    </a:p>
                    <a:p>
                      <a:pPr indent="-304800" lvl="0" marL="457200" rtl="0" algn="l">
                        <a:lnSpc>
                          <a:spcPct val="115000"/>
                        </a:lnSpc>
                        <a:spcBef>
                          <a:spcPts val="0"/>
                        </a:spcBef>
                        <a:spcAft>
                          <a:spcPts val="0"/>
                        </a:spcAft>
                        <a:buClr>
                          <a:schemeClr val="dk1"/>
                        </a:buClr>
                        <a:buSzPts val="1200"/>
                        <a:buChar char="●"/>
                      </a:pPr>
                      <a:r>
                        <a:rPr b="1" lang="en" sz="1200">
                          <a:solidFill>
                            <a:srgbClr val="FF0000"/>
                          </a:solidFill>
                          <a:latin typeface="Mada"/>
                          <a:ea typeface="Mada"/>
                          <a:cs typeface="Mada"/>
                          <a:sym typeface="Mada"/>
                        </a:rPr>
                        <a:t>Indirect effect:</a:t>
                      </a:r>
                      <a:r>
                        <a:rPr lang="en" sz="1200">
                          <a:solidFill>
                            <a:srgbClr val="FF0000"/>
                          </a:solidFill>
                          <a:latin typeface="Mada"/>
                          <a:ea typeface="Mada"/>
                          <a:cs typeface="Mada"/>
                          <a:sym typeface="Mada"/>
                        </a:rPr>
                        <a:t> </a:t>
                      </a:r>
                      <a:r>
                        <a:rPr lang="en" sz="1200">
                          <a:solidFill>
                            <a:schemeClr val="dk1"/>
                          </a:solidFill>
                          <a:latin typeface="Mada"/>
                          <a:ea typeface="Mada"/>
                          <a:cs typeface="Mada"/>
                          <a:sym typeface="Mada"/>
                        </a:rPr>
                        <a:t>killing of bacterial flora</a:t>
                      </a:r>
                      <a:r>
                        <a:rPr baseline="30000" lang="en" sz="1200">
                          <a:solidFill>
                            <a:srgbClr val="6AA84F"/>
                          </a:solidFill>
                          <a:latin typeface="Mada"/>
                          <a:ea typeface="Mada"/>
                          <a:cs typeface="Mada"/>
                          <a:sym typeface="Mada"/>
                        </a:rPr>
                        <a:t>2</a:t>
                      </a:r>
                      <a:r>
                        <a:rPr lang="en" sz="1200">
                          <a:solidFill>
                            <a:schemeClr val="dk1"/>
                          </a:solidFill>
                          <a:latin typeface="Mada"/>
                          <a:ea typeface="Mada"/>
                          <a:cs typeface="Mada"/>
                          <a:sym typeface="Mada"/>
                        </a:rPr>
                        <a:t> essential for proliferation of pathogenic amoebae</a:t>
                      </a:r>
                      <a:endParaRPr sz="1200">
                        <a:solidFill>
                          <a:schemeClr val="dk1"/>
                        </a:solidFill>
                        <a:latin typeface="Mada"/>
                        <a:ea typeface="Mada"/>
                        <a:cs typeface="Mada"/>
                        <a:sym typeface="Mada"/>
                      </a:endParaRPr>
                    </a:p>
                  </a:txBody>
                  <a:tcPr marT="91425" marB="91425" marR="91425" marL="91425" anchor="ct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P.K</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298450" lvl="0" marL="457200" rtl="0" algn="l">
                        <a:lnSpc>
                          <a:spcPct val="115000"/>
                        </a:lnSpc>
                        <a:spcBef>
                          <a:spcPts val="0"/>
                        </a:spcBef>
                        <a:spcAft>
                          <a:spcPts val="0"/>
                        </a:spcAft>
                        <a:buClr>
                          <a:schemeClr val="dk1"/>
                        </a:buClr>
                        <a:buSzPts val="1100"/>
                        <a:buFont typeface="Mada"/>
                        <a:buChar char="●"/>
                      </a:pPr>
                      <a:r>
                        <a:rPr lang="en" sz="1200">
                          <a:solidFill>
                            <a:schemeClr val="dk1"/>
                          </a:solidFill>
                          <a:latin typeface="Mada"/>
                          <a:ea typeface="Mada"/>
                          <a:cs typeface="Mada"/>
                          <a:sym typeface="Mada"/>
                        </a:rPr>
                        <a:t>Effective only against luminal forms of ameba</a:t>
                      </a:r>
                      <a:endParaRPr sz="1200">
                        <a:solidFill>
                          <a:schemeClr val="dk1"/>
                        </a:solidFill>
                        <a:latin typeface="Mada"/>
                        <a:ea typeface="Mada"/>
                        <a:cs typeface="Mada"/>
                        <a:sym typeface="Mada"/>
                      </a:endParaRPr>
                    </a:p>
                    <a:p>
                      <a:pPr indent="-298450" lvl="0" marL="457200" rtl="0" algn="l">
                        <a:lnSpc>
                          <a:spcPct val="115000"/>
                        </a:lnSpc>
                        <a:spcBef>
                          <a:spcPts val="0"/>
                        </a:spcBef>
                        <a:spcAft>
                          <a:spcPts val="0"/>
                        </a:spcAft>
                        <a:buClr>
                          <a:schemeClr val="dk1"/>
                        </a:buClr>
                        <a:buSzPts val="1100"/>
                        <a:buFont typeface="Mada"/>
                        <a:buChar char="●"/>
                      </a:pPr>
                      <a:r>
                        <a:rPr lang="en" sz="1200">
                          <a:solidFill>
                            <a:schemeClr val="dk1"/>
                          </a:solidFill>
                          <a:latin typeface="Mada"/>
                          <a:ea typeface="Mada"/>
                          <a:cs typeface="Mada"/>
                          <a:sym typeface="Mada"/>
                        </a:rPr>
                        <a:t>G</a:t>
                      </a:r>
                      <a:r>
                        <a:rPr lang="en" sz="1200">
                          <a:solidFill>
                            <a:schemeClr val="dk1"/>
                          </a:solidFill>
                          <a:latin typeface="Mada"/>
                          <a:ea typeface="Mada"/>
                          <a:cs typeface="Mada"/>
                          <a:sym typeface="Mada"/>
                        </a:rPr>
                        <a:t>iven orally</a:t>
                      </a:r>
                      <a:endParaRPr baseline="30000" sz="1200">
                        <a:solidFill>
                          <a:srgbClr val="6AA84F"/>
                        </a:solidFill>
                        <a:latin typeface="Mada"/>
                        <a:ea typeface="Mada"/>
                        <a:cs typeface="Mada"/>
                        <a:sym typeface="Mada"/>
                      </a:endParaRPr>
                    </a:p>
                    <a:p>
                      <a:pPr indent="-298450" lvl="0" marL="457200" rtl="0" algn="l">
                        <a:lnSpc>
                          <a:spcPct val="115000"/>
                        </a:lnSpc>
                        <a:spcBef>
                          <a:spcPts val="0"/>
                        </a:spcBef>
                        <a:spcAft>
                          <a:spcPts val="0"/>
                        </a:spcAft>
                        <a:buClr>
                          <a:schemeClr val="dk1"/>
                        </a:buClr>
                        <a:buSzPts val="1100"/>
                        <a:buFont typeface="Mada"/>
                        <a:buChar char="●"/>
                      </a:pPr>
                      <a:r>
                        <a:rPr lang="en" sz="1200">
                          <a:solidFill>
                            <a:schemeClr val="dk1"/>
                          </a:solidFill>
                          <a:latin typeface="Mada"/>
                          <a:ea typeface="Mada"/>
                          <a:cs typeface="Mada"/>
                          <a:sym typeface="Mada"/>
                        </a:rPr>
                        <a:t>Not significantly absorbed from GIT</a:t>
                      </a:r>
                      <a:endParaRPr sz="1200">
                        <a:solidFill>
                          <a:schemeClr val="dk1"/>
                        </a:solidFill>
                        <a:latin typeface="Mada"/>
                        <a:ea typeface="Mada"/>
                        <a:cs typeface="Mada"/>
                        <a:sym typeface="Mada"/>
                      </a:endParaRPr>
                    </a:p>
                    <a:p>
                      <a:pPr indent="-298450" lvl="0" marL="457200" rtl="0" algn="l">
                        <a:lnSpc>
                          <a:spcPct val="115000"/>
                        </a:lnSpc>
                        <a:spcBef>
                          <a:spcPts val="0"/>
                        </a:spcBef>
                        <a:spcAft>
                          <a:spcPts val="0"/>
                        </a:spcAft>
                        <a:buSzPts val="1100"/>
                        <a:buFont typeface="Mada"/>
                        <a:buChar char="●"/>
                      </a:pPr>
                      <a:r>
                        <a:rPr lang="en" sz="1200">
                          <a:latin typeface="Mada"/>
                          <a:ea typeface="Mada"/>
                          <a:cs typeface="Mada"/>
                          <a:sym typeface="Mada"/>
                        </a:rPr>
                        <a:t>Small amount</a:t>
                      </a:r>
                      <a:r>
                        <a:rPr baseline="30000" lang="en" sz="1200">
                          <a:solidFill>
                            <a:srgbClr val="6AA84F"/>
                          </a:solidFill>
                          <a:latin typeface="Mada"/>
                          <a:ea typeface="Mada"/>
                          <a:cs typeface="Mada"/>
                          <a:sym typeface="Mada"/>
                        </a:rPr>
                        <a:t>3</a:t>
                      </a:r>
                      <a:r>
                        <a:rPr lang="en" sz="1200">
                          <a:latin typeface="Mada"/>
                          <a:ea typeface="Mada"/>
                          <a:cs typeface="Mada"/>
                          <a:sym typeface="Mada"/>
                        </a:rPr>
                        <a:t> absorbed is excreted unchanged in urine (may accumulate with renal insufficiency)</a:t>
                      </a:r>
                      <a:endParaRPr sz="1200">
                        <a:solidFill>
                          <a:schemeClr val="dk1"/>
                        </a:solidFill>
                        <a:latin typeface="Mada"/>
                        <a:ea typeface="Mada"/>
                        <a:cs typeface="Mada"/>
                        <a:sym typeface="Mada"/>
                      </a:endParaRPr>
                    </a:p>
                  </a:txBody>
                  <a:tcPr marT="91425" marB="91425" marR="91425" marL="91425" anchor="ct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Uses</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lnSpc>
                          <a:spcPct val="115000"/>
                        </a:lnSpc>
                        <a:spcBef>
                          <a:spcPts val="0"/>
                        </a:spcBef>
                        <a:spcAft>
                          <a:spcPts val="0"/>
                        </a:spcAft>
                        <a:buClr>
                          <a:srgbClr val="FF0000"/>
                        </a:buClr>
                        <a:buSzPts val="1200"/>
                        <a:buFont typeface="Mada"/>
                        <a:buChar char="★"/>
                      </a:pPr>
                      <a:r>
                        <a:rPr lang="en" sz="1200">
                          <a:solidFill>
                            <a:schemeClr val="dk1"/>
                          </a:solidFill>
                          <a:latin typeface="Mada"/>
                          <a:ea typeface="Mada"/>
                          <a:cs typeface="Mada"/>
                          <a:sym typeface="Mada"/>
                        </a:rPr>
                        <a:t>Use in</a:t>
                      </a:r>
                      <a:r>
                        <a:rPr b="1" lang="en" sz="1200">
                          <a:solidFill>
                            <a:srgbClr val="FF0000"/>
                          </a:solidFill>
                          <a:latin typeface="Mada"/>
                          <a:ea typeface="Mada"/>
                          <a:cs typeface="Mada"/>
                          <a:sym typeface="Mada"/>
                        </a:rPr>
                        <a:t> chronic amebiasis</a:t>
                      </a:r>
                      <a:r>
                        <a:rPr lang="en" sz="1200">
                          <a:solidFill>
                            <a:schemeClr val="dk1"/>
                          </a:solidFill>
                          <a:latin typeface="Mada"/>
                          <a:ea typeface="Mada"/>
                          <a:cs typeface="Mada"/>
                          <a:sym typeface="Mada"/>
                        </a:rPr>
                        <a:t> to eliminate cysts (in cysts passers)</a:t>
                      </a:r>
                      <a:endParaRPr sz="1200">
                        <a:solidFill>
                          <a:schemeClr val="dk1"/>
                        </a:solidFill>
                        <a:latin typeface="Mada"/>
                        <a:ea typeface="Mada"/>
                        <a:cs typeface="Mada"/>
                        <a:sym typeface="Mada"/>
                      </a:endParaRPr>
                    </a:p>
                  </a:txBody>
                  <a:tcPr marT="91425" marB="91425" marR="91425" marL="91425" anchor="ctr"/>
                </a:tc>
              </a:tr>
              <a:tr h="29715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ADRs</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298450" lvl="0" marL="457200" rtl="0" algn="l">
                        <a:lnSpc>
                          <a:spcPct val="115000"/>
                        </a:lnSpc>
                        <a:spcBef>
                          <a:spcPts val="0"/>
                        </a:spcBef>
                        <a:spcAft>
                          <a:spcPts val="0"/>
                        </a:spcAft>
                        <a:buClr>
                          <a:schemeClr val="dk1"/>
                        </a:buClr>
                        <a:buSzPts val="1100"/>
                        <a:buFont typeface="Mada"/>
                        <a:buChar char="●"/>
                      </a:pPr>
                      <a:r>
                        <a:rPr lang="en" sz="1200">
                          <a:solidFill>
                            <a:schemeClr val="dk1"/>
                          </a:solidFill>
                          <a:latin typeface="Mada"/>
                          <a:ea typeface="Mada"/>
                          <a:cs typeface="Mada"/>
                          <a:sym typeface="Mada"/>
                        </a:rPr>
                        <a:t>Gastrointestinal distress and diarrhea</a:t>
                      </a:r>
                      <a:endParaRPr sz="1200">
                        <a:solidFill>
                          <a:schemeClr val="dk1"/>
                        </a:solidFill>
                        <a:latin typeface="Mada"/>
                        <a:ea typeface="Mada"/>
                        <a:cs typeface="Mada"/>
                        <a:sym typeface="Mada"/>
                      </a:endParaRPr>
                    </a:p>
                  </a:txBody>
                  <a:tcPr marT="91425" marB="91425" marR="91425" marL="91425" anchor="ct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C.I</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298450" lvl="0" marL="457200" rtl="0" algn="l">
                        <a:lnSpc>
                          <a:spcPct val="115000"/>
                        </a:lnSpc>
                        <a:spcBef>
                          <a:spcPts val="0"/>
                        </a:spcBef>
                        <a:spcAft>
                          <a:spcPts val="0"/>
                        </a:spcAft>
                        <a:buSzPts val="1100"/>
                        <a:buFont typeface="Mada"/>
                        <a:buChar char="●"/>
                      </a:pPr>
                      <a:r>
                        <a:rPr lang="en" sz="1200">
                          <a:latin typeface="Mada"/>
                          <a:ea typeface="Mada"/>
                          <a:cs typeface="Mada"/>
                          <a:sym typeface="Mada"/>
                        </a:rPr>
                        <a:t>Severe renal disease</a:t>
                      </a:r>
                      <a:endParaRPr sz="1200">
                        <a:latin typeface="Mada"/>
                        <a:ea typeface="Mada"/>
                        <a:cs typeface="Mada"/>
                        <a:sym typeface="Mada"/>
                      </a:endParaRPr>
                    </a:p>
                    <a:p>
                      <a:pPr indent="-298450" lvl="0" marL="457200" rtl="0" algn="l">
                        <a:lnSpc>
                          <a:spcPct val="115000"/>
                        </a:lnSpc>
                        <a:spcBef>
                          <a:spcPts val="0"/>
                        </a:spcBef>
                        <a:spcAft>
                          <a:spcPts val="0"/>
                        </a:spcAft>
                        <a:buClr>
                          <a:schemeClr val="dk1"/>
                        </a:buClr>
                        <a:buSzPts val="1100"/>
                        <a:buFont typeface="Mada"/>
                        <a:buChar char="●"/>
                      </a:pPr>
                      <a:r>
                        <a:rPr lang="en" sz="1200">
                          <a:solidFill>
                            <a:schemeClr val="dk1"/>
                          </a:solidFill>
                          <a:latin typeface="Mada"/>
                          <a:ea typeface="Mada"/>
                          <a:cs typeface="Mada"/>
                          <a:sym typeface="Mada"/>
                        </a:rPr>
                        <a:t>Patients with GIT ulceration</a:t>
                      </a:r>
                      <a:endParaRPr sz="1200">
                        <a:latin typeface="Mada"/>
                        <a:ea typeface="Mada"/>
                        <a:cs typeface="Mada"/>
                        <a:sym typeface="Mada"/>
                      </a:endParaRPr>
                    </a:p>
                  </a:txBody>
                  <a:tcPr marT="91425" marB="91425" marR="91425" marL="91425" anchor="ctr"/>
                </a:tc>
              </a:tr>
            </a:tbl>
          </a:graphicData>
        </a:graphic>
      </p:graphicFrame>
      <p:sp>
        <p:nvSpPr>
          <p:cNvPr id="266" name="Google Shape;266;p31"/>
          <p:cNvSpPr txBox="1"/>
          <p:nvPr/>
        </p:nvSpPr>
        <p:spPr>
          <a:xfrm>
            <a:off x="400050" y="5572125"/>
            <a:ext cx="6210300" cy="49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rgbClr val="741B47"/>
                </a:solidFill>
                <a:latin typeface="Georgia"/>
                <a:ea typeface="Georgia"/>
                <a:cs typeface="Georgia"/>
                <a:sym typeface="Georgia"/>
              </a:rPr>
              <a:t>Summary For Treatment of Amebiasis</a:t>
            </a:r>
            <a:endParaRPr b="1" sz="1200">
              <a:solidFill>
                <a:srgbClr val="741B47"/>
              </a:solidFill>
              <a:latin typeface="Georgia"/>
              <a:ea typeface="Georgia"/>
              <a:cs typeface="Georgia"/>
              <a:sym typeface="Georgia"/>
            </a:endParaRPr>
          </a:p>
        </p:txBody>
      </p:sp>
      <p:sp>
        <p:nvSpPr>
          <p:cNvPr id="267" name="Google Shape;267;p31"/>
          <p:cNvSpPr/>
          <p:nvPr/>
        </p:nvSpPr>
        <p:spPr>
          <a:xfrm>
            <a:off x="200025" y="6581775"/>
            <a:ext cx="1819200" cy="838200"/>
          </a:xfrm>
          <a:prstGeom prst="roundRect">
            <a:avLst>
              <a:gd fmla="val 16667" name="adj"/>
            </a:avLst>
          </a:prstGeom>
          <a:noFill/>
          <a:ln cap="flat" cmpd="sng" w="19050">
            <a:solidFill>
              <a:srgbClr val="C27BA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Mada"/>
                <a:ea typeface="Mada"/>
                <a:cs typeface="Mada"/>
                <a:sym typeface="Mada"/>
              </a:rPr>
              <a:t>Asymptomatic dysentery (cyst carriers)</a:t>
            </a:r>
            <a:endParaRPr sz="1200">
              <a:latin typeface="Mada"/>
              <a:ea typeface="Mada"/>
              <a:cs typeface="Mada"/>
              <a:sym typeface="Mada"/>
            </a:endParaRPr>
          </a:p>
        </p:txBody>
      </p:sp>
      <p:sp>
        <p:nvSpPr>
          <p:cNvPr id="268" name="Google Shape;268;p31"/>
          <p:cNvSpPr/>
          <p:nvPr/>
        </p:nvSpPr>
        <p:spPr>
          <a:xfrm>
            <a:off x="2593200" y="6581775"/>
            <a:ext cx="1819200" cy="838200"/>
          </a:xfrm>
          <a:prstGeom prst="roundRect">
            <a:avLst>
              <a:gd fmla="val 16667" name="adj"/>
            </a:avLst>
          </a:prstGeom>
          <a:noFill/>
          <a:ln cap="flat" cmpd="sng" w="19050">
            <a:solidFill>
              <a:srgbClr val="C27BA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1200">
                <a:solidFill>
                  <a:schemeClr val="dk1"/>
                </a:solidFill>
                <a:latin typeface="Mada"/>
                <a:ea typeface="Mada"/>
                <a:cs typeface="Mada"/>
                <a:sym typeface="Mada"/>
              </a:rPr>
              <a:t>Amebic colitis</a:t>
            </a:r>
            <a:endParaRPr sz="1200">
              <a:solidFill>
                <a:schemeClr val="dk1"/>
              </a:solidFill>
              <a:latin typeface="Mada"/>
              <a:ea typeface="Mada"/>
              <a:cs typeface="Mada"/>
              <a:sym typeface="Mada"/>
            </a:endParaRPr>
          </a:p>
          <a:p>
            <a:pPr indent="0" lvl="0" marL="0" rtl="0" algn="ctr">
              <a:spcBef>
                <a:spcPts val="0"/>
              </a:spcBef>
              <a:spcAft>
                <a:spcPts val="0"/>
              </a:spcAft>
              <a:buNone/>
            </a:pPr>
            <a:r>
              <a:rPr lang="en" sz="1200">
                <a:solidFill>
                  <a:schemeClr val="dk1"/>
                </a:solidFill>
                <a:latin typeface="Mada"/>
                <a:ea typeface="Mada"/>
                <a:cs typeface="Mada"/>
                <a:sym typeface="Mada"/>
              </a:rPr>
              <a:t>and dysentery. ameboma, and extra-intestinal disease</a:t>
            </a:r>
            <a:endParaRPr sz="1200">
              <a:latin typeface="Mada"/>
              <a:ea typeface="Mada"/>
              <a:cs typeface="Mada"/>
              <a:sym typeface="Mada"/>
            </a:endParaRPr>
          </a:p>
        </p:txBody>
      </p:sp>
      <p:sp>
        <p:nvSpPr>
          <p:cNvPr id="269" name="Google Shape;269;p31"/>
          <p:cNvSpPr/>
          <p:nvPr/>
        </p:nvSpPr>
        <p:spPr>
          <a:xfrm>
            <a:off x="4924425" y="6581775"/>
            <a:ext cx="1819200" cy="838200"/>
          </a:xfrm>
          <a:prstGeom prst="roundRect">
            <a:avLst>
              <a:gd fmla="val 16667" name="adj"/>
            </a:avLst>
          </a:prstGeom>
          <a:noFill/>
          <a:ln cap="flat" cmpd="sng" w="19050">
            <a:solidFill>
              <a:srgbClr val="C27BA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solidFill>
                  <a:schemeClr val="dk1"/>
                </a:solidFill>
                <a:latin typeface="Mada"/>
                <a:ea typeface="Mada"/>
                <a:cs typeface="Mada"/>
                <a:sym typeface="Mada"/>
              </a:rPr>
              <a:t>Hepatic abscess</a:t>
            </a:r>
            <a:endParaRPr sz="1200">
              <a:solidFill>
                <a:schemeClr val="dk1"/>
              </a:solidFill>
              <a:latin typeface="Mada"/>
              <a:ea typeface="Mada"/>
              <a:cs typeface="Mada"/>
              <a:sym typeface="Mada"/>
            </a:endParaRPr>
          </a:p>
        </p:txBody>
      </p:sp>
      <p:cxnSp>
        <p:nvCxnSpPr>
          <p:cNvPr id="270" name="Google Shape;270;p31"/>
          <p:cNvCxnSpPr>
            <a:stCxn id="266" idx="2"/>
            <a:endCxn id="267" idx="0"/>
          </p:cNvCxnSpPr>
          <p:nvPr/>
        </p:nvCxnSpPr>
        <p:spPr>
          <a:xfrm rot="5400000">
            <a:off x="2050200" y="5126925"/>
            <a:ext cx="514500" cy="2395500"/>
          </a:xfrm>
          <a:prstGeom prst="bentConnector3">
            <a:avLst>
              <a:gd fmla="val 49985" name="adj1"/>
            </a:avLst>
          </a:prstGeom>
          <a:noFill/>
          <a:ln cap="flat" cmpd="sng" w="19050">
            <a:solidFill>
              <a:srgbClr val="CCCCCC"/>
            </a:solidFill>
            <a:prstDash val="solid"/>
            <a:round/>
            <a:headEnd len="med" w="med" type="none"/>
            <a:tailEnd len="med" w="med" type="none"/>
          </a:ln>
        </p:spPr>
      </p:cxnSp>
      <p:cxnSp>
        <p:nvCxnSpPr>
          <p:cNvPr id="271" name="Google Shape;271;p31"/>
          <p:cNvCxnSpPr>
            <a:stCxn id="266" idx="2"/>
            <a:endCxn id="269" idx="0"/>
          </p:cNvCxnSpPr>
          <p:nvPr/>
        </p:nvCxnSpPr>
        <p:spPr>
          <a:xfrm flipH="1" rot="-5400000">
            <a:off x="4412400" y="5160225"/>
            <a:ext cx="514500" cy="2328900"/>
          </a:xfrm>
          <a:prstGeom prst="bentConnector3">
            <a:avLst>
              <a:gd fmla="val 49985" name="adj1"/>
            </a:avLst>
          </a:prstGeom>
          <a:noFill/>
          <a:ln cap="flat" cmpd="sng" w="19050">
            <a:solidFill>
              <a:srgbClr val="CCCCCC"/>
            </a:solidFill>
            <a:prstDash val="solid"/>
            <a:round/>
            <a:headEnd len="med" w="med" type="none"/>
            <a:tailEnd len="med" w="med" type="none"/>
          </a:ln>
        </p:spPr>
      </p:cxnSp>
      <p:cxnSp>
        <p:nvCxnSpPr>
          <p:cNvPr id="272" name="Google Shape;272;p31"/>
          <p:cNvCxnSpPr>
            <a:stCxn id="266" idx="2"/>
            <a:endCxn id="268" idx="0"/>
          </p:cNvCxnSpPr>
          <p:nvPr/>
        </p:nvCxnSpPr>
        <p:spPr>
          <a:xfrm flipH="1">
            <a:off x="3502800" y="6067425"/>
            <a:ext cx="2400" cy="514500"/>
          </a:xfrm>
          <a:prstGeom prst="straightConnector1">
            <a:avLst/>
          </a:prstGeom>
          <a:noFill/>
          <a:ln cap="flat" cmpd="sng" w="19050">
            <a:solidFill>
              <a:srgbClr val="CCCCCC"/>
            </a:solidFill>
            <a:prstDash val="solid"/>
            <a:round/>
            <a:headEnd len="med" w="med" type="none"/>
            <a:tailEnd len="med" w="med" type="none"/>
          </a:ln>
        </p:spPr>
      </p:cxnSp>
      <p:sp>
        <p:nvSpPr>
          <p:cNvPr id="273" name="Google Shape;273;p31"/>
          <p:cNvSpPr/>
          <p:nvPr/>
        </p:nvSpPr>
        <p:spPr>
          <a:xfrm>
            <a:off x="200025" y="7877175"/>
            <a:ext cx="1819200" cy="1914600"/>
          </a:xfrm>
          <a:prstGeom prst="roundRect">
            <a:avLst>
              <a:gd fmla="val 16667" name="adj"/>
            </a:avLst>
          </a:prstGeom>
          <a:noFill/>
          <a:ln cap="flat" cmpd="sng" w="19050">
            <a:solidFill>
              <a:srgbClr val="EAD1DC"/>
            </a:solidFill>
            <a:prstDash val="lgDash"/>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chemeClr val="dk1"/>
                </a:solidFill>
                <a:latin typeface="Mada"/>
                <a:ea typeface="Mada"/>
                <a:cs typeface="Mada"/>
                <a:sym typeface="Mada"/>
              </a:rPr>
              <a:t>Luminal amebicides</a:t>
            </a:r>
            <a:endParaRPr b="1" sz="1200">
              <a:solidFill>
                <a:schemeClr val="dk1"/>
              </a:solidFill>
              <a:latin typeface="Mada"/>
              <a:ea typeface="Mada"/>
              <a:cs typeface="Mada"/>
              <a:sym typeface="Mada"/>
            </a:endParaRPr>
          </a:p>
          <a:p>
            <a:pPr indent="0" lvl="0" marL="0" rtl="0" algn="ctr">
              <a:spcBef>
                <a:spcPts val="0"/>
              </a:spcBef>
              <a:spcAft>
                <a:spcPts val="0"/>
              </a:spcAft>
              <a:buNone/>
            </a:pPr>
            <a:r>
              <a:rPr lang="en" sz="1200">
                <a:solidFill>
                  <a:schemeClr val="dk1"/>
                </a:solidFill>
                <a:latin typeface="Mada"/>
                <a:ea typeface="Mada"/>
                <a:cs typeface="Mada"/>
                <a:sym typeface="Mada"/>
              </a:rPr>
              <a:t>- Diloxanide </a:t>
            </a:r>
            <a:endParaRPr sz="1200">
              <a:solidFill>
                <a:schemeClr val="dk1"/>
              </a:solidFill>
              <a:latin typeface="Mada"/>
              <a:ea typeface="Mada"/>
              <a:cs typeface="Mada"/>
              <a:sym typeface="Mada"/>
            </a:endParaRPr>
          </a:p>
          <a:p>
            <a:pPr indent="0" lvl="0" marL="0" rtl="0" algn="ctr">
              <a:spcBef>
                <a:spcPts val="0"/>
              </a:spcBef>
              <a:spcAft>
                <a:spcPts val="0"/>
              </a:spcAft>
              <a:buNone/>
            </a:pPr>
            <a:r>
              <a:rPr lang="en" sz="1200">
                <a:solidFill>
                  <a:schemeClr val="dk1"/>
                </a:solidFill>
                <a:latin typeface="Mada"/>
                <a:ea typeface="Mada"/>
                <a:cs typeface="Mada"/>
                <a:sym typeface="Mada"/>
              </a:rPr>
              <a:t>Or</a:t>
            </a:r>
            <a:endParaRPr sz="1200">
              <a:solidFill>
                <a:schemeClr val="dk1"/>
              </a:solidFill>
              <a:latin typeface="Mada"/>
              <a:ea typeface="Mada"/>
              <a:cs typeface="Mada"/>
              <a:sym typeface="Mada"/>
            </a:endParaRPr>
          </a:p>
          <a:p>
            <a:pPr indent="0" lvl="0" marL="0" rtl="0" algn="ctr">
              <a:spcBef>
                <a:spcPts val="0"/>
              </a:spcBef>
              <a:spcAft>
                <a:spcPts val="0"/>
              </a:spcAft>
              <a:buNone/>
            </a:pPr>
            <a:r>
              <a:rPr lang="en" sz="1200">
                <a:solidFill>
                  <a:schemeClr val="dk1"/>
                </a:solidFill>
                <a:latin typeface="Mada"/>
                <a:ea typeface="Mada"/>
                <a:cs typeface="Mada"/>
                <a:sym typeface="Mada"/>
              </a:rPr>
              <a:t>-iodoquinol </a:t>
            </a:r>
            <a:endParaRPr sz="1200">
              <a:solidFill>
                <a:schemeClr val="dk1"/>
              </a:solidFill>
              <a:latin typeface="Mada"/>
              <a:ea typeface="Mada"/>
              <a:cs typeface="Mada"/>
              <a:sym typeface="Mada"/>
            </a:endParaRPr>
          </a:p>
          <a:p>
            <a:pPr indent="0" lvl="0" marL="0" rtl="0" algn="ctr">
              <a:spcBef>
                <a:spcPts val="0"/>
              </a:spcBef>
              <a:spcAft>
                <a:spcPts val="0"/>
              </a:spcAft>
              <a:buNone/>
            </a:pPr>
            <a:r>
              <a:rPr lang="en" sz="1200">
                <a:solidFill>
                  <a:schemeClr val="dk1"/>
                </a:solidFill>
                <a:latin typeface="Mada"/>
                <a:ea typeface="Mada"/>
                <a:cs typeface="Mada"/>
                <a:sym typeface="Mada"/>
              </a:rPr>
              <a:t>Or</a:t>
            </a:r>
            <a:endParaRPr sz="1200">
              <a:solidFill>
                <a:schemeClr val="dk1"/>
              </a:solidFill>
              <a:latin typeface="Mada"/>
              <a:ea typeface="Mada"/>
              <a:cs typeface="Mada"/>
              <a:sym typeface="Mada"/>
            </a:endParaRPr>
          </a:p>
          <a:p>
            <a:pPr indent="0" lvl="0" marL="0" rtl="0" algn="ctr">
              <a:spcBef>
                <a:spcPts val="0"/>
              </a:spcBef>
              <a:spcAft>
                <a:spcPts val="0"/>
              </a:spcAft>
              <a:buNone/>
            </a:pPr>
            <a:r>
              <a:rPr lang="en" sz="1200">
                <a:solidFill>
                  <a:schemeClr val="dk1"/>
                </a:solidFill>
                <a:latin typeface="Mada"/>
                <a:ea typeface="Mada"/>
                <a:cs typeface="Mada"/>
                <a:sym typeface="Mada"/>
              </a:rPr>
              <a:t>-Paromomycin</a:t>
            </a:r>
            <a:endParaRPr sz="1200">
              <a:solidFill>
                <a:schemeClr val="dk1"/>
              </a:solidFill>
              <a:latin typeface="Mada"/>
              <a:ea typeface="Mada"/>
              <a:cs typeface="Mada"/>
              <a:sym typeface="Mada"/>
            </a:endParaRPr>
          </a:p>
        </p:txBody>
      </p:sp>
      <p:sp>
        <p:nvSpPr>
          <p:cNvPr id="274" name="Google Shape;274;p31"/>
          <p:cNvSpPr/>
          <p:nvPr/>
        </p:nvSpPr>
        <p:spPr>
          <a:xfrm>
            <a:off x="2596800" y="7877175"/>
            <a:ext cx="1819200" cy="1914600"/>
          </a:xfrm>
          <a:prstGeom prst="roundRect">
            <a:avLst>
              <a:gd fmla="val 16667" name="adj"/>
            </a:avLst>
          </a:prstGeom>
          <a:noFill/>
          <a:ln cap="flat" cmpd="sng" w="19050">
            <a:solidFill>
              <a:srgbClr val="EAD1DC"/>
            </a:solidFill>
            <a:prstDash val="lgDash"/>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solidFill>
                  <a:schemeClr val="dk1"/>
                </a:solidFill>
                <a:latin typeface="Mada"/>
                <a:ea typeface="Mada"/>
                <a:cs typeface="Mada"/>
                <a:sym typeface="Mada"/>
              </a:rPr>
              <a:t>-Metronidazole</a:t>
            </a:r>
            <a:endParaRPr sz="1200">
              <a:solidFill>
                <a:schemeClr val="dk1"/>
              </a:solidFill>
              <a:latin typeface="Mada"/>
              <a:ea typeface="Mada"/>
              <a:cs typeface="Mada"/>
              <a:sym typeface="Mada"/>
            </a:endParaRPr>
          </a:p>
          <a:p>
            <a:pPr indent="0" lvl="0" marL="0" rtl="0" algn="ctr">
              <a:spcBef>
                <a:spcPts val="0"/>
              </a:spcBef>
              <a:spcAft>
                <a:spcPts val="0"/>
              </a:spcAft>
              <a:buNone/>
            </a:pPr>
            <a:r>
              <a:rPr lang="en" sz="1200">
                <a:solidFill>
                  <a:schemeClr val="dk1"/>
                </a:solidFill>
                <a:latin typeface="Mada"/>
                <a:ea typeface="Mada"/>
                <a:cs typeface="Mada"/>
                <a:sym typeface="Mada"/>
              </a:rPr>
              <a:t>Or</a:t>
            </a:r>
            <a:endParaRPr sz="1200">
              <a:solidFill>
                <a:schemeClr val="dk1"/>
              </a:solidFill>
              <a:latin typeface="Mada"/>
              <a:ea typeface="Mada"/>
              <a:cs typeface="Mada"/>
              <a:sym typeface="Mada"/>
            </a:endParaRPr>
          </a:p>
          <a:p>
            <a:pPr indent="0" lvl="0" marL="0" rtl="0" algn="ctr">
              <a:spcBef>
                <a:spcPts val="0"/>
              </a:spcBef>
              <a:spcAft>
                <a:spcPts val="0"/>
              </a:spcAft>
              <a:buNone/>
            </a:pPr>
            <a:r>
              <a:rPr lang="en" sz="1200">
                <a:solidFill>
                  <a:schemeClr val="dk1"/>
                </a:solidFill>
                <a:latin typeface="Mada"/>
                <a:ea typeface="Mada"/>
                <a:cs typeface="Mada"/>
                <a:sym typeface="Mada"/>
              </a:rPr>
              <a:t> -Tinidazole</a:t>
            </a:r>
            <a:endParaRPr sz="1200">
              <a:solidFill>
                <a:schemeClr val="dk1"/>
              </a:solidFill>
              <a:latin typeface="Mada"/>
              <a:ea typeface="Mada"/>
              <a:cs typeface="Mada"/>
              <a:sym typeface="Mada"/>
            </a:endParaRPr>
          </a:p>
          <a:p>
            <a:pPr indent="0" lvl="0" marL="0" rtl="0" algn="ctr">
              <a:spcBef>
                <a:spcPts val="0"/>
              </a:spcBef>
              <a:spcAft>
                <a:spcPts val="0"/>
              </a:spcAft>
              <a:buNone/>
            </a:pPr>
            <a:r>
              <a:t/>
            </a:r>
            <a:endParaRPr sz="1200">
              <a:solidFill>
                <a:schemeClr val="dk1"/>
              </a:solidFill>
              <a:latin typeface="Mada"/>
              <a:ea typeface="Mada"/>
              <a:cs typeface="Mada"/>
              <a:sym typeface="Mada"/>
            </a:endParaRPr>
          </a:p>
          <a:p>
            <a:pPr indent="0" lvl="0" marL="0" rtl="0" algn="ctr">
              <a:spcBef>
                <a:spcPts val="0"/>
              </a:spcBef>
              <a:spcAft>
                <a:spcPts val="0"/>
              </a:spcAft>
              <a:buNone/>
            </a:pPr>
            <a:r>
              <a:rPr lang="en" sz="1200">
                <a:solidFill>
                  <a:schemeClr val="dk1"/>
                </a:solidFill>
                <a:latin typeface="Mada"/>
                <a:ea typeface="Mada"/>
                <a:cs typeface="Mada"/>
                <a:sym typeface="Mada"/>
              </a:rPr>
              <a:t>followed by</a:t>
            </a:r>
            <a:endParaRPr sz="1200">
              <a:solidFill>
                <a:schemeClr val="dk1"/>
              </a:solidFill>
              <a:latin typeface="Mada"/>
              <a:ea typeface="Mada"/>
              <a:cs typeface="Mada"/>
              <a:sym typeface="Mada"/>
            </a:endParaRPr>
          </a:p>
          <a:p>
            <a:pPr indent="0" lvl="0" marL="0" rtl="0" algn="ctr">
              <a:spcBef>
                <a:spcPts val="0"/>
              </a:spcBef>
              <a:spcAft>
                <a:spcPts val="0"/>
              </a:spcAft>
              <a:buNone/>
            </a:pPr>
            <a:r>
              <a:rPr lang="en" sz="1200">
                <a:solidFill>
                  <a:schemeClr val="dk1"/>
                </a:solidFill>
                <a:latin typeface="Mada"/>
                <a:ea typeface="Mada"/>
                <a:cs typeface="Mada"/>
                <a:sym typeface="Mada"/>
              </a:rPr>
              <a:t>luminal amebicides</a:t>
            </a:r>
            <a:endParaRPr b="1" sz="1200">
              <a:solidFill>
                <a:schemeClr val="dk1"/>
              </a:solidFill>
              <a:latin typeface="Mada"/>
              <a:ea typeface="Mada"/>
              <a:cs typeface="Mada"/>
              <a:sym typeface="Mada"/>
            </a:endParaRPr>
          </a:p>
        </p:txBody>
      </p:sp>
      <p:sp>
        <p:nvSpPr>
          <p:cNvPr id="275" name="Google Shape;275;p31"/>
          <p:cNvSpPr/>
          <p:nvPr/>
        </p:nvSpPr>
        <p:spPr>
          <a:xfrm>
            <a:off x="4924425" y="7877175"/>
            <a:ext cx="1819200" cy="1914600"/>
          </a:xfrm>
          <a:prstGeom prst="roundRect">
            <a:avLst>
              <a:gd fmla="val 16667" name="adj"/>
            </a:avLst>
          </a:prstGeom>
          <a:noFill/>
          <a:ln cap="flat" cmpd="sng" w="19050">
            <a:solidFill>
              <a:srgbClr val="EAD1DC"/>
            </a:solidFill>
            <a:prstDash val="lgDash"/>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solidFill>
                  <a:schemeClr val="dk1"/>
                </a:solidFill>
                <a:latin typeface="Mada"/>
                <a:ea typeface="Mada"/>
                <a:cs typeface="Mada"/>
                <a:sym typeface="Mada"/>
              </a:rPr>
              <a:t>-Metronidazole</a:t>
            </a:r>
            <a:endParaRPr sz="1200">
              <a:solidFill>
                <a:schemeClr val="dk1"/>
              </a:solidFill>
              <a:latin typeface="Mada"/>
              <a:ea typeface="Mada"/>
              <a:cs typeface="Mada"/>
              <a:sym typeface="Mada"/>
            </a:endParaRPr>
          </a:p>
          <a:p>
            <a:pPr indent="0" lvl="0" marL="0" rtl="0" algn="ctr">
              <a:spcBef>
                <a:spcPts val="0"/>
              </a:spcBef>
              <a:spcAft>
                <a:spcPts val="0"/>
              </a:spcAft>
              <a:buNone/>
            </a:pPr>
            <a:r>
              <a:rPr lang="en" sz="1200">
                <a:solidFill>
                  <a:schemeClr val="dk1"/>
                </a:solidFill>
                <a:latin typeface="Mada"/>
                <a:ea typeface="Mada"/>
                <a:cs typeface="Mada"/>
                <a:sym typeface="Mada"/>
              </a:rPr>
              <a:t>Or</a:t>
            </a:r>
            <a:endParaRPr sz="1200">
              <a:solidFill>
                <a:schemeClr val="dk1"/>
              </a:solidFill>
              <a:latin typeface="Mada"/>
              <a:ea typeface="Mada"/>
              <a:cs typeface="Mada"/>
              <a:sym typeface="Mada"/>
            </a:endParaRPr>
          </a:p>
          <a:p>
            <a:pPr indent="0" lvl="0" marL="0" rtl="0" algn="ctr">
              <a:spcBef>
                <a:spcPts val="0"/>
              </a:spcBef>
              <a:spcAft>
                <a:spcPts val="0"/>
              </a:spcAft>
              <a:buNone/>
            </a:pPr>
            <a:r>
              <a:rPr lang="en" sz="1200">
                <a:solidFill>
                  <a:schemeClr val="dk1"/>
                </a:solidFill>
                <a:latin typeface="Mada"/>
                <a:ea typeface="Mada"/>
                <a:cs typeface="Mada"/>
                <a:sym typeface="Mada"/>
              </a:rPr>
              <a:t> -Tinidazole</a:t>
            </a:r>
            <a:endParaRPr sz="1200">
              <a:solidFill>
                <a:schemeClr val="dk1"/>
              </a:solidFill>
              <a:latin typeface="Mada"/>
              <a:ea typeface="Mada"/>
              <a:cs typeface="Mada"/>
              <a:sym typeface="Mada"/>
            </a:endParaRPr>
          </a:p>
          <a:p>
            <a:pPr indent="0" lvl="0" marL="0" rtl="0" algn="ctr">
              <a:spcBef>
                <a:spcPts val="0"/>
              </a:spcBef>
              <a:spcAft>
                <a:spcPts val="0"/>
              </a:spcAft>
              <a:buNone/>
            </a:pPr>
            <a:r>
              <a:rPr lang="en" sz="1200">
                <a:solidFill>
                  <a:schemeClr val="dk1"/>
                </a:solidFill>
                <a:latin typeface="Mada"/>
                <a:ea typeface="Mada"/>
                <a:cs typeface="Mada"/>
                <a:sym typeface="Mada"/>
              </a:rPr>
              <a:t>Or</a:t>
            </a:r>
            <a:endParaRPr sz="1200">
              <a:solidFill>
                <a:schemeClr val="dk1"/>
              </a:solidFill>
              <a:latin typeface="Mada"/>
              <a:ea typeface="Mada"/>
              <a:cs typeface="Mada"/>
              <a:sym typeface="Mada"/>
            </a:endParaRPr>
          </a:p>
          <a:p>
            <a:pPr indent="0" lvl="0" marL="0" rtl="0" algn="ctr">
              <a:spcBef>
                <a:spcPts val="0"/>
              </a:spcBef>
              <a:spcAft>
                <a:spcPts val="0"/>
              </a:spcAft>
              <a:buNone/>
            </a:pPr>
            <a:r>
              <a:rPr lang="en" sz="1200">
                <a:solidFill>
                  <a:schemeClr val="dk1"/>
                </a:solidFill>
                <a:latin typeface="Mada"/>
                <a:ea typeface="Mada"/>
                <a:cs typeface="Mada"/>
                <a:sym typeface="Mada"/>
              </a:rPr>
              <a:t>-Chloroquine</a:t>
            </a:r>
            <a:endParaRPr sz="1200">
              <a:solidFill>
                <a:schemeClr val="dk1"/>
              </a:solidFill>
              <a:latin typeface="Mada"/>
              <a:ea typeface="Mada"/>
              <a:cs typeface="Mada"/>
              <a:sym typeface="Mada"/>
            </a:endParaRPr>
          </a:p>
          <a:p>
            <a:pPr indent="0" lvl="0" marL="0" rtl="0" algn="ctr">
              <a:spcBef>
                <a:spcPts val="0"/>
              </a:spcBef>
              <a:spcAft>
                <a:spcPts val="0"/>
              </a:spcAft>
              <a:buNone/>
            </a:pPr>
            <a:r>
              <a:rPr lang="en" sz="1200">
                <a:solidFill>
                  <a:schemeClr val="dk1"/>
                </a:solidFill>
                <a:latin typeface="Mada"/>
                <a:ea typeface="Mada"/>
                <a:cs typeface="Mada"/>
                <a:sym typeface="Mada"/>
              </a:rPr>
              <a:t>Or</a:t>
            </a:r>
            <a:endParaRPr sz="1200">
              <a:solidFill>
                <a:schemeClr val="dk1"/>
              </a:solidFill>
              <a:latin typeface="Mada"/>
              <a:ea typeface="Mada"/>
              <a:cs typeface="Mada"/>
              <a:sym typeface="Mada"/>
            </a:endParaRPr>
          </a:p>
          <a:p>
            <a:pPr indent="0" lvl="0" marL="0" rtl="0" algn="ctr">
              <a:spcBef>
                <a:spcPts val="0"/>
              </a:spcBef>
              <a:spcAft>
                <a:spcPts val="0"/>
              </a:spcAft>
              <a:buNone/>
            </a:pPr>
            <a:r>
              <a:rPr lang="en" sz="1200">
                <a:solidFill>
                  <a:schemeClr val="dk1"/>
                </a:solidFill>
                <a:latin typeface="Mada"/>
                <a:ea typeface="Mada"/>
                <a:cs typeface="Mada"/>
                <a:sym typeface="Mada"/>
              </a:rPr>
              <a:t>-Dehydroemetine</a:t>
            </a:r>
            <a:endParaRPr sz="1200">
              <a:solidFill>
                <a:schemeClr val="dk1"/>
              </a:solidFill>
              <a:latin typeface="Mada"/>
              <a:ea typeface="Mada"/>
              <a:cs typeface="Mada"/>
              <a:sym typeface="Mada"/>
            </a:endParaRPr>
          </a:p>
        </p:txBody>
      </p:sp>
      <p:cxnSp>
        <p:nvCxnSpPr>
          <p:cNvPr id="276" name="Google Shape;276;p31"/>
          <p:cNvCxnSpPr>
            <a:stCxn id="269" idx="2"/>
            <a:endCxn id="275" idx="0"/>
          </p:cNvCxnSpPr>
          <p:nvPr/>
        </p:nvCxnSpPr>
        <p:spPr>
          <a:xfrm>
            <a:off x="5834025" y="7419975"/>
            <a:ext cx="0" cy="457200"/>
          </a:xfrm>
          <a:prstGeom prst="straightConnector1">
            <a:avLst/>
          </a:prstGeom>
          <a:noFill/>
          <a:ln cap="flat" cmpd="sng" w="19050">
            <a:solidFill>
              <a:srgbClr val="CCCCCC"/>
            </a:solidFill>
            <a:prstDash val="solid"/>
            <a:round/>
            <a:headEnd len="med" w="med" type="none"/>
            <a:tailEnd len="med" w="med" type="triangle"/>
          </a:ln>
        </p:spPr>
      </p:cxnSp>
      <p:cxnSp>
        <p:nvCxnSpPr>
          <p:cNvPr id="277" name="Google Shape;277;p31"/>
          <p:cNvCxnSpPr>
            <a:stCxn id="268" idx="2"/>
            <a:endCxn id="274" idx="0"/>
          </p:cNvCxnSpPr>
          <p:nvPr/>
        </p:nvCxnSpPr>
        <p:spPr>
          <a:xfrm>
            <a:off x="3502800" y="7419975"/>
            <a:ext cx="3600" cy="457200"/>
          </a:xfrm>
          <a:prstGeom prst="straightConnector1">
            <a:avLst/>
          </a:prstGeom>
          <a:noFill/>
          <a:ln cap="flat" cmpd="sng" w="19050">
            <a:solidFill>
              <a:srgbClr val="CCCCCC"/>
            </a:solidFill>
            <a:prstDash val="solid"/>
            <a:round/>
            <a:headEnd len="med" w="med" type="none"/>
            <a:tailEnd len="med" w="med" type="triangle"/>
          </a:ln>
        </p:spPr>
      </p:cxnSp>
      <p:sp>
        <p:nvSpPr>
          <p:cNvPr id="278" name="Google Shape;278;p31"/>
          <p:cNvSpPr txBox="1"/>
          <p:nvPr/>
        </p:nvSpPr>
        <p:spPr>
          <a:xfrm>
            <a:off x="762000" y="228600"/>
            <a:ext cx="5419800" cy="495300"/>
          </a:xfrm>
          <a:prstGeom prst="rect">
            <a:avLst/>
          </a:prstGeom>
          <a:noFill/>
          <a:ln>
            <a:noFill/>
          </a:ln>
        </p:spPr>
        <p:txBody>
          <a:bodyPr anchorCtr="0" anchor="t" bIns="91425" lIns="91425" spcFirstLastPara="1" rIns="91425" wrap="square" tIns="91425">
            <a:noAutofit/>
          </a:bodyPr>
          <a:lstStyle/>
          <a:p>
            <a:pPr indent="0" lvl="0" marL="457200" rtl="0" algn="l">
              <a:spcBef>
                <a:spcPts val="0"/>
              </a:spcBef>
              <a:spcAft>
                <a:spcPts val="0"/>
              </a:spcAft>
              <a:buNone/>
            </a:pPr>
            <a:r>
              <a:rPr b="1" lang="en" sz="2400">
                <a:solidFill>
                  <a:srgbClr val="741B47"/>
                </a:solidFill>
                <a:latin typeface="Georgia"/>
                <a:ea typeface="Georgia"/>
                <a:cs typeface="Georgia"/>
                <a:sym typeface="Georgia"/>
              </a:rPr>
              <a:t>B)   Luminal Amebicides </a:t>
            </a:r>
            <a:r>
              <a:rPr b="1" lang="en" sz="1200">
                <a:solidFill>
                  <a:srgbClr val="741B47"/>
                </a:solidFill>
                <a:latin typeface="Georgia"/>
                <a:ea typeface="Georgia"/>
                <a:cs typeface="Georgia"/>
                <a:sym typeface="Georgia"/>
              </a:rPr>
              <a:t>cont...</a:t>
            </a:r>
            <a:endParaRPr b="1" sz="1200">
              <a:solidFill>
                <a:srgbClr val="741B47"/>
              </a:solidFill>
              <a:latin typeface="Georgia"/>
              <a:ea typeface="Georgia"/>
              <a:cs typeface="Georgia"/>
              <a:sym typeface="Georgia"/>
            </a:endParaRPr>
          </a:p>
        </p:txBody>
      </p:sp>
      <p:cxnSp>
        <p:nvCxnSpPr>
          <p:cNvPr id="279" name="Google Shape;279;p31"/>
          <p:cNvCxnSpPr>
            <a:stCxn id="267" idx="2"/>
            <a:endCxn id="273" idx="0"/>
          </p:cNvCxnSpPr>
          <p:nvPr/>
        </p:nvCxnSpPr>
        <p:spPr>
          <a:xfrm>
            <a:off x="1109625" y="7419975"/>
            <a:ext cx="0" cy="457200"/>
          </a:xfrm>
          <a:prstGeom prst="straightConnector1">
            <a:avLst/>
          </a:prstGeom>
          <a:noFill/>
          <a:ln cap="flat" cmpd="sng" w="19050">
            <a:solidFill>
              <a:srgbClr val="CCCCCC"/>
            </a:solidFill>
            <a:prstDash val="solid"/>
            <a:round/>
            <a:headEnd len="med" w="med" type="none"/>
            <a:tailEnd len="med" w="med" type="triangle"/>
          </a:ln>
        </p:spPr>
      </p:cxnSp>
      <p:sp>
        <p:nvSpPr>
          <p:cNvPr id="280" name="Google Shape;280;p31"/>
          <p:cNvSpPr txBox="1"/>
          <p:nvPr/>
        </p:nvSpPr>
        <p:spPr>
          <a:xfrm>
            <a:off x="0" y="11372851"/>
            <a:ext cx="6858000" cy="752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6AA84F"/>
                </a:solidFill>
                <a:latin typeface="Mada"/>
                <a:ea typeface="Mada"/>
                <a:cs typeface="Mada"/>
                <a:sym typeface="Mada"/>
              </a:rPr>
              <a:t>1: In general, </a:t>
            </a:r>
            <a:r>
              <a:rPr lang="en" sz="800">
                <a:solidFill>
                  <a:srgbClr val="6AA84F"/>
                </a:solidFill>
                <a:latin typeface="Mada"/>
                <a:ea typeface="Mada"/>
                <a:cs typeface="Mada"/>
                <a:sym typeface="Mada"/>
              </a:rPr>
              <a:t>aminoglycosides are usually only given parenterally due to their poor oral absorption, but because paromomycin sulphate is used to treat a parasite in the intestines, it is given orally so it could come in contact with the lumen (the poor oral absorption is used as an advantage).</a:t>
            </a:r>
            <a:endParaRPr sz="800">
              <a:solidFill>
                <a:srgbClr val="6AA84F"/>
              </a:solidFill>
              <a:latin typeface="Mada"/>
              <a:ea typeface="Mada"/>
              <a:cs typeface="Mada"/>
              <a:sym typeface="Mada"/>
            </a:endParaRPr>
          </a:p>
          <a:p>
            <a:pPr indent="0" lvl="0" marL="0" rtl="0" algn="l">
              <a:spcBef>
                <a:spcPts val="0"/>
              </a:spcBef>
              <a:spcAft>
                <a:spcPts val="0"/>
              </a:spcAft>
              <a:buNone/>
            </a:pPr>
            <a:r>
              <a:rPr lang="en" sz="800">
                <a:solidFill>
                  <a:srgbClr val="6AA84F"/>
                </a:solidFill>
                <a:latin typeface="Mada"/>
                <a:ea typeface="Mada"/>
                <a:cs typeface="Mada"/>
                <a:sym typeface="Mada"/>
              </a:rPr>
              <a:t>2: That the amoeba normally feeds on.</a:t>
            </a:r>
            <a:endParaRPr sz="800">
              <a:solidFill>
                <a:srgbClr val="6AA84F"/>
              </a:solidFill>
              <a:latin typeface="Mada"/>
              <a:ea typeface="Mada"/>
              <a:cs typeface="Mada"/>
              <a:sym typeface="Mada"/>
            </a:endParaRPr>
          </a:p>
          <a:p>
            <a:pPr indent="0" lvl="0" marL="0" rtl="0" algn="l">
              <a:spcBef>
                <a:spcPts val="0"/>
              </a:spcBef>
              <a:spcAft>
                <a:spcPts val="0"/>
              </a:spcAft>
              <a:buNone/>
            </a:pPr>
            <a:r>
              <a:rPr lang="en" sz="800">
                <a:solidFill>
                  <a:srgbClr val="6AA84F"/>
                </a:solidFill>
                <a:latin typeface="Mada"/>
                <a:ea typeface="Mada"/>
                <a:cs typeface="Mada"/>
                <a:sym typeface="Mada"/>
              </a:rPr>
              <a:t>3: sometimes enough to cause aminoglycosides usual ADR (phototoxicity and nephrotoxicity)</a:t>
            </a:r>
            <a:endParaRPr sz="800">
              <a:solidFill>
                <a:srgbClr val="6AA84F"/>
              </a:solidFill>
              <a:latin typeface="Mada"/>
              <a:ea typeface="Mada"/>
              <a:cs typeface="Mada"/>
              <a:sym typeface="Mada"/>
            </a:endParaRPr>
          </a:p>
          <a:p>
            <a:pPr indent="0" lvl="0" marL="0" rtl="0" algn="l">
              <a:spcBef>
                <a:spcPts val="0"/>
              </a:spcBef>
              <a:spcAft>
                <a:spcPts val="0"/>
              </a:spcAft>
              <a:buNone/>
            </a:pPr>
            <a:r>
              <a:t/>
            </a:r>
            <a:endParaRPr sz="800">
              <a:solidFill>
                <a:srgbClr val="6AA84F"/>
              </a:solidFill>
              <a:latin typeface="Mada"/>
              <a:ea typeface="Mada"/>
              <a:cs typeface="Mada"/>
              <a:sym typeface="Mada"/>
            </a:endParaRPr>
          </a:p>
          <a:p>
            <a:pPr indent="0" lvl="0" marL="0" rtl="0" algn="l">
              <a:spcBef>
                <a:spcPts val="0"/>
              </a:spcBef>
              <a:spcAft>
                <a:spcPts val="0"/>
              </a:spcAft>
              <a:buNone/>
            </a:pPr>
            <a:r>
              <a:t/>
            </a:r>
            <a:endParaRPr sz="800">
              <a:solidFill>
                <a:srgbClr val="6AA84F"/>
              </a:solidFill>
              <a:latin typeface="Mada"/>
              <a:ea typeface="Mada"/>
              <a:cs typeface="Mada"/>
              <a:sym typeface="Mada"/>
            </a:endParaRPr>
          </a:p>
          <a:p>
            <a:pPr indent="0" lvl="0" marL="0" rtl="0" algn="l">
              <a:spcBef>
                <a:spcPts val="0"/>
              </a:spcBef>
              <a:spcAft>
                <a:spcPts val="0"/>
              </a:spcAft>
              <a:buNone/>
            </a:pPr>
            <a:r>
              <a:t/>
            </a:r>
            <a:endParaRPr sz="800">
              <a:solidFill>
                <a:srgbClr val="6AA84F"/>
              </a:solidFill>
              <a:latin typeface="Mada"/>
              <a:ea typeface="Mada"/>
              <a:cs typeface="Mada"/>
              <a:sym typeface="Mad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4" name="Shape 284"/>
        <p:cNvGrpSpPr/>
        <p:nvPr/>
      </p:nvGrpSpPr>
      <p:grpSpPr>
        <a:xfrm>
          <a:off x="0" y="0"/>
          <a:ext cx="0" cy="0"/>
          <a:chOff x="0" y="0"/>
          <a:chExt cx="0" cy="0"/>
        </a:xfrm>
      </p:grpSpPr>
      <p:sp>
        <p:nvSpPr>
          <p:cNvPr id="285" name="Google Shape;285;p32"/>
          <p:cNvSpPr txBox="1"/>
          <p:nvPr/>
        </p:nvSpPr>
        <p:spPr>
          <a:xfrm>
            <a:off x="938250" y="95250"/>
            <a:ext cx="4995600" cy="495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rgbClr val="741B47"/>
                </a:solidFill>
                <a:latin typeface="Georgia"/>
                <a:ea typeface="Georgia"/>
                <a:cs typeface="Georgia"/>
                <a:sym typeface="Georgia"/>
              </a:rPr>
              <a:t>Bacillary dysentery treated by:</a:t>
            </a:r>
            <a:endParaRPr b="1" sz="2400">
              <a:solidFill>
                <a:srgbClr val="741B47"/>
              </a:solidFill>
              <a:latin typeface="Georgia"/>
              <a:ea typeface="Georgia"/>
              <a:cs typeface="Georgia"/>
              <a:sym typeface="Georgia"/>
            </a:endParaRPr>
          </a:p>
        </p:txBody>
      </p:sp>
      <p:graphicFrame>
        <p:nvGraphicFramePr>
          <p:cNvPr id="286" name="Google Shape;286;p32"/>
          <p:cNvGraphicFramePr/>
          <p:nvPr/>
        </p:nvGraphicFramePr>
        <p:xfrm>
          <a:off x="233300" y="3476625"/>
          <a:ext cx="3000000" cy="3000000"/>
        </p:xfrm>
        <a:graphic>
          <a:graphicData uri="http://schemas.openxmlformats.org/drawingml/2006/table">
            <a:tbl>
              <a:tblPr>
                <a:noFill/>
                <a:tableStyleId>{D29605BF-01E3-4161-8CAB-9AD606697C1C}</a:tableStyleId>
              </a:tblPr>
              <a:tblGrid>
                <a:gridCol w="709325"/>
                <a:gridCol w="5772475"/>
              </a:tblGrid>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Drug</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Ciprofloxacin</a:t>
                      </a:r>
                      <a:endParaRPr b="1" baseline="30000">
                        <a:solidFill>
                          <a:srgbClr val="6AA84F"/>
                        </a:solidFill>
                        <a:latin typeface="Mada"/>
                        <a:ea typeface="Mada"/>
                        <a:cs typeface="Mada"/>
                        <a:sym typeface="Mada"/>
                      </a:endParaRPr>
                    </a:p>
                  </a:txBody>
                  <a:tcPr marT="91425" marB="91425" marR="91425" marL="91425" anchor="ctr">
                    <a:solidFill>
                      <a:srgbClr val="134F5C"/>
                    </a:solidFill>
                  </a:tcP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M.O.A</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298450" lvl="0" marL="457200" rtl="0" algn="l">
                        <a:lnSpc>
                          <a:spcPct val="115000"/>
                        </a:lnSpc>
                        <a:spcBef>
                          <a:spcPts val="0"/>
                        </a:spcBef>
                        <a:spcAft>
                          <a:spcPts val="0"/>
                        </a:spcAft>
                        <a:buSzPts val="1100"/>
                        <a:buFont typeface="Mada"/>
                        <a:buChar char="●"/>
                      </a:pPr>
                      <a:r>
                        <a:rPr lang="en" sz="1200">
                          <a:highlight>
                            <a:srgbClr val="FFFFFF"/>
                          </a:highlight>
                          <a:latin typeface="Mada"/>
                          <a:ea typeface="Mada"/>
                          <a:cs typeface="Mada"/>
                          <a:sym typeface="Mada"/>
                        </a:rPr>
                        <a:t>Active against a variety of gram-positive and gram-negative bacteria</a:t>
                      </a:r>
                      <a:endParaRPr sz="1200">
                        <a:highlight>
                          <a:srgbClr val="FFFFFF"/>
                        </a:highlight>
                        <a:latin typeface="Mada"/>
                        <a:ea typeface="Mada"/>
                        <a:cs typeface="Mada"/>
                        <a:sym typeface="Mada"/>
                      </a:endParaRPr>
                    </a:p>
                    <a:p>
                      <a:pPr indent="-298450" lvl="0" marL="457200" rtl="0" algn="l">
                        <a:lnSpc>
                          <a:spcPct val="115000"/>
                        </a:lnSpc>
                        <a:spcBef>
                          <a:spcPts val="0"/>
                        </a:spcBef>
                        <a:spcAft>
                          <a:spcPts val="0"/>
                        </a:spcAft>
                        <a:buSzPts val="1100"/>
                        <a:buChar char="●"/>
                      </a:pPr>
                      <a:r>
                        <a:rPr lang="en" sz="1200">
                          <a:highlight>
                            <a:srgbClr val="FFFFFF"/>
                          </a:highlight>
                          <a:latin typeface="Mada"/>
                          <a:ea typeface="Mada"/>
                          <a:cs typeface="Mada"/>
                          <a:sym typeface="Mada"/>
                        </a:rPr>
                        <a:t>Block bacterial DNA synthesis</a:t>
                      </a:r>
                      <a:r>
                        <a:rPr baseline="30000" lang="en" sz="1200">
                          <a:solidFill>
                            <a:srgbClr val="6AA84F"/>
                          </a:solidFill>
                          <a:highlight>
                            <a:srgbClr val="FFFFFF"/>
                          </a:highlight>
                          <a:latin typeface="Mada"/>
                          <a:ea typeface="Mada"/>
                          <a:cs typeface="Mada"/>
                          <a:sym typeface="Mada"/>
                        </a:rPr>
                        <a:t>3</a:t>
                      </a:r>
                      <a:r>
                        <a:rPr lang="en" sz="1200">
                          <a:highlight>
                            <a:srgbClr val="FFFFFF"/>
                          </a:highlight>
                          <a:latin typeface="Mada"/>
                          <a:ea typeface="Mada"/>
                          <a:cs typeface="Mada"/>
                          <a:sym typeface="Mada"/>
                        </a:rPr>
                        <a:t> and growth (DNA gyrase and topoisomerase)</a:t>
                      </a:r>
                      <a:r>
                        <a:rPr lang="en" sz="1200">
                          <a:highlight>
                            <a:srgbClr val="FFFFFF"/>
                          </a:highlight>
                        </a:rPr>
                        <a:t> </a:t>
                      </a:r>
                      <a:endParaRPr sz="1200">
                        <a:latin typeface="Mada"/>
                        <a:ea typeface="Mada"/>
                        <a:cs typeface="Mada"/>
                        <a:sym typeface="Mada"/>
                      </a:endParaRPr>
                    </a:p>
                  </a:txBody>
                  <a:tcPr marT="91425" marB="91425" marR="91425" marL="91425" anchor="ct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Uses</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298450" lvl="0" marL="457200" rtl="0" algn="l">
                        <a:lnSpc>
                          <a:spcPct val="115000"/>
                        </a:lnSpc>
                        <a:spcBef>
                          <a:spcPts val="0"/>
                        </a:spcBef>
                        <a:spcAft>
                          <a:spcPts val="0"/>
                        </a:spcAft>
                        <a:buClr>
                          <a:srgbClr val="FF0000"/>
                        </a:buClr>
                        <a:buSzPts val="1100"/>
                        <a:buFont typeface="Mada"/>
                        <a:buChar char="★"/>
                      </a:pPr>
                      <a:r>
                        <a:rPr lang="en" sz="1200">
                          <a:solidFill>
                            <a:schemeClr val="dk1"/>
                          </a:solidFill>
                          <a:highlight>
                            <a:schemeClr val="lt1"/>
                          </a:highlight>
                          <a:latin typeface="Mada"/>
                          <a:ea typeface="Mada"/>
                          <a:cs typeface="Mada"/>
                          <a:sym typeface="Mada"/>
                        </a:rPr>
                        <a:t>Fluoroquinolones are </a:t>
                      </a:r>
                      <a:r>
                        <a:rPr b="1" lang="en" sz="1200">
                          <a:solidFill>
                            <a:srgbClr val="FF0000"/>
                          </a:solidFill>
                          <a:highlight>
                            <a:schemeClr val="lt1"/>
                          </a:highlight>
                          <a:latin typeface="Mada"/>
                          <a:ea typeface="Mada"/>
                          <a:cs typeface="Mada"/>
                          <a:sym typeface="Mada"/>
                        </a:rPr>
                        <a:t>first-line</a:t>
                      </a:r>
                      <a:r>
                        <a:rPr lang="en" sz="1200">
                          <a:solidFill>
                            <a:schemeClr val="dk1"/>
                          </a:solidFill>
                          <a:highlight>
                            <a:schemeClr val="lt1"/>
                          </a:highlight>
                          <a:latin typeface="Mada"/>
                          <a:ea typeface="Mada"/>
                          <a:cs typeface="Mada"/>
                          <a:sym typeface="Mada"/>
                        </a:rPr>
                        <a:t> treatment for shigellosis</a:t>
                      </a:r>
                      <a:endParaRPr sz="1200">
                        <a:highlight>
                          <a:srgbClr val="FFFFFF"/>
                        </a:highlight>
                        <a:latin typeface="Mada"/>
                        <a:ea typeface="Mada"/>
                        <a:cs typeface="Mada"/>
                        <a:sym typeface="Mada"/>
                      </a:endParaRPr>
                    </a:p>
                    <a:p>
                      <a:pPr indent="-304800" lvl="0" marL="457200" rtl="0" algn="l">
                        <a:lnSpc>
                          <a:spcPct val="115000"/>
                        </a:lnSpc>
                        <a:spcBef>
                          <a:spcPts val="0"/>
                        </a:spcBef>
                        <a:spcAft>
                          <a:spcPts val="0"/>
                        </a:spcAft>
                        <a:buClr>
                          <a:srgbClr val="FF0000"/>
                        </a:buClr>
                        <a:buSzPts val="1200"/>
                        <a:buFont typeface="Mada"/>
                        <a:buChar char="★"/>
                      </a:pPr>
                      <a:r>
                        <a:rPr lang="en" sz="1200">
                          <a:highlight>
                            <a:srgbClr val="FFFFFF"/>
                          </a:highlight>
                          <a:latin typeface="Mada"/>
                          <a:ea typeface="Mada"/>
                          <a:cs typeface="Mada"/>
                          <a:sym typeface="Mada"/>
                        </a:rPr>
                        <a:t>Bacterial diarrhea caused by shigella, salmonella and E coli</a:t>
                      </a:r>
                      <a:endParaRPr sz="1200">
                        <a:highlight>
                          <a:srgbClr val="FFFFFF"/>
                        </a:highlight>
                        <a:latin typeface="Mada"/>
                        <a:ea typeface="Mada"/>
                        <a:cs typeface="Mada"/>
                        <a:sym typeface="Mada"/>
                      </a:endParaRPr>
                    </a:p>
                    <a:p>
                      <a:pPr indent="-304800" lvl="0" marL="457200" rtl="0" algn="l">
                        <a:spcBef>
                          <a:spcPts val="0"/>
                        </a:spcBef>
                        <a:spcAft>
                          <a:spcPts val="0"/>
                        </a:spcAft>
                        <a:buClr>
                          <a:srgbClr val="6AA84F"/>
                        </a:buClr>
                        <a:buSzPts val="1200"/>
                        <a:buFont typeface="Mada"/>
                        <a:buChar char="●"/>
                      </a:pPr>
                      <a:r>
                        <a:rPr lang="en" sz="1200">
                          <a:solidFill>
                            <a:srgbClr val="6AA84F"/>
                          </a:solidFill>
                          <a:latin typeface="Mada"/>
                          <a:ea typeface="Mada"/>
                          <a:cs typeface="Mada"/>
                          <a:sym typeface="Mada"/>
                        </a:rPr>
                        <a:t>D</a:t>
                      </a:r>
                      <a:r>
                        <a:rPr lang="en" sz="1200">
                          <a:solidFill>
                            <a:srgbClr val="6AA84F"/>
                          </a:solidFill>
                          <a:latin typeface="Mada"/>
                          <a:ea typeface="Mada"/>
                          <a:cs typeface="Mada"/>
                          <a:sym typeface="Mada"/>
                        </a:rPr>
                        <a:t>rug of choice for bacillary dysentery </a:t>
                      </a:r>
                      <a:endParaRPr sz="1200">
                        <a:highlight>
                          <a:srgbClr val="FFFFFF"/>
                        </a:highlight>
                        <a:latin typeface="Mada"/>
                        <a:ea typeface="Mada"/>
                        <a:cs typeface="Mada"/>
                        <a:sym typeface="Mada"/>
                      </a:endParaRPr>
                    </a:p>
                    <a:p>
                      <a:pPr indent="-298450" lvl="0" marL="457200" rtl="0" algn="l">
                        <a:lnSpc>
                          <a:spcPct val="115000"/>
                        </a:lnSpc>
                        <a:spcBef>
                          <a:spcPts val="0"/>
                        </a:spcBef>
                        <a:spcAft>
                          <a:spcPts val="0"/>
                        </a:spcAft>
                        <a:buClr>
                          <a:srgbClr val="674EA7"/>
                        </a:buClr>
                        <a:buSzPts val="1100"/>
                        <a:buFont typeface="Mada"/>
                        <a:buChar char="●"/>
                      </a:pPr>
                      <a:r>
                        <a:rPr lang="en" sz="1200">
                          <a:solidFill>
                            <a:srgbClr val="674EA7"/>
                          </a:solidFill>
                          <a:highlight>
                            <a:srgbClr val="FFFFFF"/>
                          </a:highlight>
                          <a:latin typeface="Mada"/>
                          <a:ea typeface="Mada"/>
                          <a:cs typeface="Mada"/>
                          <a:sym typeface="Mada"/>
                        </a:rPr>
                        <a:t>Urinary tract infections</a:t>
                      </a:r>
                      <a:endParaRPr sz="1200">
                        <a:solidFill>
                          <a:srgbClr val="674EA7"/>
                        </a:solidFill>
                        <a:highlight>
                          <a:srgbClr val="FFFFFF"/>
                        </a:highlight>
                        <a:latin typeface="Mada"/>
                        <a:ea typeface="Mada"/>
                        <a:cs typeface="Mada"/>
                        <a:sym typeface="Mada"/>
                      </a:endParaRPr>
                    </a:p>
                    <a:p>
                      <a:pPr indent="-298450" lvl="0" marL="457200" rtl="0" algn="l">
                        <a:lnSpc>
                          <a:spcPct val="115000"/>
                        </a:lnSpc>
                        <a:spcBef>
                          <a:spcPts val="0"/>
                        </a:spcBef>
                        <a:spcAft>
                          <a:spcPts val="0"/>
                        </a:spcAft>
                        <a:buClr>
                          <a:srgbClr val="674EA7"/>
                        </a:buClr>
                        <a:buSzPts val="1100"/>
                        <a:buFont typeface="Mada"/>
                        <a:buChar char="●"/>
                      </a:pPr>
                      <a:r>
                        <a:rPr lang="en" sz="1200">
                          <a:solidFill>
                            <a:srgbClr val="674EA7"/>
                          </a:solidFill>
                          <a:highlight>
                            <a:srgbClr val="FFFFFF"/>
                          </a:highlight>
                          <a:latin typeface="Mada"/>
                          <a:ea typeface="Mada"/>
                          <a:cs typeface="Mada"/>
                          <a:sym typeface="Mada"/>
                        </a:rPr>
                        <a:t>Respiratory tract infections</a:t>
                      </a:r>
                      <a:endParaRPr sz="1200">
                        <a:solidFill>
                          <a:srgbClr val="674EA7"/>
                        </a:solidFill>
                        <a:highlight>
                          <a:srgbClr val="FFFFFF"/>
                        </a:highlight>
                        <a:latin typeface="Mada"/>
                        <a:ea typeface="Mada"/>
                        <a:cs typeface="Mada"/>
                        <a:sym typeface="Mada"/>
                      </a:endParaRPr>
                    </a:p>
                    <a:p>
                      <a:pPr indent="-298450" lvl="0" marL="457200" rtl="0" algn="l">
                        <a:lnSpc>
                          <a:spcPct val="115000"/>
                        </a:lnSpc>
                        <a:spcBef>
                          <a:spcPts val="0"/>
                        </a:spcBef>
                        <a:spcAft>
                          <a:spcPts val="0"/>
                        </a:spcAft>
                        <a:buClr>
                          <a:srgbClr val="674EA7"/>
                        </a:buClr>
                        <a:buSzPts val="1100"/>
                        <a:buFont typeface="Mada"/>
                        <a:buChar char="●"/>
                      </a:pPr>
                      <a:r>
                        <a:rPr lang="en" sz="1200">
                          <a:solidFill>
                            <a:srgbClr val="674EA7"/>
                          </a:solidFill>
                          <a:highlight>
                            <a:srgbClr val="FFFFFF"/>
                          </a:highlight>
                          <a:latin typeface="Mada"/>
                          <a:ea typeface="Mada"/>
                          <a:cs typeface="Mada"/>
                          <a:sym typeface="Mada"/>
                        </a:rPr>
                        <a:t>Soft tissues, bones, and joint infections</a:t>
                      </a:r>
                      <a:endParaRPr sz="1200">
                        <a:solidFill>
                          <a:srgbClr val="674EA7"/>
                        </a:solidFill>
                        <a:latin typeface="Mada"/>
                        <a:ea typeface="Mada"/>
                        <a:cs typeface="Mada"/>
                        <a:sym typeface="Mada"/>
                      </a:endParaRPr>
                    </a:p>
                  </a:txBody>
                  <a:tcPr marT="91425" marB="91425" marR="91425" marL="91425" anchor="ctr"/>
                </a:tc>
              </a:tr>
              <a:tr h="29715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ADRs</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298450" lvl="0" marL="457200" rtl="0" algn="l">
                        <a:lnSpc>
                          <a:spcPct val="115000"/>
                        </a:lnSpc>
                        <a:spcBef>
                          <a:spcPts val="0"/>
                        </a:spcBef>
                        <a:spcAft>
                          <a:spcPts val="0"/>
                        </a:spcAft>
                        <a:buSzPts val="1100"/>
                        <a:buFont typeface="Mada"/>
                        <a:buChar char="●"/>
                      </a:pPr>
                      <a:r>
                        <a:rPr lang="en" sz="1200">
                          <a:highlight>
                            <a:srgbClr val="FFFFFF"/>
                          </a:highlight>
                          <a:latin typeface="Mada"/>
                          <a:ea typeface="Mada"/>
                          <a:cs typeface="Mada"/>
                          <a:sym typeface="Mada"/>
                        </a:rPr>
                        <a:t>Arthropathy (damage of growing cartilage)</a:t>
                      </a:r>
                      <a:endParaRPr sz="1200">
                        <a:highlight>
                          <a:srgbClr val="FFFFFF"/>
                        </a:highlight>
                        <a:latin typeface="Mada"/>
                        <a:ea typeface="Mada"/>
                        <a:cs typeface="Mada"/>
                        <a:sym typeface="Mada"/>
                      </a:endParaRPr>
                    </a:p>
                    <a:p>
                      <a:pPr indent="-298450" lvl="0" marL="457200" rtl="0" algn="l">
                        <a:lnSpc>
                          <a:spcPct val="115000"/>
                        </a:lnSpc>
                        <a:spcBef>
                          <a:spcPts val="0"/>
                        </a:spcBef>
                        <a:spcAft>
                          <a:spcPts val="0"/>
                        </a:spcAft>
                        <a:buSzPts val="1100"/>
                        <a:buFont typeface="Mada"/>
                        <a:buChar char="●"/>
                      </a:pPr>
                      <a:r>
                        <a:rPr lang="en" sz="1200">
                          <a:highlight>
                            <a:srgbClr val="FFFFFF"/>
                          </a:highlight>
                          <a:latin typeface="Mada"/>
                          <a:ea typeface="Mada"/>
                          <a:cs typeface="Mada"/>
                          <a:sym typeface="Mada"/>
                        </a:rPr>
                        <a:t>Phototoxicity</a:t>
                      </a:r>
                      <a:endParaRPr sz="1200">
                        <a:highlight>
                          <a:srgbClr val="FFFFFF"/>
                        </a:highlight>
                        <a:latin typeface="Mada"/>
                        <a:ea typeface="Mada"/>
                        <a:cs typeface="Mada"/>
                        <a:sym typeface="Mada"/>
                      </a:endParaRPr>
                    </a:p>
                    <a:p>
                      <a:pPr indent="-298450" lvl="0" marL="457200" rtl="0" algn="l">
                        <a:lnSpc>
                          <a:spcPct val="115000"/>
                        </a:lnSpc>
                        <a:spcBef>
                          <a:spcPts val="0"/>
                        </a:spcBef>
                        <a:spcAft>
                          <a:spcPts val="0"/>
                        </a:spcAft>
                        <a:buSzPts val="1100"/>
                        <a:buFont typeface="Mada"/>
                        <a:buChar char="●"/>
                      </a:pPr>
                      <a:r>
                        <a:rPr lang="en" sz="1200">
                          <a:highlight>
                            <a:srgbClr val="FFFFFF"/>
                          </a:highlight>
                          <a:latin typeface="Mada"/>
                          <a:ea typeface="Mada"/>
                          <a:cs typeface="Mada"/>
                          <a:sym typeface="Mada"/>
                        </a:rPr>
                        <a:t>Liver toxicity</a:t>
                      </a:r>
                      <a:endParaRPr sz="1200">
                        <a:highlight>
                          <a:srgbClr val="FFFFFF"/>
                        </a:highlight>
                        <a:latin typeface="Mada"/>
                        <a:ea typeface="Mada"/>
                        <a:cs typeface="Mada"/>
                        <a:sym typeface="Mada"/>
                      </a:endParaRPr>
                    </a:p>
                    <a:p>
                      <a:pPr indent="-298450" lvl="0" marL="457200" rtl="0" algn="l">
                        <a:lnSpc>
                          <a:spcPct val="115000"/>
                        </a:lnSpc>
                        <a:spcBef>
                          <a:spcPts val="0"/>
                        </a:spcBef>
                        <a:spcAft>
                          <a:spcPts val="0"/>
                        </a:spcAft>
                        <a:buSzPts val="1100"/>
                        <a:buFont typeface="Mada"/>
                        <a:buChar char="●"/>
                      </a:pPr>
                      <a:r>
                        <a:rPr lang="en" sz="1200">
                          <a:highlight>
                            <a:srgbClr val="FFFFFF"/>
                          </a:highlight>
                          <a:latin typeface="Mada"/>
                          <a:ea typeface="Mada"/>
                          <a:cs typeface="Mada"/>
                          <a:sym typeface="Mada"/>
                        </a:rPr>
                        <a:t>GIT disorder (nausea, vomiting, diarrhea)</a:t>
                      </a:r>
                      <a:endParaRPr sz="1200">
                        <a:highlight>
                          <a:srgbClr val="FFFFFF"/>
                        </a:highlight>
                        <a:latin typeface="Mada"/>
                        <a:ea typeface="Mada"/>
                        <a:cs typeface="Mada"/>
                        <a:sym typeface="Mada"/>
                      </a:endParaRPr>
                    </a:p>
                    <a:p>
                      <a:pPr indent="-298450" lvl="0" marL="457200" rtl="0" algn="l">
                        <a:lnSpc>
                          <a:spcPct val="115000"/>
                        </a:lnSpc>
                        <a:spcBef>
                          <a:spcPts val="0"/>
                        </a:spcBef>
                        <a:spcAft>
                          <a:spcPts val="0"/>
                        </a:spcAft>
                        <a:buSzPts val="1100"/>
                        <a:buFont typeface="Mada"/>
                        <a:buChar char="●"/>
                      </a:pPr>
                      <a:r>
                        <a:rPr lang="en" sz="1200">
                          <a:highlight>
                            <a:srgbClr val="FFFFFF"/>
                          </a:highlight>
                          <a:latin typeface="Mada"/>
                          <a:ea typeface="Mada"/>
                          <a:cs typeface="Mada"/>
                          <a:sym typeface="Mada"/>
                        </a:rPr>
                        <a:t>CNS disorders (headache, dizziness)</a:t>
                      </a:r>
                      <a:endParaRPr sz="1200">
                        <a:highlight>
                          <a:srgbClr val="FFFFFF"/>
                        </a:highlight>
                        <a:latin typeface="Mada"/>
                        <a:ea typeface="Mada"/>
                        <a:cs typeface="Mada"/>
                        <a:sym typeface="Mada"/>
                      </a:endParaRPr>
                    </a:p>
                    <a:p>
                      <a:pPr indent="-304800" lvl="0" marL="457200" rtl="0" algn="l">
                        <a:lnSpc>
                          <a:spcPct val="115000"/>
                        </a:lnSpc>
                        <a:spcBef>
                          <a:spcPts val="0"/>
                        </a:spcBef>
                        <a:spcAft>
                          <a:spcPts val="0"/>
                        </a:spcAft>
                        <a:buClr>
                          <a:srgbClr val="FF0000"/>
                        </a:buClr>
                        <a:buSzPts val="1200"/>
                        <a:buFont typeface="Mada"/>
                        <a:buChar char="★"/>
                      </a:pPr>
                      <a:r>
                        <a:rPr lang="en" sz="1200">
                          <a:highlight>
                            <a:srgbClr val="FFFFFF"/>
                          </a:highlight>
                          <a:latin typeface="Mada"/>
                          <a:ea typeface="Mada"/>
                          <a:cs typeface="Mada"/>
                          <a:sym typeface="Mada"/>
                        </a:rPr>
                        <a:t>CVS disorders (prolong QT interval) </a:t>
                      </a:r>
                      <a:r>
                        <a:rPr lang="en" sz="1200">
                          <a:solidFill>
                            <a:srgbClr val="6AA84F"/>
                          </a:solidFill>
                          <a:highlight>
                            <a:srgbClr val="FFFFFF"/>
                          </a:highlight>
                          <a:latin typeface="Mada"/>
                          <a:ea typeface="Mada"/>
                          <a:cs typeface="Mada"/>
                          <a:sym typeface="Mada"/>
                        </a:rPr>
                        <a:t>Most Serious </a:t>
                      </a:r>
                      <a:endParaRPr sz="1200">
                        <a:solidFill>
                          <a:srgbClr val="6AA84F"/>
                        </a:solidFill>
                        <a:latin typeface="Mada"/>
                        <a:ea typeface="Mada"/>
                        <a:cs typeface="Mada"/>
                        <a:sym typeface="Mada"/>
                      </a:endParaRPr>
                    </a:p>
                  </a:txBody>
                  <a:tcPr marT="91425" marB="91425" marR="91425" marL="91425" anchor="ct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C.I</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298450" lvl="0" marL="457200" rtl="0" algn="l">
                        <a:lnSpc>
                          <a:spcPct val="115000"/>
                        </a:lnSpc>
                        <a:spcBef>
                          <a:spcPts val="0"/>
                        </a:spcBef>
                        <a:spcAft>
                          <a:spcPts val="0"/>
                        </a:spcAft>
                        <a:buSzPts val="1100"/>
                        <a:buFont typeface="Mada"/>
                        <a:buChar char="●"/>
                      </a:pPr>
                      <a:r>
                        <a:rPr lang="en" sz="1200">
                          <a:highlight>
                            <a:srgbClr val="FFFFFF"/>
                          </a:highlight>
                          <a:latin typeface="Mada"/>
                          <a:ea typeface="Mada"/>
                          <a:cs typeface="Mada"/>
                          <a:sym typeface="Mada"/>
                        </a:rPr>
                        <a:t>Children, pregnancy, nursing mother. </a:t>
                      </a:r>
                      <a:endParaRPr sz="1200">
                        <a:highlight>
                          <a:srgbClr val="FFFFFF"/>
                        </a:highlight>
                        <a:latin typeface="Mada"/>
                        <a:ea typeface="Mada"/>
                        <a:cs typeface="Mada"/>
                        <a:sym typeface="Mada"/>
                      </a:endParaRPr>
                    </a:p>
                    <a:p>
                      <a:pPr indent="-298450" lvl="0" marL="457200" rtl="0" algn="l">
                        <a:lnSpc>
                          <a:spcPct val="115000"/>
                        </a:lnSpc>
                        <a:spcBef>
                          <a:spcPts val="0"/>
                        </a:spcBef>
                        <a:spcAft>
                          <a:spcPts val="0"/>
                        </a:spcAft>
                        <a:buSzPts val="1100"/>
                        <a:buFont typeface="Mada"/>
                        <a:buChar char="●"/>
                      </a:pPr>
                      <a:r>
                        <a:rPr lang="en" sz="1200">
                          <a:highlight>
                            <a:srgbClr val="FFFFFF"/>
                          </a:highlight>
                          <a:latin typeface="Mada"/>
                          <a:ea typeface="Mada"/>
                          <a:cs typeface="Mada"/>
                          <a:sym typeface="Mada"/>
                        </a:rPr>
                        <a:t>Epilepsy</a:t>
                      </a:r>
                      <a:endParaRPr sz="1200">
                        <a:highlight>
                          <a:srgbClr val="FFFFFF"/>
                        </a:highlight>
                        <a:latin typeface="Mada"/>
                        <a:ea typeface="Mada"/>
                        <a:cs typeface="Mada"/>
                        <a:sym typeface="Mada"/>
                      </a:endParaRPr>
                    </a:p>
                    <a:p>
                      <a:pPr indent="-298450" lvl="0" marL="457200" rtl="0" algn="l">
                        <a:lnSpc>
                          <a:spcPct val="115000"/>
                        </a:lnSpc>
                        <a:spcBef>
                          <a:spcPts val="0"/>
                        </a:spcBef>
                        <a:spcAft>
                          <a:spcPts val="0"/>
                        </a:spcAft>
                        <a:buSzPts val="1100"/>
                        <a:buFont typeface="Mada"/>
                        <a:buChar char="●"/>
                      </a:pPr>
                      <a:r>
                        <a:rPr lang="en" sz="1200">
                          <a:highlight>
                            <a:srgbClr val="FFFFFF"/>
                          </a:highlight>
                          <a:latin typeface="Mada"/>
                          <a:ea typeface="Mada"/>
                          <a:cs typeface="Mada"/>
                          <a:sym typeface="Mada"/>
                        </a:rPr>
                        <a:t>Should not be combined with antacids, divalent cations </a:t>
                      </a:r>
                      <a:endParaRPr sz="1200">
                        <a:highlight>
                          <a:srgbClr val="FFFFFF"/>
                        </a:highlight>
                        <a:latin typeface="Mada"/>
                        <a:ea typeface="Mada"/>
                        <a:cs typeface="Mada"/>
                        <a:sym typeface="Mada"/>
                      </a:endParaRPr>
                    </a:p>
                    <a:p>
                      <a:pPr indent="-298450" lvl="0" marL="457200" rtl="0" algn="l">
                        <a:lnSpc>
                          <a:spcPct val="115000"/>
                        </a:lnSpc>
                        <a:spcBef>
                          <a:spcPts val="0"/>
                        </a:spcBef>
                        <a:spcAft>
                          <a:spcPts val="0"/>
                        </a:spcAft>
                        <a:buSzPts val="1100"/>
                        <a:buFont typeface="Mada"/>
                        <a:buChar char="●"/>
                      </a:pPr>
                      <a:r>
                        <a:rPr lang="en" sz="1200">
                          <a:highlight>
                            <a:srgbClr val="FFFFFF"/>
                          </a:highlight>
                          <a:latin typeface="Mada"/>
                          <a:ea typeface="Mada"/>
                          <a:cs typeface="Mada"/>
                          <a:sym typeface="Mada"/>
                        </a:rPr>
                        <a:t>Arrhythmias</a:t>
                      </a:r>
                      <a:endParaRPr sz="1200">
                        <a:latin typeface="Mada"/>
                        <a:ea typeface="Mada"/>
                        <a:cs typeface="Mada"/>
                        <a:sym typeface="Mada"/>
                      </a:endParaRPr>
                    </a:p>
                  </a:txBody>
                  <a:tcPr marT="91425" marB="91425" marR="91425" marL="91425" anchor="ctr"/>
                </a:tc>
              </a:tr>
            </a:tbl>
          </a:graphicData>
        </a:graphic>
      </p:graphicFrame>
      <p:graphicFrame>
        <p:nvGraphicFramePr>
          <p:cNvPr id="287" name="Google Shape;287;p32"/>
          <p:cNvGraphicFramePr/>
          <p:nvPr/>
        </p:nvGraphicFramePr>
        <p:xfrm>
          <a:off x="233300" y="8562975"/>
          <a:ext cx="3000000" cy="3000000"/>
        </p:xfrm>
        <a:graphic>
          <a:graphicData uri="http://schemas.openxmlformats.org/drawingml/2006/table">
            <a:tbl>
              <a:tblPr>
                <a:noFill/>
                <a:tableStyleId>{D29605BF-01E3-4161-8CAB-9AD606697C1C}</a:tableStyleId>
              </a:tblPr>
              <a:tblGrid>
                <a:gridCol w="709325"/>
                <a:gridCol w="5772475"/>
              </a:tblGrid>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Drug</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Cephalosporins ( Cefixime , Ceftriaxone )</a:t>
                      </a:r>
                      <a:endParaRPr b="1">
                        <a:solidFill>
                          <a:srgbClr val="FFFFFF"/>
                        </a:solidFill>
                        <a:latin typeface="Mada"/>
                        <a:ea typeface="Mada"/>
                        <a:cs typeface="Mada"/>
                        <a:sym typeface="Mada"/>
                      </a:endParaRPr>
                    </a:p>
                  </a:txBody>
                  <a:tcPr marT="91425" marB="91425" marR="91425" marL="91425" anchor="ctr">
                    <a:solidFill>
                      <a:srgbClr val="93C47D"/>
                    </a:solidFill>
                  </a:tcP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M.O.A</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298450" lvl="0" marL="457200" rtl="0" algn="l">
                        <a:lnSpc>
                          <a:spcPct val="115000"/>
                        </a:lnSpc>
                        <a:spcBef>
                          <a:spcPts val="0"/>
                        </a:spcBef>
                        <a:spcAft>
                          <a:spcPts val="0"/>
                        </a:spcAft>
                        <a:buSzPts val="1100"/>
                        <a:buFont typeface="Mada"/>
                        <a:buChar char="●"/>
                      </a:pPr>
                      <a:r>
                        <a:rPr lang="en" sz="1200">
                          <a:highlight>
                            <a:srgbClr val="FFFFFF"/>
                          </a:highlight>
                          <a:latin typeface="Mada"/>
                          <a:ea typeface="Mada"/>
                          <a:cs typeface="Mada"/>
                          <a:sym typeface="Mada"/>
                        </a:rPr>
                        <a:t>Act by inhibiting cell wall synthesis interfering with synthesis of peptidoglycan (</a:t>
                      </a:r>
                      <a:r>
                        <a:rPr lang="en" sz="1100">
                          <a:highlight>
                            <a:srgbClr val="FFFFFF"/>
                          </a:highlight>
                          <a:latin typeface="Mada"/>
                          <a:ea typeface="Mada"/>
                          <a:cs typeface="Mada"/>
                          <a:sym typeface="Mada"/>
                        </a:rPr>
                        <a:t>major structural component of bacterial cell wall</a:t>
                      </a:r>
                      <a:r>
                        <a:rPr lang="en" sz="1200">
                          <a:highlight>
                            <a:srgbClr val="FFFFFF"/>
                          </a:highlight>
                          <a:latin typeface="Mada"/>
                          <a:ea typeface="Mada"/>
                          <a:cs typeface="Mada"/>
                          <a:sym typeface="Mada"/>
                        </a:rPr>
                        <a:t>)</a:t>
                      </a:r>
                      <a:endParaRPr sz="1200">
                        <a:latin typeface="Mada"/>
                        <a:ea typeface="Mada"/>
                        <a:cs typeface="Mada"/>
                        <a:sym typeface="Mada"/>
                      </a:endParaRPr>
                    </a:p>
                  </a:txBody>
                  <a:tcPr marT="91425" marB="91425" marR="91425" marL="91425" anchor="ct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P.K</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304800" lvl="0" marL="457200" rtl="0" algn="l">
                        <a:lnSpc>
                          <a:spcPct val="115000"/>
                        </a:lnSpc>
                        <a:spcBef>
                          <a:spcPts val="0"/>
                        </a:spcBef>
                        <a:spcAft>
                          <a:spcPts val="0"/>
                        </a:spcAft>
                        <a:buSzPts val="1200"/>
                        <a:buFont typeface="Mada"/>
                        <a:buChar char="●"/>
                      </a:pPr>
                      <a:r>
                        <a:rPr lang="en" sz="1200">
                          <a:highlight>
                            <a:srgbClr val="FFFFFF"/>
                          </a:highlight>
                          <a:latin typeface="Mada"/>
                          <a:ea typeface="Mada"/>
                          <a:cs typeface="Mada"/>
                          <a:sym typeface="Mada"/>
                        </a:rPr>
                        <a:t>Oral cefixime or parenteral ceftriaxone are </a:t>
                      </a:r>
                      <a:r>
                        <a:rPr b="1" lang="en" sz="1200">
                          <a:highlight>
                            <a:srgbClr val="FFFFFF"/>
                          </a:highlight>
                          <a:latin typeface="Mada"/>
                          <a:ea typeface="Mada"/>
                          <a:cs typeface="Mada"/>
                          <a:sym typeface="Mada"/>
                        </a:rPr>
                        <a:t>safe and effective</a:t>
                      </a:r>
                      <a:endParaRPr b="1" baseline="30000" sz="1200">
                        <a:solidFill>
                          <a:srgbClr val="6AA84F"/>
                        </a:solidFill>
                        <a:latin typeface="Mada"/>
                        <a:ea typeface="Mada"/>
                        <a:cs typeface="Mada"/>
                        <a:sym typeface="Mada"/>
                      </a:endParaRPr>
                    </a:p>
                  </a:txBody>
                  <a:tcPr marT="91425" marB="91425" marR="91425" marL="91425" anchor="ctr"/>
                </a:tc>
              </a:tr>
              <a:tr h="381000">
                <a:tc>
                  <a:txBody>
                    <a:bodyPr/>
                    <a:lstStyle/>
                    <a:p>
                      <a:pPr indent="0" lvl="0" marL="0" rtl="0" algn="ctr">
                        <a:spcBef>
                          <a:spcPts val="0"/>
                        </a:spcBef>
                        <a:spcAft>
                          <a:spcPts val="0"/>
                        </a:spcAft>
                        <a:buNone/>
                      </a:pPr>
                      <a:r>
                        <a:rPr b="1" lang="en">
                          <a:solidFill>
                            <a:srgbClr val="FFFFFF"/>
                          </a:solidFill>
                          <a:latin typeface="Mada"/>
                          <a:ea typeface="Mada"/>
                          <a:cs typeface="Mada"/>
                          <a:sym typeface="Mada"/>
                        </a:rPr>
                        <a:t>Uses</a:t>
                      </a:r>
                      <a:endParaRPr b="1">
                        <a:solidFill>
                          <a:srgbClr val="FFFFFF"/>
                        </a:solidFill>
                        <a:latin typeface="Mada"/>
                        <a:ea typeface="Mada"/>
                        <a:cs typeface="Mada"/>
                        <a:sym typeface="Mada"/>
                      </a:endParaRPr>
                    </a:p>
                  </a:txBody>
                  <a:tcPr marT="91425" marB="91425" marR="91425" marL="91425" anchor="ctr">
                    <a:solidFill>
                      <a:srgbClr val="434343"/>
                    </a:solidFill>
                  </a:tcPr>
                </a:tc>
                <a:tc>
                  <a:txBody>
                    <a:bodyPr/>
                    <a:lstStyle/>
                    <a:p>
                      <a:pPr indent="-298450" lvl="0" marL="457200" rtl="0" algn="l">
                        <a:lnSpc>
                          <a:spcPct val="115000"/>
                        </a:lnSpc>
                        <a:spcBef>
                          <a:spcPts val="0"/>
                        </a:spcBef>
                        <a:spcAft>
                          <a:spcPts val="0"/>
                        </a:spcAft>
                        <a:buClr>
                          <a:schemeClr val="dk1"/>
                        </a:buClr>
                        <a:buSzPts val="1100"/>
                        <a:buFont typeface="Mada"/>
                        <a:buChar char="●"/>
                      </a:pPr>
                      <a:r>
                        <a:rPr lang="en" sz="1200">
                          <a:solidFill>
                            <a:schemeClr val="dk1"/>
                          </a:solidFill>
                          <a:highlight>
                            <a:schemeClr val="lt1"/>
                          </a:highlight>
                          <a:latin typeface="Mada"/>
                          <a:ea typeface="Mada"/>
                          <a:cs typeface="Mada"/>
                          <a:sym typeface="Mada"/>
                        </a:rPr>
                        <a:t>3rd generation cephalosporins are </a:t>
                      </a:r>
                      <a:r>
                        <a:rPr b="1" lang="en" sz="1200">
                          <a:solidFill>
                            <a:srgbClr val="FF0000"/>
                          </a:solidFill>
                          <a:highlight>
                            <a:schemeClr val="lt1"/>
                          </a:highlight>
                          <a:latin typeface="Mada"/>
                          <a:ea typeface="Mada"/>
                          <a:cs typeface="Mada"/>
                          <a:sym typeface="Mada"/>
                        </a:rPr>
                        <a:t>Second line </a:t>
                      </a:r>
                      <a:r>
                        <a:rPr lang="en" sz="1200">
                          <a:solidFill>
                            <a:schemeClr val="dk1"/>
                          </a:solidFill>
                          <a:highlight>
                            <a:schemeClr val="lt1"/>
                          </a:highlight>
                          <a:latin typeface="Mada"/>
                          <a:ea typeface="Mada"/>
                          <a:cs typeface="Mada"/>
                          <a:sym typeface="Mada"/>
                        </a:rPr>
                        <a:t>therapy</a:t>
                      </a:r>
                      <a:endParaRPr sz="1200">
                        <a:highlight>
                          <a:srgbClr val="FFFFFF"/>
                        </a:highlight>
                        <a:latin typeface="Mada"/>
                        <a:ea typeface="Mada"/>
                        <a:cs typeface="Mada"/>
                        <a:sym typeface="Mada"/>
                      </a:endParaRPr>
                    </a:p>
                    <a:p>
                      <a:pPr indent="-298450" lvl="0" marL="457200" rtl="0" algn="l">
                        <a:lnSpc>
                          <a:spcPct val="115000"/>
                        </a:lnSpc>
                        <a:spcBef>
                          <a:spcPts val="0"/>
                        </a:spcBef>
                        <a:spcAft>
                          <a:spcPts val="0"/>
                        </a:spcAft>
                        <a:buSzPts val="1100"/>
                        <a:buFont typeface="Mada"/>
                        <a:buChar char="●"/>
                      </a:pPr>
                      <a:r>
                        <a:rPr lang="en" sz="1200">
                          <a:highlight>
                            <a:srgbClr val="FFFFFF"/>
                          </a:highlight>
                          <a:latin typeface="Mada"/>
                          <a:ea typeface="Mada"/>
                          <a:cs typeface="Mada"/>
                          <a:sym typeface="Mada"/>
                        </a:rPr>
                        <a:t>In case of children or patient </a:t>
                      </a:r>
                      <a:r>
                        <a:rPr b="1" lang="en" sz="1200">
                          <a:highlight>
                            <a:srgbClr val="FFFFFF"/>
                          </a:highlight>
                          <a:latin typeface="Mada"/>
                          <a:ea typeface="Mada"/>
                          <a:cs typeface="Mada"/>
                          <a:sym typeface="Mada"/>
                        </a:rPr>
                        <a:t>allergic </a:t>
                      </a:r>
                      <a:r>
                        <a:rPr lang="en" sz="1200">
                          <a:highlight>
                            <a:srgbClr val="FFFFFF"/>
                          </a:highlight>
                          <a:latin typeface="Mada"/>
                          <a:ea typeface="Mada"/>
                          <a:cs typeface="Mada"/>
                          <a:sym typeface="Mada"/>
                        </a:rPr>
                        <a:t>to sulfonamides, cephalosporins or azithromycin may be used.</a:t>
                      </a:r>
                      <a:endParaRPr sz="1200">
                        <a:highlight>
                          <a:srgbClr val="FFFFFF"/>
                        </a:highlight>
                        <a:latin typeface="Mada"/>
                        <a:ea typeface="Mada"/>
                        <a:cs typeface="Mada"/>
                        <a:sym typeface="Mada"/>
                      </a:endParaRPr>
                    </a:p>
                    <a:p>
                      <a:pPr indent="-304800" lvl="0" marL="457200" rtl="0" algn="l">
                        <a:spcBef>
                          <a:spcPts val="0"/>
                        </a:spcBef>
                        <a:spcAft>
                          <a:spcPts val="0"/>
                        </a:spcAft>
                        <a:buClr>
                          <a:srgbClr val="6AA84F"/>
                        </a:buClr>
                        <a:buSzPts val="1200"/>
                        <a:buFont typeface="Mada"/>
                        <a:buChar char="●"/>
                      </a:pPr>
                      <a:r>
                        <a:rPr lang="en" sz="1200">
                          <a:solidFill>
                            <a:srgbClr val="6AA84F"/>
                          </a:solidFill>
                          <a:latin typeface="Mada"/>
                          <a:ea typeface="Mada"/>
                          <a:cs typeface="Mada"/>
                          <a:sym typeface="Mada"/>
                        </a:rPr>
                        <a:t>D</a:t>
                      </a:r>
                      <a:r>
                        <a:rPr lang="en" sz="1200">
                          <a:solidFill>
                            <a:srgbClr val="6AA84F"/>
                          </a:solidFill>
                          <a:latin typeface="Mada"/>
                          <a:ea typeface="Mada"/>
                          <a:cs typeface="Mada"/>
                          <a:sym typeface="Mada"/>
                        </a:rPr>
                        <a:t>rug of choice in case of pregnancy or children (cotrimoxazole and ampicillin are also safe, used depending on sensitivity)</a:t>
                      </a:r>
                      <a:endParaRPr sz="1200">
                        <a:solidFill>
                          <a:srgbClr val="6AA84F"/>
                        </a:solidFill>
                        <a:highlight>
                          <a:srgbClr val="FFFFFF"/>
                        </a:highlight>
                        <a:latin typeface="Mada"/>
                        <a:ea typeface="Mada"/>
                        <a:cs typeface="Mada"/>
                        <a:sym typeface="Mada"/>
                      </a:endParaRPr>
                    </a:p>
                  </a:txBody>
                  <a:tcPr marT="91425" marB="91425" marR="91425" marL="91425" anchor="ctr"/>
                </a:tc>
              </a:tr>
            </a:tbl>
          </a:graphicData>
        </a:graphic>
      </p:graphicFrame>
      <p:cxnSp>
        <p:nvCxnSpPr>
          <p:cNvPr id="288" name="Google Shape;288;p32"/>
          <p:cNvCxnSpPr/>
          <p:nvPr/>
        </p:nvCxnSpPr>
        <p:spPr>
          <a:xfrm>
            <a:off x="190500" y="1540612"/>
            <a:ext cx="6429300" cy="0"/>
          </a:xfrm>
          <a:prstGeom prst="straightConnector1">
            <a:avLst/>
          </a:prstGeom>
          <a:noFill/>
          <a:ln cap="flat" cmpd="sng" w="50800">
            <a:solidFill>
              <a:srgbClr val="BFBFBF"/>
            </a:solidFill>
            <a:prstDash val="solid"/>
            <a:miter lim="800000"/>
            <a:headEnd len="med" w="med" type="oval"/>
            <a:tailEnd len="med" w="med" type="oval"/>
          </a:ln>
        </p:spPr>
      </p:cxnSp>
      <p:grpSp>
        <p:nvGrpSpPr>
          <p:cNvPr id="289" name="Google Shape;289;p32"/>
          <p:cNvGrpSpPr/>
          <p:nvPr/>
        </p:nvGrpSpPr>
        <p:grpSpPr>
          <a:xfrm>
            <a:off x="689752" y="1433446"/>
            <a:ext cx="202850" cy="214509"/>
            <a:chOff x="1700064" y="4517504"/>
            <a:chExt cx="279600" cy="279600"/>
          </a:xfrm>
        </p:grpSpPr>
        <p:sp>
          <p:nvSpPr>
            <p:cNvPr id="290" name="Google Shape;290;p32"/>
            <p:cNvSpPr/>
            <p:nvPr/>
          </p:nvSpPr>
          <p:spPr>
            <a:xfrm>
              <a:off x="1700064" y="4517504"/>
              <a:ext cx="279600" cy="279600"/>
            </a:xfrm>
            <a:prstGeom prst="flowChartConnector">
              <a:avLst/>
            </a:prstGeom>
            <a:solidFill>
              <a:srgbClr val="EAD1D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FFFFFF"/>
                </a:solidFill>
                <a:latin typeface="Arial"/>
                <a:ea typeface="Arial"/>
                <a:cs typeface="Arial"/>
                <a:sym typeface="Arial"/>
              </a:endParaRPr>
            </a:p>
          </p:txBody>
        </p:sp>
        <p:sp>
          <p:nvSpPr>
            <p:cNvPr id="291" name="Google Shape;291;p32"/>
            <p:cNvSpPr/>
            <p:nvPr/>
          </p:nvSpPr>
          <p:spPr>
            <a:xfrm>
              <a:off x="1767880" y="4585320"/>
              <a:ext cx="144000" cy="144000"/>
            </a:xfrm>
            <a:prstGeom prst="flowChartConnector">
              <a:avLst/>
            </a:prstGeom>
            <a:solidFill>
              <a:srgbClr val="741B4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FFFFFF"/>
                </a:solidFill>
                <a:latin typeface="Arial"/>
                <a:ea typeface="Arial"/>
                <a:cs typeface="Arial"/>
                <a:sym typeface="Arial"/>
              </a:endParaRPr>
            </a:p>
          </p:txBody>
        </p:sp>
      </p:grpSp>
      <p:sp>
        <p:nvSpPr>
          <p:cNvPr id="292" name="Google Shape;292;p32"/>
          <p:cNvSpPr/>
          <p:nvPr/>
        </p:nvSpPr>
        <p:spPr>
          <a:xfrm>
            <a:off x="890950" y="1802175"/>
            <a:ext cx="1233000" cy="286800"/>
          </a:xfrm>
          <a:prstGeom prst="rect">
            <a:avLst/>
          </a:prstGeom>
          <a:solidFill>
            <a:srgbClr val="D5A6B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FFFFFF"/>
              </a:solidFill>
              <a:latin typeface="Arial"/>
              <a:ea typeface="Arial"/>
              <a:cs typeface="Arial"/>
              <a:sym typeface="Arial"/>
            </a:endParaRPr>
          </a:p>
        </p:txBody>
      </p:sp>
      <p:sp>
        <p:nvSpPr>
          <p:cNvPr id="293" name="Google Shape;293;p32"/>
          <p:cNvSpPr/>
          <p:nvPr/>
        </p:nvSpPr>
        <p:spPr>
          <a:xfrm>
            <a:off x="759100" y="1806077"/>
            <a:ext cx="71700" cy="732600"/>
          </a:xfrm>
          <a:prstGeom prst="rect">
            <a:avLst/>
          </a:prstGeom>
          <a:solidFill>
            <a:srgbClr val="D5A6B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700" u="none" cap="none" strike="noStrike">
              <a:solidFill>
                <a:srgbClr val="FFFFFF"/>
              </a:solidFill>
              <a:latin typeface="Arial"/>
              <a:ea typeface="Arial"/>
              <a:cs typeface="Arial"/>
              <a:sym typeface="Arial"/>
            </a:endParaRPr>
          </a:p>
        </p:txBody>
      </p:sp>
      <p:sp>
        <p:nvSpPr>
          <p:cNvPr id="294" name="Google Shape;294;p32"/>
          <p:cNvSpPr txBox="1"/>
          <p:nvPr/>
        </p:nvSpPr>
        <p:spPr>
          <a:xfrm>
            <a:off x="785675" y="1805250"/>
            <a:ext cx="1443300" cy="2868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 sz="1200">
                <a:solidFill>
                  <a:srgbClr val="FFFFFF"/>
                </a:solidFill>
                <a:latin typeface="Mada"/>
                <a:ea typeface="Mada"/>
                <a:cs typeface="Mada"/>
                <a:sym typeface="Mada"/>
              </a:rPr>
              <a:t>Fluoroquinolones</a:t>
            </a:r>
            <a:endParaRPr b="1" i="0" sz="1200" u="none" cap="none" strike="noStrike">
              <a:solidFill>
                <a:srgbClr val="FFFFFF"/>
              </a:solidFill>
              <a:latin typeface="Mada"/>
              <a:ea typeface="Mada"/>
              <a:cs typeface="Mada"/>
              <a:sym typeface="Mada"/>
            </a:endParaRPr>
          </a:p>
        </p:txBody>
      </p:sp>
      <p:grpSp>
        <p:nvGrpSpPr>
          <p:cNvPr id="295" name="Google Shape;295;p32"/>
          <p:cNvGrpSpPr/>
          <p:nvPr/>
        </p:nvGrpSpPr>
        <p:grpSpPr>
          <a:xfrm>
            <a:off x="2989881" y="1433446"/>
            <a:ext cx="202850" cy="214509"/>
            <a:chOff x="1700064" y="4517504"/>
            <a:chExt cx="279600" cy="279600"/>
          </a:xfrm>
        </p:grpSpPr>
        <p:sp>
          <p:nvSpPr>
            <p:cNvPr id="296" name="Google Shape;296;p32"/>
            <p:cNvSpPr/>
            <p:nvPr/>
          </p:nvSpPr>
          <p:spPr>
            <a:xfrm>
              <a:off x="1700064" y="4517504"/>
              <a:ext cx="279600" cy="279600"/>
            </a:xfrm>
            <a:prstGeom prst="flowChartConnector">
              <a:avLst/>
            </a:prstGeom>
            <a:solidFill>
              <a:srgbClr val="EFEFE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rgbClr val="FFFFFF"/>
                </a:solidFill>
                <a:latin typeface="Arial"/>
                <a:ea typeface="Arial"/>
                <a:cs typeface="Arial"/>
                <a:sym typeface="Arial"/>
              </a:endParaRPr>
            </a:p>
          </p:txBody>
        </p:sp>
        <p:sp>
          <p:nvSpPr>
            <p:cNvPr id="297" name="Google Shape;297;p32"/>
            <p:cNvSpPr/>
            <p:nvPr/>
          </p:nvSpPr>
          <p:spPr>
            <a:xfrm>
              <a:off x="1767880" y="4585320"/>
              <a:ext cx="144000" cy="144000"/>
            </a:xfrm>
            <a:prstGeom prst="flowChartConnector">
              <a:avLst/>
            </a:prstGeom>
            <a:solidFill>
              <a:srgbClr val="B7B7B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rgbClr val="FFFFFF"/>
                </a:solidFill>
                <a:latin typeface="Arial"/>
                <a:ea typeface="Arial"/>
                <a:cs typeface="Arial"/>
                <a:sym typeface="Arial"/>
              </a:endParaRPr>
            </a:p>
          </p:txBody>
        </p:sp>
      </p:grpSp>
      <p:sp>
        <p:nvSpPr>
          <p:cNvPr id="298" name="Google Shape;298;p32"/>
          <p:cNvSpPr/>
          <p:nvPr/>
        </p:nvSpPr>
        <p:spPr>
          <a:xfrm>
            <a:off x="4128650" y="1802175"/>
            <a:ext cx="1233000" cy="286800"/>
          </a:xfrm>
          <a:prstGeom prst="rect">
            <a:avLst/>
          </a:prstGeom>
          <a:solidFill>
            <a:srgbClr val="CCCCC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rgbClr val="FFFFFF"/>
              </a:solidFill>
              <a:latin typeface="Arial"/>
              <a:ea typeface="Arial"/>
              <a:cs typeface="Arial"/>
              <a:sym typeface="Arial"/>
            </a:endParaRPr>
          </a:p>
        </p:txBody>
      </p:sp>
      <p:sp>
        <p:nvSpPr>
          <p:cNvPr id="299" name="Google Shape;299;p32"/>
          <p:cNvSpPr/>
          <p:nvPr/>
        </p:nvSpPr>
        <p:spPr>
          <a:xfrm>
            <a:off x="3993400" y="1796825"/>
            <a:ext cx="71700" cy="732600"/>
          </a:xfrm>
          <a:prstGeom prst="rect">
            <a:avLst/>
          </a:prstGeom>
          <a:solidFill>
            <a:srgbClr val="CCCCC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rgbClr val="FFFFFF"/>
              </a:solidFill>
              <a:latin typeface="Arial"/>
              <a:ea typeface="Arial"/>
              <a:cs typeface="Arial"/>
              <a:sym typeface="Arial"/>
            </a:endParaRPr>
          </a:p>
        </p:txBody>
      </p:sp>
      <p:sp>
        <p:nvSpPr>
          <p:cNvPr id="300" name="Google Shape;300;p32"/>
          <p:cNvSpPr txBox="1"/>
          <p:nvPr/>
        </p:nvSpPr>
        <p:spPr>
          <a:xfrm>
            <a:off x="4120025" y="1830725"/>
            <a:ext cx="1233000" cy="2142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 sz="1200">
                <a:solidFill>
                  <a:srgbClr val="FFFFFF"/>
                </a:solidFill>
                <a:latin typeface="Mada"/>
                <a:ea typeface="Mada"/>
                <a:cs typeface="Mada"/>
                <a:sym typeface="Mada"/>
              </a:rPr>
              <a:t>Cotrimoxazole</a:t>
            </a:r>
            <a:r>
              <a:rPr b="1" lang="en" sz="1200">
                <a:solidFill>
                  <a:srgbClr val="FFFFFF"/>
                </a:solidFill>
                <a:latin typeface="Mada"/>
                <a:ea typeface="Mada"/>
                <a:cs typeface="Mada"/>
                <a:sym typeface="Mada"/>
              </a:rPr>
              <a:t> </a:t>
            </a:r>
            <a:endParaRPr b="1" sz="1200">
              <a:solidFill>
                <a:srgbClr val="FFFFFF"/>
              </a:solidFill>
              <a:latin typeface="Mada"/>
              <a:ea typeface="Mada"/>
              <a:cs typeface="Mada"/>
              <a:sym typeface="Mada"/>
            </a:endParaRPr>
          </a:p>
        </p:txBody>
      </p:sp>
      <p:grpSp>
        <p:nvGrpSpPr>
          <p:cNvPr id="301" name="Google Shape;301;p32"/>
          <p:cNvGrpSpPr/>
          <p:nvPr/>
        </p:nvGrpSpPr>
        <p:grpSpPr>
          <a:xfrm>
            <a:off x="5913739" y="1433446"/>
            <a:ext cx="202850" cy="214509"/>
            <a:chOff x="1700064" y="4517504"/>
            <a:chExt cx="279600" cy="279600"/>
          </a:xfrm>
        </p:grpSpPr>
        <p:sp>
          <p:nvSpPr>
            <p:cNvPr id="302" name="Google Shape;302;p32"/>
            <p:cNvSpPr/>
            <p:nvPr/>
          </p:nvSpPr>
          <p:spPr>
            <a:xfrm>
              <a:off x="1700064" y="4517504"/>
              <a:ext cx="279600" cy="279600"/>
            </a:xfrm>
            <a:prstGeom prst="flowChartConnector">
              <a:avLst/>
            </a:prstGeom>
            <a:solidFill>
              <a:srgbClr val="D5A6B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rgbClr val="FFFFFF"/>
                </a:solidFill>
                <a:latin typeface="Arial"/>
                <a:ea typeface="Arial"/>
                <a:cs typeface="Arial"/>
                <a:sym typeface="Arial"/>
              </a:endParaRPr>
            </a:p>
          </p:txBody>
        </p:sp>
        <p:sp>
          <p:nvSpPr>
            <p:cNvPr id="303" name="Google Shape;303;p32"/>
            <p:cNvSpPr/>
            <p:nvPr/>
          </p:nvSpPr>
          <p:spPr>
            <a:xfrm>
              <a:off x="1767880" y="4585320"/>
              <a:ext cx="144000" cy="144000"/>
            </a:xfrm>
            <a:prstGeom prst="flowChartConnector">
              <a:avLst/>
            </a:prstGeom>
            <a:solidFill>
              <a:srgbClr val="741B4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rgbClr val="FFFFFF"/>
                </a:solidFill>
                <a:latin typeface="Arial"/>
                <a:ea typeface="Arial"/>
                <a:cs typeface="Arial"/>
                <a:sym typeface="Arial"/>
              </a:endParaRPr>
            </a:p>
          </p:txBody>
        </p:sp>
      </p:grpSp>
      <p:grpSp>
        <p:nvGrpSpPr>
          <p:cNvPr id="304" name="Google Shape;304;p32"/>
          <p:cNvGrpSpPr/>
          <p:nvPr/>
        </p:nvGrpSpPr>
        <p:grpSpPr>
          <a:xfrm>
            <a:off x="3918410" y="1433446"/>
            <a:ext cx="202850" cy="214509"/>
            <a:chOff x="1700064" y="4517504"/>
            <a:chExt cx="279600" cy="279600"/>
          </a:xfrm>
        </p:grpSpPr>
        <p:sp>
          <p:nvSpPr>
            <p:cNvPr id="305" name="Google Shape;305;p32"/>
            <p:cNvSpPr/>
            <p:nvPr/>
          </p:nvSpPr>
          <p:spPr>
            <a:xfrm>
              <a:off x="1700064" y="4517504"/>
              <a:ext cx="279600" cy="279600"/>
            </a:xfrm>
            <a:prstGeom prst="flowChartConnector">
              <a:avLst/>
            </a:prstGeom>
            <a:solidFill>
              <a:srgbClr val="EFEFE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rgbClr val="FFFFFF"/>
                </a:solidFill>
                <a:latin typeface="Arial"/>
                <a:ea typeface="Arial"/>
                <a:cs typeface="Arial"/>
                <a:sym typeface="Arial"/>
              </a:endParaRPr>
            </a:p>
          </p:txBody>
        </p:sp>
        <p:sp>
          <p:nvSpPr>
            <p:cNvPr id="306" name="Google Shape;306;p32"/>
            <p:cNvSpPr/>
            <p:nvPr/>
          </p:nvSpPr>
          <p:spPr>
            <a:xfrm>
              <a:off x="1767880" y="4585320"/>
              <a:ext cx="144000" cy="144000"/>
            </a:xfrm>
            <a:prstGeom prst="flowChartConnector">
              <a:avLst/>
            </a:prstGeom>
            <a:solidFill>
              <a:srgbClr val="B7B7B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rgbClr val="FFFFFF"/>
                </a:solidFill>
                <a:latin typeface="Arial"/>
                <a:ea typeface="Arial"/>
                <a:cs typeface="Arial"/>
                <a:sym typeface="Arial"/>
              </a:endParaRPr>
            </a:p>
          </p:txBody>
        </p:sp>
      </p:grpSp>
      <p:sp>
        <p:nvSpPr>
          <p:cNvPr id="307" name="Google Shape;307;p32"/>
          <p:cNvSpPr/>
          <p:nvPr/>
        </p:nvSpPr>
        <p:spPr>
          <a:xfrm>
            <a:off x="1644300" y="672700"/>
            <a:ext cx="1370700" cy="286800"/>
          </a:xfrm>
          <a:prstGeom prst="rect">
            <a:avLst/>
          </a:prstGeom>
          <a:solidFill>
            <a:srgbClr val="99999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rgbClr val="FFFFFF"/>
              </a:solidFill>
              <a:latin typeface="Arial"/>
              <a:ea typeface="Arial"/>
              <a:cs typeface="Arial"/>
              <a:sym typeface="Arial"/>
            </a:endParaRPr>
          </a:p>
        </p:txBody>
      </p:sp>
      <p:sp>
        <p:nvSpPr>
          <p:cNvPr id="308" name="Google Shape;308;p32"/>
          <p:cNvSpPr/>
          <p:nvPr/>
        </p:nvSpPr>
        <p:spPr>
          <a:xfrm>
            <a:off x="3062075" y="659700"/>
            <a:ext cx="71700" cy="683700"/>
          </a:xfrm>
          <a:prstGeom prst="rect">
            <a:avLst/>
          </a:prstGeom>
          <a:solidFill>
            <a:srgbClr val="99999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rgbClr val="FFFFFF"/>
              </a:solidFill>
              <a:latin typeface="Arial"/>
              <a:ea typeface="Arial"/>
              <a:cs typeface="Arial"/>
              <a:sym typeface="Arial"/>
            </a:endParaRPr>
          </a:p>
        </p:txBody>
      </p:sp>
      <p:sp>
        <p:nvSpPr>
          <p:cNvPr id="309" name="Google Shape;309;p32"/>
          <p:cNvSpPr txBox="1"/>
          <p:nvPr/>
        </p:nvSpPr>
        <p:spPr>
          <a:xfrm>
            <a:off x="1647897" y="701275"/>
            <a:ext cx="1370700" cy="2142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 sz="1200">
                <a:solidFill>
                  <a:srgbClr val="FFFFFF"/>
                </a:solidFill>
                <a:latin typeface="Mada"/>
                <a:ea typeface="Mada"/>
                <a:cs typeface="Mada"/>
                <a:sym typeface="Mada"/>
              </a:rPr>
              <a:t>Beta-lactams</a:t>
            </a:r>
            <a:r>
              <a:rPr b="1" lang="en" sz="1200">
                <a:solidFill>
                  <a:srgbClr val="FFFFFF"/>
                </a:solidFill>
                <a:latin typeface="Mada"/>
                <a:ea typeface="Mada"/>
                <a:cs typeface="Mada"/>
                <a:sym typeface="Mada"/>
              </a:rPr>
              <a:t> </a:t>
            </a:r>
            <a:endParaRPr b="1" sz="1200">
              <a:solidFill>
                <a:srgbClr val="FFFFFF"/>
              </a:solidFill>
              <a:latin typeface="Mada"/>
              <a:ea typeface="Mada"/>
              <a:cs typeface="Mada"/>
              <a:sym typeface="Mada"/>
            </a:endParaRPr>
          </a:p>
        </p:txBody>
      </p:sp>
      <p:sp>
        <p:nvSpPr>
          <p:cNvPr id="310" name="Google Shape;310;p32"/>
          <p:cNvSpPr/>
          <p:nvPr/>
        </p:nvSpPr>
        <p:spPr>
          <a:xfrm>
            <a:off x="4683075" y="679300"/>
            <a:ext cx="1259700" cy="286800"/>
          </a:xfrm>
          <a:prstGeom prst="rect">
            <a:avLst/>
          </a:prstGeom>
          <a:solidFill>
            <a:srgbClr val="A64D7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rgbClr val="FFFFFF"/>
              </a:solidFill>
              <a:latin typeface="Arial"/>
              <a:ea typeface="Arial"/>
              <a:cs typeface="Arial"/>
              <a:sym typeface="Arial"/>
            </a:endParaRPr>
          </a:p>
        </p:txBody>
      </p:sp>
      <p:sp>
        <p:nvSpPr>
          <p:cNvPr id="311" name="Google Shape;311;p32"/>
          <p:cNvSpPr/>
          <p:nvPr/>
        </p:nvSpPr>
        <p:spPr>
          <a:xfrm>
            <a:off x="5986250" y="666625"/>
            <a:ext cx="71700" cy="683700"/>
          </a:xfrm>
          <a:prstGeom prst="rect">
            <a:avLst/>
          </a:prstGeom>
          <a:solidFill>
            <a:srgbClr val="A64D7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rgbClr val="FFFFFF"/>
              </a:solidFill>
              <a:latin typeface="Arial"/>
              <a:ea typeface="Arial"/>
              <a:cs typeface="Arial"/>
              <a:sym typeface="Arial"/>
            </a:endParaRPr>
          </a:p>
        </p:txBody>
      </p:sp>
      <p:sp>
        <p:nvSpPr>
          <p:cNvPr id="312" name="Google Shape;312;p32"/>
          <p:cNvSpPr txBox="1"/>
          <p:nvPr/>
        </p:nvSpPr>
        <p:spPr>
          <a:xfrm>
            <a:off x="4772022" y="707325"/>
            <a:ext cx="1073100" cy="2334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 sz="1200">
                <a:solidFill>
                  <a:srgbClr val="FFFFFF"/>
                </a:solidFill>
                <a:latin typeface="Mada"/>
                <a:ea typeface="Mada"/>
                <a:cs typeface="Mada"/>
                <a:sym typeface="Mada"/>
              </a:rPr>
              <a:t>Macrolides</a:t>
            </a:r>
            <a:endParaRPr b="1" sz="1200">
              <a:solidFill>
                <a:srgbClr val="FFFFFF"/>
              </a:solidFill>
              <a:latin typeface="Mada"/>
              <a:ea typeface="Mada"/>
              <a:cs typeface="Mada"/>
              <a:sym typeface="Mada"/>
            </a:endParaRPr>
          </a:p>
        </p:txBody>
      </p:sp>
      <p:sp>
        <p:nvSpPr>
          <p:cNvPr id="313" name="Google Shape;313;p32"/>
          <p:cNvSpPr txBox="1"/>
          <p:nvPr/>
        </p:nvSpPr>
        <p:spPr>
          <a:xfrm>
            <a:off x="1606975" y="959775"/>
            <a:ext cx="1585800" cy="4953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 sz="1000">
                <a:latin typeface="Mada"/>
                <a:ea typeface="Mada"/>
                <a:cs typeface="Mada"/>
                <a:sym typeface="Mada"/>
              </a:rPr>
              <a:t>-Ampicillin, Amoxicillin</a:t>
            </a:r>
            <a:endParaRPr sz="1000">
              <a:latin typeface="Mada"/>
              <a:ea typeface="Mada"/>
              <a:cs typeface="Mada"/>
              <a:sym typeface="Mada"/>
            </a:endParaRPr>
          </a:p>
          <a:p>
            <a:pPr indent="0" lvl="0" marL="0" marR="0" rtl="0" algn="l">
              <a:spcBef>
                <a:spcPts val="0"/>
              </a:spcBef>
              <a:spcAft>
                <a:spcPts val="0"/>
              </a:spcAft>
              <a:buNone/>
            </a:pPr>
            <a:r>
              <a:rPr lang="en" sz="1000">
                <a:latin typeface="Mada"/>
                <a:ea typeface="Mada"/>
                <a:cs typeface="Mada"/>
                <a:sym typeface="Mada"/>
              </a:rPr>
              <a:t>-3rd gen</a:t>
            </a:r>
            <a:r>
              <a:rPr baseline="30000" lang="en" sz="1000">
                <a:solidFill>
                  <a:srgbClr val="6AA84F"/>
                </a:solidFill>
                <a:latin typeface="Mada"/>
                <a:ea typeface="Mada"/>
                <a:cs typeface="Mada"/>
                <a:sym typeface="Mada"/>
              </a:rPr>
              <a:t>1</a:t>
            </a:r>
            <a:r>
              <a:rPr lang="en" sz="1000">
                <a:latin typeface="Mada"/>
                <a:ea typeface="Mada"/>
                <a:cs typeface="Mada"/>
                <a:sym typeface="Mada"/>
              </a:rPr>
              <a:t> cephalosporins (Cefixime, ceftriaxone)</a:t>
            </a:r>
            <a:endParaRPr sz="1000">
              <a:latin typeface="Mada"/>
              <a:ea typeface="Mada"/>
              <a:cs typeface="Mada"/>
              <a:sym typeface="Mada"/>
            </a:endParaRPr>
          </a:p>
        </p:txBody>
      </p:sp>
      <p:sp>
        <p:nvSpPr>
          <p:cNvPr id="314" name="Google Shape;314;p32"/>
          <p:cNvSpPr txBox="1"/>
          <p:nvPr/>
        </p:nvSpPr>
        <p:spPr>
          <a:xfrm>
            <a:off x="4683079" y="991975"/>
            <a:ext cx="1116000" cy="2589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 sz="1000">
                <a:latin typeface="Mada"/>
                <a:ea typeface="Mada"/>
                <a:cs typeface="Mada"/>
                <a:sym typeface="Mada"/>
              </a:rPr>
              <a:t>Azithromycin</a:t>
            </a:r>
            <a:endParaRPr i="0" sz="1000" u="none" cap="none" strike="noStrike">
              <a:latin typeface="Mada"/>
              <a:ea typeface="Mada"/>
              <a:cs typeface="Mada"/>
              <a:sym typeface="Mada"/>
            </a:endParaRPr>
          </a:p>
        </p:txBody>
      </p:sp>
      <p:sp>
        <p:nvSpPr>
          <p:cNvPr id="315" name="Google Shape;315;p32"/>
          <p:cNvSpPr txBox="1"/>
          <p:nvPr/>
        </p:nvSpPr>
        <p:spPr>
          <a:xfrm>
            <a:off x="830803" y="2187300"/>
            <a:ext cx="1483800" cy="258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 sz="1000">
                <a:latin typeface="Mada"/>
                <a:ea typeface="Mada"/>
                <a:cs typeface="Mada"/>
                <a:sym typeface="Mada"/>
              </a:rPr>
              <a:t>Such as :</a:t>
            </a:r>
            <a:endParaRPr sz="1000">
              <a:latin typeface="Mada"/>
              <a:ea typeface="Mada"/>
              <a:cs typeface="Mada"/>
              <a:sym typeface="Mada"/>
            </a:endParaRPr>
          </a:p>
          <a:p>
            <a:pPr indent="0" lvl="0" marL="0" marR="0" rtl="0" algn="l">
              <a:spcBef>
                <a:spcPts val="0"/>
              </a:spcBef>
              <a:spcAft>
                <a:spcPts val="0"/>
              </a:spcAft>
              <a:buNone/>
            </a:pPr>
            <a:r>
              <a:rPr lang="en" sz="1000">
                <a:latin typeface="Mada"/>
                <a:ea typeface="Mada"/>
                <a:cs typeface="Mada"/>
                <a:sym typeface="Mada"/>
              </a:rPr>
              <a:t>Ciprofloxacin, ofloxacin</a:t>
            </a:r>
            <a:endParaRPr sz="1000">
              <a:latin typeface="Mada"/>
              <a:ea typeface="Mada"/>
              <a:cs typeface="Mada"/>
              <a:sym typeface="Mada"/>
            </a:endParaRPr>
          </a:p>
        </p:txBody>
      </p:sp>
      <p:sp>
        <p:nvSpPr>
          <p:cNvPr id="316" name="Google Shape;316;p32"/>
          <p:cNvSpPr txBox="1"/>
          <p:nvPr/>
        </p:nvSpPr>
        <p:spPr>
          <a:xfrm>
            <a:off x="4065150" y="2139675"/>
            <a:ext cx="2592900" cy="359100"/>
          </a:xfrm>
          <a:prstGeom prst="rect">
            <a:avLst/>
          </a:prstGeom>
          <a:noFill/>
          <a:ln>
            <a:noFill/>
          </a:ln>
        </p:spPr>
        <p:txBody>
          <a:bodyPr anchorCtr="0" anchor="ctr" bIns="45700" lIns="91425" spcFirstLastPara="1" rIns="91425" wrap="square" tIns="45700">
            <a:noAutofit/>
          </a:bodyPr>
          <a:lstStyle/>
          <a:p>
            <a:pPr indent="0" lvl="0" marL="0" rtl="0" algn="l">
              <a:lnSpc>
                <a:spcPct val="115000"/>
              </a:lnSpc>
              <a:spcBef>
                <a:spcPts val="0"/>
              </a:spcBef>
              <a:spcAft>
                <a:spcPts val="0"/>
              </a:spcAft>
              <a:buNone/>
            </a:pPr>
            <a:r>
              <a:rPr lang="en" sz="1000">
                <a:solidFill>
                  <a:schemeClr val="dk1"/>
                </a:solidFill>
                <a:latin typeface="Mada"/>
                <a:ea typeface="Mada"/>
                <a:cs typeface="Mada"/>
                <a:sym typeface="Mada"/>
              </a:rPr>
              <a:t>Trimethoprim-sulfamethoxazol</a:t>
            </a:r>
            <a:r>
              <a:rPr lang="en" sz="1000">
                <a:solidFill>
                  <a:schemeClr val="dk1"/>
                </a:solidFill>
                <a:latin typeface="Mada"/>
                <a:ea typeface="Mada"/>
                <a:cs typeface="Mada"/>
                <a:sym typeface="Mada"/>
              </a:rPr>
              <a:t>e</a:t>
            </a:r>
            <a:r>
              <a:rPr baseline="30000" lang="en" sz="1000">
                <a:solidFill>
                  <a:srgbClr val="6AA84F"/>
                </a:solidFill>
                <a:latin typeface="Mada"/>
                <a:ea typeface="Mada"/>
                <a:cs typeface="Mada"/>
                <a:sym typeface="Mada"/>
              </a:rPr>
              <a:t>2</a:t>
            </a:r>
            <a:r>
              <a:rPr lang="en" sz="1000">
                <a:solidFill>
                  <a:schemeClr val="dk1"/>
                </a:solidFill>
                <a:latin typeface="Mada"/>
                <a:ea typeface="Mada"/>
                <a:cs typeface="Mada"/>
                <a:sym typeface="Mada"/>
              </a:rPr>
              <a:t> (TMP-SMX)</a:t>
            </a:r>
            <a:endParaRPr sz="1000">
              <a:solidFill>
                <a:schemeClr val="dk1"/>
              </a:solidFill>
              <a:latin typeface="Mada"/>
              <a:ea typeface="Mada"/>
              <a:cs typeface="Mada"/>
              <a:sym typeface="Mada"/>
            </a:endParaRPr>
          </a:p>
          <a:p>
            <a:pPr indent="0" lvl="0" marL="0" rtl="0" algn="l">
              <a:lnSpc>
                <a:spcPct val="115000"/>
              </a:lnSpc>
              <a:spcBef>
                <a:spcPts val="0"/>
              </a:spcBef>
              <a:spcAft>
                <a:spcPts val="0"/>
              </a:spcAft>
              <a:buNone/>
            </a:pPr>
            <a:r>
              <a:rPr lang="en" sz="1000">
                <a:solidFill>
                  <a:schemeClr val="dk1"/>
                </a:solidFill>
                <a:latin typeface="Mada"/>
                <a:ea typeface="Mada"/>
                <a:cs typeface="Mada"/>
                <a:sym typeface="Mada"/>
              </a:rPr>
              <a:t>commonly used in traveler’s diarrhea.</a:t>
            </a:r>
            <a:endParaRPr sz="1000">
              <a:latin typeface="Mada"/>
              <a:ea typeface="Mada"/>
              <a:cs typeface="Mada"/>
              <a:sym typeface="Mada"/>
            </a:endParaRPr>
          </a:p>
        </p:txBody>
      </p:sp>
      <p:sp>
        <p:nvSpPr>
          <p:cNvPr id="317" name="Google Shape;317;p32"/>
          <p:cNvSpPr txBox="1"/>
          <p:nvPr/>
        </p:nvSpPr>
        <p:spPr>
          <a:xfrm>
            <a:off x="904800" y="2759025"/>
            <a:ext cx="5438700" cy="599700"/>
          </a:xfrm>
          <a:prstGeom prst="rect">
            <a:avLst/>
          </a:prstGeom>
          <a:noFill/>
          <a:ln>
            <a:noFill/>
          </a:ln>
        </p:spPr>
        <p:txBody>
          <a:bodyPr anchorCtr="0" anchor="ctr" bIns="91425" lIns="91425" spcFirstLastPara="1" rIns="91425" wrap="square" tIns="91425">
            <a:noAutofit/>
          </a:bodyPr>
          <a:lstStyle/>
          <a:p>
            <a:pPr indent="-298450" lvl="0" marL="457200" rtl="0" algn="l">
              <a:spcBef>
                <a:spcPts val="0"/>
              </a:spcBef>
              <a:spcAft>
                <a:spcPts val="0"/>
              </a:spcAft>
              <a:buSzPts val="1100"/>
              <a:buFont typeface="Mada"/>
              <a:buChar char="●"/>
            </a:pPr>
            <a:r>
              <a:rPr lang="en" sz="1100">
                <a:latin typeface="Mada"/>
                <a:ea typeface="Mada"/>
                <a:cs typeface="Mada"/>
                <a:sym typeface="Mada"/>
              </a:rPr>
              <a:t>Resistance to ampicillin, amoxicillin and sulfonamides has been reported worldwide, and these agents </a:t>
            </a:r>
            <a:r>
              <a:rPr b="1" lang="en" sz="1100">
                <a:latin typeface="Mada"/>
                <a:ea typeface="Mada"/>
                <a:cs typeface="Mada"/>
                <a:sym typeface="Mada"/>
              </a:rPr>
              <a:t>are not recommended as empirical therapy</a:t>
            </a:r>
            <a:endParaRPr b="1" sz="600">
              <a:latin typeface="Mada"/>
              <a:ea typeface="Mada"/>
              <a:cs typeface="Mada"/>
              <a:sym typeface="Mada"/>
            </a:endParaRPr>
          </a:p>
          <a:p>
            <a:pPr indent="0" lvl="0" marL="0" rtl="0" algn="l">
              <a:spcBef>
                <a:spcPts val="0"/>
              </a:spcBef>
              <a:spcAft>
                <a:spcPts val="0"/>
              </a:spcAft>
              <a:buNone/>
            </a:pPr>
            <a:r>
              <a:t/>
            </a:r>
            <a:endParaRPr b="1" sz="600">
              <a:latin typeface="Mada"/>
              <a:ea typeface="Mada"/>
              <a:cs typeface="Mada"/>
              <a:sym typeface="Mada"/>
            </a:endParaRPr>
          </a:p>
          <a:p>
            <a:pPr indent="-298450" lvl="0" marL="457200" rtl="0" algn="l">
              <a:spcBef>
                <a:spcPts val="0"/>
              </a:spcBef>
              <a:spcAft>
                <a:spcPts val="0"/>
              </a:spcAft>
              <a:buSzPts val="1100"/>
              <a:buFont typeface="Mada"/>
              <a:buChar char="●"/>
            </a:pPr>
            <a:r>
              <a:rPr lang="en" sz="1100">
                <a:latin typeface="Mada"/>
                <a:ea typeface="Mada"/>
                <a:cs typeface="Mada"/>
                <a:sym typeface="Mada"/>
              </a:rPr>
              <a:t>Antimicrobial therapy is typically administered for 5 days.</a:t>
            </a:r>
            <a:endParaRPr sz="1100">
              <a:latin typeface="Mada"/>
              <a:ea typeface="Mada"/>
              <a:cs typeface="Mada"/>
              <a:sym typeface="Mada"/>
            </a:endParaRPr>
          </a:p>
        </p:txBody>
      </p:sp>
      <p:sp>
        <p:nvSpPr>
          <p:cNvPr id="318" name="Google Shape;318;p32"/>
          <p:cNvSpPr txBox="1"/>
          <p:nvPr/>
        </p:nvSpPr>
        <p:spPr>
          <a:xfrm>
            <a:off x="76200" y="11315701"/>
            <a:ext cx="6858000" cy="800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6AA84F"/>
                </a:solidFill>
                <a:latin typeface="Mada"/>
                <a:ea typeface="Mada"/>
                <a:cs typeface="Mada"/>
                <a:sym typeface="Mada"/>
              </a:rPr>
              <a:t>1: more </a:t>
            </a:r>
            <a:r>
              <a:rPr lang="en" sz="800">
                <a:solidFill>
                  <a:srgbClr val="6AA84F"/>
                </a:solidFill>
                <a:latin typeface="Mada"/>
                <a:ea typeface="Mada"/>
                <a:cs typeface="Mada"/>
                <a:sym typeface="Mada"/>
              </a:rPr>
              <a:t>effective against gram negatives </a:t>
            </a:r>
            <a:endParaRPr sz="800">
              <a:solidFill>
                <a:srgbClr val="6AA84F"/>
              </a:solidFill>
              <a:latin typeface="Mada"/>
              <a:ea typeface="Mada"/>
              <a:cs typeface="Mada"/>
              <a:sym typeface="Mada"/>
            </a:endParaRPr>
          </a:p>
          <a:p>
            <a:pPr indent="0" lvl="0" marL="0" rtl="0" algn="l">
              <a:spcBef>
                <a:spcPts val="0"/>
              </a:spcBef>
              <a:spcAft>
                <a:spcPts val="0"/>
              </a:spcAft>
              <a:buNone/>
            </a:pPr>
            <a:r>
              <a:rPr lang="en" sz="800">
                <a:solidFill>
                  <a:srgbClr val="6AA84F"/>
                </a:solidFill>
                <a:latin typeface="Mada"/>
                <a:ea typeface="Mada"/>
                <a:cs typeface="Mada"/>
                <a:sym typeface="Mada"/>
              </a:rPr>
              <a:t>2: used together to provide synergic effect (each one of them alone is bacteriostatic, together they are bactericidal).</a:t>
            </a:r>
            <a:endParaRPr sz="800">
              <a:solidFill>
                <a:srgbClr val="6AA84F"/>
              </a:solidFill>
              <a:latin typeface="Mada"/>
              <a:ea typeface="Mada"/>
              <a:cs typeface="Mada"/>
              <a:sym typeface="Mada"/>
            </a:endParaRPr>
          </a:p>
          <a:p>
            <a:pPr indent="0" lvl="0" marL="0" rtl="0" algn="l">
              <a:spcBef>
                <a:spcPts val="0"/>
              </a:spcBef>
              <a:spcAft>
                <a:spcPts val="0"/>
              </a:spcAft>
              <a:buNone/>
            </a:pPr>
            <a:r>
              <a:rPr lang="en" sz="800">
                <a:solidFill>
                  <a:srgbClr val="6AA84F"/>
                </a:solidFill>
                <a:latin typeface="Mada"/>
                <a:ea typeface="Mada"/>
                <a:cs typeface="Mada"/>
                <a:sym typeface="Mada"/>
              </a:rPr>
              <a:t>3: = bactericidal</a:t>
            </a:r>
            <a:endParaRPr sz="800">
              <a:solidFill>
                <a:srgbClr val="6AA84F"/>
              </a:solidFill>
              <a:latin typeface="Mada"/>
              <a:ea typeface="Mada"/>
              <a:cs typeface="Mada"/>
              <a:sym typeface="Mada"/>
            </a:endParaRPr>
          </a:p>
          <a:p>
            <a:pPr indent="0" lvl="0" marL="0" rtl="0" algn="l">
              <a:spcBef>
                <a:spcPts val="0"/>
              </a:spcBef>
              <a:spcAft>
                <a:spcPts val="0"/>
              </a:spcAft>
              <a:buNone/>
            </a:pPr>
            <a:r>
              <a:t/>
            </a:r>
            <a:endParaRPr sz="800">
              <a:solidFill>
                <a:srgbClr val="6AA84F"/>
              </a:solidFill>
              <a:latin typeface="Mada"/>
              <a:ea typeface="Mada"/>
              <a:cs typeface="Mada"/>
              <a:sym typeface="Mad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2" name="Shape 322"/>
        <p:cNvGrpSpPr/>
        <p:nvPr/>
      </p:nvGrpSpPr>
      <p:grpSpPr>
        <a:xfrm>
          <a:off x="0" y="0"/>
          <a:ext cx="0" cy="0"/>
          <a:chOff x="0" y="0"/>
          <a:chExt cx="0" cy="0"/>
        </a:xfrm>
      </p:grpSpPr>
      <p:sp>
        <p:nvSpPr>
          <p:cNvPr id="323" name="Google Shape;323;p33"/>
          <p:cNvSpPr/>
          <p:nvPr/>
        </p:nvSpPr>
        <p:spPr>
          <a:xfrm rot="-5400000">
            <a:off x="-98307" y="10782768"/>
            <a:ext cx="1492014" cy="1314450"/>
          </a:xfrm>
          <a:prstGeom prst="flowChartMerge">
            <a:avLst/>
          </a:prstGeom>
          <a:solidFill>
            <a:srgbClr val="D5A6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33"/>
          <p:cNvSpPr txBox="1"/>
          <p:nvPr/>
        </p:nvSpPr>
        <p:spPr>
          <a:xfrm>
            <a:off x="-76200" y="11196215"/>
            <a:ext cx="1371600" cy="390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n" sz="1800">
                <a:solidFill>
                  <a:srgbClr val="FFFFFF"/>
                </a:solidFill>
                <a:latin typeface="Georgia"/>
                <a:ea typeface="Georgia"/>
                <a:cs typeface="Georgia"/>
                <a:sym typeface="Georgia"/>
              </a:rPr>
              <a:t>Answers:</a:t>
            </a:r>
            <a:endParaRPr b="1" i="1" sz="1800">
              <a:solidFill>
                <a:srgbClr val="FFFFFF"/>
              </a:solidFill>
              <a:latin typeface="Georgia"/>
              <a:ea typeface="Georgia"/>
              <a:cs typeface="Georgia"/>
              <a:sym typeface="Georgia"/>
            </a:endParaRPr>
          </a:p>
        </p:txBody>
      </p:sp>
      <p:sp>
        <p:nvSpPr>
          <p:cNvPr id="325" name="Google Shape;325;p33"/>
          <p:cNvSpPr txBox="1"/>
          <p:nvPr/>
        </p:nvSpPr>
        <p:spPr>
          <a:xfrm>
            <a:off x="4114800" y="10000962"/>
            <a:ext cx="876600" cy="200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rgbClr val="741B47"/>
                </a:solidFill>
                <a:latin typeface="Mada"/>
                <a:ea typeface="Mada"/>
                <a:cs typeface="Mada"/>
                <a:sym typeface="Mada"/>
              </a:rPr>
              <a:t>SAQ</a:t>
            </a:r>
            <a:endParaRPr b="1" sz="1200">
              <a:solidFill>
                <a:srgbClr val="741B47"/>
              </a:solidFill>
              <a:latin typeface="Mada"/>
              <a:ea typeface="Mada"/>
              <a:cs typeface="Mada"/>
              <a:sym typeface="Mada"/>
            </a:endParaRPr>
          </a:p>
        </p:txBody>
      </p:sp>
      <p:graphicFrame>
        <p:nvGraphicFramePr>
          <p:cNvPr id="326" name="Google Shape;326;p33"/>
          <p:cNvGraphicFramePr/>
          <p:nvPr/>
        </p:nvGraphicFramePr>
        <p:xfrm>
          <a:off x="2376925" y="10201013"/>
          <a:ext cx="3000000" cy="3000000"/>
        </p:xfrm>
        <a:graphic>
          <a:graphicData uri="http://schemas.openxmlformats.org/drawingml/2006/table">
            <a:tbl>
              <a:tblPr>
                <a:noFill/>
                <a:tableStyleId>{D29605BF-01E3-4161-8CAB-9AD606697C1C}</a:tableStyleId>
              </a:tblPr>
              <a:tblGrid>
                <a:gridCol w="382850"/>
                <a:gridCol w="3993600"/>
              </a:tblGrid>
              <a:tr h="123775">
                <a:tc>
                  <a:txBody>
                    <a:bodyPr/>
                    <a:lstStyle/>
                    <a:p>
                      <a:pPr indent="0" lvl="0" marL="0" rtl="0" algn="ctr">
                        <a:spcBef>
                          <a:spcPts val="0"/>
                        </a:spcBef>
                        <a:spcAft>
                          <a:spcPts val="0"/>
                        </a:spcAft>
                        <a:buNone/>
                      </a:pPr>
                      <a:r>
                        <a:rPr lang="en" sz="800">
                          <a:solidFill>
                            <a:srgbClr val="A64D79"/>
                          </a:solidFill>
                          <a:latin typeface="Mada"/>
                          <a:ea typeface="Mada"/>
                          <a:cs typeface="Mada"/>
                          <a:sym typeface="Mada"/>
                        </a:rPr>
                        <a:t>Q1</a:t>
                      </a:r>
                      <a:endParaRPr sz="800">
                        <a:solidFill>
                          <a:srgbClr val="A64D79"/>
                        </a:solidFill>
                        <a:latin typeface="Mada"/>
                        <a:ea typeface="Mada"/>
                        <a:cs typeface="Mada"/>
                        <a:sym typeface="Mada"/>
                      </a:endParaRPr>
                    </a:p>
                  </a:txBody>
                  <a:tcPr marT="91400" marB="91400" marR="91425" marL="9142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rPr lang="en" sz="800">
                          <a:solidFill>
                            <a:srgbClr val="D9D9D9"/>
                          </a:solidFill>
                          <a:latin typeface="Mada"/>
                          <a:ea typeface="Mada"/>
                          <a:cs typeface="Mada"/>
                          <a:sym typeface="Mada"/>
                        </a:rPr>
                        <a:t>Metronidazole ,Tissue amoebicide that acts on trophozoites by:Inhibiting DNA replication</a:t>
                      </a:r>
                      <a:endParaRPr sz="800">
                        <a:solidFill>
                          <a:srgbClr val="D9D9D9"/>
                        </a:solidFill>
                        <a:latin typeface="Mada"/>
                        <a:ea typeface="Mada"/>
                        <a:cs typeface="Mada"/>
                        <a:sym typeface="Mada"/>
                      </a:endParaRPr>
                    </a:p>
                  </a:txBody>
                  <a:tcPr marT="91400" marB="91400" marR="91425" marL="9142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r>
              <a:tr h="273750">
                <a:tc>
                  <a:txBody>
                    <a:bodyPr/>
                    <a:lstStyle/>
                    <a:p>
                      <a:pPr indent="0" lvl="0" marL="0" rtl="0" algn="ctr">
                        <a:spcBef>
                          <a:spcPts val="0"/>
                        </a:spcBef>
                        <a:spcAft>
                          <a:spcPts val="0"/>
                        </a:spcAft>
                        <a:buNone/>
                      </a:pPr>
                      <a:r>
                        <a:rPr lang="en" sz="800">
                          <a:solidFill>
                            <a:srgbClr val="A64D79"/>
                          </a:solidFill>
                          <a:latin typeface="Mada"/>
                          <a:ea typeface="Mada"/>
                          <a:cs typeface="Mada"/>
                          <a:sym typeface="Mada"/>
                        </a:rPr>
                        <a:t>Q2</a:t>
                      </a:r>
                      <a:endParaRPr sz="800">
                        <a:solidFill>
                          <a:srgbClr val="A64D79"/>
                        </a:solidFill>
                        <a:latin typeface="Mada"/>
                        <a:ea typeface="Mada"/>
                        <a:cs typeface="Mada"/>
                        <a:sym typeface="Mada"/>
                      </a:endParaRPr>
                    </a:p>
                  </a:txBody>
                  <a:tcPr marT="91400" marB="91400" marR="91425" marL="9142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solidFill>
                      <a:srgbClr val="F3F3F3"/>
                    </a:solidFill>
                  </a:tcPr>
                </a:tc>
                <a:tc>
                  <a:txBody>
                    <a:bodyPr/>
                    <a:lstStyle/>
                    <a:p>
                      <a:pPr indent="0" lvl="0" marL="0" rtl="0" algn="l">
                        <a:lnSpc>
                          <a:spcPct val="115000"/>
                        </a:lnSpc>
                        <a:spcBef>
                          <a:spcPts val="0"/>
                        </a:spcBef>
                        <a:spcAft>
                          <a:spcPts val="0"/>
                        </a:spcAft>
                        <a:buNone/>
                      </a:pPr>
                      <a:r>
                        <a:rPr lang="en" sz="800">
                          <a:solidFill>
                            <a:srgbClr val="D9D9D9"/>
                          </a:solidFill>
                          <a:latin typeface="Mada"/>
                          <a:ea typeface="Mada"/>
                          <a:cs typeface="Mada"/>
                          <a:sym typeface="Mada"/>
                        </a:rPr>
                        <a:t>Dry mouth, peripheral neuropathy, dysuria</a:t>
                      </a:r>
                      <a:endParaRPr sz="800">
                        <a:solidFill>
                          <a:srgbClr val="D9D9D9"/>
                        </a:solidFill>
                        <a:latin typeface="Mada"/>
                        <a:ea typeface="Mada"/>
                        <a:cs typeface="Mada"/>
                        <a:sym typeface="Mada"/>
                      </a:endParaRPr>
                    </a:p>
                  </a:txBody>
                  <a:tcPr marT="91400" marB="91400" marR="91425" marL="9142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r>
              <a:tr h="273750">
                <a:tc>
                  <a:txBody>
                    <a:bodyPr/>
                    <a:lstStyle/>
                    <a:p>
                      <a:pPr indent="0" lvl="0" marL="0" rtl="0" algn="ctr">
                        <a:spcBef>
                          <a:spcPts val="0"/>
                        </a:spcBef>
                        <a:spcAft>
                          <a:spcPts val="0"/>
                        </a:spcAft>
                        <a:buNone/>
                      </a:pPr>
                      <a:r>
                        <a:rPr lang="en" sz="800">
                          <a:solidFill>
                            <a:srgbClr val="A64D79"/>
                          </a:solidFill>
                          <a:latin typeface="Mada"/>
                          <a:ea typeface="Mada"/>
                          <a:cs typeface="Mada"/>
                          <a:sym typeface="Mada"/>
                        </a:rPr>
                        <a:t>Q3</a:t>
                      </a:r>
                      <a:endParaRPr sz="800">
                        <a:solidFill>
                          <a:srgbClr val="A64D79"/>
                        </a:solidFill>
                        <a:latin typeface="Mada"/>
                        <a:ea typeface="Mada"/>
                        <a:cs typeface="Mada"/>
                        <a:sym typeface="Mada"/>
                      </a:endParaRPr>
                    </a:p>
                  </a:txBody>
                  <a:tcPr marT="91400" marB="91400" marR="91425" marL="9142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rPr lang="en" sz="800">
                          <a:solidFill>
                            <a:srgbClr val="D9D9D9"/>
                          </a:solidFill>
                          <a:latin typeface="Mada"/>
                          <a:ea typeface="Mada"/>
                          <a:cs typeface="Mada"/>
                          <a:sym typeface="Mada"/>
                        </a:rPr>
                        <a:t>Severe renal disease, Severe hepatic disease, </a:t>
                      </a:r>
                      <a:r>
                        <a:rPr lang="en" sz="800">
                          <a:solidFill>
                            <a:srgbClr val="D9D9D9"/>
                          </a:solidFill>
                          <a:latin typeface="Mada"/>
                          <a:ea typeface="Mada"/>
                          <a:cs typeface="Mada"/>
                          <a:sym typeface="Mada"/>
                        </a:rPr>
                        <a:t>pregnancy</a:t>
                      </a:r>
                      <a:endParaRPr sz="800">
                        <a:solidFill>
                          <a:srgbClr val="D9D9D9"/>
                        </a:solidFill>
                        <a:latin typeface="Mada"/>
                        <a:ea typeface="Mada"/>
                        <a:cs typeface="Mada"/>
                        <a:sym typeface="Mada"/>
                      </a:endParaRPr>
                    </a:p>
                  </a:txBody>
                  <a:tcPr marT="91400" marB="91400" marR="91425" marL="9142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r>
              <a:tr h="273750">
                <a:tc>
                  <a:txBody>
                    <a:bodyPr/>
                    <a:lstStyle/>
                    <a:p>
                      <a:pPr indent="0" lvl="0" marL="0" rtl="0" algn="ctr">
                        <a:spcBef>
                          <a:spcPts val="0"/>
                        </a:spcBef>
                        <a:spcAft>
                          <a:spcPts val="0"/>
                        </a:spcAft>
                        <a:buNone/>
                      </a:pPr>
                      <a:r>
                        <a:rPr lang="en" sz="800">
                          <a:solidFill>
                            <a:srgbClr val="A64D79"/>
                          </a:solidFill>
                          <a:latin typeface="Mada"/>
                          <a:ea typeface="Mada"/>
                          <a:cs typeface="Mada"/>
                          <a:sym typeface="Mada"/>
                        </a:rPr>
                        <a:t>Q4</a:t>
                      </a:r>
                      <a:endParaRPr sz="800">
                        <a:solidFill>
                          <a:srgbClr val="A64D79"/>
                        </a:solidFill>
                        <a:latin typeface="Mada"/>
                        <a:ea typeface="Mada"/>
                        <a:cs typeface="Mada"/>
                        <a:sym typeface="Mada"/>
                      </a:endParaRPr>
                    </a:p>
                  </a:txBody>
                  <a:tcPr marT="91400" marB="91400" marR="91425" marL="9142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rPr lang="en" sz="800">
                          <a:solidFill>
                            <a:srgbClr val="D9D9D9"/>
                          </a:solidFill>
                          <a:latin typeface="Mada"/>
                          <a:ea typeface="Mada"/>
                          <a:cs typeface="Mada"/>
                          <a:sym typeface="Mada"/>
                        </a:rPr>
                        <a:t>Ciprofloxacin, </a:t>
                      </a:r>
                      <a:r>
                        <a:rPr lang="en" sz="800">
                          <a:solidFill>
                            <a:srgbClr val="D9D9D9"/>
                          </a:solidFill>
                          <a:highlight>
                            <a:schemeClr val="lt1"/>
                          </a:highlight>
                          <a:latin typeface="Mada"/>
                          <a:ea typeface="Mada"/>
                          <a:cs typeface="Mada"/>
                          <a:sym typeface="Mada"/>
                        </a:rPr>
                        <a:t>Block bacterial DNA synthesis and growth (DNA gyrase and topoisomerase)</a:t>
                      </a:r>
                      <a:r>
                        <a:rPr lang="en" sz="800">
                          <a:solidFill>
                            <a:srgbClr val="D9D9D9"/>
                          </a:solidFill>
                          <a:highlight>
                            <a:schemeClr val="lt1"/>
                          </a:highlight>
                        </a:rPr>
                        <a:t> </a:t>
                      </a:r>
                      <a:endParaRPr sz="800">
                        <a:solidFill>
                          <a:srgbClr val="D9D9D9"/>
                        </a:solidFill>
                        <a:latin typeface="Mada"/>
                        <a:ea typeface="Mada"/>
                        <a:cs typeface="Mada"/>
                        <a:sym typeface="Mada"/>
                      </a:endParaRPr>
                    </a:p>
                  </a:txBody>
                  <a:tcPr marT="91400" marB="91400" marR="91425" marL="9142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r>
              <a:tr h="273750">
                <a:tc>
                  <a:txBody>
                    <a:bodyPr/>
                    <a:lstStyle/>
                    <a:p>
                      <a:pPr indent="0" lvl="0" marL="0" rtl="0" algn="ctr">
                        <a:spcBef>
                          <a:spcPts val="0"/>
                        </a:spcBef>
                        <a:spcAft>
                          <a:spcPts val="0"/>
                        </a:spcAft>
                        <a:buNone/>
                      </a:pPr>
                      <a:r>
                        <a:rPr lang="en" sz="800">
                          <a:solidFill>
                            <a:srgbClr val="A64D79"/>
                          </a:solidFill>
                          <a:latin typeface="Mada"/>
                          <a:ea typeface="Mada"/>
                          <a:cs typeface="Mada"/>
                          <a:sym typeface="Mada"/>
                        </a:rPr>
                        <a:t>Q5</a:t>
                      </a:r>
                      <a:endParaRPr sz="800">
                        <a:solidFill>
                          <a:srgbClr val="A64D79"/>
                        </a:solidFill>
                        <a:latin typeface="Mada"/>
                        <a:ea typeface="Mada"/>
                        <a:cs typeface="Mada"/>
                        <a:sym typeface="Mada"/>
                      </a:endParaRPr>
                    </a:p>
                  </a:txBody>
                  <a:tcPr marT="91400" marB="91400" marR="91425" marL="9142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rPr lang="en" sz="800">
                          <a:solidFill>
                            <a:srgbClr val="D9D9D9"/>
                          </a:solidFill>
                          <a:latin typeface="Mada"/>
                          <a:ea typeface="Mada"/>
                          <a:cs typeface="Mada"/>
                          <a:sym typeface="Mada"/>
                        </a:rPr>
                        <a:t>Ceftriaxone</a:t>
                      </a:r>
                      <a:endParaRPr sz="800">
                        <a:solidFill>
                          <a:srgbClr val="D9D9D9"/>
                        </a:solidFill>
                        <a:latin typeface="Mada"/>
                        <a:ea typeface="Mada"/>
                        <a:cs typeface="Mada"/>
                        <a:sym typeface="Mada"/>
                      </a:endParaRPr>
                    </a:p>
                  </a:txBody>
                  <a:tcPr marT="91400" marB="91400" marR="91425" marL="9142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r>
            </a:tbl>
          </a:graphicData>
        </a:graphic>
      </p:graphicFrame>
      <p:graphicFrame>
        <p:nvGraphicFramePr>
          <p:cNvPr id="327" name="Google Shape;327;p33"/>
          <p:cNvGraphicFramePr/>
          <p:nvPr/>
        </p:nvGraphicFramePr>
        <p:xfrm>
          <a:off x="1386325" y="10201013"/>
          <a:ext cx="3000000" cy="3000000"/>
        </p:xfrm>
        <a:graphic>
          <a:graphicData uri="http://schemas.openxmlformats.org/drawingml/2006/table">
            <a:tbl>
              <a:tblPr>
                <a:noFill/>
                <a:tableStyleId>{D29605BF-01E3-4161-8CAB-9AD606697C1C}</a:tableStyleId>
              </a:tblPr>
              <a:tblGrid>
                <a:gridCol w="382850"/>
                <a:gridCol w="382850"/>
              </a:tblGrid>
              <a:tr h="123775">
                <a:tc>
                  <a:txBody>
                    <a:bodyPr/>
                    <a:lstStyle/>
                    <a:p>
                      <a:pPr indent="0" lvl="0" marL="0" rtl="0" algn="ctr">
                        <a:spcBef>
                          <a:spcPts val="0"/>
                        </a:spcBef>
                        <a:spcAft>
                          <a:spcPts val="0"/>
                        </a:spcAft>
                        <a:buNone/>
                      </a:pPr>
                      <a:r>
                        <a:rPr lang="en" sz="800">
                          <a:solidFill>
                            <a:srgbClr val="A64D79"/>
                          </a:solidFill>
                          <a:latin typeface="Mada"/>
                          <a:ea typeface="Mada"/>
                          <a:cs typeface="Mada"/>
                          <a:sym typeface="Mada"/>
                        </a:rPr>
                        <a:t>Q1</a:t>
                      </a:r>
                      <a:endParaRPr sz="800">
                        <a:solidFill>
                          <a:srgbClr val="A64D79"/>
                        </a:solidFill>
                        <a:latin typeface="Mada"/>
                        <a:ea typeface="Mada"/>
                        <a:cs typeface="Mada"/>
                        <a:sym typeface="Mada"/>
                      </a:endParaRPr>
                    </a:p>
                  </a:txBody>
                  <a:tcPr marT="91400" marB="91400" marR="91425" marL="9142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800">
                          <a:solidFill>
                            <a:srgbClr val="D9D9D9"/>
                          </a:solidFill>
                          <a:latin typeface="Mada"/>
                          <a:ea typeface="Mada"/>
                          <a:cs typeface="Mada"/>
                          <a:sym typeface="Mada"/>
                        </a:rPr>
                        <a:t>B</a:t>
                      </a:r>
                      <a:endParaRPr sz="800">
                        <a:solidFill>
                          <a:srgbClr val="D9D9D9"/>
                        </a:solidFill>
                        <a:latin typeface="Mada"/>
                        <a:ea typeface="Mada"/>
                        <a:cs typeface="Mada"/>
                        <a:sym typeface="Mada"/>
                      </a:endParaRPr>
                    </a:p>
                  </a:txBody>
                  <a:tcPr marT="91400" marB="91400" marR="91425" marL="9142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r>
              <a:tr h="273750">
                <a:tc>
                  <a:txBody>
                    <a:bodyPr/>
                    <a:lstStyle/>
                    <a:p>
                      <a:pPr indent="0" lvl="0" marL="0" rtl="0" algn="ctr">
                        <a:spcBef>
                          <a:spcPts val="0"/>
                        </a:spcBef>
                        <a:spcAft>
                          <a:spcPts val="0"/>
                        </a:spcAft>
                        <a:buNone/>
                      </a:pPr>
                      <a:r>
                        <a:rPr lang="en" sz="800">
                          <a:solidFill>
                            <a:srgbClr val="A64D79"/>
                          </a:solidFill>
                          <a:latin typeface="Mada"/>
                          <a:ea typeface="Mada"/>
                          <a:cs typeface="Mada"/>
                          <a:sym typeface="Mada"/>
                        </a:rPr>
                        <a:t>Q2</a:t>
                      </a:r>
                      <a:endParaRPr sz="800">
                        <a:solidFill>
                          <a:srgbClr val="A64D79"/>
                        </a:solidFill>
                        <a:latin typeface="Mada"/>
                        <a:ea typeface="Mada"/>
                        <a:cs typeface="Mada"/>
                        <a:sym typeface="Mada"/>
                      </a:endParaRPr>
                    </a:p>
                  </a:txBody>
                  <a:tcPr marT="91400" marB="91400" marR="91425" marL="9142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800">
                          <a:solidFill>
                            <a:srgbClr val="D9D9D9"/>
                          </a:solidFill>
                          <a:latin typeface="Mada"/>
                          <a:ea typeface="Mada"/>
                          <a:cs typeface="Mada"/>
                          <a:sym typeface="Mada"/>
                        </a:rPr>
                        <a:t>A</a:t>
                      </a:r>
                      <a:endParaRPr sz="800">
                        <a:solidFill>
                          <a:srgbClr val="D9D9D9"/>
                        </a:solidFill>
                        <a:latin typeface="Mada"/>
                        <a:ea typeface="Mada"/>
                        <a:cs typeface="Mada"/>
                        <a:sym typeface="Mada"/>
                      </a:endParaRPr>
                    </a:p>
                  </a:txBody>
                  <a:tcPr marT="91400" marB="91400" marR="91425" marL="9142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r>
              <a:tr h="273750">
                <a:tc>
                  <a:txBody>
                    <a:bodyPr/>
                    <a:lstStyle/>
                    <a:p>
                      <a:pPr indent="0" lvl="0" marL="0" rtl="0" algn="ctr">
                        <a:spcBef>
                          <a:spcPts val="0"/>
                        </a:spcBef>
                        <a:spcAft>
                          <a:spcPts val="0"/>
                        </a:spcAft>
                        <a:buNone/>
                      </a:pPr>
                      <a:r>
                        <a:rPr lang="en" sz="800">
                          <a:solidFill>
                            <a:srgbClr val="A64D79"/>
                          </a:solidFill>
                          <a:latin typeface="Mada"/>
                          <a:ea typeface="Mada"/>
                          <a:cs typeface="Mada"/>
                          <a:sym typeface="Mada"/>
                        </a:rPr>
                        <a:t>Q3</a:t>
                      </a:r>
                      <a:endParaRPr sz="800">
                        <a:solidFill>
                          <a:srgbClr val="A64D79"/>
                        </a:solidFill>
                        <a:latin typeface="Mada"/>
                        <a:ea typeface="Mada"/>
                        <a:cs typeface="Mada"/>
                        <a:sym typeface="Mada"/>
                      </a:endParaRPr>
                    </a:p>
                  </a:txBody>
                  <a:tcPr marT="91400" marB="91400" marR="91425" marL="9142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800">
                          <a:solidFill>
                            <a:srgbClr val="D9D9D9"/>
                          </a:solidFill>
                          <a:latin typeface="Mada"/>
                          <a:ea typeface="Mada"/>
                          <a:cs typeface="Mada"/>
                          <a:sym typeface="Mada"/>
                        </a:rPr>
                        <a:t>C</a:t>
                      </a:r>
                      <a:endParaRPr sz="800">
                        <a:solidFill>
                          <a:srgbClr val="D9D9D9"/>
                        </a:solidFill>
                        <a:latin typeface="Mada"/>
                        <a:ea typeface="Mada"/>
                        <a:cs typeface="Mada"/>
                        <a:sym typeface="Mada"/>
                      </a:endParaRPr>
                    </a:p>
                  </a:txBody>
                  <a:tcPr marT="91400" marB="91400" marR="91425" marL="9142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r>
              <a:tr h="273750">
                <a:tc>
                  <a:txBody>
                    <a:bodyPr/>
                    <a:lstStyle/>
                    <a:p>
                      <a:pPr indent="0" lvl="0" marL="0" rtl="0" algn="ctr">
                        <a:spcBef>
                          <a:spcPts val="0"/>
                        </a:spcBef>
                        <a:spcAft>
                          <a:spcPts val="0"/>
                        </a:spcAft>
                        <a:buNone/>
                      </a:pPr>
                      <a:r>
                        <a:rPr lang="en" sz="800">
                          <a:solidFill>
                            <a:srgbClr val="A64D79"/>
                          </a:solidFill>
                          <a:latin typeface="Mada"/>
                          <a:ea typeface="Mada"/>
                          <a:cs typeface="Mada"/>
                          <a:sym typeface="Mada"/>
                        </a:rPr>
                        <a:t>Q4</a:t>
                      </a:r>
                      <a:endParaRPr sz="800">
                        <a:solidFill>
                          <a:srgbClr val="A64D79"/>
                        </a:solidFill>
                        <a:latin typeface="Mada"/>
                        <a:ea typeface="Mada"/>
                        <a:cs typeface="Mada"/>
                        <a:sym typeface="Mada"/>
                      </a:endParaRPr>
                    </a:p>
                  </a:txBody>
                  <a:tcPr marT="91400" marB="91400" marR="91425" marL="9142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800">
                          <a:solidFill>
                            <a:srgbClr val="D9D9D9"/>
                          </a:solidFill>
                          <a:latin typeface="Mada"/>
                          <a:ea typeface="Mada"/>
                          <a:cs typeface="Mada"/>
                          <a:sym typeface="Mada"/>
                        </a:rPr>
                        <a:t>B</a:t>
                      </a:r>
                      <a:endParaRPr sz="800">
                        <a:solidFill>
                          <a:srgbClr val="D9D9D9"/>
                        </a:solidFill>
                        <a:latin typeface="Mada"/>
                        <a:ea typeface="Mada"/>
                        <a:cs typeface="Mada"/>
                        <a:sym typeface="Mada"/>
                      </a:endParaRPr>
                    </a:p>
                  </a:txBody>
                  <a:tcPr marT="91400" marB="91400" marR="91425" marL="9142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r>
              <a:tr h="273750">
                <a:tc>
                  <a:txBody>
                    <a:bodyPr/>
                    <a:lstStyle/>
                    <a:p>
                      <a:pPr indent="0" lvl="0" marL="0" rtl="0" algn="ctr">
                        <a:spcBef>
                          <a:spcPts val="0"/>
                        </a:spcBef>
                        <a:spcAft>
                          <a:spcPts val="0"/>
                        </a:spcAft>
                        <a:buNone/>
                      </a:pPr>
                      <a:r>
                        <a:rPr lang="en" sz="800">
                          <a:solidFill>
                            <a:srgbClr val="A64D79"/>
                          </a:solidFill>
                          <a:latin typeface="Mada"/>
                          <a:ea typeface="Mada"/>
                          <a:cs typeface="Mada"/>
                          <a:sym typeface="Mada"/>
                        </a:rPr>
                        <a:t>Q5</a:t>
                      </a:r>
                      <a:endParaRPr sz="800">
                        <a:solidFill>
                          <a:srgbClr val="A64D79"/>
                        </a:solidFill>
                        <a:latin typeface="Mada"/>
                        <a:ea typeface="Mada"/>
                        <a:cs typeface="Mada"/>
                        <a:sym typeface="Mada"/>
                      </a:endParaRPr>
                    </a:p>
                  </a:txBody>
                  <a:tcPr marT="91400" marB="91400" marR="91425" marL="9142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800">
                          <a:solidFill>
                            <a:srgbClr val="D9D9D9"/>
                          </a:solidFill>
                          <a:latin typeface="Mada"/>
                          <a:ea typeface="Mada"/>
                          <a:cs typeface="Mada"/>
                          <a:sym typeface="Mada"/>
                        </a:rPr>
                        <a:t>D</a:t>
                      </a:r>
                      <a:endParaRPr sz="800">
                        <a:solidFill>
                          <a:srgbClr val="D9D9D9"/>
                        </a:solidFill>
                        <a:latin typeface="Mada"/>
                        <a:ea typeface="Mada"/>
                        <a:cs typeface="Mada"/>
                        <a:sym typeface="Mada"/>
                      </a:endParaRPr>
                    </a:p>
                  </a:txBody>
                  <a:tcPr marT="91400" marB="91400" marR="91425" marL="91425" anchor="ctr">
                    <a:lnL cap="flat" cmpd="sng" w="9525">
                      <a:solidFill>
                        <a:srgbClr val="D9D9D9"/>
                      </a:solidFill>
                      <a:prstDash val="solid"/>
                      <a:round/>
                      <a:headEnd len="sm" w="sm" type="none"/>
                      <a:tailEnd len="sm" w="sm" type="none"/>
                    </a:lnL>
                    <a:lnR cap="flat" cmpd="sng" w="9525">
                      <a:solidFill>
                        <a:srgbClr val="D9D9D9"/>
                      </a:solidFill>
                      <a:prstDash val="solid"/>
                      <a:round/>
                      <a:headEnd len="sm" w="sm" type="none"/>
                      <a:tailEnd len="sm" w="sm" type="none"/>
                    </a:lnR>
                    <a:lnT cap="flat" cmpd="sng" w="9525">
                      <a:solidFill>
                        <a:srgbClr val="D9D9D9"/>
                      </a:solidFill>
                      <a:prstDash val="solid"/>
                      <a:round/>
                      <a:headEnd len="sm" w="sm" type="none"/>
                      <a:tailEnd len="sm" w="sm" type="none"/>
                    </a:lnT>
                    <a:lnB cap="flat" cmpd="sng" w="9525">
                      <a:solidFill>
                        <a:srgbClr val="D9D9D9"/>
                      </a:solidFill>
                      <a:prstDash val="solid"/>
                      <a:round/>
                      <a:headEnd len="sm" w="sm" type="none"/>
                      <a:tailEnd len="sm" w="sm" type="none"/>
                    </a:lnB>
                  </a:tcPr>
                </a:tc>
              </a:tr>
            </a:tbl>
          </a:graphicData>
        </a:graphic>
      </p:graphicFrame>
      <p:sp>
        <p:nvSpPr>
          <p:cNvPr id="328" name="Google Shape;328;p33"/>
          <p:cNvSpPr txBox="1"/>
          <p:nvPr/>
        </p:nvSpPr>
        <p:spPr>
          <a:xfrm>
            <a:off x="1314450" y="10000962"/>
            <a:ext cx="876600" cy="200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rgbClr val="741B47"/>
                </a:solidFill>
                <a:latin typeface="Mada"/>
                <a:ea typeface="Mada"/>
                <a:cs typeface="Mada"/>
                <a:sym typeface="Mada"/>
              </a:rPr>
              <a:t>MCQ</a:t>
            </a:r>
            <a:endParaRPr b="1" sz="1200">
              <a:solidFill>
                <a:srgbClr val="741B47"/>
              </a:solidFill>
              <a:latin typeface="Mada"/>
              <a:ea typeface="Mada"/>
              <a:cs typeface="Mada"/>
              <a:sym typeface="Mada"/>
            </a:endParaRPr>
          </a:p>
        </p:txBody>
      </p:sp>
      <p:sp>
        <p:nvSpPr>
          <p:cNvPr id="329" name="Google Shape;329;p33"/>
          <p:cNvSpPr/>
          <p:nvPr/>
        </p:nvSpPr>
        <p:spPr>
          <a:xfrm rot="10800000">
            <a:off x="3305100" y="194"/>
            <a:ext cx="3552900" cy="1675800"/>
          </a:xfrm>
          <a:prstGeom prst="rtTriangle">
            <a:avLst/>
          </a:prstGeom>
          <a:solidFill>
            <a:srgbClr val="741B4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p33"/>
          <p:cNvSpPr txBox="1"/>
          <p:nvPr/>
        </p:nvSpPr>
        <p:spPr>
          <a:xfrm>
            <a:off x="4928700" y="68708"/>
            <a:ext cx="1871400" cy="750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4800">
                <a:solidFill>
                  <a:srgbClr val="FFFFFF"/>
                </a:solidFill>
                <a:latin typeface="Georgia"/>
                <a:ea typeface="Georgia"/>
                <a:cs typeface="Georgia"/>
                <a:sym typeface="Georgia"/>
              </a:rPr>
              <a:t>Quiz</a:t>
            </a:r>
            <a:endParaRPr b="1" sz="4800">
              <a:solidFill>
                <a:srgbClr val="FFFFFF"/>
              </a:solidFill>
              <a:latin typeface="Georgia"/>
              <a:ea typeface="Georgia"/>
              <a:cs typeface="Georgia"/>
              <a:sym typeface="Georgia"/>
            </a:endParaRPr>
          </a:p>
        </p:txBody>
      </p:sp>
      <p:sp>
        <p:nvSpPr>
          <p:cNvPr id="331" name="Google Shape;331;p33"/>
          <p:cNvSpPr/>
          <p:nvPr/>
        </p:nvSpPr>
        <p:spPr>
          <a:xfrm>
            <a:off x="123975" y="1514100"/>
            <a:ext cx="6629400" cy="4454400"/>
          </a:xfrm>
          <a:prstGeom prst="roundRect">
            <a:avLst>
              <a:gd fmla="val 16667" name="adj"/>
            </a:avLst>
          </a:prstGeom>
          <a:noFill/>
          <a:ln cap="flat" cmpd="sng" w="19050">
            <a:solidFill>
              <a:srgbClr val="B7B7B7"/>
            </a:solidFill>
            <a:prstDash val="lgDash"/>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b="1" sz="1000">
              <a:solidFill>
                <a:srgbClr val="741B47"/>
              </a:solidFill>
              <a:latin typeface="Mada"/>
              <a:ea typeface="Mada"/>
              <a:cs typeface="Mada"/>
              <a:sym typeface="Mada"/>
            </a:endParaRPr>
          </a:p>
          <a:p>
            <a:pPr indent="0" lvl="0" marL="0" rtl="0" algn="l">
              <a:spcBef>
                <a:spcPts val="0"/>
              </a:spcBef>
              <a:spcAft>
                <a:spcPts val="0"/>
              </a:spcAft>
              <a:buNone/>
            </a:pPr>
            <a:r>
              <a:rPr b="1" lang="en" sz="1000">
                <a:solidFill>
                  <a:srgbClr val="741B47"/>
                </a:solidFill>
                <a:latin typeface="Mada"/>
                <a:ea typeface="Mada"/>
                <a:cs typeface="Mada"/>
                <a:sym typeface="Mada"/>
              </a:rPr>
              <a:t>Q1- </a:t>
            </a:r>
            <a:r>
              <a:rPr b="1" lang="en" sz="1000">
                <a:solidFill>
                  <a:srgbClr val="741B47"/>
                </a:solidFill>
                <a:latin typeface="Mada"/>
                <a:ea typeface="Mada"/>
                <a:cs typeface="Mada"/>
                <a:sym typeface="Mada"/>
              </a:rPr>
              <a:t>A 24-year-old sexually active woman presents with vaginal itching and a greenish, frothy vaginal discharge. Her boyfriend is asymptomatic. She is prescribed with metronidazole for Trichomonas infection. Which of the following is involved in metronidazole’s action?</a:t>
            </a:r>
            <a:endParaRPr b="1" sz="1000">
              <a:solidFill>
                <a:srgbClr val="741B47"/>
              </a:solidFill>
              <a:latin typeface="Mada"/>
              <a:ea typeface="Mada"/>
              <a:cs typeface="Mada"/>
              <a:sym typeface="Mada"/>
            </a:endParaRPr>
          </a:p>
          <a:p>
            <a:pPr indent="0" lvl="0" marL="0" rtl="0" algn="l">
              <a:spcBef>
                <a:spcPts val="0"/>
              </a:spcBef>
              <a:spcAft>
                <a:spcPts val="0"/>
              </a:spcAft>
              <a:buClr>
                <a:schemeClr val="dk1"/>
              </a:buClr>
              <a:buSzPts val="1100"/>
              <a:buFont typeface="Arial"/>
              <a:buNone/>
            </a:pPr>
            <a:r>
              <a:rPr lang="en" sz="1000">
                <a:solidFill>
                  <a:schemeClr val="dk1"/>
                </a:solidFill>
                <a:latin typeface="Mada"/>
                <a:ea typeface="Mada"/>
                <a:cs typeface="Mada"/>
                <a:sym typeface="Mada"/>
              </a:rPr>
              <a:t>                                         </a:t>
            </a:r>
            <a:r>
              <a:rPr lang="en" sz="1000">
                <a:solidFill>
                  <a:srgbClr val="C27BA0"/>
                </a:solidFill>
                <a:latin typeface="Mada"/>
                <a:ea typeface="Mada"/>
                <a:cs typeface="Mada"/>
                <a:sym typeface="Mada"/>
              </a:rPr>
              <a:t>(A) Blocking folic acid synthesis                                                               (B) Inhibition of DNA synthesis</a:t>
            </a:r>
            <a:endParaRPr sz="1000">
              <a:solidFill>
                <a:srgbClr val="C27BA0"/>
              </a:solidFill>
              <a:latin typeface="Mada"/>
              <a:ea typeface="Mada"/>
              <a:cs typeface="Mada"/>
              <a:sym typeface="Mada"/>
            </a:endParaRPr>
          </a:p>
          <a:p>
            <a:pPr indent="0" lvl="0" marL="0" rtl="0" algn="l">
              <a:spcBef>
                <a:spcPts val="0"/>
              </a:spcBef>
              <a:spcAft>
                <a:spcPts val="0"/>
              </a:spcAft>
              <a:buNone/>
            </a:pPr>
            <a:r>
              <a:rPr lang="en" sz="1000">
                <a:solidFill>
                  <a:srgbClr val="C27BA0"/>
                </a:solidFill>
                <a:latin typeface="Mada"/>
                <a:ea typeface="Mada"/>
                <a:cs typeface="Mada"/>
                <a:sym typeface="Mada"/>
              </a:rPr>
              <a:t>                                         (C) Inhibition of PBPs                                                                                    (D) Inhibition of ribosomes</a:t>
            </a:r>
            <a:endParaRPr sz="1000">
              <a:solidFill>
                <a:srgbClr val="C27BA0"/>
              </a:solidFill>
              <a:latin typeface="Mada"/>
              <a:ea typeface="Mada"/>
              <a:cs typeface="Mada"/>
              <a:sym typeface="Mada"/>
            </a:endParaRPr>
          </a:p>
          <a:p>
            <a:pPr indent="0" lvl="0" marL="0" rtl="0" algn="l">
              <a:spcBef>
                <a:spcPts val="0"/>
              </a:spcBef>
              <a:spcAft>
                <a:spcPts val="0"/>
              </a:spcAft>
              <a:buNone/>
            </a:pPr>
            <a:r>
              <a:t/>
            </a:r>
            <a:endParaRPr sz="1000">
              <a:solidFill>
                <a:schemeClr val="dk1"/>
              </a:solidFill>
              <a:latin typeface="Mada"/>
              <a:ea typeface="Mada"/>
              <a:cs typeface="Mada"/>
              <a:sym typeface="Mada"/>
            </a:endParaRPr>
          </a:p>
          <a:p>
            <a:pPr indent="0" lvl="0" marL="0" rtl="0" algn="l">
              <a:spcBef>
                <a:spcPts val="0"/>
              </a:spcBef>
              <a:spcAft>
                <a:spcPts val="0"/>
              </a:spcAft>
              <a:buNone/>
            </a:pPr>
            <a:r>
              <a:rPr b="1" lang="en" sz="1000">
                <a:solidFill>
                  <a:srgbClr val="741B47"/>
                </a:solidFill>
                <a:latin typeface="Mada"/>
                <a:ea typeface="Mada"/>
                <a:cs typeface="Mada"/>
                <a:sym typeface="Mada"/>
              </a:rPr>
              <a:t>Q2-A 25-year-old sexually active woman presents to her primary care physician with vaginal itching and a greenish, frothy vaginal discharge. Her boyfriend is asymptomatic. She is prescribed metronidazole for Trichomonas vaginalis. Which of the following should be told to avoid while taking metronidazole?</a:t>
            </a:r>
            <a:endParaRPr b="1" sz="1000">
              <a:solidFill>
                <a:srgbClr val="741B47"/>
              </a:solidFill>
              <a:latin typeface="Mada"/>
              <a:ea typeface="Mada"/>
              <a:cs typeface="Mada"/>
              <a:sym typeface="Mada"/>
            </a:endParaRPr>
          </a:p>
          <a:p>
            <a:pPr indent="0" lvl="0" marL="0" rtl="0" algn="l">
              <a:spcBef>
                <a:spcPts val="0"/>
              </a:spcBef>
              <a:spcAft>
                <a:spcPts val="0"/>
              </a:spcAft>
              <a:buNone/>
            </a:pPr>
            <a:r>
              <a:rPr lang="en" sz="1000">
                <a:solidFill>
                  <a:schemeClr val="dk1"/>
                </a:solidFill>
                <a:latin typeface="Mada"/>
                <a:ea typeface="Mada"/>
                <a:cs typeface="Mada"/>
                <a:sym typeface="Mada"/>
              </a:rPr>
              <a:t>                                        </a:t>
            </a:r>
            <a:r>
              <a:rPr lang="en" sz="1000">
                <a:solidFill>
                  <a:srgbClr val="C27BA0"/>
                </a:solidFill>
                <a:latin typeface="Mada"/>
                <a:ea typeface="Mada"/>
                <a:cs typeface="Mada"/>
                <a:sym typeface="Mada"/>
              </a:rPr>
              <a:t>  (A) Alcohol                                                                                                         (B) Aspirin </a:t>
            </a:r>
            <a:endParaRPr sz="1000">
              <a:solidFill>
                <a:srgbClr val="C27BA0"/>
              </a:solidFill>
              <a:latin typeface="Mada"/>
              <a:ea typeface="Mada"/>
              <a:cs typeface="Mada"/>
              <a:sym typeface="Mada"/>
            </a:endParaRPr>
          </a:p>
          <a:p>
            <a:pPr indent="0" lvl="0" marL="0" rtl="0" algn="l">
              <a:spcBef>
                <a:spcPts val="0"/>
              </a:spcBef>
              <a:spcAft>
                <a:spcPts val="0"/>
              </a:spcAft>
              <a:buNone/>
            </a:pPr>
            <a:r>
              <a:rPr lang="en" sz="1000">
                <a:solidFill>
                  <a:srgbClr val="C27BA0"/>
                </a:solidFill>
                <a:latin typeface="Mada"/>
                <a:ea typeface="Mada"/>
                <a:cs typeface="Mada"/>
                <a:sym typeface="Mada"/>
              </a:rPr>
              <a:t>                                          (C) Caffeine                                                                                                        (D) Grapefruit juice</a:t>
            </a:r>
            <a:endParaRPr sz="1000">
              <a:solidFill>
                <a:srgbClr val="C27BA0"/>
              </a:solidFill>
              <a:latin typeface="Mada"/>
              <a:ea typeface="Mada"/>
              <a:cs typeface="Mada"/>
              <a:sym typeface="Mada"/>
            </a:endParaRPr>
          </a:p>
          <a:p>
            <a:pPr indent="0" lvl="0" marL="0" rtl="0" algn="l">
              <a:spcBef>
                <a:spcPts val="0"/>
              </a:spcBef>
              <a:spcAft>
                <a:spcPts val="0"/>
              </a:spcAft>
              <a:buNone/>
            </a:pPr>
            <a:r>
              <a:rPr b="1" lang="en" sz="1000">
                <a:solidFill>
                  <a:srgbClr val="741B47"/>
                </a:solidFill>
                <a:latin typeface="Mada"/>
                <a:ea typeface="Mada"/>
                <a:cs typeface="Mada"/>
                <a:sym typeface="Mada"/>
              </a:rPr>
              <a:t>Q3- A 20- year- old patient presents to the clinic with acute severe dysentery diarrhea , the doctor said it was caused by amoeba.  what Antiamebic drug should be given?</a:t>
            </a:r>
            <a:endParaRPr b="1" sz="1000">
              <a:solidFill>
                <a:srgbClr val="741B47"/>
              </a:solidFill>
              <a:latin typeface="Mada"/>
              <a:ea typeface="Mada"/>
              <a:cs typeface="Mada"/>
              <a:sym typeface="Mada"/>
            </a:endParaRPr>
          </a:p>
          <a:p>
            <a:pPr indent="0" lvl="0" marL="0" rtl="0" algn="l">
              <a:spcBef>
                <a:spcPts val="0"/>
              </a:spcBef>
              <a:spcAft>
                <a:spcPts val="0"/>
              </a:spcAft>
              <a:buNone/>
            </a:pPr>
            <a:r>
              <a:rPr lang="en" sz="1000">
                <a:solidFill>
                  <a:schemeClr val="dk1"/>
                </a:solidFill>
                <a:latin typeface="Mada"/>
                <a:ea typeface="Mada"/>
                <a:cs typeface="Mada"/>
                <a:sym typeface="Mada"/>
              </a:rPr>
              <a:t>                                          </a:t>
            </a:r>
            <a:r>
              <a:rPr lang="en" sz="1000">
                <a:solidFill>
                  <a:srgbClr val="C27BA0"/>
                </a:solidFill>
                <a:latin typeface="Mada"/>
                <a:ea typeface="Mada"/>
                <a:cs typeface="Mada"/>
                <a:sym typeface="Mada"/>
              </a:rPr>
              <a:t>(A)Chloroquine                                                                                              (B)Diloxanide furoate</a:t>
            </a:r>
            <a:endParaRPr sz="1000">
              <a:solidFill>
                <a:srgbClr val="C27BA0"/>
              </a:solidFill>
              <a:latin typeface="Mada"/>
              <a:ea typeface="Mada"/>
              <a:cs typeface="Mada"/>
              <a:sym typeface="Mada"/>
            </a:endParaRPr>
          </a:p>
          <a:p>
            <a:pPr indent="0" lvl="0" marL="0" rtl="0" algn="l">
              <a:spcBef>
                <a:spcPts val="0"/>
              </a:spcBef>
              <a:spcAft>
                <a:spcPts val="0"/>
              </a:spcAft>
              <a:buNone/>
            </a:pPr>
            <a:r>
              <a:rPr lang="en" sz="1000">
                <a:solidFill>
                  <a:srgbClr val="C27BA0"/>
                </a:solidFill>
                <a:latin typeface="Mada"/>
                <a:ea typeface="Mada"/>
                <a:cs typeface="Mada"/>
                <a:sym typeface="Mada"/>
              </a:rPr>
              <a:t>                                          (C)Dehydroemetine                                                                                     (D)Tetracycline</a:t>
            </a:r>
            <a:endParaRPr sz="1000">
              <a:solidFill>
                <a:srgbClr val="C27BA0"/>
              </a:solidFill>
              <a:latin typeface="Mada"/>
              <a:ea typeface="Mada"/>
              <a:cs typeface="Mada"/>
              <a:sym typeface="Mada"/>
            </a:endParaRPr>
          </a:p>
          <a:p>
            <a:pPr indent="0" lvl="0" marL="0" rtl="0" algn="l">
              <a:spcBef>
                <a:spcPts val="0"/>
              </a:spcBef>
              <a:spcAft>
                <a:spcPts val="0"/>
              </a:spcAft>
              <a:buNone/>
            </a:pPr>
            <a:r>
              <a:t/>
            </a:r>
            <a:endParaRPr sz="1000">
              <a:solidFill>
                <a:srgbClr val="C27BA0"/>
              </a:solidFill>
              <a:latin typeface="Mada"/>
              <a:ea typeface="Mada"/>
              <a:cs typeface="Mada"/>
              <a:sym typeface="Mada"/>
            </a:endParaRPr>
          </a:p>
          <a:p>
            <a:pPr indent="0" lvl="0" marL="0" rtl="0" algn="l">
              <a:spcBef>
                <a:spcPts val="0"/>
              </a:spcBef>
              <a:spcAft>
                <a:spcPts val="0"/>
              </a:spcAft>
              <a:buNone/>
            </a:pPr>
            <a:r>
              <a:rPr b="1" lang="en" sz="1000">
                <a:solidFill>
                  <a:srgbClr val="741B47"/>
                </a:solidFill>
                <a:latin typeface="Mada"/>
                <a:ea typeface="Mada"/>
                <a:cs typeface="Mada"/>
                <a:sym typeface="Mada"/>
              </a:rPr>
              <a:t>Q4-Which of the following drugs interferes with thyroid function tests?</a:t>
            </a:r>
            <a:endParaRPr b="1" sz="1000">
              <a:solidFill>
                <a:srgbClr val="741B47"/>
              </a:solidFill>
              <a:latin typeface="Mada"/>
              <a:ea typeface="Mada"/>
              <a:cs typeface="Mada"/>
              <a:sym typeface="Mada"/>
            </a:endParaRPr>
          </a:p>
          <a:p>
            <a:pPr indent="0" lvl="0" marL="0" rtl="0" algn="l">
              <a:spcBef>
                <a:spcPts val="0"/>
              </a:spcBef>
              <a:spcAft>
                <a:spcPts val="0"/>
              </a:spcAft>
              <a:buNone/>
            </a:pPr>
            <a:r>
              <a:rPr lang="en" sz="1000">
                <a:solidFill>
                  <a:schemeClr val="dk1"/>
                </a:solidFill>
                <a:latin typeface="Mada"/>
                <a:ea typeface="Mada"/>
                <a:cs typeface="Mada"/>
                <a:sym typeface="Mada"/>
              </a:rPr>
              <a:t>                                         </a:t>
            </a:r>
            <a:r>
              <a:rPr lang="en" sz="1000">
                <a:solidFill>
                  <a:srgbClr val="C27BA0"/>
                </a:solidFill>
                <a:latin typeface="Mada"/>
                <a:ea typeface="Mada"/>
                <a:cs typeface="Mada"/>
                <a:sym typeface="Mada"/>
              </a:rPr>
              <a:t>(A )Diloxanide furoate                                                                                  (B) Iodoquinol</a:t>
            </a:r>
            <a:endParaRPr sz="1000">
              <a:solidFill>
                <a:srgbClr val="C27BA0"/>
              </a:solidFill>
              <a:latin typeface="Mada"/>
              <a:ea typeface="Mada"/>
              <a:cs typeface="Mada"/>
              <a:sym typeface="Mada"/>
            </a:endParaRPr>
          </a:p>
          <a:p>
            <a:pPr indent="0" lvl="0" marL="0" rtl="0" algn="l">
              <a:spcBef>
                <a:spcPts val="0"/>
              </a:spcBef>
              <a:spcAft>
                <a:spcPts val="0"/>
              </a:spcAft>
              <a:buNone/>
            </a:pPr>
            <a:r>
              <a:rPr lang="en" sz="1000">
                <a:solidFill>
                  <a:srgbClr val="C27BA0"/>
                </a:solidFill>
                <a:latin typeface="Mada"/>
                <a:ea typeface="Mada"/>
                <a:cs typeface="Mada"/>
                <a:sym typeface="Mada"/>
              </a:rPr>
              <a:t>                                         (C) Metronidazole                                                                                          (D) Diloxanide furoate</a:t>
            </a:r>
            <a:endParaRPr sz="1000">
              <a:solidFill>
                <a:srgbClr val="C27BA0"/>
              </a:solidFill>
              <a:latin typeface="Mada"/>
              <a:ea typeface="Mada"/>
              <a:cs typeface="Mada"/>
              <a:sym typeface="Mada"/>
            </a:endParaRPr>
          </a:p>
          <a:p>
            <a:pPr indent="0" lvl="0" marL="0" rtl="0" algn="l">
              <a:spcBef>
                <a:spcPts val="0"/>
              </a:spcBef>
              <a:spcAft>
                <a:spcPts val="0"/>
              </a:spcAft>
              <a:buNone/>
            </a:pPr>
            <a:r>
              <a:rPr b="1" lang="en" sz="1000">
                <a:solidFill>
                  <a:srgbClr val="741B47"/>
                </a:solidFill>
                <a:latin typeface="Mada"/>
                <a:ea typeface="Mada"/>
                <a:cs typeface="Mada"/>
                <a:sym typeface="Mada"/>
              </a:rPr>
              <a:t>Q5- A patient came with dysentery diarrhea and fever after investigation an organism  gram -ve, non-lactose fermenter was found. A diagnosis of shigellosis was made. What is the most suitable drug?</a:t>
            </a:r>
            <a:endParaRPr b="1" sz="1000">
              <a:solidFill>
                <a:srgbClr val="741B47"/>
              </a:solidFill>
              <a:latin typeface="Mada"/>
              <a:ea typeface="Mada"/>
              <a:cs typeface="Mada"/>
              <a:sym typeface="Mada"/>
            </a:endParaRPr>
          </a:p>
          <a:p>
            <a:pPr indent="0" lvl="0" marL="0" rtl="0" algn="l">
              <a:spcBef>
                <a:spcPts val="0"/>
              </a:spcBef>
              <a:spcAft>
                <a:spcPts val="0"/>
              </a:spcAft>
              <a:buNone/>
            </a:pPr>
            <a:r>
              <a:rPr lang="en" sz="1000">
                <a:solidFill>
                  <a:schemeClr val="dk1"/>
                </a:solidFill>
                <a:latin typeface="Mada"/>
                <a:ea typeface="Mada"/>
                <a:cs typeface="Mada"/>
                <a:sym typeface="Mada"/>
              </a:rPr>
              <a:t>                                          </a:t>
            </a:r>
            <a:r>
              <a:rPr lang="en" sz="1000">
                <a:solidFill>
                  <a:srgbClr val="C27BA0"/>
                </a:solidFill>
                <a:latin typeface="Mada"/>
                <a:ea typeface="Mada"/>
                <a:cs typeface="Mada"/>
                <a:sym typeface="Mada"/>
              </a:rPr>
              <a:t>(A)TMP-SMX                                                                                                     (B)Azithromycin</a:t>
            </a:r>
            <a:endParaRPr sz="1000">
              <a:solidFill>
                <a:srgbClr val="C27BA0"/>
              </a:solidFill>
              <a:latin typeface="Mada"/>
              <a:ea typeface="Mada"/>
              <a:cs typeface="Mada"/>
              <a:sym typeface="Mada"/>
            </a:endParaRPr>
          </a:p>
          <a:p>
            <a:pPr indent="0" lvl="0" marL="0" rtl="0" algn="l">
              <a:spcBef>
                <a:spcPts val="0"/>
              </a:spcBef>
              <a:spcAft>
                <a:spcPts val="0"/>
              </a:spcAft>
              <a:buNone/>
            </a:pPr>
            <a:r>
              <a:rPr lang="en" sz="1000">
                <a:solidFill>
                  <a:srgbClr val="C27BA0"/>
                </a:solidFill>
                <a:latin typeface="Mada"/>
                <a:ea typeface="Mada"/>
                <a:cs typeface="Mada"/>
                <a:sym typeface="Mada"/>
              </a:rPr>
              <a:t>                                          (C)Diloxanide furoate                                                                                  (D)Ciprofloxacin</a:t>
            </a:r>
            <a:endParaRPr sz="1000">
              <a:solidFill>
                <a:srgbClr val="C27BA0"/>
              </a:solidFill>
              <a:latin typeface="Mada"/>
              <a:ea typeface="Mada"/>
              <a:cs typeface="Mada"/>
              <a:sym typeface="Mada"/>
            </a:endParaRPr>
          </a:p>
          <a:p>
            <a:pPr indent="0" lvl="0" marL="0" rtl="0" algn="l">
              <a:spcBef>
                <a:spcPts val="0"/>
              </a:spcBef>
              <a:spcAft>
                <a:spcPts val="0"/>
              </a:spcAft>
              <a:buNone/>
            </a:pPr>
            <a:r>
              <a:t/>
            </a:r>
            <a:endParaRPr sz="1000">
              <a:solidFill>
                <a:schemeClr val="dk1"/>
              </a:solidFill>
              <a:latin typeface="Mada"/>
              <a:ea typeface="Mada"/>
              <a:cs typeface="Mada"/>
              <a:sym typeface="Mada"/>
            </a:endParaRPr>
          </a:p>
          <a:p>
            <a:pPr indent="0" lvl="0" marL="0" rtl="0" algn="l">
              <a:spcBef>
                <a:spcPts val="0"/>
              </a:spcBef>
              <a:spcAft>
                <a:spcPts val="0"/>
              </a:spcAft>
              <a:buNone/>
            </a:pPr>
            <a:r>
              <a:t/>
            </a:r>
            <a:endParaRPr sz="1000">
              <a:solidFill>
                <a:schemeClr val="dk1"/>
              </a:solidFill>
              <a:latin typeface="Mada"/>
              <a:ea typeface="Mada"/>
              <a:cs typeface="Mada"/>
              <a:sym typeface="Mada"/>
            </a:endParaRPr>
          </a:p>
          <a:p>
            <a:pPr indent="0" lvl="0" marL="0" rtl="0" algn="l">
              <a:spcBef>
                <a:spcPts val="0"/>
              </a:spcBef>
              <a:spcAft>
                <a:spcPts val="0"/>
              </a:spcAft>
              <a:buNone/>
            </a:pPr>
            <a:r>
              <a:t/>
            </a:r>
            <a:endParaRPr sz="1000">
              <a:solidFill>
                <a:schemeClr val="dk1"/>
              </a:solidFill>
              <a:latin typeface="Mada"/>
              <a:ea typeface="Mada"/>
              <a:cs typeface="Mada"/>
              <a:sym typeface="Mada"/>
            </a:endParaRPr>
          </a:p>
          <a:p>
            <a:pPr indent="0" lvl="0" marL="0" rtl="0" algn="l">
              <a:spcBef>
                <a:spcPts val="0"/>
              </a:spcBef>
              <a:spcAft>
                <a:spcPts val="0"/>
              </a:spcAft>
              <a:buClr>
                <a:schemeClr val="dk1"/>
              </a:buClr>
              <a:buSzPts val="1100"/>
              <a:buFont typeface="Arial"/>
              <a:buNone/>
            </a:pPr>
            <a:r>
              <a:t/>
            </a:r>
            <a:endParaRPr sz="1000">
              <a:solidFill>
                <a:schemeClr val="dk1"/>
              </a:solidFill>
              <a:latin typeface="Mada"/>
              <a:ea typeface="Mada"/>
              <a:cs typeface="Mada"/>
              <a:sym typeface="Mada"/>
            </a:endParaRPr>
          </a:p>
          <a:p>
            <a:pPr indent="0" lvl="0" marL="0" rtl="0" algn="l">
              <a:spcBef>
                <a:spcPts val="0"/>
              </a:spcBef>
              <a:spcAft>
                <a:spcPts val="0"/>
              </a:spcAft>
              <a:buNone/>
            </a:pPr>
            <a:r>
              <a:t/>
            </a:r>
            <a:endParaRPr sz="1000">
              <a:latin typeface="Mada"/>
              <a:ea typeface="Mada"/>
              <a:cs typeface="Mada"/>
              <a:sym typeface="Mada"/>
            </a:endParaRPr>
          </a:p>
        </p:txBody>
      </p:sp>
      <p:sp>
        <p:nvSpPr>
          <p:cNvPr id="332" name="Google Shape;332;p33"/>
          <p:cNvSpPr/>
          <p:nvPr/>
        </p:nvSpPr>
        <p:spPr>
          <a:xfrm>
            <a:off x="123975" y="6650947"/>
            <a:ext cx="6629400" cy="3140700"/>
          </a:xfrm>
          <a:prstGeom prst="roundRect">
            <a:avLst>
              <a:gd fmla="val 16667" name="adj"/>
            </a:avLst>
          </a:prstGeom>
          <a:noFill/>
          <a:ln cap="flat" cmpd="sng" w="19050">
            <a:solidFill>
              <a:srgbClr val="B7B7B7"/>
            </a:solidFill>
            <a:prstDash val="lgDash"/>
            <a:round/>
            <a:headEnd len="sm" w="sm" type="none"/>
            <a:tailEnd len="sm" w="sm" type="none"/>
          </a:ln>
        </p:spPr>
        <p:txBody>
          <a:bodyPr anchorCtr="0" anchor="t" bIns="91425" lIns="91425" spcFirstLastPara="1" rIns="91425" wrap="square" tIns="91425">
            <a:noAutofit/>
          </a:bodyPr>
          <a:lstStyle/>
          <a:p>
            <a:pPr indent="-304800" lvl="0" marL="457200" rtl="0" algn="l">
              <a:spcBef>
                <a:spcPts val="0"/>
              </a:spcBef>
              <a:spcAft>
                <a:spcPts val="0"/>
              </a:spcAft>
              <a:buClr>
                <a:srgbClr val="741B47"/>
              </a:buClr>
              <a:buSzPts val="1200"/>
              <a:buFont typeface="Mada"/>
              <a:buChar char="-"/>
            </a:pPr>
            <a:r>
              <a:rPr b="1" lang="en" sz="1200">
                <a:solidFill>
                  <a:srgbClr val="741B47"/>
                </a:solidFill>
                <a:latin typeface="Mada"/>
                <a:ea typeface="Mada"/>
                <a:cs typeface="Mada"/>
                <a:sym typeface="Mada"/>
              </a:rPr>
              <a:t>A patient was given a antiamebic drug later he experienced metallic taste. </a:t>
            </a:r>
            <a:endParaRPr b="1" sz="1200">
              <a:solidFill>
                <a:srgbClr val="741B47"/>
              </a:solidFill>
              <a:latin typeface="Mada"/>
              <a:ea typeface="Mada"/>
              <a:cs typeface="Mada"/>
              <a:sym typeface="Mada"/>
            </a:endParaRPr>
          </a:p>
          <a:p>
            <a:pPr indent="0" lvl="0" marL="457200" rtl="0" algn="l">
              <a:spcBef>
                <a:spcPts val="0"/>
              </a:spcBef>
              <a:spcAft>
                <a:spcPts val="0"/>
              </a:spcAft>
              <a:buNone/>
            </a:pPr>
            <a:r>
              <a:t/>
            </a:r>
            <a:endParaRPr b="1" sz="1200">
              <a:solidFill>
                <a:srgbClr val="741B47"/>
              </a:solidFill>
              <a:latin typeface="Mada"/>
              <a:ea typeface="Mada"/>
              <a:cs typeface="Mada"/>
              <a:sym typeface="Mada"/>
            </a:endParaRPr>
          </a:p>
          <a:p>
            <a:pPr indent="0" lvl="0" marL="0" rtl="0" algn="l">
              <a:spcBef>
                <a:spcPts val="0"/>
              </a:spcBef>
              <a:spcAft>
                <a:spcPts val="0"/>
              </a:spcAft>
              <a:buClr>
                <a:schemeClr val="dk1"/>
              </a:buClr>
              <a:buSzPts val="1100"/>
              <a:buFont typeface="Arial"/>
              <a:buNone/>
            </a:pPr>
            <a:r>
              <a:rPr lang="en" sz="1200">
                <a:solidFill>
                  <a:srgbClr val="C27BA0"/>
                </a:solidFill>
                <a:latin typeface="Mada"/>
                <a:ea typeface="Mada"/>
                <a:cs typeface="Mada"/>
                <a:sym typeface="Mada"/>
              </a:rPr>
              <a:t>Q1- Mention the drug and its MOA :</a:t>
            </a:r>
            <a:endParaRPr sz="1200">
              <a:solidFill>
                <a:srgbClr val="C27BA0"/>
              </a:solidFill>
              <a:latin typeface="Mada"/>
              <a:ea typeface="Mada"/>
              <a:cs typeface="Mada"/>
              <a:sym typeface="Mada"/>
            </a:endParaRPr>
          </a:p>
          <a:p>
            <a:pPr indent="0" lvl="0" marL="0" rtl="0" algn="l">
              <a:spcBef>
                <a:spcPts val="0"/>
              </a:spcBef>
              <a:spcAft>
                <a:spcPts val="0"/>
              </a:spcAft>
              <a:buClr>
                <a:schemeClr val="dk1"/>
              </a:buClr>
              <a:buSzPts val="1100"/>
              <a:buFont typeface="Arial"/>
              <a:buNone/>
            </a:pPr>
            <a:r>
              <a:rPr lang="en" sz="1200">
                <a:solidFill>
                  <a:srgbClr val="C27BA0"/>
                </a:solidFill>
                <a:latin typeface="Mada"/>
                <a:ea typeface="Mada"/>
                <a:cs typeface="Mada"/>
                <a:sym typeface="Mada"/>
              </a:rPr>
              <a:t>Q2- Enumerate 3 ADRs :</a:t>
            </a:r>
            <a:endParaRPr sz="1200">
              <a:solidFill>
                <a:srgbClr val="C27BA0"/>
              </a:solidFill>
              <a:latin typeface="Mada"/>
              <a:ea typeface="Mada"/>
              <a:cs typeface="Mada"/>
              <a:sym typeface="Mada"/>
            </a:endParaRPr>
          </a:p>
          <a:p>
            <a:pPr indent="0" lvl="0" marL="0" rtl="0" algn="l">
              <a:spcBef>
                <a:spcPts val="0"/>
              </a:spcBef>
              <a:spcAft>
                <a:spcPts val="0"/>
              </a:spcAft>
              <a:buNone/>
            </a:pPr>
            <a:r>
              <a:rPr lang="en" sz="1200">
                <a:solidFill>
                  <a:srgbClr val="C27BA0"/>
                </a:solidFill>
                <a:latin typeface="Mada"/>
                <a:ea typeface="Mada"/>
                <a:cs typeface="Mada"/>
                <a:sym typeface="Mada"/>
              </a:rPr>
              <a:t>Q3- mention 3 C.Is:</a:t>
            </a:r>
            <a:endParaRPr sz="1200">
              <a:solidFill>
                <a:srgbClr val="C27BA0"/>
              </a:solidFill>
              <a:latin typeface="Mada"/>
              <a:ea typeface="Mada"/>
              <a:cs typeface="Mada"/>
              <a:sym typeface="Mada"/>
            </a:endParaRPr>
          </a:p>
          <a:p>
            <a:pPr indent="0" lvl="0" marL="0" rtl="0" algn="l">
              <a:spcBef>
                <a:spcPts val="0"/>
              </a:spcBef>
              <a:spcAft>
                <a:spcPts val="0"/>
              </a:spcAft>
              <a:buNone/>
            </a:pPr>
            <a:r>
              <a:t/>
            </a:r>
            <a:endParaRPr sz="1200">
              <a:solidFill>
                <a:srgbClr val="C27BA0"/>
              </a:solidFill>
              <a:latin typeface="Mada"/>
              <a:ea typeface="Mada"/>
              <a:cs typeface="Mada"/>
              <a:sym typeface="Mada"/>
            </a:endParaRPr>
          </a:p>
          <a:p>
            <a:pPr indent="0" lvl="0" marL="0" rtl="0" algn="l">
              <a:spcBef>
                <a:spcPts val="0"/>
              </a:spcBef>
              <a:spcAft>
                <a:spcPts val="0"/>
              </a:spcAft>
              <a:buNone/>
            </a:pPr>
            <a:r>
              <a:t/>
            </a:r>
            <a:endParaRPr sz="1200">
              <a:solidFill>
                <a:srgbClr val="C27BA0"/>
              </a:solidFill>
              <a:latin typeface="Mada"/>
              <a:ea typeface="Mada"/>
              <a:cs typeface="Mada"/>
              <a:sym typeface="Mada"/>
            </a:endParaRPr>
          </a:p>
          <a:p>
            <a:pPr indent="-304800" lvl="0" marL="457200" rtl="0" algn="l">
              <a:spcBef>
                <a:spcPts val="0"/>
              </a:spcBef>
              <a:spcAft>
                <a:spcPts val="0"/>
              </a:spcAft>
              <a:buClr>
                <a:srgbClr val="741B47"/>
              </a:buClr>
              <a:buSzPts val="1200"/>
              <a:buFont typeface="Mada"/>
              <a:buChar char="-"/>
            </a:pPr>
            <a:r>
              <a:rPr b="1" lang="en" sz="1200">
                <a:solidFill>
                  <a:srgbClr val="741B47"/>
                </a:solidFill>
                <a:latin typeface="Mada"/>
                <a:ea typeface="Mada"/>
                <a:cs typeface="Mada"/>
                <a:sym typeface="Mada"/>
              </a:rPr>
              <a:t>A 36 year-old patient with bacterial diarrhea and fever caused by salmonella.he was given an antibiotic, later presents with prolonged interval Q-T. </a:t>
            </a:r>
            <a:endParaRPr b="1" sz="1200">
              <a:solidFill>
                <a:srgbClr val="741B47"/>
              </a:solidFill>
              <a:latin typeface="Mada"/>
              <a:ea typeface="Mada"/>
              <a:cs typeface="Mada"/>
              <a:sym typeface="Mada"/>
            </a:endParaRPr>
          </a:p>
          <a:p>
            <a:pPr indent="0" lvl="0" marL="457200" rtl="0" algn="l">
              <a:spcBef>
                <a:spcPts val="0"/>
              </a:spcBef>
              <a:spcAft>
                <a:spcPts val="0"/>
              </a:spcAft>
              <a:buNone/>
            </a:pPr>
            <a:r>
              <a:t/>
            </a:r>
            <a:endParaRPr b="1" sz="1200">
              <a:solidFill>
                <a:srgbClr val="741B47"/>
              </a:solidFill>
              <a:latin typeface="Mada"/>
              <a:ea typeface="Mada"/>
              <a:cs typeface="Mada"/>
              <a:sym typeface="Mada"/>
            </a:endParaRPr>
          </a:p>
          <a:p>
            <a:pPr indent="0" lvl="0" marL="0" rtl="0" algn="l">
              <a:spcBef>
                <a:spcPts val="0"/>
              </a:spcBef>
              <a:spcAft>
                <a:spcPts val="0"/>
              </a:spcAft>
              <a:buNone/>
            </a:pPr>
            <a:r>
              <a:rPr lang="en" sz="1200">
                <a:solidFill>
                  <a:srgbClr val="C27BA0"/>
                </a:solidFill>
                <a:latin typeface="Mada"/>
                <a:ea typeface="Mada"/>
                <a:cs typeface="Mada"/>
                <a:sym typeface="Mada"/>
              </a:rPr>
              <a:t>Q1- Mention the drug and its M.O.A:</a:t>
            </a:r>
            <a:endParaRPr sz="1200">
              <a:solidFill>
                <a:srgbClr val="C27BA0"/>
              </a:solidFill>
              <a:latin typeface="Mada"/>
              <a:ea typeface="Mada"/>
              <a:cs typeface="Mada"/>
              <a:sym typeface="Mada"/>
            </a:endParaRPr>
          </a:p>
          <a:p>
            <a:pPr indent="0" lvl="0" marL="0" rtl="0" algn="l">
              <a:spcBef>
                <a:spcPts val="0"/>
              </a:spcBef>
              <a:spcAft>
                <a:spcPts val="0"/>
              </a:spcAft>
              <a:buNone/>
            </a:pPr>
            <a:r>
              <a:rPr lang="en" sz="1200">
                <a:solidFill>
                  <a:srgbClr val="C27BA0"/>
                </a:solidFill>
                <a:latin typeface="Mada"/>
                <a:ea typeface="Mada"/>
                <a:cs typeface="Mada"/>
                <a:sym typeface="Mada"/>
              </a:rPr>
              <a:t>Q2- mention other drug that can be used :</a:t>
            </a:r>
            <a:endParaRPr sz="1200">
              <a:solidFill>
                <a:srgbClr val="C27BA0"/>
              </a:solidFill>
              <a:latin typeface="Mada"/>
              <a:ea typeface="Mada"/>
              <a:cs typeface="Mada"/>
              <a:sym typeface="Mada"/>
            </a:endParaRPr>
          </a:p>
          <a:p>
            <a:pPr indent="0" lvl="0" marL="0" rtl="0" algn="l">
              <a:spcBef>
                <a:spcPts val="0"/>
              </a:spcBef>
              <a:spcAft>
                <a:spcPts val="0"/>
              </a:spcAft>
              <a:buNone/>
            </a:pPr>
            <a:r>
              <a:t/>
            </a:r>
            <a:endParaRPr sz="1200">
              <a:solidFill>
                <a:srgbClr val="C27BA0"/>
              </a:solidFill>
              <a:latin typeface="Mada"/>
              <a:ea typeface="Mada"/>
              <a:cs typeface="Mada"/>
              <a:sym typeface="Mada"/>
            </a:endParaRPr>
          </a:p>
          <a:p>
            <a:pPr indent="0" lvl="0" marL="0" rtl="0" algn="l">
              <a:spcBef>
                <a:spcPts val="0"/>
              </a:spcBef>
              <a:spcAft>
                <a:spcPts val="0"/>
              </a:spcAft>
              <a:buNone/>
            </a:pPr>
            <a:r>
              <a:t/>
            </a:r>
            <a:endParaRPr sz="1200">
              <a:solidFill>
                <a:srgbClr val="C27BA0"/>
              </a:solidFill>
              <a:latin typeface="Mada"/>
              <a:ea typeface="Mada"/>
              <a:cs typeface="Mada"/>
              <a:sym typeface="Mada"/>
            </a:endParaRPr>
          </a:p>
          <a:p>
            <a:pPr indent="0" lvl="0" marL="0" rtl="0" algn="l">
              <a:spcBef>
                <a:spcPts val="0"/>
              </a:spcBef>
              <a:spcAft>
                <a:spcPts val="0"/>
              </a:spcAft>
              <a:buNone/>
            </a:pPr>
            <a:r>
              <a:t/>
            </a:r>
            <a:endParaRPr sz="1200">
              <a:solidFill>
                <a:srgbClr val="C27BA0"/>
              </a:solidFill>
              <a:latin typeface="Mada"/>
              <a:ea typeface="Mada"/>
              <a:cs typeface="Mada"/>
              <a:sym typeface="Mada"/>
            </a:endParaRPr>
          </a:p>
          <a:p>
            <a:pPr indent="0" lvl="0" marL="0" rtl="0" algn="l">
              <a:spcBef>
                <a:spcPts val="0"/>
              </a:spcBef>
              <a:spcAft>
                <a:spcPts val="0"/>
              </a:spcAft>
              <a:buClr>
                <a:schemeClr val="dk1"/>
              </a:buClr>
              <a:buSzPts val="1100"/>
              <a:buFont typeface="Arial"/>
              <a:buNone/>
            </a:pPr>
            <a:r>
              <a:t/>
            </a:r>
            <a:endParaRPr sz="1200">
              <a:solidFill>
                <a:srgbClr val="C27BA0"/>
              </a:solidFill>
              <a:latin typeface="Mada"/>
              <a:ea typeface="Mada"/>
              <a:cs typeface="Mada"/>
              <a:sym typeface="Mada"/>
            </a:endParaRPr>
          </a:p>
          <a:p>
            <a:pPr indent="0" lvl="0" marL="0" rtl="0" algn="l">
              <a:spcBef>
                <a:spcPts val="0"/>
              </a:spcBef>
              <a:spcAft>
                <a:spcPts val="0"/>
              </a:spcAft>
              <a:buClr>
                <a:schemeClr val="dk1"/>
              </a:buClr>
              <a:buSzPts val="1100"/>
              <a:buFont typeface="Arial"/>
              <a:buNone/>
            </a:pPr>
            <a:r>
              <a:t/>
            </a:r>
            <a:endParaRPr sz="1200">
              <a:solidFill>
                <a:schemeClr val="dk1"/>
              </a:solidFill>
              <a:latin typeface="Mada"/>
              <a:ea typeface="Mada"/>
              <a:cs typeface="Mada"/>
              <a:sym typeface="Mada"/>
            </a:endParaRPr>
          </a:p>
          <a:p>
            <a:pPr indent="0" lvl="0" marL="0" rtl="0" algn="l">
              <a:spcBef>
                <a:spcPts val="0"/>
              </a:spcBef>
              <a:spcAft>
                <a:spcPts val="0"/>
              </a:spcAft>
              <a:buNone/>
            </a:pPr>
            <a:r>
              <a:t/>
            </a:r>
            <a:endParaRPr sz="1200">
              <a:latin typeface="Mada"/>
              <a:ea typeface="Mada"/>
              <a:cs typeface="Mada"/>
              <a:sym typeface="Mada"/>
            </a:endParaRPr>
          </a:p>
        </p:txBody>
      </p:sp>
      <p:sp>
        <p:nvSpPr>
          <p:cNvPr id="333" name="Google Shape;333;p33"/>
          <p:cNvSpPr/>
          <p:nvPr/>
        </p:nvSpPr>
        <p:spPr>
          <a:xfrm>
            <a:off x="581025" y="6448049"/>
            <a:ext cx="1314300" cy="390600"/>
          </a:xfrm>
          <a:prstGeom prst="chevron">
            <a:avLst>
              <a:gd fmla="val 50000" name="adj"/>
            </a:avLst>
          </a:prstGeom>
          <a:solidFill>
            <a:srgbClr val="FFFFFF"/>
          </a:solid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800">
                <a:solidFill>
                  <a:srgbClr val="C27BA0"/>
                </a:solidFill>
                <a:latin typeface="Georgia"/>
                <a:ea typeface="Georgia"/>
                <a:cs typeface="Georgia"/>
                <a:sym typeface="Georgia"/>
              </a:rPr>
              <a:t>SAQ</a:t>
            </a:r>
            <a:endParaRPr b="1" sz="1800">
              <a:solidFill>
                <a:srgbClr val="C27BA0"/>
              </a:solidFill>
              <a:latin typeface="Georgia"/>
              <a:ea typeface="Georgia"/>
              <a:cs typeface="Georgia"/>
              <a:sym typeface="Georgia"/>
            </a:endParaRPr>
          </a:p>
        </p:txBody>
      </p:sp>
      <p:sp>
        <p:nvSpPr>
          <p:cNvPr id="334" name="Google Shape;334;p33"/>
          <p:cNvSpPr/>
          <p:nvPr/>
        </p:nvSpPr>
        <p:spPr>
          <a:xfrm>
            <a:off x="581025" y="1314076"/>
            <a:ext cx="1314300" cy="390600"/>
          </a:xfrm>
          <a:prstGeom prst="chevron">
            <a:avLst>
              <a:gd fmla="val 50000" name="adj"/>
            </a:avLst>
          </a:prstGeom>
          <a:solidFill>
            <a:srgbClr val="FFFFFF"/>
          </a:solidFill>
          <a:ln cap="flat" cmpd="sng" w="19050">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800">
                <a:solidFill>
                  <a:srgbClr val="C27BA0"/>
                </a:solidFill>
                <a:latin typeface="Georgia"/>
                <a:ea typeface="Georgia"/>
                <a:cs typeface="Georgia"/>
                <a:sym typeface="Georgia"/>
              </a:rPr>
              <a:t>MCQ</a:t>
            </a:r>
            <a:endParaRPr b="1" sz="1800">
              <a:solidFill>
                <a:srgbClr val="C27BA0"/>
              </a:solidFill>
              <a:latin typeface="Georgia"/>
              <a:ea typeface="Georgia"/>
              <a:cs typeface="Georgia"/>
              <a:sym typeface="Georgia"/>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