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12186000" cx="6858000"/>
  <p:notesSz cx="6858000" cy="9144000"/>
  <p:embeddedFontLst>
    <p:embeddedFont>
      <p:font typeface="Cabin"/>
      <p:regular r:id="rId18"/>
      <p:bold r:id="rId19"/>
      <p:italic r:id="rId20"/>
      <p:boldItalic r:id="rId21"/>
    </p:embeddedFont>
    <p:embeddedFont>
      <p:font typeface="Mada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838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4AED300-8FEA-472F-B42F-3EAAA76892FC}">
  <a:tblStyle styleId="{84AED300-8FEA-472F-B42F-3EAAA76892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38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bin-italic.fntdata"/><Relationship Id="rId11" Type="http://schemas.openxmlformats.org/officeDocument/2006/relationships/slide" Target="slides/slide4.xml"/><Relationship Id="rId22" Type="http://schemas.openxmlformats.org/officeDocument/2006/relationships/font" Target="fonts/Mada-regular.fntdata"/><Relationship Id="rId10" Type="http://schemas.openxmlformats.org/officeDocument/2006/relationships/slide" Target="slides/slide3.xml"/><Relationship Id="rId21" Type="http://schemas.openxmlformats.org/officeDocument/2006/relationships/font" Target="fonts/Cabin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23" Type="http://schemas.openxmlformats.org/officeDocument/2006/relationships/font" Target="fonts/Mad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font" Target="fonts/Cabin-bold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Cabin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464445" y="685800"/>
            <a:ext cx="192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de1bca43a_0_14:notes"/>
          <p:cNvSpPr/>
          <p:nvPr>
            <p:ph idx="2" type="sldImg"/>
          </p:nvPr>
        </p:nvSpPr>
        <p:spPr>
          <a:xfrm>
            <a:off x="2464445" y="685800"/>
            <a:ext cx="192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de1bca43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5de1bca43a_0_109:notes"/>
          <p:cNvSpPr/>
          <p:nvPr>
            <p:ph idx="2" type="sldImg"/>
          </p:nvPr>
        </p:nvSpPr>
        <p:spPr>
          <a:xfrm>
            <a:off x="2464445" y="685800"/>
            <a:ext cx="192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5de1bca43a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de1bca43a_0_0:notes"/>
          <p:cNvSpPr/>
          <p:nvPr>
            <p:ph idx="2" type="sldImg"/>
          </p:nvPr>
        </p:nvSpPr>
        <p:spPr>
          <a:xfrm>
            <a:off x="2464445" y="685800"/>
            <a:ext cx="192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de1bca4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cd614fc21_0_34:notes"/>
          <p:cNvSpPr/>
          <p:nvPr>
            <p:ph idx="2" type="sldImg"/>
          </p:nvPr>
        </p:nvSpPr>
        <p:spPr>
          <a:xfrm>
            <a:off x="2464445" y="685800"/>
            <a:ext cx="192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cd614fc2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cd614fc21_0_57:notes"/>
          <p:cNvSpPr/>
          <p:nvPr>
            <p:ph idx="2" type="sldImg"/>
          </p:nvPr>
        </p:nvSpPr>
        <p:spPr>
          <a:xfrm>
            <a:off x="2464445" y="685800"/>
            <a:ext cx="192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6cd614fc2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e9cb7cf36_2_10:notes"/>
          <p:cNvSpPr/>
          <p:nvPr>
            <p:ph idx="2" type="sldImg"/>
          </p:nvPr>
        </p:nvSpPr>
        <p:spPr>
          <a:xfrm>
            <a:off x="2464445" y="685800"/>
            <a:ext cx="192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e9cb7cf36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6cd614fc21_0_131:notes"/>
          <p:cNvSpPr/>
          <p:nvPr>
            <p:ph idx="2" type="sldImg"/>
          </p:nvPr>
        </p:nvSpPr>
        <p:spPr>
          <a:xfrm>
            <a:off x="2464445" y="685800"/>
            <a:ext cx="192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6cd614fc21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5ebde52dc1_0_44:notes"/>
          <p:cNvSpPr/>
          <p:nvPr>
            <p:ph idx="2" type="sldImg"/>
          </p:nvPr>
        </p:nvSpPr>
        <p:spPr>
          <a:xfrm>
            <a:off x="2464445" y="685800"/>
            <a:ext cx="192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5ebde52dc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f159ff9fe_0_9:notes"/>
          <p:cNvSpPr/>
          <p:nvPr>
            <p:ph idx="2" type="sldImg"/>
          </p:nvPr>
        </p:nvSpPr>
        <p:spPr>
          <a:xfrm>
            <a:off x="2464445" y="685800"/>
            <a:ext cx="192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5f159ff9f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c9c8daaec_0_4:notes"/>
          <p:cNvSpPr/>
          <p:nvPr>
            <p:ph idx="2" type="sldImg"/>
          </p:nvPr>
        </p:nvSpPr>
        <p:spPr>
          <a:xfrm>
            <a:off x="2464445" y="685800"/>
            <a:ext cx="192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6c9c8daae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233781" y="1764050"/>
            <a:ext cx="6390300" cy="486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233775" y="6714620"/>
            <a:ext cx="6390300" cy="18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233775" y="2620636"/>
            <a:ext cx="6390300" cy="465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233775" y="7468264"/>
            <a:ext cx="6390300" cy="30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233781" y="1764050"/>
            <a:ext cx="6390300" cy="486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233775" y="6714620"/>
            <a:ext cx="6390300" cy="18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233775" y="5095802"/>
            <a:ext cx="6390300" cy="199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233775" y="1054355"/>
            <a:ext cx="6390300" cy="13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233775" y="2730448"/>
            <a:ext cx="6390300" cy="80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233775" y="1054355"/>
            <a:ext cx="6390300" cy="13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233775" y="2730448"/>
            <a:ext cx="3000000" cy="80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2" type="body"/>
          </p:nvPr>
        </p:nvSpPr>
        <p:spPr>
          <a:xfrm>
            <a:off x="3624300" y="2730448"/>
            <a:ext cx="3000000" cy="80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233775" y="1054355"/>
            <a:ext cx="6390300" cy="13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233775" y="1316330"/>
            <a:ext cx="2106000" cy="179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233775" y="3292246"/>
            <a:ext cx="2106000" cy="75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367688" y="1066497"/>
            <a:ext cx="4775700" cy="96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/>
          <p:nvPr/>
        </p:nvSpPr>
        <p:spPr>
          <a:xfrm>
            <a:off x="3429000" y="-296"/>
            <a:ext cx="3429000" cy="121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1"/>
          <p:cNvSpPr txBox="1"/>
          <p:nvPr>
            <p:ph type="title"/>
          </p:nvPr>
        </p:nvSpPr>
        <p:spPr>
          <a:xfrm>
            <a:off x="199125" y="2921643"/>
            <a:ext cx="3033900" cy="351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5" name="Google Shape;85;p21"/>
          <p:cNvSpPr txBox="1"/>
          <p:nvPr>
            <p:ph idx="1" type="subTitle"/>
          </p:nvPr>
        </p:nvSpPr>
        <p:spPr>
          <a:xfrm>
            <a:off x="199125" y="6641056"/>
            <a:ext cx="3033900" cy="292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3704625" y="1715481"/>
            <a:ext cx="2877600" cy="87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233775" y="5095802"/>
            <a:ext cx="6390300" cy="199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233775" y="10023095"/>
            <a:ext cx="4499100" cy="14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hasCustomPrompt="1" type="title"/>
          </p:nvPr>
        </p:nvSpPr>
        <p:spPr>
          <a:xfrm>
            <a:off x="233775" y="2620636"/>
            <a:ext cx="6390300" cy="465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233775" y="7468264"/>
            <a:ext cx="6390300" cy="30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233775" y="1054355"/>
            <a:ext cx="6390300" cy="13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233775" y="2730448"/>
            <a:ext cx="6390300" cy="80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233775" y="1054355"/>
            <a:ext cx="6390300" cy="13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233775" y="2730448"/>
            <a:ext cx="3000000" cy="80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3624300" y="2730448"/>
            <a:ext cx="3000000" cy="80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233775" y="1054355"/>
            <a:ext cx="6390300" cy="13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233775" y="1316330"/>
            <a:ext cx="2106000" cy="179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233775" y="3292246"/>
            <a:ext cx="2106000" cy="75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367688" y="1066497"/>
            <a:ext cx="4775700" cy="96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3429000" y="-296"/>
            <a:ext cx="3429000" cy="121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199125" y="2921643"/>
            <a:ext cx="3033900" cy="351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199125" y="6641056"/>
            <a:ext cx="3033900" cy="292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3704625" y="1715481"/>
            <a:ext cx="2877600" cy="87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233775" y="10023095"/>
            <a:ext cx="4499100" cy="14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33775" y="1054355"/>
            <a:ext cx="6390300" cy="13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33775" y="2730448"/>
            <a:ext cx="6390300" cy="80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-150" y="11309951"/>
            <a:ext cx="6858000" cy="876000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9525">
            <a:solidFill>
              <a:srgbClr val="C27BA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-150" y="0"/>
            <a:ext cx="6877200" cy="95400"/>
          </a:xfrm>
          <a:prstGeom prst="rect">
            <a:avLst/>
          </a:prstGeom>
          <a:solidFill>
            <a:srgbClr val="741B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233775" y="1054355"/>
            <a:ext cx="6390300" cy="13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233775" y="2730448"/>
            <a:ext cx="6390300" cy="80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354343" y="11048111"/>
            <a:ext cx="4116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document/d/1vLdNamfzIiACRKGp81jXnTCeeCSKS_mTl1xp1xq5MV4/edit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hyperlink" Target="https://www.sarahah.com/messages/user/310aee58-eb69-4d7d-bb26-e596f5dfa048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7.jpg"/><Relationship Id="rId9" Type="http://schemas.openxmlformats.org/officeDocument/2006/relationships/image" Target="../media/image8.jpg"/><Relationship Id="rId5" Type="http://schemas.openxmlformats.org/officeDocument/2006/relationships/image" Target="../media/image6.jpg"/><Relationship Id="rId6" Type="http://schemas.openxmlformats.org/officeDocument/2006/relationships/image" Target="../media/image5.jpg"/><Relationship Id="rId7" Type="http://schemas.openxmlformats.org/officeDocument/2006/relationships/image" Target="../media/image15.png"/><Relationship Id="rId8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/>
          <p:nvPr/>
        </p:nvSpPr>
        <p:spPr>
          <a:xfrm flipH="1" rot="-5400000">
            <a:off x="-800314" y="797839"/>
            <a:ext cx="8456153" cy="6860475"/>
          </a:xfrm>
          <a:prstGeom prst="flowChartExtract">
            <a:avLst/>
          </a:prstGeom>
          <a:solidFill>
            <a:srgbClr val="741B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5"/>
          <p:cNvSpPr/>
          <p:nvPr/>
        </p:nvSpPr>
        <p:spPr>
          <a:xfrm flipH="1" rot="10800000">
            <a:off x="-5887" y="1"/>
            <a:ext cx="6867300" cy="4228200"/>
          </a:xfrm>
          <a:prstGeom prst="rtTriangle">
            <a:avLst/>
          </a:pr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5"/>
          <p:cNvSpPr/>
          <p:nvPr/>
        </p:nvSpPr>
        <p:spPr>
          <a:xfrm rot="5400000">
            <a:off x="5416593" y="10697055"/>
            <a:ext cx="1492014" cy="1390650"/>
          </a:xfrm>
          <a:prstGeom prst="flowChartMerge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5"/>
          <p:cNvSpPr txBox="1"/>
          <p:nvPr/>
        </p:nvSpPr>
        <p:spPr>
          <a:xfrm>
            <a:off x="5648250" y="11197239"/>
            <a:ext cx="13143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u="sng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Editing File</a:t>
            </a:r>
            <a:endParaRPr b="1" i="1" u="sng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" name="Google Shape;105;p25"/>
          <p:cNvSpPr txBox="1"/>
          <p:nvPr/>
        </p:nvSpPr>
        <p:spPr>
          <a:xfrm>
            <a:off x="19050" y="6932589"/>
            <a:ext cx="30384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Objectives:</a:t>
            </a:r>
            <a:endParaRPr b="1" sz="3000">
              <a:solidFill>
                <a:srgbClr val="741B4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6" name="Google Shape;106;p25"/>
          <p:cNvSpPr txBox="1"/>
          <p:nvPr/>
        </p:nvSpPr>
        <p:spPr>
          <a:xfrm>
            <a:off x="1466850" y="3523397"/>
            <a:ext cx="5353200" cy="18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Hepatotoxic Drugs</a:t>
            </a:r>
            <a:endParaRPr b="1" sz="4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" name="Google Shape;107;p25"/>
          <p:cNvSpPr txBox="1"/>
          <p:nvPr/>
        </p:nvSpPr>
        <p:spPr>
          <a:xfrm>
            <a:off x="47625" y="7506650"/>
            <a:ext cx="5276700" cy="3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A64D79"/>
                </a:solidFill>
                <a:latin typeface="Mada"/>
                <a:ea typeface="Mada"/>
                <a:cs typeface="Mada"/>
                <a:sym typeface="Mada"/>
              </a:rPr>
              <a:t>By the end of the lecture , you should know:</a:t>
            </a:r>
            <a:endParaRPr b="1">
              <a:solidFill>
                <a:srgbClr val="A64D79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A64D79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400"/>
              <a:buFont typeface="Mada"/>
              <a:buChar char="●"/>
            </a:pPr>
            <a:r>
              <a:rPr lang="en">
                <a:solidFill>
                  <a:srgbClr val="A64D79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Define the role of liver in drug detoxification</a:t>
            </a:r>
            <a:endParaRPr sz="600">
              <a:solidFill>
                <a:srgbClr val="A64D79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A64D79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400"/>
              <a:buFont typeface="Mada"/>
              <a:buChar char="●"/>
            </a:pPr>
            <a:r>
              <a:rPr lang="en">
                <a:solidFill>
                  <a:srgbClr val="A64D79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Discuss the types (patterns) of hepatotoxicity</a:t>
            </a:r>
            <a:endParaRPr sz="600">
              <a:solidFill>
                <a:srgbClr val="A64D79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A64D79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400"/>
              <a:buFont typeface="Mada"/>
              <a:buChar char="●"/>
            </a:pPr>
            <a:r>
              <a:rPr lang="en">
                <a:solidFill>
                  <a:srgbClr val="A64D79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Classify hepatotoxins</a:t>
            </a:r>
            <a:endParaRPr sz="600">
              <a:solidFill>
                <a:srgbClr val="A64D79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A64D79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400"/>
              <a:buFont typeface="Mada"/>
              <a:buChar char="●"/>
            </a:pPr>
            <a:r>
              <a:rPr lang="en">
                <a:solidFill>
                  <a:srgbClr val="A64D79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Explain how a drug can inflict hepatotoxicity</a:t>
            </a:r>
            <a:endParaRPr sz="600">
              <a:solidFill>
                <a:srgbClr val="A64D79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A64D79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400"/>
              <a:buFont typeface="Mada"/>
              <a:buChar char="●"/>
            </a:pPr>
            <a:r>
              <a:rPr lang="en">
                <a:solidFill>
                  <a:srgbClr val="A64D79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State the pathological consequences of hepatic injury</a:t>
            </a:r>
            <a:endParaRPr sz="600">
              <a:solidFill>
                <a:srgbClr val="A64D79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A64D79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400"/>
              <a:buFont typeface="Mada"/>
              <a:buChar char="●"/>
            </a:pPr>
            <a:r>
              <a:rPr lang="en">
                <a:solidFill>
                  <a:srgbClr val="A64D79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Contrast the various clinical presentation of hepatotoxicity</a:t>
            </a:r>
            <a:endParaRPr sz="600">
              <a:solidFill>
                <a:srgbClr val="A64D79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A64D79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400"/>
              <a:buFont typeface="Mada"/>
              <a:buChar char="●"/>
            </a:pPr>
            <a:r>
              <a:rPr lang="en">
                <a:solidFill>
                  <a:srgbClr val="A64D79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Enlist the possible treatment</a:t>
            </a:r>
            <a:endParaRPr>
              <a:solidFill>
                <a:srgbClr val="A64D79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108" name="Google Shape;10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025" y="235577"/>
            <a:ext cx="1313982" cy="8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5"/>
          <p:cNvPicPr preferRelativeResize="0"/>
          <p:nvPr/>
        </p:nvPicPr>
        <p:blipFill rotWithShape="1">
          <a:blip r:embed="rId5">
            <a:alphaModFix/>
          </a:blip>
          <a:srcRect b="15539" l="0" r="0" t="16778"/>
          <a:stretch/>
        </p:blipFill>
        <p:spPr>
          <a:xfrm>
            <a:off x="1578174" y="114350"/>
            <a:ext cx="1546025" cy="104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5"/>
          <p:cNvSpPr txBox="1"/>
          <p:nvPr/>
        </p:nvSpPr>
        <p:spPr>
          <a:xfrm>
            <a:off x="104775" y="11085704"/>
            <a:ext cx="13143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741B47"/>
                </a:solidFill>
                <a:latin typeface="Mada"/>
                <a:ea typeface="Mada"/>
                <a:cs typeface="Mada"/>
                <a:sym typeface="Mada"/>
              </a:rPr>
              <a:t>Color index:</a:t>
            </a:r>
            <a:endParaRPr b="1" u="sng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11" name="Google Shape;111;p25"/>
          <p:cNvSpPr txBox="1"/>
          <p:nvPr/>
        </p:nvSpPr>
        <p:spPr>
          <a:xfrm>
            <a:off x="47625" y="11438044"/>
            <a:ext cx="16668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Black : Main content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Red : Important</a:t>
            </a:r>
            <a:endParaRPr sz="1200">
              <a:solidFill>
                <a:srgbClr val="FF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85C6"/>
                </a:solidFill>
                <a:latin typeface="Mada"/>
                <a:ea typeface="Mada"/>
                <a:cs typeface="Mada"/>
                <a:sym typeface="Mada"/>
              </a:rPr>
              <a:t>Blue: Males’ slides only</a:t>
            </a:r>
            <a:endParaRPr sz="1200">
              <a:solidFill>
                <a:srgbClr val="3D85C6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12" name="Google Shape;112;p25"/>
          <p:cNvCxnSpPr/>
          <p:nvPr/>
        </p:nvCxnSpPr>
        <p:spPr>
          <a:xfrm>
            <a:off x="1819275" y="11542718"/>
            <a:ext cx="0" cy="495300"/>
          </a:xfrm>
          <a:prstGeom prst="straightConnector1">
            <a:avLst/>
          </a:prstGeom>
          <a:noFill/>
          <a:ln cap="flat" cmpd="sng" w="9525">
            <a:solidFill>
              <a:srgbClr val="C27BA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13" name="Google Shape;113;p25"/>
          <p:cNvSpPr txBox="1"/>
          <p:nvPr/>
        </p:nvSpPr>
        <p:spPr>
          <a:xfrm>
            <a:off x="1952625" y="11438044"/>
            <a:ext cx="22860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74EA7"/>
                </a:solidFill>
                <a:latin typeface="Mada"/>
                <a:ea typeface="Mada"/>
                <a:cs typeface="Mada"/>
                <a:sym typeface="Mada"/>
              </a:rPr>
              <a:t>Purple: Females’ slides only</a:t>
            </a:r>
            <a:endParaRPr sz="1200">
              <a:solidFill>
                <a:srgbClr val="674EA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Grey: Extra info or explanation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Green : Dr. notes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14" name="Google Shape;114;p25"/>
          <p:cNvSpPr txBox="1"/>
          <p:nvPr/>
        </p:nvSpPr>
        <p:spPr>
          <a:xfrm>
            <a:off x="85725" y="10390525"/>
            <a:ext cx="61914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Mada"/>
              <a:buChar char="★"/>
            </a:pPr>
            <a:r>
              <a:rPr b="1" lang="en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The Drugs mentioned in the lecture are VERY important, know them and to which category they belong.</a:t>
            </a:r>
            <a:endParaRPr b="1">
              <a:solidFill>
                <a:srgbClr val="FF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115" name="Google Shape;11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88386" y="143119"/>
            <a:ext cx="1046464" cy="104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4"/>
          <p:cNvSpPr/>
          <p:nvPr/>
        </p:nvSpPr>
        <p:spPr>
          <a:xfrm rot="5400000">
            <a:off x="-521287" y="521287"/>
            <a:ext cx="7748174" cy="6705600"/>
          </a:xfrm>
          <a:prstGeom prst="flowChartExtract">
            <a:avLst/>
          </a:prstGeom>
          <a:solidFill>
            <a:srgbClr val="741B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4"/>
          <p:cNvSpPr txBox="1"/>
          <p:nvPr/>
        </p:nvSpPr>
        <p:spPr>
          <a:xfrm>
            <a:off x="238200" y="6894431"/>
            <a:ext cx="6429300" cy="13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Team Leaders:</a:t>
            </a:r>
            <a:endParaRPr b="1" sz="1200">
              <a:solidFill>
                <a:srgbClr val="741B4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51C75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51C75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A64D79"/>
                </a:solidFill>
                <a:latin typeface="Mada"/>
                <a:ea typeface="Mada"/>
                <a:cs typeface="Mada"/>
                <a:sym typeface="Mada"/>
              </a:rPr>
              <a:t>May Babaeer           Zyad Aldosari</a:t>
            </a:r>
            <a:endParaRPr b="1" sz="2400">
              <a:solidFill>
                <a:srgbClr val="A64D79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43" name="Google Shape;343;p34"/>
          <p:cNvSpPr/>
          <p:nvPr/>
        </p:nvSpPr>
        <p:spPr>
          <a:xfrm rot="-5400000">
            <a:off x="3807075" y="1155350"/>
            <a:ext cx="2129925" cy="1876425"/>
          </a:xfrm>
          <a:prstGeom prst="flowChartMerge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4" name="Google Shape;344;p34"/>
          <p:cNvPicPr preferRelativeResize="0"/>
          <p:nvPr/>
        </p:nvPicPr>
        <p:blipFill rotWithShape="1">
          <a:blip r:embed="rId3">
            <a:alphaModFix/>
          </a:blip>
          <a:srcRect b="19850" l="0" r="0" t="19850"/>
          <a:stretch/>
        </p:blipFill>
        <p:spPr>
          <a:xfrm>
            <a:off x="4238625" y="1580866"/>
            <a:ext cx="885825" cy="534145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4"/>
          <p:cNvSpPr txBox="1"/>
          <p:nvPr/>
        </p:nvSpPr>
        <p:spPr>
          <a:xfrm>
            <a:off x="3829050" y="1996241"/>
            <a:ext cx="17313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  <a:hlinkClick r:id="rId4"/>
              </a:rPr>
              <a:t>Share with us your ideas !</a:t>
            </a:r>
            <a:endParaRPr b="1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46" name="Google Shape;346;p34"/>
          <p:cNvSpPr txBox="1"/>
          <p:nvPr/>
        </p:nvSpPr>
        <p:spPr>
          <a:xfrm>
            <a:off x="-361950" y="3226507"/>
            <a:ext cx="5829300" cy="15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Good Luck ,</a:t>
            </a:r>
            <a:endParaRPr b="1" i="1" sz="46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Future Doctors!</a:t>
            </a:r>
            <a:endParaRPr b="1" i="1" sz="46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7" name="Google Shape;347;p34"/>
          <p:cNvSpPr txBox="1"/>
          <p:nvPr/>
        </p:nvSpPr>
        <p:spPr>
          <a:xfrm>
            <a:off x="238200" y="8798970"/>
            <a:ext cx="64293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This Amazing Work Was Done By:</a:t>
            </a:r>
            <a:endParaRPr b="1" sz="28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48" name="Google Shape;348;p34"/>
          <p:cNvSpPr txBox="1"/>
          <p:nvPr/>
        </p:nvSpPr>
        <p:spPr>
          <a:xfrm>
            <a:off x="228600" y="9647650"/>
            <a:ext cx="63246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     </a:t>
            </a:r>
            <a:r>
              <a:rPr b="1" lang="en" sz="24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May Babaeer                         Nouf AlShammari</a:t>
            </a:r>
            <a:endParaRPr b="1" sz="11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     Noura AlMazrou                  Shahad AlSahil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/>
          <p:nvPr/>
        </p:nvSpPr>
        <p:spPr>
          <a:xfrm>
            <a:off x="4575825" y="1277608"/>
            <a:ext cx="2082300" cy="1085700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Of endogenous (steroid hormones, cholesterol, FA &amp; proteins) &amp; exogenous (</a:t>
            </a:r>
            <a:r>
              <a:rPr lang="en" sz="1200" u="sng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drugs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, toxins, herbs) chemicals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1" name="Google Shape;121;p26"/>
          <p:cNvSpPr/>
          <p:nvPr/>
        </p:nvSpPr>
        <p:spPr>
          <a:xfrm>
            <a:off x="2400675" y="1277598"/>
            <a:ext cx="1970100" cy="1085700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Glucose (as glycogen), fat soluble vitamins (A,D,E,K)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&amp; minerals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2" name="Google Shape;122;p26"/>
          <p:cNvSpPr txBox="1"/>
          <p:nvPr/>
        </p:nvSpPr>
        <p:spPr>
          <a:xfrm>
            <a:off x="802320" y="359425"/>
            <a:ext cx="53061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Liver Functions:</a:t>
            </a:r>
            <a:endParaRPr b="1" sz="2400">
              <a:solidFill>
                <a:srgbClr val="741B4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3" name="Google Shape;123;p26"/>
          <p:cNvSpPr txBox="1"/>
          <p:nvPr/>
        </p:nvSpPr>
        <p:spPr>
          <a:xfrm>
            <a:off x="4575825" y="2358675"/>
            <a:ext cx="2082300" cy="3981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Purification, transformation &amp; clearance</a:t>
            </a:r>
            <a:endParaRPr b="1"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4" name="Google Shape;124;p26"/>
          <p:cNvSpPr/>
          <p:nvPr/>
        </p:nvSpPr>
        <p:spPr>
          <a:xfrm>
            <a:off x="145400" y="1277598"/>
            <a:ext cx="1970100" cy="1085700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Utilization of glucose, lipids &amp; proteins + bile for digesting fats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5" name="Google Shape;125;p26"/>
          <p:cNvSpPr txBox="1"/>
          <p:nvPr/>
        </p:nvSpPr>
        <p:spPr>
          <a:xfrm>
            <a:off x="2403550" y="2358675"/>
            <a:ext cx="1970100" cy="3981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Storage</a:t>
            </a:r>
            <a:endParaRPr b="1" sz="14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6" name="Google Shape;126;p26"/>
          <p:cNvSpPr txBox="1"/>
          <p:nvPr/>
        </p:nvSpPr>
        <p:spPr>
          <a:xfrm>
            <a:off x="148300" y="2358675"/>
            <a:ext cx="1970100" cy="398100"/>
          </a:xfrm>
          <a:prstGeom prst="rect">
            <a:avLst/>
          </a:prstGeom>
          <a:solidFill>
            <a:srgbClr val="741B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Regulation, synthesis, secretion</a:t>
            </a:r>
            <a:endParaRPr b="1"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7" name="Google Shape;127;p26"/>
          <p:cNvSpPr/>
          <p:nvPr/>
        </p:nvSpPr>
        <p:spPr>
          <a:xfrm>
            <a:off x="101450" y="3705225"/>
            <a:ext cx="1794000" cy="1168200"/>
          </a:xfrm>
          <a:prstGeom prst="roundRect">
            <a:avLst>
              <a:gd fmla="val 16667" name="adj"/>
            </a:avLst>
          </a:prstGeom>
          <a:solidFill>
            <a:srgbClr val="F8F8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Human body identifies almost all drugs as foreign substances i.e. Xenobiotic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8" name="Google Shape;128;p26"/>
          <p:cNvSpPr/>
          <p:nvPr/>
        </p:nvSpPr>
        <p:spPr>
          <a:xfrm>
            <a:off x="2476575" y="3705225"/>
            <a:ext cx="1794000" cy="1168200"/>
          </a:xfrm>
          <a:prstGeom prst="roundRect">
            <a:avLst>
              <a:gd fmla="val 16667" name="adj"/>
            </a:avLst>
          </a:prstGeom>
          <a:solidFill>
            <a:srgbClr val="F8F8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Has to get rid of them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9" name="Google Shape;129;p26"/>
          <p:cNvSpPr/>
          <p:nvPr/>
        </p:nvSpPr>
        <p:spPr>
          <a:xfrm>
            <a:off x="4905450" y="3705225"/>
            <a:ext cx="1794000" cy="1168200"/>
          </a:xfrm>
          <a:prstGeom prst="roundRect">
            <a:avLst>
              <a:gd fmla="val 16667" name="adj"/>
            </a:avLst>
          </a:prstGeom>
          <a:solidFill>
            <a:srgbClr val="F8F8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t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hus , liver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considered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as 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Metabolic clearance housing</a:t>
            </a:r>
            <a:endParaRPr b="1"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30" name="Google Shape;130;p26"/>
          <p:cNvSpPr txBox="1"/>
          <p:nvPr/>
        </p:nvSpPr>
        <p:spPr>
          <a:xfrm>
            <a:off x="421326" y="5407675"/>
            <a:ext cx="60558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Metabolism of Drugs in the Liver</a:t>
            </a:r>
            <a:endParaRPr b="1" sz="2400">
              <a:solidFill>
                <a:srgbClr val="741B4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1" name="Google Shape;131;p26"/>
          <p:cNvSpPr txBox="1"/>
          <p:nvPr/>
        </p:nvSpPr>
        <p:spPr>
          <a:xfrm>
            <a:off x="428625" y="5943600"/>
            <a:ext cx="6055800" cy="1252500"/>
          </a:xfrm>
          <a:prstGeom prst="rect">
            <a:avLst/>
          </a:prstGeom>
          <a:noFill/>
          <a:ln cap="flat" cmpd="sng" w="9525">
            <a:solidFill>
              <a:srgbClr val="C27BA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Liver subjects drugs to chemical transformation (metabolism) to become 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inactive and easily excreted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Since most drugs are lipophilic they’re changed into hydrophilic water soluble to be suitable for elimination through the bile or urine.</a:t>
            </a:r>
            <a:endParaRPr sz="600"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Such metabolic transformation usually occur</a:t>
            </a:r>
            <a:r>
              <a:rPr b="1" lang="en" sz="1200" u="sng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in 2 phases</a:t>
            </a: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:</a:t>
            </a:r>
            <a:endParaRPr b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32" name="Google Shape;132;p26"/>
          <p:cNvCxnSpPr/>
          <p:nvPr/>
        </p:nvCxnSpPr>
        <p:spPr>
          <a:xfrm>
            <a:off x="266700" y="8248650"/>
            <a:ext cx="6315000" cy="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33" name="Google Shape;133;p26"/>
          <p:cNvSpPr/>
          <p:nvPr/>
        </p:nvSpPr>
        <p:spPr>
          <a:xfrm>
            <a:off x="2874250" y="7772400"/>
            <a:ext cx="952500" cy="952500"/>
          </a:xfrm>
          <a:prstGeom prst="ellipse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VS</a:t>
            </a:r>
            <a:endParaRPr b="1"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4" name="Google Shape;134;p26"/>
          <p:cNvSpPr txBox="1"/>
          <p:nvPr/>
        </p:nvSpPr>
        <p:spPr>
          <a:xfrm>
            <a:off x="533400" y="7905600"/>
            <a:ext cx="23028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Phase 1 Reaction</a:t>
            </a:r>
            <a:endParaRPr b="1" sz="18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35" name="Google Shape;135;p26"/>
          <p:cNvSpPr txBox="1"/>
          <p:nvPr/>
        </p:nvSpPr>
        <p:spPr>
          <a:xfrm>
            <a:off x="4029075" y="7905600"/>
            <a:ext cx="23028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Phase 2 Reaction</a:t>
            </a:r>
            <a:endParaRPr b="1" sz="18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36" name="Google Shape;136;p26"/>
          <p:cNvSpPr txBox="1"/>
          <p:nvPr/>
        </p:nvSpPr>
        <p:spPr>
          <a:xfrm>
            <a:off x="421325" y="8448675"/>
            <a:ext cx="2379000" cy="735900"/>
          </a:xfrm>
          <a:prstGeom prst="rect">
            <a:avLst/>
          </a:prstGeom>
          <a:noFill/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Oxidation, Reduction, Hydrolysis, Hydration Catalyzed by </a:t>
            </a: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CYT P-450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37" name="Google Shape;137;p26"/>
          <p:cNvSpPr txBox="1"/>
          <p:nvPr/>
        </p:nvSpPr>
        <p:spPr>
          <a:xfrm>
            <a:off x="3838575" y="8448675"/>
            <a:ext cx="2493300" cy="735900"/>
          </a:xfrm>
          <a:prstGeom prst="rect">
            <a:avLst/>
          </a:prstGeom>
          <a:noFill/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Conjugation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with a moiety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(acetate, a.a., glutathione, Glucuronic a., sulfate )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38" name="Google Shape;138;p26"/>
          <p:cNvSpPr txBox="1"/>
          <p:nvPr/>
        </p:nvSpPr>
        <p:spPr>
          <a:xfrm>
            <a:off x="421325" y="9317775"/>
            <a:ext cx="2379000" cy="1359600"/>
          </a:xfrm>
          <a:prstGeom prst="rect">
            <a:avLst/>
          </a:prstGeom>
          <a:noFill/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Yields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 intermediates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→ polar, transient, usually highly reactive→ </a:t>
            </a:r>
            <a:r>
              <a:rPr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far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 more toxic</a:t>
            </a:r>
            <a:r>
              <a:rPr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 than parent substrates→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may result in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liver injury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[ 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Drug-Induced Liver Injury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(DILI) ]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39" name="Google Shape;139;p26"/>
          <p:cNvSpPr txBox="1"/>
          <p:nvPr/>
        </p:nvSpPr>
        <p:spPr>
          <a:xfrm>
            <a:off x="3838575" y="9317925"/>
            <a:ext cx="2493300" cy="1359600"/>
          </a:xfrm>
          <a:prstGeom prst="rect">
            <a:avLst/>
          </a:prstGeom>
          <a:noFill/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Yields products of increased solubility: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• </a:t>
            </a:r>
            <a:r>
              <a:rPr lang="en" sz="1200"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If of high molecular weight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→</a:t>
            </a:r>
            <a:r>
              <a:rPr lang="en" sz="1200"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 excreted in bile.</a:t>
            </a:r>
            <a:endParaRPr sz="1200"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• </a:t>
            </a:r>
            <a:r>
              <a:rPr lang="en" sz="1200"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If of low molecular weight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→</a:t>
            </a:r>
            <a:r>
              <a:rPr lang="en" sz="1200"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 to blood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→</a:t>
            </a:r>
            <a:r>
              <a:rPr lang="en" sz="1200"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 excreted in urine.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40" name="Google Shape;140;p26"/>
          <p:cNvSpPr txBox="1"/>
          <p:nvPr/>
        </p:nvSpPr>
        <p:spPr>
          <a:xfrm>
            <a:off x="1114425" y="809625"/>
            <a:ext cx="45246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Liver has multiple functions (&gt;5000) ➔ can be categorized into:</a:t>
            </a:r>
            <a:endParaRPr/>
          </a:p>
        </p:txBody>
      </p:sp>
      <p:sp>
        <p:nvSpPr>
          <p:cNvPr id="141" name="Google Shape;141;p26"/>
          <p:cNvSpPr txBox="1"/>
          <p:nvPr/>
        </p:nvSpPr>
        <p:spPr>
          <a:xfrm>
            <a:off x="1885950" y="3238500"/>
            <a:ext cx="28860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In case of the drugs:</a:t>
            </a:r>
            <a:endParaRPr b="1" sz="18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42" name="Google Shape;142;p26"/>
          <p:cNvCxnSpPr/>
          <p:nvPr/>
        </p:nvCxnSpPr>
        <p:spPr>
          <a:xfrm>
            <a:off x="1919275" y="4289325"/>
            <a:ext cx="543000" cy="0"/>
          </a:xfrm>
          <a:prstGeom prst="straightConnector1">
            <a:avLst/>
          </a:prstGeom>
          <a:noFill/>
          <a:ln cap="flat" cmpd="sng" w="28575">
            <a:solidFill>
              <a:srgbClr val="741B4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3" name="Google Shape;143;p26"/>
          <p:cNvCxnSpPr/>
          <p:nvPr/>
        </p:nvCxnSpPr>
        <p:spPr>
          <a:xfrm>
            <a:off x="4310050" y="4289325"/>
            <a:ext cx="543000" cy="0"/>
          </a:xfrm>
          <a:prstGeom prst="straightConnector1">
            <a:avLst/>
          </a:prstGeom>
          <a:noFill/>
          <a:ln cap="flat" cmpd="sng" w="28575">
            <a:solidFill>
              <a:srgbClr val="741B47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/>
        </p:nvSpPr>
        <p:spPr>
          <a:xfrm>
            <a:off x="390525" y="628650"/>
            <a:ext cx="6096000" cy="1400100"/>
          </a:xfrm>
          <a:prstGeom prst="rect">
            <a:avLst/>
          </a:prstGeom>
          <a:noFill/>
          <a:ln cap="flat" cmpd="sng" w="9525">
            <a:solidFill>
              <a:srgbClr val="C27BA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highlight>
                  <a:srgbClr val="EAD1DC"/>
                </a:highlight>
                <a:latin typeface="Mada"/>
                <a:ea typeface="Mada"/>
                <a:cs typeface="Mada"/>
                <a:sym typeface="Mada"/>
              </a:rPr>
              <a:t>Hepatotoxic drugs:</a:t>
            </a: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are drugs that induced liver injury.</a:t>
            </a:r>
            <a:endParaRPr sz="6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Hepatotoxicity is the leading cause of ADRs.</a:t>
            </a:r>
            <a:endParaRPr sz="6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Injury / damage of the liver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( Inflammation→Apoptosis→Necrosis)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is Caused by: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exposure to a drug→ Inflict varying impairment in liver functions → Manifests clinically a long range → hepatitis → failure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49" name="Google Shape;149;p27"/>
          <p:cNvSpPr txBox="1"/>
          <p:nvPr/>
        </p:nvSpPr>
        <p:spPr>
          <a:xfrm>
            <a:off x="268926" y="130825"/>
            <a:ext cx="60558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Hepatotoxic Drugs</a:t>
            </a:r>
            <a:endParaRPr b="1">
              <a:solidFill>
                <a:srgbClr val="741B4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0" name="Google Shape;150;p27"/>
          <p:cNvSpPr txBox="1"/>
          <p:nvPr/>
        </p:nvSpPr>
        <p:spPr>
          <a:xfrm>
            <a:off x="1221674" y="2067600"/>
            <a:ext cx="43461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Why the Liver is the major site of ADRs?</a:t>
            </a:r>
            <a:endParaRPr b="1" sz="18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51" name="Google Shape;151;p27"/>
          <p:cNvSpPr txBox="1"/>
          <p:nvPr/>
        </p:nvSpPr>
        <p:spPr>
          <a:xfrm>
            <a:off x="381000" y="2428875"/>
            <a:ext cx="62484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It is the </a:t>
            </a: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first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organ to come in contact with the drug after absorption from the GIT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52" name="Google Shape;152;p27"/>
          <p:cNvSpPr/>
          <p:nvPr/>
        </p:nvSpPr>
        <p:spPr>
          <a:xfrm>
            <a:off x="247650" y="2838450"/>
            <a:ext cx="3714900" cy="1752600"/>
          </a:xfrm>
          <a:prstGeom prst="rightArrowCallout">
            <a:avLst>
              <a:gd fmla="val 17391" name="adj1"/>
              <a:gd fmla="val 18478" name="adj2"/>
              <a:gd fmla="val 25000" name="adj3"/>
              <a:gd fmla="val 64977" name="adj4"/>
            </a:avLst>
          </a:prstGeom>
          <a:noFill/>
          <a:ln cap="flat" cmpd="sng" w="1905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2. Being the 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metabolic clearing house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of the body →it expresses the highest levels of drug metabolizing enzymes that converts some drugs (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Protoxins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) into 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intermediate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(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Toxins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) before being conjugated for elimination.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53" name="Google Shape;153;p27"/>
          <p:cNvSpPr txBox="1"/>
          <p:nvPr/>
        </p:nvSpPr>
        <p:spPr>
          <a:xfrm>
            <a:off x="4171950" y="2876550"/>
            <a:ext cx="2505000" cy="1752600"/>
          </a:xfrm>
          <a:prstGeom prst="rect">
            <a:avLst/>
          </a:prstGeom>
          <a:noFill/>
          <a:ln cap="flat" cmpd="sng" w="1905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[ </a:t>
            </a:r>
            <a:r>
              <a:rPr b="1" lang="en" sz="1200">
                <a:highlight>
                  <a:srgbClr val="FFF2CC"/>
                </a:highlight>
                <a:latin typeface="Mada"/>
                <a:ea typeface="Mada"/>
                <a:cs typeface="Mada"/>
                <a:sym typeface="Mada"/>
              </a:rPr>
              <a:t>Drug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(Pro-toxin) → </a:t>
            </a:r>
            <a:r>
              <a:rPr b="1" lang="en" sz="1200">
                <a:solidFill>
                  <a:schemeClr val="dk1"/>
                </a:solidFill>
                <a:highlight>
                  <a:srgbClr val="EAD1DC"/>
                </a:highlight>
                <a:latin typeface="Mada"/>
                <a:ea typeface="Mada"/>
                <a:cs typeface="Mada"/>
                <a:sym typeface="Mada"/>
              </a:rPr>
              <a:t>Toxin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→ Injury ]</a:t>
            </a:r>
            <a:endParaRPr sz="6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Example: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FFF2CC"/>
                </a:highlight>
                <a:latin typeface="Mada"/>
                <a:ea typeface="Mada"/>
                <a:cs typeface="Mada"/>
                <a:sym typeface="Mada"/>
              </a:rPr>
              <a:t>Paracetamol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→ CYT P450 → </a:t>
            </a:r>
            <a:r>
              <a:rPr b="1" lang="en" sz="1200">
                <a:highlight>
                  <a:srgbClr val="EAD1DC"/>
                </a:highlight>
                <a:latin typeface="Mada"/>
                <a:ea typeface="Mada"/>
                <a:cs typeface="Mada"/>
                <a:sym typeface="Mada"/>
              </a:rPr>
              <a:t>NABQI</a:t>
            </a:r>
            <a:r>
              <a:rPr lang="en" sz="1200">
                <a:solidFill>
                  <a:srgbClr val="FF0000"/>
                </a:solidFill>
                <a:highlight>
                  <a:srgbClr val="EAD1DC"/>
                </a:highlight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→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centrilobular liver injury</a:t>
            </a:r>
            <a:endParaRPr sz="6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(</a:t>
            </a:r>
            <a:r>
              <a:rPr b="1" lang="en" sz="10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NAPBQI</a:t>
            </a:r>
            <a:r>
              <a:rPr lang="en" sz="10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): N-acetyl-p-benzoquinone imine.</a:t>
            </a:r>
            <a:endParaRPr sz="10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54" name="Google Shape;154;p27"/>
          <p:cNvSpPr txBox="1"/>
          <p:nvPr/>
        </p:nvSpPr>
        <p:spPr>
          <a:xfrm>
            <a:off x="1183574" y="4810800"/>
            <a:ext cx="43461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Can any drug cause liver-related ADRs? </a:t>
            </a:r>
            <a:endParaRPr b="1" sz="18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55" name="Google Shape;155;p27"/>
          <p:cNvSpPr txBox="1"/>
          <p:nvPr/>
        </p:nvSpPr>
        <p:spPr>
          <a:xfrm>
            <a:off x="390525" y="5248275"/>
            <a:ext cx="6096000" cy="1819200"/>
          </a:xfrm>
          <a:prstGeom prst="rect">
            <a:avLst/>
          </a:prstGeom>
          <a:noFill/>
          <a:ln cap="flat" cmpd="sng" w="9525">
            <a:solidFill>
              <a:srgbClr val="C27BA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Not all drugs do so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Drugs that can cause ADRs in the liver (hepatotoxicity) are called </a:t>
            </a:r>
            <a:r>
              <a:rPr b="1" lang="en" sz="1200">
                <a:solidFill>
                  <a:srgbClr val="FF0000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Hepatotoxin</a:t>
            </a:r>
            <a:endParaRPr b="1" sz="1200">
              <a:solidFill>
                <a:srgbClr val="FF0000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Toxicity potential of the drug: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Chemical composition of the drug itself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Nature of its reactive metabolite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Conjugation reactions linked to it &amp; their availability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Mitochondrial effects of the drug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Drug formulation (Long-acting drugs)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56" name="Google Shape;156;p27"/>
          <p:cNvSpPr txBox="1"/>
          <p:nvPr/>
        </p:nvSpPr>
        <p:spPr>
          <a:xfrm>
            <a:off x="300151" y="7251575"/>
            <a:ext cx="60558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Types of drug-induced hepatotoxic</a:t>
            </a:r>
            <a:endParaRPr b="1" sz="2400">
              <a:solidFill>
                <a:srgbClr val="741B4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7" name="Google Shape;157;p27"/>
          <p:cNvSpPr/>
          <p:nvPr/>
        </p:nvSpPr>
        <p:spPr>
          <a:xfrm>
            <a:off x="733425" y="7956550"/>
            <a:ext cx="2200200" cy="704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Intrinsic hepatotoxin</a:t>
            </a:r>
            <a:endParaRPr b="1" sz="1800">
              <a:solidFill>
                <a:srgbClr val="741B4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8" name="Google Shape;158;p27"/>
          <p:cNvSpPr/>
          <p:nvPr/>
        </p:nvSpPr>
        <p:spPr>
          <a:xfrm>
            <a:off x="323850" y="7956625"/>
            <a:ext cx="800100" cy="704850"/>
          </a:xfrm>
          <a:prstGeom prst="flowChartMerge">
            <a:avLst/>
          </a:prstGeom>
          <a:solidFill>
            <a:srgbClr val="741B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endParaRPr b="1" sz="18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59" name="Google Shape;159;p27"/>
          <p:cNvSpPr/>
          <p:nvPr/>
        </p:nvSpPr>
        <p:spPr>
          <a:xfrm>
            <a:off x="4219575" y="7956600"/>
            <a:ext cx="2200200" cy="704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27BA0"/>
                </a:solidFill>
                <a:latin typeface="Georgia"/>
                <a:ea typeface="Georgia"/>
                <a:cs typeface="Georgia"/>
                <a:sym typeface="Georgia"/>
              </a:rPr>
              <a:t> Idiosyncratic hepatotoxin</a:t>
            </a:r>
            <a:endParaRPr b="1" sz="1800">
              <a:solidFill>
                <a:srgbClr val="C27BA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0" name="Google Shape;160;p27"/>
          <p:cNvSpPr/>
          <p:nvPr/>
        </p:nvSpPr>
        <p:spPr>
          <a:xfrm>
            <a:off x="3810000" y="7956663"/>
            <a:ext cx="800100" cy="704850"/>
          </a:xfrm>
          <a:prstGeom prst="flowChartMerge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2</a:t>
            </a:r>
            <a:endParaRPr b="1" sz="18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61" name="Google Shape;161;p27"/>
          <p:cNvCxnSpPr/>
          <p:nvPr/>
        </p:nvCxnSpPr>
        <p:spPr>
          <a:xfrm>
            <a:off x="733425" y="8867775"/>
            <a:ext cx="2114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2" name="Google Shape;162;p27"/>
          <p:cNvSpPr txBox="1"/>
          <p:nvPr/>
        </p:nvSpPr>
        <p:spPr>
          <a:xfrm>
            <a:off x="85725" y="8982075"/>
            <a:ext cx="3419400" cy="17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Causes 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Direct 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hepatotoxicity.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Inflicted by: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Mada"/>
              <a:buAutoNum type="arabicPeriod"/>
            </a:pPr>
            <a:r>
              <a:rPr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Super-therapeutic (increased) dose</a:t>
            </a:r>
            <a:endParaRPr sz="1200">
              <a:solidFill>
                <a:srgbClr val="38761D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Mada"/>
              <a:buAutoNum type="arabicPeriod"/>
            </a:pPr>
            <a:r>
              <a:rPr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Cumulative dose </a:t>
            </a:r>
            <a:r>
              <a:rPr baseline="30000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endParaRPr baseline="30000"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belong to </a:t>
            </a: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type A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ADRS :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predictable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/direct.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Dose-dependent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hepatotoxicity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63" name="Google Shape;163;p27"/>
          <p:cNvCxnSpPr/>
          <p:nvPr/>
        </p:nvCxnSpPr>
        <p:spPr>
          <a:xfrm>
            <a:off x="733425" y="10772775"/>
            <a:ext cx="2114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" name="Google Shape;164;p27"/>
          <p:cNvCxnSpPr/>
          <p:nvPr/>
        </p:nvCxnSpPr>
        <p:spPr>
          <a:xfrm>
            <a:off x="4162425" y="8867775"/>
            <a:ext cx="2114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5" name="Google Shape;165;p27"/>
          <p:cNvSpPr txBox="1"/>
          <p:nvPr/>
        </p:nvSpPr>
        <p:spPr>
          <a:xfrm>
            <a:off x="3733800" y="8982075"/>
            <a:ext cx="3067200" cy="16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Causes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Indirect </a:t>
            </a: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hepatotoxicity</a:t>
            </a:r>
            <a:endParaRPr b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Inflicted by: </a:t>
            </a:r>
            <a:r>
              <a:rPr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Normal dose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Belong to </a:t>
            </a: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type B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ADRS: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bizarre / unpredictable / idiosyncratic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○"/>
            </a:pP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Dose-Independent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hepatotoxicity.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66" name="Google Shape;166;p27"/>
          <p:cNvCxnSpPr/>
          <p:nvPr/>
        </p:nvCxnSpPr>
        <p:spPr>
          <a:xfrm>
            <a:off x="4181475" y="10772775"/>
            <a:ext cx="2114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7" name="Google Shape;1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77" y="7286623"/>
            <a:ext cx="435700" cy="4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7"/>
          <p:cNvSpPr txBox="1"/>
          <p:nvPr/>
        </p:nvSpPr>
        <p:spPr>
          <a:xfrm>
            <a:off x="108650" y="11350200"/>
            <a:ext cx="65208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800"/>
              <a:buFont typeface="Mada"/>
              <a:buAutoNum type="arabicParenR"/>
            </a:pPr>
            <a:r>
              <a:rPr lang="en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Total dose that results from repeated exposure to a drug e.g prolonged use of oral contraceptives can lead to hepatotoxicity 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/>
        </p:nvSpPr>
        <p:spPr>
          <a:xfrm>
            <a:off x="47625" y="161925"/>
            <a:ext cx="66390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 Drugs that causes </a:t>
            </a:r>
            <a:r>
              <a:rPr b="1" lang="en" sz="220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Intrinsic hepatotoxin</a:t>
            </a:r>
            <a:endParaRPr sz="2200"/>
          </a:p>
        </p:txBody>
      </p:sp>
      <p:pic>
        <p:nvPicPr>
          <p:cNvPr id="174" name="Google Shape;17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77" y="171448"/>
            <a:ext cx="435700" cy="4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8"/>
          <p:cNvSpPr txBox="1"/>
          <p:nvPr/>
        </p:nvSpPr>
        <p:spPr>
          <a:xfrm>
            <a:off x="28575" y="2009775"/>
            <a:ext cx="66390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Drugs that causes Idiosyncratic hepatotoxin</a:t>
            </a:r>
            <a:endParaRPr sz="2200">
              <a:solidFill>
                <a:srgbClr val="741B47"/>
              </a:solidFill>
            </a:endParaRPr>
          </a:p>
        </p:txBody>
      </p:sp>
      <p:sp>
        <p:nvSpPr>
          <p:cNvPr id="176" name="Google Shape;176;p28"/>
          <p:cNvSpPr txBox="1"/>
          <p:nvPr/>
        </p:nvSpPr>
        <p:spPr>
          <a:xfrm>
            <a:off x="171450" y="3067050"/>
            <a:ext cx="2705100" cy="1228800"/>
          </a:xfrm>
          <a:prstGeom prst="rect">
            <a:avLst/>
          </a:prstGeom>
          <a:noFill/>
          <a:ln cap="flat" cmpd="sng" w="9525">
            <a:solidFill>
              <a:srgbClr val="A64D7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EAD1DC"/>
                </a:highlight>
                <a:latin typeface="Mada"/>
                <a:ea typeface="Mada"/>
                <a:cs typeface="Mada"/>
                <a:sym typeface="Mada"/>
              </a:rPr>
              <a:t>Hypersensitivity</a:t>
            </a:r>
            <a:r>
              <a:rPr b="1" lang="en" sz="1200">
                <a:highlight>
                  <a:srgbClr val="EAD1DC"/>
                </a:highlight>
                <a:latin typeface="Mada"/>
                <a:ea typeface="Mada"/>
                <a:cs typeface="Mada"/>
                <a:sym typeface="Mada"/>
              </a:rPr>
              <a:t> or </a:t>
            </a:r>
            <a:r>
              <a:rPr b="1" lang="en" sz="1200">
                <a:highlight>
                  <a:srgbClr val="EAD1DC"/>
                </a:highlight>
                <a:latin typeface="Mada"/>
                <a:ea typeface="Mada"/>
                <a:cs typeface="Mada"/>
                <a:sym typeface="Mada"/>
              </a:rPr>
              <a:t>Immunologic</a:t>
            </a:r>
            <a:r>
              <a:rPr b="1" lang="en" sz="1200">
                <a:highlight>
                  <a:srgbClr val="EAD1DC"/>
                </a:highlight>
                <a:latin typeface="Mada"/>
                <a:ea typeface="Mada"/>
                <a:cs typeface="Mada"/>
                <a:sym typeface="Mada"/>
              </a:rPr>
              <a:t> reactions:</a:t>
            </a:r>
            <a:endParaRPr b="1" sz="1200">
              <a:highlight>
                <a:srgbClr val="EAD1DC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 drug or its metabolite binds to hepatic membranes or proteins which act as 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hapten</a:t>
            </a:r>
            <a:r>
              <a:rPr b="1" baseline="30000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to induce a variety of immune reactions.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7" name="Google Shape;177;p28"/>
          <p:cNvSpPr txBox="1"/>
          <p:nvPr/>
        </p:nvSpPr>
        <p:spPr>
          <a:xfrm>
            <a:off x="3924150" y="3067050"/>
            <a:ext cx="2705100" cy="1228800"/>
          </a:xfrm>
          <a:prstGeom prst="rect">
            <a:avLst/>
          </a:prstGeom>
          <a:noFill/>
          <a:ln cap="flat" cmpd="sng" w="9525">
            <a:solidFill>
              <a:srgbClr val="A64D7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EAD1DC"/>
                </a:highlight>
                <a:latin typeface="Mada"/>
                <a:ea typeface="Mada"/>
                <a:cs typeface="Mada"/>
                <a:sym typeface="Mada"/>
              </a:rPr>
              <a:t>Metabolic-idiosyncratic reactions:</a:t>
            </a:r>
            <a:endParaRPr b="1" sz="1200">
              <a:highlight>
                <a:srgbClr val="EAD1DC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The metabolite of the offending drug </a:t>
            </a:r>
            <a:r>
              <a:rPr b="1" lang="en" sz="1200">
                <a:solidFill>
                  <a:srgbClr val="FF0000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interferes</a:t>
            </a: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 with hepatic metabolism as that of bilirubin or protein synthesis...etc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8" name="Google Shape;178;p28"/>
          <p:cNvSpPr txBox="1"/>
          <p:nvPr/>
        </p:nvSpPr>
        <p:spPr>
          <a:xfrm>
            <a:off x="2047875" y="2524125"/>
            <a:ext cx="27051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D</a:t>
            </a:r>
            <a:r>
              <a:rPr b="1" lang="en" sz="18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ivided into:</a:t>
            </a:r>
            <a:endParaRPr b="1" sz="18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79" name="Google Shape;179;p28"/>
          <p:cNvCxnSpPr>
            <a:stCxn id="178" idx="2"/>
            <a:endCxn id="176" idx="0"/>
          </p:cNvCxnSpPr>
          <p:nvPr/>
        </p:nvCxnSpPr>
        <p:spPr>
          <a:xfrm rot="5400000">
            <a:off x="2319225" y="1985925"/>
            <a:ext cx="285900" cy="1876500"/>
          </a:xfrm>
          <a:prstGeom prst="bentConnector3">
            <a:avLst>
              <a:gd fmla="val 49987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" name="Google Shape;180;p28"/>
          <p:cNvCxnSpPr>
            <a:stCxn id="178" idx="2"/>
            <a:endCxn id="177" idx="0"/>
          </p:cNvCxnSpPr>
          <p:nvPr/>
        </p:nvCxnSpPr>
        <p:spPr>
          <a:xfrm flipH="1" rot="-5400000">
            <a:off x="4195575" y="1986075"/>
            <a:ext cx="285900" cy="1876200"/>
          </a:xfrm>
          <a:prstGeom prst="bentConnector3">
            <a:avLst>
              <a:gd fmla="val 49987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181" name="Google Shape;181;p28"/>
          <p:cNvGraphicFramePr/>
          <p:nvPr/>
        </p:nvGraphicFramePr>
        <p:xfrm>
          <a:off x="171450" y="768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{84AED300-8FEA-472F-B42F-3EAAA76892FC}</a:tableStyleId>
              </a:tblPr>
              <a:tblGrid>
                <a:gridCol w="2186000"/>
                <a:gridCol w="2440550"/>
                <a:gridCol w="1888625"/>
              </a:tblGrid>
              <a:tr h="104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C27BA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Increased Dose</a:t>
                      </a:r>
                      <a:endParaRPr>
                        <a:solidFill>
                          <a:srgbClr val="C27BA0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C27BA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Cumulative Dose</a:t>
                      </a:r>
                      <a:endParaRPr>
                        <a:solidFill>
                          <a:srgbClr val="C27BA0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C27BA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Both</a:t>
                      </a:r>
                      <a:endParaRPr>
                        <a:solidFill>
                          <a:srgbClr val="C27BA0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Acetaminophen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Salicylates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Statins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Amiodarone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Oral contraceptive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Methotrexate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Alcohol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82" name="Google Shape;182;p28"/>
          <p:cNvGraphicFramePr/>
          <p:nvPr/>
        </p:nvGraphicFramePr>
        <p:xfrm>
          <a:off x="119075" y="4597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{84AED300-8FEA-472F-B42F-3EAAA76892FC}</a:tableStyleId>
              </a:tblPr>
              <a:tblGrid>
                <a:gridCol w="1690000"/>
                <a:gridCol w="1572300"/>
                <a:gridCol w="1733550"/>
                <a:gridCol w="1571700"/>
              </a:tblGrid>
              <a:tr h="1047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741B4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Immunologic-idiosyncratic Hepatotoxicity</a:t>
                      </a:r>
                      <a:endParaRPr b="1" sz="1200">
                        <a:solidFill>
                          <a:srgbClr val="741B4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741B4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Metabolic-idiosyncratic Hepatotoxicity</a:t>
                      </a:r>
                      <a:endParaRPr b="1" sz="1200">
                        <a:solidFill>
                          <a:srgbClr val="741B4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</a:tr>
              <a:tr h="104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C27BA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Inflammatory cholestasis </a:t>
                      </a:r>
                      <a:endParaRPr>
                        <a:solidFill>
                          <a:srgbClr val="6AA84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C27BA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Viral hepatitis-like pattern</a:t>
                      </a:r>
                      <a:endParaRPr b="1" sz="1200">
                        <a:solidFill>
                          <a:srgbClr val="C27BA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C27BA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Interfere with bilirubin metabolism</a:t>
                      </a:r>
                      <a:endParaRPr b="1" sz="1200">
                        <a:solidFill>
                          <a:srgbClr val="C27BA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C27BA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Interfere with protein synthesis</a:t>
                      </a:r>
                      <a:endParaRPr b="1" sz="1200">
                        <a:solidFill>
                          <a:srgbClr val="C27BA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487650"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Erythromycin</a:t>
                      </a:r>
                      <a:endParaRPr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Chlorpropamide</a:t>
                      </a:r>
                      <a:endParaRPr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Chlorpromazine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Isoniazid</a:t>
                      </a:r>
                      <a:endParaRPr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Phenytoin</a:t>
                      </a:r>
                      <a:endParaRPr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Methyldopa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Erythromycin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Rifampicin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Corticosteroid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Tetracycline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3" name="Google Shape;183;p28"/>
          <p:cNvSpPr txBox="1"/>
          <p:nvPr/>
        </p:nvSpPr>
        <p:spPr>
          <a:xfrm>
            <a:off x="228450" y="6276975"/>
            <a:ext cx="63630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“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Note that not all drugs fall neatly into one of these categories, and overlapping mechanisms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 may occur with some drugs”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84" name="Google Shape;184;p28"/>
          <p:cNvSpPr txBox="1"/>
          <p:nvPr/>
        </p:nvSpPr>
        <p:spPr>
          <a:xfrm>
            <a:off x="152400" y="6915150"/>
            <a:ext cx="64485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How can a drug </a:t>
            </a:r>
            <a:r>
              <a:rPr b="1" lang="en" sz="240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induces</a:t>
            </a:r>
            <a:r>
              <a:rPr b="1" lang="en" sz="240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 hepatotoxicity?</a:t>
            </a:r>
            <a:endParaRPr b="1" sz="2400">
              <a:solidFill>
                <a:srgbClr val="741B4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5" name="Google Shape;185;p28"/>
          <p:cNvSpPr txBox="1"/>
          <p:nvPr/>
        </p:nvSpPr>
        <p:spPr>
          <a:xfrm>
            <a:off x="381000" y="7391400"/>
            <a:ext cx="59721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Drug or its reactive metabolites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can form 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covalent bonds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with target molecules or 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alter the target molecule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by 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non-covalent interactions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or both.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186" name="Google Shape;186;p28"/>
          <p:cNvGrpSpPr/>
          <p:nvPr/>
        </p:nvGrpSpPr>
        <p:grpSpPr>
          <a:xfrm>
            <a:off x="3103104" y="9242089"/>
            <a:ext cx="570288" cy="597868"/>
            <a:chOff x="3912982" y="3339018"/>
            <a:chExt cx="1307100" cy="1307100"/>
          </a:xfrm>
        </p:grpSpPr>
        <p:sp>
          <p:nvSpPr>
            <p:cNvPr id="187" name="Google Shape;187;p28"/>
            <p:cNvSpPr/>
            <p:nvPr/>
          </p:nvSpPr>
          <p:spPr>
            <a:xfrm>
              <a:off x="3912982" y="3339018"/>
              <a:ext cx="1307100" cy="13071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4144138" y="3576556"/>
              <a:ext cx="840600" cy="840600"/>
            </a:xfrm>
            <a:prstGeom prst="ellipse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" name="Google Shape;189;p28"/>
          <p:cNvSpPr/>
          <p:nvPr/>
        </p:nvSpPr>
        <p:spPr>
          <a:xfrm>
            <a:off x="2953815" y="8550094"/>
            <a:ext cx="442261" cy="1004109"/>
          </a:xfrm>
          <a:custGeom>
            <a:rect b="b" l="l" r="r" t="t"/>
            <a:pathLst>
              <a:path extrusionOk="0" h="1482080" w="685676">
                <a:moveTo>
                  <a:pt x="10160" y="0"/>
                </a:moveTo>
                <a:lnTo>
                  <a:pt x="675516" y="728980"/>
                </a:lnTo>
                <a:lnTo>
                  <a:pt x="685676" y="1482080"/>
                </a:lnTo>
                <a:lnTo>
                  <a:pt x="0" y="730240"/>
                </a:lnTo>
                <a:cubicBezTo>
                  <a:pt x="6773" y="63493"/>
                  <a:pt x="5927" y="671827"/>
                  <a:pt x="10160" y="0"/>
                </a:cubicBezTo>
                <a:close/>
              </a:path>
            </a:pathLst>
          </a:custGeom>
          <a:solidFill>
            <a:srgbClr val="D5A6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0" name="Google Shape;190;p28"/>
          <p:cNvCxnSpPr/>
          <p:nvPr/>
        </p:nvCxnSpPr>
        <p:spPr>
          <a:xfrm>
            <a:off x="3391746" y="8331224"/>
            <a:ext cx="0" cy="25338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1" name="Google Shape;191;p28"/>
          <p:cNvSpPr/>
          <p:nvPr/>
        </p:nvSpPr>
        <p:spPr>
          <a:xfrm>
            <a:off x="2959744" y="8319325"/>
            <a:ext cx="1673100" cy="92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AD1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" name="Google Shape;192;p28"/>
          <p:cNvGrpSpPr/>
          <p:nvPr/>
        </p:nvGrpSpPr>
        <p:grpSpPr>
          <a:xfrm rot="10800000">
            <a:off x="2159837" y="9543781"/>
            <a:ext cx="1673136" cy="1227750"/>
            <a:chOff x="4045951" y="2348472"/>
            <a:chExt cx="2592000" cy="1814320"/>
          </a:xfrm>
        </p:grpSpPr>
        <p:sp>
          <p:nvSpPr>
            <p:cNvPr id="193" name="Google Shape;193;p28"/>
            <p:cNvSpPr/>
            <p:nvPr/>
          </p:nvSpPr>
          <p:spPr>
            <a:xfrm>
              <a:off x="4045951" y="2680712"/>
              <a:ext cx="685676" cy="1482080"/>
            </a:xfrm>
            <a:custGeom>
              <a:rect b="b" l="l" r="r" t="t"/>
              <a:pathLst>
                <a:path extrusionOk="0" h="1482080" w="685676">
                  <a:moveTo>
                    <a:pt x="10160" y="0"/>
                  </a:moveTo>
                  <a:lnTo>
                    <a:pt x="675516" y="728980"/>
                  </a:lnTo>
                  <a:lnTo>
                    <a:pt x="685676" y="1482080"/>
                  </a:lnTo>
                  <a:lnTo>
                    <a:pt x="0" y="730240"/>
                  </a:lnTo>
                  <a:cubicBezTo>
                    <a:pt x="6773" y="63493"/>
                    <a:pt x="5927" y="671827"/>
                    <a:pt x="10160" y="0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4045951" y="2348472"/>
              <a:ext cx="2592000" cy="13683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A64D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" name="Google Shape;195;p28"/>
          <p:cNvSpPr txBox="1"/>
          <p:nvPr/>
        </p:nvSpPr>
        <p:spPr>
          <a:xfrm>
            <a:off x="2976680" y="8670025"/>
            <a:ext cx="14811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Non-covalent interaction</a:t>
            </a:r>
            <a:endParaRPr b="1" sz="1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28"/>
          <p:cNvSpPr txBox="1"/>
          <p:nvPr/>
        </p:nvSpPr>
        <p:spPr>
          <a:xfrm>
            <a:off x="2431072" y="10191450"/>
            <a:ext cx="14019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Covalent interaction</a:t>
            </a:r>
            <a:endParaRPr b="1" sz="1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7" name="Google Shape;197;p28"/>
          <p:cNvSpPr txBox="1"/>
          <p:nvPr/>
        </p:nvSpPr>
        <p:spPr>
          <a:xfrm>
            <a:off x="266700" y="8321700"/>
            <a:ext cx="2393100" cy="19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1- 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Stronger</a:t>
            </a:r>
            <a:endParaRPr b="1" sz="1200">
              <a:solidFill>
                <a:srgbClr val="FF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2- It is </a:t>
            </a:r>
            <a:r>
              <a:rPr lang="en" sz="1200" u="sng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adduct formation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between the metabolite of the drug and cellular macromolecules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3- If covalent binding 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to protein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leads to 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immunogenic reaction.</a:t>
            </a:r>
            <a:endParaRPr b="1" sz="1200">
              <a:solidFill>
                <a:srgbClr val="FF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4- If binding to 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DNA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become 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carcinogenesis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98" name="Google Shape;198;p28"/>
          <p:cNvSpPr txBox="1"/>
          <p:nvPr/>
        </p:nvSpPr>
        <p:spPr>
          <a:xfrm>
            <a:off x="4610100" y="7972425"/>
            <a:ext cx="2295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1- Weaker</a:t>
            </a:r>
            <a:endParaRPr sz="6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2- Lipid peroxidation → generation of cytotoxic oxygen radicals.</a:t>
            </a:r>
            <a:endParaRPr sz="6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3- Impairment of mitochondrial</a:t>
            </a:r>
            <a:b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</a:b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Respiration.</a:t>
            </a:r>
            <a:endParaRPr sz="6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4- Depletion of GSH → reactions</a:t>
            </a:r>
            <a:b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</a:b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leads to oxidative stress.</a:t>
            </a:r>
            <a:endParaRPr sz="6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5- Modification of sulfhydryl</a:t>
            </a:r>
            <a:b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</a:b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groups → impair Ca2+ homeostasis.</a:t>
            </a:r>
            <a:endParaRPr sz="6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6- Protein synthesis inhibition.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99" name="Google Shape;199;p28"/>
          <p:cNvCxnSpPr/>
          <p:nvPr/>
        </p:nvCxnSpPr>
        <p:spPr>
          <a:xfrm>
            <a:off x="4981575" y="8029575"/>
            <a:ext cx="1485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" name="Google Shape;200;p28"/>
          <p:cNvCxnSpPr/>
          <p:nvPr/>
        </p:nvCxnSpPr>
        <p:spPr>
          <a:xfrm>
            <a:off x="4981575" y="11077575"/>
            <a:ext cx="1485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1" name="Google Shape;201;p28"/>
          <p:cNvCxnSpPr/>
          <p:nvPr/>
        </p:nvCxnSpPr>
        <p:spPr>
          <a:xfrm>
            <a:off x="561975" y="8029575"/>
            <a:ext cx="1485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2" name="Google Shape;202;p28"/>
          <p:cNvCxnSpPr/>
          <p:nvPr/>
        </p:nvCxnSpPr>
        <p:spPr>
          <a:xfrm>
            <a:off x="561975" y="11077575"/>
            <a:ext cx="1485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3" name="Google Shape;203;p28"/>
          <p:cNvSpPr txBox="1"/>
          <p:nvPr/>
        </p:nvSpPr>
        <p:spPr>
          <a:xfrm>
            <a:off x="156225" y="11373600"/>
            <a:ext cx="65676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1.a small molecule which, when combined with a larger carrier such as a protein, can elicit the production of antibodies which bind specifically to it 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/>
          <p:nvPr/>
        </p:nvSpPr>
        <p:spPr>
          <a:xfrm>
            <a:off x="-76200" y="76200"/>
            <a:ext cx="69912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Do hepatotoxins cause liver disease in all people?</a:t>
            </a:r>
            <a:endParaRPr b="1" sz="2000">
              <a:solidFill>
                <a:srgbClr val="741B4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9" name="Google Shape;209;p29"/>
          <p:cNvSpPr txBox="1"/>
          <p:nvPr/>
        </p:nvSpPr>
        <p:spPr>
          <a:xfrm>
            <a:off x="819150" y="466725"/>
            <a:ext cx="52389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Most hepatotoxins cause liver disease </a:t>
            </a: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only in certain persons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depending on: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210" name="Google Shape;210;p29"/>
          <p:cNvCxnSpPr/>
          <p:nvPr/>
        </p:nvCxnSpPr>
        <p:spPr>
          <a:xfrm>
            <a:off x="0" y="1581150"/>
            <a:ext cx="6829500" cy="0"/>
          </a:xfrm>
          <a:prstGeom prst="straightConnector1">
            <a:avLst/>
          </a:prstGeom>
          <a:noFill/>
          <a:ln cap="flat" cmpd="sng" w="2857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1" name="Google Shape;211;p29"/>
          <p:cNvSpPr txBox="1"/>
          <p:nvPr/>
        </p:nvSpPr>
        <p:spPr>
          <a:xfrm>
            <a:off x="1828800" y="784225"/>
            <a:ext cx="32196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Environmental host Factors </a:t>
            </a:r>
            <a:endParaRPr b="1" sz="18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12" name="Google Shape;212;p29"/>
          <p:cNvSpPr txBox="1"/>
          <p:nvPr/>
        </p:nvSpPr>
        <p:spPr>
          <a:xfrm>
            <a:off x="1766850" y="2319325"/>
            <a:ext cx="3219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Host genetic makeup</a:t>
            </a:r>
            <a:endParaRPr b="1" sz="18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213" name="Google Shape;21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8810" y="1295317"/>
            <a:ext cx="519900" cy="519900"/>
          </a:xfrm>
          <a:prstGeom prst="ellipse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4" name="Google Shape;214;p29"/>
          <p:cNvPicPr preferRelativeResize="0"/>
          <p:nvPr/>
        </p:nvPicPr>
        <p:blipFill rotWithShape="1">
          <a:blip r:embed="rId4">
            <a:alphaModFix/>
          </a:blip>
          <a:srcRect b="0" l="12502" r="12495" t="0"/>
          <a:stretch/>
        </p:blipFill>
        <p:spPr>
          <a:xfrm>
            <a:off x="124547" y="1295314"/>
            <a:ext cx="519900" cy="519900"/>
          </a:xfrm>
          <a:prstGeom prst="ellipse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5" name="Google Shape;215;p29"/>
          <p:cNvPicPr preferRelativeResize="0"/>
          <p:nvPr/>
        </p:nvPicPr>
        <p:blipFill rotWithShape="1">
          <a:blip r:embed="rId5">
            <a:alphaModFix/>
          </a:blip>
          <a:srcRect b="0" l="21875" r="21875" t="0"/>
          <a:stretch/>
        </p:blipFill>
        <p:spPr>
          <a:xfrm>
            <a:off x="6128012" y="1311204"/>
            <a:ext cx="519900" cy="519900"/>
          </a:xfrm>
          <a:prstGeom prst="ellipse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6" name="Google Shape;216;p29"/>
          <p:cNvPicPr preferRelativeResize="0"/>
          <p:nvPr/>
        </p:nvPicPr>
        <p:blipFill rotWithShape="1">
          <a:blip r:embed="rId6">
            <a:alphaModFix/>
          </a:blip>
          <a:srcRect b="10279" l="18333" r="18162" t="5046"/>
          <a:stretch/>
        </p:blipFill>
        <p:spPr>
          <a:xfrm>
            <a:off x="3206200" y="1311192"/>
            <a:ext cx="519900" cy="519900"/>
          </a:xfrm>
          <a:prstGeom prst="ellipse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7" name="Google Shape;217;p29"/>
          <p:cNvPicPr preferRelativeResize="0"/>
          <p:nvPr/>
        </p:nvPicPr>
        <p:blipFill rotWithShape="1">
          <a:blip r:embed="rId7">
            <a:alphaModFix/>
          </a:blip>
          <a:srcRect b="0" l="8028" r="49040" t="0"/>
          <a:stretch/>
        </p:blipFill>
        <p:spPr>
          <a:xfrm>
            <a:off x="4123502" y="1311208"/>
            <a:ext cx="519900" cy="519900"/>
          </a:xfrm>
          <a:prstGeom prst="ellipse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8" name="Google Shape;218;p29"/>
          <p:cNvPicPr preferRelativeResize="0"/>
          <p:nvPr/>
        </p:nvPicPr>
        <p:blipFill rotWithShape="1">
          <a:blip r:embed="rId8">
            <a:alphaModFix/>
          </a:blip>
          <a:srcRect b="0" l="19047" r="19047" t="0"/>
          <a:stretch/>
        </p:blipFill>
        <p:spPr>
          <a:xfrm>
            <a:off x="2203948" y="1295329"/>
            <a:ext cx="519900" cy="519900"/>
          </a:xfrm>
          <a:prstGeom prst="ellipse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9" name="Google Shape;219;p29"/>
          <p:cNvPicPr preferRelativeResize="0"/>
          <p:nvPr/>
        </p:nvPicPr>
        <p:blipFill rotWithShape="1">
          <a:blip r:embed="rId9">
            <a:alphaModFix/>
          </a:blip>
          <a:srcRect b="0" l="20647" r="12703" t="0"/>
          <a:stretch/>
        </p:blipFill>
        <p:spPr>
          <a:xfrm>
            <a:off x="5122860" y="1311192"/>
            <a:ext cx="519900" cy="519900"/>
          </a:xfrm>
          <a:prstGeom prst="ellipse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0" name="Google Shape;220;p29"/>
          <p:cNvSpPr txBox="1"/>
          <p:nvPr/>
        </p:nvSpPr>
        <p:spPr>
          <a:xfrm>
            <a:off x="41750" y="1819275"/>
            <a:ext cx="6855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Age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1" name="Google Shape;221;p29"/>
          <p:cNvSpPr txBox="1"/>
          <p:nvPr/>
        </p:nvSpPr>
        <p:spPr>
          <a:xfrm>
            <a:off x="1116000" y="1819275"/>
            <a:ext cx="6855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Disease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2" name="Google Shape;222;p29"/>
          <p:cNvSpPr txBox="1"/>
          <p:nvPr/>
        </p:nvSpPr>
        <p:spPr>
          <a:xfrm>
            <a:off x="6045200" y="1856300"/>
            <a:ext cx="6855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Drugs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3" name="Google Shape;223;p29"/>
          <p:cNvSpPr txBox="1"/>
          <p:nvPr/>
        </p:nvSpPr>
        <p:spPr>
          <a:xfrm>
            <a:off x="3118725" y="1837250"/>
            <a:ext cx="6855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Sex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4" name="Google Shape;224;p29"/>
          <p:cNvSpPr txBox="1"/>
          <p:nvPr/>
        </p:nvSpPr>
        <p:spPr>
          <a:xfrm>
            <a:off x="3813750" y="1903925"/>
            <a:ext cx="11511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Nutritional status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5" name="Google Shape;225;p29"/>
          <p:cNvSpPr txBox="1"/>
          <p:nvPr/>
        </p:nvSpPr>
        <p:spPr>
          <a:xfrm>
            <a:off x="2060088" y="1827713"/>
            <a:ext cx="828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Race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6" name="Google Shape;226;p29"/>
          <p:cNvSpPr txBox="1"/>
          <p:nvPr/>
        </p:nvSpPr>
        <p:spPr>
          <a:xfrm>
            <a:off x="4835825" y="1894400"/>
            <a:ext cx="11511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Concomitant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habits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7" name="Google Shape;227;p29"/>
          <p:cNvSpPr txBox="1"/>
          <p:nvPr/>
        </p:nvSpPr>
        <p:spPr>
          <a:xfrm>
            <a:off x="1704975" y="3469100"/>
            <a:ext cx="1401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Metabolizing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enzymes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8" name="Google Shape;228;p29"/>
          <p:cNvSpPr txBox="1"/>
          <p:nvPr/>
        </p:nvSpPr>
        <p:spPr>
          <a:xfrm>
            <a:off x="2947000" y="3465375"/>
            <a:ext cx="9525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Detoxifying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system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9" name="Google Shape;229;p29"/>
          <p:cNvSpPr txBox="1"/>
          <p:nvPr/>
        </p:nvSpPr>
        <p:spPr>
          <a:xfrm>
            <a:off x="3895200" y="3467738"/>
            <a:ext cx="9525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Drug transport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30" name="Google Shape;230;p29"/>
          <p:cNvSpPr txBox="1"/>
          <p:nvPr/>
        </p:nvSpPr>
        <p:spPr>
          <a:xfrm>
            <a:off x="189160" y="3886200"/>
            <a:ext cx="64485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Drug-Induced Hepatic Injury (DIHI)</a:t>
            </a:r>
            <a:endParaRPr b="1" sz="2400">
              <a:solidFill>
                <a:srgbClr val="741B4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1" name="Google Shape;231;p29"/>
          <p:cNvSpPr txBox="1"/>
          <p:nvPr/>
        </p:nvSpPr>
        <p:spPr>
          <a:xfrm>
            <a:off x="1866900" y="4333875"/>
            <a:ext cx="3219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Is DIHI common?</a:t>
            </a:r>
            <a:endParaRPr b="1" sz="18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32" name="Google Shape;232;p29"/>
          <p:cNvSpPr txBox="1"/>
          <p:nvPr/>
        </p:nvSpPr>
        <p:spPr>
          <a:xfrm>
            <a:off x="689250" y="4762500"/>
            <a:ext cx="5540100" cy="705000"/>
          </a:xfrm>
          <a:prstGeom prst="rect">
            <a:avLst/>
          </a:prstGeom>
          <a:noFill/>
          <a:ln cap="flat" cmpd="sng" w="9525">
            <a:solidFill>
              <a:srgbClr val="A64D7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Incidence of DIHI:</a:t>
            </a:r>
            <a:endParaRPr b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Drugs produce about 10% of all cases of hepatitis in young adults.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40% of cases in patients older than 50 years.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33" name="Google Shape;233;p29"/>
          <p:cNvSpPr txBox="1"/>
          <p:nvPr/>
        </p:nvSpPr>
        <p:spPr>
          <a:xfrm>
            <a:off x="904875" y="5591175"/>
            <a:ext cx="52005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Are certain persons or population more susceptible ?</a:t>
            </a:r>
            <a:endParaRPr b="1" sz="18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34" name="Google Shape;234;p29"/>
          <p:cNvSpPr txBox="1"/>
          <p:nvPr/>
        </p:nvSpPr>
        <p:spPr>
          <a:xfrm>
            <a:off x="1009650" y="5829300"/>
            <a:ext cx="5000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Upon exposure to hepatotoxins people are categorized as: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35" name="Google Shape;235;p29"/>
          <p:cNvSpPr/>
          <p:nvPr/>
        </p:nvSpPr>
        <p:spPr>
          <a:xfrm>
            <a:off x="1724500" y="6223000"/>
            <a:ext cx="4504800" cy="615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36" name="Google Shape;236;p29"/>
          <p:cNvSpPr/>
          <p:nvPr/>
        </p:nvSpPr>
        <p:spPr>
          <a:xfrm>
            <a:off x="689250" y="6223000"/>
            <a:ext cx="1506300" cy="615000"/>
          </a:xfrm>
          <a:prstGeom prst="homePlate">
            <a:avLst>
              <a:gd fmla="val 50000" name="adj"/>
            </a:avLst>
          </a:pr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Tolerators</a:t>
            </a:r>
            <a:endParaRPr b="1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37" name="Google Shape;237;p29"/>
          <p:cNvSpPr/>
          <p:nvPr/>
        </p:nvSpPr>
        <p:spPr>
          <a:xfrm>
            <a:off x="1724500" y="6861112"/>
            <a:ext cx="4504800" cy="615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38" name="Google Shape;238;p29"/>
          <p:cNvSpPr/>
          <p:nvPr/>
        </p:nvSpPr>
        <p:spPr>
          <a:xfrm>
            <a:off x="689250" y="6861112"/>
            <a:ext cx="1506300" cy="615000"/>
          </a:xfrm>
          <a:prstGeom prst="homePlate">
            <a:avLst>
              <a:gd fmla="val 50000" name="adj"/>
            </a:avLst>
          </a:pr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Adaptors</a:t>
            </a:r>
            <a:endParaRPr b="1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39" name="Google Shape;239;p29"/>
          <p:cNvSpPr/>
          <p:nvPr/>
        </p:nvSpPr>
        <p:spPr>
          <a:xfrm>
            <a:off x="1724500" y="7499224"/>
            <a:ext cx="4504800" cy="615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40" name="Google Shape;240;p29"/>
          <p:cNvSpPr/>
          <p:nvPr/>
        </p:nvSpPr>
        <p:spPr>
          <a:xfrm>
            <a:off x="689250" y="7499223"/>
            <a:ext cx="1506300" cy="615000"/>
          </a:xfrm>
          <a:prstGeom prst="homePlate">
            <a:avLst>
              <a:gd fmla="val 50000" name="adj"/>
            </a:avLst>
          </a:pr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Susceptibles</a:t>
            </a:r>
            <a:endParaRPr b="1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41" name="Google Shape;241;p29"/>
          <p:cNvSpPr/>
          <p:nvPr/>
        </p:nvSpPr>
        <p:spPr>
          <a:xfrm>
            <a:off x="1724501" y="8144950"/>
            <a:ext cx="4504800" cy="770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42" name="Google Shape;242;p29"/>
          <p:cNvSpPr/>
          <p:nvPr/>
        </p:nvSpPr>
        <p:spPr>
          <a:xfrm>
            <a:off x="689250" y="8144950"/>
            <a:ext cx="1568100" cy="770700"/>
          </a:xfrm>
          <a:prstGeom prst="homePlate">
            <a:avLst>
              <a:gd fmla="val 50000" name="adj"/>
            </a:avLst>
          </a:pr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In Threat</a:t>
            </a:r>
            <a:endParaRPr b="1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43" name="Google Shape;243;p29"/>
          <p:cNvSpPr txBox="1"/>
          <p:nvPr/>
        </p:nvSpPr>
        <p:spPr>
          <a:xfrm>
            <a:off x="2314571" y="6235678"/>
            <a:ext cx="36387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No Injuries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44" name="Google Shape;244;p29"/>
          <p:cNvSpPr txBox="1"/>
          <p:nvPr/>
        </p:nvSpPr>
        <p:spPr>
          <a:xfrm>
            <a:off x="2314571" y="6882234"/>
            <a:ext cx="36387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Mild transient injury but adapt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45" name="Google Shape;245;p29"/>
          <p:cNvSpPr txBox="1"/>
          <p:nvPr/>
        </p:nvSpPr>
        <p:spPr>
          <a:xfrm>
            <a:off x="2190746" y="7521184"/>
            <a:ext cx="37626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Develop overt symptoms </a:t>
            </a:r>
            <a:r>
              <a:rPr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depending on existing predisposing factors</a:t>
            </a:r>
            <a:endParaRPr sz="1200">
              <a:solidFill>
                <a:srgbClr val="FF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46" name="Google Shape;246;p29"/>
          <p:cNvSpPr txBox="1"/>
          <p:nvPr/>
        </p:nvSpPr>
        <p:spPr>
          <a:xfrm>
            <a:off x="2114775" y="8210550"/>
            <a:ext cx="41907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DILI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accelerates beyond initial targets due to loss of synthetic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&amp; clearance function of hepatocyte with recruitment of inflammatory cells provoke apoptotic &amp; necrotic signals</a:t>
            </a:r>
            <a:endParaRPr sz="1200">
              <a:solidFill>
                <a:srgbClr val="FF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47" name="Google Shape;247;p29"/>
          <p:cNvSpPr txBox="1"/>
          <p:nvPr/>
        </p:nvSpPr>
        <p:spPr>
          <a:xfrm>
            <a:off x="247650" y="8982075"/>
            <a:ext cx="62388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[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1. Toxicity potential of the drug    2. Environmental host factors    3. Host genetic makeup ]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3C47D"/>
                </a:solidFill>
                <a:latin typeface="Mada"/>
                <a:ea typeface="Mada"/>
                <a:cs typeface="Mada"/>
                <a:sym typeface="Mada"/>
              </a:rPr>
              <a:t>Those factors determine the patient’s response to hepatotoxins</a:t>
            </a:r>
            <a:endParaRPr sz="1200">
              <a:solidFill>
                <a:srgbClr val="93C47D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48" name="Google Shape;248;p29"/>
          <p:cNvSpPr txBox="1"/>
          <p:nvPr/>
        </p:nvSpPr>
        <p:spPr>
          <a:xfrm>
            <a:off x="851250" y="9498400"/>
            <a:ext cx="4977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What are the presenting manifestations?</a:t>
            </a:r>
            <a:endParaRPr b="1" sz="18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49" name="Google Shape;249;p29"/>
          <p:cNvSpPr/>
          <p:nvPr/>
        </p:nvSpPr>
        <p:spPr>
          <a:xfrm>
            <a:off x="917925" y="10158800"/>
            <a:ext cx="1390800" cy="854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A particular latency period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0" name="Google Shape;250;p29"/>
          <p:cNvSpPr txBox="1"/>
          <p:nvPr/>
        </p:nvSpPr>
        <p:spPr>
          <a:xfrm>
            <a:off x="498825" y="9882575"/>
            <a:ext cx="6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741B47"/>
                </a:solidFill>
              </a:rPr>
              <a:t>1</a:t>
            </a:r>
            <a:endParaRPr b="1" sz="8000">
              <a:solidFill>
                <a:srgbClr val="741B47"/>
              </a:solidFill>
            </a:endParaRPr>
          </a:p>
        </p:txBody>
      </p:sp>
      <p:sp>
        <p:nvSpPr>
          <p:cNvPr id="251" name="Google Shape;251;p29"/>
          <p:cNvSpPr/>
          <p:nvPr/>
        </p:nvSpPr>
        <p:spPr>
          <a:xfrm>
            <a:off x="2746725" y="10158800"/>
            <a:ext cx="1390800" cy="854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A clinical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 pattern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2" name="Google Shape;252;p29"/>
          <p:cNvSpPr txBox="1"/>
          <p:nvPr/>
        </p:nvSpPr>
        <p:spPr>
          <a:xfrm>
            <a:off x="2403825" y="9882575"/>
            <a:ext cx="6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741B47"/>
                </a:solidFill>
              </a:rPr>
              <a:t>2</a:t>
            </a:r>
            <a:endParaRPr b="1" sz="8000">
              <a:solidFill>
                <a:srgbClr val="741B47"/>
              </a:solidFill>
            </a:endParaRPr>
          </a:p>
        </p:txBody>
      </p:sp>
      <p:sp>
        <p:nvSpPr>
          <p:cNvPr id="253" name="Google Shape;253;p29"/>
          <p:cNvSpPr/>
          <p:nvPr/>
        </p:nvSpPr>
        <p:spPr>
          <a:xfrm>
            <a:off x="4651725" y="10158800"/>
            <a:ext cx="1390800" cy="854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A particular pathological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finding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4" name="Google Shape;254;p29"/>
          <p:cNvSpPr txBox="1"/>
          <p:nvPr/>
        </p:nvSpPr>
        <p:spPr>
          <a:xfrm>
            <a:off x="4308825" y="9882575"/>
            <a:ext cx="6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741B47"/>
                </a:solidFill>
              </a:rPr>
              <a:t>3</a:t>
            </a:r>
            <a:endParaRPr b="1" sz="8000">
              <a:solidFill>
                <a:srgbClr val="741B47"/>
              </a:solidFill>
            </a:endParaRPr>
          </a:p>
        </p:txBody>
      </p:sp>
      <p:sp>
        <p:nvSpPr>
          <p:cNvPr id="255" name="Google Shape;255;p29"/>
          <p:cNvSpPr txBox="1"/>
          <p:nvPr/>
        </p:nvSpPr>
        <p:spPr>
          <a:xfrm>
            <a:off x="879825" y="9765100"/>
            <a:ext cx="5000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Individual drugs tend to have characteristic signature composed of: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256" name="Google Shape;256;p29"/>
          <p:cNvCxnSpPr/>
          <p:nvPr/>
        </p:nvCxnSpPr>
        <p:spPr>
          <a:xfrm>
            <a:off x="1466850" y="3105150"/>
            <a:ext cx="3905100" cy="0"/>
          </a:xfrm>
          <a:prstGeom prst="straightConnector1">
            <a:avLst/>
          </a:prstGeom>
          <a:noFill/>
          <a:ln cap="flat" cmpd="sng" w="2857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7" name="Google Shape;257;p29"/>
          <p:cNvSpPr/>
          <p:nvPr/>
        </p:nvSpPr>
        <p:spPr>
          <a:xfrm>
            <a:off x="2190750" y="2847975"/>
            <a:ext cx="519900" cy="5199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41B47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endParaRPr b="1" sz="24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8" name="Google Shape;258;p29"/>
          <p:cNvSpPr/>
          <p:nvPr/>
        </p:nvSpPr>
        <p:spPr>
          <a:xfrm>
            <a:off x="3181350" y="2847975"/>
            <a:ext cx="519900" cy="5199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41B47"/>
                </a:solidFill>
                <a:latin typeface="Mada"/>
                <a:ea typeface="Mada"/>
                <a:cs typeface="Mada"/>
                <a:sym typeface="Mada"/>
              </a:rPr>
              <a:t>2</a:t>
            </a:r>
            <a:endParaRPr b="1" sz="24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9" name="Google Shape;259;p29"/>
          <p:cNvSpPr/>
          <p:nvPr/>
        </p:nvSpPr>
        <p:spPr>
          <a:xfrm>
            <a:off x="4095750" y="2847975"/>
            <a:ext cx="519900" cy="5199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41B47"/>
                </a:solidFill>
                <a:latin typeface="Mada"/>
                <a:ea typeface="Mada"/>
                <a:cs typeface="Mada"/>
                <a:sym typeface="Mada"/>
              </a:rPr>
              <a:t>3</a:t>
            </a:r>
            <a:endParaRPr b="1" sz="24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" name="Google Shape;264;p30"/>
          <p:cNvGraphicFramePr/>
          <p:nvPr/>
        </p:nvGraphicFramePr>
        <p:xfrm>
          <a:off x="209550" y="63301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{84AED300-8FEA-472F-B42F-3EAAA76892FC}</a:tableStyleId>
              </a:tblPr>
              <a:tblGrid>
                <a:gridCol w="938250"/>
                <a:gridCol w="1919375"/>
                <a:gridCol w="1949275"/>
                <a:gridCol w="1693950"/>
              </a:tblGrid>
              <a:tr h="278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Hepatic Injury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Hepatocellular</a:t>
                      </a:r>
                      <a:endParaRPr b="1"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Cholestatic</a:t>
                      </a:r>
                      <a:endParaRPr b="1"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Mixed</a:t>
                      </a:r>
                      <a:endParaRPr b="1"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How They Develop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If injury targets 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hepatocytes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→ apoptosis or necrosis → 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HEPATITIS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(cytotoxic) develops → rapid onset of 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malaise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, severe 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anorexia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and 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jaundice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+ </a:t>
                      </a:r>
                      <a:r>
                        <a:rPr lang="en" sz="1100">
                          <a:solidFill>
                            <a:srgbClr val="222222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↑</a:t>
                      </a:r>
                      <a:r>
                        <a:rPr lang="en" sz="1100">
                          <a:solidFill>
                            <a:srgbClr val="222222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in 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alanine aminotransferases (ALT)</a:t>
                      </a:r>
                      <a:endParaRPr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If injury targets 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biliary system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(canalicular or ductal) → 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CHOLESTASIS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develop → 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jaundice 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+\-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severe 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pruritus predominate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→ </a:t>
                      </a:r>
                      <a:r>
                        <a:rPr lang="en" sz="1100">
                          <a:solidFill>
                            <a:srgbClr val="222222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↑ 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in alkaline phosphatase (ALP ) </a:t>
                      </a: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+\- hyperbilirubinemia.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if injury targets both hepatocytes &amp; biliary system→ 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MIXED TYPE.</a:t>
                      </a:r>
                      <a:endParaRPr sz="11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Symptoms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Flu-like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, 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malaise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, m. aches weakness, 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loss of appetite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, GIT symptoms, diarrhea, </a:t>
                      </a: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jaundice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, urine discolored.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Yellowish discoloration of skin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, dark urine, rash, 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pruritus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, stool may be light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Symptoms of both types of injury (Hepatocellular and Cholestatic) are present with elevation of both enzymes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ALT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≥ 3 fold rise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Normal or slight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≥ 3 fold rise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9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ALP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Normal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≥ 2 fold rise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≥ 2 fold rise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0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E.g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Mada"/>
                        <a:buAutoNum type="arabicPeriod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Acetaminophen</a:t>
                      </a:r>
                      <a:endParaRPr sz="11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Mada"/>
                        <a:buAutoNum type="arabicPeriod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NSAIDs</a:t>
                      </a:r>
                      <a:endParaRPr sz="11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Mada"/>
                        <a:buAutoNum type="arabicPeriod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Isoniazid</a:t>
                      </a:r>
                      <a:endParaRPr sz="11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Mada"/>
                        <a:buAutoNum type="arabicPeriod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Amiodarone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ada"/>
                        <a:buAutoNum type="arabicPeriod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Chlorpropamide</a:t>
                      </a:r>
                      <a:endParaRPr sz="11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ada"/>
                        <a:buAutoNum type="arabicPeriod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Erythromycin</a:t>
                      </a:r>
                      <a:endParaRPr sz="11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ada"/>
                        <a:buAutoNum type="arabicPeriod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Rifamycin</a:t>
                      </a:r>
                      <a:endParaRPr sz="11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ada"/>
                        <a:buAutoNum type="arabicPeriod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Oral contraceptives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ada"/>
                        <a:buAutoNum type="arabicPeriod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Phenytoin</a:t>
                      </a:r>
                      <a:endParaRPr sz="11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ada"/>
                        <a:buAutoNum type="arabicPeriod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Carbamazepine</a:t>
                      </a:r>
                      <a:endParaRPr sz="11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ada"/>
                        <a:buAutoNum type="arabicPeriod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Sulfonamides</a:t>
                      </a:r>
                      <a:endParaRPr sz="11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ada"/>
                        <a:buAutoNum type="arabicPeriod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ACE Inhibitors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65" name="Google Shape;265;p30"/>
          <p:cNvSpPr txBox="1"/>
          <p:nvPr/>
        </p:nvSpPr>
        <p:spPr>
          <a:xfrm>
            <a:off x="1147800" y="5729575"/>
            <a:ext cx="44862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B)  </a:t>
            </a:r>
            <a:r>
              <a:rPr b="1" lang="en">
                <a:solidFill>
                  <a:srgbClr val="C27BA0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Other drugs induce </a:t>
            </a:r>
            <a:r>
              <a:rPr b="1" lang="en" u="sng">
                <a:solidFill>
                  <a:srgbClr val="FF0000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symptomatic</a:t>
            </a:r>
            <a:r>
              <a:rPr b="1" lang="en">
                <a:solidFill>
                  <a:srgbClr val="C27BA0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 manifestations</a:t>
            </a:r>
            <a:endParaRPr b="1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6" name="Google Shape;266;p30"/>
          <p:cNvSpPr txBox="1"/>
          <p:nvPr/>
        </p:nvSpPr>
        <p:spPr>
          <a:xfrm>
            <a:off x="1314450" y="133350"/>
            <a:ext cx="42672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Latency Period</a:t>
            </a:r>
            <a:endParaRPr b="1" sz="2400">
              <a:solidFill>
                <a:srgbClr val="741B4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7" name="Google Shape;267;p30"/>
          <p:cNvSpPr txBox="1"/>
          <p:nvPr/>
        </p:nvSpPr>
        <p:spPr>
          <a:xfrm>
            <a:off x="352425" y="847725"/>
            <a:ext cx="16098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A64D79"/>
                </a:solidFill>
                <a:latin typeface="Mada"/>
                <a:ea typeface="Mada"/>
                <a:cs typeface="Mada"/>
                <a:sym typeface="Mada"/>
              </a:rPr>
              <a:t>Short (hrs\days)</a:t>
            </a:r>
            <a:endParaRPr b="1">
              <a:solidFill>
                <a:srgbClr val="A64D79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8" name="Google Shape;268;p30"/>
          <p:cNvSpPr txBox="1"/>
          <p:nvPr/>
        </p:nvSpPr>
        <p:spPr>
          <a:xfrm>
            <a:off x="2457450" y="866775"/>
            <a:ext cx="19812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A64D79"/>
                </a:solidFill>
                <a:latin typeface="Mada"/>
                <a:ea typeface="Mada"/>
                <a:cs typeface="Mada"/>
                <a:sym typeface="Mada"/>
              </a:rPr>
              <a:t>Intermediate (1-8ws)</a:t>
            </a:r>
            <a:endParaRPr b="1">
              <a:solidFill>
                <a:srgbClr val="A64D79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9" name="Google Shape;269;p30"/>
          <p:cNvSpPr txBox="1"/>
          <p:nvPr/>
        </p:nvSpPr>
        <p:spPr>
          <a:xfrm>
            <a:off x="4772025" y="847725"/>
            <a:ext cx="19812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A64D79"/>
                </a:solidFill>
                <a:latin typeface="Mada"/>
                <a:ea typeface="Mada"/>
                <a:cs typeface="Mada"/>
                <a:sym typeface="Mada"/>
              </a:rPr>
              <a:t>Long (1-12ms)</a:t>
            </a:r>
            <a:endParaRPr b="1">
              <a:solidFill>
                <a:srgbClr val="A64D79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270" name="Google Shape;270;p30"/>
          <p:cNvCxnSpPr>
            <a:stCxn id="266" idx="2"/>
            <a:endCxn id="267" idx="0"/>
          </p:cNvCxnSpPr>
          <p:nvPr/>
        </p:nvCxnSpPr>
        <p:spPr>
          <a:xfrm rot="5400000">
            <a:off x="2188350" y="-412050"/>
            <a:ext cx="228600" cy="2290800"/>
          </a:xfrm>
          <a:prstGeom prst="bentConnector3">
            <a:avLst>
              <a:gd fmla="val 50016" name="adj1"/>
            </a:avLst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1" name="Google Shape;271;p30"/>
          <p:cNvCxnSpPr>
            <a:stCxn id="266" idx="2"/>
            <a:endCxn id="269" idx="0"/>
          </p:cNvCxnSpPr>
          <p:nvPr/>
        </p:nvCxnSpPr>
        <p:spPr>
          <a:xfrm flipH="1" rot="-5400000">
            <a:off x="4491000" y="-423900"/>
            <a:ext cx="228600" cy="2314500"/>
          </a:xfrm>
          <a:prstGeom prst="bentConnector3">
            <a:avLst>
              <a:gd fmla="val 50016" name="adj1"/>
            </a:avLst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2" name="Google Shape;272;p30"/>
          <p:cNvCxnSpPr>
            <a:stCxn id="266" idx="2"/>
            <a:endCxn id="268" idx="0"/>
          </p:cNvCxnSpPr>
          <p:nvPr/>
        </p:nvCxnSpPr>
        <p:spPr>
          <a:xfrm>
            <a:off x="3448050" y="619050"/>
            <a:ext cx="0" cy="2478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3" name="Google Shape;273;p30"/>
          <p:cNvSpPr txBox="1"/>
          <p:nvPr/>
        </p:nvSpPr>
        <p:spPr>
          <a:xfrm>
            <a:off x="85725" y="1247775"/>
            <a:ext cx="2062200" cy="2162100"/>
          </a:xfrm>
          <a:prstGeom prst="rect">
            <a:avLst/>
          </a:prstGeom>
          <a:noFill/>
          <a:ln cap="flat" cmpd="sng" w="19050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D</a:t>
            </a:r>
            <a:r>
              <a:rPr b="1" lang="en" sz="1200"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irect dose dependent hepatotoxicity:</a:t>
            </a:r>
            <a:r>
              <a:rPr lang="en" sz="1200"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 Latency period is </a:t>
            </a:r>
            <a:r>
              <a:rPr b="1" lang="en" sz="1200">
                <a:solidFill>
                  <a:srgbClr val="FF0000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short </a:t>
            </a:r>
            <a:r>
              <a:rPr lang="en" sz="1200"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as it occurs </a:t>
            </a:r>
            <a:endParaRPr sz="1200"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after a threshold of toxicity</a:t>
            </a:r>
            <a:endParaRPr sz="1200"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is reached.</a:t>
            </a:r>
            <a:endParaRPr sz="1200"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E.g</a:t>
            </a:r>
            <a:r>
              <a:rPr lang="en" sz="1200"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 acetaminophen</a:t>
            </a:r>
            <a:endParaRPr sz="1200"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( toxic dose)</a:t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4" name="Google Shape;274;p30"/>
          <p:cNvSpPr txBox="1"/>
          <p:nvPr/>
        </p:nvSpPr>
        <p:spPr>
          <a:xfrm>
            <a:off x="2343150" y="1247775"/>
            <a:ext cx="2209800" cy="2162100"/>
          </a:xfrm>
          <a:prstGeom prst="rect">
            <a:avLst/>
          </a:prstGeom>
          <a:noFill/>
          <a:ln cap="flat" cmpd="sng" w="19050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Direct cumulative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or In Indirect Immunoallergic Idiosyncratic Hepatotoxicity: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Latency period is 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intermediate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, but may continue to evoke even after drug withdrawal.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E.g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" sz="1200">
                <a:solidFill>
                  <a:srgbClr val="3C78D8"/>
                </a:solidFill>
                <a:latin typeface="Mada"/>
                <a:ea typeface="Mada"/>
                <a:cs typeface="Mada"/>
                <a:sym typeface="Mada"/>
              </a:rPr>
              <a:t> -amiodarone(cumulative)</a:t>
            </a:r>
            <a:endParaRPr sz="1200">
              <a:solidFill>
                <a:srgbClr val="3C78D8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C78D8"/>
                </a:solidFill>
                <a:latin typeface="Mada"/>
                <a:ea typeface="Mada"/>
                <a:cs typeface="Mada"/>
                <a:sym typeface="Mada"/>
              </a:rPr>
              <a:t>-phenytoin, isoniazid (idiosyncratic)</a:t>
            </a:r>
            <a:endParaRPr b="1" sz="1200">
              <a:solidFill>
                <a:srgbClr val="3C78D8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5" name="Google Shape;275;p30"/>
          <p:cNvSpPr txBox="1"/>
          <p:nvPr/>
        </p:nvSpPr>
        <p:spPr>
          <a:xfrm>
            <a:off x="4733925" y="1247775"/>
            <a:ext cx="2062200" cy="2162100"/>
          </a:xfrm>
          <a:prstGeom prst="rect">
            <a:avLst/>
          </a:prstGeom>
          <a:noFill/>
          <a:ln cap="flat" cmpd="sng" w="19050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C78D8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In indirect metabolic idiosyncratic hepatotoxicity:</a:t>
            </a:r>
            <a:r>
              <a:rPr lang="en" sz="1200">
                <a:solidFill>
                  <a:srgbClr val="3C78D8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 latency period is </a:t>
            </a:r>
            <a:r>
              <a:rPr b="1" lang="en" sz="1200">
                <a:solidFill>
                  <a:srgbClr val="FF0000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usually long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, </a:t>
            </a:r>
            <a:r>
              <a:rPr lang="en" sz="1200">
                <a:solidFill>
                  <a:srgbClr val="3C78D8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unpredictable and  most problematic</a:t>
            </a:r>
            <a:endParaRPr sz="1200">
              <a:solidFill>
                <a:srgbClr val="3C78D8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E.g </a:t>
            </a:r>
            <a:r>
              <a:rPr lang="en" sz="1200">
                <a:solidFill>
                  <a:srgbClr val="3C78D8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tetracycline, oral contraceptives</a:t>
            </a:r>
            <a:endParaRPr sz="1200">
              <a:solidFill>
                <a:srgbClr val="3C78D8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6" name="Google Shape;276;p30"/>
          <p:cNvSpPr txBox="1"/>
          <p:nvPr/>
        </p:nvSpPr>
        <p:spPr>
          <a:xfrm>
            <a:off x="1295400" y="3600450"/>
            <a:ext cx="42672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Clinical Pattern</a:t>
            </a:r>
            <a:endParaRPr b="1" sz="2400">
              <a:solidFill>
                <a:srgbClr val="741B4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7" name="Google Shape;277;p30"/>
          <p:cNvSpPr txBox="1"/>
          <p:nvPr/>
        </p:nvSpPr>
        <p:spPr>
          <a:xfrm>
            <a:off x="152400" y="3933825"/>
            <a:ext cx="66864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The clinical presentation could be of variable intensity, ranging from asymptomatic </a:t>
            </a:r>
            <a:r>
              <a:rPr lang="en" sz="1200">
                <a:solidFill>
                  <a:srgbClr val="93C47D"/>
                </a:solidFill>
                <a:latin typeface="Mada"/>
                <a:ea typeface="Mada"/>
                <a:cs typeface="Mada"/>
                <a:sym typeface="Mada"/>
              </a:rPr>
              <a:t>slightly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increased liver enzymes to fulminant hepatic failure.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8" name="Google Shape;278;p30"/>
          <p:cNvSpPr txBox="1"/>
          <p:nvPr/>
        </p:nvSpPr>
        <p:spPr>
          <a:xfrm>
            <a:off x="209550" y="4450075"/>
            <a:ext cx="65721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A) Some drugs just induce </a:t>
            </a:r>
            <a:r>
              <a:rPr b="1" lang="en" u="sng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Asymptomatic</a:t>
            </a:r>
            <a:r>
              <a:rPr b="1" lang="en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 increase in the enzymes (Aminotransferase)</a:t>
            </a:r>
            <a:endParaRPr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9" name="Google Shape;279;p30"/>
          <p:cNvSpPr txBox="1"/>
          <p:nvPr/>
        </p:nvSpPr>
        <p:spPr>
          <a:xfrm>
            <a:off x="930750" y="6022981"/>
            <a:ext cx="49965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Some Patterns of 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symptomatic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drug-induced liver disease: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80" name="Google Shape;280;p30"/>
          <p:cNvSpPr/>
          <p:nvPr/>
        </p:nvSpPr>
        <p:spPr>
          <a:xfrm>
            <a:off x="85725" y="5192850"/>
            <a:ext cx="1611600" cy="369600"/>
          </a:xfrm>
          <a:prstGeom prst="homePlate">
            <a:avLst>
              <a:gd fmla="val 50000" name="adj"/>
            </a:avLst>
          </a:prstGeom>
          <a:noFill/>
          <a:ln cap="flat" cmpd="sng" w="1905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81" name="Google Shape;281;p30"/>
          <p:cNvSpPr/>
          <p:nvPr/>
        </p:nvSpPr>
        <p:spPr>
          <a:xfrm>
            <a:off x="1517367" y="5192850"/>
            <a:ext cx="1863000" cy="369600"/>
          </a:xfrm>
          <a:prstGeom prst="chevron">
            <a:avLst>
              <a:gd fmla="val 50000" name="adj"/>
            </a:avLst>
          </a:prstGeom>
          <a:noFill/>
          <a:ln cap="flat" cmpd="sng" w="19050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82" name="Google Shape;282;p30"/>
          <p:cNvSpPr/>
          <p:nvPr/>
        </p:nvSpPr>
        <p:spPr>
          <a:xfrm>
            <a:off x="3199226" y="5192850"/>
            <a:ext cx="1863000" cy="369600"/>
          </a:xfrm>
          <a:prstGeom prst="chevron">
            <a:avLst>
              <a:gd fmla="val 50000" name="adj"/>
            </a:avLst>
          </a:prstGeom>
          <a:noFill/>
          <a:ln cap="flat" cmpd="sng" w="19050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83" name="Google Shape;283;p30"/>
          <p:cNvSpPr/>
          <p:nvPr/>
        </p:nvSpPr>
        <p:spPr>
          <a:xfrm>
            <a:off x="4885494" y="5192850"/>
            <a:ext cx="1863000" cy="369600"/>
          </a:xfrm>
          <a:prstGeom prst="chevron">
            <a:avLst>
              <a:gd fmla="val 50000" name="adj"/>
            </a:avLst>
          </a:prstGeom>
          <a:noFill/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84" name="Google Shape;284;p30"/>
          <p:cNvSpPr txBox="1"/>
          <p:nvPr/>
        </p:nvSpPr>
        <p:spPr>
          <a:xfrm>
            <a:off x="213600" y="5264150"/>
            <a:ext cx="10668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Phenytoin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85" name="Google Shape;285;p30"/>
          <p:cNvSpPr txBox="1"/>
          <p:nvPr/>
        </p:nvSpPr>
        <p:spPr>
          <a:xfrm>
            <a:off x="1857675" y="5260375"/>
            <a:ext cx="10668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Statins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86" name="Google Shape;286;p30"/>
          <p:cNvSpPr txBox="1"/>
          <p:nvPr/>
        </p:nvSpPr>
        <p:spPr>
          <a:xfrm>
            <a:off x="3380375" y="5260375"/>
            <a:ext cx="14367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Sulfonamides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87" name="Google Shape;287;p30"/>
          <p:cNvSpPr txBox="1"/>
          <p:nvPr/>
        </p:nvSpPr>
        <p:spPr>
          <a:xfrm>
            <a:off x="5120738" y="5245100"/>
            <a:ext cx="14367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Sulfonylureas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288" name="Google Shape;28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1252" y="5798948"/>
            <a:ext cx="435700" cy="4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702" y="5798948"/>
            <a:ext cx="435700" cy="4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1"/>
          <p:cNvSpPr txBox="1"/>
          <p:nvPr/>
        </p:nvSpPr>
        <p:spPr>
          <a:xfrm>
            <a:off x="1066800" y="581025"/>
            <a:ext cx="46482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Histopathological Patterns</a:t>
            </a:r>
            <a:endParaRPr b="1" sz="2400">
              <a:solidFill>
                <a:srgbClr val="741B4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5" name="Google Shape;295;p31"/>
          <p:cNvSpPr txBox="1"/>
          <p:nvPr/>
        </p:nvSpPr>
        <p:spPr>
          <a:xfrm>
            <a:off x="204550" y="1095375"/>
            <a:ext cx="6500700" cy="1051500"/>
          </a:xfrm>
          <a:prstGeom prst="rect">
            <a:avLst/>
          </a:prstGeom>
          <a:noFill/>
          <a:ln cap="flat" cmpd="sng" w="9525">
            <a:solidFill>
              <a:srgbClr val="A64D7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No universal histopathological pattern of DIHI exist; the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commonest</a:t>
            </a:r>
            <a:r>
              <a:rPr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are: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lphaLcPeriod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Hepatocellular necrosis          b.     Cholestasis       c.      Steatosis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More than one type of injury may occur in the same patient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Any one agent may produce different types of injury in different patient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296" name="Google Shape;29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475" y="2447925"/>
            <a:ext cx="1436580" cy="1024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2038" y="2434612"/>
            <a:ext cx="1441650" cy="1051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5639" y="2447925"/>
            <a:ext cx="1441656" cy="102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7175" y="2447928"/>
            <a:ext cx="1436726" cy="102497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1"/>
          <p:cNvSpPr txBox="1"/>
          <p:nvPr/>
        </p:nvSpPr>
        <p:spPr>
          <a:xfrm>
            <a:off x="162222" y="2447925"/>
            <a:ext cx="1436700" cy="1647900"/>
          </a:xfrm>
          <a:prstGeom prst="rect">
            <a:avLst/>
          </a:prstGeom>
          <a:noFill/>
          <a:ln cap="flat" cmpd="sng" w="19050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1"/>
          <p:cNvSpPr txBox="1"/>
          <p:nvPr/>
        </p:nvSpPr>
        <p:spPr>
          <a:xfrm>
            <a:off x="1800519" y="2447934"/>
            <a:ext cx="1436700" cy="1647900"/>
          </a:xfrm>
          <a:prstGeom prst="rect">
            <a:avLst/>
          </a:prstGeom>
          <a:noFill/>
          <a:ln cap="flat" cmpd="sng" w="19050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1"/>
          <p:cNvSpPr txBox="1"/>
          <p:nvPr/>
        </p:nvSpPr>
        <p:spPr>
          <a:xfrm>
            <a:off x="3465675" y="2447925"/>
            <a:ext cx="1441800" cy="1647900"/>
          </a:xfrm>
          <a:prstGeom prst="rect">
            <a:avLst/>
          </a:prstGeom>
          <a:noFill/>
          <a:ln cap="flat" cmpd="sng" w="19050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1"/>
          <p:cNvSpPr txBox="1"/>
          <p:nvPr/>
        </p:nvSpPr>
        <p:spPr>
          <a:xfrm>
            <a:off x="5142075" y="2447925"/>
            <a:ext cx="1441800" cy="1647900"/>
          </a:xfrm>
          <a:prstGeom prst="rect">
            <a:avLst/>
          </a:prstGeom>
          <a:noFill/>
          <a:ln cap="flat" cmpd="sng" w="19050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1"/>
          <p:cNvSpPr txBox="1"/>
          <p:nvPr/>
        </p:nvSpPr>
        <p:spPr>
          <a:xfrm>
            <a:off x="190500" y="3524250"/>
            <a:ext cx="1353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Ballooning &amp; degeneration of hepatocyte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05" name="Google Shape;305;p31"/>
          <p:cNvSpPr txBox="1"/>
          <p:nvPr/>
        </p:nvSpPr>
        <p:spPr>
          <a:xfrm>
            <a:off x="1752600" y="3533775"/>
            <a:ext cx="1495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Cholestatic injury with damaged bile duct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06" name="Google Shape;306;p31"/>
          <p:cNvSpPr txBox="1"/>
          <p:nvPr/>
        </p:nvSpPr>
        <p:spPr>
          <a:xfrm>
            <a:off x="3448050" y="3533775"/>
            <a:ext cx="1495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Fatty accumulation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07" name="Google Shape;307;p31"/>
          <p:cNvSpPr txBox="1"/>
          <p:nvPr/>
        </p:nvSpPr>
        <p:spPr>
          <a:xfrm>
            <a:off x="5124450" y="3533775"/>
            <a:ext cx="1495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Centrilobular &amp; Midzonal necrosis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08" name="Google Shape;308;p31"/>
          <p:cNvSpPr txBox="1"/>
          <p:nvPr/>
        </p:nvSpPr>
        <p:spPr>
          <a:xfrm>
            <a:off x="1295400" y="4724400"/>
            <a:ext cx="42672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Lines of Treatment</a:t>
            </a:r>
            <a:endParaRPr b="1" sz="2400">
              <a:solidFill>
                <a:srgbClr val="741B4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309" name="Google Shape;309;p31"/>
          <p:cNvGraphicFramePr/>
          <p:nvPr/>
        </p:nvGraphicFramePr>
        <p:xfrm>
          <a:off x="209550" y="5163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{84AED300-8FEA-472F-B42F-3EAAA76892FC}</a:tableStyleId>
              </a:tblPr>
              <a:tblGrid>
                <a:gridCol w="1285675"/>
                <a:gridCol w="3124475"/>
                <a:gridCol w="2081150"/>
              </a:tblGrid>
              <a:tr h="485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C27BA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Immediate withdrawal</a:t>
                      </a:r>
                      <a:endParaRPr>
                        <a:solidFill>
                          <a:srgbClr val="C27BA0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Of any suspected drug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592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C27BA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No specific treatment</a:t>
                      </a:r>
                      <a:endParaRPr>
                        <a:solidFill>
                          <a:srgbClr val="C27BA0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Symptomatic: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Corticosteroids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for 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evere allergic reaction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is observed 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Cholestyramine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for </a:t>
                      </a: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Pruritus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to enhance bile acid secretion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ursodeoxycholic acid (Ursodiol)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for </a:t>
                      </a: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Cholestatic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liver injury 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Coagulopathy or encephalopathy develop (treat accordingly)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Supportive: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High carbohydrate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Moderate protein diet Adequate in calories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C27BA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Specific </a:t>
                      </a:r>
                      <a:endParaRPr b="1">
                        <a:solidFill>
                          <a:srgbClr val="C27BA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C27BA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antidotes</a:t>
                      </a:r>
                      <a:endParaRPr>
                        <a:solidFill>
                          <a:srgbClr val="C27BA0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N-acetylcysteine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for </a:t>
                      </a: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acetaminophen toxicity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L-carnitine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for </a:t>
                      </a: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valproate toxicity</a:t>
                      </a:r>
                      <a:endParaRPr b="1" sz="12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76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C27BA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Emergency liver transplantation</a:t>
                      </a:r>
                      <a:endParaRPr>
                        <a:solidFill>
                          <a:srgbClr val="C27BA0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For any drug induced fulminant hepatic failure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2"/>
          <p:cNvSpPr txBox="1"/>
          <p:nvPr/>
        </p:nvSpPr>
        <p:spPr>
          <a:xfrm>
            <a:off x="1295400" y="381000"/>
            <a:ext cx="42672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Cases from Dr Slides</a:t>
            </a:r>
            <a:endParaRPr b="1" sz="2400">
              <a:solidFill>
                <a:srgbClr val="741B4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5" name="Google Shape;315;p32"/>
          <p:cNvSpPr txBox="1"/>
          <p:nvPr/>
        </p:nvSpPr>
        <p:spPr>
          <a:xfrm>
            <a:off x="1704975" y="5291100"/>
            <a:ext cx="50577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CCCCCC"/>
                </a:solidFill>
                <a:latin typeface="Mada"/>
                <a:ea typeface="Mada"/>
                <a:cs typeface="Mada"/>
                <a:sym typeface="Mada"/>
              </a:rPr>
              <a:t>Q1) C    Q2)</a:t>
            </a:r>
            <a:r>
              <a:rPr lang="en" sz="800">
                <a:solidFill>
                  <a:srgbClr val="CCCCCC"/>
                </a:solidFill>
                <a:latin typeface="Mada"/>
                <a:ea typeface="Mada"/>
                <a:cs typeface="Mada"/>
                <a:sym typeface="Mada"/>
              </a:rPr>
              <a:t>Immunoallergic Idiosyncratic ( Viral Hepatitis-like pattern) </a:t>
            </a:r>
            <a:r>
              <a:rPr lang="en" sz="800">
                <a:solidFill>
                  <a:srgbClr val="CCCCCC"/>
                </a:solidFill>
                <a:latin typeface="Mada"/>
                <a:ea typeface="Mada"/>
                <a:cs typeface="Mada"/>
                <a:sym typeface="Mada"/>
              </a:rPr>
              <a:t>  Q3) Hepatocellular  Q4) Corticosteroids</a:t>
            </a:r>
            <a:endParaRPr sz="800">
              <a:solidFill>
                <a:srgbClr val="CCCCCC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16" name="Google Shape;316;p32"/>
          <p:cNvSpPr txBox="1"/>
          <p:nvPr/>
        </p:nvSpPr>
        <p:spPr>
          <a:xfrm>
            <a:off x="1362075" y="10663200"/>
            <a:ext cx="54006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CCCCCC"/>
                </a:solidFill>
                <a:latin typeface="Mada"/>
                <a:ea typeface="Mada"/>
                <a:cs typeface="Mada"/>
                <a:sym typeface="Mada"/>
              </a:rPr>
              <a:t>Q1) B    Q2)</a:t>
            </a:r>
            <a:r>
              <a:rPr lang="en" sz="800">
                <a:solidFill>
                  <a:srgbClr val="CCCCCC"/>
                </a:solidFill>
                <a:latin typeface="Mada"/>
                <a:ea typeface="Mada"/>
                <a:cs typeface="Mada"/>
                <a:sym typeface="Mada"/>
              </a:rPr>
              <a:t>Immunoallergic Idiosyncratic (Inflammatory cholestasis)</a:t>
            </a:r>
            <a:r>
              <a:rPr lang="en" sz="800">
                <a:solidFill>
                  <a:srgbClr val="CCCCCC"/>
                </a:solidFill>
                <a:latin typeface="Mada"/>
                <a:ea typeface="Mada"/>
                <a:cs typeface="Mada"/>
                <a:sym typeface="Mada"/>
              </a:rPr>
              <a:t>  Q3)</a:t>
            </a:r>
            <a:r>
              <a:rPr lang="en" sz="800">
                <a:solidFill>
                  <a:srgbClr val="CCCCCC"/>
                </a:solidFill>
                <a:latin typeface="Mada"/>
                <a:ea typeface="Mada"/>
                <a:cs typeface="Mada"/>
                <a:sym typeface="Mada"/>
              </a:rPr>
              <a:t>Cholestasis         Q4) Ursodiol \ Cholestyramine</a:t>
            </a:r>
            <a:endParaRPr sz="800">
              <a:solidFill>
                <a:srgbClr val="CCCCCC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17" name="Google Shape;317;p32"/>
          <p:cNvSpPr txBox="1"/>
          <p:nvPr/>
        </p:nvSpPr>
        <p:spPr>
          <a:xfrm>
            <a:off x="171450" y="1000125"/>
            <a:ext cx="6505500" cy="4269600"/>
          </a:xfrm>
          <a:prstGeom prst="rect">
            <a:avLst/>
          </a:prstGeom>
          <a:noFill/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A long standing rheumatoid arthritic patient developed</a:t>
            </a: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 </a:t>
            </a:r>
            <a:r>
              <a:rPr b="1" lang="en" u="sng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tuberculosis</a:t>
            </a: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2 month ago. Today she was received in E.R complaining of yellowish discoloration of skin</a:t>
            </a: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, </a:t>
            </a:r>
            <a:r>
              <a:rPr b="1" lang="en" u="sng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severe anorexia</a:t>
            </a: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, </a:t>
            </a:r>
            <a:r>
              <a:rPr b="1" lang="en" u="sng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vomiting and flu like manifestations</a:t>
            </a: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since two days. She is very weak and looks toxic. Her drug history reveals that she has been 4 month ago on cyclosporine</a:t>
            </a: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to control the arthritis exacerbations. A month ago, she was put on </a:t>
            </a:r>
            <a:r>
              <a:rPr b="1" lang="en" u="sng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isoniazid</a:t>
            </a: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when she developed T.B. and multivitamins</a:t>
            </a: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because she is weak. Currently she is given domperidone</a:t>
            </a: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for the emesis. Lab results reveals </a:t>
            </a:r>
            <a:r>
              <a:rPr b="1" lang="en" u="sng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severe elevation in ALT but no elevation in ALP.</a:t>
            </a:r>
            <a:endParaRPr b="1" u="sng">
              <a:solidFill>
                <a:schemeClr val="dk1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A64D79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Q1) Which of the following drugs is the most likely cause of her symptoms?</a:t>
            </a:r>
            <a:endParaRPr sz="1200">
              <a:solidFill>
                <a:srgbClr val="A64D79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lphaLcParenR"/>
            </a:pP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Cyclosporine       b)	Multivitamins	       c)	 isoniazid        d)       Domperidone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64D79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Q2) Which type of hepatotoxin is it considered?</a:t>
            </a:r>
            <a:endParaRPr sz="1200">
              <a:solidFill>
                <a:srgbClr val="A64D79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A64D79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64D79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Q3) What is the likely hepatotoxic pattern inflicted by the drug?</a:t>
            </a:r>
            <a:endParaRPr sz="1200">
              <a:solidFill>
                <a:srgbClr val="A64D79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A64D79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A64D79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Q4) Which drug can be used for the treatment of her condition?</a:t>
            </a:r>
            <a:endParaRPr sz="1200">
              <a:solidFill>
                <a:srgbClr val="A64D79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18" name="Google Shape;318;p32"/>
          <p:cNvSpPr txBox="1"/>
          <p:nvPr/>
        </p:nvSpPr>
        <p:spPr>
          <a:xfrm>
            <a:off x="171450" y="6410325"/>
            <a:ext cx="6505500" cy="4269600"/>
          </a:xfrm>
          <a:prstGeom prst="rect">
            <a:avLst/>
          </a:prstGeom>
          <a:noFill/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A hypercholesterolemic patient was received in E.R complaining of </a:t>
            </a:r>
            <a:r>
              <a:rPr b="1" lang="en" u="sng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yellowish discoloration of skin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, </a:t>
            </a:r>
            <a:r>
              <a:rPr b="1" lang="en" u="sng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change in color of urine &amp; stools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, and severe itching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He has been receiving </a:t>
            </a:r>
            <a:r>
              <a:rPr b="1" lang="en" u="sng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statins</a:t>
            </a: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for the long time for the hypercholesterolemia. Three month ago he was diagnosed as being diabetic and hypertensive and since then he is receiving </a:t>
            </a:r>
            <a:r>
              <a:rPr b="1" lang="en" u="sng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chlorpropamide</a:t>
            </a: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for the diabetes and </a:t>
            </a: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nadolol 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for the hypertension. The last couple of days he had a flue; for which he was given </a:t>
            </a:r>
            <a:r>
              <a:rPr b="1" lang="en" u="sng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acetaminophen</a:t>
            </a: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for muscle aches and nasal drops for his nasal stuffiness. Lab investigations shows </a:t>
            </a:r>
            <a:r>
              <a:rPr b="1" lang="en" u="sng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severe elevation in ALP and no significant elevation in ALT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.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64D79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Q1) Which of the following drugs is the most likely cause of her symptoms?</a:t>
            </a:r>
            <a:endParaRPr sz="1200">
              <a:solidFill>
                <a:srgbClr val="A64D79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lphaLcParenR"/>
            </a:pP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Nadolol       b)	Chlorpropamide       c)	Acetaminophen        d)       Statins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64D79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Q2) Which type of hepatotoxin is it considered?</a:t>
            </a:r>
            <a:endParaRPr sz="1200">
              <a:solidFill>
                <a:srgbClr val="A64D79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A64D79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64D79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Q3) What is the likely hepatotoxic pattern inflicted by the drug?</a:t>
            </a:r>
            <a:endParaRPr sz="1200">
              <a:solidFill>
                <a:srgbClr val="A64D79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A64D79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64D79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Q4) Which drug can be used for the treatment of her condition?</a:t>
            </a:r>
            <a:endParaRPr sz="1200">
              <a:solidFill>
                <a:srgbClr val="A64D79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3"/>
          <p:cNvSpPr/>
          <p:nvPr/>
        </p:nvSpPr>
        <p:spPr>
          <a:xfrm>
            <a:off x="-57150" y="11177175"/>
            <a:ext cx="6972300" cy="103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3"/>
          <p:cNvSpPr/>
          <p:nvPr/>
        </p:nvSpPr>
        <p:spPr>
          <a:xfrm>
            <a:off x="-57150" y="-9525"/>
            <a:ext cx="6972300" cy="12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3"/>
          <p:cNvSpPr/>
          <p:nvPr/>
        </p:nvSpPr>
        <p:spPr>
          <a:xfrm>
            <a:off x="123975" y="1514100"/>
            <a:ext cx="6629400" cy="4233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B7B7B7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741B47"/>
                </a:solidFill>
                <a:latin typeface="Mada"/>
                <a:ea typeface="Mada"/>
                <a:cs typeface="Mada"/>
                <a:sym typeface="Mada"/>
              </a:rPr>
              <a:t>1- </a:t>
            </a:r>
            <a:r>
              <a:rPr b="1" lang="en" sz="1200">
                <a:solidFill>
                  <a:srgbClr val="741B47"/>
                </a:solidFill>
                <a:latin typeface="Mada"/>
                <a:ea typeface="Mada"/>
                <a:cs typeface="Mada"/>
                <a:sym typeface="Mada"/>
              </a:rPr>
              <a:t>Hepatitis is an injury in:</a:t>
            </a:r>
            <a:endParaRPr b="1" sz="12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A- Biliary system  B- </a:t>
            </a:r>
            <a:r>
              <a:rPr b="1" lang="en" sz="12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Hepatocytes  </a:t>
            </a:r>
            <a:r>
              <a:rPr b="1" lang="en" sz="12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 C- A&amp;B</a:t>
            </a:r>
            <a:endParaRPr b="1" sz="12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741B47"/>
                </a:solidFill>
                <a:latin typeface="Mada"/>
                <a:ea typeface="Mada"/>
                <a:cs typeface="Mada"/>
                <a:sym typeface="Mada"/>
              </a:rPr>
              <a:t>2- </a:t>
            </a:r>
            <a:r>
              <a:rPr b="1" lang="en" sz="1200">
                <a:solidFill>
                  <a:srgbClr val="741B47"/>
                </a:solidFill>
                <a:latin typeface="Mada"/>
                <a:ea typeface="Mada"/>
                <a:cs typeface="Mada"/>
                <a:sym typeface="Mada"/>
              </a:rPr>
              <a:t>Which of the following antitubercular drug interferes with bilirubin metabolism? :</a:t>
            </a:r>
            <a:endParaRPr b="1" sz="12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A- </a:t>
            </a:r>
            <a:r>
              <a:rPr b="1" lang="en" sz="12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Isoniazid </a:t>
            </a:r>
            <a:r>
              <a:rPr b="1" lang="en" sz="12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 B- Rifampicin  C- Ethambutol </a:t>
            </a:r>
            <a:endParaRPr b="1" sz="12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741B47"/>
                </a:solidFill>
                <a:latin typeface="Mada"/>
                <a:ea typeface="Mada"/>
                <a:cs typeface="Mada"/>
                <a:sym typeface="Mada"/>
              </a:rPr>
              <a:t>3- </a:t>
            </a:r>
            <a:r>
              <a:rPr b="1" lang="en" sz="1200">
                <a:solidFill>
                  <a:srgbClr val="741B47"/>
                </a:solidFill>
                <a:latin typeface="Mada"/>
                <a:ea typeface="Mada"/>
                <a:cs typeface="Mada"/>
                <a:sym typeface="Mada"/>
              </a:rPr>
              <a:t>ALT (alanine aminotransferase) and ALP (Alkaline Phosphatase) both will be increased in :</a:t>
            </a:r>
            <a:endParaRPr b="1" sz="12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A- Cholestatic  B- Hepatocellular</a:t>
            </a:r>
            <a:r>
              <a:rPr b="1" lang="en" sz="12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  </a:t>
            </a:r>
            <a:r>
              <a:rPr b="1" lang="en" sz="12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C- Mixed type</a:t>
            </a:r>
            <a:endParaRPr b="1" sz="12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741B47"/>
                </a:solidFill>
                <a:latin typeface="Mada"/>
                <a:ea typeface="Mada"/>
                <a:cs typeface="Mada"/>
                <a:sym typeface="Mada"/>
              </a:rPr>
              <a:t>4- Drugs that cause </a:t>
            </a:r>
            <a:r>
              <a:rPr b="1" lang="en" sz="1200">
                <a:solidFill>
                  <a:srgbClr val="741B47"/>
                </a:solidFill>
                <a:latin typeface="Mada"/>
                <a:ea typeface="Mada"/>
                <a:cs typeface="Mada"/>
                <a:sym typeface="Mada"/>
              </a:rPr>
              <a:t>intrinsic hepatotoxin are?</a:t>
            </a:r>
            <a:endParaRPr b="1" sz="12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A- </a:t>
            </a:r>
            <a:r>
              <a:rPr b="1" lang="en" sz="12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Indirect Hepatotoxic  </a:t>
            </a:r>
            <a:r>
              <a:rPr b="1" lang="en" sz="12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 B- Belong</a:t>
            </a:r>
            <a:r>
              <a:rPr b="1" lang="en" sz="12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 to TYPE B ADRs   </a:t>
            </a:r>
            <a:r>
              <a:rPr b="1" lang="en" sz="12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 C- Dose </a:t>
            </a:r>
            <a:r>
              <a:rPr b="1" lang="en" sz="12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dependent</a:t>
            </a:r>
            <a:endParaRPr b="1" sz="12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741B47"/>
                </a:solidFill>
                <a:latin typeface="Mada"/>
                <a:ea typeface="Mada"/>
                <a:cs typeface="Mada"/>
                <a:sym typeface="Mada"/>
              </a:rPr>
              <a:t>5- If a </a:t>
            </a:r>
            <a:r>
              <a:rPr b="1" lang="en" sz="1200">
                <a:solidFill>
                  <a:srgbClr val="741B47"/>
                </a:solidFill>
                <a:latin typeface="Mada"/>
                <a:ea typeface="Mada"/>
                <a:cs typeface="Mada"/>
                <a:sym typeface="Mada"/>
              </a:rPr>
              <a:t>covalent interaction happened between the metabolite of the drug and the proteins which of the following will happen?</a:t>
            </a:r>
            <a:endParaRPr b="1" sz="12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A- </a:t>
            </a:r>
            <a:r>
              <a:rPr b="1" lang="en" sz="12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Immunogenic reaction    </a:t>
            </a:r>
            <a:r>
              <a:rPr b="1" lang="en" sz="12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B- </a:t>
            </a:r>
            <a:r>
              <a:rPr b="1" lang="en" sz="12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Carcinogenesis   </a:t>
            </a:r>
            <a:r>
              <a:rPr b="1" lang="en" sz="12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 C- Oxidative stress</a:t>
            </a:r>
            <a:endParaRPr b="1" sz="12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26" name="Google Shape;326;p33"/>
          <p:cNvSpPr/>
          <p:nvPr/>
        </p:nvSpPr>
        <p:spPr>
          <a:xfrm rot="10800000">
            <a:off x="3305100" y="194"/>
            <a:ext cx="3552900" cy="1675800"/>
          </a:xfrm>
          <a:prstGeom prst="rtTriangle">
            <a:avLst/>
          </a:prstGeom>
          <a:solidFill>
            <a:srgbClr val="741B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3"/>
          <p:cNvSpPr txBox="1"/>
          <p:nvPr/>
        </p:nvSpPr>
        <p:spPr>
          <a:xfrm>
            <a:off x="4928700" y="68708"/>
            <a:ext cx="18714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Quiz</a:t>
            </a:r>
            <a:endParaRPr b="1" sz="4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8" name="Google Shape;328;p33"/>
          <p:cNvSpPr/>
          <p:nvPr/>
        </p:nvSpPr>
        <p:spPr>
          <a:xfrm>
            <a:off x="123975" y="6443100"/>
            <a:ext cx="6629400" cy="3710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B7B7B7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41B47"/>
                </a:solidFill>
                <a:latin typeface="Mada"/>
                <a:ea typeface="Mada"/>
                <a:cs typeface="Mada"/>
                <a:sym typeface="Mada"/>
              </a:rPr>
              <a:t>Q1-A 63-year-old man presents to the emergency department with altered mental status after ingesting an entire bottle of acetaminophen. The patient’s heart rate is 120 beats/minute, blood pressure is 100/58 mm Hg, and respiration rate is 28/minute. His aspartate aminotransferase and alanine aminotransferase are 4,128 IU and 3,978 IU, respectively. What is the most appropriate treatment for this patient?</a:t>
            </a:r>
            <a:endParaRPr b="1" sz="12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41B47"/>
                </a:solidFill>
                <a:latin typeface="Mada"/>
                <a:ea typeface="Mada"/>
                <a:cs typeface="Mada"/>
                <a:sym typeface="Mada"/>
              </a:rPr>
              <a:t>2-3.A patient came to the clinic with a history of  pruritus, yellowish discoloration of the skin and dark urine.</a:t>
            </a:r>
            <a:endParaRPr b="1" sz="12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Q2-What is the type of hepatic injury in this case? </a:t>
            </a:r>
            <a:endParaRPr b="1" sz="12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27BA0"/>
                </a:solidFill>
                <a:latin typeface="Mada"/>
                <a:ea typeface="Mada"/>
                <a:cs typeface="Mada"/>
                <a:sym typeface="Mada"/>
              </a:rPr>
              <a:t>Q3-</a:t>
            </a:r>
            <a:r>
              <a:rPr b="1" lang="en" sz="1200">
                <a:solidFill>
                  <a:srgbClr val="C27BA0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What is the best drug to be given in this case?</a:t>
            </a:r>
            <a:endParaRPr b="1" sz="1200">
              <a:solidFill>
                <a:srgbClr val="C27BA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41B47"/>
                </a:solidFill>
                <a:latin typeface="Mada"/>
                <a:ea typeface="Mada"/>
                <a:cs typeface="Mada"/>
                <a:sym typeface="Mada"/>
              </a:rPr>
              <a:t>Q4-</a:t>
            </a:r>
            <a:r>
              <a:rPr b="1" lang="en" sz="1200">
                <a:solidFill>
                  <a:srgbClr val="741B47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A patient took an increased dose of drug A, after one hour he developed anorexia and muscle aches. what is drug A?</a:t>
            </a:r>
            <a:endParaRPr b="1" sz="1200">
              <a:solidFill>
                <a:srgbClr val="741B47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200">
                <a:solidFill>
                  <a:srgbClr val="741B47"/>
                </a:solidFill>
                <a:latin typeface="Mada"/>
                <a:ea typeface="Mada"/>
                <a:cs typeface="Mada"/>
                <a:sym typeface="Mada"/>
              </a:rPr>
              <a:t> Q5- A patient use phenytoin as a treatment for epilepsy, he takes his medication regularly in the </a:t>
            </a:r>
            <a:r>
              <a:rPr b="1" lang="en" sz="1200">
                <a:solidFill>
                  <a:srgbClr val="741B47"/>
                </a:solidFill>
                <a:latin typeface="Mada"/>
                <a:ea typeface="Mada"/>
                <a:cs typeface="Mada"/>
                <a:sym typeface="Mada"/>
              </a:rPr>
              <a:t>therapeutic</a:t>
            </a:r>
            <a:r>
              <a:rPr b="1" lang="en" sz="1200">
                <a:solidFill>
                  <a:srgbClr val="741B47"/>
                </a:solidFill>
                <a:latin typeface="Mada"/>
                <a:ea typeface="Mada"/>
                <a:cs typeface="Mada"/>
                <a:sym typeface="Mada"/>
              </a:rPr>
              <a:t> dose, eventually he develop hepatitis. What is the type of ADRs for in this condition?</a:t>
            </a:r>
            <a:endParaRPr b="1" sz="12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29" name="Google Shape;329;p33"/>
          <p:cNvSpPr/>
          <p:nvPr/>
        </p:nvSpPr>
        <p:spPr>
          <a:xfrm>
            <a:off x="657225" y="6238299"/>
            <a:ext cx="1314300" cy="3906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27BA0"/>
                </a:solidFill>
                <a:latin typeface="Georgia"/>
                <a:ea typeface="Georgia"/>
                <a:cs typeface="Georgia"/>
                <a:sym typeface="Georgia"/>
              </a:rPr>
              <a:t>SAQ</a:t>
            </a:r>
            <a:endParaRPr b="1" sz="1800">
              <a:solidFill>
                <a:srgbClr val="C27BA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0" name="Google Shape;330;p33"/>
          <p:cNvSpPr/>
          <p:nvPr/>
        </p:nvSpPr>
        <p:spPr>
          <a:xfrm>
            <a:off x="657225" y="1314076"/>
            <a:ext cx="1314300" cy="3906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27BA0"/>
                </a:solidFill>
                <a:latin typeface="Georgia"/>
                <a:ea typeface="Georgia"/>
                <a:cs typeface="Georgia"/>
                <a:sym typeface="Georgia"/>
              </a:rPr>
              <a:t>MCQ</a:t>
            </a:r>
            <a:endParaRPr b="1" sz="1800">
              <a:solidFill>
                <a:srgbClr val="C27BA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1" name="Google Shape;331;p33"/>
          <p:cNvSpPr/>
          <p:nvPr/>
        </p:nvSpPr>
        <p:spPr>
          <a:xfrm rot="-5400000">
            <a:off x="-98307" y="10782768"/>
            <a:ext cx="1492014" cy="1314450"/>
          </a:xfrm>
          <a:prstGeom prst="flowChartMerge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3"/>
          <p:cNvSpPr txBox="1"/>
          <p:nvPr/>
        </p:nvSpPr>
        <p:spPr>
          <a:xfrm>
            <a:off x="-76200" y="11196215"/>
            <a:ext cx="13716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Answers:</a:t>
            </a:r>
            <a:endParaRPr b="1" i="1"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3" name="Google Shape;333;p33"/>
          <p:cNvSpPr txBox="1"/>
          <p:nvPr/>
        </p:nvSpPr>
        <p:spPr>
          <a:xfrm>
            <a:off x="4114800" y="10381962"/>
            <a:ext cx="8766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41B47"/>
                </a:solidFill>
                <a:latin typeface="Mada"/>
                <a:ea typeface="Mada"/>
                <a:cs typeface="Mada"/>
                <a:sym typeface="Mada"/>
              </a:rPr>
              <a:t>SAQ</a:t>
            </a:r>
            <a:endParaRPr b="1" sz="12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</p:txBody>
      </p:sp>
      <p:graphicFrame>
        <p:nvGraphicFramePr>
          <p:cNvPr id="334" name="Google Shape;334;p33"/>
          <p:cNvGraphicFramePr/>
          <p:nvPr/>
        </p:nvGraphicFramePr>
        <p:xfrm>
          <a:off x="2376925" y="10582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{84AED300-8FEA-472F-B42F-3EAAA76892FC}</a:tableStyleId>
              </a:tblPr>
              <a:tblGrid>
                <a:gridCol w="382850"/>
                <a:gridCol w="3993600"/>
              </a:tblGrid>
              <a:tr h="123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A64D7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Q1</a:t>
                      </a:r>
                      <a:endParaRPr sz="800">
                        <a:solidFill>
                          <a:srgbClr val="A64D7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00" marB="9140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N-Acetylcysteine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00" marB="9140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A64D7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Q2</a:t>
                      </a:r>
                      <a:endParaRPr sz="800">
                        <a:solidFill>
                          <a:srgbClr val="A64D7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00" marB="9140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Cholestatic hepatic injury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00" marB="9140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A64D7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Q3</a:t>
                      </a:r>
                      <a:endParaRPr sz="800">
                        <a:solidFill>
                          <a:srgbClr val="A64D7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00" marB="9140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Ursodiol\</a:t>
                      </a: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Cholestyramine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00" marB="9140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A64D7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Q4</a:t>
                      </a:r>
                      <a:endParaRPr sz="800">
                        <a:solidFill>
                          <a:srgbClr val="A64D7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00" marB="9140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Acetaminophen (check slide 6 and 4 )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00" marB="9140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A64D7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Q5</a:t>
                      </a:r>
                      <a:endParaRPr sz="800">
                        <a:solidFill>
                          <a:srgbClr val="A64D7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00" marB="9140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CCCCC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Type B: </a:t>
                      </a:r>
                      <a:r>
                        <a:rPr lang="en" sz="800">
                          <a:solidFill>
                            <a:srgbClr val="CCCCC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bizarre / unpredictable / idiosyncratic</a:t>
                      </a:r>
                      <a:endParaRPr sz="800">
                        <a:solidFill>
                          <a:srgbClr val="CCCCC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00" marB="9140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35" name="Google Shape;335;p33"/>
          <p:cNvGraphicFramePr/>
          <p:nvPr/>
        </p:nvGraphicFramePr>
        <p:xfrm>
          <a:off x="1386325" y="10582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{84AED300-8FEA-472F-B42F-3EAAA76892FC}</a:tableStyleId>
              </a:tblPr>
              <a:tblGrid>
                <a:gridCol w="382850"/>
                <a:gridCol w="382850"/>
              </a:tblGrid>
              <a:tr h="123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A64D7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Q1</a:t>
                      </a:r>
                      <a:endParaRPr sz="800">
                        <a:solidFill>
                          <a:srgbClr val="A64D7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00" marB="9140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00" marB="9140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A64D7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Q2</a:t>
                      </a:r>
                      <a:endParaRPr sz="800">
                        <a:solidFill>
                          <a:srgbClr val="A64D7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00" marB="9140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00" marB="9140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A64D7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Q3</a:t>
                      </a:r>
                      <a:endParaRPr sz="800">
                        <a:solidFill>
                          <a:srgbClr val="A64D7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00" marB="9140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00" marB="9140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A64D7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Q4</a:t>
                      </a:r>
                      <a:endParaRPr sz="800">
                        <a:solidFill>
                          <a:srgbClr val="A64D7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00" marB="9140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00" marB="9140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A64D7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Q5</a:t>
                      </a:r>
                      <a:endParaRPr sz="800">
                        <a:solidFill>
                          <a:srgbClr val="A64D7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00" marB="9140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00" marB="91400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36" name="Google Shape;336;p33"/>
          <p:cNvSpPr txBox="1"/>
          <p:nvPr/>
        </p:nvSpPr>
        <p:spPr>
          <a:xfrm>
            <a:off x="1314450" y="10381962"/>
            <a:ext cx="8766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41B47"/>
                </a:solidFill>
                <a:latin typeface="Mada"/>
                <a:ea typeface="Mada"/>
                <a:cs typeface="Mada"/>
                <a:sym typeface="Mada"/>
              </a:rPr>
              <a:t>MCQ</a:t>
            </a:r>
            <a:endParaRPr b="1" sz="1200">
              <a:solidFill>
                <a:srgbClr val="741B47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