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12186000" cx="6858000"/>
  <p:notesSz cx="6858000" cy="9144000"/>
  <p:embeddedFontLst>
    <p:embeddedFont>
      <p:font typeface="Cabin"/>
      <p:regular r:id="rId17"/>
      <p:bold r:id="rId18"/>
      <p:italic r:id="rId19"/>
      <p:boldItalic r:id="rId20"/>
    </p:embeddedFont>
    <p:embeddedFont>
      <p:font typeface="Mada"/>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38">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97C53EB-BF13-4816-998E-24ED51EF1CE4}">
  <a:tblStyle styleId="{997C53EB-BF13-4816-998E-24ED51EF1CE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38"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boldItalic.fntdata"/><Relationship Id="rId11" Type="http://schemas.openxmlformats.org/officeDocument/2006/relationships/slide" Target="slides/slide4.xml"/><Relationship Id="rId22" Type="http://schemas.openxmlformats.org/officeDocument/2006/relationships/font" Target="fonts/Mada-bold.fntdata"/><Relationship Id="rId10" Type="http://schemas.openxmlformats.org/officeDocument/2006/relationships/slide" Target="slides/slide3.xml"/><Relationship Id="rId21" Type="http://schemas.openxmlformats.org/officeDocument/2006/relationships/font" Target="fonts/Mada-regular.fntdata"/><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Cabin-regular.fntdata"/><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font" Target="fonts/Cabin-italic.fntdata"/><Relationship Id="rId6" Type="http://schemas.openxmlformats.org/officeDocument/2006/relationships/slideMaster" Target="slideMasters/slideMaster2.xml"/><Relationship Id="rId18" Type="http://schemas.openxmlformats.org/officeDocument/2006/relationships/font" Target="fonts/Cabin-bold.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de23bc6fc_0_14: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de23bc6f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de23bc6fc_0_9: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de23bc6f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f2670e730_1_176: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f2670e730_1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6ce1c918e4_0_192: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6ce1c918e4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f30173c99_0_8: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5f30173c9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6ce1c918e4_0_262: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6ce1c918e4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5f30173c99_0_77: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5f30173c9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6ce1c918e4_0_7: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6ce1c918e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5de23bc6fc_0_108: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5de23bc6f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233781" y="1764050"/>
            <a:ext cx="6390300" cy="4863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233775" y="6714620"/>
            <a:ext cx="6390300" cy="1877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33775" y="2620636"/>
            <a:ext cx="6390300" cy="4651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33775" y="7468264"/>
            <a:ext cx="6390300" cy="30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33781" y="1764050"/>
            <a:ext cx="6390300" cy="486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33775" y="6714620"/>
            <a:ext cx="6390300" cy="187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33775" y="5095802"/>
            <a:ext cx="6390300" cy="199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33775" y="2730448"/>
            <a:ext cx="6390300" cy="8094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33775" y="2730448"/>
            <a:ext cx="3000000" cy="809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3624300" y="2730448"/>
            <a:ext cx="3000000" cy="809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33775" y="1316330"/>
            <a:ext cx="2106000" cy="1790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33775" y="3292246"/>
            <a:ext cx="2106000" cy="753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367688" y="1066497"/>
            <a:ext cx="4775700" cy="9691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429000" y="-296"/>
            <a:ext cx="3429000" cy="12186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199125" y="2921643"/>
            <a:ext cx="3033900" cy="351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199125" y="6641056"/>
            <a:ext cx="3033900" cy="292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3704625" y="1715481"/>
            <a:ext cx="2877600" cy="87543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233775" y="5095802"/>
            <a:ext cx="6390300" cy="19944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33775" y="10023095"/>
            <a:ext cx="4499100" cy="1433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33775" y="2620636"/>
            <a:ext cx="6390300" cy="465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33775" y="7468264"/>
            <a:ext cx="6390300" cy="30819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233775" y="2730448"/>
            <a:ext cx="6390300" cy="809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33775" y="2730448"/>
            <a:ext cx="3000000" cy="809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3624300" y="2730448"/>
            <a:ext cx="3000000" cy="809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33775" y="1316330"/>
            <a:ext cx="2106000" cy="1790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33775" y="3292246"/>
            <a:ext cx="2106000" cy="7532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367688" y="1066497"/>
            <a:ext cx="4775700" cy="969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429000" y="-296"/>
            <a:ext cx="3429000" cy="12186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199125" y="2921643"/>
            <a:ext cx="3033900" cy="3511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199125" y="6641056"/>
            <a:ext cx="3033900" cy="2926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3704625" y="1715481"/>
            <a:ext cx="2877600" cy="87543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33775" y="10023095"/>
            <a:ext cx="4499100" cy="1433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1054355"/>
            <a:ext cx="6390300" cy="1356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730448"/>
            <a:ext cx="6390300" cy="809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11048111"/>
            <a:ext cx="411600" cy="9324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150" y="11309951"/>
            <a:ext cx="6858000" cy="876000"/>
          </a:xfrm>
          <a:prstGeom prst="round2SameRect">
            <a:avLst>
              <a:gd fmla="val 16667" name="adj1"/>
              <a:gd fmla="val 0" name="adj2"/>
            </a:avLst>
          </a:prstGeom>
          <a:noFill/>
          <a:ln cap="flat" cmpd="sng" w="9525">
            <a:solidFill>
              <a:srgbClr val="C27BA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150" y="0"/>
            <a:ext cx="6877200" cy="95400"/>
          </a:xfrm>
          <a:prstGeom prst="rect">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33775" y="1054355"/>
            <a:ext cx="6390300" cy="1356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33775" y="2730448"/>
            <a:ext cx="6390300" cy="8094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6354343" y="11048111"/>
            <a:ext cx="411600" cy="9324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hyperlink" Target="https://docs.google.com/document/d/1vLdNamfzIiACRKGp81jXnTCeeCSKS_mTl1xp1xq5MV4/edit" TargetMode="External"/><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s://www.sarahah.com/messages/user/310aee58-eb69-4d7d-bb26-e596f5dfa04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5"/>
          <p:cNvSpPr/>
          <p:nvPr/>
        </p:nvSpPr>
        <p:spPr>
          <a:xfrm flipH="1" rot="-5400000">
            <a:off x="-800314" y="797839"/>
            <a:ext cx="8456153" cy="6860475"/>
          </a:xfrm>
          <a:prstGeom prst="flowChartExtract">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5"/>
          <p:cNvSpPr/>
          <p:nvPr/>
        </p:nvSpPr>
        <p:spPr>
          <a:xfrm flipH="1" rot="10800000">
            <a:off x="0" y="-124"/>
            <a:ext cx="6867300" cy="4228200"/>
          </a:xfrm>
          <a:prstGeom prst="rtTriangle">
            <a:avLst/>
          </a:pr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5"/>
          <p:cNvSpPr txBox="1"/>
          <p:nvPr/>
        </p:nvSpPr>
        <p:spPr>
          <a:xfrm>
            <a:off x="19050" y="6961164"/>
            <a:ext cx="3038400" cy="62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741B47"/>
                </a:solidFill>
                <a:latin typeface="Georgia"/>
                <a:ea typeface="Georgia"/>
                <a:cs typeface="Georgia"/>
                <a:sym typeface="Georgia"/>
              </a:rPr>
              <a:t>Objectives:</a:t>
            </a:r>
            <a:endParaRPr b="1" sz="3000">
              <a:solidFill>
                <a:srgbClr val="741B47"/>
              </a:solidFill>
              <a:latin typeface="Georgia"/>
              <a:ea typeface="Georgia"/>
              <a:cs typeface="Georgia"/>
              <a:sym typeface="Georgia"/>
            </a:endParaRPr>
          </a:p>
        </p:txBody>
      </p:sp>
      <p:sp>
        <p:nvSpPr>
          <p:cNvPr id="104" name="Google Shape;104;p25"/>
          <p:cNvSpPr txBox="1"/>
          <p:nvPr/>
        </p:nvSpPr>
        <p:spPr>
          <a:xfrm>
            <a:off x="1466850" y="3523397"/>
            <a:ext cx="5353200" cy="186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Georgia"/>
                <a:ea typeface="Georgia"/>
                <a:cs typeface="Georgia"/>
                <a:sym typeface="Georgia"/>
              </a:rPr>
              <a:t>Cytochrome System and Drug Metabolism</a:t>
            </a:r>
            <a:endParaRPr b="1" sz="3600">
              <a:solidFill>
                <a:srgbClr val="FFFFFF"/>
              </a:solidFill>
              <a:latin typeface="Georgia"/>
              <a:ea typeface="Georgia"/>
              <a:cs typeface="Georgia"/>
              <a:sym typeface="Georgia"/>
            </a:endParaRPr>
          </a:p>
        </p:txBody>
      </p:sp>
      <p:pic>
        <p:nvPicPr>
          <p:cNvPr id="105" name="Google Shape;105;p25"/>
          <p:cNvPicPr preferRelativeResize="0"/>
          <p:nvPr/>
        </p:nvPicPr>
        <p:blipFill>
          <a:blip r:embed="rId3">
            <a:alphaModFix/>
          </a:blip>
          <a:stretch>
            <a:fillRect/>
          </a:stretch>
        </p:blipFill>
        <p:spPr>
          <a:xfrm>
            <a:off x="200025" y="235577"/>
            <a:ext cx="1313982" cy="861500"/>
          </a:xfrm>
          <a:prstGeom prst="rect">
            <a:avLst/>
          </a:prstGeom>
          <a:noFill/>
          <a:ln>
            <a:noFill/>
          </a:ln>
        </p:spPr>
      </p:pic>
      <p:pic>
        <p:nvPicPr>
          <p:cNvPr id="106" name="Google Shape;106;p25"/>
          <p:cNvPicPr preferRelativeResize="0"/>
          <p:nvPr/>
        </p:nvPicPr>
        <p:blipFill rotWithShape="1">
          <a:blip r:embed="rId4">
            <a:alphaModFix/>
          </a:blip>
          <a:srcRect b="15539" l="0" r="0" t="16778"/>
          <a:stretch/>
        </p:blipFill>
        <p:spPr>
          <a:xfrm>
            <a:off x="1578174" y="114350"/>
            <a:ext cx="1546025" cy="1046425"/>
          </a:xfrm>
          <a:prstGeom prst="rect">
            <a:avLst/>
          </a:prstGeom>
          <a:noFill/>
          <a:ln>
            <a:noFill/>
          </a:ln>
        </p:spPr>
      </p:pic>
      <p:sp>
        <p:nvSpPr>
          <p:cNvPr id="107" name="Google Shape;107;p25"/>
          <p:cNvSpPr txBox="1"/>
          <p:nvPr/>
        </p:nvSpPr>
        <p:spPr>
          <a:xfrm>
            <a:off x="104775" y="11085704"/>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741B47"/>
                </a:solidFill>
                <a:latin typeface="Mada"/>
                <a:ea typeface="Mada"/>
                <a:cs typeface="Mada"/>
                <a:sym typeface="Mada"/>
              </a:rPr>
              <a:t>Color index:</a:t>
            </a:r>
            <a:endParaRPr b="1" u="sng">
              <a:solidFill>
                <a:srgbClr val="741B47"/>
              </a:solidFill>
              <a:latin typeface="Mada"/>
              <a:ea typeface="Mada"/>
              <a:cs typeface="Mada"/>
              <a:sym typeface="Mada"/>
            </a:endParaRPr>
          </a:p>
        </p:txBody>
      </p:sp>
      <p:sp>
        <p:nvSpPr>
          <p:cNvPr id="108" name="Google Shape;108;p25"/>
          <p:cNvSpPr txBox="1"/>
          <p:nvPr/>
        </p:nvSpPr>
        <p:spPr>
          <a:xfrm>
            <a:off x="47625" y="11438044"/>
            <a:ext cx="16668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Black : Main content</a:t>
            </a:r>
            <a:endParaRPr sz="1200">
              <a:latin typeface="Mada"/>
              <a:ea typeface="Mada"/>
              <a:cs typeface="Mada"/>
              <a:sym typeface="Mada"/>
            </a:endParaRPr>
          </a:p>
          <a:p>
            <a:pPr indent="0" lvl="0" marL="0" rtl="0" algn="l">
              <a:spcBef>
                <a:spcPts val="0"/>
              </a:spcBef>
              <a:spcAft>
                <a:spcPts val="0"/>
              </a:spcAft>
              <a:buNone/>
            </a:pPr>
            <a:r>
              <a:rPr lang="en" sz="1200">
                <a:solidFill>
                  <a:srgbClr val="FF0000"/>
                </a:solidFill>
                <a:latin typeface="Mada"/>
                <a:ea typeface="Mada"/>
                <a:cs typeface="Mada"/>
                <a:sym typeface="Mada"/>
              </a:rPr>
              <a:t>Red : Important</a:t>
            </a:r>
            <a:endParaRPr sz="1200">
              <a:solidFill>
                <a:srgbClr val="FF0000"/>
              </a:solidFill>
              <a:latin typeface="Mada"/>
              <a:ea typeface="Mada"/>
              <a:cs typeface="Mada"/>
              <a:sym typeface="Mada"/>
            </a:endParaRPr>
          </a:p>
          <a:p>
            <a:pPr indent="0" lvl="0" marL="0" rtl="0" algn="l">
              <a:spcBef>
                <a:spcPts val="0"/>
              </a:spcBef>
              <a:spcAft>
                <a:spcPts val="0"/>
              </a:spcAft>
              <a:buNone/>
            </a:pPr>
            <a:r>
              <a:rPr lang="en" sz="1200">
                <a:solidFill>
                  <a:srgbClr val="3D85C6"/>
                </a:solidFill>
                <a:latin typeface="Mada"/>
                <a:ea typeface="Mada"/>
                <a:cs typeface="Mada"/>
                <a:sym typeface="Mada"/>
              </a:rPr>
              <a:t>Blue: Males’ slides only</a:t>
            </a:r>
            <a:endParaRPr sz="1200">
              <a:solidFill>
                <a:srgbClr val="3D85C6"/>
              </a:solidFill>
              <a:latin typeface="Mada"/>
              <a:ea typeface="Mada"/>
              <a:cs typeface="Mada"/>
              <a:sym typeface="Mada"/>
            </a:endParaRPr>
          </a:p>
        </p:txBody>
      </p:sp>
      <p:cxnSp>
        <p:nvCxnSpPr>
          <p:cNvPr id="109" name="Google Shape;109;p25"/>
          <p:cNvCxnSpPr/>
          <p:nvPr/>
        </p:nvCxnSpPr>
        <p:spPr>
          <a:xfrm>
            <a:off x="1819275" y="11542718"/>
            <a:ext cx="0" cy="495300"/>
          </a:xfrm>
          <a:prstGeom prst="straightConnector1">
            <a:avLst/>
          </a:prstGeom>
          <a:noFill/>
          <a:ln cap="flat" cmpd="sng" w="9525">
            <a:solidFill>
              <a:srgbClr val="C27BA0"/>
            </a:solidFill>
            <a:prstDash val="solid"/>
            <a:round/>
            <a:headEnd len="med" w="med" type="oval"/>
            <a:tailEnd len="med" w="med" type="oval"/>
          </a:ln>
        </p:spPr>
      </p:cxnSp>
      <p:sp>
        <p:nvSpPr>
          <p:cNvPr id="110" name="Google Shape;110;p25"/>
          <p:cNvSpPr txBox="1"/>
          <p:nvPr/>
        </p:nvSpPr>
        <p:spPr>
          <a:xfrm>
            <a:off x="1952625" y="11438044"/>
            <a:ext cx="22860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74EA7"/>
                </a:solidFill>
                <a:latin typeface="Mada"/>
                <a:ea typeface="Mada"/>
                <a:cs typeface="Mada"/>
                <a:sym typeface="Mada"/>
              </a:rPr>
              <a:t>Purple: Females’ slides only</a:t>
            </a:r>
            <a:endParaRPr sz="1200">
              <a:solidFill>
                <a:srgbClr val="674EA7"/>
              </a:solidFill>
              <a:latin typeface="Mada"/>
              <a:ea typeface="Mada"/>
              <a:cs typeface="Mada"/>
              <a:sym typeface="Mada"/>
            </a:endParaRPr>
          </a:p>
          <a:p>
            <a:pPr indent="0" lvl="0" marL="0" rtl="0" algn="l">
              <a:spcBef>
                <a:spcPts val="0"/>
              </a:spcBef>
              <a:spcAft>
                <a:spcPts val="0"/>
              </a:spcAft>
              <a:buNone/>
            </a:pPr>
            <a:r>
              <a:rPr lang="en" sz="1200">
                <a:solidFill>
                  <a:srgbClr val="999999"/>
                </a:solidFill>
                <a:latin typeface="Mada"/>
                <a:ea typeface="Mada"/>
                <a:cs typeface="Mada"/>
                <a:sym typeface="Mada"/>
              </a:rPr>
              <a:t>Grey: Extra info or explanation</a:t>
            </a:r>
            <a:endParaRPr sz="1200">
              <a:solidFill>
                <a:srgbClr val="999999"/>
              </a:solidFill>
              <a:latin typeface="Mada"/>
              <a:ea typeface="Mada"/>
              <a:cs typeface="Mada"/>
              <a:sym typeface="Mada"/>
            </a:endParaRPr>
          </a:p>
          <a:p>
            <a:pPr indent="0" lvl="0" marL="0" rtl="0" algn="l">
              <a:spcBef>
                <a:spcPts val="0"/>
              </a:spcBef>
              <a:spcAft>
                <a:spcPts val="0"/>
              </a:spcAft>
              <a:buNone/>
            </a:pPr>
            <a:r>
              <a:rPr lang="en" sz="1200">
                <a:solidFill>
                  <a:srgbClr val="6AA84F"/>
                </a:solidFill>
                <a:latin typeface="Mada"/>
                <a:ea typeface="Mada"/>
                <a:cs typeface="Mada"/>
                <a:sym typeface="Mada"/>
              </a:rPr>
              <a:t>Green : Dr. notes</a:t>
            </a:r>
            <a:endParaRPr sz="1200">
              <a:solidFill>
                <a:srgbClr val="6AA84F"/>
              </a:solidFill>
              <a:latin typeface="Mada"/>
              <a:ea typeface="Mada"/>
              <a:cs typeface="Mada"/>
              <a:sym typeface="Mada"/>
            </a:endParaRPr>
          </a:p>
        </p:txBody>
      </p:sp>
      <p:sp>
        <p:nvSpPr>
          <p:cNvPr id="111" name="Google Shape;111;p25"/>
          <p:cNvSpPr/>
          <p:nvPr/>
        </p:nvSpPr>
        <p:spPr>
          <a:xfrm rot="5400000">
            <a:off x="5416593" y="10697055"/>
            <a:ext cx="1492014" cy="1390650"/>
          </a:xfrm>
          <a:prstGeom prst="flowChartMerge">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5"/>
          <p:cNvSpPr txBox="1"/>
          <p:nvPr/>
        </p:nvSpPr>
        <p:spPr>
          <a:xfrm>
            <a:off x="5648250" y="11197239"/>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u="sng">
                <a:solidFill>
                  <a:srgbClr val="FFFFFF"/>
                </a:solidFill>
                <a:latin typeface="Georgia"/>
                <a:ea typeface="Georgia"/>
                <a:cs typeface="Georgia"/>
                <a:sym typeface="Georgia"/>
                <a:hlinkClick r:id="rId5"/>
              </a:rPr>
              <a:t>Editing File</a:t>
            </a:r>
            <a:endParaRPr b="1" i="1" u="sng">
              <a:solidFill>
                <a:srgbClr val="FFFFFF"/>
              </a:solidFill>
              <a:latin typeface="Georgia"/>
              <a:ea typeface="Georgia"/>
              <a:cs typeface="Georgia"/>
              <a:sym typeface="Georgia"/>
            </a:endParaRPr>
          </a:p>
        </p:txBody>
      </p:sp>
      <p:sp>
        <p:nvSpPr>
          <p:cNvPr id="113" name="Google Shape;113;p25"/>
          <p:cNvSpPr txBox="1"/>
          <p:nvPr/>
        </p:nvSpPr>
        <p:spPr>
          <a:xfrm>
            <a:off x="47625" y="7506650"/>
            <a:ext cx="6630600" cy="31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64D79"/>
                </a:solidFill>
                <a:latin typeface="Mada"/>
                <a:ea typeface="Mada"/>
                <a:cs typeface="Mada"/>
                <a:sym typeface="Mada"/>
              </a:rPr>
              <a:t>By the end of the lecture , you should know:</a:t>
            </a:r>
            <a:endParaRPr b="1">
              <a:solidFill>
                <a:srgbClr val="A64D79"/>
              </a:solidFill>
              <a:latin typeface="Mada"/>
              <a:ea typeface="Mada"/>
              <a:cs typeface="Mada"/>
              <a:sym typeface="Mada"/>
            </a:endParaRPr>
          </a:p>
          <a:p>
            <a:pPr indent="0" lvl="0" marL="0" rtl="0" algn="ctr">
              <a:spcBef>
                <a:spcPts val="0"/>
              </a:spcBef>
              <a:spcAft>
                <a:spcPts val="0"/>
              </a:spcAft>
              <a:buNone/>
            </a:pPr>
            <a:r>
              <a:t/>
            </a:r>
            <a:endParaRPr b="1">
              <a:solidFill>
                <a:srgbClr val="A64D79"/>
              </a:solidFill>
              <a:latin typeface="Mada"/>
              <a:ea typeface="Mada"/>
              <a:cs typeface="Mada"/>
              <a:sym typeface="Mada"/>
            </a:endParaRPr>
          </a:p>
          <a:p>
            <a:pPr indent="-317500" lvl="0" marL="457200" rtl="0" algn="l">
              <a:spcBef>
                <a:spcPts val="0"/>
              </a:spcBef>
              <a:spcAft>
                <a:spcPts val="0"/>
              </a:spcAft>
              <a:buClr>
                <a:srgbClr val="A64D79"/>
              </a:buClr>
              <a:buSzPts val="1400"/>
              <a:buFont typeface="Mada"/>
              <a:buChar char="●"/>
            </a:pPr>
            <a:r>
              <a:rPr lang="en">
                <a:solidFill>
                  <a:srgbClr val="A64D79"/>
                </a:solidFill>
                <a:latin typeface="Mada"/>
                <a:ea typeface="Mada"/>
                <a:cs typeface="Mada"/>
                <a:sym typeface="Mada"/>
              </a:rPr>
              <a:t>Revise the aim &amp; phases of drug metabolism</a:t>
            </a:r>
            <a:endParaRPr sz="700">
              <a:solidFill>
                <a:srgbClr val="A64D79"/>
              </a:solidFill>
              <a:latin typeface="Mada"/>
              <a:ea typeface="Mada"/>
              <a:cs typeface="Mada"/>
              <a:sym typeface="Mada"/>
            </a:endParaRPr>
          </a:p>
          <a:p>
            <a:pPr indent="0" lvl="0" marL="457200" rtl="0" algn="l">
              <a:spcBef>
                <a:spcPts val="0"/>
              </a:spcBef>
              <a:spcAft>
                <a:spcPts val="0"/>
              </a:spcAft>
              <a:buNone/>
            </a:pPr>
            <a:r>
              <a:t/>
            </a:r>
            <a:endParaRPr sz="700">
              <a:solidFill>
                <a:srgbClr val="A64D79"/>
              </a:solidFill>
              <a:latin typeface="Mada"/>
              <a:ea typeface="Mada"/>
              <a:cs typeface="Mada"/>
              <a:sym typeface="Mada"/>
            </a:endParaRPr>
          </a:p>
          <a:p>
            <a:pPr indent="-317500" lvl="0" marL="457200" rtl="0" algn="l">
              <a:spcBef>
                <a:spcPts val="0"/>
              </a:spcBef>
              <a:spcAft>
                <a:spcPts val="0"/>
              </a:spcAft>
              <a:buClr>
                <a:srgbClr val="A64D79"/>
              </a:buClr>
              <a:buSzPts val="1400"/>
              <a:buFont typeface="Mada"/>
              <a:buChar char="●"/>
            </a:pPr>
            <a:r>
              <a:rPr lang="en">
                <a:solidFill>
                  <a:srgbClr val="A64D79"/>
                </a:solidFill>
                <a:latin typeface="Mada"/>
                <a:ea typeface="Mada"/>
                <a:cs typeface="Mada"/>
                <a:sym typeface="Mada"/>
              </a:rPr>
              <a:t>Define the role of cytochrome system in relation to drug metabolism</a:t>
            </a:r>
            <a:endParaRPr>
              <a:solidFill>
                <a:srgbClr val="A64D79"/>
              </a:solidFill>
              <a:latin typeface="Mada"/>
              <a:ea typeface="Mada"/>
              <a:cs typeface="Mada"/>
              <a:sym typeface="Mada"/>
            </a:endParaRPr>
          </a:p>
          <a:p>
            <a:pPr indent="0" lvl="0" marL="457200" rtl="0" algn="l">
              <a:spcBef>
                <a:spcPts val="0"/>
              </a:spcBef>
              <a:spcAft>
                <a:spcPts val="0"/>
              </a:spcAft>
              <a:buNone/>
            </a:pPr>
            <a:r>
              <a:t/>
            </a:r>
            <a:endParaRPr sz="700">
              <a:solidFill>
                <a:srgbClr val="A64D79"/>
              </a:solidFill>
              <a:latin typeface="Mada"/>
              <a:ea typeface="Mada"/>
              <a:cs typeface="Mada"/>
              <a:sym typeface="Mada"/>
            </a:endParaRPr>
          </a:p>
          <a:p>
            <a:pPr indent="-317500" lvl="0" marL="457200" rtl="0" algn="l">
              <a:spcBef>
                <a:spcPts val="0"/>
              </a:spcBef>
              <a:spcAft>
                <a:spcPts val="0"/>
              </a:spcAft>
              <a:buClr>
                <a:srgbClr val="A64D79"/>
              </a:buClr>
              <a:buSzPts val="1400"/>
              <a:buFont typeface="Mada"/>
              <a:buChar char="●"/>
            </a:pPr>
            <a:r>
              <a:rPr lang="en">
                <a:solidFill>
                  <a:srgbClr val="A64D79"/>
                </a:solidFill>
                <a:latin typeface="Mada"/>
                <a:ea typeface="Mada"/>
                <a:cs typeface="Mada"/>
                <a:sym typeface="Mada"/>
              </a:rPr>
              <a:t>Expand on the nature, location, nomenclature, structure, distribution &amp; function of CYT P450</a:t>
            </a:r>
            <a:endParaRPr>
              <a:solidFill>
                <a:srgbClr val="A64D79"/>
              </a:solidFill>
              <a:latin typeface="Mada"/>
              <a:ea typeface="Mada"/>
              <a:cs typeface="Mada"/>
              <a:sym typeface="Mada"/>
            </a:endParaRPr>
          </a:p>
          <a:p>
            <a:pPr indent="0" lvl="0" marL="457200" rtl="0" algn="l">
              <a:spcBef>
                <a:spcPts val="0"/>
              </a:spcBef>
              <a:spcAft>
                <a:spcPts val="0"/>
              </a:spcAft>
              <a:buNone/>
            </a:pPr>
            <a:r>
              <a:t/>
            </a:r>
            <a:endParaRPr sz="700">
              <a:solidFill>
                <a:srgbClr val="A64D79"/>
              </a:solidFill>
              <a:latin typeface="Mada"/>
              <a:ea typeface="Mada"/>
              <a:cs typeface="Mada"/>
              <a:sym typeface="Mada"/>
            </a:endParaRPr>
          </a:p>
          <a:p>
            <a:pPr indent="-317500" lvl="0" marL="457200" rtl="0" algn="l">
              <a:spcBef>
                <a:spcPts val="0"/>
              </a:spcBef>
              <a:spcAft>
                <a:spcPts val="0"/>
              </a:spcAft>
              <a:buClr>
                <a:srgbClr val="A64D79"/>
              </a:buClr>
              <a:buSzPts val="1400"/>
              <a:buFont typeface="Mada"/>
              <a:buChar char="●"/>
            </a:pPr>
            <a:r>
              <a:rPr lang="en">
                <a:solidFill>
                  <a:srgbClr val="A64D79"/>
                </a:solidFill>
                <a:latin typeface="Mada"/>
                <a:ea typeface="Mada"/>
                <a:cs typeface="Mada"/>
                <a:sym typeface="Mada"/>
              </a:rPr>
              <a:t>Focus on its regulation; directly &amp; indirectly, its induction &amp; inhibition in relevance to drug interactions</a:t>
            </a:r>
            <a:endParaRPr sz="700">
              <a:solidFill>
                <a:srgbClr val="A64D79"/>
              </a:solidFill>
              <a:latin typeface="Mada"/>
              <a:ea typeface="Mada"/>
              <a:cs typeface="Mada"/>
              <a:sym typeface="Mada"/>
            </a:endParaRPr>
          </a:p>
          <a:p>
            <a:pPr indent="0" lvl="0" marL="457200" rtl="0" algn="l">
              <a:spcBef>
                <a:spcPts val="0"/>
              </a:spcBef>
              <a:spcAft>
                <a:spcPts val="0"/>
              </a:spcAft>
              <a:buNone/>
            </a:pPr>
            <a:r>
              <a:t/>
            </a:r>
            <a:endParaRPr sz="700">
              <a:solidFill>
                <a:srgbClr val="A64D79"/>
              </a:solidFill>
              <a:latin typeface="Mada"/>
              <a:ea typeface="Mada"/>
              <a:cs typeface="Mada"/>
              <a:sym typeface="Mada"/>
            </a:endParaRPr>
          </a:p>
          <a:p>
            <a:pPr indent="-317500" lvl="0" marL="457200" rtl="0" algn="l">
              <a:spcBef>
                <a:spcPts val="0"/>
              </a:spcBef>
              <a:spcAft>
                <a:spcPts val="0"/>
              </a:spcAft>
              <a:buClr>
                <a:srgbClr val="A64D79"/>
              </a:buClr>
              <a:buSzPts val="1400"/>
              <a:buFont typeface="Mada"/>
              <a:buChar char="●"/>
            </a:pPr>
            <a:r>
              <a:rPr lang="en">
                <a:solidFill>
                  <a:srgbClr val="A64D79"/>
                </a:solidFill>
                <a:latin typeface="Mada"/>
                <a:ea typeface="Mada"/>
                <a:cs typeface="Mada"/>
                <a:sym typeface="Mada"/>
              </a:rPr>
              <a:t>Interpret molecular mechanism of interactions by CYT P450</a:t>
            </a:r>
            <a:endParaRPr>
              <a:solidFill>
                <a:srgbClr val="A64D79"/>
              </a:solidFill>
              <a:latin typeface="Mada"/>
              <a:ea typeface="Mada"/>
              <a:cs typeface="Mada"/>
              <a:sym typeface="Mada"/>
            </a:endParaRPr>
          </a:p>
          <a:p>
            <a:pPr indent="0" lvl="0" marL="457200" rtl="0" algn="l">
              <a:spcBef>
                <a:spcPts val="0"/>
              </a:spcBef>
              <a:spcAft>
                <a:spcPts val="0"/>
              </a:spcAft>
              <a:buNone/>
            </a:pPr>
            <a:r>
              <a:t/>
            </a:r>
            <a:endParaRPr sz="700">
              <a:solidFill>
                <a:srgbClr val="A64D79"/>
              </a:solidFill>
              <a:latin typeface="Mada"/>
              <a:ea typeface="Mada"/>
              <a:cs typeface="Mada"/>
              <a:sym typeface="Mada"/>
            </a:endParaRPr>
          </a:p>
          <a:p>
            <a:pPr indent="-317500" lvl="0" marL="457200" rtl="0" algn="l">
              <a:spcBef>
                <a:spcPts val="0"/>
              </a:spcBef>
              <a:spcAft>
                <a:spcPts val="0"/>
              </a:spcAft>
              <a:buClr>
                <a:srgbClr val="A64D79"/>
              </a:buClr>
              <a:buSzPts val="1400"/>
              <a:buFont typeface="Mada"/>
              <a:buChar char="●"/>
            </a:pPr>
            <a:r>
              <a:rPr lang="en">
                <a:solidFill>
                  <a:srgbClr val="A64D79"/>
                </a:solidFill>
                <a:latin typeface="Mada"/>
                <a:ea typeface="Mada"/>
                <a:cs typeface="Mada"/>
                <a:sym typeface="Mada"/>
              </a:rPr>
              <a:t>Classify its different isoforms, their substrates, inducers&amp;  inhibitors</a:t>
            </a:r>
            <a:endParaRPr>
              <a:solidFill>
                <a:srgbClr val="A64D79"/>
              </a:solidFill>
              <a:latin typeface="Mada"/>
              <a:ea typeface="Mada"/>
              <a:cs typeface="Mada"/>
              <a:sym typeface="Mada"/>
            </a:endParaRPr>
          </a:p>
          <a:p>
            <a:pPr indent="0" lvl="0" marL="457200" rtl="0" algn="l">
              <a:spcBef>
                <a:spcPts val="0"/>
              </a:spcBef>
              <a:spcAft>
                <a:spcPts val="0"/>
              </a:spcAft>
              <a:buNone/>
            </a:pPr>
            <a:r>
              <a:t/>
            </a:r>
            <a:endParaRPr sz="700">
              <a:solidFill>
                <a:srgbClr val="A64D79"/>
              </a:solidFill>
              <a:latin typeface="Mada"/>
              <a:ea typeface="Mada"/>
              <a:cs typeface="Mada"/>
              <a:sym typeface="Mada"/>
            </a:endParaRPr>
          </a:p>
          <a:p>
            <a:pPr indent="-317500" lvl="0" marL="457200" rtl="0" algn="l">
              <a:spcBef>
                <a:spcPts val="0"/>
              </a:spcBef>
              <a:spcAft>
                <a:spcPts val="0"/>
              </a:spcAft>
              <a:buClr>
                <a:srgbClr val="A64D79"/>
              </a:buClr>
              <a:buSzPts val="1400"/>
              <a:buFont typeface="Mada"/>
              <a:buChar char="●"/>
            </a:pPr>
            <a:r>
              <a:rPr lang="en">
                <a:solidFill>
                  <a:srgbClr val="A64D79"/>
                </a:solidFill>
                <a:latin typeface="Mada"/>
                <a:ea typeface="Mada"/>
                <a:cs typeface="Mada"/>
                <a:sym typeface="Mada"/>
              </a:rPr>
              <a:t>Delineate some of its genetic variations.</a:t>
            </a:r>
            <a:endParaRPr>
              <a:solidFill>
                <a:srgbClr val="A64D79"/>
              </a:solidFill>
              <a:latin typeface="Mada"/>
              <a:ea typeface="Mada"/>
              <a:cs typeface="Mada"/>
              <a:sym typeface="Mada"/>
            </a:endParaRPr>
          </a:p>
        </p:txBody>
      </p:sp>
      <p:pic>
        <p:nvPicPr>
          <p:cNvPr id="114" name="Google Shape;114;p25"/>
          <p:cNvPicPr preferRelativeResize="0"/>
          <p:nvPr/>
        </p:nvPicPr>
        <p:blipFill>
          <a:blip r:embed="rId6">
            <a:alphaModFix/>
          </a:blip>
          <a:stretch>
            <a:fillRect/>
          </a:stretch>
        </p:blipFill>
        <p:spPr>
          <a:xfrm>
            <a:off x="3188386" y="143119"/>
            <a:ext cx="1046464" cy="1046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6"/>
          <p:cNvSpPr txBox="1"/>
          <p:nvPr/>
        </p:nvSpPr>
        <p:spPr>
          <a:xfrm>
            <a:off x="1869325" y="99275"/>
            <a:ext cx="31659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741B47"/>
                </a:solidFill>
                <a:latin typeface="Georgia"/>
                <a:ea typeface="Georgia"/>
                <a:cs typeface="Georgia"/>
                <a:sym typeface="Georgia"/>
              </a:rPr>
              <a:t>Drug Metabolism</a:t>
            </a:r>
            <a:endParaRPr b="1" sz="2400"/>
          </a:p>
        </p:txBody>
      </p:sp>
      <p:sp>
        <p:nvSpPr>
          <p:cNvPr id="120" name="Google Shape;120;p26"/>
          <p:cNvSpPr txBox="1"/>
          <p:nvPr/>
        </p:nvSpPr>
        <p:spPr>
          <a:xfrm>
            <a:off x="227375" y="608075"/>
            <a:ext cx="6391800" cy="1458900"/>
          </a:xfrm>
          <a:prstGeom prst="rect">
            <a:avLst/>
          </a:prstGeom>
          <a:noFill/>
          <a:ln cap="flat" cmpd="sng" w="9525">
            <a:solidFill>
              <a:srgbClr val="A64D7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Identified as foreign substances that body must get rid of.</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O</a:t>
            </a:r>
            <a:r>
              <a:rPr lang="en" sz="1200">
                <a:latin typeface="Mada"/>
                <a:ea typeface="Mada"/>
                <a:cs typeface="Mada"/>
                <a:sym typeface="Mada"/>
              </a:rPr>
              <a:t>ccurs mainly in the liver “ metabolic clearing house”.</a:t>
            </a:r>
            <a:endParaRPr sz="1200">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Being mostly lipophilic ➔ The liver subjects them to chemical transformation (Metabolism) to become inactive &amp; easily </a:t>
            </a:r>
            <a:r>
              <a:rPr b="1" lang="en" sz="1200">
                <a:solidFill>
                  <a:schemeClr val="dk1"/>
                </a:solidFill>
                <a:latin typeface="Mada"/>
                <a:ea typeface="Mada"/>
                <a:cs typeface="Mada"/>
                <a:sym typeface="Mada"/>
              </a:rPr>
              <a:t>excreted, </a:t>
            </a:r>
            <a:r>
              <a:rPr lang="en" sz="1200">
                <a:solidFill>
                  <a:schemeClr val="dk1"/>
                </a:solidFill>
                <a:latin typeface="Mada"/>
                <a:ea typeface="Mada"/>
                <a:cs typeface="Mada"/>
                <a:sym typeface="Mada"/>
              </a:rPr>
              <a:t>by either transforming them into:</a:t>
            </a:r>
            <a:endParaRPr sz="6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 sz="1200">
                <a:solidFill>
                  <a:schemeClr val="dk1"/>
                </a:solidFill>
                <a:highlight>
                  <a:srgbClr val="EAD1DC"/>
                </a:highlight>
                <a:latin typeface="Mada"/>
                <a:ea typeface="Mada"/>
                <a:cs typeface="Mada"/>
                <a:sym typeface="Mada"/>
              </a:rPr>
              <a:t>Polar product</a:t>
            </a:r>
            <a:r>
              <a:rPr lang="en" sz="1200">
                <a:solidFill>
                  <a:schemeClr val="dk1"/>
                </a:solidFill>
                <a:latin typeface="Mada"/>
                <a:ea typeface="Mada"/>
                <a:cs typeface="Mada"/>
                <a:sym typeface="Mada"/>
              </a:rPr>
              <a:t> and excreted by Renal elimination</a:t>
            </a:r>
            <a:endParaRPr sz="600">
              <a:solidFill>
                <a:schemeClr val="dk1"/>
              </a:solidFill>
              <a:latin typeface="Mada"/>
              <a:ea typeface="Mada"/>
              <a:cs typeface="Mada"/>
              <a:sym typeface="Mada"/>
            </a:endParaRPr>
          </a:p>
          <a:p>
            <a:pPr indent="0" lvl="0" marL="914400" rtl="0" algn="l">
              <a:spcBef>
                <a:spcPts val="0"/>
              </a:spcBef>
              <a:spcAft>
                <a:spcPts val="0"/>
              </a:spcAft>
              <a:buNone/>
            </a:pPr>
            <a:r>
              <a:t/>
            </a:r>
            <a:endParaRPr sz="6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Or </a:t>
            </a:r>
            <a:r>
              <a:rPr b="1" lang="en" sz="1200">
                <a:solidFill>
                  <a:schemeClr val="dk1"/>
                </a:solidFill>
                <a:highlight>
                  <a:srgbClr val="EAD1DC"/>
                </a:highlight>
                <a:latin typeface="Mada"/>
                <a:ea typeface="Mada"/>
                <a:cs typeface="Mada"/>
                <a:sym typeface="Mada"/>
              </a:rPr>
              <a:t>Non-Polar product</a:t>
            </a:r>
            <a:r>
              <a:rPr lang="en" sz="1200">
                <a:solidFill>
                  <a:schemeClr val="dk1"/>
                </a:solidFill>
                <a:latin typeface="Mada"/>
                <a:ea typeface="Mada"/>
                <a:cs typeface="Mada"/>
                <a:sym typeface="Mada"/>
              </a:rPr>
              <a:t> and excreted by Biliary elimination.</a:t>
            </a:r>
            <a:endParaRPr sz="1200">
              <a:solidFill>
                <a:schemeClr val="dk1"/>
              </a:solidFill>
              <a:latin typeface="Mada"/>
              <a:ea typeface="Mada"/>
              <a:cs typeface="Mada"/>
              <a:sym typeface="Mada"/>
            </a:endParaRPr>
          </a:p>
        </p:txBody>
      </p:sp>
      <p:sp>
        <p:nvSpPr>
          <p:cNvPr id="121" name="Google Shape;121;p26"/>
          <p:cNvSpPr/>
          <p:nvPr/>
        </p:nvSpPr>
        <p:spPr>
          <a:xfrm>
            <a:off x="477750" y="6620400"/>
            <a:ext cx="2911800" cy="581100"/>
          </a:xfrm>
          <a:prstGeom prst="rect">
            <a:avLst/>
          </a:prstGeom>
          <a:solidFill>
            <a:srgbClr val="EEEEEE"/>
          </a:solid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Its enzymes are part of a cascade to transfers electrons from molecular oxygen to oxidize the drugs</a:t>
            </a:r>
            <a:endParaRPr sz="1200">
              <a:latin typeface="Mada"/>
              <a:ea typeface="Mada"/>
              <a:cs typeface="Mada"/>
              <a:sym typeface="Mada"/>
            </a:endParaRPr>
          </a:p>
        </p:txBody>
      </p:sp>
      <p:sp>
        <p:nvSpPr>
          <p:cNvPr id="122" name="Google Shape;122;p26"/>
          <p:cNvSpPr/>
          <p:nvPr/>
        </p:nvSpPr>
        <p:spPr>
          <a:xfrm>
            <a:off x="417850" y="5385625"/>
            <a:ext cx="2971800" cy="584400"/>
          </a:xfrm>
          <a:prstGeom prst="rect">
            <a:avLst/>
          </a:prstGeom>
          <a:solidFill>
            <a:srgbClr val="EEEEEE"/>
          </a:solid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CYT P450 s</a:t>
            </a:r>
            <a:r>
              <a:rPr lang="en" sz="1200">
                <a:solidFill>
                  <a:schemeClr val="dk1"/>
                </a:solidFill>
                <a:latin typeface="Mada"/>
                <a:ea typeface="Mada"/>
                <a:cs typeface="Mada"/>
                <a:sym typeface="Mada"/>
              </a:rPr>
              <a:t>uperfamily is the terminal rate limiting oxidase of this system</a:t>
            </a:r>
            <a:endParaRPr sz="1200">
              <a:latin typeface="Mada"/>
              <a:ea typeface="Mada"/>
              <a:cs typeface="Mada"/>
              <a:sym typeface="Mada"/>
            </a:endParaRPr>
          </a:p>
        </p:txBody>
      </p:sp>
      <p:sp>
        <p:nvSpPr>
          <p:cNvPr id="123" name="Google Shape;123;p26"/>
          <p:cNvSpPr/>
          <p:nvPr/>
        </p:nvSpPr>
        <p:spPr>
          <a:xfrm>
            <a:off x="151150" y="5376024"/>
            <a:ext cx="732013" cy="644868"/>
          </a:xfrm>
          <a:prstGeom prst="flowChartMerg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Mada"/>
                <a:ea typeface="Mada"/>
                <a:cs typeface="Mada"/>
                <a:sym typeface="Mada"/>
              </a:rPr>
              <a:t>1</a:t>
            </a:r>
            <a:endParaRPr b="1" sz="1800">
              <a:solidFill>
                <a:srgbClr val="FFFFFF"/>
              </a:solidFill>
              <a:latin typeface="Mada"/>
              <a:ea typeface="Mada"/>
              <a:cs typeface="Mada"/>
              <a:sym typeface="Mada"/>
            </a:endParaRPr>
          </a:p>
        </p:txBody>
      </p:sp>
      <p:sp>
        <p:nvSpPr>
          <p:cNvPr id="124" name="Google Shape;124;p26"/>
          <p:cNvSpPr/>
          <p:nvPr/>
        </p:nvSpPr>
        <p:spPr>
          <a:xfrm>
            <a:off x="156622" y="6614490"/>
            <a:ext cx="732013" cy="644868"/>
          </a:xfrm>
          <a:prstGeom prst="flowChartMerge">
            <a:avLst/>
          </a:prstGeom>
          <a:solidFill>
            <a:srgbClr val="C27B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Mada"/>
                <a:ea typeface="Mada"/>
                <a:cs typeface="Mada"/>
                <a:sym typeface="Mada"/>
              </a:rPr>
              <a:t>2</a:t>
            </a:r>
            <a:endParaRPr b="1" sz="1800">
              <a:solidFill>
                <a:srgbClr val="FFFFFF"/>
              </a:solidFill>
              <a:latin typeface="Mada"/>
              <a:ea typeface="Mada"/>
              <a:cs typeface="Mada"/>
              <a:sym typeface="Mada"/>
            </a:endParaRPr>
          </a:p>
        </p:txBody>
      </p:sp>
      <p:sp>
        <p:nvSpPr>
          <p:cNvPr id="125" name="Google Shape;125;p26"/>
          <p:cNvSpPr txBox="1"/>
          <p:nvPr/>
        </p:nvSpPr>
        <p:spPr>
          <a:xfrm>
            <a:off x="497725" y="2156675"/>
            <a:ext cx="5712600" cy="51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Cytochrome</a:t>
            </a:r>
            <a:r>
              <a:rPr b="1" lang="en" sz="2400">
                <a:solidFill>
                  <a:srgbClr val="741B47"/>
                </a:solidFill>
                <a:latin typeface="Georgia"/>
                <a:ea typeface="Georgia"/>
                <a:cs typeface="Georgia"/>
                <a:sym typeface="Georgia"/>
              </a:rPr>
              <a:t> P450 “CYT P450”</a:t>
            </a:r>
            <a:endParaRPr b="1" sz="2400"/>
          </a:p>
        </p:txBody>
      </p:sp>
      <p:sp>
        <p:nvSpPr>
          <p:cNvPr id="126" name="Google Shape;126;p26"/>
          <p:cNvSpPr txBox="1"/>
          <p:nvPr/>
        </p:nvSpPr>
        <p:spPr>
          <a:xfrm>
            <a:off x="895350" y="2266950"/>
            <a:ext cx="2047800" cy="3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6"/>
          <p:cNvSpPr txBox="1"/>
          <p:nvPr/>
        </p:nvSpPr>
        <p:spPr>
          <a:xfrm>
            <a:off x="1609725" y="2590800"/>
            <a:ext cx="33492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Mada"/>
                <a:ea typeface="Mada"/>
                <a:cs typeface="Mada"/>
                <a:sym typeface="Mada"/>
              </a:rPr>
              <a:t>What does it mean?</a:t>
            </a:r>
            <a:endParaRPr b="1" sz="1800">
              <a:solidFill>
                <a:srgbClr val="C27BA0"/>
              </a:solidFill>
              <a:latin typeface="Mada"/>
              <a:ea typeface="Mada"/>
              <a:cs typeface="Mada"/>
              <a:sym typeface="Mada"/>
            </a:endParaRPr>
          </a:p>
        </p:txBody>
      </p:sp>
      <p:sp>
        <p:nvSpPr>
          <p:cNvPr id="128" name="Google Shape;128;p26"/>
          <p:cNvSpPr txBox="1"/>
          <p:nvPr/>
        </p:nvSpPr>
        <p:spPr>
          <a:xfrm>
            <a:off x="161925" y="3086100"/>
            <a:ext cx="1783500" cy="1409700"/>
          </a:xfrm>
          <a:prstGeom prst="rect">
            <a:avLst/>
          </a:prstGeom>
          <a:noFill/>
          <a:ln cap="flat" cmpd="sng" w="952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highlight>
                  <a:srgbClr val="EAD1DC"/>
                </a:highlight>
                <a:latin typeface="Mada"/>
                <a:ea typeface="Mada"/>
                <a:cs typeface="Mada"/>
                <a:sym typeface="Mada"/>
              </a:rPr>
              <a:t>“Cytochrome"</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colored cells.</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They color the liver cells dark red as they contain iron</a:t>
            </a:r>
            <a:endParaRPr sz="1200">
              <a:latin typeface="Mada"/>
              <a:ea typeface="Mada"/>
              <a:cs typeface="Mada"/>
              <a:sym typeface="Mada"/>
            </a:endParaRPr>
          </a:p>
        </p:txBody>
      </p:sp>
      <p:sp>
        <p:nvSpPr>
          <p:cNvPr id="129" name="Google Shape;129;p26"/>
          <p:cNvSpPr txBox="1"/>
          <p:nvPr/>
        </p:nvSpPr>
        <p:spPr>
          <a:xfrm>
            <a:off x="2524125" y="3086100"/>
            <a:ext cx="1783500" cy="1409700"/>
          </a:xfrm>
          <a:prstGeom prst="rect">
            <a:avLst/>
          </a:prstGeom>
          <a:noFill/>
          <a:ln cap="flat" cmpd="sng" w="952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highlight>
                  <a:srgbClr val="EAD1DC"/>
                </a:highlight>
                <a:latin typeface="Mada"/>
                <a:ea typeface="Mada"/>
                <a:cs typeface="Mada"/>
                <a:sym typeface="Mada"/>
              </a:rPr>
              <a:t>"P450“</a:t>
            </a:r>
            <a:endParaRPr b="1" sz="1200">
              <a:highlight>
                <a:srgbClr val="EAD1DC"/>
              </a:highlight>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absorbs a very characteristic wavelength (450 nm) of UV light when it is exposed to carbon monoxide.</a:t>
            </a:r>
            <a:endParaRPr sz="1200">
              <a:latin typeface="Mada"/>
              <a:ea typeface="Mada"/>
              <a:cs typeface="Mada"/>
              <a:sym typeface="Mada"/>
            </a:endParaRPr>
          </a:p>
        </p:txBody>
      </p:sp>
      <p:sp>
        <p:nvSpPr>
          <p:cNvPr id="130" name="Google Shape;130;p26"/>
          <p:cNvSpPr txBox="1"/>
          <p:nvPr/>
        </p:nvSpPr>
        <p:spPr>
          <a:xfrm>
            <a:off x="4886325" y="3086100"/>
            <a:ext cx="1783500" cy="1409700"/>
          </a:xfrm>
          <a:prstGeom prst="rect">
            <a:avLst/>
          </a:prstGeom>
          <a:noFill/>
          <a:ln cap="flat" cmpd="sng" w="952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They are located mainly attached to the smooth endoplasmic reticulum</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(SER) of hepatocytes, they are isolated in the subcellular fraction termed the </a:t>
            </a:r>
            <a:r>
              <a:rPr b="1" lang="en" sz="1200">
                <a:highlight>
                  <a:srgbClr val="EAD1DC"/>
                </a:highlight>
                <a:latin typeface="Mada"/>
                <a:ea typeface="Mada"/>
                <a:cs typeface="Mada"/>
                <a:sym typeface="Mada"/>
              </a:rPr>
              <a:t>microsomes</a:t>
            </a:r>
            <a:endParaRPr b="1" sz="1200">
              <a:highlight>
                <a:srgbClr val="EAD1DC"/>
              </a:highlight>
              <a:latin typeface="Mada"/>
              <a:ea typeface="Mada"/>
              <a:cs typeface="Mada"/>
              <a:sym typeface="Mada"/>
            </a:endParaRPr>
          </a:p>
        </p:txBody>
      </p:sp>
      <p:sp>
        <p:nvSpPr>
          <p:cNvPr id="131" name="Google Shape;131;p26"/>
          <p:cNvSpPr/>
          <p:nvPr/>
        </p:nvSpPr>
        <p:spPr>
          <a:xfrm>
            <a:off x="4295775" y="3629025"/>
            <a:ext cx="581100" cy="581100"/>
          </a:xfrm>
          <a:prstGeom prst="mathPlus">
            <a:avLst>
              <a:gd fmla="val 11486" name="adj1"/>
            </a:avLst>
          </a:pr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6"/>
          <p:cNvSpPr/>
          <p:nvPr/>
        </p:nvSpPr>
        <p:spPr>
          <a:xfrm>
            <a:off x="1933575" y="3629025"/>
            <a:ext cx="581100" cy="581100"/>
          </a:xfrm>
          <a:prstGeom prst="mathPlus">
            <a:avLst>
              <a:gd fmla="val 11486" name="adj1"/>
            </a:avLst>
          </a:pr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p:nvPr/>
        </p:nvSpPr>
        <p:spPr>
          <a:xfrm>
            <a:off x="1868375" y="4534227"/>
            <a:ext cx="732000" cy="474000"/>
          </a:xfrm>
          <a:prstGeom prst="mathEqual">
            <a:avLst>
              <a:gd fmla="val 12573" name="adj1"/>
              <a:gd fmla="val 14705" name="adj2"/>
            </a:avLst>
          </a:pr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6"/>
          <p:cNvSpPr txBox="1"/>
          <p:nvPr/>
        </p:nvSpPr>
        <p:spPr>
          <a:xfrm>
            <a:off x="2524200" y="4600575"/>
            <a:ext cx="2971800" cy="4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Liver Microsomal Enzymes\ CYT P450</a:t>
            </a:r>
            <a:endParaRPr sz="1200">
              <a:latin typeface="Mada"/>
              <a:ea typeface="Mada"/>
              <a:cs typeface="Mada"/>
              <a:sym typeface="Mada"/>
            </a:endParaRPr>
          </a:p>
        </p:txBody>
      </p:sp>
      <p:sp>
        <p:nvSpPr>
          <p:cNvPr id="135" name="Google Shape;135;p26"/>
          <p:cNvSpPr txBox="1"/>
          <p:nvPr/>
        </p:nvSpPr>
        <p:spPr>
          <a:xfrm>
            <a:off x="1609725" y="4895850"/>
            <a:ext cx="33492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Mada"/>
                <a:ea typeface="Mada"/>
                <a:cs typeface="Mada"/>
                <a:sym typeface="Mada"/>
              </a:rPr>
              <a:t>What are they?</a:t>
            </a:r>
            <a:endParaRPr b="1" sz="1800">
              <a:solidFill>
                <a:srgbClr val="C27BA0"/>
              </a:solidFill>
              <a:latin typeface="Mada"/>
              <a:ea typeface="Mada"/>
              <a:cs typeface="Mada"/>
              <a:sym typeface="Mada"/>
            </a:endParaRPr>
          </a:p>
        </p:txBody>
      </p:sp>
      <p:sp>
        <p:nvSpPr>
          <p:cNvPr id="136" name="Google Shape;136;p26"/>
          <p:cNvSpPr/>
          <p:nvPr/>
        </p:nvSpPr>
        <p:spPr>
          <a:xfrm>
            <a:off x="3867150" y="5385625"/>
            <a:ext cx="2896800" cy="1458900"/>
          </a:xfrm>
          <a:prstGeom prst="rect">
            <a:avLst/>
          </a:prstGeom>
          <a:solidFill>
            <a:srgbClr val="EEEEEE"/>
          </a:solid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Distribution: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Highly concentrated in hepatocytes.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Enterocytes of the small intestine present their principal extra-hepatic source.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Very small quantities in kidneys, lungs, &amp; brain.</a:t>
            </a:r>
            <a:endParaRPr sz="1200">
              <a:solidFill>
                <a:schemeClr val="dk1"/>
              </a:solidFill>
              <a:latin typeface="Mada"/>
              <a:ea typeface="Mada"/>
              <a:cs typeface="Mada"/>
              <a:sym typeface="Mada"/>
            </a:endParaRPr>
          </a:p>
        </p:txBody>
      </p:sp>
      <p:sp>
        <p:nvSpPr>
          <p:cNvPr id="137" name="Google Shape;137;p26"/>
          <p:cNvSpPr/>
          <p:nvPr/>
        </p:nvSpPr>
        <p:spPr>
          <a:xfrm>
            <a:off x="417850" y="7831825"/>
            <a:ext cx="2971800" cy="581100"/>
          </a:xfrm>
          <a:prstGeom prst="rect">
            <a:avLst/>
          </a:prstGeom>
          <a:solidFill>
            <a:srgbClr val="EEEEEE"/>
          </a:solid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Structure: they are heme-containing isoenzymes attached to</a:t>
            </a:r>
            <a:endParaRPr sz="1200">
              <a:solidFill>
                <a:schemeClr val="dk1"/>
              </a:solidFill>
              <a:latin typeface="Mada"/>
              <a:ea typeface="Mada"/>
              <a:cs typeface="Mada"/>
              <a:sym typeface="Mada"/>
            </a:endParaRPr>
          </a:p>
          <a:p>
            <a:pPr indent="0" lvl="0" marL="457200" rtl="0" algn="l">
              <a:spcBef>
                <a:spcPts val="0"/>
              </a:spcBef>
              <a:spcAft>
                <a:spcPts val="0"/>
              </a:spcAft>
              <a:buNone/>
            </a:pPr>
            <a:r>
              <a:rPr lang="en" sz="1200">
                <a:solidFill>
                  <a:schemeClr val="dk1"/>
                </a:solidFill>
                <a:latin typeface="Mada"/>
                <a:ea typeface="Mada"/>
                <a:cs typeface="Mada"/>
                <a:sym typeface="Mada"/>
              </a:rPr>
              <a:t>O2, N3, Su, Fe</a:t>
            </a:r>
            <a:endParaRPr sz="1200">
              <a:latin typeface="Mada"/>
              <a:ea typeface="Mada"/>
              <a:cs typeface="Mada"/>
              <a:sym typeface="Mada"/>
            </a:endParaRPr>
          </a:p>
        </p:txBody>
      </p:sp>
      <p:sp>
        <p:nvSpPr>
          <p:cNvPr id="138" name="Google Shape;138;p26"/>
          <p:cNvSpPr/>
          <p:nvPr/>
        </p:nvSpPr>
        <p:spPr>
          <a:xfrm>
            <a:off x="132100" y="7809770"/>
            <a:ext cx="732013" cy="644868"/>
          </a:xfrm>
          <a:prstGeom prst="flowChartMerge">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Mada"/>
                <a:ea typeface="Mada"/>
                <a:cs typeface="Mada"/>
                <a:sym typeface="Mada"/>
              </a:rPr>
              <a:t>3</a:t>
            </a:r>
            <a:endParaRPr b="1" sz="1800">
              <a:solidFill>
                <a:srgbClr val="FFFFFF"/>
              </a:solidFill>
              <a:latin typeface="Mada"/>
              <a:ea typeface="Mada"/>
              <a:cs typeface="Mada"/>
              <a:sym typeface="Mada"/>
            </a:endParaRPr>
          </a:p>
        </p:txBody>
      </p:sp>
      <p:sp>
        <p:nvSpPr>
          <p:cNvPr id="139" name="Google Shape;139;p26"/>
          <p:cNvSpPr/>
          <p:nvPr/>
        </p:nvSpPr>
        <p:spPr>
          <a:xfrm>
            <a:off x="3563762" y="5385549"/>
            <a:ext cx="732013" cy="644868"/>
          </a:xfrm>
          <a:prstGeom prst="flowChartMerge">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Mada"/>
                <a:ea typeface="Mada"/>
                <a:cs typeface="Mada"/>
                <a:sym typeface="Mada"/>
              </a:rPr>
              <a:t>4</a:t>
            </a:r>
            <a:endParaRPr b="1" sz="1800">
              <a:solidFill>
                <a:srgbClr val="FFFFFF"/>
              </a:solidFill>
              <a:latin typeface="Mada"/>
              <a:ea typeface="Mada"/>
              <a:cs typeface="Mada"/>
              <a:sym typeface="Mada"/>
            </a:endParaRPr>
          </a:p>
        </p:txBody>
      </p:sp>
      <p:sp>
        <p:nvSpPr>
          <p:cNvPr id="140" name="Google Shape;140;p26"/>
          <p:cNvSpPr/>
          <p:nvPr/>
        </p:nvSpPr>
        <p:spPr>
          <a:xfrm>
            <a:off x="3874875" y="7095550"/>
            <a:ext cx="2896800" cy="1458900"/>
          </a:xfrm>
          <a:prstGeom prst="rect">
            <a:avLst/>
          </a:prstGeom>
          <a:solidFill>
            <a:srgbClr val="EEEEEE"/>
          </a:solid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Responsible for most of the oxidative </a:t>
            </a:r>
            <a:r>
              <a:rPr lang="en" sz="1200">
                <a:solidFill>
                  <a:schemeClr val="dk1"/>
                </a:solidFill>
                <a:latin typeface="Mada"/>
                <a:ea typeface="Mada"/>
                <a:cs typeface="Mada"/>
                <a:sym typeface="Mada"/>
              </a:rPr>
              <a:t>metabolism of</a:t>
            </a:r>
            <a:r>
              <a:rPr lang="en"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457200" rtl="0" algn="l">
              <a:spcBef>
                <a:spcPts val="0"/>
              </a:spcBef>
              <a:spcAft>
                <a:spcPts val="0"/>
              </a:spcAft>
              <a:buNone/>
            </a:pPr>
            <a:r>
              <a:rPr b="1" lang="en" sz="1200">
                <a:solidFill>
                  <a:schemeClr val="dk1"/>
                </a:solidFill>
                <a:latin typeface="Mada"/>
                <a:ea typeface="Mada"/>
                <a:cs typeface="Mada"/>
                <a:sym typeface="Mada"/>
              </a:rPr>
              <a:t>Endogenous substances</a:t>
            </a:r>
            <a:r>
              <a:rPr lang="en" sz="1200">
                <a:solidFill>
                  <a:schemeClr val="dk1"/>
                </a:solidFill>
                <a:latin typeface="Mada"/>
                <a:ea typeface="Mada"/>
                <a:cs typeface="Mada"/>
                <a:sym typeface="Mada"/>
              </a:rPr>
              <a:t>: steroid hormones, prostaglandins, lipids</a:t>
            </a:r>
            <a:endParaRPr sz="1200">
              <a:solidFill>
                <a:schemeClr val="dk1"/>
              </a:solidFill>
              <a:latin typeface="Mada"/>
              <a:ea typeface="Mada"/>
              <a:cs typeface="Mada"/>
              <a:sym typeface="Mada"/>
            </a:endParaRPr>
          </a:p>
          <a:p>
            <a:pPr indent="0" lvl="0" marL="457200" rtl="0" algn="l">
              <a:spcBef>
                <a:spcPts val="0"/>
              </a:spcBef>
              <a:spcAft>
                <a:spcPts val="0"/>
              </a:spcAft>
              <a:buNone/>
            </a:pPr>
            <a:r>
              <a:rPr lang="en" sz="1200">
                <a:solidFill>
                  <a:schemeClr val="dk1"/>
                </a:solidFill>
                <a:latin typeface="Mada"/>
                <a:ea typeface="Mada"/>
                <a:cs typeface="Mada"/>
                <a:sym typeface="Mada"/>
              </a:rPr>
              <a:t>&amp; fatty acids</a:t>
            </a:r>
            <a:endParaRPr sz="1200">
              <a:solidFill>
                <a:schemeClr val="dk1"/>
              </a:solidFill>
              <a:latin typeface="Mada"/>
              <a:ea typeface="Mada"/>
              <a:cs typeface="Mada"/>
              <a:sym typeface="Mada"/>
            </a:endParaRPr>
          </a:p>
          <a:p>
            <a:pPr indent="0" lvl="0" marL="457200" rtl="0" algn="l">
              <a:spcBef>
                <a:spcPts val="0"/>
              </a:spcBef>
              <a:spcAft>
                <a:spcPts val="0"/>
              </a:spcAft>
              <a:buNone/>
            </a:pPr>
            <a:r>
              <a:rPr b="1" lang="en" sz="1200">
                <a:solidFill>
                  <a:schemeClr val="dk1"/>
                </a:solidFill>
                <a:latin typeface="Mada"/>
                <a:ea typeface="Mada"/>
                <a:cs typeface="Mada"/>
                <a:sym typeface="Mada"/>
              </a:rPr>
              <a:t>Exogenous compounds:</a:t>
            </a:r>
            <a:r>
              <a:rPr lang="en" sz="1200">
                <a:solidFill>
                  <a:schemeClr val="dk1"/>
                </a:solidFill>
                <a:latin typeface="Mada"/>
                <a:ea typeface="Mada"/>
                <a:cs typeface="Mada"/>
                <a:sym typeface="Mada"/>
              </a:rPr>
              <a:t> diet</a:t>
            </a:r>
            <a:endParaRPr sz="1200">
              <a:solidFill>
                <a:schemeClr val="dk1"/>
              </a:solidFill>
              <a:latin typeface="Mada"/>
              <a:ea typeface="Mada"/>
              <a:cs typeface="Mada"/>
              <a:sym typeface="Mada"/>
            </a:endParaRPr>
          </a:p>
          <a:p>
            <a:pPr indent="0" lvl="0" marL="457200" rtl="0" algn="l">
              <a:spcBef>
                <a:spcPts val="0"/>
              </a:spcBef>
              <a:spcAft>
                <a:spcPts val="0"/>
              </a:spcAft>
              <a:buNone/>
            </a:pPr>
            <a:r>
              <a:rPr lang="en" sz="1200">
                <a:solidFill>
                  <a:schemeClr val="dk1"/>
                </a:solidFill>
                <a:latin typeface="Mada"/>
                <a:ea typeface="Mada"/>
                <a:cs typeface="Mada"/>
                <a:sym typeface="Mada"/>
              </a:rPr>
              <a:t>(food &amp; beverages),  Drugs, environmental xenobiotics.</a:t>
            </a:r>
            <a:endParaRPr sz="1200">
              <a:solidFill>
                <a:schemeClr val="dk1"/>
              </a:solidFill>
              <a:latin typeface="Mada"/>
              <a:ea typeface="Mada"/>
              <a:cs typeface="Mada"/>
              <a:sym typeface="Mada"/>
            </a:endParaRPr>
          </a:p>
        </p:txBody>
      </p:sp>
      <p:sp>
        <p:nvSpPr>
          <p:cNvPr id="141" name="Google Shape;141;p26"/>
          <p:cNvSpPr/>
          <p:nvPr/>
        </p:nvSpPr>
        <p:spPr>
          <a:xfrm>
            <a:off x="3571487" y="7095474"/>
            <a:ext cx="732013" cy="644868"/>
          </a:xfrm>
          <a:prstGeom prst="flowChartMerge">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Mada"/>
                <a:ea typeface="Mada"/>
                <a:cs typeface="Mada"/>
                <a:sym typeface="Mada"/>
              </a:rPr>
              <a:t>5</a:t>
            </a:r>
            <a:endParaRPr b="1" sz="1800">
              <a:solidFill>
                <a:srgbClr val="FFFFFF"/>
              </a:solidFill>
              <a:latin typeface="Mada"/>
              <a:ea typeface="Mada"/>
              <a:cs typeface="Mada"/>
              <a:sym typeface="Mada"/>
            </a:endParaRPr>
          </a:p>
        </p:txBody>
      </p:sp>
      <p:sp>
        <p:nvSpPr>
          <p:cNvPr id="142" name="Google Shape;142;p26"/>
          <p:cNvSpPr txBox="1"/>
          <p:nvPr/>
        </p:nvSpPr>
        <p:spPr>
          <a:xfrm>
            <a:off x="-20625" y="11258550"/>
            <a:ext cx="6912900" cy="960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6"/>
          <p:cNvSpPr/>
          <p:nvPr/>
        </p:nvSpPr>
        <p:spPr>
          <a:xfrm>
            <a:off x="-150" y="11601550"/>
            <a:ext cx="6858000" cy="584400"/>
          </a:xfrm>
          <a:prstGeom prst="round2SameRect">
            <a:avLst>
              <a:gd fmla="val 16667" name="adj1"/>
              <a:gd fmla="val 0" name="adj2"/>
            </a:avLst>
          </a:prstGeom>
          <a:noFill/>
          <a:ln cap="flat" cmpd="sng" w="9525">
            <a:solidFill>
              <a:srgbClr val="C27BA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6"/>
          <p:cNvSpPr txBox="1"/>
          <p:nvPr/>
        </p:nvSpPr>
        <p:spPr>
          <a:xfrm>
            <a:off x="-38100" y="9334500"/>
            <a:ext cx="2297700" cy="40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Phase I</a:t>
            </a:r>
            <a:endParaRPr b="1" sz="1200">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Oxidation\Reduction\Hydrolysis</a:t>
            </a:r>
            <a:endParaRPr b="1" sz="1200">
              <a:latin typeface="Mada"/>
              <a:ea typeface="Mada"/>
              <a:cs typeface="Mada"/>
              <a:sym typeface="Mada"/>
            </a:endParaRPr>
          </a:p>
        </p:txBody>
      </p:sp>
      <p:sp>
        <p:nvSpPr>
          <p:cNvPr id="145" name="Google Shape;145;p26"/>
          <p:cNvSpPr txBox="1"/>
          <p:nvPr/>
        </p:nvSpPr>
        <p:spPr>
          <a:xfrm>
            <a:off x="1633825" y="9334500"/>
            <a:ext cx="2393400" cy="40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Phase II</a:t>
            </a:r>
            <a:endParaRPr b="1" sz="1200">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Conjugation</a:t>
            </a:r>
            <a:endParaRPr b="1" sz="1200">
              <a:latin typeface="Mada"/>
              <a:ea typeface="Mada"/>
              <a:cs typeface="Mada"/>
              <a:sym typeface="Mada"/>
            </a:endParaRPr>
          </a:p>
        </p:txBody>
      </p:sp>
      <p:sp>
        <p:nvSpPr>
          <p:cNvPr id="146" name="Google Shape;146;p26"/>
          <p:cNvSpPr txBox="1"/>
          <p:nvPr/>
        </p:nvSpPr>
        <p:spPr>
          <a:xfrm>
            <a:off x="235475" y="8803275"/>
            <a:ext cx="3608100" cy="356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 sz="1200">
                <a:highlight>
                  <a:srgbClr val="EAD1DC"/>
                </a:highlight>
                <a:latin typeface="Mada"/>
                <a:ea typeface="Mada"/>
                <a:cs typeface="Mada"/>
                <a:sym typeface="Mada"/>
              </a:rPr>
              <a:t>There are two phases of drug metabolism:</a:t>
            </a:r>
            <a:endParaRPr b="1" sz="1200">
              <a:highlight>
                <a:srgbClr val="EAD1DC"/>
              </a:highlight>
              <a:latin typeface="Mada"/>
              <a:ea typeface="Mada"/>
              <a:cs typeface="Mada"/>
              <a:sym typeface="Mada"/>
            </a:endParaRPr>
          </a:p>
        </p:txBody>
      </p:sp>
      <p:pic>
        <p:nvPicPr>
          <p:cNvPr id="147" name="Google Shape;147;p26"/>
          <p:cNvPicPr preferRelativeResize="0"/>
          <p:nvPr/>
        </p:nvPicPr>
        <p:blipFill rotWithShape="1">
          <a:blip r:embed="rId3">
            <a:alphaModFix/>
          </a:blip>
          <a:srcRect b="10265" l="0" r="0" t="0"/>
          <a:stretch/>
        </p:blipFill>
        <p:spPr>
          <a:xfrm>
            <a:off x="3609571" y="9450543"/>
            <a:ext cx="3065029" cy="1867232"/>
          </a:xfrm>
          <a:prstGeom prst="rect">
            <a:avLst/>
          </a:prstGeom>
          <a:noFill/>
          <a:ln>
            <a:noFill/>
          </a:ln>
        </p:spPr>
      </p:pic>
      <p:pic>
        <p:nvPicPr>
          <p:cNvPr id="148" name="Google Shape;148;p26"/>
          <p:cNvPicPr preferRelativeResize="0"/>
          <p:nvPr/>
        </p:nvPicPr>
        <p:blipFill>
          <a:blip r:embed="rId4">
            <a:alphaModFix/>
          </a:blip>
          <a:stretch>
            <a:fillRect/>
          </a:stretch>
        </p:blipFill>
        <p:spPr>
          <a:xfrm>
            <a:off x="5522922" y="9396278"/>
            <a:ext cx="244138" cy="214392"/>
          </a:xfrm>
          <a:prstGeom prst="rect">
            <a:avLst/>
          </a:prstGeom>
          <a:noFill/>
          <a:ln>
            <a:noFill/>
          </a:ln>
        </p:spPr>
      </p:pic>
      <p:pic>
        <p:nvPicPr>
          <p:cNvPr id="149" name="Google Shape;149;p26"/>
          <p:cNvPicPr preferRelativeResize="0"/>
          <p:nvPr/>
        </p:nvPicPr>
        <p:blipFill>
          <a:blip r:embed="rId5">
            <a:alphaModFix/>
          </a:blip>
          <a:stretch>
            <a:fillRect/>
          </a:stretch>
        </p:blipFill>
        <p:spPr>
          <a:xfrm>
            <a:off x="3504450" y="9993281"/>
            <a:ext cx="167254" cy="167253"/>
          </a:xfrm>
          <a:prstGeom prst="rect">
            <a:avLst/>
          </a:prstGeom>
          <a:noFill/>
          <a:ln>
            <a:noFill/>
          </a:ln>
        </p:spPr>
      </p:pic>
      <p:pic>
        <p:nvPicPr>
          <p:cNvPr id="150" name="Google Shape;150;p26"/>
          <p:cNvPicPr preferRelativeResize="0"/>
          <p:nvPr/>
        </p:nvPicPr>
        <p:blipFill>
          <a:blip r:embed="rId5">
            <a:alphaModFix/>
          </a:blip>
          <a:stretch>
            <a:fillRect/>
          </a:stretch>
        </p:blipFill>
        <p:spPr>
          <a:xfrm>
            <a:off x="3504450" y="10388972"/>
            <a:ext cx="167254" cy="167253"/>
          </a:xfrm>
          <a:prstGeom prst="rect">
            <a:avLst/>
          </a:prstGeom>
          <a:noFill/>
          <a:ln>
            <a:noFill/>
          </a:ln>
        </p:spPr>
      </p:pic>
      <p:pic>
        <p:nvPicPr>
          <p:cNvPr id="151" name="Google Shape;151;p26"/>
          <p:cNvPicPr preferRelativeResize="0"/>
          <p:nvPr/>
        </p:nvPicPr>
        <p:blipFill>
          <a:blip r:embed="rId5">
            <a:alphaModFix/>
          </a:blip>
          <a:stretch>
            <a:fillRect/>
          </a:stretch>
        </p:blipFill>
        <p:spPr>
          <a:xfrm>
            <a:off x="3504450" y="10813337"/>
            <a:ext cx="167254" cy="167253"/>
          </a:xfrm>
          <a:prstGeom prst="rect">
            <a:avLst/>
          </a:prstGeom>
          <a:noFill/>
          <a:ln>
            <a:noFill/>
          </a:ln>
        </p:spPr>
      </p:pic>
      <p:pic>
        <p:nvPicPr>
          <p:cNvPr id="152" name="Google Shape;152;p26"/>
          <p:cNvPicPr preferRelativeResize="0"/>
          <p:nvPr/>
        </p:nvPicPr>
        <p:blipFill>
          <a:blip r:embed="rId6">
            <a:alphaModFix/>
          </a:blip>
          <a:stretch>
            <a:fillRect/>
          </a:stretch>
        </p:blipFill>
        <p:spPr>
          <a:xfrm>
            <a:off x="6539138" y="9553525"/>
            <a:ext cx="280200" cy="280200"/>
          </a:xfrm>
          <a:prstGeom prst="rect">
            <a:avLst/>
          </a:prstGeom>
          <a:noFill/>
          <a:ln>
            <a:noFill/>
          </a:ln>
        </p:spPr>
      </p:pic>
      <p:cxnSp>
        <p:nvCxnSpPr>
          <p:cNvPr id="153" name="Google Shape;153;p26"/>
          <p:cNvCxnSpPr>
            <a:stCxn id="146" idx="2"/>
            <a:endCxn id="144" idx="0"/>
          </p:cNvCxnSpPr>
          <p:nvPr/>
        </p:nvCxnSpPr>
        <p:spPr>
          <a:xfrm rot="5400000">
            <a:off x="1487525" y="8782575"/>
            <a:ext cx="175200" cy="928800"/>
          </a:xfrm>
          <a:prstGeom prst="bentConnector3">
            <a:avLst>
              <a:gd fmla="val 49979" name="adj1"/>
            </a:avLst>
          </a:prstGeom>
          <a:noFill/>
          <a:ln cap="flat" cmpd="sng" w="19050">
            <a:solidFill>
              <a:srgbClr val="B7B7B7"/>
            </a:solidFill>
            <a:prstDash val="solid"/>
            <a:round/>
            <a:headEnd len="med" w="med" type="none"/>
            <a:tailEnd len="med" w="med" type="none"/>
          </a:ln>
        </p:spPr>
      </p:cxnSp>
      <p:pic>
        <p:nvPicPr>
          <p:cNvPr id="154" name="Google Shape;154;p26"/>
          <p:cNvPicPr preferRelativeResize="0"/>
          <p:nvPr/>
        </p:nvPicPr>
        <p:blipFill>
          <a:blip r:embed="rId7">
            <a:alphaModFix/>
          </a:blip>
          <a:stretch>
            <a:fillRect/>
          </a:stretch>
        </p:blipFill>
        <p:spPr>
          <a:xfrm>
            <a:off x="6566688" y="9301025"/>
            <a:ext cx="244137" cy="244137"/>
          </a:xfrm>
          <a:prstGeom prst="rect">
            <a:avLst/>
          </a:prstGeom>
          <a:noFill/>
          <a:ln>
            <a:noFill/>
          </a:ln>
        </p:spPr>
      </p:pic>
      <p:cxnSp>
        <p:nvCxnSpPr>
          <p:cNvPr id="155" name="Google Shape;155;p26"/>
          <p:cNvCxnSpPr>
            <a:stCxn id="146" idx="2"/>
            <a:endCxn id="145" idx="0"/>
          </p:cNvCxnSpPr>
          <p:nvPr/>
        </p:nvCxnSpPr>
        <p:spPr>
          <a:xfrm flipH="1" rot="-5400000">
            <a:off x="2347475" y="8851425"/>
            <a:ext cx="175200" cy="791100"/>
          </a:xfrm>
          <a:prstGeom prst="bentConnector3">
            <a:avLst>
              <a:gd fmla="val 49979" name="adj1"/>
            </a:avLst>
          </a:prstGeom>
          <a:noFill/>
          <a:ln cap="flat" cmpd="sng" w="19050">
            <a:solidFill>
              <a:srgbClr val="B7B7B7"/>
            </a:solidFill>
            <a:prstDash val="solid"/>
            <a:round/>
            <a:headEnd len="med" w="med" type="none"/>
            <a:tailEnd len="med" w="med" type="none"/>
          </a:ln>
        </p:spPr>
      </p:cxnSp>
      <p:sp>
        <p:nvSpPr>
          <p:cNvPr id="156" name="Google Shape;156;p26"/>
          <p:cNvSpPr txBox="1"/>
          <p:nvPr/>
        </p:nvSpPr>
        <p:spPr>
          <a:xfrm>
            <a:off x="695325" y="10020300"/>
            <a:ext cx="2559000" cy="140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highlight>
                  <a:srgbClr val="EAD1DC"/>
                </a:highlight>
                <a:latin typeface="Mada"/>
                <a:ea typeface="Mada"/>
                <a:cs typeface="Mada"/>
                <a:sym typeface="Mada"/>
              </a:rPr>
              <a:t>Result in:</a:t>
            </a:r>
            <a:endParaRPr b="1" sz="1200">
              <a:highlight>
                <a:srgbClr val="EAD1DC"/>
              </a:highlight>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Inactive product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Active metabolite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Similar to parent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More active than parent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 product with different effect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Toxic metabolite</a:t>
            </a:r>
            <a:endParaRPr sz="1200">
              <a:latin typeface="Mada"/>
              <a:ea typeface="Mada"/>
              <a:cs typeface="Mada"/>
              <a:sym typeface="Mada"/>
            </a:endParaRPr>
          </a:p>
        </p:txBody>
      </p:sp>
      <p:cxnSp>
        <p:nvCxnSpPr>
          <p:cNvPr id="157" name="Google Shape;157;p26"/>
          <p:cNvCxnSpPr>
            <a:stCxn id="144" idx="2"/>
            <a:endCxn id="156" idx="0"/>
          </p:cNvCxnSpPr>
          <p:nvPr/>
        </p:nvCxnSpPr>
        <p:spPr>
          <a:xfrm flipH="1" rot="-5400000">
            <a:off x="1402650" y="9448200"/>
            <a:ext cx="280200" cy="864000"/>
          </a:xfrm>
          <a:prstGeom prst="bentConnector3">
            <a:avLst>
              <a:gd fmla="val 50000" name="adj1"/>
            </a:avLst>
          </a:prstGeom>
          <a:noFill/>
          <a:ln cap="flat" cmpd="sng" w="19050">
            <a:solidFill>
              <a:srgbClr val="B7B7B7"/>
            </a:solidFill>
            <a:prstDash val="solid"/>
            <a:round/>
            <a:headEnd len="med" w="med" type="none"/>
            <a:tailEnd len="med" w="med" type="none"/>
          </a:ln>
        </p:spPr>
      </p:cxnSp>
      <p:cxnSp>
        <p:nvCxnSpPr>
          <p:cNvPr id="158" name="Google Shape;158;p26"/>
          <p:cNvCxnSpPr>
            <a:stCxn id="145" idx="2"/>
            <a:endCxn id="156" idx="0"/>
          </p:cNvCxnSpPr>
          <p:nvPr/>
        </p:nvCxnSpPr>
        <p:spPr>
          <a:xfrm rot="5400000">
            <a:off x="2262625" y="9452400"/>
            <a:ext cx="280200" cy="855600"/>
          </a:xfrm>
          <a:prstGeom prst="bentConnector3">
            <a:avLst>
              <a:gd fmla="val 50000" name="adj1"/>
            </a:avLst>
          </a:prstGeom>
          <a:noFill/>
          <a:ln cap="flat" cmpd="sng" w="19050">
            <a:solidFill>
              <a:srgbClr val="B7B7B7"/>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7"/>
          <p:cNvSpPr txBox="1"/>
          <p:nvPr/>
        </p:nvSpPr>
        <p:spPr>
          <a:xfrm>
            <a:off x="-14525" y="152899"/>
            <a:ext cx="6858000" cy="58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Cycle of CYT P450 in Drug Oxidations</a:t>
            </a:r>
            <a:endParaRPr>
              <a:latin typeface="Mada"/>
              <a:ea typeface="Mada"/>
              <a:cs typeface="Mada"/>
              <a:sym typeface="Mada"/>
            </a:endParaRPr>
          </a:p>
        </p:txBody>
      </p:sp>
      <p:pic>
        <p:nvPicPr>
          <p:cNvPr id="164" name="Google Shape;164;p27"/>
          <p:cNvPicPr preferRelativeResize="0"/>
          <p:nvPr/>
        </p:nvPicPr>
        <p:blipFill rotWithShape="1">
          <a:blip r:embed="rId3">
            <a:alphaModFix/>
          </a:blip>
          <a:srcRect b="8834" l="19056" r="2035" t="4382"/>
          <a:stretch/>
        </p:blipFill>
        <p:spPr>
          <a:xfrm>
            <a:off x="3393225" y="1150554"/>
            <a:ext cx="3436199" cy="2078422"/>
          </a:xfrm>
          <a:prstGeom prst="rect">
            <a:avLst/>
          </a:prstGeom>
          <a:noFill/>
          <a:ln>
            <a:noFill/>
          </a:ln>
        </p:spPr>
      </p:pic>
      <p:sp>
        <p:nvSpPr>
          <p:cNvPr id="165" name="Google Shape;165;p27"/>
          <p:cNvSpPr txBox="1"/>
          <p:nvPr/>
        </p:nvSpPr>
        <p:spPr>
          <a:xfrm>
            <a:off x="95250" y="800100"/>
            <a:ext cx="3225000" cy="549600"/>
          </a:xfrm>
          <a:prstGeom prst="rect">
            <a:avLst/>
          </a:prstGeom>
          <a:noFill/>
          <a:ln cap="flat" cmpd="sng" w="9525">
            <a:solidFill>
              <a:srgbClr val="D5A6B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latin typeface="Mada"/>
                <a:ea typeface="Mada"/>
                <a:cs typeface="Mada"/>
                <a:sym typeface="Mada"/>
              </a:rPr>
              <a:t>Microsomal drug oxidations require P450, P450</a:t>
            </a:r>
            <a:endParaRPr sz="1200">
              <a:latin typeface="Mada"/>
              <a:ea typeface="Mada"/>
              <a:cs typeface="Mada"/>
              <a:sym typeface="Mada"/>
            </a:endParaRPr>
          </a:p>
          <a:p>
            <a:pPr indent="0" lvl="0" marL="0" rtl="0" algn="ctr">
              <a:spcBef>
                <a:spcPts val="0"/>
              </a:spcBef>
              <a:spcAft>
                <a:spcPts val="0"/>
              </a:spcAft>
              <a:buNone/>
            </a:pPr>
            <a:r>
              <a:rPr lang="en" sz="1200">
                <a:latin typeface="Mada"/>
                <a:ea typeface="Mada"/>
                <a:cs typeface="Mada"/>
                <a:sym typeface="Mada"/>
              </a:rPr>
              <a:t>reductase, NADPH, &amp; molecular oxygen</a:t>
            </a:r>
            <a:endParaRPr sz="1200">
              <a:latin typeface="Mada"/>
              <a:ea typeface="Mada"/>
              <a:cs typeface="Mada"/>
              <a:sym typeface="Mada"/>
            </a:endParaRPr>
          </a:p>
        </p:txBody>
      </p:sp>
      <p:sp>
        <p:nvSpPr>
          <p:cNvPr id="166" name="Google Shape;166;p27"/>
          <p:cNvSpPr txBox="1"/>
          <p:nvPr/>
        </p:nvSpPr>
        <p:spPr>
          <a:xfrm>
            <a:off x="95250" y="1638300"/>
            <a:ext cx="3225000" cy="549600"/>
          </a:xfrm>
          <a:prstGeom prst="rect">
            <a:avLst/>
          </a:prstGeom>
          <a:noFill/>
          <a:ln cap="flat" cmpd="sng" w="9525">
            <a:solidFill>
              <a:srgbClr val="D5A6B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highlight>
                  <a:srgbClr val="EAD1DC"/>
                </a:highlight>
                <a:latin typeface="Mada"/>
                <a:ea typeface="Mada"/>
                <a:cs typeface="Mada"/>
                <a:sym typeface="Mada"/>
              </a:rPr>
              <a:t>Step 1</a:t>
            </a:r>
            <a:r>
              <a:rPr lang="en" sz="1200">
                <a:latin typeface="Mada"/>
                <a:ea typeface="Mada"/>
                <a:cs typeface="Mada"/>
                <a:sym typeface="Mada"/>
              </a:rPr>
              <a:t> </a:t>
            </a:r>
            <a:r>
              <a:rPr lang="en" sz="1200">
                <a:latin typeface="Mada"/>
                <a:ea typeface="Mada"/>
                <a:cs typeface="Mada"/>
                <a:sym typeface="Mada"/>
              </a:rPr>
              <a:t>oxidized (Fe3+) P450 combines with drug substrate to form a binary complex</a:t>
            </a:r>
            <a:endParaRPr sz="1200">
              <a:latin typeface="Mada"/>
              <a:ea typeface="Mada"/>
              <a:cs typeface="Mada"/>
              <a:sym typeface="Mada"/>
            </a:endParaRPr>
          </a:p>
        </p:txBody>
      </p:sp>
      <p:sp>
        <p:nvSpPr>
          <p:cNvPr id="167" name="Google Shape;167;p27"/>
          <p:cNvSpPr txBox="1"/>
          <p:nvPr/>
        </p:nvSpPr>
        <p:spPr>
          <a:xfrm>
            <a:off x="95250" y="2447925"/>
            <a:ext cx="3225000" cy="638100"/>
          </a:xfrm>
          <a:prstGeom prst="rect">
            <a:avLst/>
          </a:prstGeom>
          <a:noFill/>
          <a:ln cap="flat" cmpd="sng" w="9525">
            <a:solidFill>
              <a:srgbClr val="D5A6B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highlight>
                  <a:srgbClr val="EAD1DC"/>
                </a:highlight>
                <a:latin typeface="Mada"/>
                <a:ea typeface="Mada"/>
                <a:cs typeface="Mada"/>
                <a:sym typeface="Mada"/>
              </a:rPr>
              <a:t>Step 2 </a:t>
            </a:r>
            <a:r>
              <a:rPr lang="en" sz="1200">
                <a:latin typeface="Mada"/>
                <a:ea typeface="Mada"/>
                <a:cs typeface="Mada"/>
                <a:sym typeface="Mada"/>
              </a:rPr>
              <a:t>NADPH donates an electron to the flavoprotein P450 reductase, which in turn reduces the (oxidized P450 drug complex)</a:t>
            </a:r>
            <a:endParaRPr sz="1200">
              <a:latin typeface="Mada"/>
              <a:ea typeface="Mada"/>
              <a:cs typeface="Mada"/>
              <a:sym typeface="Mada"/>
            </a:endParaRPr>
          </a:p>
        </p:txBody>
      </p:sp>
      <p:sp>
        <p:nvSpPr>
          <p:cNvPr id="168" name="Google Shape;168;p27"/>
          <p:cNvSpPr txBox="1"/>
          <p:nvPr/>
        </p:nvSpPr>
        <p:spPr>
          <a:xfrm>
            <a:off x="95250" y="3352950"/>
            <a:ext cx="3225000" cy="824400"/>
          </a:xfrm>
          <a:prstGeom prst="rect">
            <a:avLst/>
          </a:prstGeom>
          <a:noFill/>
          <a:ln cap="flat" cmpd="sng" w="9525">
            <a:solidFill>
              <a:srgbClr val="D5A6B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highlight>
                  <a:srgbClr val="EAD1DC"/>
                </a:highlight>
                <a:latin typeface="Mada"/>
                <a:ea typeface="Mada"/>
                <a:cs typeface="Mada"/>
                <a:sym typeface="Mada"/>
              </a:rPr>
              <a:t>Step 3 </a:t>
            </a:r>
            <a:r>
              <a:rPr lang="en" sz="1200">
                <a:latin typeface="Mada"/>
                <a:ea typeface="Mada"/>
                <a:cs typeface="Mada"/>
                <a:sym typeface="Mada"/>
              </a:rPr>
              <a:t>A second electron is introduced from NADPH via the same P450 reductase, </a:t>
            </a:r>
            <a:r>
              <a:rPr lang="en" sz="1200">
                <a:solidFill>
                  <a:srgbClr val="3C78D8"/>
                </a:solidFill>
                <a:latin typeface="Mada"/>
                <a:ea typeface="Mada"/>
                <a:cs typeface="Mada"/>
                <a:sym typeface="Mada"/>
              </a:rPr>
              <a:t>which serves to reduce molecular oxygen</a:t>
            </a:r>
            <a:r>
              <a:rPr lang="en" sz="1200">
                <a:latin typeface="Mada"/>
                <a:ea typeface="Mada"/>
                <a:cs typeface="Mada"/>
                <a:sym typeface="Mada"/>
              </a:rPr>
              <a:t> &amp; to form (an activated oxygen – P450-substrate complex)</a:t>
            </a:r>
            <a:endParaRPr sz="1200">
              <a:latin typeface="Mada"/>
              <a:ea typeface="Mada"/>
              <a:cs typeface="Mada"/>
              <a:sym typeface="Mada"/>
            </a:endParaRPr>
          </a:p>
        </p:txBody>
      </p:sp>
      <p:sp>
        <p:nvSpPr>
          <p:cNvPr id="169" name="Google Shape;169;p27"/>
          <p:cNvSpPr txBox="1"/>
          <p:nvPr/>
        </p:nvSpPr>
        <p:spPr>
          <a:xfrm>
            <a:off x="3638550" y="3352950"/>
            <a:ext cx="3086100" cy="824400"/>
          </a:xfrm>
          <a:prstGeom prst="rect">
            <a:avLst/>
          </a:prstGeom>
          <a:noFill/>
          <a:ln cap="flat" cmpd="sng" w="9525">
            <a:solidFill>
              <a:srgbClr val="D5A6B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highlight>
                  <a:srgbClr val="EAD1DC"/>
                </a:highlight>
                <a:latin typeface="Mada"/>
                <a:ea typeface="Mada"/>
                <a:cs typeface="Mada"/>
                <a:sym typeface="Mada"/>
              </a:rPr>
              <a:t>Step 4 </a:t>
            </a:r>
            <a:r>
              <a:rPr lang="en" sz="1200">
                <a:latin typeface="Mada"/>
                <a:ea typeface="Mada"/>
                <a:cs typeface="Mada"/>
                <a:sym typeface="Mada"/>
              </a:rPr>
              <a:t>This complex in turn transfers activated oxygen to the drug substrate to form the oxidized product</a:t>
            </a:r>
            <a:endParaRPr sz="1200">
              <a:latin typeface="Mada"/>
              <a:ea typeface="Mada"/>
              <a:cs typeface="Mada"/>
              <a:sym typeface="Mada"/>
            </a:endParaRPr>
          </a:p>
        </p:txBody>
      </p:sp>
      <p:cxnSp>
        <p:nvCxnSpPr>
          <p:cNvPr id="170" name="Google Shape;170;p27"/>
          <p:cNvCxnSpPr>
            <a:stCxn id="165" idx="2"/>
            <a:endCxn id="166" idx="0"/>
          </p:cNvCxnSpPr>
          <p:nvPr/>
        </p:nvCxnSpPr>
        <p:spPr>
          <a:xfrm>
            <a:off x="1707750" y="1349700"/>
            <a:ext cx="0" cy="288600"/>
          </a:xfrm>
          <a:prstGeom prst="straightConnector1">
            <a:avLst/>
          </a:prstGeom>
          <a:noFill/>
          <a:ln cap="flat" cmpd="sng" w="9525">
            <a:solidFill>
              <a:schemeClr val="dk2"/>
            </a:solidFill>
            <a:prstDash val="solid"/>
            <a:round/>
            <a:headEnd len="med" w="med" type="none"/>
            <a:tailEnd len="med" w="med" type="triangle"/>
          </a:ln>
        </p:spPr>
      </p:cxnSp>
      <p:cxnSp>
        <p:nvCxnSpPr>
          <p:cNvPr id="171" name="Google Shape;171;p27"/>
          <p:cNvCxnSpPr>
            <a:stCxn id="166" idx="2"/>
            <a:endCxn id="167" idx="0"/>
          </p:cNvCxnSpPr>
          <p:nvPr/>
        </p:nvCxnSpPr>
        <p:spPr>
          <a:xfrm>
            <a:off x="1707750" y="2187900"/>
            <a:ext cx="0" cy="260100"/>
          </a:xfrm>
          <a:prstGeom prst="straightConnector1">
            <a:avLst/>
          </a:prstGeom>
          <a:noFill/>
          <a:ln cap="flat" cmpd="sng" w="9525">
            <a:solidFill>
              <a:schemeClr val="dk2"/>
            </a:solidFill>
            <a:prstDash val="solid"/>
            <a:round/>
            <a:headEnd len="med" w="med" type="none"/>
            <a:tailEnd len="med" w="med" type="triangle"/>
          </a:ln>
        </p:spPr>
      </p:cxnSp>
      <p:cxnSp>
        <p:nvCxnSpPr>
          <p:cNvPr id="172" name="Google Shape;172;p27"/>
          <p:cNvCxnSpPr>
            <a:stCxn id="167" idx="2"/>
            <a:endCxn id="168" idx="0"/>
          </p:cNvCxnSpPr>
          <p:nvPr/>
        </p:nvCxnSpPr>
        <p:spPr>
          <a:xfrm>
            <a:off x="1707750" y="3086025"/>
            <a:ext cx="0" cy="267000"/>
          </a:xfrm>
          <a:prstGeom prst="straightConnector1">
            <a:avLst/>
          </a:prstGeom>
          <a:noFill/>
          <a:ln cap="flat" cmpd="sng" w="9525">
            <a:solidFill>
              <a:schemeClr val="dk2"/>
            </a:solidFill>
            <a:prstDash val="solid"/>
            <a:round/>
            <a:headEnd len="med" w="med" type="none"/>
            <a:tailEnd len="med" w="med" type="triangle"/>
          </a:ln>
        </p:spPr>
      </p:cxnSp>
      <p:cxnSp>
        <p:nvCxnSpPr>
          <p:cNvPr id="173" name="Google Shape;173;p27"/>
          <p:cNvCxnSpPr>
            <a:stCxn id="168" idx="3"/>
            <a:endCxn id="169" idx="1"/>
          </p:cNvCxnSpPr>
          <p:nvPr/>
        </p:nvCxnSpPr>
        <p:spPr>
          <a:xfrm>
            <a:off x="3320250" y="3765150"/>
            <a:ext cx="318300" cy="0"/>
          </a:xfrm>
          <a:prstGeom prst="straightConnector1">
            <a:avLst/>
          </a:prstGeom>
          <a:noFill/>
          <a:ln cap="flat" cmpd="sng" w="9525">
            <a:solidFill>
              <a:schemeClr val="dk2"/>
            </a:solidFill>
            <a:prstDash val="solid"/>
            <a:round/>
            <a:headEnd len="med" w="med" type="none"/>
            <a:tailEnd len="med" w="med" type="triangle"/>
          </a:ln>
        </p:spPr>
      </p:cxnSp>
      <p:sp>
        <p:nvSpPr>
          <p:cNvPr id="174" name="Google Shape;174;p27"/>
          <p:cNvSpPr txBox="1"/>
          <p:nvPr/>
        </p:nvSpPr>
        <p:spPr>
          <a:xfrm>
            <a:off x="373500" y="4958325"/>
            <a:ext cx="6372300" cy="559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Activation or Inactivation can be processed by any food, intrinsic  products or extrinsic xenobiotics as drugs (usually the lipophilic) that have to be metabolized</a:t>
            </a:r>
            <a:endParaRPr sz="1200">
              <a:latin typeface="Mada"/>
              <a:ea typeface="Mada"/>
              <a:cs typeface="Mada"/>
              <a:sym typeface="Mada"/>
            </a:endParaRPr>
          </a:p>
        </p:txBody>
      </p:sp>
      <p:sp>
        <p:nvSpPr>
          <p:cNvPr id="175" name="Google Shape;175;p27"/>
          <p:cNvSpPr txBox="1"/>
          <p:nvPr/>
        </p:nvSpPr>
        <p:spPr>
          <a:xfrm>
            <a:off x="1666875" y="4516275"/>
            <a:ext cx="3702900" cy="58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741B47"/>
                </a:solidFill>
                <a:latin typeface="Georgia"/>
                <a:ea typeface="Georgia"/>
                <a:cs typeface="Georgia"/>
                <a:sym typeface="Georgia"/>
              </a:rPr>
              <a:t>Regulation of CYPs</a:t>
            </a:r>
            <a:endParaRPr b="1" sz="2400">
              <a:solidFill>
                <a:srgbClr val="741B47"/>
              </a:solidFill>
              <a:latin typeface="Georgia"/>
              <a:ea typeface="Georgia"/>
              <a:cs typeface="Georgia"/>
              <a:sym typeface="Georgia"/>
            </a:endParaRPr>
          </a:p>
          <a:p>
            <a:pPr indent="0" lvl="0" marL="0" rtl="0" algn="l">
              <a:spcBef>
                <a:spcPts val="0"/>
              </a:spcBef>
              <a:spcAft>
                <a:spcPts val="0"/>
              </a:spcAft>
              <a:buNone/>
            </a:pPr>
            <a:r>
              <a:t/>
            </a:r>
            <a:endParaRPr b="1" sz="2400">
              <a:solidFill>
                <a:srgbClr val="741B47"/>
              </a:solidFill>
              <a:latin typeface="Georgia"/>
              <a:ea typeface="Georgia"/>
              <a:cs typeface="Georgia"/>
              <a:sym typeface="Georgia"/>
            </a:endParaRPr>
          </a:p>
        </p:txBody>
      </p:sp>
      <p:sp>
        <p:nvSpPr>
          <p:cNvPr id="176" name="Google Shape;176;p27"/>
          <p:cNvSpPr txBox="1"/>
          <p:nvPr/>
        </p:nvSpPr>
        <p:spPr>
          <a:xfrm>
            <a:off x="25525" y="5509675"/>
            <a:ext cx="6851400" cy="39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C27BA0"/>
                </a:solidFill>
                <a:latin typeface="Mada"/>
                <a:ea typeface="Mada"/>
                <a:cs typeface="Mada"/>
                <a:sym typeface="Mada"/>
              </a:rPr>
              <a:t>Activation or Inactivation of the CYT P450 can be achieved either:</a:t>
            </a:r>
            <a:endParaRPr b="1" sz="1800">
              <a:solidFill>
                <a:srgbClr val="C27BA0"/>
              </a:solidFill>
              <a:latin typeface="Mada"/>
              <a:ea typeface="Mada"/>
              <a:cs typeface="Mada"/>
              <a:sym typeface="Mada"/>
            </a:endParaRPr>
          </a:p>
        </p:txBody>
      </p:sp>
      <p:cxnSp>
        <p:nvCxnSpPr>
          <p:cNvPr id="177" name="Google Shape;177;p27"/>
          <p:cNvCxnSpPr/>
          <p:nvPr/>
        </p:nvCxnSpPr>
        <p:spPr>
          <a:xfrm>
            <a:off x="180975" y="6543675"/>
            <a:ext cx="6372300" cy="2400"/>
          </a:xfrm>
          <a:prstGeom prst="straightConnector1">
            <a:avLst/>
          </a:prstGeom>
          <a:noFill/>
          <a:ln cap="flat" cmpd="sng" w="28575">
            <a:solidFill>
              <a:srgbClr val="CCCCCC"/>
            </a:solidFill>
            <a:prstDash val="solid"/>
            <a:round/>
            <a:headEnd len="med" w="med" type="oval"/>
            <a:tailEnd len="med" w="med" type="oval"/>
          </a:ln>
        </p:spPr>
      </p:cxnSp>
      <p:sp>
        <p:nvSpPr>
          <p:cNvPr id="178" name="Google Shape;178;p27"/>
          <p:cNvSpPr/>
          <p:nvPr/>
        </p:nvSpPr>
        <p:spPr>
          <a:xfrm>
            <a:off x="2970702" y="6010275"/>
            <a:ext cx="878100" cy="8349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VS</a:t>
            </a:r>
            <a:endParaRPr b="1" sz="2400">
              <a:solidFill>
                <a:srgbClr val="FFFFFF"/>
              </a:solidFill>
              <a:latin typeface="Georgia"/>
              <a:ea typeface="Georgia"/>
              <a:cs typeface="Georgia"/>
              <a:sym typeface="Georgia"/>
            </a:endParaRPr>
          </a:p>
        </p:txBody>
      </p:sp>
      <p:sp>
        <p:nvSpPr>
          <p:cNvPr id="179" name="Google Shape;179;p27"/>
          <p:cNvSpPr txBox="1"/>
          <p:nvPr/>
        </p:nvSpPr>
        <p:spPr>
          <a:xfrm>
            <a:off x="596575" y="6164727"/>
            <a:ext cx="2118900" cy="3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Mada"/>
                <a:ea typeface="Mada"/>
                <a:cs typeface="Mada"/>
                <a:sym typeface="Mada"/>
              </a:rPr>
              <a:t>Directly</a:t>
            </a:r>
            <a:endParaRPr b="1" sz="1800">
              <a:latin typeface="Mada"/>
              <a:ea typeface="Mada"/>
              <a:cs typeface="Mada"/>
              <a:sym typeface="Mada"/>
            </a:endParaRPr>
          </a:p>
        </p:txBody>
      </p:sp>
      <p:sp>
        <p:nvSpPr>
          <p:cNvPr id="180" name="Google Shape;180;p27"/>
          <p:cNvSpPr txBox="1"/>
          <p:nvPr/>
        </p:nvSpPr>
        <p:spPr>
          <a:xfrm>
            <a:off x="4074500" y="6155202"/>
            <a:ext cx="2118900" cy="39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Mada"/>
                <a:ea typeface="Mada"/>
                <a:cs typeface="Mada"/>
                <a:sym typeface="Mada"/>
              </a:rPr>
              <a:t>Indirectly</a:t>
            </a:r>
            <a:endParaRPr b="1" sz="1800">
              <a:latin typeface="Mada"/>
              <a:ea typeface="Mada"/>
              <a:cs typeface="Mada"/>
              <a:sym typeface="Mada"/>
            </a:endParaRPr>
          </a:p>
        </p:txBody>
      </p:sp>
      <p:sp>
        <p:nvSpPr>
          <p:cNvPr id="181" name="Google Shape;181;p27"/>
          <p:cNvSpPr txBox="1"/>
          <p:nvPr/>
        </p:nvSpPr>
        <p:spPr>
          <a:xfrm>
            <a:off x="244800" y="6674550"/>
            <a:ext cx="2925900" cy="288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1200">
                <a:solidFill>
                  <a:srgbClr val="6AA84F"/>
                </a:solidFill>
                <a:latin typeface="Mada"/>
                <a:ea typeface="Mada"/>
                <a:cs typeface="Mada"/>
                <a:sym typeface="Mada"/>
              </a:rPr>
              <a:t>The drug activates/inhibits  the CYT p450 system directly</a:t>
            </a:r>
            <a:endParaRPr sz="1200">
              <a:solidFill>
                <a:srgbClr val="6AA84F"/>
              </a:solidFill>
              <a:latin typeface="Mada"/>
              <a:ea typeface="Mada"/>
              <a:cs typeface="Mada"/>
              <a:sym typeface="Mada"/>
            </a:endParaRPr>
          </a:p>
        </p:txBody>
      </p:sp>
      <p:sp>
        <p:nvSpPr>
          <p:cNvPr id="182" name="Google Shape;182;p27"/>
          <p:cNvSpPr txBox="1"/>
          <p:nvPr/>
        </p:nvSpPr>
        <p:spPr>
          <a:xfrm>
            <a:off x="3825475" y="6469875"/>
            <a:ext cx="3066900" cy="91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latin typeface="Mada"/>
                <a:ea typeface="Mada"/>
                <a:cs typeface="Mada"/>
                <a:sym typeface="Mada"/>
              </a:rPr>
              <a:t>By </a:t>
            </a:r>
            <a:r>
              <a:rPr b="1" lang="en" sz="1200">
                <a:latin typeface="Mada"/>
                <a:ea typeface="Mada"/>
                <a:cs typeface="Mada"/>
                <a:sym typeface="Mada"/>
              </a:rPr>
              <a:t>expression or repression </a:t>
            </a:r>
            <a:r>
              <a:rPr lang="en" sz="1200">
                <a:latin typeface="Mada"/>
                <a:ea typeface="Mada"/>
                <a:cs typeface="Mada"/>
                <a:sym typeface="Mada"/>
              </a:rPr>
              <a:t>of its relevant genes by activation or inhibition of the responsible </a:t>
            </a:r>
            <a:r>
              <a:rPr b="1" lang="en" sz="1200">
                <a:latin typeface="Mada"/>
                <a:ea typeface="Mada"/>
                <a:cs typeface="Mada"/>
                <a:sym typeface="Mada"/>
              </a:rPr>
              <a:t>transcription factors</a:t>
            </a:r>
            <a:endParaRPr b="1" sz="1200">
              <a:latin typeface="Mada"/>
              <a:ea typeface="Mada"/>
              <a:cs typeface="Mada"/>
              <a:sym typeface="Mada"/>
            </a:endParaRPr>
          </a:p>
        </p:txBody>
      </p:sp>
      <p:sp>
        <p:nvSpPr>
          <p:cNvPr id="183" name="Google Shape;183;p27"/>
          <p:cNvSpPr/>
          <p:nvPr/>
        </p:nvSpPr>
        <p:spPr>
          <a:xfrm>
            <a:off x="342900" y="7619859"/>
            <a:ext cx="829062" cy="331074"/>
          </a:xfrm>
          <a:prstGeom prst="flowChartTerminator">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Mada"/>
                <a:ea typeface="Mada"/>
                <a:cs typeface="Mada"/>
                <a:sym typeface="Mada"/>
              </a:rPr>
              <a:t>Drug A</a:t>
            </a:r>
            <a:endParaRPr sz="1000">
              <a:solidFill>
                <a:srgbClr val="FFFFFF"/>
              </a:solidFill>
              <a:latin typeface="Mada"/>
              <a:ea typeface="Mada"/>
              <a:cs typeface="Mada"/>
              <a:sym typeface="Mada"/>
            </a:endParaRPr>
          </a:p>
        </p:txBody>
      </p:sp>
      <p:sp>
        <p:nvSpPr>
          <p:cNvPr id="184" name="Google Shape;184;p27"/>
          <p:cNvSpPr/>
          <p:nvPr/>
        </p:nvSpPr>
        <p:spPr>
          <a:xfrm>
            <a:off x="2001024" y="7653875"/>
            <a:ext cx="878100" cy="263100"/>
          </a:xfrm>
          <a:prstGeom prst="ellipse">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Mada"/>
                <a:ea typeface="Mada"/>
                <a:cs typeface="Mada"/>
                <a:sym typeface="Mada"/>
              </a:rPr>
              <a:t>Enzyme</a:t>
            </a:r>
            <a:endParaRPr sz="1000">
              <a:solidFill>
                <a:srgbClr val="FFFFFF"/>
              </a:solidFill>
              <a:latin typeface="Mada"/>
              <a:ea typeface="Mada"/>
              <a:cs typeface="Mada"/>
              <a:sym typeface="Mada"/>
            </a:endParaRPr>
          </a:p>
        </p:txBody>
      </p:sp>
      <p:sp>
        <p:nvSpPr>
          <p:cNvPr id="185" name="Google Shape;185;p27"/>
          <p:cNvSpPr/>
          <p:nvPr/>
        </p:nvSpPr>
        <p:spPr>
          <a:xfrm>
            <a:off x="2001033" y="8736725"/>
            <a:ext cx="829062" cy="331074"/>
          </a:xfrm>
          <a:prstGeom prst="flowChartTerminator">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Mada"/>
                <a:ea typeface="Mada"/>
                <a:cs typeface="Mada"/>
                <a:sym typeface="Mada"/>
              </a:rPr>
              <a:t>Drug B</a:t>
            </a:r>
            <a:endParaRPr sz="1000">
              <a:solidFill>
                <a:srgbClr val="FFFFFF"/>
              </a:solidFill>
              <a:latin typeface="Mada"/>
              <a:ea typeface="Mada"/>
              <a:cs typeface="Mada"/>
              <a:sym typeface="Mada"/>
            </a:endParaRPr>
          </a:p>
        </p:txBody>
      </p:sp>
      <p:sp>
        <p:nvSpPr>
          <p:cNvPr id="186" name="Google Shape;186;p27"/>
          <p:cNvSpPr/>
          <p:nvPr/>
        </p:nvSpPr>
        <p:spPr>
          <a:xfrm>
            <a:off x="1179643" y="7621424"/>
            <a:ext cx="836706" cy="155982"/>
          </a:xfrm>
          <a:custGeom>
            <a:rect b="b" l="l" r="r" t="t"/>
            <a:pathLst>
              <a:path extrusionOk="0" h="7457" w="41529">
                <a:moveTo>
                  <a:pt x="0" y="7457"/>
                </a:moveTo>
                <a:cubicBezTo>
                  <a:pt x="10634" y="-1409"/>
                  <a:pt x="31747" y="-3104"/>
                  <a:pt x="41529" y="6695"/>
                </a:cubicBezTo>
              </a:path>
            </a:pathLst>
          </a:custGeom>
          <a:noFill/>
          <a:ln cap="flat" cmpd="sng" w="9525">
            <a:solidFill>
              <a:srgbClr val="000000"/>
            </a:solidFill>
            <a:prstDash val="solid"/>
            <a:round/>
            <a:headEnd len="med" w="med" type="none"/>
            <a:tailEnd len="med" w="med" type="stealth"/>
          </a:ln>
        </p:spPr>
      </p:sp>
      <p:sp>
        <p:nvSpPr>
          <p:cNvPr id="187" name="Google Shape;187;p27"/>
          <p:cNvSpPr/>
          <p:nvPr/>
        </p:nvSpPr>
        <p:spPr>
          <a:xfrm>
            <a:off x="2415566" y="7916860"/>
            <a:ext cx="71242" cy="796957"/>
          </a:xfrm>
          <a:custGeom>
            <a:rect b="b" l="l" r="r" t="t"/>
            <a:pathLst>
              <a:path extrusionOk="0" h="38100" w="3536">
                <a:moveTo>
                  <a:pt x="381" y="0"/>
                </a:moveTo>
                <a:cubicBezTo>
                  <a:pt x="3469" y="12320"/>
                  <a:pt x="5680" y="26740"/>
                  <a:pt x="0" y="38100"/>
                </a:cubicBezTo>
              </a:path>
            </a:pathLst>
          </a:custGeom>
          <a:noFill/>
          <a:ln cap="flat" cmpd="sng" w="9525">
            <a:solidFill>
              <a:srgbClr val="000000"/>
            </a:solidFill>
            <a:prstDash val="solid"/>
            <a:round/>
            <a:headEnd len="med" w="med" type="none"/>
            <a:tailEnd len="med" w="med" type="stealth"/>
          </a:ln>
        </p:spPr>
      </p:sp>
      <p:cxnSp>
        <p:nvCxnSpPr>
          <p:cNvPr id="188" name="Google Shape;188;p27"/>
          <p:cNvCxnSpPr>
            <a:stCxn id="183" idx="2"/>
            <a:endCxn id="185" idx="1"/>
          </p:cNvCxnSpPr>
          <p:nvPr/>
        </p:nvCxnSpPr>
        <p:spPr>
          <a:xfrm>
            <a:off x="757431" y="7950933"/>
            <a:ext cx="1243500" cy="951300"/>
          </a:xfrm>
          <a:prstGeom prst="straightConnector1">
            <a:avLst/>
          </a:prstGeom>
          <a:noFill/>
          <a:ln cap="flat" cmpd="sng" w="9525">
            <a:solidFill>
              <a:srgbClr val="000000"/>
            </a:solidFill>
            <a:prstDash val="dash"/>
            <a:round/>
            <a:headEnd len="med" w="med" type="none"/>
            <a:tailEnd len="med" w="med" type="triangle"/>
          </a:ln>
        </p:spPr>
      </p:cxnSp>
      <p:sp>
        <p:nvSpPr>
          <p:cNvPr id="189" name="Google Shape;189;p27"/>
          <p:cNvSpPr txBox="1"/>
          <p:nvPr/>
        </p:nvSpPr>
        <p:spPr>
          <a:xfrm>
            <a:off x="1192538" y="7193025"/>
            <a:ext cx="1113000" cy="39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900">
                <a:solidFill>
                  <a:schemeClr val="dk1"/>
                </a:solidFill>
                <a:latin typeface="Mada"/>
                <a:ea typeface="Mada"/>
                <a:cs typeface="Mada"/>
                <a:sym typeface="Mada"/>
              </a:rPr>
              <a:t>induces/inhibits</a:t>
            </a:r>
            <a:endParaRPr sz="900"/>
          </a:p>
        </p:txBody>
      </p:sp>
      <p:sp>
        <p:nvSpPr>
          <p:cNvPr id="190" name="Google Shape;190;p27"/>
          <p:cNvSpPr txBox="1"/>
          <p:nvPr/>
        </p:nvSpPr>
        <p:spPr>
          <a:xfrm>
            <a:off x="2527772" y="8044925"/>
            <a:ext cx="1113000" cy="39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900">
                <a:solidFill>
                  <a:schemeClr val="dk1"/>
                </a:solidFill>
                <a:latin typeface="Mada"/>
                <a:ea typeface="Mada"/>
                <a:cs typeface="Mada"/>
                <a:sym typeface="Mada"/>
              </a:rPr>
              <a:t>Metabolizes</a:t>
            </a:r>
            <a:endParaRPr sz="900"/>
          </a:p>
        </p:txBody>
      </p:sp>
      <p:sp>
        <p:nvSpPr>
          <p:cNvPr id="191" name="Google Shape;191;p27"/>
          <p:cNvSpPr txBox="1"/>
          <p:nvPr/>
        </p:nvSpPr>
        <p:spPr>
          <a:xfrm>
            <a:off x="389976" y="8285825"/>
            <a:ext cx="1200600" cy="528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sz="900">
                <a:solidFill>
                  <a:schemeClr val="dk1"/>
                </a:solidFill>
                <a:latin typeface="Mada"/>
                <a:ea typeface="Mada"/>
                <a:cs typeface="Mada"/>
                <a:sym typeface="Mada"/>
              </a:rPr>
              <a:t>Decreases/increases effect of</a:t>
            </a:r>
            <a:endParaRPr sz="900"/>
          </a:p>
        </p:txBody>
      </p:sp>
      <p:sp>
        <p:nvSpPr>
          <p:cNvPr id="192" name="Google Shape;192;p27"/>
          <p:cNvSpPr/>
          <p:nvPr/>
        </p:nvSpPr>
        <p:spPr>
          <a:xfrm>
            <a:off x="3695700" y="8000859"/>
            <a:ext cx="829062" cy="331074"/>
          </a:xfrm>
          <a:prstGeom prst="flowChartTerminator">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Mada"/>
                <a:ea typeface="Mada"/>
                <a:cs typeface="Mada"/>
                <a:sym typeface="Mada"/>
              </a:rPr>
              <a:t>Drug A</a:t>
            </a:r>
            <a:endParaRPr sz="1000">
              <a:solidFill>
                <a:srgbClr val="FFFFFF"/>
              </a:solidFill>
              <a:latin typeface="Mada"/>
              <a:ea typeface="Mada"/>
              <a:cs typeface="Mada"/>
              <a:sym typeface="Mada"/>
            </a:endParaRPr>
          </a:p>
        </p:txBody>
      </p:sp>
      <p:sp>
        <p:nvSpPr>
          <p:cNvPr id="193" name="Google Shape;193;p27"/>
          <p:cNvSpPr/>
          <p:nvPr/>
        </p:nvSpPr>
        <p:spPr>
          <a:xfrm>
            <a:off x="5538862" y="8266588"/>
            <a:ext cx="878100" cy="2631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Mada"/>
                <a:ea typeface="Mada"/>
                <a:cs typeface="Mada"/>
                <a:sym typeface="Mada"/>
              </a:rPr>
              <a:t>Enzyme</a:t>
            </a:r>
            <a:endParaRPr sz="1000">
              <a:solidFill>
                <a:srgbClr val="FFFFFF"/>
              </a:solidFill>
              <a:latin typeface="Mada"/>
              <a:ea typeface="Mada"/>
              <a:cs typeface="Mada"/>
              <a:sym typeface="Mada"/>
            </a:endParaRPr>
          </a:p>
        </p:txBody>
      </p:sp>
      <p:sp>
        <p:nvSpPr>
          <p:cNvPr id="194" name="Google Shape;194;p27"/>
          <p:cNvSpPr/>
          <p:nvPr/>
        </p:nvSpPr>
        <p:spPr>
          <a:xfrm>
            <a:off x="5277633" y="9041525"/>
            <a:ext cx="829062" cy="331074"/>
          </a:xfrm>
          <a:prstGeom prst="flowChartTerminator">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Mada"/>
                <a:ea typeface="Mada"/>
                <a:cs typeface="Mada"/>
                <a:sym typeface="Mada"/>
              </a:rPr>
              <a:t>Drug B</a:t>
            </a:r>
            <a:endParaRPr sz="1000">
              <a:solidFill>
                <a:srgbClr val="FFFFFF"/>
              </a:solidFill>
              <a:latin typeface="Mada"/>
              <a:ea typeface="Mada"/>
              <a:cs typeface="Mada"/>
              <a:sym typeface="Mada"/>
            </a:endParaRPr>
          </a:p>
        </p:txBody>
      </p:sp>
      <p:sp>
        <p:nvSpPr>
          <p:cNvPr id="195" name="Google Shape;195;p27"/>
          <p:cNvSpPr/>
          <p:nvPr/>
        </p:nvSpPr>
        <p:spPr>
          <a:xfrm rot="-2027467">
            <a:off x="4017909" y="7725354"/>
            <a:ext cx="571412" cy="106512"/>
          </a:xfrm>
          <a:custGeom>
            <a:rect b="b" l="l" r="r" t="t"/>
            <a:pathLst>
              <a:path extrusionOk="0" h="7457" w="41529">
                <a:moveTo>
                  <a:pt x="0" y="7457"/>
                </a:moveTo>
                <a:cubicBezTo>
                  <a:pt x="10634" y="-1409"/>
                  <a:pt x="31747" y="-3104"/>
                  <a:pt x="41529" y="6695"/>
                </a:cubicBezTo>
              </a:path>
            </a:pathLst>
          </a:custGeom>
          <a:noFill/>
          <a:ln cap="flat" cmpd="sng" w="9525">
            <a:solidFill>
              <a:srgbClr val="000000"/>
            </a:solidFill>
            <a:prstDash val="solid"/>
            <a:round/>
            <a:headEnd len="med" w="med" type="none"/>
            <a:tailEnd len="med" w="med" type="stealth"/>
          </a:ln>
        </p:spPr>
      </p:sp>
      <p:sp>
        <p:nvSpPr>
          <p:cNvPr id="196" name="Google Shape;196;p27"/>
          <p:cNvSpPr/>
          <p:nvPr/>
        </p:nvSpPr>
        <p:spPr>
          <a:xfrm rot="895482">
            <a:off x="5846083" y="8580874"/>
            <a:ext cx="58350" cy="432535"/>
          </a:xfrm>
          <a:custGeom>
            <a:rect b="b" l="l" r="r" t="t"/>
            <a:pathLst>
              <a:path extrusionOk="0" h="38100" w="3536">
                <a:moveTo>
                  <a:pt x="381" y="0"/>
                </a:moveTo>
                <a:cubicBezTo>
                  <a:pt x="3469" y="12320"/>
                  <a:pt x="5680" y="26740"/>
                  <a:pt x="0" y="38100"/>
                </a:cubicBezTo>
              </a:path>
            </a:pathLst>
          </a:custGeom>
          <a:noFill/>
          <a:ln cap="flat" cmpd="sng" w="9525">
            <a:solidFill>
              <a:srgbClr val="000000"/>
            </a:solidFill>
            <a:prstDash val="solid"/>
            <a:round/>
            <a:headEnd len="med" w="med" type="none"/>
            <a:tailEnd len="med" w="med" type="stealth"/>
          </a:ln>
        </p:spPr>
      </p:sp>
      <p:cxnSp>
        <p:nvCxnSpPr>
          <p:cNvPr id="197" name="Google Shape;197;p27"/>
          <p:cNvCxnSpPr>
            <a:stCxn id="192" idx="2"/>
            <a:endCxn id="194" idx="1"/>
          </p:cNvCxnSpPr>
          <p:nvPr/>
        </p:nvCxnSpPr>
        <p:spPr>
          <a:xfrm>
            <a:off x="4110231" y="8331933"/>
            <a:ext cx="1167300" cy="875100"/>
          </a:xfrm>
          <a:prstGeom prst="straightConnector1">
            <a:avLst/>
          </a:prstGeom>
          <a:noFill/>
          <a:ln cap="flat" cmpd="sng" w="9525">
            <a:solidFill>
              <a:srgbClr val="000000"/>
            </a:solidFill>
            <a:prstDash val="dash"/>
            <a:round/>
            <a:headEnd len="med" w="med" type="none"/>
            <a:tailEnd len="med" w="med" type="triangle"/>
          </a:ln>
        </p:spPr>
      </p:cxnSp>
      <p:sp>
        <p:nvSpPr>
          <p:cNvPr id="198" name="Google Shape;198;p27"/>
          <p:cNvSpPr txBox="1"/>
          <p:nvPr/>
        </p:nvSpPr>
        <p:spPr>
          <a:xfrm>
            <a:off x="3482875" y="7425625"/>
            <a:ext cx="1047000" cy="396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900">
                <a:solidFill>
                  <a:schemeClr val="dk1"/>
                </a:solidFill>
                <a:latin typeface="Mada"/>
                <a:ea typeface="Mada"/>
                <a:cs typeface="Mada"/>
                <a:sym typeface="Mada"/>
              </a:rPr>
              <a:t>induces/inhibits</a:t>
            </a:r>
            <a:endParaRPr sz="900"/>
          </a:p>
        </p:txBody>
      </p:sp>
      <p:sp>
        <p:nvSpPr>
          <p:cNvPr id="199" name="Google Shape;199;p27"/>
          <p:cNvSpPr txBox="1"/>
          <p:nvPr/>
        </p:nvSpPr>
        <p:spPr>
          <a:xfrm>
            <a:off x="5869074" y="8556150"/>
            <a:ext cx="775500" cy="396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900">
                <a:solidFill>
                  <a:schemeClr val="dk1"/>
                </a:solidFill>
                <a:latin typeface="Mada"/>
                <a:ea typeface="Mada"/>
                <a:cs typeface="Mada"/>
                <a:sym typeface="Mada"/>
              </a:rPr>
              <a:t>Metabolizes</a:t>
            </a:r>
            <a:endParaRPr sz="900"/>
          </a:p>
        </p:txBody>
      </p:sp>
      <p:sp>
        <p:nvSpPr>
          <p:cNvPr id="200" name="Google Shape;200;p27"/>
          <p:cNvSpPr txBox="1"/>
          <p:nvPr/>
        </p:nvSpPr>
        <p:spPr>
          <a:xfrm>
            <a:off x="3590376" y="8666825"/>
            <a:ext cx="1200600" cy="528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sz="900">
                <a:solidFill>
                  <a:schemeClr val="dk1"/>
                </a:solidFill>
                <a:latin typeface="Mada"/>
                <a:ea typeface="Mada"/>
                <a:cs typeface="Mada"/>
                <a:sym typeface="Mada"/>
              </a:rPr>
              <a:t>Decreases/increases effect of</a:t>
            </a:r>
            <a:endParaRPr sz="900"/>
          </a:p>
        </p:txBody>
      </p:sp>
      <p:sp>
        <p:nvSpPr>
          <p:cNvPr id="201" name="Google Shape;201;p27"/>
          <p:cNvSpPr/>
          <p:nvPr/>
        </p:nvSpPr>
        <p:spPr>
          <a:xfrm>
            <a:off x="4657625" y="7454300"/>
            <a:ext cx="1356000" cy="395700"/>
          </a:xfrm>
          <a:prstGeom prst="ellipse">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Mada"/>
                <a:ea typeface="Mada"/>
                <a:cs typeface="Mada"/>
                <a:sym typeface="Mada"/>
              </a:rPr>
              <a:t>Transcription factor</a:t>
            </a:r>
            <a:endParaRPr sz="1000">
              <a:solidFill>
                <a:srgbClr val="FFFFFF"/>
              </a:solidFill>
              <a:latin typeface="Mada"/>
              <a:ea typeface="Mada"/>
              <a:cs typeface="Mada"/>
              <a:sym typeface="Mada"/>
            </a:endParaRPr>
          </a:p>
        </p:txBody>
      </p:sp>
      <p:sp>
        <p:nvSpPr>
          <p:cNvPr id="202" name="Google Shape;202;p27"/>
          <p:cNvSpPr/>
          <p:nvPr/>
        </p:nvSpPr>
        <p:spPr>
          <a:xfrm>
            <a:off x="6002075" y="7796332"/>
            <a:ext cx="71228" cy="395183"/>
          </a:xfrm>
          <a:custGeom>
            <a:rect b="b" l="l" r="r" t="t"/>
            <a:pathLst>
              <a:path extrusionOk="0" h="26670" w="4807">
                <a:moveTo>
                  <a:pt x="1905" y="0"/>
                </a:moveTo>
                <a:cubicBezTo>
                  <a:pt x="7253" y="7130"/>
                  <a:pt x="3986" y="18698"/>
                  <a:pt x="0" y="26670"/>
                </a:cubicBezTo>
              </a:path>
            </a:pathLst>
          </a:custGeom>
          <a:noFill/>
          <a:ln cap="flat" cmpd="sng" w="9525">
            <a:solidFill>
              <a:srgbClr val="000000"/>
            </a:solidFill>
            <a:prstDash val="solid"/>
            <a:round/>
            <a:headEnd len="med" w="med" type="none"/>
            <a:tailEnd len="med" w="med" type="stealth"/>
          </a:ln>
        </p:spPr>
      </p:sp>
      <p:sp>
        <p:nvSpPr>
          <p:cNvPr id="203" name="Google Shape;203;p27"/>
          <p:cNvSpPr txBox="1"/>
          <p:nvPr/>
        </p:nvSpPr>
        <p:spPr>
          <a:xfrm>
            <a:off x="6054025" y="7858800"/>
            <a:ext cx="775500" cy="239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900">
                <a:solidFill>
                  <a:schemeClr val="dk1"/>
                </a:solidFill>
                <a:latin typeface="Mada"/>
                <a:ea typeface="Mada"/>
                <a:cs typeface="Mada"/>
                <a:sym typeface="Mada"/>
              </a:rPr>
              <a:t>Regulates</a:t>
            </a:r>
            <a:endParaRPr sz="900"/>
          </a:p>
        </p:txBody>
      </p:sp>
      <p:cxnSp>
        <p:nvCxnSpPr>
          <p:cNvPr id="204" name="Google Shape;204;p27"/>
          <p:cNvCxnSpPr>
            <a:stCxn id="178" idx="4"/>
          </p:cNvCxnSpPr>
          <p:nvPr/>
        </p:nvCxnSpPr>
        <p:spPr>
          <a:xfrm>
            <a:off x="3409752" y="6845175"/>
            <a:ext cx="0" cy="3022800"/>
          </a:xfrm>
          <a:prstGeom prst="straightConnector1">
            <a:avLst/>
          </a:prstGeom>
          <a:noFill/>
          <a:ln cap="flat" cmpd="sng" w="28575">
            <a:solidFill>
              <a:srgbClr val="CCCCCC"/>
            </a:solidFill>
            <a:prstDash val="solid"/>
            <a:round/>
            <a:headEnd len="med" w="med" type="none"/>
            <a:tailEnd len="med" w="med" type="oval"/>
          </a:ln>
        </p:spPr>
      </p:cxnSp>
      <p:sp>
        <p:nvSpPr>
          <p:cNvPr id="205" name="Google Shape;205;p27"/>
          <p:cNvSpPr txBox="1"/>
          <p:nvPr/>
        </p:nvSpPr>
        <p:spPr>
          <a:xfrm>
            <a:off x="150813" y="7080900"/>
            <a:ext cx="10470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D9D9D9"/>
                </a:solidFill>
                <a:latin typeface="Mada"/>
                <a:ea typeface="Mada"/>
                <a:cs typeface="Mada"/>
                <a:sym typeface="Mada"/>
              </a:rPr>
              <a:t>Drug A = Substrate</a:t>
            </a:r>
            <a:endParaRPr sz="700">
              <a:solidFill>
                <a:srgbClr val="D9D9D9"/>
              </a:solidFill>
              <a:latin typeface="Mada"/>
              <a:ea typeface="Mada"/>
              <a:cs typeface="Mada"/>
              <a:sym typeface="Mada"/>
            </a:endParaRPr>
          </a:p>
          <a:p>
            <a:pPr indent="0" lvl="0" marL="0" rtl="0" algn="l">
              <a:spcBef>
                <a:spcPts val="0"/>
              </a:spcBef>
              <a:spcAft>
                <a:spcPts val="0"/>
              </a:spcAft>
              <a:buNone/>
            </a:pPr>
            <a:r>
              <a:rPr lang="en" sz="700">
                <a:solidFill>
                  <a:srgbClr val="D9D9D9"/>
                </a:solidFill>
                <a:latin typeface="Mada"/>
                <a:ea typeface="Mada"/>
                <a:cs typeface="Mada"/>
                <a:sym typeface="Mada"/>
              </a:rPr>
              <a:t>Drug B = Affected</a:t>
            </a:r>
            <a:endParaRPr sz="700">
              <a:solidFill>
                <a:srgbClr val="D9D9D9"/>
              </a:solidFill>
              <a:latin typeface="Mada"/>
              <a:ea typeface="Mada"/>
              <a:cs typeface="Mada"/>
              <a:sym typeface="Mada"/>
            </a:endParaRPr>
          </a:p>
          <a:p>
            <a:pPr indent="0" lvl="0" marL="0" rtl="0" algn="l">
              <a:spcBef>
                <a:spcPts val="0"/>
              </a:spcBef>
              <a:spcAft>
                <a:spcPts val="0"/>
              </a:spcAft>
              <a:buNone/>
            </a:pPr>
            <a:r>
              <a:rPr lang="en" sz="700">
                <a:solidFill>
                  <a:srgbClr val="D9D9D9"/>
                </a:solidFill>
                <a:latin typeface="Mada"/>
                <a:ea typeface="Mada"/>
                <a:cs typeface="Mada"/>
                <a:sym typeface="Mada"/>
              </a:rPr>
              <a:t>Enzyme = CYT P450</a:t>
            </a:r>
            <a:endParaRPr sz="700">
              <a:solidFill>
                <a:srgbClr val="D9D9D9"/>
              </a:solidFill>
              <a:latin typeface="Mada"/>
              <a:ea typeface="Mada"/>
              <a:cs typeface="Mada"/>
              <a:sym typeface="Mada"/>
            </a:endParaRPr>
          </a:p>
        </p:txBody>
      </p:sp>
      <p:pic>
        <p:nvPicPr>
          <p:cNvPr id="206" name="Google Shape;206;p27"/>
          <p:cNvPicPr preferRelativeResize="0"/>
          <p:nvPr/>
        </p:nvPicPr>
        <p:blipFill>
          <a:blip r:embed="rId4">
            <a:alphaModFix/>
          </a:blip>
          <a:stretch>
            <a:fillRect/>
          </a:stretch>
        </p:blipFill>
        <p:spPr>
          <a:xfrm rot="2700000">
            <a:off x="-13763" y="7184226"/>
            <a:ext cx="263101" cy="263101"/>
          </a:xfrm>
          <a:prstGeom prst="rect">
            <a:avLst/>
          </a:prstGeom>
          <a:noFill/>
          <a:ln>
            <a:noFill/>
          </a:ln>
        </p:spPr>
      </p:pic>
      <p:sp>
        <p:nvSpPr>
          <p:cNvPr id="207" name="Google Shape;207;p27"/>
          <p:cNvSpPr txBox="1"/>
          <p:nvPr/>
        </p:nvSpPr>
        <p:spPr>
          <a:xfrm>
            <a:off x="-20625" y="11258550"/>
            <a:ext cx="6912900" cy="960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7"/>
          <p:cNvSpPr/>
          <p:nvPr/>
        </p:nvSpPr>
        <p:spPr>
          <a:xfrm>
            <a:off x="-150" y="11601550"/>
            <a:ext cx="6858000" cy="584400"/>
          </a:xfrm>
          <a:prstGeom prst="round2SameRect">
            <a:avLst>
              <a:gd fmla="val 16667" name="adj1"/>
              <a:gd fmla="val 0" name="adj2"/>
            </a:avLst>
          </a:prstGeom>
          <a:noFill/>
          <a:ln cap="flat" cmpd="sng" w="9525">
            <a:solidFill>
              <a:srgbClr val="C27BA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7"/>
          <p:cNvSpPr txBox="1"/>
          <p:nvPr/>
        </p:nvSpPr>
        <p:spPr>
          <a:xfrm>
            <a:off x="750375" y="10029600"/>
            <a:ext cx="5424000" cy="331200"/>
          </a:xfrm>
          <a:prstGeom prst="rect">
            <a:avLst/>
          </a:prstGeom>
          <a:noFill/>
          <a:ln>
            <a:noFill/>
          </a:ln>
        </p:spPr>
        <p:txBody>
          <a:bodyPr anchorCtr="0" anchor="ctr" bIns="162625" lIns="162625" spcFirstLastPara="1" rIns="162625" wrap="square" tIns="162625">
            <a:noAutofit/>
          </a:bodyPr>
          <a:lstStyle/>
          <a:p>
            <a:pPr indent="0" lvl="0" marL="0" rtl="0" algn="ctr">
              <a:lnSpc>
                <a:spcPct val="115000"/>
              </a:lnSpc>
              <a:spcBef>
                <a:spcPts val="0"/>
              </a:spcBef>
              <a:spcAft>
                <a:spcPts val="0"/>
              </a:spcAft>
              <a:buNone/>
            </a:pPr>
            <a:r>
              <a:rPr b="1" lang="en" sz="1200">
                <a:highlight>
                  <a:srgbClr val="EAD1DC"/>
                </a:highlight>
                <a:latin typeface="Mada"/>
                <a:ea typeface="Mada"/>
                <a:cs typeface="Mada"/>
                <a:sym typeface="Mada"/>
              </a:rPr>
              <a:t>When drugs play a role in regulation of the CYT P450 they are termed</a:t>
            </a:r>
            <a:endParaRPr b="1" sz="1200">
              <a:highlight>
                <a:srgbClr val="EAD1DC"/>
              </a:highlight>
              <a:latin typeface="Georgia"/>
              <a:ea typeface="Georgia"/>
              <a:cs typeface="Georgia"/>
              <a:sym typeface="Georgia"/>
            </a:endParaRPr>
          </a:p>
        </p:txBody>
      </p:sp>
      <p:sp>
        <p:nvSpPr>
          <p:cNvPr id="210" name="Google Shape;210;p27"/>
          <p:cNvSpPr txBox="1"/>
          <p:nvPr/>
        </p:nvSpPr>
        <p:spPr>
          <a:xfrm>
            <a:off x="900791" y="10584675"/>
            <a:ext cx="2280600" cy="368100"/>
          </a:xfrm>
          <a:prstGeom prst="rect">
            <a:avLst/>
          </a:prstGeom>
          <a:noFill/>
          <a:ln>
            <a:noFill/>
          </a:ln>
        </p:spPr>
        <p:txBody>
          <a:bodyPr anchorCtr="0" anchor="ctr" bIns="162625" lIns="162625" spcFirstLastPara="1" rIns="162625" wrap="square" tIns="162625">
            <a:noAutofit/>
          </a:bodyPr>
          <a:lstStyle/>
          <a:p>
            <a:pPr indent="0" lvl="0" marL="0" rtl="0" algn="ctr">
              <a:spcBef>
                <a:spcPts val="0"/>
              </a:spcBef>
              <a:spcAft>
                <a:spcPts val="0"/>
              </a:spcAft>
              <a:buNone/>
            </a:pPr>
            <a:r>
              <a:rPr b="1" lang="en">
                <a:latin typeface="Mada"/>
                <a:ea typeface="Mada"/>
                <a:cs typeface="Mada"/>
                <a:sym typeface="Mada"/>
              </a:rPr>
              <a:t>Enzyme Inducers </a:t>
            </a:r>
            <a:endParaRPr b="1">
              <a:latin typeface="Mada"/>
              <a:ea typeface="Mada"/>
              <a:cs typeface="Mada"/>
              <a:sym typeface="Mada"/>
            </a:endParaRPr>
          </a:p>
        </p:txBody>
      </p:sp>
      <p:sp>
        <p:nvSpPr>
          <p:cNvPr id="211" name="Google Shape;211;p27"/>
          <p:cNvSpPr txBox="1"/>
          <p:nvPr/>
        </p:nvSpPr>
        <p:spPr>
          <a:xfrm>
            <a:off x="3894920" y="10584675"/>
            <a:ext cx="2139000" cy="368100"/>
          </a:xfrm>
          <a:prstGeom prst="rect">
            <a:avLst/>
          </a:prstGeom>
          <a:noFill/>
          <a:ln>
            <a:noFill/>
          </a:ln>
        </p:spPr>
        <p:txBody>
          <a:bodyPr anchorCtr="0" anchor="ctr" bIns="162625" lIns="162625" spcFirstLastPara="1" rIns="162625" wrap="square" tIns="162625">
            <a:noAutofit/>
          </a:bodyPr>
          <a:lstStyle/>
          <a:p>
            <a:pPr indent="0" lvl="0" marL="0" rtl="0" algn="ctr">
              <a:spcBef>
                <a:spcPts val="0"/>
              </a:spcBef>
              <a:spcAft>
                <a:spcPts val="0"/>
              </a:spcAft>
              <a:buNone/>
            </a:pPr>
            <a:r>
              <a:rPr b="1" lang="en">
                <a:latin typeface="Mada"/>
                <a:ea typeface="Mada"/>
                <a:cs typeface="Mada"/>
                <a:sym typeface="Mada"/>
              </a:rPr>
              <a:t>Enzyme Inhibitors </a:t>
            </a:r>
            <a:endParaRPr b="1">
              <a:latin typeface="Mada"/>
              <a:ea typeface="Mada"/>
              <a:cs typeface="Mada"/>
              <a:sym typeface="Mada"/>
            </a:endParaRPr>
          </a:p>
        </p:txBody>
      </p:sp>
      <p:sp>
        <p:nvSpPr>
          <p:cNvPr id="212" name="Google Shape;212;p27"/>
          <p:cNvSpPr txBox="1"/>
          <p:nvPr/>
        </p:nvSpPr>
        <p:spPr>
          <a:xfrm>
            <a:off x="1034875" y="10825875"/>
            <a:ext cx="2223000" cy="33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If they activate the enzyme</a:t>
            </a:r>
            <a:endParaRPr/>
          </a:p>
        </p:txBody>
      </p:sp>
      <p:sp>
        <p:nvSpPr>
          <p:cNvPr id="213" name="Google Shape;213;p27"/>
          <p:cNvSpPr txBox="1"/>
          <p:nvPr/>
        </p:nvSpPr>
        <p:spPr>
          <a:xfrm>
            <a:off x="4025575" y="10820475"/>
            <a:ext cx="2223000" cy="33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If they inactivate the enzyme</a:t>
            </a:r>
            <a:endParaRPr/>
          </a:p>
        </p:txBody>
      </p:sp>
      <p:sp>
        <p:nvSpPr>
          <p:cNvPr id="214" name="Google Shape;214;p27"/>
          <p:cNvSpPr txBox="1"/>
          <p:nvPr/>
        </p:nvSpPr>
        <p:spPr>
          <a:xfrm>
            <a:off x="1186650" y="11228925"/>
            <a:ext cx="4833300" cy="263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 sz="1200">
                <a:latin typeface="Mada"/>
                <a:ea typeface="Mada"/>
                <a:cs typeface="Mada"/>
                <a:sym typeface="Mada"/>
              </a:rPr>
              <a:t>This causes drug-drug interactions (pharmacokinetics)</a:t>
            </a:r>
            <a:endParaRPr b="1" sz="1200">
              <a:latin typeface="Mada"/>
              <a:ea typeface="Mada"/>
              <a:cs typeface="Mada"/>
              <a:sym typeface="Mada"/>
            </a:endParaRPr>
          </a:p>
        </p:txBody>
      </p:sp>
      <p:cxnSp>
        <p:nvCxnSpPr>
          <p:cNvPr id="215" name="Google Shape;215;p27"/>
          <p:cNvCxnSpPr>
            <a:stCxn id="209" idx="2"/>
            <a:endCxn id="210" idx="0"/>
          </p:cNvCxnSpPr>
          <p:nvPr/>
        </p:nvCxnSpPr>
        <p:spPr>
          <a:xfrm rot="5400000">
            <a:off x="2639775" y="9762000"/>
            <a:ext cx="223800" cy="1421400"/>
          </a:xfrm>
          <a:prstGeom prst="bentConnector3">
            <a:avLst>
              <a:gd fmla="val 50017" name="adj1"/>
            </a:avLst>
          </a:prstGeom>
          <a:noFill/>
          <a:ln cap="flat" cmpd="sng" w="19050">
            <a:solidFill>
              <a:srgbClr val="CCCCCC"/>
            </a:solidFill>
            <a:prstDash val="solid"/>
            <a:round/>
            <a:headEnd len="med" w="med" type="none"/>
            <a:tailEnd len="med" w="med" type="none"/>
          </a:ln>
        </p:spPr>
      </p:cxnSp>
      <p:cxnSp>
        <p:nvCxnSpPr>
          <p:cNvPr id="216" name="Google Shape;216;p27"/>
          <p:cNvCxnSpPr>
            <a:stCxn id="209" idx="2"/>
            <a:endCxn id="211" idx="0"/>
          </p:cNvCxnSpPr>
          <p:nvPr/>
        </p:nvCxnSpPr>
        <p:spPr>
          <a:xfrm flipH="1" rot="-5400000">
            <a:off x="4101525" y="9721650"/>
            <a:ext cx="223800" cy="1502100"/>
          </a:xfrm>
          <a:prstGeom prst="bentConnector3">
            <a:avLst>
              <a:gd fmla="val 50017" name="adj1"/>
            </a:avLst>
          </a:prstGeom>
          <a:noFill/>
          <a:ln cap="flat" cmpd="sng" w="19050">
            <a:solidFill>
              <a:srgbClr val="CCCCCC"/>
            </a:solidFill>
            <a:prstDash val="solid"/>
            <a:round/>
            <a:headEnd len="med" w="med" type="none"/>
            <a:tailEnd len="med" w="med" type="none"/>
          </a:ln>
        </p:spPr>
      </p:cxnSp>
      <p:sp>
        <p:nvSpPr>
          <p:cNvPr id="217" name="Google Shape;217;p27"/>
          <p:cNvSpPr txBox="1"/>
          <p:nvPr/>
        </p:nvSpPr>
        <p:spPr>
          <a:xfrm>
            <a:off x="133350" y="9448800"/>
            <a:ext cx="3114600" cy="3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Mada"/>
                <a:ea typeface="Mada"/>
                <a:cs typeface="Mada"/>
                <a:sym typeface="Mada"/>
              </a:rPr>
              <a:t>Drug A acts directly on CYT P450 by either induces or </a:t>
            </a:r>
            <a:r>
              <a:rPr lang="en" sz="800">
                <a:solidFill>
                  <a:srgbClr val="6AA84F"/>
                </a:solidFill>
                <a:latin typeface="Mada"/>
                <a:ea typeface="Mada"/>
                <a:cs typeface="Mada"/>
                <a:sym typeface="Mada"/>
              </a:rPr>
              <a:t>inhibits</a:t>
            </a:r>
            <a:r>
              <a:rPr lang="en" sz="800">
                <a:solidFill>
                  <a:srgbClr val="6AA84F"/>
                </a:solidFill>
                <a:latin typeface="Mada"/>
                <a:ea typeface="Mada"/>
                <a:cs typeface="Mada"/>
                <a:sym typeface="Mada"/>
              </a:rPr>
              <a:t> it, this eventually affect the metabolization of Drug B and alter its </a:t>
            </a:r>
            <a:r>
              <a:rPr lang="en" sz="800">
                <a:solidFill>
                  <a:srgbClr val="6AA84F"/>
                </a:solidFill>
                <a:latin typeface="Mada"/>
                <a:ea typeface="Mada"/>
                <a:cs typeface="Mada"/>
                <a:sym typeface="Mada"/>
              </a:rPr>
              <a:t>efficacy</a:t>
            </a:r>
            <a:endParaRPr sz="800">
              <a:solidFill>
                <a:srgbClr val="6AA84F"/>
              </a:solidFill>
              <a:latin typeface="Mada"/>
              <a:ea typeface="Mada"/>
              <a:cs typeface="Mada"/>
              <a:sym typeface="Mada"/>
            </a:endParaRPr>
          </a:p>
        </p:txBody>
      </p:sp>
      <p:sp>
        <p:nvSpPr>
          <p:cNvPr id="218" name="Google Shape;218;p27"/>
          <p:cNvSpPr txBox="1"/>
          <p:nvPr/>
        </p:nvSpPr>
        <p:spPr>
          <a:xfrm>
            <a:off x="3571550" y="9426200"/>
            <a:ext cx="3225000" cy="3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Mada"/>
                <a:ea typeface="Mada"/>
                <a:cs typeface="Mada"/>
                <a:sym typeface="Mada"/>
              </a:rPr>
              <a:t>Drug A acts on the genes that regulate CYT P450 by activates or inhibits their </a:t>
            </a:r>
            <a:r>
              <a:rPr lang="en" sz="800">
                <a:solidFill>
                  <a:srgbClr val="6AA84F"/>
                </a:solidFill>
                <a:latin typeface="Mada"/>
                <a:ea typeface="Mada"/>
                <a:cs typeface="Mada"/>
                <a:sym typeface="Mada"/>
              </a:rPr>
              <a:t>transcription, this eventually affect the metabolization of Drug B and alter its efficacy </a:t>
            </a:r>
            <a:endParaRPr sz="8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id="223" name="Google Shape;223;p28"/>
          <p:cNvPicPr preferRelativeResize="0"/>
          <p:nvPr/>
        </p:nvPicPr>
        <p:blipFill rotWithShape="1">
          <a:blip r:embed="rId3">
            <a:alphaModFix/>
          </a:blip>
          <a:srcRect b="3400" l="0" r="0" t="0"/>
          <a:stretch/>
        </p:blipFill>
        <p:spPr>
          <a:xfrm>
            <a:off x="722575" y="903475"/>
            <a:ext cx="5343601" cy="2439845"/>
          </a:xfrm>
          <a:prstGeom prst="rect">
            <a:avLst/>
          </a:prstGeom>
          <a:noFill/>
          <a:ln cap="flat" cmpd="sng" w="19050">
            <a:solidFill>
              <a:srgbClr val="B7B7B7"/>
            </a:solidFill>
            <a:prstDash val="solid"/>
            <a:round/>
            <a:headEnd len="sm" w="sm" type="none"/>
            <a:tailEnd len="sm" w="sm" type="none"/>
          </a:ln>
        </p:spPr>
      </p:pic>
      <p:sp>
        <p:nvSpPr>
          <p:cNvPr id="224" name="Google Shape;224;p28"/>
          <p:cNvSpPr txBox="1"/>
          <p:nvPr/>
        </p:nvSpPr>
        <p:spPr>
          <a:xfrm>
            <a:off x="828675" y="39525"/>
            <a:ext cx="5343600" cy="58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741B47"/>
                </a:solidFill>
                <a:latin typeface="Georgia"/>
                <a:ea typeface="Georgia"/>
                <a:cs typeface="Georgia"/>
                <a:sym typeface="Georgia"/>
              </a:rPr>
              <a:t>Examples for </a:t>
            </a:r>
            <a:r>
              <a:rPr b="1" lang="en" sz="2400">
                <a:solidFill>
                  <a:srgbClr val="741B47"/>
                </a:solidFill>
                <a:latin typeface="Georgia"/>
                <a:ea typeface="Georgia"/>
                <a:cs typeface="Georgia"/>
                <a:sym typeface="Georgia"/>
              </a:rPr>
              <a:t>Regulation of CYPs</a:t>
            </a:r>
            <a:endParaRPr b="1" sz="2400">
              <a:solidFill>
                <a:srgbClr val="741B47"/>
              </a:solidFill>
              <a:latin typeface="Georgia"/>
              <a:ea typeface="Georgia"/>
              <a:cs typeface="Georgia"/>
              <a:sym typeface="Georgia"/>
            </a:endParaRPr>
          </a:p>
          <a:p>
            <a:pPr indent="0" lvl="0" marL="0" rtl="0" algn="l">
              <a:spcBef>
                <a:spcPts val="0"/>
              </a:spcBef>
              <a:spcAft>
                <a:spcPts val="0"/>
              </a:spcAft>
              <a:buNone/>
            </a:pPr>
            <a:r>
              <a:t/>
            </a:r>
            <a:endParaRPr b="1" sz="2400">
              <a:solidFill>
                <a:srgbClr val="741B47"/>
              </a:solidFill>
              <a:latin typeface="Georgia"/>
              <a:ea typeface="Georgia"/>
              <a:cs typeface="Georgia"/>
              <a:sym typeface="Georgia"/>
            </a:endParaRPr>
          </a:p>
        </p:txBody>
      </p:sp>
      <p:sp>
        <p:nvSpPr>
          <p:cNvPr id="225" name="Google Shape;225;p28"/>
          <p:cNvSpPr txBox="1"/>
          <p:nvPr/>
        </p:nvSpPr>
        <p:spPr>
          <a:xfrm>
            <a:off x="1666875" y="485775"/>
            <a:ext cx="3476700" cy="3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Mada"/>
                <a:ea typeface="Mada"/>
                <a:cs typeface="Mada"/>
                <a:sym typeface="Mada"/>
              </a:rPr>
              <a:t>A) Direct Regulation:</a:t>
            </a:r>
            <a:endParaRPr b="1" sz="1800">
              <a:solidFill>
                <a:srgbClr val="C27BA0"/>
              </a:solidFill>
              <a:latin typeface="Mada"/>
              <a:ea typeface="Mada"/>
              <a:cs typeface="Mada"/>
              <a:sym typeface="Mada"/>
            </a:endParaRPr>
          </a:p>
        </p:txBody>
      </p:sp>
      <p:sp>
        <p:nvSpPr>
          <p:cNvPr id="226" name="Google Shape;226;p28"/>
          <p:cNvSpPr txBox="1"/>
          <p:nvPr/>
        </p:nvSpPr>
        <p:spPr>
          <a:xfrm>
            <a:off x="722575" y="3524250"/>
            <a:ext cx="5343600" cy="1137300"/>
          </a:xfrm>
          <a:prstGeom prst="rect">
            <a:avLst/>
          </a:prstGeom>
          <a:no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b="1" lang="en" sz="1200">
                <a:solidFill>
                  <a:srgbClr val="6AA84F"/>
                </a:solidFill>
                <a:latin typeface="Mada"/>
                <a:ea typeface="Mada"/>
                <a:cs typeface="Mada"/>
                <a:sym typeface="Mada"/>
              </a:rPr>
              <a:t>Normally: </a:t>
            </a:r>
            <a:r>
              <a:rPr lang="en" sz="1200">
                <a:solidFill>
                  <a:srgbClr val="6AA84F"/>
                </a:solidFill>
                <a:latin typeface="Mada"/>
                <a:ea typeface="Mada"/>
                <a:cs typeface="Mada"/>
                <a:sym typeface="Mada"/>
              </a:rPr>
              <a:t>Terfenadine ( </a:t>
            </a:r>
            <a:r>
              <a:rPr lang="en" sz="1200">
                <a:solidFill>
                  <a:srgbClr val="6AA84F"/>
                </a:solidFill>
                <a:latin typeface="Mada"/>
                <a:ea typeface="Mada"/>
                <a:cs typeface="Mada"/>
                <a:sym typeface="Mada"/>
              </a:rPr>
              <a:t>Anti-histaminic</a:t>
            </a:r>
            <a:r>
              <a:rPr lang="en" sz="1200">
                <a:solidFill>
                  <a:srgbClr val="6AA84F"/>
                </a:solidFill>
                <a:latin typeface="Mada"/>
                <a:ea typeface="Mada"/>
                <a:cs typeface="Mada"/>
                <a:sym typeface="Mada"/>
              </a:rPr>
              <a:t> drug ) after its metabolization,      6 ng\ml remains to reach the blood and produce the </a:t>
            </a:r>
            <a:r>
              <a:rPr lang="en" sz="1200">
                <a:solidFill>
                  <a:srgbClr val="6AA84F"/>
                </a:solidFill>
                <a:latin typeface="Mada"/>
                <a:ea typeface="Mada"/>
                <a:cs typeface="Mada"/>
                <a:sym typeface="Mada"/>
              </a:rPr>
              <a:t>desired</a:t>
            </a:r>
            <a:r>
              <a:rPr lang="en" sz="1200">
                <a:solidFill>
                  <a:srgbClr val="6AA84F"/>
                </a:solidFill>
                <a:latin typeface="Mada"/>
                <a:ea typeface="Mada"/>
                <a:cs typeface="Mada"/>
                <a:sym typeface="Mada"/>
              </a:rPr>
              <a:t> effect.</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 sz="1200">
                <a:solidFill>
                  <a:srgbClr val="6AA84F"/>
                </a:solidFill>
                <a:latin typeface="Mada"/>
                <a:ea typeface="Mada"/>
                <a:cs typeface="Mada"/>
                <a:sym typeface="Mada"/>
              </a:rPr>
              <a:t>In case of co-</a:t>
            </a:r>
            <a:r>
              <a:rPr b="1" lang="en" sz="1200">
                <a:solidFill>
                  <a:srgbClr val="6AA84F"/>
                </a:solidFill>
                <a:latin typeface="Mada"/>
                <a:ea typeface="Mada"/>
                <a:cs typeface="Mada"/>
                <a:sym typeface="Mada"/>
              </a:rPr>
              <a:t>administration </a:t>
            </a:r>
            <a:r>
              <a:rPr b="1" lang="en" sz="1200">
                <a:solidFill>
                  <a:srgbClr val="6AA84F"/>
                </a:solidFill>
                <a:latin typeface="Mada"/>
                <a:ea typeface="Mada"/>
                <a:cs typeface="Mada"/>
                <a:sym typeface="Mada"/>
              </a:rPr>
              <a:t>with Erythromycin: </a:t>
            </a:r>
            <a:r>
              <a:rPr lang="en" sz="1200">
                <a:solidFill>
                  <a:srgbClr val="6AA84F"/>
                </a:solidFill>
                <a:latin typeface="Mada"/>
                <a:ea typeface="Mada"/>
                <a:cs typeface="Mada"/>
                <a:sym typeface="Mada"/>
              </a:rPr>
              <a:t>Erythromycin is an enzyme </a:t>
            </a:r>
            <a:r>
              <a:rPr lang="en" sz="1200">
                <a:solidFill>
                  <a:srgbClr val="6AA84F"/>
                </a:solidFill>
                <a:latin typeface="Mada"/>
                <a:ea typeface="Mada"/>
                <a:cs typeface="Mada"/>
                <a:sym typeface="Mada"/>
              </a:rPr>
              <a:t>inhibitor</a:t>
            </a:r>
            <a:r>
              <a:rPr lang="en" sz="1200">
                <a:solidFill>
                  <a:srgbClr val="6AA84F"/>
                </a:solidFill>
                <a:latin typeface="Mada"/>
                <a:ea typeface="Mada"/>
                <a:cs typeface="Mada"/>
                <a:sym typeface="Mada"/>
              </a:rPr>
              <a:t>, decreases the metabolization of Terfenadine to 60 ng\ml causing toxicity </a:t>
            </a:r>
            <a:endParaRPr sz="1200">
              <a:solidFill>
                <a:srgbClr val="6AA84F"/>
              </a:solidFill>
              <a:latin typeface="Mada"/>
              <a:ea typeface="Mada"/>
              <a:cs typeface="Mada"/>
              <a:sym typeface="Mada"/>
            </a:endParaRPr>
          </a:p>
        </p:txBody>
      </p:sp>
      <p:sp>
        <p:nvSpPr>
          <p:cNvPr id="227" name="Google Shape;227;p28"/>
          <p:cNvSpPr txBox="1"/>
          <p:nvPr/>
        </p:nvSpPr>
        <p:spPr>
          <a:xfrm>
            <a:off x="695325" y="4867275"/>
            <a:ext cx="5343600" cy="78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Mada"/>
                <a:ea typeface="Mada"/>
                <a:cs typeface="Mada"/>
                <a:sym typeface="Mada"/>
              </a:rPr>
              <a:t>B</a:t>
            </a:r>
            <a:r>
              <a:rPr b="1" lang="en" sz="1800">
                <a:solidFill>
                  <a:srgbClr val="C27BA0"/>
                </a:solidFill>
                <a:latin typeface="Mada"/>
                <a:ea typeface="Mada"/>
                <a:cs typeface="Mada"/>
                <a:sym typeface="Mada"/>
              </a:rPr>
              <a:t>) Indirect Regulation </a:t>
            </a:r>
            <a:endParaRPr b="1" sz="1800">
              <a:solidFill>
                <a:srgbClr val="C27BA0"/>
              </a:solidFill>
              <a:latin typeface="Mada"/>
              <a:ea typeface="Mada"/>
              <a:cs typeface="Mada"/>
              <a:sym typeface="Mada"/>
            </a:endParaRPr>
          </a:p>
          <a:p>
            <a:pPr indent="0" lvl="0" marL="0" rtl="0" algn="ctr">
              <a:spcBef>
                <a:spcPts val="0"/>
              </a:spcBef>
              <a:spcAft>
                <a:spcPts val="0"/>
              </a:spcAft>
              <a:buNone/>
            </a:pPr>
            <a:r>
              <a:rPr b="1" lang="en" sz="1800">
                <a:solidFill>
                  <a:srgbClr val="C27BA0"/>
                </a:solidFill>
                <a:latin typeface="Mada"/>
                <a:ea typeface="Mada"/>
                <a:cs typeface="Mada"/>
                <a:sym typeface="Mada"/>
              </a:rPr>
              <a:t>“ Molecular Basis of drug-drug interaction”:</a:t>
            </a:r>
            <a:endParaRPr b="1" sz="1800">
              <a:solidFill>
                <a:srgbClr val="C27BA0"/>
              </a:solidFill>
              <a:latin typeface="Mada"/>
              <a:ea typeface="Mada"/>
              <a:cs typeface="Mada"/>
              <a:sym typeface="Mada"/>
            </a:endParaRPr>
          </a:p>
        </p:txBody>
      </p:sp>
      <p:sp>
        <p:nvSpPr>
          <p:cNvPr id="228" name="Google Shape;228;p28"/>
          <p:cNvSpPr/>
          <p:nvPr/>
        </p:nvSpPr>
        <p:spPr>
          <a:xfrm>
            <a:off x="574490" y="6191809"/>
            <a:ext cx="678300" cy="4845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Mada"/>
                <a:ea typeface="Mada"/>
                <a:cs typeface="Mada"/>
                <a:sym typeface="Mada"/>
              </a:rPr>
              <a:t>Drug A</a:t>
            </a:r>
            <a:endParaRPr sz="900">
              <a:solidFill>
                <a:srgbClr val="FFFFFF"/>
              </a:solidFill>
              <a:latin typeface="Mada"/>
              <a:ea typeface="Mada"/>
              <a:cs typeface="Mada"/>
              <a:sym typeface="Mada"/>
            </a:endParaRPr>
          </a:p>
        </p:txBody>
      </p:sp>
      <p:sp>
        <p:nvSpPr>
          <p:cNvPr id="229" name="Google Shape;229;p28"/>
          <p:cNvSpPr/>
          <p:nvPr/>
        </p:nvSpPr>
        <p:spPr>
          <a:xfrm>
            <a:off x="2325702" y="6212378"/>
            <a:ext cx="581700" cy="443400"/>
          </a:xfrm>
          <a:prstGeom prst="ellipse">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FFFFFF"/>
                </a:solidFill>
                <a:latin typeface="Mada"/>
                <a:ea typeface="Mada"/>
                <a:cs typeface="Mada"/>
                <a:sym typeface="Mada"/>
              </a:rPr>
              <a:t>RXR</a:t>
            </a:r>
            <a:endParaRPr sz="900">
              <a:solidFill>
                <a:srgbClr val="FFFFFF"/>
              </a:solidFill>
              <a:latin typeface="Mada"/>
              <a:ea typeface="Mada"/>
              <a:cs typeface="Mada"/>
              <a:sym typeface="Mada"/>
            </a:endParaRPr>
          </a:p>
        </p:txBody>
      </p:sp>
      <p:sp>
        <p:nvSpPr>
          <p:cNvPr id="230" name="Google Shape;230;p28"/>
          <p:cNvSpPr/>
          <p:nvPr/>
        </p:nvSpPr>
        <p:spPr>
          <a:xfrm>
            <a:off x="1743998" y="6212378"/>
            <a:ext cx="581700" cy="4434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FFFFFF"/>
                </a:solidFill>
                <a:latin typeface="Mada"/>
                <a:ea typeface="Mada"/>
                <a:cs typeface="Mada"/>
                <a:sym typeface="Mada"/>
              </a:rPr>
              <a:t>PXR</a:t>
            </a:r>
            <a:endParaRPr sz="900">
              <a:solidFill>
                <a:srgbClr val="FFFFFF"/>
              </a:solidFill>
              <a:latin typeface="Mada"/>
              <a:ea typeface="Mada"/>
              <a:cs typeface="Mada"/>
              <a:sym typeface="Mada"/>
            </a:endParaRPr>
          </a:p>
        </p:txBody>
      </p:sp>
      <p:cxnSp>
        <p:nvCxnSpPr>
          <p:cNvPr id="231" name="Google Shape;231;p28"/>
          <p:cNvCxnSpPr>
            <a:stCxn id="228" idx="6"/>
            <a:endCxn id="230" idx="2"/>
          </p:cNvCxnSpPr>
          <p:nvPr/>
        </p:nvCxnSpPr>
        <p:spPr>
          <a:xfrm>
            <a:off x="1252790" y="6434059"/>
            <a:ext cx="491100" cy="0"/>
          </a:xfrm>
          <a:prstGeom prst="straightConnector1">
            <a:avLst/>
          </a:prstGeom>
          <a:noFill/>
          <a:ln cap="flat" cmpd="sng" w="19050">
            <a:solidFill>
              <a:srgbClr val="000000"/>
            </a:solidFill>
            <a:prstDash val="dash"/>
            <a:round/>
            <a:headEnd len="med" w="med" type="none"/>
            <a:tailEnd len="med" w="med" type="triangle"/>
          </a:ln>
        </p:spPr>
      </p:cxnSp>
      <p:sp>
        <p:nvSpPr>
          <p:cNvPr id="232" name="Google Shape;232;p28"/>
          <p:cNvSpPr/>
          <p:nvPr/>
        </p:nvSpPr>
        <p:spPr>
          <a:xfrm>
            <a:off x="1624199" y="6655771"/>
            <a:ext cx="390900" cy="164400"/>
          </a:xfrm>
          <a:prstGeom prst="rect">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8"/>
          <p:cNvSpPr/>
          <p:nvPr/>
        </p:nvSpPr>
        <p:spPr>
          <a:xfrm>
            <a:off x="1975945" y="6655771"/>
            <a:ext cx="581700" cy="1644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
          <p:cNvSpPr txBox="1"/>
          <p:nvPr/>
        </p:nvSpPr>
        <p:spPr>
          <a:xfrm>
            <a:off x="352425" y="5581650"/>
            <a:ext cx="6162600" cy="2429100"/>
          </a:xfrm>
          <a:prstGeom prst="rect">
            <a:avLst/>
          </a:prstGeom>
          <a:noFill/>
          <a:ln cap="flat" cmpd="sng" w="19050">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p:cNvSpPr/>
          <p:nvPr/>
        </p:nvSpPr>
        <p:spPr>
          <a:xfrm>
            <a:off x="2557651" y="6655771"/>
            <a:ext cx="678300" cy="164400"/>
          </a:xfrm>
          <a:prstGeom prst="rect">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8"/>
          <p:cNvSpPr/>
          <p:nvPr/>
        </p:nvSpPr>
        <p:spPr>
          <a:xfrm>
            <a:off x="3084201" y="6553200"/>
            <a:ext cx="901500" cy="3288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latin typeface="Mada"/>
                <a:ea typeface="Mada"/>
                <a:cs typeface="Mada"/>
                <a:sym typeface="Mada"/>
              </a:rPr>
              <a:t>CYP3A</a:t>
            </a:r>
            <a:endParaRPr b="1" sz="900">
              <a:latin typeface="Mada"/>
              <a:ea typeface="Mada"/>
              <a:cs typeface="Mada"/>
              <a:sym typeface="Mada"/>
            </a:endParaRPr>
          </a:p>
        </p:txBody>
      </p:sp>
      <p:sp>
        <p:nvSpPr>
          <p:cNvPr id="237" name="Google Shape;237;p28"/>
          <p:cNvSpPr/>
          <p:nvPr/>
        </p:nvSpPr>
        <p:spPr>
          <a:xfrm>
            <a:off x="3985783" y="6655771"/>
            <a:ext cx="263100" cy="164400"/>
          </a:xfrm>
          <a:prstGeom prst="rect">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8"/>
          <p:cNvSpPr/>
          <p:nvPr/>
        </p:nvSpPr>
        <p:spPr>
          <a:xfrm>
            <a:off x="4895375" y="6550007"/>
            <a:ext cx="742800" cy="4434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latin typeface="Mada"/>
                <a:ea typeface="Mada"/>
                <a:cs typeface="Mada"/>
                <a:sym typeface="Mada"/>
              </a:rPr>
              <a:t>CYP3A</a:t>
            </a:r>
            <a:endParaRPr b="1" sz="900">
              <a:latin typeface="Mada"/>
              <a:ea typeface="Mada"/>
              <a:cs typeface="Mada"/>
              <a:sym typeface="Mada"/>
            </a:endParaRPr>
          </a:p>
          <a:p>
            <a:pPr indent="0" lvl="0" marL="0" rtl="0" algn="ctr">
              <a:spcBef>
                <a:spcPts val="0"/>
              </a:spcBef>
              <a:spcAft>
                <a:spcPts val="0"/>
              </a:spcAft>
              <a:buNone/>
            </a:pPr>
            <a:r>
              <a:rPr b="1" lang="en" sz="900">
                <a:latin typeface="Mada"/>
                <a:ea typeface="Mada"/>
                <a:cs typeface="Mada"/>
                <a:sym typeface="Mada"/>
              </a:rPr>
              <a:t>enzyme</a:t>
            </a:r>
            <a:endParaRPr b="1" sz="900">
              <a:latin typeface="Mada"/>
              <a:ea typeface="Mada"/>
              <a:cs typeface="Mada"/>
              <a:sym typeface="Mada"/>
            </a:endParaRPr>
          </a:p>
        </p:txBody>
      </p:sp>
      <p:sp>
        <p:nvSpPr>
          <p:cNvPr id="239" name="Google Shape;239;p28"/>
          <p:cNvSpPr/>
          <p:nvPr/>
        </p:nvSpPr>
        <p:spPr>
          <a:xfrm>
            <a:off x="4336235" y="7327561"/>
            <a:ext cx="637800" cy="443400"/>
          </a:xfrm>
          <a:prstGeom prst="ellipse">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Mada"/>
                <a:ea typeface="Mada"/>
                <a:cs typeface="Mada"/>
                <a:sym typeface="Mada"/>
              </a:rPr>
              <a:t>Drug B</a:t>
            </a:r>
            <a:endParaRPr sz="900">
              <a:solidFill>
                <a:srgbClr val="FFFFFF"/>
              </a:solidFill>
              <a:latin typeface="Mada"/>
              <a:ea typeface="Mada"/>
              <a:cs typeface="Mada"/>
              <a:sym typeface="Mada"/>
            </a:endParaRPr>
          </a:p>
        </p:txBody>
      </p:sp>
      <p:sp>
        <p:nvSpPr>
          <p:cNvPr id="240" name="Google Shape;240;p28"/>
          <p:cNvSpPr/>
          <p:nvPr/>
        </p:nvSpPr>
        <p:spPr>
          <a:xfrm>
            <a:off x="5705812" y="7327561"/>
            <a:ext cx="637800" cy="443400"/>
          </a:xfrm>
          <a:prstGeom prst="ellipse">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Mada"/>
                <a:ea typeface="Mada"/>
                <a:cs typeface="Mada"/>
                <a:sym typeface="Mada"/>
              </a:rPr>
              <a:t>Drug B</a:t>
            </a:r>
            <a:endParaRPr sz="900">
              <a:solidFill>
                <a:srgbClr val="FFFFFF"/>
              </a:solidFill>
              <a:latin typeface="Mada"/>
              <a:ea typeface="Mada"/>
              <a:cs typeface="Mada"/>
              <a:sym typeface="Mada"/>
            </a:endParaRPr>
          </a:p>
        </p:txBody>
      </p:sp>
      <p:sp>
        <p:nvSpPr>
          <p:cNvPr id="241" name="Google Shape;241;p28"/>
          <p:cNvSpPr/>
          <p:nvPr/>
        </p:nvSpPr>
        <p:spPr>
          <a:xfrm>
            <a:off x="3820778" y="6047882"/>
            <a:ext cx="1397813" cy="412327"/>
          </a:xfrm>
          <a:custGeom>
            <a:rect b="b" l="l" r="r" t="t"/>
            <a:pathLst>
              <a:path extrusionOk="0" h="17982" w="60960">
                <a:moveTo>
                  <a:pt x="0" y="17982"/>
                </a:moveTo>
                <a:cubicBezTo>
                  <a:pt x="5129" y="5159"/>
                  <a:pt x="24320" y="-2513"/>
                  <a:pt x="37719" y="837"/>
                </a:cubicBezTo>
                <a:cubicBezTo>
                  <a:pt x="46986" y="3154"/>
                  <a:pt x="56688" y="9057"/>
                  <a:pt x="60960" y="17601"/>
                </a:cubicBezTo>
              </a:path>
            </a:pathLst>
          </a:custGeom>
          <a:noFill/>
          <a:ln cap="flat" cmpd="sng" w="19050">
            <a:solidFill>
              <a:srgbClr val="000000"/>
            </a:solidFill>
            <a:prstDash val="solid"/>
            <a:round/>
            <a:headEnd len="med" w="med" type="none"/>
            <a:tailEnd len="med" w="med" type="stealth"/>
          </a:ln>
        </p:spPr>
      </p:sp>
      <p:sp>
        <p:nvSpPr>
          <p:cNvPr id="242" name="Google Shape;242;p28"/>
          <p:cNvSpPr/>
          <p:nvPr/>
        </p:nvSpPr>
        <p:spPr>
          <a:xfrm>
            <a:off x="4927593" y="7163287"/>
            <a:ext cx="678180" cy="164266"/>
          </a:xfrm>
          <a:custGeom>
            <a:rect b="b" l="l" r="r" t="t"/>
            <a:pathLst>
              <a:path extrusionOk="0" h="17982" w="60960">
                <a:moveTo>
                  <a:pt x="0" y="17982"/>
                </a:moveTo>
                <a:cubicBezTo>
                  <a:pt x="5129" y="5159"/>
                  <a:pt x="24320" y="-2513"/>
                  <a:pt x="37719" y="837"/>
                </a:cubicBezTo>
                <a:cubicBezTo>
                  <a:pt x="46986" y="3154"/>
                  <a:pt x="56688" y="9057"/>
                  <a:pt x="60960" y="17601"/>
                </a:cubicBezTo>
              </a:path>
            </a:pathLst>
          </a:custGeom>
          <a:noFill/>
          <a:ln cap="flat" cmpd="sng" w="19050">
            <a:solidFill>
              <a:srgbClr val="000000"/>
            </a:solidFill>
            <a:prstDash val="solid"/>
            <a:round/>
            <a:headEnd len="med" w="med" type="none"/>
            <a:tailEnd len="med" w="med" type="stealth"/>
          </a:ln>
        </p:spPr>
      </p:sp>
      <p:sp>
        <p:nvSpPr>
          <p:cNvPr id="243" name="Google Shape;243;p28"/>
          <p:cNvSpPr/>
          <p:nvPr/>
        </p:nvSpPr>
        <p:spPr>
          <a:xfrm>
            <a:off x="574490" y="7217219"/>
            <a:ext cx="3099900" cy="669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latin typeface="Mada"/>
                <a:ea typeface="Mada"/>
                <a:cs typeface="Mada"/>
                <a:sym typeface="Mada"/>
              </a:rPr>
              <a:t>Ethinylestradiol</a:t>
            </a:r>
            <a:r>
              <a:rPr lang="en" sz="900">
                <a:latin typeface="Mada"/>
                <a:ea typeface="Mada"/>
                <a:cs typeface="Mada"/>
                <a:sym typeface="Mada"/>
              </a:rPr>
              <a:t>   Efavirenz                    Warfarin</a:t>
            </a:r>
            <a:endParaRPr sz="900">
              <a:latin typeface="Mada"/>
              <a:ea typeface="Mada"/>
              <a:cs typeface="Mada"/>
              <a:sym typeface="Mada"/>
            </a:endParaRPr>
          </a:p>
          <a:p>
            <a:pPr indent="0" lvl="0" marL="0" rtl="0" algn="l">
              <a:spcBef>
                <a:spcPts val="0"/>
              </a:spcBef>
              <a:spcAft>
                <a:spcPts val="0"/>
              </a:spcAft>
              <a:buNone/>
            </a:pPr>
            <a:r>
              <a:rPr lang="en" sz="900">
                <a:latin typeface="Mada"/>
                <a:ea typeface="Mada"/>
                <a:cs typeface="Mada"/>
                <a:sym typeface="Mada"/>
              </a:rPr>
              <a:t>Erythromycin      Cyclosporine             Tamoxifen</a:t>
            </a:r>
            <a:endParaRPr sz="900">
              <a:latin typeface="Mada"/>
              <a:ea typeface="Mada"/>
              <a:cs typeface="Mada"/>
              <a:sym typeface="Mada"/>
            </a:endParaRPr>
          </a:p>
          <a:p>
            <a:pPr indent="0" lvl="0" marL="0" rtl="0" algn="l">
              <a:spcBef>
                <a:spcPts val="0"/>
              </a:spcBef>
              <a:spcAft>
                <a:spcPts val="0"/>
              </a:spcAft>
              <a:buNone/>
            </a:pPr>
            <a:r>
              <a:rPr lang="en" sz="900">
                <a:latin typeface="Mada"/>
                <a:ea typeface="Mada"/>
                <a:cs typeface="Mada"/>
                <a:sym typeface="Mada"/>
              </a:rPr>
              <a:t>Atorvastatin        Carbamazepine        Doxorubicin</a:t>
            </a:r>
            <a:endParaRPr sz="900">
              <a:latin typeface="Mada"/>
              <a:ea typeface="Mada"/>
              <a:cs typeface="Mada"/>
              <a:sym typeface="Mada"/>
            </a:endParaRPr>
          </a:p>
          <a:p>
            <a:pPr indent="0" lvl="0" marL="0" rtl="0" algn="l">
              <a:spcBef>
                <a:spcPts val="0"/>
              </a:spcBef>
              <a:spcAft>
                <a:spcPts val="0"/>
              </a:spcAft>
              <a:buNone/>
            </a:pPr>
            <a:r>
              <a:rPr lang="en" sz="900">
                <a:latin typeface="Mada"/>
                <a:ea typeface="Mada"/>
                <a:cs typeface="Mada"/>
                <a:sym typeface="Mada"/>
              </a:rPr>
              <a:t>Indinavir </a:t>
            </a:r>
            <a:endParaRPr sz="900">
              <a:latin typeface="Mada"/>
              <a:ea typeface="Mada"/>
              <a:cs typeface="Mada"/>
              <a:sym typeface="Mada"/>
            </a:endParaRPr>
          </a:p>
        </p:txBody>
      </p:sp>
      <p:cxnSp>
        <p:nvCxnSpPr>
          <p:cNvPr id="244" name="Google Shape;244;p28"/>
          <p:cNvCxnSpPr>
            <a:stCxn id="243" idx="3"/>
            <a:endCxn id="239" idx="2"/>
          </p:cNvCxnSpPr>
          <p:nvPr/>
        </p:nvCxnSpPr>
        <p:spPr>
          <a:xfrm flipH="1" rot="10800000">
            <a:off x="3674390" y="7549319"/>
            <a:ext cx="661800" cy="2700"/>
          </a:xfrm>
          <a:prstGeom prst="straightConnector1">
            <a:avLst/>
          </a:prstGeom>
          <a:noFill/>
          <a:ln cap="flat" cmpd="sng" w="9525">
            <a:solidFill>
              <a:srgbClr val="D9D9D9"/>
            </a:solidFill>
            <a:prstDash val="solid"/>
            <a:round/>
            <a:headEnd len="med" w="med" type="none"/>
            <a:tailEnd len="med" w="med" type="none"/>
          </a:ln>
        </p:spPr>
      </p:cxnSp>
      <p:sp>
        <p:nvSpPr>
          <p:cNvPr id="245" name="Google Shape;245;p28"/>
          <p:cNvSpPr txBox="1"/>
          <p:nvPr/>
        </p:nvSpPr>
        <p:spPr>
          <a:xfrm>
            <a:off x="3063051" y="6787550"/>
            <a:ext cx="1070700" cy="32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Mada"/>
                <a:ea typeface="Mada"/>
                <a:cs typeface="Mada"/>
                <a:sym typeface="Mada"/>
              </a:rPr>
              <a:t>Liver, intestine</a:t>
            </a:r>
            <a:endParaRPr sz="1000">
              <a:latin typeface="Mada"/>
              <a:ea typeface="Mada"/>
              <a:cs typeface="Mada"/>
              <a:sym typeface="Mada"/>
            </a:endParaRPr>
          </a:p>
        </p:txBody>
      </p:sp>
      <p:sp>
        <p:nvSpPr>
          <p:cNvPr id="246" name="Google Shape;246;p28"/>
          <p:cNvSpPr txBox="1"/>
          <p:nvPr/>
        </p:nvSpPr>
        <p:spPr>
          <a:xfrm>
            <a:off x="742800" y="6956525"/>
            <a:ext cx="2773200" cy="2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B7B7B7"/>
                </a:solidFill>
                <a:latin typeface="Mada"/>
                <a:ea typeface="Mada"/>
                <a:cs typeface="Mada"/>
                <a:sym typeface="Mada"/>
              </a:rPr>
              <a:t>Examples of drugs metabolized by CYP 3A</a:t>
            </a:r>
            <a:endParaRPr sz="1000">
              <a:solidFill>
                <a:srgbClr val="B7B7B7"/>
              </a:solidFill>
              <a:latin typeface="Mada"/>
              <a:ea typeface="Mada"/>
              <a:cs typeface="Mada"/>
              <a:sym typeface="Mada"/>
            </a:endParaRPr>
          </a:p>
        </p:txBody>
      </p:sp>
      <p:sp>
        <p:nvSpPr>
          <p:cNvPr id="247" name="Google Shape;247;p28"/>
          <p:cNvSpPr txBox="1"/>
          <p:nvPr/>
        </p:nvSpPr>
        <p:spPr>
          <a:xfrm>
            <a:off x="5150937" y="7384795"/>
            <a:ext cx="367200" cy="32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Mada"/>
                <a:ea typeface="Mada"/>
                <a:cs typeface="Mada"/>
                <a:sym typeface="Mada"/>
              </a:rPr>
              <a:t>HO</a:t>
            </a:r>
            <a:endParaRPr sz="900">
              <a:latin typeface="Mada"/>
              <a:ea typeface="Mada"/>
              <a:cs typeface="Mada"/>
              <a:sym typeface="Mada"/>
            </a:endParaRPr>
          </a:p>
        </p:txBody>
      </p:sp>
      <p:cxnSp>
        <p:nvCxnSpPr>
          <p:cNvPr id="248" name="Google Shape;248;p28"/>
          <p:cNvCxnSpPr>
            <a:stCxn id="240" idx="2"/>
            <a:endCxn id="247" idx="3"/>
          </p:cNvCxnSpPr>
          <p:nvPr/>
        </p:nvCxnSpPr>
        <p:spPr>
          <a:xfrm rot="10800000">
            <a:off x="5518012" y="7549261"/>
            <a:ext cx="187800" cy="0"/>
          </a:xfrm>
          <a:prstGeom prst="straightConnector1">
            <a:avLst/>
          </a:prstGeom>
          <a:noFill/>
          <a:ln cap="flat" cmpd="sng" w="9525">
            <a:solidFill>
              <a:schemeClr val="dk2"/>
            </a:solidFill>
            <a:prstDash val="solid"/>
            <a:round/>
            <a:headEnd len="med" w="med" type="none"/>
            <a:tailEnd len="med" w="med" type="none"/>
          </a:ln>
        </p:spPr>
      </p:cxnSp>
      <p:sp>
        <p:nvSpPr>
          <p:cNvPr id="249" name="Google Shape;249;p28"/>
          <p:cNvSpPr txBox="1"/>
          <p:nvPr/>
        </p:nvSpPr>
        <p:spPr>
          <a:xfrm>
            <a:off x="562750" y="5711875"/>
            <a:ext cx="1315800" cy="4125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Mada"/>
                <a:ea typeface="Mada"/>
                <a:cs typeface="Mada"/>
                <a:sym typeface="Mada"/>
              </a:rPr>
              <a:t>PXR: </a:t>
            </a:r>
            <a:r>
              <a:rPr lang="en" sz="800">
                <a:solidFill>
                  <a:schemeClr val="dk1"/>
                </a:solidFill>
                <a:latin typeface="Mada"/>
                <a:ea typeface="Mada"/>
                <a:cs typeface="Mada"/>
                <a:sym typeface="Mada"/>
              </a:rPr>
              <a:t>Pregnane X receptor </a:t>
            </a:r>
            <a:endParaRPr sz="800">
              <a:solidFill>
                <a:schemeClr val="dk1"/>
              </a:solidFill>
              <a:latin typeface="Mada"/>
              <a:ea typeface="Mada"/>
              <a:cs typeface="Mada"/>
              <a:sym typeface="Mada"/>
            </a:endParaRPr>
          </a:p>
          <a:p>
            <a:pPr indent="0" lvl="0" marL="0" rtl="0" algn="l">
              <a:spcBef>
                <a:spcPts val="0"/>
              </a:spcBef>
              <a:spcAft>
                <a:spcPts val="0"/>
              </a:spcAft>
              <a:buNone/>
            </a:pPr>
            <a:r>
              <a:rPr b="1" lang="en" sz="800">
                <a:solidFill>
                  <a:schemeClr val="dk1"/>
                </a:solidFill>
                <a:latin typeface="Mada"/>
                <a:ea typeface="Mada"/>
                <a:cs typeface="Mada"/>
                <a:sym typeface="Mada"/>
              </a:rPr>
              <a:t>RXR</a:t>
            </a:r>
            <a:r>
              <a:rPr lang="en" sz="800">
                <a:solidFill>
                  <a:schemeClr val="dk1"/>
                </a:solidFill>
                <a:latin typeface="Mada"/>
                <a:ea typeface="Mada"/>
                <a:cs typeface="Mada"/>
                <a:sym typeface="Mada"/>
              </a:rPr>
              <a:t>:  Retinoid X receptor</a:t>
            </a:r>
            <a:endParaRPr sz="800">
              <a:latin typeface="Mada"/>
              <a:ea typeface="Mada"/>
              <a:cs typeface="Mada"/>
              <a:sym typeface="Mada"/>
            </a:endParaRPr>
          </a:p>
        </p:txBody>
      </p:sp>
      <p:sp>
        <p:nvSpPr>
          <p:cNvPr id="250" name="Google Shape;250;p28"/>
          <p:cNvSpPr txBox="1"/>
          <p:nvPr/>
        </p:nvSpPr>
        <p:spPr>
          <a:xfrm>
            <a:off x="5743575" y="7705725"/>
            <a:ext cx="637800" cy="1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CCCCCC"/>
                </a:solidFill>
                <a:latin typeface="Mada"/>
                <a:ea typeface="Mada"/>
                <a:cs typeface="Mada"/>
                <a:sym typeface="Mada"/>
              </a:rPr>
              <a:t>oxidation</a:t>
            </a:r>
            <a:endParaRPr sz="800">
              <a:solidFill>
                <a:srgbClr val="CCCCCC"/>
              </a:solidFill>
              <a:latin typeface="Mada"/>
              <a:ea typeface="Mada"/>
              <a:cs typeface="Mada"/>
              <a:sym typeface="Mada"/>
            </a:endParaRPr>
          </a:p>
        </p:txBody>
      </p:sp>
      <p:sp>
        <p:nvSpPr>
          <p:cNvPr id="251" name="Google Shape;251;p28"/>
          <p:cNvSpPr txBox="1"/>
          <p:nvPr/>
        </p:nvSpPr>
        <p:spPr>
          <a:xfrm>
            <a:off x="352425" y="8172450"/>
            <a:ext cx="6162600" cy="1505100"/>
          </a:xfrm>
          <a:prstGeom prst="rect">
            <a:avLst/>
          </a:prstGeom>
          <a:noFill/>
          <a:ln cap="flat" cmpd="sng" w="9525">
            <a:solidFill>
              <a:srgbClr val="EAD1DC"/>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The </a:t>
            </a:r>
            <a:r>
              <a:rPr lang="en" sz="1200">
                <a:latin typeface="Mada"/>
                <a:ea typeface="Mada"/>
                <a:cs typeface="Mada"/>
                <a:sym typeface="Mada"/>
              </a:rPr>
              <a:t>orphan nuclear receptor</a:t>
            </a:r>
            <a:r>
              <a:rPr b="1" lang="en" sz="1200">
                <a:highlight>
                  <a:srgbClr val="EAD1DC"/>
                </a:highlight>
                <a:latin typeface="Mada"/>
                <a:ea typeface="Mada"/>
                <a:cs typeface="Mada"/>
                <a:sym typeface="Mada"/>
              </a:rPr>
              <a:t> PXR</a:t>
            </a:r>
            <a:r>
              <a:rPr lang="en" sz="1200">
                <a:latin typeface="Mada"/>
                <a:ea typeface="Mada"/>
                <a:cs typeface="Mada"/>
                <a:sym typeface="Mada"/>
              </a:rPr>
              <a:t> is a </a:t>
            </a:r>
            <a:r>
              <a:rPr lang="en" sz="1200">
                <a:latin typeface="Mada"/>
                <a:ea typeface="Mada"/>
                <a:cs typeface="Mada"/>
                <a:sym typeface="Mada"/>
              </a:rPr>
              <a:t>Transcription</a:t>
            </a:r>
            <a:r>
              <a:rPr lang="en" sz="1200">
                <a:latin typeface="Mada"/>
                <a:ea typeface="Mada"/>
                <a:cs typeface="Mada"/>
                <a:sym typeface="Mada"/>
              </a:rPr>
              <a:t> factor that </a:t>
            </a:r>
            <a:r>
              <a:rPr b="1" lang="en" sz="1200">
                <a:latin typeface="Mada"/>
                <a:ea typeface="Mada"/>
                <a:cs typeface="Mada"/>
                <a:sym typeface="Mada"/>
              </a:rPr>
              <a:t>regulates the expression of the CYP P450 genes.</a:t>
            </a:r>
            <a:endParaRPr b="1" sz="600">
              <a:latin typeface="Mada"/>
              <a:ea typeface="Mada"/>
              <a:cs typeface="Mada"/>
              <a:sym typeface="Mada"/>
            </a:endParaRPr>
          </a:p>
          <a:p>
            <a:pPr indent="0" lvl="0" marL="457200" rtl="0" algn="l">
              <a:spcBef>
                <a:spcPts val="0"/>
              </a:spcBef>
              <a:spcAft>
                <a:spcPts val="0"/>
              </a:spcAft>
              <a:buNone/>
            </a:pPr>
            <a:r>
              <a:t/>
            </a:r>
            <a:endParaRPr b="1" sz="600">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en" sz="1200">
                <a:latin typeface="Mada"/>
                <a:ea typeface="Mada"/>
                <a:cs typeface="Mada"/>
                <a:sym typeface="Mada"/>
              </a:rPr>
              <a:t>If Drug A is </a:t>
            </a:r>
            <a:r>
              <a:rPr b="1" lang="en" sz="1200">
                <a:highlight>
                  <a:srgbClr val="EAD1DC"/>
                </a:highlight>
                <a:latin typeface="Mada"/>
                <a:ea typeface="Mada"/>
                <a:cs typeface="Mada"/>
                <a:sym typeface="Mada"/>
              </a:rPr>
              <a:t>INDUCER</a:t>
            </a:r>
            <a:r>
              <a:rPr lang="en" sz="1200">
                <a:highlight>
                  <a:srgbClr val="EAD1DC"/>
                </a:highlight>
                <a:latin typeface="Mada"/>
                <a:ea typeface="Mada"/>
                <a:cs typeface="Mada"/>
                <a:sym typeface="Mada"/>
              </a:rPr>
              <a:t>:</a:t>
            </a:r>
            <a:r>
              <a:rPr lang="en" sz="1200">
                <a:latin typeface="Mada"/>
                <a:ea typeface="Mada"/>
                <a:cs typeface="Mada"/>
                <a:sym typeface="Mada"/>
              </a:rPr>
              <a:t>  it binds &amp; activates PXR, which translocates in nucleus → dimerize with RXR </a:t>
            </a:r>
            <a:r>
              <a:rPr lang="en" sz="1200">
                <a:solidFill>
                  <a:schemeClr val="dk1"/>
                </a:solidFill>
                <a:latin typeface="Mada"/>
                <a:ea typeface="Mada"/>
                <a:cs typeface="Mada"/>
                <a:sym typeface="Mada"/>
              </a:rPr>
              <a:t>→</a:t>
            </a:r>
            <a:r>
              <a:rPr lang="en" sz="1200">
                <a:latin typeface="Mada"/>
                <a:ea typeface="Mada"/>
                <a:cs typeface="Mada"/>
                <a:sym typeface="Mada"/>
              </a:rPr>
              <a:t> the hetero-diamer PXR / RXR will induce the expression of </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CYT P450 isoenzymes to increase metabolism of Drug B.</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en" sz="1200">
                <a:latin typeface="Mada"/>
                <a:ea typeface="Mada"/>
                <a:cs typeface="Mada"/>
                <a:sym typeface="Mada"/>
              </a:rPr>
              <a:t>If Drug A is an </a:t>
            </a:r>
            <a:r>
              <a:rPr b="1" lang="en" sz="1200">
                <a:highlight>
                  <a:srgbClr val="EAD1DC"/>
                </a:highlight>
                <a:latin typeface="Mada"/>
                <a:ea typeface="Mada"/>
                <a:cs typeface="Mada"/>
                <a:sym typeface="Mada"/>
              </a:rPr>
              <a:t>INHIBITOR:</a:t>
            </a:r>
            <a:r>
              <a:rPr lang="en" sz="1200">
                <a:latin typeface="Mada"/>
                <a:ea typeface="Mada"/>
                <a:cs typeface="Mada"/>
                <a:sym typeface="Mada"/>
              </a:rPr>
              <a:t> its binding will prevent the activation of PXR </a:t>
            </a:r>
            <a:r>
              <a:rPr lang="en" sz="1200">
                <a:solidFill>
                  <a:schemeClr val="dk1"/>
                </a:solidFill>
                <a:latin typeface="Mada"/>
                <a:ea typeface="Mada"/>
                <a:cs typeface="Mada"/>
                <a:sym typeface="Mada"/>
              </a:rPr>
              <a:t>→ </a:t>
            </a:r>
            <a:r>
              <a:rPr lang="en" sz="1200">
                <a:latin typeface="Mada"/>
                <a:ea typeface="Mada"/>
                <a:cs typeface="Mada"/>
                <a:sym typeface="Mada"/>
              </a:rPr>
              <a:t>repression of CYT P450 isoenzymes to decrease  metabolism of Drug B</a:t>
            </a:r>
            <a:endParaRPr sz="1200">
              <a:latin typeface="Mada"/>
              <a:ea typeface="Mada"/>
              <a:cs typeface="Mada"/>
              <a:sym typeface="Mada"/>
            </a:endParaRPr>
          </a:p>
        </p:txBody>
      </p:sp>
      <p:sp>
        <p:nvSpPr>
          <p:cNvPr id="252" name="Google Shape;252;p28"/>
          <p:cNvSpPr txBox="1"/>
          <p:nvPr/>
        </p:nvSpPr>
        <p:spPr>
          <a:xfrm>
            <a:off x="158175" y="9775950"/>
            <a:ext cx="6604500" cy="4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Mada"/>
                <a:ea typeface="Mada"/>
                <a:cs typeface="Mada"/>
                <a:sym typeface="Mada"/>
              </a:rPr>
              <a:t>Outcome Of Drug-drug Interactions Mediated By CYT P450</a:t>
            </a:r>
            <a:endParaRPr b="1" sz="1800">
              <a:solidFill>
                <a:srgbClr val="C27BA0"/>
              </a:solidFill>
              <a:latin typeface="Mada"/>
              <a:ea typeface="Mada"/>
              <a:cs typeface="Mada"/>
              <a:sym typeface="Mada"/>
            </a:endParaRPr>
          </a:p>
        </p:txBody>
      </p:sp>
      <p:sp>
        <p:nvSpPr>
          <p:cNvPr id="253" name="Google Shape;253;p28"/>
          <p:cNvSpPr txBox="1"/>
          <p:nvPr/>
        </p:nvSpPr>
        <p:spPr>
          <a:xfrm>
            <a:off x="-20625" y="11258550"/>
            <a:ext cx="6912900" cy="960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8"/>
          <p:cNvSpPr/>
          <p:nvPr/>
        </p:nvSpPr>
        <p:spPr>
          <a:xfrm>
            <a:off x="-150" y="11601550"/>
            <a:ext cx="6858000" cy="584400"/>
          </a:xfrm>
          <a:prstGeom prst="round2SameRect">
            <a:avLst>
              <a:gd fmla="val 16667" name="adj1"/>
              <a:gd fmla="val 0" name="adj2"/>
            </a:avLst>
          </a:prstGeom>
          <a:noFill/>
          <a:ln cap="flat" cmpd="sng" w="9525">
            <a:solidFill>
              <a:srgbClr val="C27BA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txBox="1"/>
          <p:nvPr/>
        </p:nvSpPr>
        <p:spPr>
          <a:xfrm>
            <a:off x="352425" y="10246350"/>
            <a:ext cx="1526100" cy="549300"/>
          </a:xfrm>
          <a:prstGeom prst="rect">
            <a:avLst/>
          </a:prstGeom>
          <a:solidFill>
            <a:srgbClr val="EAD1DC"/>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FFFFFF"/>
                </a:solidFill>
                <a:latin typeface="Mada"/>
                <a:ea typeface="Mada"/>
                <a:cs typeface="Mada"/>
                <a:sym typeface="Mada"/>
              </a:rPr>
              <a:t>Enzyme Inducers</a:t>
            </a:r>
            <a:endParaRPr sz="1200">
              <a:solidFill>
                <a:srgbClr val="FFFFFF"/>
              </a:solidFill>
            </a:endParaRPr>
          </a:p>
        </p:txBody>
      </p:sp>
      <p:sp>
        <p:nvSpPr>
          <p:cNvPr id="256" name="Google Shape;256;p28"/>
          <p:cNvSpPr txBox="1"/>
          <p:nvPr/>
        </p:nvSpPr>
        <p:spPr>
          <a:xfrm>
            <a:off x="2381250" y="10246350"/>
            <a:ext cx="4291200" cy="549300"/>
          </a:xfrm>
          <a:prstGeom prst="rect">
            <a:avLst/>
          </a:prstGeom>
          <a:no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1"/>
                </a:solidFill>
                <a:latin typeface="Mada"/>
                <a:ea typeface="Mada"/>
                <a:cs typeface="Mada"/>
                <a:sym typeface="Mada"/>
              </a:rPr>
              <a:t>↑</a:t>
            </a:r>
            <a:r>
              <a:rPr lang="en" sz="1100">
                <a:solidFill>
                  <a:schemeClr val="dk1"/>
                </a:solidFill>
                <a:latin typeface="Mada"/>
                <a:ea typeface="Mada"/>
                <a:cs typeface="Mada"/>
                <a:sym typeface="Mada"/>
              </a:rPr>
              <a:t>metabolism of the inducer </a:t>
            </a:r>
            <a:r>
              <a:rPr lang="en" sz="1100">
                <a:solidFill>
                  <a:srgbClr val="6AA84F"/>
                </a:solidFill>
                <a:latin typeface="Mada"/>
                <a:ea typeface="Mada"/>
                <a:cs typeface="Mada"/>
                <a:sym typeface="Mada"/>
              </a:rPr>
              <a:t>(it self)</a:t>
            </a:r>
            <a:r>
              <a:rPr lang="en" sz="1100">
                <a:solidFill>
                  <a:schemeClr val="dk1"/>
                </a:solidFill>
                <a:latin typeface="Mada"/>
                <a:ea typeface="Mada"/>
                <a:cs typeface="Mada"/>
                <a:sym typeface="Mada"/>
              </a:rPr>
              <a:t> and the co-administered drugs </a:t>
            </a:r>
            <a:r>
              <a:rPr b="1" lang="en" sz="1100">
                <a:solidFill>
                  <a:schemeClr val="dk1"/>
                </a:solidFill>
                <a:latin typeface="Mada"/>
                <a:ea typeface="Mada"/>
                <a:cs typeface="Mada"/>
                <a:sym typeface="Mada"/>
              </a:rPr>
              <a:t>→↓</a:t>
            </a:r>
            <a:r>
              <a:rPr lang="en" sz="1100">
                <a:solidFill>
                  <a:schemeClr val="dk1"/>
                </a:solidFill>
                <a:latin typeface="Mada"/>
                <a:ea typeface="Mada"/>
                <a:cs typeface="Mada"/>
                <a:sym typeface="Mada"/>
              </a:rPr>
              <a:t>  their  pharmacological action</a:t>
            </a:r>
            <a:endParaRPr sz="1100">
              <a:solidFill>
                <a:schemeClr val="dk1"/>
              </a:solidFill>
              <a:latin typeface="Mada"/>
              <a:ea typeface="Mada"/>
              <a:cs typeface="Mada"/>
              <a:sym typeface="Mada"/>
            </a:endParaRPr>
          </a:p>
          <a:p>
            <a:pPr indent="0" lvl="0" marL="0" rtl="0" algn="ctr">
              <a:spcBef>
                <a:spcPts val="0"/>
              </a:spcBef>
              <a:spcAft>
                <a:spcPts val="0"/>
              </a:spcAft>
              <a:buNone/>
            </a:pPr>
            <a:r>
              <a:rPr lang="en" sz="1100">
                <a:solidFill>
                  <a:schemeClr val="dk1"/>
                </a:solidFill>
                <a:latin typeface="Mada"/>
                <a:ea typeface="Mada"/>
                <a:cs typeface="Mada"/>
                <a:sym typeface="Mada"/>
              </a:rPr>
              <a:t>= Tolerance or complete nullification \ ↓Efficacy</a:t>
            </a:r>
            <a:endParaRPr sz="1100">
              <a:solidFill>
                <a:schemeClr val="dk1"/>
              </a:solidFill>
              <a:latin typeface="Mada"/>
              <a:ea typeface="Mada"/>
              <a:cs typeface="Mada"/>
              <a:sym typeface="Mada"/>
            </a:endParaRPr>
          </a:p>
        </p:txBody>
      </p:sp>
      <p:cxnSp>
        <p:nvCxnSpPr>
          <p:cNvPr id="257" name="Google Shape;257;p28"/>
          <p:cNvCxnSpPr>
            <a:stCxn id="255" idx="3"/>
            <a:endCxn id="256" idx="1"/>
          </p:cNvCxnSpPr>
          <p:nvPr/>
        </p:nvCxnSpPr>
        <p:spPr>
          <a:xfrm>
            <a:off x="1878525" y="10521000"/>
            <a:ext cx="502800" cy="0"/>
          </a:xfrm>
          <a:prstGeom prst="straightConnector1">
            <a:avLst/>
          </a:prstGeom>
          <a:noFill/>
          <a:ln cap="flat" cmpd="sng" w="19050">
            <a:solidFill>
              <a:srgbClr val="B7B7B7"/>
            </a:solidFill>
            <a:prstDash val="solid"/>
            <a:round/>
            <a:headEnd len="med" w="med" type="none"/>
            <a:tailEnd len="med" w="med" type="triangle"/>
          </a:ln>
        </p:spPr>
      </p:cxnSp>
      <p:sp>
        <p:nvSpPr>
          <p:cNvPr id="258" name="Google Shape;258;p28"/>
          <p:cNvSpPr txBox="1"/>
          <p:nvPr/>
        </p:nvSpPr>
        <p:spPr>
          <a:xfrm>
            <a:off x="352425" y="10941675"/>
            <a:ext cx="1526100" cy="549300"/>
          </a:xfrm>
          <a:prstGeom prst="rect">
            <a:avLst/>
          </a:prstGeom>
          <a:solidFill>
            <a:srgbClr val="EAD1DC"/>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FFFFFF"/>
                </a:solidFill>
                <a:latin typeface="Mada"/>
                <a:ea typeface="Mada"/>
                <a:cs typeface="Mada"/>
                <a:sym typeface="Mada"/>
              </a:rPr>
              <a:t>Enzyme Inhibitors</a:t>
            </a:r>
            <a:endParaRPr sz="1200">
              <a:solidFill>
                <a:srgbClr val="FFFFFF"/>
              </a:solidFill>
            </a:endParaRPr>
          </a:p>
        </p:txBody>
      </p:sp>
      <p:sp>
        <p:nvSpPr>
          <p:cNvPr id="259" name="Google Shape;259;p28"/>
          <p:cNvSpPr txBox="1"/>
          <p:nvPr/>
        </p:nvSpPr>
        <p:spPr>
          <a:xfrm>
            <a:off x="2381250" y="10941675"/>
            <a:ext cx="4291200" cy="549300"/>
          </a:xfrm>
          <a:prstGeom prst="rect">
            <a:avLst/>
          </a:prstGeom>
          <a:no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1"/>
                </a:solidFill>
                <a:latin typeface="Mada"/>
                <a:ea typeface="Mada"/>
                <a:cs typeface="Mada"/>
                <a:sym typeface="Mada"/>
              </a:rPr>
              <a:t>↓</a:t>
            </a:r>
            <a:r>
              <a:rPr lang="en" sz="1100">
                <a:solidFill>
                  <a:schemeClr val="dk1"/>
                </a:solidFill>
                <a:latin typeface="Mada"/>
                <a:ea typeface="Mada"/>
                <a:cs typeface="Mada"/>
                <a:sym typeface="Mada"/>
              </a:rPr>
              <a:t> or retard metabolism &amp; excretion of the inhibitor and the </a:t>
            </a:r>
            <a:endParaRPr sz="1100">
              <a:solidFill>
                <a:schemeClr val="dk1"/>
              </a:solidFill>
              <a:latin typeface="Mada"/>
              <a:ea typeface="Mada"/>
              <a:cs typeface="Mada"/>
              <a:sym typeface="Mada"/>
            </a:endParaRPr>
          </a:p>
          <a:p>
            <a:pPr indent="0" lvl="0" marL="0" rtl="0" algn="ctr">
              <a:spcBef>
                <a:spcPts val="0"/>
              </a:spcBef>
              <a:spcAft>
                <a:spcPts val="0"/>
              </a:spcAft>
              <a:buNone/>
            </a:pPr>
            <a:r>
              <a:rPr lang="en" sz="1100">
                <a:solidFill>
                  <a:schemeClr val="dk1"/>
                </a:solidFill>
                <a:latin typeface="Mada"/>
                <a:ea typeface="Mada"/>
                <a:cs typeface="Mada"/>
                <a:sym typeface="Mada"/>
              </a:rPr>
              <a:t>co-administered drugs </a:t>
            </a:r>
            <a:r>
              <a:rPr b="1" lang="en" sz="1100">
                <a:solidFill>
                  <a:schemeClr val="dk1"/>
                </a:solidFill>
                <a:latin typeface="Mada"/>
                <a:ea typeface="Mada"/>
                <a:cs typeface="Mada"/>
                <a:sym typeface="Mada"/>
              </a:rPr>
              <a:t>→↑</a:t>
            </a:r>
            <a:r>
              <a:rPr lang="en" sz="1100">
                <a:solidFill>
                  <a:schemeClr val="dk1"/>
                </a:solidFill>
                <a:latin typeface="Mada"/>
                <a:ea typeface="Mada"/>
                <a:cs typeface="Mada"/>
                <a:sym typeface="Mada"/>
              </a:rPr>
              <a:t>or prolong their pharmacological action</a:t>
            </a:r>
            <a:endParaRPr sz="1100">
              <a:solidFill>
                <a:schemeClr val="dk1"/>
              </a:solidFill>
              <a:latin typeface="Mada"/>
              <a:ea typeface="Mada"/>
              <a:cs typeface="Mada"/>
              <a:sym typeface="Mada"/>
            </a:endParaRPr>
          </a:p>
          <a:p>
            <a:pPr indent="0" lvl="0" marL="0" rtl="0" algn="ctr">
              <a:spcBef>
                <a:spcPts val="0"/>
              </a:spcBef>
              <a:spcAft>
                <a:spcPts val="0"/>
              </a:spcAft>
              <a:buNone/>
            </a:pPr>
            <a:r>
              <a:rPr lang="en" sz="1100">
                <a:solidFill>
                  <a:schemeClr val="dk1"/>
                </a:solidFill>
                <a:latin typeface="Mada"/>
                <a:ea typeface="Mada"/>
                <a:cs typeface="Mada"/>
                <a:sym typeface="Mada"/>
              </a:rPr>
              <a:t>= </a:t>
            </a:r>
            <a:r>
              <a:rPr b="1" lang="en" sz="1100">
                <a:solidFill>
                  <a:schemeClr val="dk1"/>
                </a:solidFill>
                <a:latin typeface="Mada"/>
                <a:ea typeface="Mada"/>
                <a:cs typeface="Mada"/>
                <a:sym typeface="Mada"/>
              </a:rPr>
              <a:t>↑ </a:t>
            </a:r>
            <a:r>
              <a:rPr lang="en" sz="1100">
                <a:solidFill>
                  <a:schemeClr val="dk1"/>
                </a:solidFill>
                <a:latin typeface="Mada"/>
                <a:ea typeface="Mada"/>
                <a:cs typeface="Mada"/>
                <a:sym typeface="Mada"/>
              </a:rPr>
              <a:t>toxicity</a:t>
            </a:r>
            <a:endParaRPr sz="1100">
              <a:solidFill>
                <a:schemeClr val="dk1"/>
              </a:solidFill>
              <a:latin typeface="Mada"/>
              <a:ea typeface="Mada"/>
              <a:cs typeface="Mada"/>
              <a:sym typeface="Mada"/>
            </a:endParaRPr>
          </a:p>
        </p:txBody>
      </p:sp>
      <p:cxnSp>
        <p:nvCxnSpPr>
          <p:cNvPr id="260" name="Google Shape;260;p28"/>
          <p:cNvCxnSpPr>
            <a:stCxn id="258" idx="3"/>
            <a:endCxn id="259" idx="1"/>
          </p:cNvCxnSpPr>
          <p:nvPr/>
        </p:nvCxnSpPr>
        <p:spPr>
          <a:xfrm>
            <a:off x="1878525" y="11216325"/>
            <a:ext cx="502800" cy="0"/>
          </a:xfrm>
          <a:prstGeom prst="straightConnector1">
            <a:avLst/>
          </a:prstGeom>
          <a:noFill/>
          <a:ln cap="flat" cmpd="sng" w="19050">
            <a:solidFill>
              <a:srgbClr val="B7B7B7"/>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graphicFrame>
        <p:nvGraphicFramePr>
          <p:cNvPr id="265" name="Google Shape;265;p29"/>
          <p:cNvGraphicFramePr/>
          <p:nvPr/>
        </p:nvGraphicFramePr>
        <p:xfrm>
          <a:off x="152475" y="3782200"/>
          <a:ext cx="3000000" cy="3000000"/>
        </p:xfrm>
        <a:graphic>
          <a:graphicData uri="http://schemas.openxmlformats.org/drawingml/2006/table">
            <a:tbl>
              <a:tblPr>
                <a:noFill/>
                <a:tableStyleId>{997C53EB-BF13-4816-998E-24ED51EF1CE4}</a:tableStyleId>
              </a:tblPr>
              <a:tblGrid>
                <a:gridCol w="2328725"/>
                <a:gridCol w="2004875"/>
                <a:gridCol w="2252525"/>
              </a:tblGrid>
              <a:tr h="100000">
                <a:tc gridSpan="3">
                  <a:txBody>
                    <a:bodyPr/>
                    <a:lstStyle/>
                    <a:p>
                      <a:pPr indent="0" lvl="0" marL="0" rtl="0" algn="ctr">
                        <a:spcBef>
                          <a:spcPts val="0"/>
                        </a:spcBef>
                        <a:spcAft>
                          <a:spcPts val="0"/>
                        </a:spcAft>
                        <a:buNone/>
                      </a:pPr>
                      <a:r>
                        <a:rPr b="1" lang="en" sz="2400">
                          <a:solidFill>
                            <a:schemeClr val="lt1"/>
                          </a:solidFill>
                          <a:latin typeface="Mada"/>
                          <a:ea typeface="Mada"/>
                          <a:cs typeface="Mada"/>
                          <a:sym typeface="Mada"/>
                        </a:rPr>
                        <a:t>CYT P450 3A4</a:t>
                      </a:r>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93C47D"/>
                    </a:solidFill>
                  </a:tcPr>
                </a:tc>
                <a:tc hMerge="1"/>
                <a:tc hMerge="1"/>
              </a:tr>
              <a:tr h="860350">
                <a:tc gridSpan="3">
                  <a:txBody>
                    <a:bodyPr/>
                    <a:lstStyle/>
                    <a:p>
                      <a:pPr indent="0" lvl="0" marL="0" rtl="0" algn="l">
                        <a:spcBef>
                          <a:spcPts val="0"/>
                        </a:spcBef>
                        <a:spcAft>
                          <a:spcPts val="0"/>
                        </a:spcAft>
                        <a:buNone/>
                      </a:pPr>
                      <a:r>
                        <a:t/>
                      </a:r>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hMerge="1"/>
                <a:tc hMerge="1"/>
              </a:tr>
              <a:tr h="3269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Substrates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Inducers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Inhibitors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r>
              <a:tr h="860350">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Ca</a:t>
                      </a:r>
                      <a:r>
                        <a:rPr baseline="30000" lang="en" sz="1200">
                          <a:solidFill>
                            <a:schemeClr val="dk1"/>
                          </a:solidFill>
                          <a:latin typeface="Mada"/>
                          <a:ea typeface="Mada"/>
                          <a:cs typeface="Mada"/>
                          <a:sym typeface="Mada"/>
                        </a:rPr>
                        <a:t>+2</a:t>
                      </a:r>
                      <a:r>
                        <a:rPr lang="en" sz="1200">
                          <a:solidFill>
                            <a:schemeClr val="dk1"/>
                          </a:solidFill>
                          <a:latin typeface="Mada"/>
                          <a:ea typeface="Mada"/>
                          <a:cs typeface="Mada"/>
                          <a:sym typeface="Mada"/>
                        </a:rPr>
                        <a:t> channel blocker</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Amlodipine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Verapamil</a:t>
                      </a:r>
                      <a:endParaRPr sz="1200">
                        <a:solidFill>
                          <a:schemeClr val="dk1"/>
                        </a:solidFill>
                        <a:latin typeface="Mada"/>
                        <a:ea typeface="Mada"/>
                        <a:cs typeface="Mada"/>
                        <a:sym typeface="Mada"/>
                      </a:endParaRPr>
                    </a:p>
                    <a:p>
                      <a:pPr indent="0" lvl="0" marL="91440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Benzodiazepines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Midazolam</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Clonazepam</a:t>
                      </a:r>
                      <a:endParaRPr sz="1200">
                        <a:solidFill>
                          <a:schemeClr val="dk1"/>
                        </a:solidFill>
                        <a:latin typeface="Mada"/>
                        <a:ea typeface="Mada"/>
                        <a:cs typeface="Mada"/>
                        <a:sym typeface="Mada"/>
                      </a:endParaRPr>
                    </a:p>
                    <a:p>
                      <a:pPr indent="0" lvl="0" marL="91440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HMG-CoA- reductase inhibitors ( statins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Atorvastatin</a:t>
                      </a:r>
                      <a:endParaRPr sz="1200">
                        <a:solidFill>
                          <a:schemeClr val="dk1"/>
                        </a:solidFill>
                        <a:latin typeface="Mada"/>
                        <a:ea typeface="Mada"/>
                        <a:cs typeface="Mada"/>
                        <a:sym typeface="Mada"/>
                      </a:endParaRPr>
                    </a:p>
                    <a:p>
                      <a:pPr indent="0" lvl="0" marL="91440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Immunosuppressants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Cyclosporine</a:t>
                      </a:r>
                      <a:endParaRPr sz="1200">
                        <a:solidFill>
                          <a:schemeClr val="dk1"/>
                        </a:solidFill>
                        <a:latin typeface="Mada"/>
                        <a:ea typeface="Mada"/>
                        <a:cs typeface="Mada"/>
                        <a:sym typeface="Mada"/>
                      </a:endParaRPr>
                    </a:p>
                    <a:p>
                      <a:pPr indent="0" lvl="0" marL="91440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Azole Antifungals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Fluconazole</a:t>
                      </a:r>
                      <a:endParaRPr sz="1200">
                        <a:solidFill>
                          <a:schemeClr val="dk1"/>
                        </a:solidFill>
                        <a:latin typeface="Mada"/>
                        <a:ea typeface="Mada"/>
                        <a:cs typeface="Mada"/>
                        <a:sym typeface="Mada"/>
                      </a:endParaRPr>
                    </a:p>
                    <a:p>
                      <a:pPr indent="0" lvl="0" marL="91440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Antibiotics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Erythromycin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Clarithromycin</a:t>
                      </a:r>
                      <a:endParaRPr sz="1200">
                        <a:solidFill>
                          <a:schemeClr val="dk1"/>
                        </a:solidFill>
                        <a:latin typeface="Mada"/>
                        <a:ea typeface="Mada"/>
                        <a:cs typeface="Mada"/>
                        <a:sym typeface="Mada"/>
                      </a:endParaRPr>
                    </a:p>
                    <a:p>
                      <a:pPr indent="0" lvl="0" marL="91440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Cancer Chemotherapy</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Cyclophosphamide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Tamoxifen</a:t>
                      </a:r>
                      <a:endParaRPr sz="1200">
                        <a:solidFill>
                          <a:schemeClr val="dk1"/>
                        </a:solidFill>
                        <a:latin typeface="Mada"/>
                        <a:ea typeface="Mada"/>
                        <a:cs typeface="Mada"/>
                        <a:sym typeface="Mada"/>
                      </a:endParaRPr>
                    </a:p>
                    <a:p>
                      <a:pPr indent="0" lvl="0" marL="91440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Non-Sedating Antihistamines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Astemizole</a:t>
                      </a:r>
                      <a:endParaRPr sz="1200">
                        <a:solidFill>
                          <a:schemeClr val="dk1"/>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Rifampicin\</a:t>
                      </a:r>
                      <a:r>
                        <a:rPr lang="en" sz="1200">
                          <a:solidFill>
                            <a:srgbClr val="999999"/>
                          </a:solidFill>
                          <a:latin typeface="Mada"/>
                          <a:ea typeface="Mada"/>
                          <a:cs typeface="Mada"/>
                          <a:sym typeface="Mada"/>
                        </a:rPr>
                        <a:t>Rifampin</a:t>
                      </a:r>
                      <a:endParaRPr sz="1200">
                        <a:solidFill>
                          <a:srgbClr val="999999"/>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Phenytoin</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Carbamazepine</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Barbiturates</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Dexamethasone</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Progestins</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Rifabutin</a:t>
                      </a:r>
                      <a:endParaRPr sz="1200">
                        <a:solidFill>
                          <a:srgbClr val="674EA7"/>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Grapefruits</a:t>
                      </a:r>
                      <a:endParaRPr sz="1200">
                        <a:solidFill>
                          <a:schemeClr val="dk1"/>
                        </a:solidFill>
                        <a:latin typeface="Mada"/>
                        <a:ea typeface="Mada"/>
                        <a:cs typeface="Mada"/>
                        <a:sym typeface="Mada"/>
                      </a:endParaRPr>
                    </a:p>
                    <a:p>
                      <a:pPr indent="0" lvl="0" marL="45720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Nefazodone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H2 Blocker</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Cimetidine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Immunosuppressant</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 Cyclosporine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Azole Antifungals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Fluconazole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Ketoconazole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Itraconazole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Antibiotics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Erythromycin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Clarithromycin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Troleandomycin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Chloramphenicol</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Protease Inhibitors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Ritonavir</a:t>
                      </a:r>
                      <a:endParaRPr sz="12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sp>
        <p:nvSpPr>
          <p:cNvPr id="266" name="Google Shape;266;p29"/>
          <p:cNvSpPr txBox="1"/>
          <p:nvPr/>
        </p:nvSpPr>
        <p:spPr>
          <a:xfrm>
            <a:off x="74625" y="4307925"/>
            <a:ext cx="3681600" cy="931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Most calcium channel blockers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Most benzodiazepines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Most HIV protease inhibitors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Most HMG-CoA- reductase inhibi</a:t>
            </a:r>
            <a:r>
              <a:rPr lang="en" sz="1200">
                <a:latin typeface="Mada"/>
                <a:ea typeface="Mada"/>
                <a:cs typeface="Mada"/>
                <a:sym typeface="Mada"/>
              </a:rPr>
              <a:t>tors (statins)</a:t>
            </a:r>
            <a:endParaRPr sz="1200">
              <a:latin typeface="Mada"/>
              <a:ea typeface="Mada"/>
              <a:cs typeface="Mada"/>
              <a:sym typeface="Mada"/>
            </a:endParaRPr>
          </a:p>
          <a:p>
            <a:pPr indent="0" lvl="0" marL="0" rtl="0" algn="l">
              <a:spcBef>
                <a:spcPts val="0"/>
              </a:spcBef>
              <a:spcAft>
                <a:spcPts val="0"/>
              </a:spcAft>
              <a:buNone/>
            </a:pPr>
            <a:r>
              <a:t/>
            </a:r>
            <a:endParaRPr/>
          </a:p>
        </p:txBody>
      </p:sp>
      <p:sp>
        <p:nvSpPr>
          <p:cNvPr id="267" name="Google Shape;267;p29"/>
          <p:cNvSpPr txBox="1"/>
          <p:nvPr/>
        </p:nvSpPr>
        <p:spPr>
          <a:xfrm>
            <a:off x="3657675" y="4307925"/>
            <a:ext cx="3000000" cy="623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Cyclosporine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Most non-sedating antihistamines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Cisapride</a:t>
            </a:r>
            <a:endParaRPr/>
          </a:p>
        </p:txBody>
      </p:sp>
      <p:sp>
        <p:nvSpPr>
          <p:cNvPr id="268" name="Google Shape;268;p29"/>
          <p:cNvSpPr txBox="1"/>
          <p:nvPr/>
        </p:nvSpPr>
        <p:spPr>
          <a:xfrm>
            <a:off x="581025" y="76200"/>
            <a:ext cx="5848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Classification of CYT P450</a:t>
            </a:r>
            <a:endParaRPr b="1" sz="2400">
              <a:solidFill>
                <a:srgbClr val="741B47"/>
              </a:solidFill>
            </a:endParaRPr>
          </a:p>
        </p:txBody>
      </p:sp>
      <p:sp>
        <p:nvSpPr>
          <p:cNvPr id="269" name="Google Shape;269;p29"/>
          <p:cNvSpPr txBox="1"/>
          <p:nvPr/>
        </p:nvSpPr>
        <p:spPr>
          <a:xfrm>
            <a:off x="762000" y="495300"/>
            <a:ext cx="5467200" cy="46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It has been classified into:</a:t>
            </a:r>
            <a:endParaRPr sz="1200">
              <a:latin typeface="Mada"/>
              <a:ea typeface="Mada"/>
              <a:cs typeface="Mada"/>
              <a:sym typeface="Mada"/>
            </a:endParaRPr>
          </a:p>
          <a:p>
            <a:pPr indent="0" lvl="0" marL="0" rtl="0" algn="ctr">
              <a:spcBef>
                <a:spcPts val="0"/>
              </a:spcBef>
              <a:spcAft>
                <a:spcPts val="0"/>
              </a:spcAft>
              <a:buNone/>
            </a:pPr>
            <a:r>
              <a:rPr b="1" lang="en" sz="1200">
                <a:latin typeface="Mada"/>
                <a:ea typeface="Mada"/>
                <a:cs typeface="Mada"/>
                <a:sym typeface="Mada"/>
              </a:rPr>
              <a:t>Families</a:t>
            </a:r>
            <a:r>
              <a:rPr lang="en" sz="1200">
                <a:latin typeface="Mada"/>
                <a:ea typeface="Mada"/>
                <a:cs typeface="Mada"/>
                <a:sym typeface="Mada"/>
              </a:rPr>
              <a:t> designated by numbers &amp; </a:t>
            </a:r>
            <a:r>
              <a:rPr b="1" lang="en" sz="1200">
                <a:latin typeface="Mada"/>
                <a:ea typeface="Mada"/>
                <a:cs typeface="Mada"/>
                <a:sym typeface="Mada"/>
              </a:rPr>
              <a:t>Sub families</a:t>
            </a:r>
            <a:r>
              <a:rPr lang="en" sz="1200">
                <a:latin typeface="Mada"/>
                <a:ea typeface="Mada"/>
                <a:cs typeface="Mada"/>
                <a:sym typeface="Mada"/>
              </a:rPr>
              <a:t> </a:t>
            </a:r>
            <a:r>
              <a:rPr lang="en" sz="1200">
                <a:solidFill>
                  <a:schemeClr val="dk1"/>
                </a:solidFill>
                <a:latin typeface="Mada"/>
                <a:ea typeface="Mada"/>
                <a:cs typeface="Mada"/>
                <a:sym typeface="Mada"/>
              </a:rPr>
              <a:t>designated by letters</a:t>
            </a:r>
            <a:endParaRPr sz="1200">
              <a:latin typeface="Mada"/>
              <a:ea typeface="Mada"/>
              <a:cs typeface="Mada"/>
              <a:sym typeface="Mada"/>
            </a:endParaRPr>
          </a:p>
        </p:txBody>
      </p:sp>
      <p:pic>
        <p:nvPicPr>
          <p:cNvPr id="270" name="Google Shape;270;p29"/>
          <p:cNvPicPr preferRelativeResize="0"/>
          <p:nvPr/>
        </p:nvPicPr>
        <p:blipFill rotWithShape="1">
          <a:blip r:embed="rId3">
            <a:alphaModFix/>
          </a:blip>
          <a:srcRect b="14649" l="8076" r="8318" t="18550"/>
          <a:stretch/>
        </p:blipFill>
        <p:spPr>
          <a:xfrm>
            <a:off x="4131054" y="1075575"/>
            <a:ext cx="2193172" cy="1239001"/>
          </a:xfrm>
          <a:prstGeom prst="rect">
            <a:avLst/>
          </a:prstGeom>
          <a:noFill/>
          <a:ln>
            <a:noFill/>
          </a:ln>
        </p:spPr>
      </p:pic>
      <p:sp>
        <p:nvSpPr>
          <p:cNvPr id="271" name="Google Shape;271;p29"/>
          <p:cNvSpPr txBox="1"/>
          <p:nvPr/>
        </p:nvSpPr>
        <p:spPr>
          <a:xfrm>
            <a:off x="436575" y="1305225"/>
            <a:ext cx="3611700" cy="8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ada"/>
                <a:ea typeface="Mada"/>
                <a:cs typeface="Mada"/>
                <a:sym typeface="Mada"/>
              </a:rPr>
              <a:t>Distribution of different CYP isoforms in the liver:</a:t>
            </a:r>
            <a:endParaRPr b="1"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 CYP3A4/5 : 36%   • CYP2D6: 19%    • CYP2C9: 16%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 CYP1A/2 :  11%     • CYP2C19:  8%   </a:t>
            </a:r>
            <a:endParaRPr sz="1200">
              <a:solidFill>
                <a:srgbClr val="666666"/>
              </a:solidFill>
              <a:latin typeface="Mada"/>
              <a:ea typeface="Mada"/>
              <a:cs typeface="Mada"/>
              <a:sym typeface="Mada"/>
            </a:endParaRPr>
          </a:p>
        </p:txBody>
      </p:sp>
      <p:sp>
        <p:nvSpPr>
          <p:cNvPr id="272" name="Google Shape;272;p29"/>
          <p:cNvSpPr txBox="1"/>
          <p:nvPr/>
        </p:nvSpPr>
        <p:spPr>
          <a:xfrm>
            <a:off x="923925" y="2695575"/>
            <a:ext cx="5124600" cy="41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Mada"/>
                <a:ea typeface="Mada"/>
                <a:cs typeface="Mada"/>
                <a:sym typeface="Mada"/>
              </a:rPr>
              <a:t>Genetic Variation</a:t>
            </a:r>
            <a:endParaRPr b="1" sz="1800">
              <a:solidFill>
                <a:srgbClr val="C27BA0"/>
              </a:solidFill>
              <a:latin typeface="Mada"/>
              <a:ea typeface="Mada"/>
              <a:cs typeface="Mada"/>
              <a:sym typeface="Mada"/>
            </a:endParaRPr>
          </a:p>
        </p:txBody>
      </p:sp>
      <p:sp>
        <p:nvSpPr>
          <p:cNvPr id="273" name="Google Shape;273;p29"/>
          <p:cNvSpPr txBox="1"/>
          <p:nvPr/>
        </p:nvSpPr>
        <p:spPr>
          <a:xfrm>
            <a:off x="152475" y="3114675"/>
            <a:ext cx="6586200" cy="561900"/>
          </a:xfrm>
          <a:prstGeom prst="rect">
            <a:avLst/>
          </a:prstGeom>
          <a:noFill/>
          <a:ln cap="flat" cmpd="sng" w="9525">
            <a:solidFill>
              <a:srgbClr val="C27BA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Genetic polymorphisms in CYT P450 isoenzymes have been observed &amp; are reasons behind the altered response to drug therapy</a:t>
            </a:r>
            <a:endParaRPr sz="1200">
              <a:latin typeface="Mada"/>
              <a:ea typeface="Mada"/>
              <a:cs typeface="Mada"/>
              <a:sym typeface="Mada"/>
            </a:endParaRPr>
          </a:p>
        </p:txBody>
      </p:sp>
      <p:cxnSp>
        <p:nvCxnSpPr>
          <p:cNvPr id="274" name="Google Shape;274;p29"/>
          <p:cNvCxnSpPr/>
          <p:nvPr/>
        </p:nvCxnSpPr>
        <p:spPr>
          <a:xfrm>
            <a:off x="19050" y="2447925"/>
            <a:ext cx="6810300" cy="0"/>
          </a:xfrm>
          <a:prstGeom prst="straightConnector1">
            <a:avLst/>
          </a:prstGeom>
          <a:noFill/>
          <a:ln cap="flat" cmpd="sng" w="28575">
            <a:solidFill>
              <a:srgbClr val="B7B7B7"/>
            </a:solidFill>
            <a:prstDash val="dot"/>
            <a:round/>
            <a:headEnd len="med" w="med" type="none"/>
            <a:tailEnd len="med" w="med" type="none"/>
          </a:ln>
        </p:spPr>
      </p:cxnSp>
      <p:pic>
        <p:nvPicPr>
          <p:cNvPr id="275" name="Google Shape;275;p29"/>
          <p:cNvPicPr preferRelativeResize="0"/>
          <p:nvPr/>
        </p:nvPicPr>
        <p:blipFill>
          <a:blip r:embed="rId4">
            <a:alphaModFix/>
          </a:blip>
          <a:stretch>
            <a:fillRect/>
          </a:stretch>
        </p:blipFill>
        <p:spPr>
          <a:xfrm>
            <a:off x="82702" y="2522348"/>
            <a:ext cx="435700" cy="435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graphicFrame>
        <p:nvGraphicFramePr>
          <p:cNvPr id="280" name="Google Shape;280;p30"/>
          <p:cNvGraphicFramePr/>
          <p:nvPr/>
        </p:nvGraphicFramePr>
        <p:xfrm>
          <a:off x="152475" y="810400"/>
          <a:ext cx="3000000" cy="3000000"/>
        </p:xfrm>
        <a:graphic>
          <a:graphicData uri="http://schemas.openxmlformats.org/drawingml/2006/table">
            <a:tbl>
              <a:tblPr>
                <a:noFill/>
                <a:tableStyleId>{997C53EB-BF13-4816-998E-24ED51EF1CE4}</a:tableStyleId>
              </a:tblPr>
              <a:tblGrid>
                <a:gridCol w="2211600"/>
                <a:gridCol w="2211600"/>
                <a:gridCol w="2139250"/>
              </a:tblGrid>
              <a:tr h="100000">
                <a:tc gridSpan="3">
                  <a:txBody>
                    <a:bodyPr/>
                    <a:lstStyle/>
                    <a:p>
                      <a:pPr indent="0" lvl="0" marL="0" rtl="0" algn="ctr">
                        <a:spcBef>
                          <a:spcPts val="0"/>
                        </a:spcBef>
                        <a:spcAft>
                          <a:spcPts val="0"/>
                        </a:spcAft>
                        <a:buNone/>
                      </a:pPr>
                      <a:r>
                        <a:rPr b="1" lang="en" sz="2400">
                          <a:solidFill>
                            <a:schemeClr val="lt1"/>
                          </a:solidFill>
                          <a:latin typeface="Mada"/>
                          <a:ea typeface="Mada"/>
                          <a:cs typeface="Mada"/>
                          <a:sym typeface="Mada"/>
                        </a:rPr>
                        <a:t>CYT P450 2D6</a:t>
                      </a:r>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3D85C6"/>
                    </a:solidFill>
                  </a:tcPr>
                </a:tc>
                <a:tc hMerge="1"/>
                <a:tc hMerge="1"/>
              </a:tr>
              <a:tr h="3269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Substrates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Inducers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Inhibitors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r>
              <a:tr h="860350">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Codeine</a:t>
                      </a:r>
                      <a:endParaRPr sz="1200">
                        <a:solidFill>
                          <a:schemeClr val="dk1"/>
                        </a:solidFill>
                        <a:latin typeface="Mada"/>
                        <a:ea typeface="Mada"/>
                        <a:cs typeface="Mada"/>
                        <a:sym typeface="Mada"/>
                      </a:endParaRPr>
                    </a:p>
                    <a:p>
                      <a:pPr indent="0" lvl="0" marL="45720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Many B-blockers </a:t>
                      </a:r>
                      <a:endParaRPr sz="1200">
                        <a:solidFill>
                          <a:schemeClr val="dk1"/>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 sz="1200">
                          <a:solidFill>
                            <a:srgbClr val="6AA84F"/>
                          </a:solidFill>
                          <a:latin typeface="Mada"/>
                          <a:ea typeface="Mada"/>
                          <a:cs typeface="Mada"/>
                          <a:sym typeface="Mada"/>
                        </a:rPr>
                        <a:t>Propranolol</a:t>
                      </a:r>
                      <a:endParaRPr sz="1200">
                        <a:solidFill>
                          <a:srgbClr val="6AA84F"/>
                        </a:solidFill>
                        <a:latin typeface="Mada"/>
                        <a:ea typeface="Mada"/>
                        <a:cs typeface="Mada"/>
                        <a:sym typeface="Mada"/>
                      </a:endParaRPr>
                    </a:p>
                    <a:p>
                      <a:pPr indent="-304800" lvl="1" marL="914400" rtl="0" algn="l">
                        <a:spcBef>
                          <a:spcPts val="0"/>
                        </a:spcBef>
                        <a:spcAft>
                          <a:spcPts val="0"/>
                        </a:spcAft>
                        <a:buClr>
                          <a:srgbClr val="B7B7B7"/>
                        </a:buClr>
                        <a:buSzPts val="1200"/>
                        <a:buFont typeface="Mada"/>
                        <a:buChar char="○"/>
                      </a:pPr>
                      <a:r>
                        <a:rPr lang="en" sz="1200">
                          <a:solidFill>
                            <a:srgbClr val="B7B7B7"/>
                          </a:solidFill>
                          <a:latin typeface="Mada"/>
                          <a:ea typeface="Mada"/>
                          <a:cs typeface="Mada"/>
                          <a:sym typeface="Mada"/>
                        </a:rPr>
                        <a:t>Metoprolol</a:t>
                      </a:r>
                      <a:endParaRPr sz="1200">
                        <a:solidFill>
                          <a:srgbClr val="B7B7B7"/>
                        </a:solidFill>
                        <a:latin typeface="Mada"/>
                        <a:ea typeface="Mada"/>
                        <a:cs typeface="Mada"/>
                        <a:sym typeface="Mada"/>
                      </a:endParaRPr>
                    </a:p>
                    <a:p>
                      <a:pPr indent="-304800" lvl="1" marL="914400" rtl="0" algn="l">
                        <a:spcBef>
                          <a:spcPts val="0"/>
                        </a:spcBef>
                        <a:spcAft>
                          <a:spcPts val="0"/>
                        </a:spcAft>
                        <a:buClr>
                          <a:srgbClr val="B7B7B7"/>
                        </a:buClr>
                        <a:buSzPts val="1200"/>
                        <a:buFont typeface="Mada"/>
                        <a:buChar char="○"/>
                      </a:pPr>
                      <a:r>
                        <a:rPr lang="en" sz="1200">
                          <a:solidFill>
                            <a:srgbClr val="B7B7B7"/>
                          </a:solidFill>
                          <a:latin typeface="Mada"/>
                          <a:ea typeface="Mada"/>
                          <a:cs typeface="Mada"/>
                          <a:sym typeface="Mada"/>
                        </a:rPr>
                        <a:t>Timolol</a:t>
                      </a:r>
                      <a:endParaRPr sz="1200">
                        <a:solidFill>
                          <a:srgbClr val="B7B7B7"/>
                        </a:solidFill>
                        <a:latin typeface="Mada"/>
                        <a:ea typeface="Mada"/>
                        <a:cs typeface="Mada"/>
                        <a:sym typeface="Mada"/>
                      </a:endParaRPr>
                    </a:p>
                    <a:p>
                      <a:pPr indent="-304800" lvl="1" marL="914400" rtl="0" algn="l">
                        <a:spcBef>
                          <a:spcPts val="0"/>
                        </a:spcBef>
                        <a:spcAft>
                          <a:spcPts val="0"/>
                        </a:spcAft>
                        <a:buClr>
                          <a:srgbClr val="B7B7B7"/>
                        </a:buClr>
                        <a:buSzPts val="1200"/>
                        <a:buFont typeface="Mada"/>
                        <a:buChar char="○"/>
                      </a:pPr>
                      <a:r>
                        <a:rPr lang="en" sz="1200">
                          <a:solidFill>
                            <a:srgbClr val="B7B7B7"/>
                          </a:solidFill>
                          <a:latin typeface="Mada"/>
                          <a:ea typeface="Mada"/>
                          <a:cs typeface="Mada"/>
                          <a:sym typeface="Mada"/>
                        </a:rPr>
                        <a:t>Bupranolol</a:t>
                      </a:r>
                      <a:endParaRPr sz="1200">
                        <a:solidFill>
                          <a:srgbClr val="B7B7B7"/>
                        </a:solidFill>
                        <a:latin typeface="Mada"/>
                        <a:ea typeface="Mada"/>
                        <a:cs typeface="Mada"/>
                        <a:sym typeface="Mada"/>
                      </a:endParaRPr>
                    </a:p>
                    <a:p>
                      <a:pPr indent="0" lvl="0" marL="914400" rtl="0" algn="l">
                        <a:spcBef>
                          <a:spcPts val="0"/>
                        </a:spcBef>
                        <a:spcAft>
                          <a:spcPts val="0"/>
                        </a:spcAft>
                        <a:buNone/>
                      </a:pPr>
                      <a:r>
                        <a:t/>
                      </a:r>
                      <a:endParaRPr sz="1200">
                        <a:solidFill>
                          <a:srgbClr val="B7B7B7"/>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Many tricyclic antidepressants</a:t>
                      </a:r>
                      <a:endParaRPr sz="1200">
                        <a:solidFill>
                          <a:srgbClr val="999999"/>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Rifampicin</a:t>
                      </a:r>
                      <a:endParaRPr sz="1200">
                        <a:solidFill>
                          <a:srgbClr val="674EA7"/>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Fluoxetine</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Haloperidol</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Paroxetine</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Quinidine</a:t>
                      </a:r>
                      <a:endParaRPr sz="12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279325">
                <a:tc gridSpan="3">
                  <a:txBody>
                    <a:bodyPr/>
                    <a:lstStyle/>
                    <a:p>
                      <a:pPr indent="-228600" lvl="0" marL="457200" rtl="0" algn="ctr">
                        <a:spcBef>
                          <a:spcPts val="0"/>
                        </a:spcBef>
                        <a:spcAft>
                          <a:spcPts val="0"/>
                        </a:spcAft>
                        <a:buNone/>
                      </a:pPr>
                      <a:r>
                        <a:rPr b="1" lang="en">
                          <a:solidFill>
                            <a:srgbClr val="FFFFFF"/>
                          </a:solidFill>
                          <a:latin typeface="Mada"/>
                          <a:ea typeface="Mada"/>
                          <a:cs typeface="Mada"/>
                          <a:sym typeface="Mada"/>
                        </a:rPr>
                        <a:t>Genetic Variation</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c hMerge="1"/>
                <a:tc hMerge="1"/>
              </a:tr>
              <a:tr h="860350">
                <a:tc gridSpan="3">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This isoenzyme has </a:t>
                      </a:r>
                      <a:r>
                        <a:rPr b="1" lang="en" sz="1200">
                          <a:solidFill>
                            <a:srgbClr val="FF0000"/>
                          </a:solidFill>
                          <a:latin typeface="Mada"/>
                          <a:ea typeface="Mada"/>
                          <a:cs typeface="Mada"/>
                          <a:sym typeface="Mada"/>
                        </a:rPr>
                        <a:t>the most frequent polymorphisms</a:t>
                      </a:r>
                      <a:r>
                        <a:rPr lang="en" sz="1200">
                          <a:solidFill>
                            <a:schemeClr val="dk1"/>
                          </a:solidFill>
                          <a:latin typeface="Mada"/>
                          <a:ea typeface="Mada"/>
                          <a:cs typeface="Mada"/>
                          <a:sym typeface="Mada"/>
                        </a:rPr>
                        <a:t> in all CYT P450 and when polymorphism occurs → ↓ metabolizing capacity of CYP2D6  i.e those  who exhibit the polymorphism become poor metabolizers: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1-Metabolism of some drugs neuroleptics, tricyclic antidepressants, antianginals agent (perhexiline), antiarrhythmics (propafenone &amp; metoprolol) </a:t>
                      </a:r>
                      <a:r>
                        <a:rPr b="1" lang="en" sz="1200">
                          <a:solidFill>
                            <a:srgbClr val="FF0000"/>
                          </a:solidFill>
                          <a:latin typeface="Mada"/>
                          <a:ea typeface="Mada"/>
                          <a:cs typeface="Mada"/>
                          <a:sym typeface="Mada"/>
                        </a:rPr>
                        <a:t>are</a:t>
                      </a:r>
                      <a:r>
                        <a:rPr lang="en" sz="1200">
                          <a:solidFill>
                            <a:srgbClr val="FF0000"/>
                          </a:solidFill>
                          <a:latin typeface="Mada"/>
                          <a:ea typeface="Mada"/>
                          <a:cs typeface="Mada"/>
                          <a:sym typeface="Mada"/>
                        </a:rPr>
                        <a:t> </a:t>
                      </a:r>
                      <a:r>
                        <a:rPr b="1" lang="en" sz="1200">
                          <a:solidFill>
                            <a:srgbClr val="FF0000"/>
                          </a:solidFill>
                          <a:latin typeface="Mada"/>
                          <a:ea typeface="Mada"/>
                          <a:cs typeface="Mada"/>
                          <a:sym typeface="Mada"/>
                        </a:rPr>
                        <a:t>suppressed</a:t>
                      </a:r>
                      <a:r>
                        <a:rPr lang="en" sz="1200">
                          <a:solidFill>
                            <a:srgbClr val="FF0000"/>
                          </a:solidFill>
                          <a:latin typeface="Mada"/>
                          <a:ea typeface="Mada"/>
                          <a:cs typeface="Mada"/>
                          <a:sym typeface="Mada"/>
                        </a:rPr>
                        <a:t> </a:t>
                      </a:r>
                      <a:r>
                        <a:rPr lang="en" sz="1200">
                          <a:solidFill>
                            <a:schemeClr val="dk1"/>
                          </a:solidFill>
                          <a:latin typeface="Mada"/>
                          <a:ea typeface="Mada"/>
                          <a:cs typeface="Mada"/>
                          <a:sym typeface="Mada"/>
                        </a:rPr>
                        <a:t>, so side effects &amp; </a:t>
                      </a:r>
                      <a:r>
                        <a:rPr b="1" lang="en" sz="1200">
                          <a:solidFill>
                            <a:srgbClr val="FF0000"/>
                          </a:solidFill>
                          <a:latin typeface="Mada"/>
                          <a:ea typeface="Mada"/>
                          <a:cs typeface="Mada"/>
                          <a:sym typeface="Mada"/>
                        </a:rPr>
                        <a:t>toxicity</a:t>
                      </a:r>
                      <a:r>
                        <a:rPr lang="en" sz="1200">
                          <a:solidFill>
                            <a:schemeClr val="dk1"/>
                          </a:solidFill>
                          <a:latin typeface="Mada"/>
                          <a:ea typeface="Mada"/>
                          <a:cs typeface="Mada"/>
                          <a:sym typeface="Mada"/>
                        </a:rPr>
                        <a:t> develop. i.e.: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Neuropathy after  therapeutic doses of perhexiline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Bradycardias &amp; arrhythmias on therapeutic dose of propafenone or metoprolol</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2-The </a:t>
                      </a:r>
                      <a:r>
                        <a:rPr b="1" lang="en" sz="1200">
                          <a:solidFill>
                            <a:srgbClr val="FF0000"/>
                          </a:solidFill>
                          <a:latin typeface="Mada"/>
                          <a:ea typeface="Mada"/>
                          <a:cs typeface="Mada"/>
                          <a:sym typeface="Mada"/>
                        </a:rPr>
                        <a:t>pro-drugs</a:t>
                      </a:r>
                      <a:r>
                        <a:rPr b="1" lang="en" sz="1200">
                          <a:solidFill>
                            <a:schemeClr val="dk1"/>
                          </a:solidFill>
                          <a:latin typeface="Mada"/>
                          <a:ea typeface="Mada"/>
                          <a:cs typeface="Mada"/>
                          <a:sym typeface="Mada"/>
                        </a:rPr>
                        <a:t> cannot be converted to their therapeutically active metabolite</a:t>
                      </a:r>
                      <a:endParaRPr sz="1200">
                        <a:solidFill>
                          <a:schemeClr val="dk1"/>
                        </a:solidFill>
                        <a:latin typeface="Mada"/>
                        <a:ea typeface="Mada"/>
                        <a:cs typeface="Mada"/>
                        <a:sym typeface="Mada"/>
                      </a:endParaRPr>
                    </a:p>
                    <a:p>
                      <a:pPr indent="0" lvl="0" marL="457200" rtl="0" algn="l">
                        <a:spcBef>
                          <a:spcPts val="0"/>
                        </a:spcBef>
                        <a:spcAft>
                          <a:spcPts val="0"/>
                        </a:spcAft>
                        <a:buNone/>
                      </a:pPr>
                      <a:r>
                        <a:rPr lang="en" sz="1200">
                          <a:solidFill>
                            <a:schemeClr val="dk1"/>
                          </a:solidFill>
                          <a:latin typeface="Mada"/>
                          <a:ea typeface="Mada"/>
                          <a:cs typeface="Mada"/>
                          <a:sym typeface="Mada"/>
                        </a:rPr>
                        <a:t>e.g. poor analgesia with codeine &amp; tramadol because they are not transformed into active forms.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It is Absent in 7% of Caucasians, 1-2% non-Caucasians.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Hyperactive in up to 30% of East Africans.</a:t>
                      </a:r>
                      <a:endParaRPr sz="1200">
                        <a:solidFill>
                          <a:schemeClr val="dk1"/>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hMerge="1"/>
                <a:tc hMerge="1"/>
              </a:tr>
            </a:tbl>
          </a:graphicData>
        </a:graphic>
      </p:graphicFrame>
      <p:graphicFrame>
        <p:nvGraphicFramePr>
          <p:cNvPr id="281" name="Google Shape;281;p30"/>
          <p:cNvGraphicFramePr/>
          <p:nvPr/>
        </p:nvGraphicFramePr>
        <p:xfrm>
          <a:off x="147763" y="8058925"/>
          <a:ext cx="3000000" cy="3000000"/>
        </p:xfrm>
        <a:graphic>
          <a:graphicData uri="http://schemas.openxmlformats.org/drawingml/2006/table">
            <a:tbl>
              <a:tblPr>
                <a:noFill/>
                <a:tableStyleId>{997C53EB-BF13-4816-998E-24ED51EF1CE4}</a:tableStyleId>
              </a:tblPr>
              <a:tblGrid>
                <a:gridCol w="2236250"/>
                <a:gridCol w="2163100"/>
                <a:gridCol w="2163100"/>
              </a:tblGrid>
              <a:tr h="100000">
                <a:tc gridSpan="3">
                  <a:txBody>
                    <a:bodyPr/>
                    <a:lstStyle/>
                    <a:p>
                      <a:pPr indent="0" lvl="0" marL="0" rtl="0" algn="ctr">
                        <a:spcBef>
                          <a:spcPts val="0"/>
                        </a:spcBef>
                        <a:spcAft>
                          <a:spcPts val="0"/>
                        </a:spcAft>
                        <a:buNone/>
                      </a:pPr>
                      <a:r>
                        <a:rPr b="1" lang="en" sz="2400">
                          <a:solidFill>
                            <a:schemeClr val="lt1"/>
                          </a:solidFill>
                          <a:latin typeface="Mada"/>
                          <a:ea typeface="Mada"/>
                          <a:cs typeface="Mada"/>
                          <a:sym typeface="Mada"/>
                        </a:rPr>
                        <a:t>CYT P450 1A2</a:t>
                      </a:r>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B4A7D6"/>
                    </a:solidFill>
                  </a:tcPr>
                </a:tc>
                <a:tc hMerge="1"/>
                <a:tc hMerge="1"/>
              </a:tr>
              <a:tr h="3269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Substrates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Inducer</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Inhibitors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r>
              <a:tr h="641275">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Theophylline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Imipramine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Propranolol</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Clozapine</a:t>
                      </a:r>
                      <a:endParaRPr sz="1200">
                        <a:solidFill>
                          <a:srgbClr val="999999"/>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smoking tobacco</a:t>
                      </a:r>
                      <a:endParaRPr sz="1200">
                        <a:solidFill>
                          <a:schemeClr val="dk1"/>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Many fluoroquinolone antibiotics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Fluvoxamine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Cimetidine</a:t>
                      </a:r>
                      <a:endParaRPr sz="12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graphicFrame>
        <p:nvGraphicFramePr>
          <p:cNvPr id="286" name="Google Shape;286;p31"/>
          <p:cNvGraphicFramePr/>
          <p:nvPr/>
        </p:nvGraphicFramePr>
        <p:xfrm>
          <a:off x="147763" y="4706125"/>
          <a:ext cx="3000000" cy="3000000"/>
        </p:xfrm>
        <a:graphic>
          <a:graphicData uri="http://schemas.openxmlformats.org/drawingml/2006/table">
            <a:tbl>
              <a:tblPr>
                <a:noFill/>
                <a:tableStyleId>{997C53EB-BF13-4816-998E-24ED51EF1CE4}</a:tableStyleId>
              </a:tblPr>
              <a:tblGrid>
                <a:gridCol w="2211600"/>
                <a:gridCol w="2211600"/>
                <a:gridCol w="2139250"/>
              </a:tblGrid>
              <a:tr h="100000">
                <a:tc gridSpan="3">
                  <a:txBody>
                    <a:bodyPr/>
                    <a:lstStyle/>
                    <a:p>
                      <a:pPr indent="0" lvl="0" marL="0" rtl="0" algn="ctr">
                        <a:spcBef>
                          <a:spcPts val="0"/>
                        </a:spcBef>
                        <a:spcAft>
                          <a:spcPts val="0"/>
                        </a:spcAft>
                        <a:buNone/>
                      </a:pPr>
                      <a:r>
                        <a:rPr b="1" lang="en" sz="2400">
                          <a:solidFill>
                            <a:schemeClr val="lt1"/>
                          </a:solidFill>
                          <a:latin typeface="Mada"/>
                          <a:ea typeface="Mada"/>
                          <a:cs typeface="Mada"/>
                          <a:sym typeface="Mada"/>
                        </a:rPr>
                        <a:t>CYT P450 2C19</a:t>
                      </a:r>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1C232"/>
                    </a:solidFill>
                  </a:tcPr>
                </a:tc>
                <a:tc hMerge="1"/>
                <a:tc hMerge="1"/>
              </a:tr>
              <a:tr h="3269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Substrates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Inducers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Inhibitors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r>
              <a:tr h="641275">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Diazepam</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Omeprazol</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Phenytoin</a:t>
                      </a:r>
                      <a:endParaRPr sz="1200">
                        <a:solidFill>
                          <a:schemeClr val="dk1"/>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Rifampicin</a:t>
                      </a:r>
                      <a:endParaRPr sz="1200">
                        <a:solidFill>
                          <a:srgbClr val="674EA7"/>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t/>
                      </a:r>
                      <a:endParaRPr sz="1200">
                        <a:solidFill>
                          <a:srgbClr val="674EA7"/>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Barbiturates</a:t>
                      </a:r>
                      <a:endParaRPr sz="1200">
                        <a:solidFill>
                          <a:srgbClr val="674EA7"/>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Omeprazole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Isoniazid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Ketoconazole</a:t>
                      </a:r>
                      <a:endParaRPr sz="12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279325">
                <a:tc gridSpan="3">
                  <a:txBody>
                    <a:bodyPr/>
                    <a:lstStyle/>
                    <a:p>
                      <a:pPr indent="-228600" lvl="0" marL="457200" rtl="0" algn="ctr">
                        <a:spcBef>
                          <a:spcPts val="0"/>
                        </a:spcBef>
                        <a:spcAft>
                          <a:spcPts val="0"/>
                        </a:spcAft>
                        <a:buNone/>
                      </a:pPr>
                      <a:r>
                        <a:rPr b="1" lang="en">
                          <a:solidFill>
                            <a:srgbClr val="FFFFFF"/>
                          </a:solidFill>
                          <a:latin typeface="Mada"/>
                          <a:ea typeface="Mada"/>
                          <a:cs typeface="Mada"/>
                          <a:sym typeface="Mada"/>
                        </a:rPr>
                        <a:t>Genetic Variation</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c hMerge="1"/>
                <a:tc hMerge="1"/>
              </a:tr>
              <a:tr h="860350">
                <a:tc gridSpan="3">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Polymorphism in CYP2C19 shows increased &amp; prolonged action of its substrates as omeprazole.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This has been an </a:t>
                      </a:r>
                      <a:r>
                        <a:rPr b="1" lang="en" sz="1200" u="sng">
                          <a:solidFill>
                            <a:srgbClr val="FF0000"/>
                          </a:solidFill>
                          <a:latin typeface="Mada"/>
                          <a:ea typeface="Mada"/>
                          <a:cs typeface="Mada"/>
                          <a:sym typeface="Mada"/>
                        </a:rPr>
                        <a:t>advantage</a:t>
                      </a:r>
                      <a:r>
                        <a:rPr b="1" lang="en" sz="1200">
                          <a:solidFill>
                            <a:srgbClr val="FF0000"/>
                          </a:solidFill>
                          <a:latin typeface="Mada"/>
                          <a:ea typeface="Mada"/>
                          <a:cs typeface="Mada"/>
                          <a:sym typeface="Mada"/>
                        </a:rPr>
                        <a:t> as in those variants there is↑ cure rates in peptic ulcer</a:t>
                      </a:r>
                      <a:r>
                        <a:rPr lang="en" sz="1200">
                          <a:solidFill>
                            <a:schemeClr val="dk1"/>
                          </a:solidFill>
                          <a:latin typeface="Mada"/>
                          <a:ea typeface="Mada"/>
                          <a:cs typeface="Mada"/>
                          <a:sym typeface="Mada"/>
                        </a:rPr>
                        <a:t> patient with Helicobacter pylori </a:t>
                      </a:r>
                      <a:r>
                        <a:rPr b="1" lang="en" sz="1200">
                          <a:solidFill>
                            <a:schemeClr val="dk1"/>
                          </a:solidFill>
                          <a:latin typeface="Mada"/>
                          <a:ea typeface="Mada"/>
                          <a:cs typeface="Mada"/>
                          <a:sym typeface="Mada"/>
                        </a:rPr>
                        <a:t>( beneficial effect)</a:t>
                      </a:r>
                      <a:r>
                        <a:rPr lang="en"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Absent in 20-30% of Asians, 3-5% Caucasians.</a:t>
                      </a:r>
                      <a:endParaRPr sz="1200">
                        <a:solidFill>
                          <a:schemeClr val="dk1"/>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hMerge="1"/>
                <a:tc hMerge="1"/>
              </a:tr>
            </a:tbl>
          </a:graphicData>
        </a:graphic>
      </p:graphicFrame>
      <p:sp>
        <p:nvSpPr>
          <p:cNvPr id="287" name="Google Shape;287;p31"/>
          <p:cNvSpPr txBox="1"/>
          <p:nvPr/>
        </p:nvSpPr>
        <p:spPr>
          <a:xfrm>
            <a:off x="914400" y="8039100"/>
            <a:ext cx="4896000" cy="52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Case from Dr. Slides</a:t>
            </a:r>
            <a:endParaRPr b="1" sz="2400">
              <a:solidFill>
                <a:srgbClr val="741B47"/>
              </a:solidFill>
              <a:latin typeface="Georgia"/>
              <a:ea typeface="Georgia"/>
              <a:cs typeface="Georgia"/>
              <a:sym typeface="Georgia"/>
            </a:endParaRPr>
          </a:p>
        </p:txBody>
      </p:sp>
      <p:sp>
        <p:nvSpPr>
          <p:cNvPr id="288" name="Google Shape;288;p31"/>
          <p:cNvSpPr txBox="1"/>
          <p:nvPr/>
        </p:nvSpPr>
        <p:spPr>
          <a:xfrm>
            <a:off x="147650" y="8515350"/>
            <a:ext cx="6562500" cy="2619300"/>
          </a:xfrm>
          <a:prstGeom prst="rect">
            <a:avLst/>
          </a:prstGeom>
          <a:noFill/>
          <a:ln cap="flat" cmpd="sng" w="952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latin typeface="Mada"/>
                <a:ea typeface="Mada"/>
                <a:cs typeface="Mada"/>
                <a:sym typeface="Mada"/>
              </a:rPr>
              <a:t>A 50 years old, patient was treated for the last 3 years by the hypocholestrolemic agent; atorvastatin. Yesterday he began to complain of severe muscle pains, weakness &amp; reddish discoloration of urine.</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200">
                <a:latin typeface="Mada"/>
                <a:ea typeface="Mada"/>
                <a:cs typeface="Mada"/>
                <a:sym typeface="Mada"/>
              </a:rPr>
              <a:t>He receives daily multivitamins &amp; his lab results last week, proved that he has become diabetic, for which he was prescribed metformin. He was also started on a course of fluconazole for a concomitant fungal infection.</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200">
                <a:latin typeface="Mada"/>
                <a:ea typeface="Mada"/>
                <a:cs typeface="Mada"/>
                <a:sym typeface="Mada"/>
              </a:rPr>
              <a:t>From drug history, the diagnosis of his current state was likely rhabdo-myositis (severe musculoskeletal toxicity) &amp; was verified by the lab finding of severe elevation in</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creatinine phosphokinase.</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 sz="1200">
                <a:latin typeface="Mada"/>
                <a:ea typeface="Mada"/>
                <a:cs typeface="Mada"/>
                <a:sym typeface="Mada"/>
              </a:rPr>
              <a:t>Which one of the following drug-drug interaction on CYT 3A4 is the likely cause</a:t>
            </a:r>
            <a:endParaRPr b="1"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 sz="1200">
                <a:latin typeface="Mada"/>
                <a:ea typeface="Mada"/>
                <a:cs typeface="Mada"/>
                <a:sym typeface="Mada"/>
              </a:rPr>
              <a:t>of his current state?</a:t>
            </a:r>
            <a:endParaRPr b="1"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A) </a:t>
            </a:r>
            <a:r>
              <a:rPr lang="en" sz="1200">
                <a:latin typeface="Mada"/>
                <a:ea typeface="Mada"/>
                <a:cs typeface="Mada"/>
                <a:sym typeface="Mada"/>
              </a:rPr>
              <a:t>Metformin + Atorvastatin      B)  Atorvastatin + Fluconazole</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C) Metformin + Fluconazole      C) Fluconazole+ Multivitamins</a:t>
            </a:r>
            <a:endParaRPr sz="1200">
              <a:latin typeface="Mada"/>
              <a:ea typeface="Mada"/>
              <a:cs typeface="Mada"/>
              <a:sym typeface="Mada"/>
            </a:endParaRPr>
          </a:p>
        </p:txBody>
      </p:sp>
      <p:sp>
        <p:nvSpPr>
          <p:cNvPr id="289" name="Google Shape;289;p31"/>
          <p:cNvSpPr txBox="1"/>
          <p:nvPr/>
        </p:nvSpPr>
        <p:spPr>
          <a:xfrm>
            <a:off x="5695950" y="10915650"/>
            <a:ext cx="971700" cy="2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Mada"/>
                <a:ea typeface="Mada"/>
                <a:cs typeface="Mada"/>
                <a:sym typeface="Mada"/>
              </a:rPr>
              <a:t>Correct answer: B</a:t>
            </a:r>
            <a:endParaRPr sz="800">
              <a:solidFill>
                <a:srgbClr val="B7B7B7"/>
              </a:solidFill>
              <a:latin typeface="Mada"/>
              <a:ea typeface="Mada"/>
              <a:cs typeface="Mada"/>
              <a:sym typeface="Mada"/>
            </a:endParaRPr>
          </a:p>
        </p:txBody>
      </p:sp>
      <p:graphicFrame>
        <p:nvGraphicFramePr>
          <p:cNvPr id="290" name="Google Shape;290;p31"/>
          <p:cNvGraphicFramePr/>
          <p:nvPr/>
        </p:nvGraphicFramePr>
        <p:xfrm>
          <a:off x="147663" y="229375"/>
          <a:ext cx="3000000" cy="3000000"/>
        </p:xfrm>
        <a:graphic>
          <a:graphicData uri="http://schemas.openxmlformats.org/drawingml/2006/table">
            <a:tbl>
              <a:tblPr>
                <a:noFill/>
                <a:tableStyleId>{997C53EB-BF13-4816-998E-24ED51EF1CE4}</a:tableStyleId>
              </a:tblPr>
              <a:tblGrid>
                <a:gridCol w="2216300"/>
                <a:gridCol w="2211600"/>
                <a:gridCol w="2134550"/>
              </a:tblGrid>
              <a:tr h="100000">
                <a:tc gridSpan="3">
                  <a:txBody>
                    <a:bodyPr/>
                    <a:lstStyle/>
                    <a:p>
                      <a:pPr indent="0" lvl="0" marL="0" rtl="0" algn="ctr">
                        <a:spcBef>
                          <a:spcPts val="0"/>
                        </a:spcBef>
                        <a:spcAft>
                          <a:spcPts val="0"/>
                        </a:spcAft>
                        <a:buNone/>
                      </a:pPr>
                      <a:r>
                        <a:rPr b="1" lang="en" sz="2400">
                          <a:solidFill>
                            <a:schemeClr val="lt1"/>
                          </a:solidFill>
                          <a:latin typeface="Mada"/>
                          <a:ea typeface="Mada"/>
                          <a:cs typeface="Mada"/>
                          <a:sym typeface="Mada"/>
                        </a:rPr>
                        <a:t>CYT P450 2C9</a:t>
                      </a:r>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EA9999"/>
                    </a:solidFill>
                  </a:tcPr>
                </a:tc>
                <a:tc hMerge="1"/>
                <a:tc hMerge="1"/>
              </a:tr>
              <a:tr h="3269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Substrates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Inducers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Inhibitors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r>
              <a:tr h="641275">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Most NSAIDs (including COX-2)</a:t>
                      </a:r>
                      <a:endParaRPr sz="1200">
                        <a:solidFill>
                          <a:schemeClr val="dk1"/>
                        </a:solidFill>
                        <a:latin typeface="Mada"/>
                        <a:ea typeface="Mada"/>
                        <a:cs typeface="Mada"/>
                        <a:sym typeface="Mada"/>
                      </a:endParaRPr>
                    </a:p>
                    <a:p>
                      <a:pPr indent="-304800" lvl="1" marL="914400" rtl="0" algn="l">
                        <a:spcBef>
                          <a:spcPts val="0"/>
                        </a:spcBef>
                        <a:spcAft>
                          <a:spcPts val="0"/>
                        </a:spcAft>
                        <a:buClr>
                          <a:srgbClr val="B7B7B7"/>
                        </a:buClr>
                        <a:buSzPts val="1200"/>
                        <a:buFont typeface="Mada"/>
                        <a:buChar char="○"/>
                      </a:pPr>
                      <a:r>
                        <a:rPr lang="en" sz="1200">
                          <a:solidFill>
                            <a:srgbClr val="B7B7B7"/>
                          </a:solidFill>
                          <a:latin typeface="Mada"/>
                          <a:ea typeface="Mada"/>
                          <a:cs typeface="Mada"/>
                          <a:sym typeface="Mada"/>
                        </a:rPr>
                        <a:t>Celecoxib</a:t>
                      </a:r>
                      <a:endParaRPr sz="1200">
                        <a:solidFill>
                          <a:srgbClr val="B7B7B7"/>
                        </a:solidFill>
                        <a:latin typeface="Mada"/>
                        <a:ea typeface="Mada"/>
                        <a:cs typeface="Mada"/>
                        <a:sym typeface="Mada"/>
                      </a:endParaRPr>
                    </a:p>
                    <a:p>
                      <a:pPr indent="-304800" lvl="1" marL="914400" rtl="0" algn="l">
                        <a:spcBef>
                          <a:spcPts val="0"/>
                        </a:spcBef>
                        <a:spcAft>
                          <a:spcPts val="0"/>
                        </a:spcAft>
                        <a:buClr>
                          <a:srgbClr val="B7B7B7"/>
                        </a:buClr>
                        <a:buSzPts val="1200"/>
                        <a:buFont typeface="Mada"/>
                        <a:buChar char="○"/>
                      </a:pPr>
                      <a:r>
                        <a:rPr lang="en" sz="1200">
                          <a:solidFill>
                            <a:srgbClr val="B7B7B7"/>
                          </a:solidFill>
                          <a:latin typeface="Mada"/>
                          <a:ea typeface="Mada"/>
                          <a:cs typeface="Mada"/>
                          <a:sym typeface="Mada"/>
                        </a:rPr>
                        <a:t>Diclofenac</a:t>
                      </a:r>
                      <a:endParaRPr sz="1200">
                        <a:solidFill>
                          <a:srgbClr val="B7B7B7"/>
                        </a:solidFill>
                        <a:latin typeface="Mada"/>
                        <a:ea typeface="Mada"/>
                        <a:cs typeface="Mada"/>
                        <a:sym typeface="Mada"/>
                      </a:endParaRPr>
                    </a:p>
                    <a:p>
                      <a:pPr indent="-304800" lvl="1" marL="914400" rtl="0" algn="l">
                        <a:spcBef>
                          <a:spcPts val="0"/>
                        </a:spcBef>
                        <a:spcAft>
                          <a:spcPts val="0"/>
                        </a:spcAft>
                        <a:buClr>
                          <a:srgbClr val="B7B7B7"/>
                        </a:buClr>
                        <a:buSzPts val="1200"/>
                        <a:buFont typeface="Mada"/>
                        <a:buChar char="○"/>
                      </a:pPr>
                      <a:r>
                        <a:rPr lang="en" sz="1200">
                          <a:solidFill>
                            <a:srgbClr val="B7B7B7"/>
                          </a:solidFill>
                          <a:latin typeface="Mada"/>
                          <a:ea typeface="Mada"/>
                          <a:cs typeface="Mada"/>
                          <a:sym typeface="Mada"/>
                        </a:rPr>
                        <a:t>Ibuprofen</a:t>
                      </a:r>
                      <a:endParaRPr sz="1200">
                        <a:solidFill>
                          <a:srgbClr val="B7B7B7"/>
                        </a:solidFill>
                        <a:latin typeface="Mada"/>
                        <a:ea typeface="Mada"/>
                        <a:cs typeface="Mada"/>
                        <a:sym typeface="Mada"/>
                      </a:endParaRPr>
                    </a:p>
                    <a:p>
                      <a:pPr indent="-304800" lvl="1" marL="914400" rtl="0" algn="l">
                        <a:spcBef>
                          <a:spcPts val="0"/>
                        </a:spcBef>
                        <a:spcAft>
                          <a:spcPts val="0"/>
                        </a:spcAft>
                        <a:buClr>
                          <a:srgbClr val="B7B7B7"/>
                        </a:buClr>
                        <a:buSzPts val="1200"/>
                        <a:buFont typeface="Mada"/>
                        <a:buChar char="○"/>
                      </a:pPr>
                      <a:r>
                        <a:rPr lang="en" sz="1200">
                          <a:solidFill>
                            <a:srgbClr val="B7B7B7"/>
                          </a:solidFill>
                          <a:latin typeface="Mada"/>
                          <a:ea typeface="Mada"/>
                          <a:cs typeface="Mada"/>
                          <a:sym typeface="Mada"/>
                        </a:rPr>
                        <a:t>T</a:t>
                      </a:r>
                      <a:r>
                        <a:rPr lang="en" sz="1200">
                          <a:solidFill>
                            <a:srgbClr val="B7B7B7"/>
                          </a:solidFill>
                          <a:latin typeface="Mada"/>
                          <a:ea typeface="Mada"/>
                          <a:cs typeface="Mada"/>
                          <a:sym typeface="Mada"/>
                        </a:rPr>
                        <a:t>olbutamide</a:t>
                      </a:r>
                      <a:endParaRPr sz="1200">
                        <a:solidFill>
                          <a:srgbClr val="B7B7B7"/>
                        </a:solidFill>
                        <a:latin typeface="Mada"/>
                        <a:ea typeface="Mada"/>
                        <a:cs typeface="Mada"/>
                        <a:sym typeface="Mada"/>
                      </a:endParaRPr>
                    </a:p>
                    <a:p>
                      <a:pPr indent="0" lvl="0" marL="914400" rtl="0" algn="l">
                        <a:spcBef>
                          <a:spcPts val="0"/>
                        </a:spcBef>
                        <a:spcAft>
                          <a:spcPts val="0"/>
                        </a:spcAft>
                        <a:buNone/>
                      </a:pPr>
                      <a:r>
                        <a:t/>
                      </a:r>
                      <a:endParaRPr sz="1200">
                        <a:solidFill>
                          <a:srgbClr val="B7B7B7"/>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S-warfarin</a:t>
                      </a:r>
                      <a:r>
                        <a:rPr lang="en" sz="1000">
                          <a:solidFill>
                            <a:schemeClr val="dk1"/>
                          </a:solidFill>
                          <a:latin typeface="Mada"/>
                          <a:ea typeface="Mada"/>
                          <a:cs typeface="Mada"/>
                          <a:sym typeface="Mada"/>
                        </a:rPr>
                        <a:t> (the active form)</a:t>
                      </a:r>
                      <a:endParaRPr sz="1000">
                        <a:solidFill>
                          <a:schemeClr val="dk1"/>
                        </a:solidFill>
                        <a:latin typeface="Mada"/>
                        <a:ea typeface="Mada"/>
                        <a:cs typeface="Mada"/>
                        <a:sym typeface="Mada"/>
                      </a:endParaRPr>
                    </a:p>
                    <a:p>
                      <a:pPr indent="0" lvl="0" marL="45720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 Phenytoin</a:t>
                      </a:r>
                      <a:endParaRPr sz="1200">
                        <a:solidFill>
                          <a:srgbClr val="999999"/>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Rifampicin</a:t>
                      </a:r>
                      <a:endParaRPr sz="1200">
                        <a:solidFill>
                          <a:srgbClr val="674EA7"/>
                        </a:solidFill>
                        <a:latin typeface="Mada"/>
                        <a:ea typeface="Mada"/>
                        <a:cs typeface="Mada"/>
                        <a:sym typeface="Mada"/>
                      </a:endParaRPr>
                    </a:p>
                    <a:p>
                      <a:pPr indent="0" lvl="0" marL="457200" rtl="0" algn="l">
                        <a:spcBef>
                          <a:spcPts val="0"/>
                        </a:spcBef>
                        <a:spcAft>
                          <a:spcPts val="0"/>
                        </a:spcAft>
                        <a:buNone/>
                      </a:pPr>
                      <a:r>
                        <a:t/>
                      </a:r>
                      <a:endParaRPr sz="1200">
                        <a:solidFill>
                          <a:srgbClr val="674EA7"/>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Barbiturates</a:t>
                      </a:r>
                      <a:endParaRPr sz="1200">
                        <a:solidFill>
                          <a:srgbClr val="674EA7"/>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Fluconazole</a:t>
                      </a:r>
                      <a:endParaRPr sz="12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279325">
                <a:tc gridSpan="3">
                  <a:txBody>
                    <a:bodyPr/>
                    <a:lstStyle/>
                    <a:p>
                      <a:pPr indent="-228600" lvl="0" marL="457200" rtl="0" algn="ctr">
                        <a:spcBef>
                          <a:spcPts val="0"/>
                        </a:spcBef>
                        <a:spcAft>
                          <a:spcPts val="0"/>
                        </a:spcAft>
                        <a:buNone/>
                      </a:pPr>
                      <a:r>
                        <a:rPr b="1" lang="en">
                          <a:solidFill>
                            <a:srgbClr val="FFFFFF"/>
                          </a:solidFill>
                          <a:latin typeface="Mada"/>
                          <a:ea typeface="Mada"/>
                          <a:cs typeface="Mada"/>
                          <a:sym typeface="Mada"/>
                        </a:rPr>
                        <a:t>Genetic Variation</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34343"/>
                    </a:solidFill>
                  </a:tcPr>
                </a:tc>
                <a:tc hMerge="1"/>
                <a:tc hMerge="1"/>
              </a:tr>
              <a:tr h="860350">
                <a:tc gridSpan="3">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Warfarin, phenytoin, &amp; tolbutamide are examples of drugs with </a:t>
                      </a:r>
                      <a:r>
                        <a:rPr b="1" lang="en" sz="1200">
                          <a:solidFill>
                            <a:srgbClr val="FF0000"/>
                          </a:solidFill>
                          <a:latin typeface="Mada"/>
                          <a:ea typeface="Mada"/>
                          <a:cs typeface="Mada"/>
                          <a:sym typeface="Mada"/>
                        </a:rPr>
                        <a:t>narrow therapeutic index </a:t>
                      </a:r>
                      <a:r>
                        <a:rPr lang="en" sz="1200">
                          <a:solidFill>
                            <a:schemeClr val="dk1"/>
                          </a:solidFill>
                          <a:latin typeface="Mada"/>
                          <a:ea typeface="Mada"/>
                          <a:cs typeface="Mada"/>
                          <a:sym typeface="Mada"/>
                        </a:rPr>
                        <a:t>that are metabolized by CYP2C9</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 Clearance of these drugs</a:t>
                      </a:r>
                      <a:r>
                        <a:rPr b="1" lang="en" sz="1200">
                          <a:solidFill>
                            <a:srgbClr val="FF0000"/>
                          </a:solidFill>
                          <a:latin typeface="Mada"/>
                          <a:ea typeface="Mada"/>
                          <a:cs typeface="Mada"/>
                          <a:sym typeface="Mada"/>
                        </a:rPr>
                        <a:t> is impaired </a:t>
                      </a:r>
                      <a:r>
                        <a:rPr lang="en" sz="1200">
                          <a:solidFill>
                            <a:schemeClr val="dk1"/>
                          </a:solidFill>
                          <a:latin typeface="Mada"/>
                          <a:ea typeface="Mada"/>
                          <a:cs typeface="Mada"/>
                          <a:sym typeface="Mada"/>
                        </a:rPr>
                        <a:t>in genetic variation of the enzyme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Absent in 1% Caucasians and African-Americans</a:t>
                      </a:r>
                      <a:endParaRPr sz="1200">
                        <a:solidFill>
                          <a:schemeClr val="dk1"/>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hMerge="1"/>
                <a:tc h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2"/>
          <p:cNvSpPr/>
          <p:nvPr/>
        </p:nvSpPr>
        <p:spPr>
          <a:xfrm rot="-5400000">
            <a:off x="-98307" y="10782768"/>
            <a:ext cx="1492014" cy="1314450"/>
          </a:xfrm>
          <a:prstGeom prst="flowChartMerge">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2"/>
          <p:cNvSpPr txBox="1"/>
          <p:nvPr/>
        </p:nvSpPr>
        <p:spPr>
          <a:xfrm>
            <a:off x="-76200" y="11196215"/>
            <a:ext cx="1371600" cy="3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rgbClr val="FFFFFF"/>
                </a:solidFill>
                <a:latin typeface="Georgia"/>
                <a:ea typeface="Georgia"/>
                <a:cs typeface="Georgia"/>
                <a:sym typeface="Georgia"/>
              </a:rPr>
              <a:t>Answers:</a:t>
            </a:r>
            <a:endParaRPr b="1" i="1" sz="1800">
              <a:solidFill>
                <a:srgbClr val="FFFFFF"/>
              </a:solidFill>
              <a:latin typeface="Georgia"/>
              <a:ea typeface="Georgia"/>
              <a:cs typeface="Georgia"/>
              <a:sym typeface="Georgia"/>
            </a:endParaRPr>
          </a:p>
        </p:txBody>
      </p:sp>
      <p:sp>
        <p:nvSpPr>
          <p:cNvPr id="297" name="Google Shape;297;p32"/>
          <p:cNvSpPr txBox="1"/>
          <p:nvPr/>
        </p:nvSpPr>
        <p:spPr>
          <a:xfrm>
            <a:off x="1564425" y="11249025"/>
            <a:ext cx="6891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741B47"/>
                </a:solidFill>
                <a:latin typeface="Mada"/>
                <a:ea typeface="Mada"/>
                <a:cs typeface="Mada"/>
                <a:sym typeface="Mada"/>
              </a:rPr>
              <a:t>MCQ</a:t>
            </a:r>
            <a:endParaRPr b="1" sz="1200">
              <a:solidFill>
                <a:srgbClr val="741B47"/>
              </a:solidFill>
              <a:latin typeface="Mada"/>
              <a:ea typeface="Mada"/>
              <a:cs typeface="Mada"/>
              <a:sym typeface="Mada"/>
            </a:endParaRPr>
          </a:p>
        </p:txBody>
      </p:sp>
      <p:sp>
        <p:nvSpPr>
          <p:cNvPr id="298" name="Google Shape;298;p32"/>
          <p:cNvSpPr/>
          <p:nvPr/>
        </p:nvSpPr>
        <p:spPr>
          <a:xfrm rot="10800000">
            <a:off x="3305100" y="194"/>
            <a:ext cx="3552900" cy="1675800"/>
          </a:xfrm>
          <a:prstGeom prst="rtTriangle">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2"/>
          <p:cNvSpPr txBox="1"/>
          <p:nvPr/>
        </p:nvSpPr>
        <p:spPr>
          <a:xfrm>
            <a:off x="4928700" y="68708"/>
            <a:ext cx="18714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Georgia"/>
                <a:ea typeface="Georgia"/>
                <a:cs typeface="Georgia"/>
                <a:sym typeface="Georgia"/>
              </a:rPr>
              <a:t>Quiz</a:t>
            </a:r>
            <a:endParaRPr b="1" sz="4800">
              <a:solidFill>
                <a:srgbClr val="FFFFFF"/>
              </a:solidFill>
              <a:latin typeface="Georgia"/>
              <a:ea typeface="Georgia"/>
              <a:cs typeface="Georgia"/>
              <a:sym typeface="Georgia"/>
            </a:endParaRPr>
          </a:p>
        </p:txBody>
      </p:sp>
      <p:sp>
        <p:nvSpPr>
          <p:cNvPr id="300" name="Google Shape;300;p32"/>
          <p:cNvSpPr/>
          <p:nvPr/>
        </p:nvSpPr>
        <p:spPr>
          <a:xfrm>
            <a:off x="123975" y="1514100"/>
            <a:ext cx="6629400" cy="6391200"/>
          </a:xfrm>
          <a:prstGeom prst="roundRect">
            <a:avLst>
              <a:gd fmla="val 16667" name="adj"/>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741B47"/>
                </a:solidFill>
                <a:latin typeface="Mada"/>
                <a:ea typeface="Mada"/>
                <a:cs typeface="Mada"/>
                <a:sym typeface="Mada"/>
              </a:rPr>
              <a:t>1- Which of the following is a CYP2C19 inhibitor? </a:t>
            </a:r>
            <a:endParaRPr b="1">
              <a:solidFill>
                <a:srgbClr val="741B47"/>
              </a:solidFill>
              <a:latin typeface="Mada"/>
              <a:ea typeface="Mada"/>
              <a:cs typeface="Mada"/>
              <a:sym typeface="Mada"/>
            </a:endParaRPr>
          </a:p>
          <a:p>
            <a:pPr indent="0" lvl="0" marL="0" rtl="0" algn="l">
              <a:spcBef>
                <a:spcPts val="0"/>
              </a:spcBef>
              <a:spcAft>
                <a:spcPts val="0"/>
              </a:spcAft>
              <a:buNone/>
            </a:pPr>
            <a:r>
              <a:rPr lang="en">
                <a:solidFill>
                  <a:srgbClr val="C27BA0"/>
                </a:solidFill>
                <a:latin typeface="Mada"/>
                <a:ea typeface="Mada"/>
                <a:cs typeface="Mada"/>
                <a:sym typeface="Mada"/>
              </a:rPr>
              <a:t>(A)Omeprazole  (B)Itraconazole    (C)Grapefruit (D)Erythromycin</a:t>
            </a:r>
            <a:endParaRPr>
              <a:solidFill>
                <a:srgbClr val="C27BA0"/>
              </a:solidFill>
              <a:latin typeface="Mada"/>
              <a:ea typeface="Mada"/>
              <a:cs typeface="Mada"/>
              <a:sym typeface="Mada"/>
            </a:endParaRPr>
          </a:p>
          <a:p>
            <a:pPr indent="0" lvl="0" marL="0" rtl="0" algn="l">
              <a:spcBef>
                <a:spcPts val="0"/>
              </a:spcBef>
              <a:spcAft>
                <a:spcPts val="0"/>
              </a:spcAft>
              <a:buNone/>
            </a:pPr>
            <a:r>
              <a:t/>
            </a:r>
            <a:endParaRPr>
              <a:solidFill>
                <a:srgbClr val="C27BA0"/>
              </a:solidFill>
              <a:latin typeface="Mada"/>
              <a:ea typeface="Mada"/>
              <a:cs typeface="Mada"/>
              <a:sym typeface="Mada"/>
            </a:endParaRPr>
          </a:p>
          <a:p>
            <a:pPr indent="0" lvl="0" marL="0" rtl="0" algn="l">
              <a:spcBef>
                <a:spcPts val="0"/>
              </a:spcBef>
              <a:spcAft>
                <a:spcPts val="0"/>
              </a:spcAft>
              <a:buNone/>
            </a:pPr>
            <a:r>
              <a:rPr b="1" lang="en">
                <a:solidFill>
                  <a:srgbClr val="741B47"/>
                </a:solidFill>
                <a:latin typeface="Mada"/>
                <a:ea typeface="Mada"/>
                <a:cs typeface="Mada"/>
                <a:sym typeface="Mada"/>
              </a:rPr>
              <a:t>2- Which of the following is a CYP450 inducer?</a:t>
            </a:r>
            <a:endParaRPr b="1">
              <a:solidFill>
                <a:srgbClr val="741B47"/>
              </a:solidFill>
              <a:latin typeface="Mada"/>
              <a:ea typeface="Mada"/>
              <a:cs typeface="Mada"/>
              <a:sym typeface="Mada"/>
            </a:endParaRPr>
          </a:p>
          <a:p>
            <a:pPr indent="0" lvl="0" marL="0" rtl="0" algn="l">
              <a:spcBef>
                <a:spcPts val="0"/>
              </a:spcBef>
              <a:spcAft>
                <a:spcPts val="0"/>
              </a:spcAft>
              <a:buNone/>
            </a:pPr>
            <a:r>
              <a:rPr lang="en">
                <a:solidFill>
                  <a:srgbClr val="C27BA0"/>
                </a:solidFill>
                <a:latin typeface="Mada"/>
                <a:ea typeface="Mada"/>
                <a:cs typeface="Mada"/>
                <a:sym typeface="Mada"/>
              </a:rPr>
              <a:t>(A)Ritonavir         (B)Paroxetine       (C)Rifampin  (D)Cimetidine</a:t>
            </a:r>
            <a:endParaRPr>
              <a:solidFill>
                <a:srgbClr val="C27BA0"/>
              </a:solidFill>
              <a:latin typeface="Mada"/>
              <a:ea typeface="Mada"/>
              <a:cs typeface="Mada"/>
              <a:sym typeface="Mada"/>
            </a:endParaRPr>
          </a:p>
          <a:p>
            <a:pPr indent="0" lvl="0" marL="0" rtl="0" algn="l">
              <a:spcBef>
                <a:spcPts val="0"/>
              </a:spcBef>
              <a:spcAft>
                <a:spcPts val="0"/>
              </a:spcAft>
              <a:buNone/>
            </a:pPr>
            <a:r>
              <a:rPr lang="en">
                <a:solidFill>
                  <a:srgbClr val="C27BA0"/>
                </a:solidFill>
                <a:latin typeface="Mada"/>
                <a:ea typeface="Mada"/>
                <a:cs typeface="Mada"/>
                <a:sym typeface="Mada"/>
              </a:rPr>
              <a:t> </a:t>
            </a:r>
            <a:endParaRPr>
              <a:solidFill>
                <a:srgbClr val="C27BA0"/>
              </a:solidFill>
              <a:latin typeface="Mada"/>
              <a:ea typeface="Mada"/>
              <a:cs typeface="Mada"/>
              <a:sym typeface="Mada"/>
            </a:endParaRPr>
          </a:p>
          <a:p>
            <a:pPr indent="0" lvl="0" marL="0" rtl="0" algn="l">
              <a:spcBef>
                <a:spcPts val="0"/>
              </a:spcBef>
              <a:spcAft>
                <a:spcPts val="0"/>
              </a:spcAft>
              <a:buNone/>
            </a:pPr>
            <a:r>
              <a:rPr b="1" lang="en">
                <a:solidFill>
                  <a:srgbClr val="741B47"/>
                </a:solidFill>
                <a:latin typeface="Mada"/>
                <a:ea typeface="Mada"/>
                <a:cs typeface="Mada"/>
                <a:sym typeface="Mada"/>
              </a:rPr>
              <a:t>3- CYP2D6 catalyzes the metabolism of:</a:t>
            </a:r>
            <a:endParaRPr b="1">
              <a:solidFill>
                <a:srgbClr val="741B47"/>
              </a:solidFill>
              <a:latin typeface="Mada"/>
              <a:ea typeface="Mada"/>
              <a:cs typeface="Mada"/>
              <a:sym typeface="Mada"/>
            </a:endParaRPr>
          </a:p>
          <a:p>
            <a:pPr indent="0" lvl="0" marL="0" rtl="0" algn="l">
              <a:spcBef>
                <a:spcPts val="0"/>
              </a:spcBef>
              <a:spcAft>
                <a:spcPts val="0"/>
              </a:spcAft>
              <a:buNone/>
            </a:pPr>
            <a:r>
              <a:rPr lang="en">
                <a:solidFill>
                  <a:srgbClr val="C27BA0"/>
                </a:solidFill>
                <a:latin typeface="Mada"/>
                <a:ea typeface="Mada"/>
                <a:cs typeface="Mada"/>
                <a:sym typeface="Mada"/>
              </a:rPr>
              <a:t>(A)</a:t>
            </a:r>
            <a:r>
              <a:rPr lang="en">
                <a:solidFill>
                  <a:srgbClr val="C27BA0"/>
                </a:solidFill>
                <a:latin typeface="Mada"/>
                <a:ea typeface="Mada"/>
                <a:cs typeface="Mada"/>
                <a:sym typeface="Mada"/>
              </a:rPr>
              <a:t>Haloperidol   (B</a:t>
            </a:r>
            <a:r>
              <a:rPr lang="en">
                <a:solidFill>
                  <a:srgbClr val="C27BA0"/>
                </a:solidFill>
                <a:latin typeface="Mada"/>
                <a:ea typeface="Mada"/>
                <a:cs typeface="Mada"/>
                <a:sym typeface="Mada"/>
              </a:rPr>
              <a:t>)Quinidine       (C)Fluoxetine (D)Amoxapine</a:t>
            </a:r>
            <a:endParaRPr>
              <a:solidFill>
                <a:srgbClr val="C27BA0"/>
              </a:solidFill>
              <a:latin typeface="Mada"/>
              <a:ea typeface="Mada"/>
              <a:cs typeface="Mada"/>
              <a:sym typeface="Mada"/>
            </a:endParaRPr>
          </a:p>
          <a:p>
            <a:pPr indent="0" lvl="0" marL="0" rtl="0" algn="l">
              <a:spcBef>
                <a:spcPts val="0"/>
              </a:spcBef>
              <a:spcAft>
                <a:spcPts val="0"/>
              </a:spcAft>
              <a:buNone/>
            </a:pPr>
            <a:r>
              <a:t/>
            </a:r>
            <a:endParaRPr>
              <a:solidFill>
                <a:srgbClr val="C27BA0"/>
              </a:solidFill>
              <a:latin typeface="Mada"/>
              <a:ea typeface="Mada"/>
              <a:cs typeface="Mada"/>
              <a:sym typeface="Mada"/>
            </a:endParaRPr>
          </a:p>
          <a:p>
            <a:pPr indent="0" lvl="0" marL="0" rtl="0" algn="l">
              <a:spcBef>
                <a:spcPts val="0"/>
              </a:spcBef>
              <a:spcAft>
                <a:spcPts val="0"/>
              </a:spcAft>
              <a:buNone/>
            </a:pPr>
            <a:r>
              <a:rPr b="1" lang="en">
                <a:solidFill>
                  <a:srgbClr val="741B47"/>
                </a:solidFill>
                <a:latin typeface="Mada"/>
                <a:ea typeface="Mada"/>
                <a:cs typeface="Mada"/>
                <a:sym typeface="Mada"/>
              </a:rPr>
              <a:t>4- Which of the following is induced by smoking tobacco?</a:t>
            </a:r>
            <a:endParaRPr b="1">
              <a:solidFill>
                <a:srgbClr val="741B47"/>
              </a:solidFill>
              <a:latin typeface="Mada"/>
              <a:ea typeface="Mada"/>
              <a:cs typeface="Mada"/>
              <a:sym typeface="Mada"/>
            </a:endParaRPr>
          </a:p>
          <a:p>
            <a:pPr indent="0" lvl="0" marL="0" rtl="0" algn="l">
              <a:spcBef>
                <a:spcPts val="0"/>
              </a:spcBef>
              <a:spcAft>
                <a:spcPts val="0"/>
              </a:spcAft>
              <a:buNone/>
            </a:pPr>
            <a:r>
              <a:rPr lang="en">
                <a:solidFill>
                  <a:srgbClr val="C27BA0"/>
                </a:solidFill>
                <a:latin typeface="Mada"/>
                <a:ea typeface="Mada"/>
                <a:cs typeface="Mada"/>
                <a:sym typeface="Mada"/>
              </a:rPr>
              <a:t>(A)CYP2C9         (B)CYP2C19           (C)CYP1A2        (D)CYP2D6</a:t>
            </a:r>
            <a:endParaRPr>
              <a:solidFill>
                <a:srgbClr val="C27BA0"/>
              </a:solidFill>
              <a:latin typeface="Mada"/>
              <a:ea typeface="Mada"/>
              <a:cs typeface="Mada"/>
              <a:sym typeface="Mada"/>
            </a:endParaRPr>
          </a:p>
          <a:p>
            <a:pPr indent="0" lvl="0" marL="0" rtl="0" algn="l">
              <a:spcBef>
                <a:spcPts val="0"/>
              </a:spcBef>
              <a:spcAft>
                <a:spcPts val="0"/>
              </a:spcAft>
              <a:buNone/>
            </a:pPr>
            <a:r>
              <a:t/>
            </a:r>
            <a:endParaRPr>
              <a:solidFill>
                <a:srgbClr val="C27BA0"/>
              </a:solidFill>
              <a:latin typeface="Mada"/>
              <a:ea typeface="Mada"/>
              <a:cs typeface="Mada"/>
              <a:sym typeface="Mada"/>
            </a:endParaRPr>
          </a:p>
          <a:p>
            <a:pPr indent="0" lvl="0" marL="0" rtl="0" algn="l">
              <a:spcBef>
                <a:spcPts val="0"/>
              </a:spcBef>
              <a:spcAft>
                <a:spcPts val="0"/>
              </a:spcAft>
              <a:buNone/>
            </a:pPr>
            <a:r>
              <a:rPr b="1" lang="en">
                <a:solidFill>
                  <a:srgbClr val="741B47"/>
                </a:solidFill>
                <a:latin typeface="Mada"/>
                <a:ea typeface="Mada"/>
                <a:cs typeface="Mada"/>
                <a:sym typeface="Mada"/>
              </a:rPr>
              <a:t>5- Which of the following is characteristic of enzyme inducers?</a:t>
            </a:r>
            <a:endParaRPr b="1">
              <a:solidFill>
                <a:srgbClr val="741B47"/>
              </a:solidFill>
              <a:latin typeface="Mada"/>
              <a:ea typeface="Mada"/>
              <a:cs typeface="Mada"/>
              <a:sym typeface="Mada"/>
            </a:endParaRPr>
          </a:p>
          <a:p>
            <a:pPr indent="0" lvl="0" marL="0" rtl="0" algn="l">
              <a:spcBef>
                <a:spcPts val="0"/>
              </a:spcBef>
              <a:spcAft>
                <a:spcPts val="0"/>
              </a:spcAft>
              <a:buNone/>
            </a:pPr>
            <a:r>
              <a:rPr lang="en">
                <a:solidFill>
                  <a:srgbClr val="C27BA0"/>
                </a:solidFill>
                <a:latin typeface="Mada"/>
                <a:ea typeface="Mada"/>
                <a:cs typeface="Mada"/>
                <a:sym typeface="Mada"/>
              </a:rPr>
              <a:t>(A)Increase metabolism and prolong the duration of action</a:t>
            </a:r>
            <a:endParaRPr>
              <a:solidFill>
                <a:srgbClr val="C27BA0"/>
              </a:solidFill>
              <a:latin typeface="Mada"/>
              <a:ea typeface="Mada"/>
              <a:cs typeface="Mada"/>
              <a:sym typeface="Mada"/>
            </a:endParaRPr>
          </a:p>
          <a:p>
            <a:pPr indent="0" lvl="0" marL="0" rtl="0" algn="l">
              <a:spcBef>
                <a:spcPts val="0"/>
              </a:spcBef>
              <a:spcAft>
                <a:spcPts val="0"/>
              </a:spcAft>
              <a:buNone/>
            </a:pPr>
            <a:r>
              <a:rPr lang="en">
                <a:solidFill>
                  <a:srgbClr val="C27BA0"/>
                </a:solidFill>
                <a:latin typeface="Mada"/>
                <a:ea typeface="Mada"/>
                <a:cs typeface="Mada"/>
                <a:sym typeface="Mada"/>
              </a:rPr>
              <a:t>(B)Decrease metabolism and prolong the duration of action</a:t>
            </a:r>
            <a:endParaRPr>
              <a:solidFill>
                <a:srgbClr val="C27BA0"/>
              </a:solidFill>
              <a:latin typeface="Mada"/>
              <a:ea typeface="Mada"/>
              <a:cs typeface="Mada"/>
              <a:sym typeface="Mada"/>
            </a:endParaRPr>
          </a:p>
          <a:p>
            <a:pPr indent="0" lvl="0" marL="0" rtl="0" algn="l">
              <a:spcBef>
                <a:spcPts val="0"/>
              </a:spcBef>
              <a:spcAft>
                <a:spcPts val="0"/>
              </a:spcAft>
              <a:buNone/>
            </a:pPr>
            <a:r>
              <a:rPr lang="en">
                <a:solidFill>
                  <a:srgbClr val="C27BA0"/>
                </a:solidFill>
                <a:latin typeface="Mada"/>
                <a:ea typeface="Mada"/>
                <a:cs typeface="Mada"/>
                <a:sym typeface="Mada"/>
              </a:rPr>
              <a:t>(C)Increase Efficacy</a:t>
            </a:r>
            <a:endParaRPr>
              <a:solidFill>
                <a:srgbClr val="C27BA0"/>
              </a:solidFill>
              <a:latin typeface="Mada"/>
              <a:ea typeface="Mada"/>
              <a:cs typeface="Mada"/>
              <a:sym typeface="Mada"/>
            </a:endParaRPr>
          </a:p>
          <a:p>
            <a:pPr indent="0" lvl="0" marL="0" rtl="0" algn="l">
              <a:spcBef>
                <a:spcPts val="0"/>
              </a:spcBef>
              <a:spcAft>
                <a:spcPts val="0"/>
              </a:spcAft>
              <a:buNone/>
            </a:pPr>
            <a:r>
              <a:rPr lang="en">
                <a:solidFill>
                  <a:srgbClr val="C27BA0"/>
                </a:solidFill>
                <a:latin typeface="Mada"/>
                <a:ea typeface="Mada"/>
                <a:cs typeface="Mada"/>
                <a:sym typeface="Mada"/>
              </a:rPr>
              <a:t>(D)Decrease Efficacy</a:t>
            </a:r>
            <a:endParaRPr>
              <a:solidFill>
                <a:srgbClr val="C27BA0"/>
              </a:solidFill>
              <a:latin typeface="Mada"/>
              <a:ea typeface="Mada"/>
              <a:cs typeface="Mada"/>
              <a:sym typeface="Mada"/>
            </a:endParaRPr>
          </a:p>
          <a:p>
            <a:pPr indent="0" lvl="0" marL="0" rtl="0" algn="l">
              <a:spcBef>
                <a:spcPts val="0"/>
              </a:spcBef>
              <a:spcAft>
                <a:spcPts val="0"/>
              </a:spcAft>
              <a:buNone/>
            </a:pPr>
            <a:r>
              <a:t/>
            </a:r>
            <a:endParaRPr>
              <a:solidFill>
                <a:srgbClr val="C27BA0"/>
              </a:solidFill>
              <a:latin typeface="Mada"/>
              <a:ea typeface="Mada"/>
              <a:cs typeface="Mada"/>
              <a:sym typeface="Mada"/>
            </a:endParaRPr>
          </a:p>
          <a:p>
            <a:pPr indent="0" lvl="0" marL="0" rtl="0" algn="l">
              <a:spcBef>
                <a:spcPts val="0"/>
              </a:spcBef>
              <a:spcAft>
                <a:spcPts val="0"/>
              </a:spcAft>
              <a:buNone/>
            </a:pPr>
            <a:r>
              <a:rPr b="1" lang="en">
                <a:solidFill>
                  <a:srgbClr val="741B47"/>
                </a:solidFill>
                <a:latin typeface="Mada"/>
                <a:ea typeface="Mada"/>
                <a:cs typeface="Mada"/>
                <a:sym typeface="Mada"/>
              </a:rPr>
              <a:t>6- A 34-year-old female insists on drinking a cup of grapefruit juice every morning for “body cleansing.” Grapefruit juice is known to interfere with the cytochrome P450 system, disrupting levels of certain drugs. The cytochrome P450 system includes dozens of enzymes. Which is the most abundant CYP enzyme in human livers?</a:t>
            </a:r>
            <a:endParaRPr b="1">
              <a:solidFill>
                <a:srgbClr val="741B47"/>
              </a:solidFill>
              <a:latin typeface="Mada"/>
              <a:ea typeface="Mada"/>
              <a:cs typeface="Mada"/>
              <a:sym typeface="Mada"/>
            </a:endParaRPr>
          </a:p>
          <a:p>
            <a:pPr indent="0" lvl="0" marL="0" rtl="0" algn="l">
              <a:spcBef>
                <a:spcPts val="0"/>
              </a:spcBef>
              <a:spcAft>
                <a:spcPts val="0"/>
              </a:spcAft>
              <a:buNone/>
            </a:pPr>
            <a:r>
              <a:rPr lang="en">
                <a:solidFill>
                  <a:srgbClr val="C27BA0"/>
                </a:solidFill>
                <a:latin typeface="Mada"/>
                <a:ea typeface="Mada"/>
                <a:cs typeface="Mada"/>
                <a:sym typeface="Mada"/>
              </a:rPr>
              <a:t>(A) CYP1A2          (B) CYP2A6            (C) CYP2D6     (D)CYP3A4</a:t>
            </a:r>
            <a:endParaRPr>
              <a:solidFill>
                <a:srgbClr val="C27BA0"/>
              </a:solidFill>
              <a:latin typeface="Mada"/>
              <a:ea typeface="Mada"/>
              <a:cs typeface="Mada"/>
              <a:sym typeface="Mada"/>
            </a:endParaRPr>
          </a:p>
        </p:txBody>
      </p:sp>
      <p:sp>
        <p:nvSpPr>
          <p:cNvPr id="301" name="Google Shape;301;p32"/>
          <p:cNvSpPr/>
          <p:nvPr/>
        </p:nvSpPr>
        <p:spPr>
          <a:xfrm>
            <a:off x="733425" y="1314076"/>
            <a:ext cx="1314300" cy="390600"/>
          </a:xfrm>
          <a:prstGeom prst="chevron">
            <a:avLst>
              <a:gd fmla="val 50000" name="adj"/>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Georgia"/>
                <a:ea typeface="Georgia"/>
                <a:cs typeface="Georgia"/>
                <a:sym typeface="Georgia"/>
              </a:rPr>
              <a:t>MCQ</a:t>
            </a:r>
            <a:endParaRPr b="1" sz="1800">
              <a:solidFill>
                <a:srgbClr val="C27BA0"/>
              </a:solidFill>
              <a:latin typeface="Georgia"/>
              <a:ea typeface="Georgia"/>
              <a:cs typeface="Georgia"/>
              <a:sym typeface="Georgia"/>
            </a:endParaRPr>
          </a:p>
        </p:txBody>
      </p:sp>
      <p:graphicFrame>
        <p:nvGraphicFramePr>
          <p:cNvPr id="302" name="Google Shape;302;p32"/>
          <p:cNvGraphicFramePr/>
          <p:nvPr/>
        </p:nvGraphicFramePr>
        <p:xfrm>
          <a:off x="1636300" y="11449088"/>
          <a:ext cx="3000000" cy="3000000"/>
        </p:xfrm>
        <a:graphic>
          <a:graphicData uri="http://schemas.openxmlformats.org/drawingml/2006/table">
            <a:tbl>
              <a:tblPr>
                <a:noFill/>
                <a:tableStyleId>{997C53EB-BF13-4816-998E-24ED51EF1CE4}</a:tableStyleId>
              </a:tblPr>
              <a:tblGrid>
                <a:gridCol w="343875"/>
                <a:gridCol w="343875"/>
                <a:gridCol w="343875"/>
                <a:gridCol w="343875"/>
                <a:gridCol w="343875"/>
                <a:gridCol w="343875"/>
                <a:gridCol w="343875"/>
                <a:gridCol w="343875"/>
                <a:gridCol w="343875"/>
                <a:gridCol w="343875"/>
                <a:gridCol w="343875"/>
                <a:gridCol w="343875"/>
              </a:tblGrid>
              <a:tr h="123775">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Q1</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800">
                          <a:solidFill>
                            <a:srgbClr val="A64D79"/>
                          </a:solidFill>
                          <a:latin typeface="Mada"/>
                          <a:ea typeface="Mada"/>
                          <a:cs typeface="Mada"/>
                          <a:sym typeface="Mada"/>
                        </a:rPr>
                        <a:t>Q2</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800">
                          <a:solidFill>
                            <a:srgbClr val="A64D79"/>
                          </a:solidFill>
                          <a:latin typeface="Mada"/>
                          <a:ea typeface="Mada"/>
                          <a:cs typeface="Mada"/>
                          <a:sym typeface="Mada"/>
                        </a:rPr>
                        <a:t>Q3</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D</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800">
                          <a:solidFill>
                            <a:srgbClr val="A64D79"/>
                          </a:solidFill>
                          <a:latin typeface="Mada"/>
                          <a:ea typeface="Mada"/>
                          <a:cs typeface="Mada"/>
                          <a:sym typeface="Mada"/>
                        </a:rPr>
                        <a:t>Q4</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800">
                          <a:solidFill>
                            <a:srgbClr val="A64D79"/>
                          </a:solidFill>
                          <a:latin typeface="Mada"/>
                          <a:ea typeface="Mada"/>
                          <a:cs typeface="Mada"/>
                          <a:sym typeface="Mada"/>
                        </a:rPr>
                        <a:t>Q5</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D</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Q6</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D</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33"/>
          <p:cNvSpPr/>
          <p:nvPr/>
        </p:nvSpPr>
        <p:spPr>
          <a:xfrm rot="5400000">
            <a:off x="-521287" y="521287"/>
            <a:ext cx="7748174" cy="6705600"/>
          </a:xfrm>
          <a:prstGeom prst="flowChartExtract">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3"/>
          <p:cNvSpPr txBox="1"/>
          <p:nvPr/>
        </p:nvSpPr>
        <p:spPr>
          <a:xfrm>
            <a:off x="238200" y="6894431"/>
            <a:ext cx="6429300" cy="13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741B47"/>
                </a:solidFill>
                <a:latin typeface="Georgia"/>
                <a:ea typeface="Georgia"/>
                <a:cs typeface="Georgia"/>
                <a:sym typeface="Georgia"/>
              </a:rPr>
              <a:t>Team Leaders:</a:t>
            </a:r>
            <a:endParaRPr b="1" sz="1200">
              <a:solidFill>
                <a:srgbClr val="741B47"/>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rPr b="1" lang="en" sz="2400">
                <a:solidFill>
                  <a:srgbClr val="A64D79"/>
                </a:solidFill>
                <a:latin typeface="Mada"/>
                <a:ea typeface="Mada"/>
                <a:cs typeface="Mada"/>
                <a:sym typeface="Mada"/>
              </a:rPr>
              <a:t>May Babaeer           Zyad Aldosari</a:t>
            </a:r>
            <a:endParaRPr b="1" sz="2400">
              <a:solidFill>
                <a:srgbClr val="A64D79"/>
              </a:solidFill>
              <a:latin typeface="Mada"/>
              <a:ea typeface="Mada"/>
              <a:cs typeface="Mada"/>
              <a:sym typeface="Mada"/>
            </a:endParaRPr>
          </a:p>
        </p:txBody>
      </p:sp>
      <p:sp>
        <p:nvSpPr>
          <p:cNvPr id="309" name="Google Shape;309;p33"/>
          <p:cNvSpPr txBox="1"/>
          <p:nvPr/>
        </p:nvSpPr>
        <p:spPr>
          <a:xfrm>
            <a:off x="252450" y="9488728"/>
            <a:ext cx="6429300" cy="19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D5A6BD"/>
                </a:solidFill>
                <a:latin typeface="Mada"/>
                <a:ea typeface="Mada"/>
                <a:cs typeface="Mada"/>
                <a:sym typeface="Mada"/>
              </a:rPr>
              <a:t>Reema Alserhani</a:t>
            </a:r>
            <a:r>
              <a:rPr b="1" lang="en" sz="2400">
                <a:solidFill>
                  <a:srgbClr val="D5A6BD"/>
                </a:solidFill>
                <a:latin typeface="Mada"/>
                <a:ea typeface="Mada"/>
                <a:cs typeface="Mada"/>
                <a:sym typeface="Mada"/>
              </a:rPr>
              <a:t>           Raghad AlKhashan</a:t>
            </a:r>
            <a:endParaRPr b="1" sz="2400">
              <a:solidFill>
                <a:srgbClr val="D5A6BD"/>
              </a:solidFill>
              <a:latin typeface="Mada"/>
              <a:ea typeface="Mada"/>
              <a:cs typeface="Mada"/>
              <a:sym typeface="Mada"/>
            </a:endParaRPr>
          </a:p>
        </p:txBody>
      </p:sp>
      <p:sp>
        <p:nvSpPr>
          <p:cNvPr id="310" name="Google Shape;310;p33"/>
          <p:cNvSpPr/>
          <p:nvPr/>
        </p:nvSpPr>
        <p:spPr>
          <a:xfrm rot="-5400000">
            <a:off x="3807075" y="1155350"/>
            <a:ext cx="2129925" cy="1876425"/>
          </a:xfrm>
          <a:prstGeom prst="flowChartMerge">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1" name="Google Shape;311;p33"/>
          <p:cNvPicPr preferRelativeResize="0"/>
          <p:nvPr/>
        </p:nvPicPr>
        <p:blipFill rotWithShape="1">
          <a:blip r:embed="rId3">
            <a:alphaModFix/>
          </a:blip>
          <a:srcRect b="19850" l="0" r="0" t="19850"/>
          <a:stretch/>
        </p:blipFill>
        <p:spPr>
          <a:xfrm>
            <a:off x="4238625" y="1580866"/>
            <a:ext cx="885825" cy="534145"/>
          </a:xfrm>
          <a:prstGeom prst="rect">
            <a:avLst/>
          </a:prstGeom>
          <a:noFill/>
          <a:ln>
            <a:noFill/>
          </a:ln>
        </p:spPr>
      </p:pic>
      <p:sp>
        <p:nvSpPr>
          <p:cNvPr id="312" name="Google Shape;312;p33"/>
          <p:cNvSpPr txBox="1"/>
          <p:nvPr/>
        </p:nvSpPr>
        <p:spPr>
          <a:xfrm>
            <a:off x="3829050" y="1996241"/>
            <a:ext cx="1731300" cy="5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u="sng">
                <a:solidFill>
                  <a:srgbClr val="FFFFFF"/>
                </a:solidFill>
                <a:latin typeface="Cabin"/>
                <a:ea typeface="Cabin"/>
                <a:cs typeface="Cabin"/>
                <a:sym typeface="Cabin"/>
                <a:hlinkClick r:id="rId4"/>
              </a:rPr>
              <a:t>Share with us your ideas !</a:t>
            </a:r>
            <a:endParaRPr b="1">
              <a:solidFill>
                <a:srgbClr val="FFFFFF"/>
              </a:solidFill>
              <a:latin typeface="Cabin"/>
              <a:ea typeface="Cabin"/>
              <a:cs typeface="Cabin"/>
              <a:sym typeface="Cabin"/>
            </a:endParaRPr>
          </a:p>
        </p:txBody>
      </p:sp>
      <p:sp>
        <p:nvSpPr>
          <p:cNvPr id="313" name="Google Shape;313;p33"/>
          <p:cNvSpPr txBox="1"/>
          <p:nvPr/>
        </p:nvSpPr>
        <p:spPr>
          <a:xfrm>
            <a:off x="-361950" y="3226507"/>
            <a:ext cx="5829300" cy="159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4600">
                <a:solidFill>
                  <a:srgbClr val="FFFFFF"/>
                </a:solidFill>
                <a:latin typeface="Georgia"/>
                <a:ea typeface="Georgia"/>
                <a:cs typeface="Georgia"/>
                <a:sym typeface="Georgia"/>
              </a:rPr>
              <a:t>Good Luck ,</a:t>
            </a:r>
            <a:endParaRPr b="1" i="1" sz="4600">
              <a:solidFill>
                <a:srgbClr val="FFFFFF"/>
              </a:solidFill>
              <a:latin typeface="Georgia"/>
              <a:ea typeface="Georgia"/>
              <a:cs typeface="Georgia"/>
              <a:sym typeface="Georgia"/>
            </a:endParaRPr>
          </a:p>
          <a:p>
            <a:pPr indent="0" lvl="0" marL="0" rtl="0" algn="ctr">
              <a:spcBef>
                <a:spcPts val="0"/>
              </a:spcBef>
              <a:spcAft>
                <a:spcPts val="0"/>
              </a:spcAft>
              <a:buNone/>
            </a:pPr>
            <a:r>
              <a:rPr b="1" i="1" lang="en" sz="4600">
                <a:solidFill>
                  <a:srgbClr val="FFFFFF"/>
                </a:solidFill>
                <a:latin typeface="Georgia"/>
                <a:ea typeface="Georgia"/>
                <a:cs typeface="Georgia"/>
                <a:sym typeface="Georgia"/>
              </a:rPr>
              <a:t> Future Doctors!</a:t>
            </a:r>
            <a:endParaRPr b="1" i="1" sz="4600">
              <a:solidFill>
                <a:srgbClr val="FFFFFF"/>
              </a:solidFill>
              <a:latin typeface="Georgia"/>
              <a:ea typeface="Georgia"/>
              <a:cs typeface="Georgia"/>
              <a:sym typeface="Georgia"/>
            </a:endParaRPr>
          </a:p>
        </p:txBody>
      </p:sp>
      <p:sp>
        <p:nvSpPr>
          <p:cNvPr id="314" name="Google Shape;314;p33"/>
          <p:cNvSpPr txBox="1"/>
          <p:nvPr/>
        </p:nvSpPr>
        <p:spPr>
          <a:xfrm>
            <a:off x="219510" y="8646570"/>
            <a:ext cx="64293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741B47"/>
                </a:solidFill>
                <a:latin typeface="Georgia"/>
                <a:ea typeface="Georgia"/>
                <a:cs typeface="Georgia"/>
                <a:sym typeface="Georgia"/>
              </a:rPr>
              <a:t>This Amazing Work Was Done By:</a:t>
            </a:r>
            <a:endParaRPr b="1" sz="2800">
              <a:solidFill>
                <a:srgbClr val="741B47"/>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