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y="12186000" cx="6858000"/>
  <p:notesSz cx="6858000" cy="9144000"/>
  <p:embeddedFontLst>
    <p:embeddedFont>
      <p:font typeface="Cabin"/>
      <p:regular r:id="rId18"/>
      <p:bold r:id="rId19"/>
      <p:italic r:id="rId20"/>
      <p:boldItalic r:id="rId21"/>
    </p:embeddedFont>
    <p:embeddedFont>
      <p:font typeface="Mada"/>
      <p:regular r:id="rId22"/>
      <p:bold r:id="rId23"/>
    </p:embeddedFont>
    <p:embeddedFont>
      <p:font typeface="Bree Serif"/>
      <p:regular r:id="rId24"/>
    </p:embeddedFont>
    <p:embeddedFont>
      <p:font typeface="Ex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838">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1F3F2DB6-4125-43BF-BE99-9D106D9B7C9B}">
  <a:tblStyle styleId="{1F3F2DB6-4125-43BF-BE99-9D106D9B7C9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838"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abin-italic.fntdata"/><Relationship Id="rId22" Type="http://schemas.openxmlformats.org/officeDocument/2006/relationships/font" Target="fonts/Mada-regular.fntdata"/><Relationship Id="rId21" Type="http://schemas.openxmlformats.org/officeDocument/2006/relationships/font" Target="fonts/Cabin-boldItalic.fntdata"/><Relationship Id="rId24" Type="http://schemas.openxmlformats.org/officeDocument/2006/relationships/font" Target="fonts/BreeSerif-regular.fntdata"/><Relationship Id="rId23" Type="http://schemas.openxmlformats.org/officeDocument/2006/relationships/font" Target="fonts/Mada-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Exo-bold.fntdata"/><Relationship Id="rId25" Type="http://schemas.openxmlformats.org/officeDocument/2006/relationships/font" Target="fonts/Exo-regular.fntdata"/><Relationship Id="rId28" Type="http://schemas.openxmlformats.org/officeDocument/2006/relationships/font" Target="fonts/Exo-boldItalic.fntdata"/><Relationship Id="rId27" Type="http://schemas.openxmlformats.org/officeDocument/2006/relationships/font" Target="fonts/Exo-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font" Target="fonts/Cabin-bold.fntdata"/><Relationship Id="rId18" Type="http://schemas.openxmlformats.org/officeDocument/2006/relationships/font" Target="fonts/Cabin-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464370" y="685800"/>
            <a:ext cx="1929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5edaafe96b_0_14:notes"/>
          <p:cNvSpPr/>
          <p:nvPr>
            <p:ph idx="2" type="sldImg"/>
          </p:nvPr>
        </p:nvSpPr>
        <p:spPr>
          <a:xfrm>
            <a:off x="2464445" y="685800"/>
            <a:ext cx="19299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5edaafe96b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3" name="Shape 393"/>
        <p:cNvGrpSpPr/>
        <p:nvPr/>
      </p:nvGrpSpPr>
      <p:grpSpPr>
        <a:xfrm>
          <a:off x="0" y="0"/>
          <a:ext cx="0" cy="0"/>
          <a:chOff x="0" y="0"/>
          <a:chExt cx="0" cy="0"/>
        </a:xfrm>
      </p:grpSpPr>
      <p:sp>
        <p:nvSpPr>
          <p:cNvPr id="394" name="Google Shape;394;g5edaafe96b_0_109:notes"/>
          <p:cNvSpPr/>
          <p:nvPr>
            <p:ph idx="2" type="sldImg"/>
          </p:nvPr>
        </p:nvSpPr>
        <p:spPr>
          <a:xfrm>
            <a:off x="2464445" y="685800"/>
            <a:ext cx="19299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5edaafe96b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5edaafe96b_0_9:notes"/>
          <p:cNvSpPr/>
          <p:nvPr>
            <p:ph idx="2" type="sldImg"/>
          </p:nvPr>
        </p:nvSpPr>
        <p:spPr>
          <a:xfrm>
            <a:off x="2464370" y="685800"/>
            <a:ext cx="19299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5edaafe96b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33f89c0162_0_70:notes"/>
          <p:cNvSpPr/>
          <p:nvPr>
            <p:ph idx="2" type="sldImg"/>
          </p:nvPr>
        </p:nvSpPr>
        <p:spPr>
          <a:xfrm>
            <a:off x="2464370" y="685800"/>
            <a:ext cx="19299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33f89c0162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33f89c0162_0_101:notes"/>
          <p:cNvSpPr/>
          <p:nvPr>
            <p:ph idx="2" type="sldImg"/>
          </p:nvPr>
        </p:nvSpPr>
        <p:spPr>
          <a:xfrm>
            <a:off x="2464370" y="685800"/>
            <a:ext cx="19299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33f89c0162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g33f89c0162_0_243:notes"/>
          <p:cNvSpPr/>
          <p:nvPr>
            <p:ph idx="2" type="sldImg"/>
          </p:nvPr>
        </p:nvSpPr>
        <p:spPr>
          <a:xfrm>
            <a:off x="2464370" y="685800"/>
            <a:ext cx="19299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33f89c0162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g33f89c0162_0_265:notes"/>
          <p:cNvSpPr/>
          <p:nvPr>
            <p:ph idx="2" type="sldImg"/>
          </p:nvPr>
        </p:nvSpPr>
        <p:spPr>
          <a:xfrm>
            <a:off x="2464370" y="685800"/>
            <a:ext cx="19299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33f89c0162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Google Shape;317;g33f89c0162_0_381:notes"/>
          <p:cNvSpPr/>
          <p:nvPr>
            <p:ph idx="2" type="sldImg"/>
          </p:nvPr>
        </p:nvSpPr>
        <p:spPr>
          <a:xfrm>
            <a:off x="2464370" y="685800"/>
            <a:ext cx="19299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33f89c0162_0_3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3" name="Shape 343"/>
        <p:cNvGrpSpPr/>
        <p:nvPr/>
      </p:nvGrpSpPr>
      <p:grpSpPr>
        <a:xfrm>
          <a:off x="0" y="0"/>
          <a:ext cx="0" cy="0"/>
          <a:chOff x="0" y="0"/>
          <a:chExt cx="0" cy="0"/>
        </a:xfrm>
      </p:grpSpPr>
      <p:sp>
        <p:nvSpPr>
          <p:cNvPr id="344" name="Google Shape;344;g33f89c0162_0_433:notes"/>
          <p:cNvSpPr/>
          <p:nvPr>
            <p:ph idx="2" type="sldImg"/>
          </p:nvPr>
        </p:nvSpPr>
        <p:spPr>
          <a:xfrm>
            <a:off x="2464370" y="685800"/>
            <a:ext cx="19299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33f89c0162_0_4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7" name="Shape 377"/>
        <p:cNvGrpSpPr/>
        <p:nvPr/>
      </p:nvGrpSpPr>
      <p:grpSpPr>
        <a:xfrm>
          <a:off x="0" y="0"/>
          <a:ext cx="0" cy="0"/>
          <a:chOff x="0" y="0"/>
          <a:chExt cx="0" cy="0"/>
        </a:xfrm>
      </p:grpSpPr>
      <p:sp>
        <p:nvSpPr>
          <p:cNvPr id="378" name="Google Shape;378;g762a6db60a_0_0:notes"/>
          <p:cNvSpPr/>
          <p:nvPr>
            <p:ph idx="2" type="sldImg"/>
          </p:nvPr>
        </p:nvSpPr>
        <p:spPr>
          <a:xfrm>
            <a:off x="2464445" y="685800"/>
            <a:ext cx="19299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762a6db60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233781" y="1764050"/>
            <a:ext cx="6390300" cy="48630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3" name="Google Shape;13;p2"/>
          <p:cNvSpPr txBox="1"/>
          <p:nvPr>
            <p:ph idx="1" type="subTitle"/>
          </p:nvPr>
        </p:nvSpPr>
        <p:spPr>
          <a:xfrm>
            <a:off x="233775" y="6714620"/>
            <a:ext cx="6390300" cy="1877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 name="Google Shape;14;p2"/>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233775" y="2620636"/>
            <a:ext cx="6390300" cy="46521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p:nvPr>
            <p:ph idx="1" type="body"/>
          </p:nvPr>
        </p:nvSpPr>
        <p:spPr>
          <a:xfrm>
            <a:off x="233775" y="7468264"/>
            <a:ext cx="6390300" cy="30819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233781" y="1764050"/>
            <a:ext cx="6390300" cy="4863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8" name="Google Shape;58;p14"/>
          <p:cNvSpPr txBox="1"/>
          <p:nvPr>
            <p:ph idx="1" type="subTitle"/>
          </p:nvPr>
        </p:nvSpPr>
        <p:spPr>
          <a:xfrm>
            <a:off x="233775" y="6714620"/>
            <a:ext cx="6390300" cy="187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9" name="Google Shape;59;p14"/>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0" name="Shape 60"/>
        <p:cNvGrpSpPr/>
        <p:nvPr/>
      </p:nvGrpSpPr>
      <p:grpSpPr>
        <a:xfrm>
          <a:off x="0" y="0"/>
          <a:ext cx="0" cy="0"/>
          <a:chOff x="0" y="0"/>
          <a:chExt cx="0" cy="0"/>
        </a:xfrm>
      </p:grpSpPr>
      <p:sp>
        <p:nvSpPr>
          <p:cNvPr id="61" name="Google Shape;61;p15"/>
          <p:cNvSpPr txBox="1"/>
          <p:nvPr>
            <p:ph type="title"/>
          </p:nvPr>
        </p:nvSpPr>
        <p:spPr>
          <a:xfrm>
            <a:off x="233775" y="5095802"/>
            <a:ext cx="6390300" cy="1994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2" name="Google Shape;62;p15"/>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3" name="Shape 63"/>
        <p:cNvGrpSpPr/>
        <p:nvPr/>
      </p:nvGrpSpPr>
      <p:grpSpPr>
        <a:xfrm>
          <a:off x="0" y="0"/>
          <a:ext cx="0" cy="0"/>
          <a:chOff x="0" y="0"/>
          <a:chExt cx="0" cy="0"/>
        </a:xfrm>
      </p:grpSpPr>
      <p:sp>
        <p:nvSpPr>
          <p:cNvPr id="64" name="Google Shape;64;p16"/>
          <p:cNvSpPr txBox="1"/>
          <p:nvPr>
            <p:ph type="title"/>
          </p:nvPr>
        </p:nvSpPr>
        <p:spPr>
          <a:xfrm>
            <a:off x="233775" y="1054355"/>
            <a:ext cx="6390300" cy="13569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5" name="Google Shape;65;p16"/>
          <p:cNvSpPr txBox="1"/>
          <p:nvPr>
            <p:ph idx="1" type="body"/>
          </p:nvPr>
        </p:nvSpPr>
        <p:spPr>
          <a:xfrm>
            <a:off x="233775" y="2730448"/>
            <a:ext cx="6390300" cy="80940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6" name="Google Shape;66;p16"/>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67" name="Shape 67"/>
        <p:cNvGrpSpPr/>
        <p:nvPr/>
      </p:nvGrpSpPr>
      <p:grpSpPr>
        <a:xfrm>
          <a:off x="0" y="0"/>
          <a:ext cx="0" cy="0"/>
          <a:chOff x="0" y="0"/>
          <a:chExt cx="0" cy="0"/>
        </a:xfrm>
      </p:grpSpPr>
      <p:sp>
        <p:nvSpPr>
          <p:cNvPr id="68" name="Google Shape;68;p17"/>
          <p:cNvSpPr txBox="1"/>
          <p:nvPr>
            <p:ph type="title"/>
          </p:nvPr>
        </p:nvSpPr>
        <p:spPr>
          <a:xfrm>
            <a:off x="233775" y="1054355"/>
            <a:ext cx="6390300" cy="13569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9" name="Google Shape;69;p17"/>
          <p:cNvSpPr txBox="1"/>
          <p:nvPr>
            <p:ph idx="1" type="body"/>
          </p:nvPr>
        </p:nvSpPr>
        <p:spPr>
          <a:xfrm>
            <a:off x="233775" y="2730448"/>
            <a:ext cx="3000000" cy="8094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0" name="Google Shape;70;p17"/>
          <p:cNvSpPr txBox="1"/>
          <p:nvPr>
            <p:ph idx="2" type="body"/>
          </p:nvPr>
        </p:nvSpPr>
        <p:spPr>
          <a:xfrm>
            <a:off x="3624300" y="2730448"/>
            <a:ext cx="3000000" cy="8094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1" name="Google Shape;71;p17"/>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2" name="Shape 72"/>
        <p:cNvGrpSpPr/>
        <p:nvPr/>
      </p:nvGrpSpPr>
      <p:grpSpPr>
        <a:xfrm>
          <a:off x="0" y="0"/>
          <a:ext cx="0" cy="0"/>
          <a:chOff x="0" y="0"/>
          <a:chExt cx="0" cy="0"/>
        </a:xfrm>
      </p:grpSpPr>
      <p:sp>
        <p:nvSpPr>
          <p:cNvPr id="73" name="Google Shape;73;p18"/>
          <p:cNvSpPr txBox="1"/>
          <p:nvPr>
            <p:ph type="title"/>
          </p:nvPr>
        </p:nvSpPr>
        <p:spPr>
          <a:xfrm>
            <a:off x="233775" y="1054355"/>
            <a:ext cx="6390300" cy="13569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4" name="Google Shape;74;p18"/>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75" name="Shape 75"/>
        <p:cNvGrpSpPr/>
        <p:nvPr/>
      </p:nvGrpSpPr>
      <p:grpSpPr>
        <a:xfrm>
          <a:off x="0" y="0"/>
          <a:ext cx="0" cy="0"/>
          <a:chOff x="0" y="0"/>
          <a:chExt cx="0" cy="0"/>
        </a:xfrm>
      </p:grpSpPr>
      <p:sp>
        <p:nvSpPr>
          <p:cNvPr id="76" name="Google Shape;76;p19"/>
          <p:cNvSpPr txBox="1"/>
          <p:nvPr>
            <p:ph type="title"/>
          </p:nvPr>
        </p:nvSpPr>
        <p:spPr>
          <a:xfrm>
            <a:off x="233775" y="1316330"/>
            <a:ext cx="2106000" cy="17904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7" name="Google Shape;77;p19"/>
          <p:cNvSpPr txBox="1"/>
          <p:nvPr>
            <p:ph idx="1" type="body"/>
          </p:nvPr>
        </p:nvSpPr>
        <p:spPr>
          <a:xfrm>
            <a:off x="233775" y="3292246"/>
            <a:ext cx="2106000" cy="75327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8" name="Google Shape;78;p19"/>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79" name="Shape 79"/>
        <p:cNvGrpSpPr/>
        <p:nvPr/>
      </p:nvGrpSpPr>
      <p:grpSpPr>
        <a:xfrm>
          <a:off x="0" y="0"/>
          <a:ext cx="0" cy="0"/>
          <a:chOff x="0" y="0"/>
          <a:chExt cx="0" cy="0"/>
        </a:xfrm>
      </p:grpSpPr>
      <p:sp>
        <p:nvSpPr>
          <p:cNvPr id="80" name="Google Shape;80;p20"/>
          <p:cNvSpPr txBox="1"/>
          <p:nvPr>
            <p:ph type="title"/>
          </p:nvPr>
        </p:nvSpPr>
        <p:spPr>
          <a:xfrm>
            <a:off x="367688" y="1066497"/>
            <a:ext cx="4775700" cy="9691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1" name="Google Shape;81;p20"/>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82" name="Shape 82"/>
        <p:cNvGrpSpPr/>
        <p:nvPr/>
      </p:nvGrpSpPr>
      <p:grpSpPr>
        <a:xfrm>
          <a:off x="0" y="0"/>
          <a:ext cx="0" cy="0"/>
          <a:chOff x="0" y="0"/>
          <a:chExt cx="0" cy="0"/>
        </a:xfrm>
      </p:grpSpPr>
      <p:sp>
        <p:nvSpPr>
          <p:cNvPr id="83" name="Google Shape;83;p21"/>
          <p:cNvSpPr/>
          <p:nvPr/>
        </p:nvSpPr>
        <p:spPr>
          <a:xfrm>
            <a:off x="3429000" y="-296"/>
            <a:ext cx="3429000" cy="12186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1"/>
          <p:cNvSpPr txBox="1"/>
          <p:nvPr>
            <p:ph type="title"/>
          </p:nvPr>
        </p:nvSpPr>
        <p:spPr>
          <a:xfrm>
            <a:off x="199125" y="2921643"/>
            <a:ext cx="3033900" cy="3511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5" name="Google Shape;85;p21"/>
          <p:cNvSpPr txBox="1"/>
          <p:nvPr>
            <p:ph idx="1" type="subTitle"/>
          </p:nvPr>
        </p:nvSpPr>
        <p:spPr>
          <a:xfrm>
            <a:off x="199125" y="6641056"/>
            <a:ext cx="3033900" cy="292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6" name="Google Shape;86;p21"/>
          <p:cNvSpPr txBox="1"/>
          <p:nvPr>
            <p:ph idx="2" type="body"/>
          </p:nvPr>
        </p:nvSpPr>
        <p:spPr>
          <a:xfrm>
            <a:off x="3704625" y="1715481"/>
            <a:ext cx="2877600" cy="87543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7" name="Google Shape;87;p21"/>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233775" y="5095802"/>
            <a:ext cx="6390300" cy="19944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7" name="Google Shape;17;p3"/>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88" name="Shape 88"/>
        <p:cNvGrpSpPr/>
        <p:nvPr/>
      </p:nvGrpSpPr>
      <p:grpSpPr>
        <a:xfrm>
          <a:off x="0" y="0"/>
          <a:ext cx="0" cy="0"/>
          <a:chOff x="0" y="0"/>
          <a:chExt cx="0" cy="0"/>
        </a:xfrm>
      </p:grpSpPr>
      <p:sp>
        <p:nvSpPr>
          <p:cNvPr id="89" name="Google Shape;89;p22"/>
          <p:cNvSpPr txBox="1"/>
          <p:nvPr>
            <p:ph idx="1" type="body"/>
          </p:nvPr>
        </p:nvSpPr>
        <p:spPr>
          <a:xfrm>
            <a:off x="233775" y="10023095"/>
            <a:ext cx="4499100" cy="14337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90" name="Google Shape;90;p22"/>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91" name="Shape 91"/>
        <p:cNvGrpSpPr/>
        <p:nvPr/>
      </p:nvGrpSpPr>
      <p:grpSpPr>
        <a:xfrm>
          <a:off x="0" y="0"/>
          <a:ext cx="0" cy="0"/>
          <a:chOff x="0" y="0"/>
          <a:chExt cx="0" cy="0"/>
        </a:xfrm>
      </p:grpSpPr>
      <p:sp>
        <p:nvSpPr>
          <p:cNvPr id="92" name="Google Shape;92;p23"/>
          <p:cNvSpPr txBox="1"/>
          <p:nvPr>
            <p:ph hasCustomPrompt="1" type="title"/>
          </p:nvPr>
        </p:nvSpPr>
        <p:spPr>
          <a:xfrm>
            <a:off x="233775" y="2620636"/>
            <a:ext cx="6390300" cy="4651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3" name="Google Shape;93;p23"/>
          <p:cNvSpPr txBox="1"/>
          <p:nvPr>
            <p:ph idx="1" type="body"/>
          </p:nvPr>
        </p:nvSpPr>
        <p:spPr>
          <a:xfrm>
            <a:off x="233775" y="7468264"/>
            <a:ext cx="6390300" cy="30819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4" name="Google Shape;94;p23"/>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5" name="Shape 95"/>
        <p:cNvGrpSpPr/>
        <p:nvPr/>
      </p:nvGrpSpPr>
      <p:grpSpPr>
        <a:xfrm>
          <a:off x="0" y="0"/>
          <a:ext cx="0" cy="0"/>
          <a:chOff x="0" y="0"/>
          <a:chExt cx="0" cy="0"/>
        </a:xfrm>
      </p:grpSpPr>
      <p:sp>
        <p:nvSpPr>
          <p:cNvPr id="96" name="Google Shape;96;p24"/>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233775" y="1054355"/>
            <a:ext cx="6390300" cy="1356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 name="Google Shape;20;p4"/>
          <p:cNvSpPr txBox="1"/>
          <p:nvPr>
            <p:ph idx="1" type="body"/>
          </p:nvPr>
        </p:nvSpPr>
        <p:spPr>
          <a:xfrm>
            <a:off x="233775" y="2730448"/>
            <a:ext cx="6390300" cy="80943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1" name="Google Shape;21;p4"/>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233775" y="1054355"/>
            <a:ext cx="6390300" cy="1356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5"/>
          <p:cNvSpPr txBox="1"/>
          <p:nvPr>
            <p:ph idx="1" type="body"/>
          </p:nvPr>
        </p:nvSpPr>
        <p:spPr>
          <a:xfrm>
            <a:off x="233775" y="2730448"/>
            <a:ext cx="3000000" cy="80943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2" type="body"/>
          </p:nvPr>
        </p:nvSpPr>
        <p:spPr>
          <a:xfrm>
            <a:off x="3624300" y="2730448"/>
            <a:ext cx="3000000" cy="80943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233775" y="1054355"/>
            <a:ext cx="6390300" cy="1356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9" name="Google Shape;29;p6"/>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233775" y="1316330"/>
            <a:ext cx="2106000" cy="1790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233775" y="3292246"/>
            <a:ext cx="2106000" cy="75327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7"/>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4" name="Shape 34"/>
        <p:cNvGrpSpPr/>
        <p:nvPr/>
      </p:nvGrpSpPr>
      <p:grpSpPr>
        <a:xfrm>
          <a:off x="0" y="0"/>
          <a:ext cx="0" cy="0"/>
          <a:chOff x="0" y="0"/>
          <a:chExt cx="0" cy="0"/>
        </a:xfrm>
      </p:grpSpPr>
      <p:sp>
        <p:nvSpPr>
          <p:cNvPr id="35" name="Google Shape;35;p8"/>
          <p:cNvSpPr txBox="1"/>
          <p:nvPr>
            <p:ph type="title"/>
          </p:nvPr>
        </p:nvSpPr>
        <p:spPr>
          <a:xfrm>
            <a:off x="367688" y="1066497"/>
            <a:ext cx="4775700" cy="96921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6" name="Google Shape;36;p8"/>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3429000" y="-296"/>
            <a:ext cx="3429000" cy="12186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9"/>
          <p:cNvSpPr txBox="1"/>
          <p:nvPr>
            <p:ph type="title"/>
          </p:nvPr>
        </p:nvSpPr>
        <p:spPr>
          <a:xfrm>
            <a:off x="199125" y="2921643"/>
            <a:ext cx="3033900" cy="3511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0" name="Google Shape;40;p9"/>
          <p:cNvSpPr txBox="1"/>
          <p:nvPr>
            <p:ph idx="1" type="subTitle"/>
          </p:nvPr>
        </p:nvSpPr>
        <p:spPr>
          <a:xfrm>
            <a:off x="199125" y="6641056"/>
            <a:ext cx="3033900" cy="2926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9"/>
          <p:cNvSpPr txBox="1"/>
          <p:nvPr>
            <p:ph idx="2" type="body"/>
          </p:nvPr>
        </p:nvSpPr>
        <p:spPr>
          <a:xfrm>
            <a:off x="3704625" y="1715481"/>
            <a:ext cx="2877600" cy="87543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233775" y="10023095"/>
            <a:ext cx="4499100" cy="1433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5" name="Google Shape;45;p10"/>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33775" y="1054355"/>
            <a:ext cx="6390300" cy="13569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33775" y="2730448"/>
            <a:ext cx="6390300" cy="80943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6354343" y="11048111"/>
            <a:ext cx="411600" cy="9324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p:nvPr/>
        </p:nvSpPr>
        <p:spPr>
          <a:xfrm>
            <a:off x="-150" y="11309951"/>
            <a:ext cx="6858000" cy="876000"/>
          </a:xfrm>
          <a:prstGeom prst="round2SameRect">
            <a:avLst>
              <a:gd fmla="val 16667" name="adj1"/>
              <a:gd fmla="val 0" name="adj2"/>
            </a:avLst>
          </a:prstGeom>
          <a:noFill/>
          <a:ln cap="flat" cmpd="sng" w="9525">
            <a:solidFill>
              <a:srgbClr val="C27BA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1"/>
          <p:cNvSpPr/>
          <p:nvPr/>
        </p:nvSpPr>
        <p:spPr>
          <a:xfrm>
            <a:off x="-150" y="0"/>
            <a:ext cx="6877200" cy="95400"/>
          </a:xfrm>
          <a:prstGeom prst="rect">
            <a:avLst/>
          </a:pr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2" name="Shape 52"/>
        <p:cNvGrpSpPr/>
        <p:nvPr/>
      </p:nvGrpSpPr>
      <p:grpSpPr>
        <a:xfrm>
          <a:off x="0" y="0"/>
          <a:ext cx="0" cy="0"/>
          <a:chOff x="0" y="0"/>
          <a:chExt cx="0" cy="0"/>
        </a:xfrm>
      </p:grpSpPr>
      <p:sp>
        <p:nvSpPr>
          <p:cNvPr id="53" name="Google Shape;53;p13"/>
          <p:cNvSpPr txBox="1"/>
          <p:nvPr>
            <p:ph type="title"/>
          </p:nvPr>
        </p:nvSpPr>
        <p:spPr>
          <a:xfrm>
            <a:off x="233775" y="1054355"/>
            <a:ext cx="6390300" cy="13569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4" name="Google Shape;54;p13"/>
          <p:cNvSpPr txBox="1"/>
          <p:nvPr>
            <p:ph idx="1" type="body"/>
          </p:nvPr>
        </p:nvSpPr>
        <p:spPr>
          <a:xfrm>
            <a:off x="233775" y="2730448"/>
            <a:ext cx="6390300" cy="80940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5" name="Google Shape;55;p13"/>
          <p:cNvSpPr txBox="1"/>
          <p:nvPr>
            <p:ph idx="12" type="sldNum"/>
          </p:nvPr>
        </p:nvSpPr>
        <p:spPr>
          <a:xfrm>
            <a:off x="6354343" y="11048111"/>
            <a:ext cx="411600" cy="9324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hyperlink" Target="https://docs.google.com/document/d/1vLdNamfzIiACRKGp81jXnTCeeCSKS_mTl1xp1xq5MV4/edit" TargetMode="External"/><Relationship Id="rId4"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hyperlink" Target="https://www.sarahah.com/messages/user/310aee58-eb69-4d7d-bb26-e596f5dfa048"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25"/>
          <p:cNvSpPr/>
          <p:nvPr/>
        </p:nvSpPr>
        <p:spPr>
          <a:xfrm flipH="1" rot="-5400000">
            <a:off x="-800314" y="797839"/>
            <a:ext cx="8456153" cy="6860475"/>
          </a:xfrm>
          <a:prstGeom prst="flowChartExtract">
            <a:avLst/>
          </a:pr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5"/>
          <p:cNvSpPr/>
          <p:nvPr/>
        </p:nvSpPr>
        <p:spPr>
          <a:xfrm flipH="1" rot="10800000">
            <a:off x="0" y="-124"/>
            <a:ext cx="6867300" cy="4228200"/>
          </a:xfrm>
          <a:prstGeom prst="rtTriangle">
            <a:avLst/>
          </a:prstGeom>
          <a:solidFill>
            <a:srgbClr val="A64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5"/>
          <p:cNvSpPr txBox="1"/>
          <p:nvPr/>
        </p:nvSpPr>
        <p:spPr>
          <a:xfrm>
            <a:off x="104775" y="11085704"/>
            <a:ext cx="13143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rgbClr val="741B47"/>
                </a:solidFill>
                <a:latin typeface="Mada"/>
                <a:ea typeface="Mada"/>
                <a:cs typeface="Mada"/>
                <a:sym typeface="Mada"/>
              </a:rPr>
              <a:t>Color index:</a:t>
            </a:r>
            <a:endParaRPr b="1" u="sng">
              <a:solidFill>
                <a:srgbClr val="741B47"/>
              </a:solidFill>
              <a:latin typeface="Mada"/>
              <a:ea typeface="Mada"/>
              <a:cs typeface="Mada"/>
              <a:sym typeface="Mada"/>
            </a:endParaRPr>
          </a:p>
        </p:txBody>
      </p:sp>
      <p:sp>
        <p:nvSpPr>
          <p:cNvPr id="104" name="Google Shape;104;p25"/>
          <p:cNvSpPr txBox="1"/>
          <p:nvPr/>
        </p:nvSpPr>
        <p:spPr>
          <a:xfrm>
            <a:off x="47625" y="11438044"/>
            <a:ext cx="1666800" cy="66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Mada"/>
                <a:ea typeface="Mada"/>
                <a:cs typeface="Mada"/>
                <a:sym typeface="Mada"/>
              </a:rPr>
              <a:t>Black : Main content</a:t>
            </a:r>
            <a:endParaRPr sz="1200">
              <a:latin typeface="Mada"/>
              <a:ea typeface="Mada"/>
              <a:cs typeface="Mada"/>
              <a:sym typeface="Mada"/>
            </a:endParaRPr>
          </a:p>
          <a:p>
            <a:pPr indent="0" lvl="0" marL="0" rtl="0" algn="l">
              <a:spcBef>
                <a:spcPts val="0"/>
              </a:spcBef>
              <a:spcAft>
                <a:spcPts val="0"/>
              </a:spcAft>
              <a:buNone/>
            </a:pPr>
            <a:r>
              <a:rPr lang="en" sz="1200">
                <a:solidFill>
                  <a:srgbClr val="FF0000"/>
                </a:solidFill>
                <a:latin typeface="Mada"/>
                <a:ea typeface="Mada"/>
                <a:cs typeface="Mada"/>
                <a:sym typeface="Mada"/>
              </a:rPr>
              <a:t>Red : Important</a:t>
            </a:r>
            <a:endParaRPr sz="1200">
              <a:solidFill>
                <a:srgbClr val="FF0000"/>
              </a:solidFill>
              <a:latin typeface="Mada"/>
              <a:ea typeface="Mada"/>
              <a:cs typeface="Mada"/>
              <a:sym typeface="Mada"/>
            </a:endParaRPr>
          </a:p>
          <a:p>
            <a:pPr indent="0" lvl="0" marL="0" rtl="0" algn="l">
              <a:spcBef>
                <a:spcPts val="0"/>
              </a:spcBef>
              <a:spcAft>
                <a:spcPts val="0"/>
              </a:spcAft>
              <a:buNone/>
            </a:pPr>
            <a:r>
              <a:rPr lang="en" sz="1200">
                <a:solidFill>
                  <a:srgbClr val="3D85C6"/>
                </a:solidFill>
                <a:latin typeface="Mada"/>
                <a:ea typeface="Mada"/>
                <a:cs typeface="Mada"/>
                <a:sym typeface="Mada"/>
              </a:rPr>
              <a:t>Blue: Males’ slides only</a:t>
            </a:r>
            <a:endParaRPr sz="1200">
              <a:solidFill>
                <a:srgbClr val="3D85C6"/>
              </a:solidFill>
              <a:latin typeface="Mada"/>
              <a:ea typeface="Mada"/>
              <a:cs typeface="Mada"/>
              <a:sym typeface="Mada"/>
            </a:endParaRPr>
          </a:p>
        </p:txBody>
      </p:sp>
      <p:cxnSp>
        <p:nvCxnSpPr>
          <p:cNvPr id="105" name="Google Shape;105;p25"/>
          <p:cNvCxnSpPr/>
          <p:nvPr/>
        </p:nvCxnSpPr>
        <p:spPr>
          <a:xfrm>
            <a:off x="1819275" y="11542718"/>
            <a:ext cx="0" cy="495300"/>
          </a:xfrm>
          <a:prstGeom prst="straightConnector1">
            <a:avLst/>
          </a:prstGeom>
          <a:noFill/>
          <a:ln cap="flat" cmpd="sng" w="9525">
            <a:solidFill>
              <a:srgbClr val="C27BA0"/>
            </a:solidFill>
            <a:prstDash val="solid"/>
            <a:round/>
            <a:headEnd len="med" w="med" type="oval"/>
            <a:tailEnd len="med" w="med" type="oval"/>
          </a:ln>
        </p:spPr>
      </p:cxnSp>
      <p:sp>
        <p:nvSpPr>
          <p:cNvPr id="106" name="Google Shape;106;p25"/>
          <p:cNvSpPr txBox="1"/>
          <p:nvPr/>
        </p:nvSpPr>
        <p:spPr>
          <a:xfrm>
            <a:off x="1952625" y="11438044"/>
            <a:ext cx="2286000" cy="66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674EA7"/>
                </a:solidFill>
                <a:latin typeface="Mada"/>
                <a:ea typeface="Mada"/>
                <a:cs typeface="Mada"/>
                <a:sym typeface="Mada"/>
              </a:rPr>
              <a:t>Purple: Females’ slides only</a:t>
            </a:r>
            <a:endParaRPr sz="1200">
              <a:solidFill>
                <a:srgbClr val="674EA7"/>
              </a:solidFill>
              <a:latin typeface="Mada"/>
              <a:ea typeface="Mada"/>
              <a:cs typeface="Mada"/>
              <a:sym typeface="Mada"/>
            </a:endParaRPr>
          </a:p>
          <a:p>
            <a:pPr indent="0" lvl="0" marL="0" rtl="0" algn="l">
              <a:spcBef>
                <a:spcPts val="0"/>
              </a:spcBef>
              <a:spcAft>
                <a:spcPts val="0"/>
              </a:spcAft>
              <a:buNone/>
            </a:pPr>
            <a:r>
              <a:rPr lang="en" sz="1200">
                <a:solidFill>
                  <a:srgbClr val="999999"/>
                </a:solidFill>
                <a:latin typeface="Mada"/>
                <a:ea typeface="Mada"/>
                <a:cs typeface="Mada"/>
                <a:sym typeface="Mada"/>
              </a:rPr>
              <a:t>Grey: Extra info or explanation</a:t>
            </a:r>
            <a:endParaRPr sz="1200">
              <a:solidFill>
                <a:srgbClr val="999999"/>
              </a:solidFill>
              <a:latin typeface="Mada"/>
              <a:ea typeface="Mada"/>
              <a:cs typeface="Mada"/>
              <a:sym typeface="Mada"/>
            </a:endParaRPr>
          </a:p>
          <a:p>
            <a:pPr indent="0" lvl="0" marL="0" rtl="0" algn="l">
              <a:spcBef>
                <a:spcPts val="0"/>
              </a:spcBef>
              <a:spcAft>
                <a:spcPts val="0"/>
              </a:spcAft>
              <a:buNone/>
            </a:pPr>
            <a:r>
              <a:rPr lang="en" sz="1200">
                <a:solidFill>
                  <a:srgbClr val="6AA84F"/>
                </a:solidFill>
                <a:latin typeface="Mada"/>
                <a:ea typeface="Mada"/>
                <a:cs typeface="Mada"/>
                <a:sym typeface="Mada"/>
              </a:rPr>
              <a:t>Green : Dr. notes</a:t>
            </a:r>
            <a:endParaRPr sz="1200">
              <a:solidFill>
                <a:srgbClr val="6AA84F"/>
              </a:solidFill>
              <a:latin typeface="Mada"/>
              <a:ea typeface="Mada"/>
              <a:cs typeface="Mada"/>
              <a:sym typeface="Mada"/>
            </a:endParaRPr>
          </a:p>
        </p:txBody>
      </p:sp>
      <p:sp>
        <p:nvSpPr>
          <p:cNvPr id="107" name="Google Shape;107;p25"/>
          <p:cNvSpPr/>
          <p:nvPr/>
        </p:nvSpPr>
        <p:spPr>
          <a:xfrm rot="5400000">
            <a:off x="5416593" y="10697055"/>
            <a:ext cx="1492014" cy="1390650"/>
          </a:xfrm>
          <a:prstGeom prst="flowChartMerge">
            <a:avLst/>
          </a:prstGeom>
          <a:solidFill>
            <a:srgbClr val="D5A6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5"/>
          <p:cNvSpPr txBox="1"/>
          <p:nvPr/>
        </p:nvSpPr>
        <p:spPr>
          <a:xfrm>
            <a:off x="5648250" y="11197239"/>
            <a:ext cx="13143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u="sng">
                <a:solidFill>
                  <a:srgbClr val="FFFFFF"/>
                </a:solidFill>
                <a:latin typeface="Georgia"/>
                <a:ea typeface="Georgia"/>
                <a:cs typeface="Georgia"/>
                <a:sym typeface="Georgia"/>
                <a:hlinkClick r:id="rId3"/>
              </a:rPr>
              <a:t>Editing File</a:t>
            </a:r>
            <a:endParaRPr b="1" i="1" u="sng">
              <a:solidFill>
                <a:srgbClr val="FFFFFF"/>
              </a:solidFill>
              <a:latin typeface="Georgia"/>
              <a:ea typeface="Georgia"/>
              <a:cs typeface="Georgia"/>
              <a:sym typeface="Georgia"/>
            </a:endParaRPr>
          </a:p>
        </p:txBody>
      </p:sp>
      <p:sp>
        <p:nvSpPr>
          <p:cNvPr id="109" name="Google Shape;109;p25"/>
          <p:cNvSpPr txBox="1"/>
          <p:nvPr/>
        </p:nvSpPr>
        <p:spPr>
          <a:xfrm>
            <a:off x="19050" y="6961164"/>
            <a:ext cx="3038400" cy="62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rgbClr val="741B47"/>
                </a:solidFill>
                <a:latin typeface="Georgia"/>
                <a:ea typeface="Georgia"/>
                <a:cs typeface="Georgia"/>
                <a:sym typeface="Georgia"/>
              </a:rPr>
              <a:t>Objectives:</a:t>
            </a:r>
            <a:endParaRPr b="1" sz="3000">
              <a:solidFill>
                <a:srgbClr val="741B47"/>
              </a:solidFill>
              <a:latin typeface="Georgia"/>
              <a:ea typeface="Georgia"/>
              <a:cs typeface="Georgia"/>
              <a:sym typeface="Georgia"/>
            </a:endParaRPr>
          </a:p>
        </p:txBody>
      </p:sp>
      <p:sp>
        <p:nvSpPr>
          <p:cNvPr id="110" name="Google Shape;110;p25"/>
          <p:cNvSpPr txBox="1"/>
          <p:nvPr/>
        </p:nvSpPr>
        <p:spPr>
          <a:xfrm>
            <a:off x="1466850" y="3523397"/>
            <a:ext cx="5353200" cy="186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FFFFFF"/>
                </a:solidFill>
                <a:latin typeface="Georgia"/>
                <a:ea typeface="Georgia"/>
                <a:cs typeface="Georgia"/>
                <a:sym typeface="Georgia"/>
              </a:rPr>
              <a:t>Anticoagulant</a:t>
            </a:r>
            <a:r>
              <a:rPr b="1" lang="en" sz="4800">
                <a:solidFill>
                  <a:srgbClr val="FFFFFF"/>
                </a:solidFill>
                <a:latin typeface="Georgia"/>
                <a:ea typeface="Georgia"/>
                <a:cs typeface="Georgia"/>
                <a:sym typeface="Georgia"/>
              </a:rPr>
              <a:t> Drugs</a:t>
            </a:r>
            <a:endParaRPr b="1" sz="4800">
              <a:solidFill>
                <a:srgbClr val="FFFFFF"/>
              </a:solidFill>
              <a:latin typeface="Georgia"/>
              <a:ea typeface="Georgia"/>
              <a:cs typeface="Georgia"/>
              <a:sym typeface="Georgia"/>
            </a:endParaRPr>
          </a:p>
        </p:txBody>
      </p:sp>
      <p:sp>
        <p:nvSpPr>
          <p:cNvPr id="111" name="Google Shape;111;p25"/>
          <p:cNvSpPr txBox="1"/>
          <p:nvPr/>
        </p:nvSpPr>
        <p:spPr>
          <a:xfrm>
            <a:off x="47625" y="7506649"/>
            <a:ext cx="5276700" cy="276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C27BA0"/>
                </a:solidFill>
                <a:latin typeface="Mada"/>
                <a:ea typeface="Mada"/>
                <a:cs typeface="Mada"/>
                <a:sym typeface="Mada"/>
              </a:rPr>
              <a:t>By the end of the lecture , you should know:</a:t>
            </a:r>
            <a:endParaRPr b="1">
              <a:solidFill>
                <a:srgbClr val="C27BA0"/>
              </a:solidFill>
              <a:latin typeface="Mada"/>
              <a:ea typeface="Mada"/>
              <a:cs typeface="Mada"/>
              <a:sym typeface="Mada"/>
            </a:endParaRPr>
          </a:p>
          <a:p>
            <a:pPr indent="0" lvl="0" marL="0" rtl="0" algn="ctr">
              <a:spcBef>
                <a:spcPts val="0"/>
              </a:spcBef>
              <a:spcAft>
                <a:spcPts val="0"/>
              </a:spcAft>
              <a:buNone/>
            </a:pPr>
            <a:r>
              <a:t/>
            </a:r>
            <a:endParaRPr b="1">
              <a:solidFill>
                <a:srgbClr val="C27BA0"/>
              </a:solidFill>
              <a:latin typeface="Mada"/>
              <a:ea typeface="Mada"/>
              <a:cs typeface="Mada"/>
              <a:sym typeface="Mada"/>
            </a:endParaRPr>
          </a:p>
          <a:p>
            <a:pPr indent="-317500" lvl="0" marL="457200" rtl="0" algn="l">
              <a:spcBef>
                <a:spcPts val="0"/>
              </a:spcBef>
              <a:spcAft>
                <a:spcPts val="0"/>
              </a:spcAft>
              <a:buClr>
                <a:srgbClr val="C27BA0"/>
              </a:buClr>
              <a:buSzPts val="1400"/>
              <a:buFont typeface="Mada"/>
              <a:buChar char="●"/>
            </a:pPr>
            <a:r>
              <a:rPr lang="en">
                <a:solidFill>
                  <a:srgbClr val="C27BA0"/>
                </a:solidFill>
                <a:latin typeface="Mada"/>
                <a:ea typeface="Mada"/>
                <a:cs typeface="Mada"/>
                <a:sym typeface="Mada"/>
              </a:rPr>
              <a:t>Introduction about coagulation cascade</a:t>
            </a:r>
            <a:endParaRPr sz="700">
              <a:solidFill>
                <a:srgbClr val="C27BA0"/>
              </a:solidFill>
              <a:latin typeface="Mada"/>
              <a:ea typeface="Mada"/>
              <a:cs typeface="Mada"/>
              <a:sym typeface="Mada"/>
            </a:endParaRPr>
          </a:p>
          <a:p>
            <a:pPr indent="0" lvl="0" marL="457200" rtl="0" algn="l">
              <a:spcBef>
                <a:spcPts val="0"/>
              </a:spcBef>
              <a:spcAft>
                <a:spcPts val="0"/>
              </a:spcAft>
              <a:buNone/>
            </a:pPr>
            <a:r>
              <a:t/>
            </a:r>
            <a:endParaRPr sz="700">
              <a:solidFill>
                <a:srgbClr val="C27BA0"/>
              </a:solidFill>
              <a:latin typeface="Mada"/>
              <a:ea typeface="Mada"/>
              <a:cs typeface="Mada"/>
              <a:sym typeface="Mada"/>
            </a:endParaRPr>
          </a:p>
          <a:p>
            <a:pPr indent="-317500" lvl="0" marL="457200" rtl="0" algn="l">
              <a:spcBef>
                <a:spcPts val="0"/>
              </a:spcBef>
              <a:spcAft>
                <a:spcPts val="0"/>
              </a:spcAft>
              <a:buClr>
                <a:srgbClr val="C27BA0"/>
              </a:buClr>
              <a:buSzPts val="1400"/>
              <a:buFont typeface="Mada"/>
              <a:buChar char="●"/>
            </a:pPr>
            <a:r>
              <a:rPr lang="en">
                <a:solidFill>
                  <a:srgbClr val="C27BA0"/>
                </a:solidFill>
                <a:latin typeface="Mada"/>
                <a:ea typeface="Mada"/>
                <a:cs typeface="Mada"/>
                <a:sym typeface="Mada"/>
              </a:rPr>
              <a:t>Classification of drugs acting as anticoagulants</a:t>
            </a:r>
            <a:endParaRPr sz="700">
              <a:solidFill>
                <a:srgbClr val="C27BA0"/>
              </a:solidFill>
              <a:latin typeface="Mada"/>
              <a:ea typeface="Mada"/>
              <a:cs typeface="Mada"/>
              <a:sym typeface="Mada"/>
            </a:endParaRPr>
          </a:p>
          <a:p>
            <a:pPr indent="0" lvl="0" marL="457200" rtl="0" algn="l">
              <a:spcBef>
                <a:spcPts val="0"/>
              </a:spcBef>
              <a:spcAft>
                <a:spcPts val="0"/>
              </a:spcAft>
              <a:buNone/>
            </a:pPr>
            <a:r>
              <a:t/>
            </a:r>
            <a:endParaRPr sz="700">
              <a:solidFill>
                <a:srgbClr val="C27BA0"/>
              </a:solidFill>
              <a:latin typeface="Mada"/>
              <a:ea typeface="Mada"/>
              <a:cs typeface="Mada"/>
              <a:sym typeface="Mada"/>
            </a:endParaRPr>
          </a:p>
          <a:p>
            <a:pPr indent="-317500" lvl="0" marL="457200" rtl="0" algn="l">
              <a:spcBef>
                <a:spcPts val="0"/>
              </a:spcBef>
              <a:spcAft>
                <a:spcPts val="0"/>
              </a:spcAft>
              <a:buClr>
                <a:srgbClr val="C27BA0"/>
              </a:buClr>
              <a:buSzPts val="1400"/>
              <a:buFont typeface="Mada"/>
              <a:buChar char="●"/>
            </a:pPr>
            <a:r>
              <a:rPr lang="en">
                <a:solidFill>
                  <a:srgbClr val="C27BA0"/>
                </a:solidFill>
                <a:latin typeface="Mada"/>
                <a:ea typeface="Mada"/>
                <a:cs typeface="Mada"/>
                <a:sym typeface="Mada"/>
              </a:rPr>
              <a:t>Elaborate on their mechanism of action, correlating that with methods of monitoring.</a:t>
            </a:r>
            <a:endParaRPr sz="700">
              <a:solidFill>
                <a:srgbClr val="C27BA0"/>
              </a:solidFill>
              <a:latin typeface="Mada"/>
              <a:ea typeface="Mada"/>
              <a:cs typeface="Mada"/>
              <a:sym typeface="Mada"/>
            </a:endParaRPr>
          </a:p>
          <a:p>
            <a:pPr indent="-317500" lvl="0" marL="457200" rtl="0" algn="l">
              <a:spcBef>
                <a:spcPts val="0"/>
              </a:spcBef>
              <a:spcAft>
                <a:spcPts val="0"/>
              </a:spcAft>
              <a:buClr>
                <a:srgbClr val="C27BA0"/>
              </a:buClr>
              <a:buSzPts val="1400"/>
              <a:buFont typeface="Mada"/>
              <a:buChar char="●"/>
            </a:pPr>
            <a:r>
              <a:rPr lang="en">
                <a:solidFill>
                  <a:srgbClr val="C27BA0"/>
                </a:solidFill>
                <a:latin typeface="Mada"/>
                <a:ea typeface="Mada"/>
                <a:cs typeface="Mada"/>
                <a:sym typeface="Mada"/>
              </a:rPr>
              <a:t>Contrast the limitations &amp; benefits of injectable anticoagulants in clinical settings.</a:t>
            </a:r>
            <a:endParaRPr sz="700">
              <a:solidFill>
                <a:srgbClr val="C27BA0"/>
              </a:solidFill>
              <a:latin typeface="Mada"/>
              <a:ea typeface="Mada"/>
              <a:cs typeface="Mada"/>
              <a:sym typeface="Mada"/>
            </a:endParaRPr>
          </a:p>
          <a:p>
            <a:pPr indent="0" lvl="0" marL="457200" rtl="0" algn="l">
              <a:spcBef>
                <a:spcPts val="0"/>
              </a:spcBef>
              <a:spcAft>
                <a:spcPts val="0"/>
              </a:spcAft>
              <a:buNone/>
            </a:pPr>
            <a:r>
              <a:t/>
            </a:r>
            <a:endParaRPr sz="700">
              <a:solidFill>
                <a:srgbClr val="C27BA0"/>
              </a:solidFill>
              <a:latin typeface="Mada"/>
              <a:ea typeface="Mada"/>
              <a:cs typeface="Mada"/>
              <a:sym typeface="Mada"/>
            </a:endParaRPr>
          </a:p>
          <a:p>
            <a:pPr indent="-317500" lvl="0" marL="457200" rtl="0" algn="l">
              <a:spcBef>
                <a:spcPts val="0"/>
              </a:spcBef>
              <a:spcAft>
                <a:spcPts val="0"/>
              </a:spcAft>
              <a:buClr>
                <a:srgbClr val="C27BA0"/>
              </a:buClr>
              <a:buSzPts val="1400"/>
              <a:buFont typeface="Mada"/>
              <a:buChar char="●"/>
            </a:pPr>
            <a:r>
              <a:rPr lang="en">
                <a:solidFill>
                  <a:srgbClr val="C27BA0"/>
                </a:solidFill>
                <a:latin typeface="Mada"/>
                <a:ea typeface="Mada"/>
                <a:cs typeface="Mada"/>
                <a:sym typeface="Mada"/>
              </a:rPr>
              <a:t>Emphasis on the limitations of VKAs &amp; on variables altering or modifying their response.</a:t>
            </a:r>
            <a:endParaRPr>
              <a:solidFill>
                <a:srgbClr val="C27BA0"/>
              </a:solidFill>
              <a:latin typeface="Mada"/>
              <a:ea typeface="Mada"/>
              <a:cs typeface="Mada"/>
              <a:sym typeface="Mada"/>
            </a:endParaRPr>
          </a:p>
          <a:p>
            <a:pPr indent="-317500" lvl="0" marL="457200" rtl="0" algn="l">
              <a:spcBef>
                <a:spcPts val="0"/>
              </a:spcBef>
              <a:spcAft>
                <a:spcPts val="0"/>
              </a:spcAft>
              <a:buClr>
                <a:srgbClr val="C27BA0"/>
              </a:buClr>
              <a:buSzPts val="1400"/>
              <a:buFont typeface="Mada"/>
              <a:buChar char="●"/>
            </a:pPr>
            <a:r>
              <a:rPr lang="en">
                <a:solidFill>
                  <a:srgbClr val="C27BA0"/>
                </a:solidFill>
                <a:latin typeface="Mada"/>
                <a:ea typeface="Mada"/>
                <a:cs typeface="Mada"/>
                <a:sym typeface="Mada"/>
              </a:rPr>
              <a:t>Apply such variability in a clinical scenario</a:t>
            </a:r>
            <a:endParaRPr>
              <a:solidFill>
                <a:srgbClr val="C27BA0"/>
              </a:solidFill>
              <a:latin typeface="Mada"/>
              <a:ea typeface="Mada"/>
              <a:cs typeface="Mada"/>
              <a:sym typeface="Mada"/>
            </a:endParaRPr>
          </a:p>
        </p:txBody>
      </p:sp>
      <p:pic>
        <p:nvPicPr>
          <p:cNvPr id="112" name="Google Shape;112;p25"/>
          <p:cNvPicPr preferRelativeResize="0"/>
          <p:nvPr/>
        </p:nvPicPr>
        <p:blipFill>
          <a:blip r:embed="rId4">
            <a:alphaModFix/>
          </a:blip>
          <a:stretch>
            <a:fillRect/>
          </a:stretch>
        </p:blipFill>
        <p:spPr>
          <a:xfrm>
            <a:off x="200025" y="235577"/>
            <a:ext cx="1313982" cy="861500"/>
          </a:xfrm>
          <a:prstGeom prst="rect">
            <a:avLst/>
          </a:prstGeom>
          <a:noFill/>
          <a:ln>
            <a:noFill/>
          </a:ln>
        </p:spPr>
      </p:pic>
      <p:pic>
        <p:nvPicPr>
          <p:cNvPr id="113" name="Google Shape;113;p25"/>
          <p:cNvPicPr preferRelativeResize="0"/>
          <p:nvPr/>
        </p:nvPicPr>
        <p:blipFill rotWithShape="1">
          <a:blip r:embed="rId5">
            <a:alphaModFix/>
          </a:blip>
          <a:srcRect b="15539" l="0" r="0" t="16778"/>
          <a:stretch/>
        </p:blipFill>
        <p:spPr>
          <a:xfrm>
            <a:off x="1578174" y="114350"/>
            <a:ext cx="1546025" cy="1046425"/>
          </a:xfrm>
          <a:prstGeom prst="rect">
            <a:avLst/>
          </a:prstGeom>
          <a:noFill/>
          <a:ln>
            <a:noFill/>
          </a:ln>
        </p:spPr>
      </p:pic>
      <p:pic>
        <p:nvPicPr>
          <p:cNvPr id="114" name="Google Shape;114;p25"/>
          <p:cNvPicPr preferRelativeResize="0"/>
          <p:nvPr/>
        </p:nvPicPr>
        <p:blipFill>
          <a:blip r:embed="rId6">
            <a:alphaModFix/>
          </a:blip>
          <a:stretch>
            <a:fillRect/>
          </a:stretch>
        </p:blipFill>
        <p:spPr>
          <a:xfrm>
            <a:off x="3188386" y="143119"/>
            <a:ext cx="1046464" cy="10464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6" name="Shape 396"/>
        <p:cNvGrpSpPr/>
        <p:nvPr/>
      </p:nvGrpSpPr>
      <p:grpSpPr>
        <a:xfrm>
          <a:off x="0" y="0"/>
          <a:ext cx="0" cy="0"/>
          <a:chOff x="0" y="0"/>
          <a:chExt cx="0" cy="0"/>
        </a:xfrm>
      </p:grpSpPr>
      <p:sp>
        <p:nvSpPr>
          <p:cNvPr id="397" name="Google Shape;397;p34"/>
          <p:cNvSpPr/>
          <p:nvPr/>
        </p:nvSpPr>
        <p:spPr>
          <a:xfrm rot="5400000">
            <a:off x="-521287" y="521287"/>
            <a:ext cx="7748174" cy="6705600"/>
          </a:xfrm>
          <a:prstGeom prst="flowChartExtract">
            <a:avLst/>
          </a:pr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34"/>
          <p:cNvSpPr txBox="1"/>
          <p:nvPr/>
        </p:nvSpPr>
        <p:spPr>
          <a:xfrm>
            <a:off x="238200" y="6894431"/>
            <a:ext cx="6429300" cy="139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741B47"/>
                </a:solidFill>
                <a:latin typeface="Georgia"/>
                <a:ea typeface="Georgia"/>
                <a:cs typeface="Georgia"/>
                <a:sym typeface="Georgia"/>
              </a:rPr>
              <a:t>Team Leaders:</a:t>
            </a:r>
            <a:endParaRPr b="1" sz="1200">
              <a:solidFill>
                <a:srgbClr val="741B47"/>
              </a:solidFill>
              <a:latin typeface="Georgia"/>
              <a:ea typeface="Georgia"/>
              <a:cs typeface="Georgia"/>
              <a:sym typeface="Georgia"/>
            </a:endParaRPr>
          </a:p>
          <a:p>
            <a:pPr indent="0" lvl="0" marL="0" rtl="0" algn="ctr">
              <a:spcBef>
                <a:spcPts val="0"/>
              </a:spcBef>
              <a:spcAft>
                <a:spcPts val="0"/>
              </a:spcAft>
              <a:buNone/>
            </a:pPr>
            <a:r>
              <a:t/>
            </a:r>
            <a:endParaRPr b="1" sz="1200">
              <a:solidFill>
                <a:srgbClr val="351C75"/>
              </a:solidFill>
              <a:latin typeface="Georgia"/>
              <a:ea typeface="Georgia"/>
              <a:cs typeface="Georgia"/>
              <a:sym typeface="Georgia"/>
            </a:endParaRPr>
          </a:p>
          <a:p>
            <a:pPr indent="0" lvl="0" marL="0" rtl="0" algn="ctr">
              <a:spcBef>
                <a:spcPts val="0"/>
              </a:spcBef>
              <a:spcAft>
                <a:spcPts val="0"/>
              </a:spcAft>
              <a:buNone/>
            </a:pPr>
            <a:r>
              <a:t/>
            </a:r>
            <a:endParaRPr b="1" sz="1200">
              <a:solidFill>
                <a:srgbClr val="351C75"/>
              </a:solidFill>
              <a:latin typeface="Georgia"/>
              <a:ea typeface="Georgia"/>
              <a:cs typeface="Georgia"/>
              <a:sym typeface="Georgia"/>
            </a:endParaRPr>
          </a:p>
          <a:p>
            <a:pPr indent="0" lvl="0" marL="0" rtl="0" algn="ctr">
              <a:spcBef>
                <a:spcPts val="0"/>
              </a:spcBef>
              <a:spcAft>
                <a:spcPts val="0"/>
              </a:spcAft>
              <a:buNone/>
            </a:pPr>
            <a:r>
              <a:rPr b="1" lang="en" sz="2400">
                <a:solidFill>
                  <a:srgbClr val="A64D79"/>
                </a:solidFill>
                <a:latin typeface="Mada"/>
                <a:ea typeface="Mada"/>
                <a:cs typeface="Mada"/>
                <a:sym typeface="Mada"/>
              </a:rPr>
              <a:t>May Babaeer           Zyad Aldosari</a:t>
            </a:r>
            <a:endParaRPr b="1" sz="2400">
              <a:solidFill>
                <a:srgbClr val="A64D79"/>
              </a:solidFill>
              <a:latin typeface="Mada"/>
              <a:ea typeface="Mada"/>
              <a:cs typeface="Mada"/>
              <a:sym typeface="Mada"/>
            </a:endParaRPr>
          </a:p>
        </p:txBody>
      </p:sp>
      <p:sp>
        <p:nvSpPr>
          <p:cNvPr id="399" name="Google Shape;399;p34"/>
          <p:cNvSpPr/>
          <p:nvPr/>
        </p:nvSpPr>
        <p:spPr>
          <a:xfrm rot="-5400000">
            <a:off x="3807075" y="1155350"/>
            <a:ext cx="2129925" cy="1876425"/>
          </a:xfrm>
          <a:prstGeom prst="flowChartMerge">
            <a:avLst/>
          </a:prstGeom>
          <a:solidFill>
            <a:srgbClr val="D5A6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00" name="Google Shape;400;p34"/>
          <p:cNvPicPr preferRelativeResize="0"/>
          <p:nvPr/>
        </p:nvPicPr>
        <p:blipFill rotWithShape="1">
          <a:blip r:embed="rId3">
            <a:alphaModFix/>
          </a:blip>
          <a:srcRect b="19850" l="0" r="0" t="19850"/>
          <a:stretch/>
        </p:blipFill>
        <p:spPr>
          <a:xfrm>
            <a:off x="4238625" y="1580866"/>
            <a:ext cx="885825" cy="534145"/>
          </a:xfrm>
          <a:prstGeom prst="rect">
            <a:avLst/>
          </a:prstGeom>
          <a:noFill/>
          <a:ln>
            <a:noFill/>
          </a:ln>
        </p:spPr>
      </p:pic>
      <p:sp>
        <p:nvSpPr>
          <p:cNvPr id="401" name="Google Shape;401;p34"/>
          <p:cNvSpPr txBox="1"/>
          <p:nvPr/>
        </p:nvSpPr>
        <p:spPr>
          <a:xfrm>
            <a:off x="3829050" y="1996241"/>
            <a:ext cx="1731300" cy="59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u="sng">
                <a:solidFill>
                  <a:srgbClr val="FFFFFF"/>
                </a:solidFill>
                <a:latin typeface="Cabin"/>
                <a:ea typeface="Cabin"/>
                <a:cs typeface="Cabin"/>
                <a:sym typeface="Cabin"/>
                <a:hlinkClick r:id="rId4"/>
              </a:rPr>
              <a:t>Share with us your ideas !</a:t>
            </a:r>
            <a:endParaRPr b="1">
              <a:solidFill>
                <a:srgbClr val="FFFFFF"/>
              </a:solidFill>
              <a:latin typeface="Cabin"/>
              <a:ea typeface="Cabin"/>
              <a:cs typeface="Cabin"/>
              <a:sym typeface="Cabin"/>
            </a:endParaRPr>
          </a:p>
        </p:txBody>
      </p:sp>
      <p:sp>
        <p:nvSpPr>
          <p:cNvPr id="402" name="Google Shape;402;p34"/>
          <p:cNvSpPr txBox="1"/>
          <p:nvPr/>
        </p:nvSpPr>
        <p:spPr>
          <a:xfrm>
            <a:off x="-361950" y="3226507"/>
            <a:ext cx="5829300" cy="159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 sz="4600">
                <a:solidFill>
                  <a:srgbClr val="FFFFFF"/>
                </a:solidFill>
                <a:latin typeface="Georgia"/>
                <a:ea typeface="Georgia"/>
                <a:cs typeface="Georgia"/>
                <a:sym typeface="Georgia"/>
              </a:rPr>
              <a:t>Good Luck ,</a:t>
            </a:r>
            <a:endParaRPr b="1" i="1" sz="4600">
              <a:solidFill>
                <a:srgbClr val="FFFFFF"/>
              </a:solidFill>
              <a:latin typeface="Georgia"/>
              <a:ea typeface="Georgia"/>
              <a:cs typeface="Georgia"/>
              <a:sym typeface="Georgia"/>
            </a:endParaRPr>
          </a:p>
          <a:p>
            <a:pPr indent="0" lvl="0" marL="0" rtl="0" algn="ctr">
              <a:spcBef>
                <a:spcPts val="0"/>
              </a:spcBef>
              <a:spcAft>
                <a:spcPts val="0"/>
              </a:spcAft>
              <a:buNone/>
            </a:pPr>
            <a:r>
              <a:rPr b="1" i="1" lang="en" sz="4600">
                <a:solidFill>
                  <a:srgbClr val="FFFFFF"/>
                </a:solidFill>
                <a:latin typeface="Georgia"/>
                <a:ea typeface="Georgia"/>
                <a:cs typeface="Georgia"/>
                <a:sym typeface="Georgia"/>
              </a:rPr>
              <a:t> Future Doctors!</a:t>
            </a:r>
            <a:endParaRPr b="1" i="1" sz="4600">
              <a:solidFill>
                <a:srgbClr val="FFFFFF"/>
              </a:solidFill>
              <a:latin typeface="Georgia"/>
              <a:ea typeface="Georgia"/>
              <a:cs typeface="Georgia"/>
              <a:sym typeface="Georgia"/>
            </a:endParaRPr>
          </a:p>
        </p:txBody>
      </p:sp>
      <p:sp>
        <p:nvSpPr>
          <p:cNvPr id="403" name="Google Shape;403;p34"/>
          <p:cNvSpPr txBox="1"/>
          <p:nvPr/>
        </p:nvSpPr>
        <p:spPr>
          <a:xfrm>
            <a:off x="162000" y="8722770"/>
            <a:ext cx="6429300" cy="72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rgbClr val="741B47"/>
                </a:solidFill>
                <a:latin typeface="Georgia"/>
                <a:ea typeface="Georgia"/>
                <a:cs typeface="Georgia"/>
                <a:sym typeface="Georgia"/>
              </a:rPr>
              <a:t>This Amazing Work Was Done By:</a:t>
            </a:r>
            <a:endParaRPr b="1" sz="2800">
              <a:solidFill>
                <a:srgbClr val="741B47"/>
              </a:solidFill>
              <a:latin typeface="Mada"/>
              <a:ea typeface="Mada"/>
              <a:cs typeface="Mada"/>
              <a:sym typeface="Mada"/>
            </a:endParaRPr>
          </a:p>
        </p:txBody>
      </p:sp>
      <p:sp>
        <p:nvSpPr>
          <p:cNvPr id="404" name="Google Shape;404;p34"/>
          <p:cNvSpPr txBox="1"/>
          <p:nvPr/>
        </p:nvSpPr>
        <p:spPr>
          <a:xfrm>
            <a:off x="228600" y="9647650"/>
            <a:ext cx="6324600" cy="11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C27BA0"/>
                </a:solidFill>
                <a:latin typeface="Mada"/>
                <a:ea typeface="Mada"/>
                <a:cs typeface="Mada"/>
                <a:sym typeface="Mada"/>
              </a:rPr>
              <a:t>     Deana Awartani                  Nouf AlShammari</a:t>
            </a:r>
            <a:endParaRPr b="1" sz="1100">
              <a:solidFill>
                <a:srgbClr val="C27BA0"/>
              </a:solidFill>
              <a:latin typeface="Mada"/>
              <a:ea typeface="Mada"/>
              <a:cs typeface="Mada"/>
              <a:sym typeface="Mada"/>
            </a:endParaRPr>
          </a:p>
          <a:p>
            <a:pPr indent="0" lvl="0" marL="0" rtl="0" algn="ctr">
              <a:spcBef>
                <a:spcPts val="0"/>
              </a:spcBef>
              <a:spcAft>
                <a:spcPts val="0"/>
              </a:spcAft>
              <a:buNone/>
            </a:pPr>
            <a:r>
              <a:t/>
            </a:r>
            <a:endParaRPr b="1" sz="1100">
              <a:solidFill>
                <a:srgbClr val="C27BA0"/>
              </a:solidFill>
              <a:latin typeface="Mada"/>
              <a:ea typeface="Mada"/>
              <a:cs typeface="Mada"/>
              <a:sym typeface="Mada"/>
            </a:endParaRPr>
          </a:p>
          <a:p>
            <a:pPr indent="0" lvl="0" marL="0" rtl="0" algn="l">
              <a:spcBef>
                <a:spcPts val="0"/>
              </a:spcBef>
              <a:spcAft>
                <a:spcPts val="0"/>
              </a:spcAft>
              <a:buNone/>
            </a:pPr>
            <a:r>
              <a:rPr b="1" lang="en" sz="2400">
                <a:solidFill>
                  <a:srgbClr val="C27BA0"/>
                </a:solidFill>
                <a:latin typeface="Mada"/>
                <a:ea typeface="Mada"/>
                <a:cs typeface="Mada"/>
                <a:sym typeface="Mada"/>
              </a:rPr>
              <a:t>     Noura AlMazrou                  Shahad AlSahil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26"/>
          <p:cNvSpPr txBox="1"/>
          <p:nvPr>
            <p:ph type="title"/>
          </p:nvPr>
        </p:nvSpPr>
        <p:spPr>
          <a:xfrm>
            <a:off x="-42675" y="2621525"/>
            <a:ext cx="4104900" cy="612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741B47"/>
                </a:solidFill>
                <a:latin typeface="Georgia"/>
                <a:ea typeface="Georgia"/>
                <a:cs typeface="Georgia"/>
                <a:sym typeface="Georgia"/>
              </a:rPr>
              <a:t>Coagulation Pathways</a:t>
            </a:r>
            <a:endParaRPr b="1" sz="2400">
              <a:solidFill>
                <a:srgbClr val="741B47"/>
              </a:solidFill>
              <a:latin typeface="Georgia"/>
              <a:ea typeface="Georgia"/>
              <a:cs typeface="Georgia"/>
              <a:sym typeface="Georgia"/>
            </a:endParaRPr>
          </a:p>
        </p:txBody>
      </p:sp>
      <p:sp>
        <p:nvSpPr>
          <p:cNvPr id="120" name="Google Shape;120;p26"/>
          <p:cNvSpPr/>
          <p:nvPr/>
        </p:nvSpPr>
        <p:spPr>
          <a:xfrm>
            <a:off x="525750" y="643175"/>
            <a:ext cx="5806500" cy="1563900"/>
          </a:xfrm>
          <a:prstGeom prst="roundRect">
            <a:avLst>
              <a:gd fmla="val 16667" name="adj"/>
            </a:avLst>
          </a:prstGeom>
          <a:noFill/>
          <a:ln cap="flat" cmpd="sng" w="9525">
            <a:solidFill>
              <a:srgbClr val="741B47"/>
            </a:solidFill>
            <a:prstDash val="dash"/>
            <a:round/>
            <a:headEnd len="sm" w="sm" type="none"/>
            <a:tailEnd len="sm" w="sm" type="none"/>
          </a:ln>
        </p:spPr>
        <p:txBody>
          <a:bodyPr anchorCtr="0" anchor="b" bIns="91425" lIns="91425" spcFirstLastPara="1" rIns="91425" wrap="square" tIns="91425">
            <a:noAutofit/>
          </a:bodyPr>
          <a:lstStyle/>
          <a:p>
            <a:pPr indent="-304800" lvl="0" marL="457200" rtl="0" algn="l">
              <a:spcBef>
                <a:spcPts val="0"/>
              </a:spcBef>
              <a:spcAft>
                <a:spcPts val="0"/>
              </a:spcAft>
              <a:buSzPts val="1200"/>
              <a:buFont typeface="Mada"/>
              <a:buChar char="●"/>
            </a:pPr>
            <a:r>
              <a:rPr b="1" lang="en" sz="1200">
                <a:highlight>
                  <a:srgbClr val="EAD1DC"/>
                </a:highlight>
                <a:latin typeface="Mada"/>
                <a:ea typeface="Mada"/>
                <a:cs typeface="Mada"/>
                <a:sym typeface="Mada"/>
              </a:rPr>
              <a:t>Anticoagulants: </a:t>
            </a:r>
            <a:r>
              <a:rPr b="1" lang="en" sz="1200">
                <a:latin typeface="Mada"/>
                <a:ea typeface="Mada"/>
                <a:cs typeface="Mada"/>
                <a:sym typeface="Mada"/>
              </a:rPr>
              <a:t>prevent thrombus formation and extension</a:t>
            </a:r>
            <a:r>
              <a:rPr lang="en" sz="1200">
                <a:latin typeface="Mada"/>
                <a:ea typeface="Mada"/>
                <a:cs typeface="Mada"/>
                <a:sym typeface="Mada"/>
              </a:rPr>
              <a:t> by </a:t>
            </a:r>
            <a:r>
              <a:rPr b="1" lang="en" sz="1200">
                <a:latin typeface="Mada"/>
                <a:ea typeface="Mada"/>
                <a:cs typeface="Mada"/>
                <a:sym typeface="Mada"/>
              </a:rPr>
              <a:t>inhibiting clotting factors </a:t>
            </a:r>
            <a:r>
              <a:rPr lang="en" sz="1200">
                <a:latin typeface="Mada"/>
                <a:ea typeface="Mada"/>
                <a:cs typeface="Mada"/>
                <a:sym typeface="Mada"/>
              </a:rPr>
              <a:t>e.g heparin, low molecular weight heparin, coumarins/Warfarin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en" sz="1200">
                <a:highlight>
                  <a:srgbClr val="EAD1DC"/>
                </a:highlight>
                <a:latin typeface="Mada"/>
                <a:ea typeface="Mada"/>
                <a:cs typeface="Mada"/>
                <a:sym typeface="Mada"/>
              </a:rPr>
              <a:t>Antiplatelet Drugs:</a:t>
            </a:r>
            <a:r>
              <a:rPr b="1" lang="en" sz="1200">
                <a:latin typeface="Mada"/>
                <a:ea typeface="Mada"/>
                <a:cs typeface="Mada"/>
                <a:sym typeface="Mada"/>
              </a:rPr>
              <a:t> </a:t>
            </a:r>
            <a:r>
              <a:rPr lang="en" sz="1200">
                <a:latin typeface="Mada"/>
                <a:ea typeface="Mada"/>
                <a:cs typeface="Mada"/>
                <a:sym typeface="Mada"/>
              </a:rPr>
              <a:t> reduce risk of clot formation by </a:t>
            </a:r>
            <a:r>
              <a:rPr b="1" lang="en" sz="1200">
                <a:latin typeface="Mada"/>
                <a:ea typeface="Mada"/>
                <a:cs typeface="Mada"/>
                <a:sym typeface="Mada"/>
              </a:rPr>
              <a:t>inhibiting platelet functions</a:t>
            </a:r>
            <a:r>
              <a:rPr lang="en" sz="1200">
                <a:latin typeface="Mada"/>
                <a:ea typeface="Mada"/>
                <a:cs typeface="Mada"/>
                <a:sym typeface="Mada"/>
              </a:rPr>
              <a:t> e.g aspirin  and ticlopidine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en" sz="1200">
                <a:highlight>
                  <a:srgbClr val="EAD1DC"/>
                </a:highlight>
                <a:latin typeface="Mada"/>
                <a:ea typeface="Mada"/>
                <a:cs typeface="Mada"/>
                <a:sym typeface="Mada"/>
              </a:rPr>
              <a:t>Fibrinolytic agents:</a:t>
            </a:r>
            <a:r>
              <a:rPr b="1" lang="en" sz="1200">
                <a:latin typeface="Mada"/>
                <a:ea typeface="Mada"/>
                <a:cs typeface="Mada"/>
                <a:sym typeface="Mada"/>
              </a:rPr>
              <a:t> </a:t>
            </a:r>
            <a:r>
              <a:rPr lang="en" sz="1200">
                <a:latin typeface="Mada"/>
                <a:ea typeface="Mada"/>
                <a:cs typeface="Mada"/>
                <a:sym typeface="Mada"/>
              </a:rPr>
              <a:t> dissolve thrombi </a:t>
            </a:r>
            <a:r>
              <a:rPr b="1" lang="en" sz="1200">
                <a:latin typeface="Mada"/>
                <a:ea typeface="Mada"/>
                <a:cs typeface="Mada"/>
                <a:sym typeface="Mada"/>
              </a:rPr>
              <a:t>already formed</a:t>
            </a:r>
            <a:r>
              <a:rPr lang="en" sz="1200">
                <a:latin typeface="Mada"/>
                <a:ea typeface="Mada"/>
                <a:cs typeface="Mada"/>
                <a:sym typeface="Mada"/>
              </a:rPr>
              <a:t> e.g. streptokinase </a:t>
            </a:r>
            <a:endParaRPr sz="1200">
              <a:latin typeface="Mada"/>
              <a:ea typeface="Mada"/>
              <a:cs typeface="Mada"/>
              <a:sym typeface="Mada"/>
            </a:endParaRPr>
          </a:p>
        </p:txBody>
      </p:sp>
      <p:sp>
        <p:nvSpPr>
          <p:cNvPr id="121" name="Google Shape;121;p26"/>
          <p:cNvSpPr/>
          <p:nvPr/>
        </p:nvSpPr>
        <p:spPr>
          <a:xfrm>
            <a:off x="1397875" y="525100"/>
            <a:ext cx="3992400" cy="307800"/>
          </a:xfrm>
          <a:prstGeom prst="roundRect">
            <a:avLst>
              <a:gd fmla="val 16667" name="adj"/>
            </a:avLst>
          </a:prstGeom>
          <a:solidFill>
            <a:srgbClr val="741B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Georgia"/>
                <a:ea typeface="Georgia"/>
                <a:cs typeface="Georgia"/>
                <a:sym typeface="Georgia"/>
              </a:rPr>
              <a:t>Drugs Anti Coagulation</a:t>
            </a:r>
            <a:endParaRPr b="1" sz="1800">
              <a:solidFill>
                <a:srgbClr val="FFFFFF"/>
              </a:solidFill>
              <a:latin typeface="Georgia"/>
              <a:ea typeface="Georgia"/>
              <a:cs typeface="Georgia"/>
              <a:sym typeface="Georgia"/>
            </a:endParaRPr>
          </a:p>
        </p:txBody>
      </p:sp>
      <p:pic>
        <p:nvPicPr>
          <p:cNvPr id="122" name="Google Shape;122;p26"/>
          <p:cNvPicPr preferRelativeResize="0"/>
          <p:nvPr/>
        </p:nvPicPr>
        <p:blipFill>
          <a:blip r:embed="rId3">
            <a:alphaModFix/>
          </a:blip>
          <a:stretch>
            <a:fillRect/>
          </a:stretch>
        </p:blipFill>
        <p:spPr>
          <a:xfrm>
            <a:off x="4402025" y="4591050"/>
            <a:ext cx="2427400" cy="2284475"/>
          </a:xfrm>
          <a:prstGeom prst="rect">
            <a:avLst/>
          </a:prstGeom>
          <a:noFill/>
          <a:ln>
            <a:noFill/>
          </a:ln>
        </p:spPr>
      </p:pic>
      <p:sp>
        <p:nvSpPr>
          <p:cNvPr id="123" name="Google Shape;123;p26"/>
          <p:cNvSpPr/>
          <p:nvPr/>
        </p:nvSpPr>
        <p:spPr>
          <a:xfrm>
            <a:off x="-5514100" y="7543448"/>
            <a:ext cx="4016100" cy="662100"/>
          </a:xfrm>
          <a:prstGeom prst="rect">
            <a:avLst/>
          </a:prstGeom>
          <a:solidFill>
            <a:srgbClr val="EEEE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latin typeface="Mada"/>
              <a:ea typeface="Mada"/>
              <a:cs typeface="Mada"/>
              <a:sym typeface="Mada"/>
            </a:endParaRPr>
          </a:p>
        </p:txBody>
      </p:sp>
      <p:sp>
        <p:nvSpPr>
          <p:cNvPr id="124" name="Google Shape;124;p26"/>
          <p:cNvSpPr/>
          <p:nvPr/>
        </p:nvSpPr>
        <p:spPr>
          <a:xfrm>
            <a:off x="-5995800" y="7543525"/>
            <a:ext cx="933225" cy="662100"/>
          </a:xfrm>
          <a:prstGeom prst="flowChartMerge">
            <a:avLst/>
          </a:prstGeom>
          <a:solidFill>
            <a:srgbClr val="741B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Mada"/>
                <a:ea typeface="Mada"/>
                <a:cs typeface="Mada"/>
                <a:sym typeface="Mada"/>
              </a:rPr>
              <a:t>1</a:t>
            </a:r>
            <a:endParaRPr b="1" sz="1800">
              <a:solidFill>
                <a:srgbClr val="FFFFFF"/>
              </a:solidFill>
              <a:latin typeface="Mada"/>
              <a:ea typeface="Mada"/>
              <a:cs typeface="Mada"/>
              <a:sym typeface="Mada"/>
            </a:endParaRPr>
          </a:p>
        </p:txBody>
      </p:sp>
      <p:sp>
        <p:nvSpPr>
          <p:cNvPr id="125" name="Google Shape;125;p26"/>
          <p:cNvSpPr/>
          <p:nvPr/>
        </p:nvSpPr>
        <p:spPr>
          <a:xfrm>
            <a:off x="-5513975" y="8368825"/>
            <a:ext cx="4007700" cy="612000"/>
          </a:xfrm>
          <a:prstGeom prst="rect">
            <a:avLst/>
          </a:prstGeom>
          <a:solidFill>
            <a:srgbClr val="EEEE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latin typeface="Mada"/>
              <a:ea typeface="Mada"/>
              <a:cs typeface="Mada"/>
              <a:sym typeface="Mada"/>
            </a:endParaRPr>
          </a:p>
        </p:txBody>
      </p:sp>
      <p:sp>
        <p:nvSpPr>
          <p:cNvPr id="126" name="Google Shape;126;p26"/>
          <p:cNvSpPr/>
          <p:nvPr/>
        </p:nvSpPr>
        <p:spPr>
          <a:xfrm>
            <a:off x="-5995791" y="8368888"/>
            <a:ext cx="931300" cy="583138"/>
          </a:xfrm>
          <a:prstGeom prst="flowChartMerge">
            <a:avLst/>
          </a:prstGeom>
          <a:solidFill>
            <a:srgbClr val="C27BA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Mada"/>
                <a:ea typeface="Mada"/>
                <a:cs typeface="Mada"/>
                <a:sym typeface="Mada"/>
              </a:rPr>
              <a:t>2</a:t>
            </a:r>
            <a:endParaRPr b="1" sz="1800">
              <a:solidFill>
                <a:srgbClr val="FFFFFF"/>
              </a:solidFill>
              <a:latin typeface="Mada"/>
              <a:ea typeface="Mada"/>
              <a:cs typeface="Mada"/>
              <a:sym typeface="Mada"/>
            </a:endParaRPr>
          </a:p>
        </p:txBody>
      </p:sp>
      <p:sp>
        <p:nvSpPr>
          <p:cNvPr id="127" name="Google Shape;127;p26"/>
          <p:cNvSpPr/>
          <p:nvPr/>
        </p:nvSpPr>
        <p:spPr>
          <a:xfrm>
            <a:off x="-5520698" y="9144100"/>
            <a:ext cx="4003200" cy="582600"/>
          </a:xfrm>
          <a:prstGeom prst="rect">
            <a:avLst/>
          </a:prstGeom>
          <a:solidFill>
            <a:srgbClr val="EEEE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Mada"/>
                <a:ea typeface="Mada"/>
                <a:cs typeface="Mada"/>
                <a:sym typeface="Mada"/>
              </a:rPr>
              <a:t>Protein C and protein S</a:t>
            </a:r>
            <a:endParaRPr b="1" sz="1200">
              <a:latin typeface="Mada"/>
              <a:ea typeface="Mada"/>
              <a:cs typeface="Mada"/>
              <a:sym typeface="Mada"/>
            </a:endParaRPr>
          </a:p>
        </p:txBody>
      </p:sp>
      <p:sp>
        <p:nvSpPr>
          <p:cNvPr id="128" name="Google Shape;128;p26"/>
          <p:cNvSpPr/>
          <p:nvPr/>
        </p:nvSpPr>
        <p:spPr>
          <a:xfrm>
            <a:off x="-6002971" y="9144162"/>
            <a:ext cx="930321" cy="582838"/>
          </a:xfrm>
          <a:prstGeom prst="flowChartMerge">
            <a:avLst/>
          </a:prstGeom>
          <a:solidFill>
            <a:srgbClr val="EAD1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Mada"/>
                <a:ea typeface="Mada"/>
                <a:cs typeface="Mada"/>
                <a:sym typeface="Mada"/>
              </a:rPr>
              <a:t>3</a:t>
            </a:r>
            <a:endParaRPr b="1" sz="1800">
              <a:solidFill>
                <a:srgbClr val="FFFFFF"/>
              </a:solidFill>
              <a:latin typeface="Mada"/>
              <a:ea typeface="Mada"/>
              <a:cs typeface="Mada"/>
              <a:sym typeface="Mada"/>
            </a:endParaRPr>
          </a:p>
        </p:txBody>
      </p:sp>
      <p:sp>
        <p:nvSpPr>
          <p:cNvPr id="129" name="Google Shape;129;p26"/>
          <p:cNvSpPr txBox="1"/>
          <p:nvPr/>
        </p:nvSpPr>
        <p:spPr>
          <a:xfrm>
            <a:off x="-5057925" y="7543400"/>
            <a:ext cx="3559500" cy="58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Mada"/>
                <a:ea typeface="Mada"/>
                <a:cs typeface="Mada"/>
                <a:sym typeface="Mada"/>
              </a:rPr>
              <a:t>Antithrombin III: </a:t>
            </a:r>
            <a:r>
              <a:rPr lang="en" sz="1200">
                <a:latin typeface="Mada"/>
                <a:ea typeface="Mada"/>
                <a:cs typeface="Mada"/>
                <a:sym typeface="Mada"/>
              </a:rPr>
              <a:t> It’s a plasma protein that acts by inhibiting the activated thrombin (factor IIa) and factor Xa. </a:t>
            </a:r>
            <a:r>
              <a:rPr b="1" lang="en" sz="1200">
                <a:latin typeface="Mada"/>
                <a:ea typeface="Mada"/>
                <a:cs typeface="Mada"/>
                <a:sym typeface="Mada"/>
              </a:rPr>
              <a:t>it is the site of action of heparin.</a:t>
            </a:r>
            <a:endParaRPr b="1" sz="1200">
              <a:latin typeface="Mada"/>
              <a:ea typeface="Mada"/>
              <a:cs typeface="Mada"/>
              <a:sym typeface="Mada"/>
            </a:endParaRPr>
          </a:p>
        </p:txBody>
      </p:sp>
      <p:sp>
        <p:nvSpPr>
          <p:cNvPr id="130" name="Google Shape;130;p26"/>
          <p:cNvSpPr txBox="1"/>
          <p:nvPr/>
        </p:nvSpPr>
        <p:spPr>
          <a:xfrm>
            <a:off x="-5064500" y="8369000"/>
            <a:ext cx="3559500" cy="58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Mada"/>
                <a:ea typeface="Mada"/>
                <a:cs typeface="Mada"/>
                <a:sym typeface="Mada"/>
              </a:rPr>
              <a:t>Prostacyclin (prostaglandin I2): </a:t>
            </a:r>
            <a:r>
              <a:rPr lang="en" sz="1200">
                <a:latin typeface="Mada"/>
                <a:ea typeface="Mada"/>
                <a:cs typeface="Mada"/>
                <a:sym typeface="Mada"/>
              </a:rPr>
              <a:t> It is synthesized by endothelial cells and inhibits platelet aggregation. </a:t>
            </a:r>
            <a:endParaRPr sz="1200">
              <a:latin typeface="Mada"/>
              <a:ea typeface="Mada"/>
              <a:cs typeface="Mada"/>
              <a:sym typeface="Mada"/>
            </a:endParaRPr>
          </a:p>
        </p:txBody>
      </p:sp>
      <p:cxnSp>
        <p:nvCxnSpPr>
          <p:cNvPr id="131" name="Google Shape;131;p26"/>
          <p:cNvCxnSpPr/>
          <p:nvPr/>
        </p:nvCxnSpPr>
        <p:spPr>
          <a:xfrm flipH="1" rot="10800000">
            <a:off x="338014" y="4249647"/>
            <a:ext cx="595500" cy="3000"/>
          </a:xfrm>
          <a:prstGeom prst="straightConnector1">
            <a:avLst/>
          </a:prstGeom>
          <a:noFill/>
          <a:ln cap="flat" cmpd="sng" w="9525">
            <a:solidFill>
              <a:srgbClr val="C27BA0"/>
            </a:solidFill>
            <a:prstDash val="dash"/>
            <a:round/>
            <a:headEnd len="med" w="med" type="none"/>
            <a:tailEnd len="med" w="med" type="none"/>
          </a:ln>
        </p:spPr>
      </p:cxnSp>
      <p:cxnSp>
        <p:nvCxnSpPr>
          <p:cNvPr id="132" name="Google Shape;132;p26"/>
          <p:cNvCxnSpPr/>
          <p:nvPr/>
        </p:nvCxnSpPr>
        <p:spPr>
          <a:xfrm flipH="1" rot="10800000">
            <a:off x="338016" y="5057823"/>
            <a:ext cx="595500" cy="3000"/>
          </a:xfrm>
          <a:prstGeom prst="straightConnector1">
            <a:avLst/>
          </a:prstGeom>
          <a:noFill/>
          <a:ln cap="flat" cmpd="sng" w="9525">
            <a:solidFill>
              <a:srgbClr val="C27BA0"/>
            </a:solidFill>
            <a:prstDash val="dash"/>
            <a:round/>
            <a:headEnd len="med" w="med" type="none"/>
            <a:tailEnd len="med" w="med" type="none"/>
          </a:ln>
        </p:spPr>
      </p:cxnSp>
      <p:cxnSp>
        <p:nvCxnSpPr>
          <p:cNvPr id="133" name="Google Shape;133;p26"/>
          <p:cNvCxnSpPr/>
          <p:nvPr/>
        </p:nvCxnSpPr>
        <p:spPr>
          <a:xfrm flipH="1" rot="10800000">
            <a:off x="331289" y="6417371"/>
            <a:ext cx="595500" cy="3000"/>
          </a:xfrm>
          <a:prstGeom prst="straightConnector1">
            <a:avLst/>
          </a:prstGeom>
          <a:noFill/>
          <a:ln cap="flat" cmpd="sng" w="9525">
            <a:solidFill>
              <a:srgbClr val="C27BA0"/>
            </a:solidFill>
            <a:prstDash val="dash"/>
            <a:round/>
            <a:headEnd len="med" w="med" type="none"/>
            <a:tailEnd len="med" w="med" type="none"/>
          </a:ln>
        </p:spPr>
      </p:cxnSp>
      <p:grpSp>
        <p:nvGrpSpPr>
          <p:cNvPr id="134" name="Google Shape;134;p26"/>
          <p:cNvGrpSpPr/>
          <p:nvPr/>
        </p:nvGrpSpPr>
        <p:grpSpPr>
          <a:xfrm>
            <a:off x="321695" y="5382547"/>
            <a:ext cx="4002780" cy="551912"/>
            <a:chOff x="4309445" y="1151197"/>
            <a:chExt cx="3725596" cy="519300"/>
          </a:xfrm>
        </p:grpSpPr>
        <p:cxnSp>
          <p:nvCxnSpPr>
            <p:cNvPr id="135" name="Google Shape;135;p26"/>
            <p:cNvCxnSpPr/>
            <p:nvPr/>
          </p:nvCxnSpPr>
          <p:spPr>
            <a:xfrm flipH="1" rot="10800000">
              <a:off x="4309445" y="1447067"/>
              <a:ext cx="524100" cy="2700"/>
            </a:xfrm>
            <a:prstGeom prst="straightConnector1">
              <a:avLst/>
            </a:prstGeom>
            <a:noFill/>
            <a:ln cap="flat" cmpd="sng" w="9525">
              <a:solidFill>
                <a:srgbClr val="C27BA0"/>
              </a:solidFill>
              <a:prstDash val="dash"/>
              <a:round/>
              <a:headEnd len="med" w="med" type="none"/>
              <a:tailEnd len="med" w="med" type="none"/>
            </a:ln>
          </p:spPr>
        </p:cxnSp>
        <p:sp>
          <p:nvSpPr>
            <p:cNvPr id="136" name="Google Shape;136;p26"/>
            <p:cNvSpPr txBox="1"/>
            <p:nvPr/>
          </p:nvSpPr>
          <p:spPr>
            <a:xfrm>
              <a:off x="4866141" y="1151197"/>
              <a:ext cx="3168900" cy="519300"/>
            </a:xfrm>
            <a:prstGeom prst="rect">
              <a:avLst/>
            </a:prstGeom>
            <a:noFill/>
            <a:ln cap="flat" cmpd="sng" w="9525">
              <a:solidFill>
                <a:srgbClr val="C27BA0"/>
              </a:solidFill>
              <a:prstDash val="dash"/>
              <a:round/>
              <a:headEnd len="sm" w="sm" type="none"/>
              <a:tailEnd len="sm" w="sm" type="none"/>
            </a:ln>
          </p:spPr>
          <p:txBody>
            <a:bodyPr anchorCtr="0" anchor="ctr" bIns="121950" lIns="121950" spcFirstLastPara="1" rIns="121950" wrap="square" tIns="121950">
              <a:noAutofit/>
            </a:bodyPr>
            <a:lstStyle/>
            <a:p>
              <a:pPr indent="0" lvl="0" marL="0" rtl="0" algn="ctr">
                <a:lnSpc>
                  <a:spcPct val="115000"/>
                </a:lnSpc>
                <a:spcBef>
                  <a:spcPts val="0"/>
                </a:spcBef>
                <a:spcAft>
                  <a:spcPts val="0"/>
                </a:spcAft>
                <a:buNone/>
              </a:pPr>
              <a:r>
                <a:rPr lang="en" sz="1200">
                  <a:solidFill>
                    <a:schemeClr val="dk1"/>
                  </a:solidFill>
                  <a:latin typeface="Mada"/>
                  <a:ea typeface="Mada"/>
                  <a:cs typeface="Mada"/>
                  <a:sym typeface="Mada"/>
                </a:rPr>
                <a:t>Both converge to common pathway</a:t>
              </a:r>
              <a:endParaRPr sz="1000">
                <a:latin typeface="Bree Serif"/>
                <a:ea typeface="Bree Serif"/>
                <a:cs typeface="Bree Serif"/>
                <a:sym typeface="Bree Serif"/>
              </a:endParaRPr>
            </a:p>
          </p:txBody>
        </p:sp>
      </p:grpSp>
      <p:sp>
        <p:nvSpPr>
          <p:cNvPr id="137" name="Google Shape;137;p26"/>
          <p:cNvSpPr txBox="1"/>
          <p:nvPr/>
        </p:nvSpPr>
        <p:spPr>
          <a:xfrm>
            <a:off x="903710" y="4678425"/>
            <a:ext cx="3424500" cy="477900"/>
          </a:xfrm>
          <a:prstGeom prst="rect">
            <a:avLst/>
          </a:prstGeom>
          <a:noFill/>
          <a:ln cap="flat" cmpd="sng" w="9525">
            <a:solidFill>
              <a:srgbClr val="C27BA0"/>
            </a:solidFill>
            <a:prstDash val="dash"/>
            <a:round/>
            <a:headEnd len="sm" w="sm" type="none"/>
            <a:tailEnd len="sm" w="sm" type="none"/>
          </a:ln>
        </p:spPr>
        <p:txBody>
          <a:bodyPr anchorCtr="0" anchor="ctr" bIns="121950" lIns="121950" spcFirstLastPara="1" rIns="121950" wrap="square" tIns="121950">
            <a:noAutofit/>
          </a:bodyPr>
          <a:lstStyle/>
          <a:p>
            <a:pPr indent="0" lvl="0" marL="0" rtl="0" algn="ctr">
              <a:lnSpc>
                <a:spcPct val="115000"/>
              </a:lnSpc>
              <a:spcBef>
                <a:spcPts val="0"/>
              </a:spcBef>
              <a:spcAft>
                <a:spcPts val="0"/>
              </a:spcAft>
              <a:buNone/>
            </a:pPr>
            <a:r>
              <a:rPr lang="en" sz="1200">
                <a:solidFill>
                  <a:schemeClr val="dk1"/>
                </a:solidFill>
                <a:latin typeface="Mada"/>
                <a:ea typeface="Mada"/>
                <a:cs typeface="Mada"/>
                <a:sym typeface="Mada"/>
              </a:rPr>
              <a:t>Extrinsic pathway: </a:t>
            </a:r>
            <a:r>
              <a:rPr lang="en" sz="1200">
                <a:solidFill>
                  <a:schemeClr val="dk1"/>
                </a:solidFill>
                <a:latin typeface="Mada"/>
                <a:ea typeface="Mada"/>
                <a:cs typeface="Mada"/>
                <a:sym typeface="Mada"/>
              </a:rPr>
              <a:t>Initiating factor is outside the blood.</a:t>
            </a:r>
            <a:endParaRPr sz="1000">
              <a:latin typeface="Bree Serif"/>
              <a:ea typeface="Bree Serif"/>
              <a:cs typeface="Bree Serif"/>
              <a:sym typeface="Bree Serif"/>
            </a:endParaRPr>
          </a:p>
        </p:txBody>
      </p:sp>
      <p:cxnSp>
        <p:nvCxnSpPr>
          <p:cNvPr id="138" name="Google Shape;138;p26"/>
          <p:cNvCxnSpPr>
            <a:endCxn id="139" idx="0"/>
          </p:cNvCxnSpPr>
          <p:nvPr/>
        </p:nvCxnSpPr>
        <p:spPr>
          <a:xfrm>
            <a:off x="424566" y="3190831"/>
            <a:ext cx="0" cy="3813000"/>
          </a:xfrm>
          <a:prstGeom prst="straightConnector1">
            <a:avLst/>
          </a:prstGeom>
          <a:noFill/>
          <a:ln cap="flat" cmpd="sng" w="9525">
            <a:solidFill>
              <a:srgbClr val="C27BA0"/>
            </a:solidFill>
            <a:prstDash val="dash"/>
            <a:round/>
            <a:headEnd len="med" w="med" type="none"/>
            <a:tailEnd len="med" w="med" type="none"/>
          </a:ln>
        </p:spPr>
      </p:cxnSp>
      <p:cxnSp>
        <p:nvCxnSpPr>
          <p:cNvPr id="140" name="Google Shape;140;p26"/>
          <p:cNvCxnSpPr/>
          <p:nvPr/>
        </p:nvCxnSpPr>
        <p:spPr>
          <a:xfrm>
            <a:off x="349589" y="3622475"/>
            <a:ext cx="558900" cy="0"/>
          </a:xfrm>
          <a:prstGeom prst="straightConnector1">
            <a:avLst/>
          </a:prstGeom>
          <a:noFill/>
          <a:ln cap="flat" cmpd="sng" w="9525">
            <a:solidFill>
              <a:srgbClr val="C27BA0"/>
            </a:solidFill>
            <a:prstDash val="dash"/>
            <a:round/>
            <a:headEnd len="med" w="med" type="none"/>
            <a:tailEnd len="med" w="med" type="none"/>
          </a:ln>
        </p:spPr>
      </p:cxnSp>
      <p:sp>
        <p:nvSpPr>
          <p:cNvPr id="141" name="Google Shape;141;p26"/>
          <p:cNvSpPr txBox="1"/>
          <p:nvPr/>
        </p:nvSpPr>
        <p:spPr>
          <a:xfrm>
            <a:off x="913381" y="3355675"/>
            <a:ext cx="3424500" cy="477900"/>
          </a:xfrm>
          <a:prstGeom prst="rect">
            <a:avLst/>
          </a:prstGeom>
          <a:noFill/>
          <a:ln cap="flat" cmpd="sng" w="9525">
            <a:solidFill>
              <a:srgbClr val="C27BA0"/>
            </a:solidFill>
            <a:prstDash val="dash"/>
            <a:round/>
            <a:headEnd len="sm" w="sm" type="none"/>
            <a:tailEnd len="sm" w="sm" type="none"/>
          </a:ln>
        </p:spPr>
        <p:txBody>
          <a:bodyPr anchorCtr="0" anchor="ctr" bIns="121950" lIns="121950" spcFirstLastPara="1" rIns="121950" wrap="square" tIns="121950">
            <a:noAutofit/>
          </a:bodyPr>
          <a:lstStyle/>
          <a:p>
            <a:pPr indent="0" lvl="0" marL="0" rtl="0" algn="l">
              <a:spcBef>
                <a:spcPts val="240"/>
              </a:spcBef>
              <a:spcAft>
                <a:spcPts val="0"/>
              </a:spcAft>
              <a:buNone/>
            </a:pPr>
            <a:r>
              <a:rPr lang="en" sz="1200">
                <a:solidFill>
                  <a:schemeClr val="dk1"/>
                </a:solidFill>
                <a:latin typeface="Mada"/>
                <a:ea typeface="Mada"/>
                <a:cs typeface="Mada"/>
                <a:sym typeface="Mada"/>
              </a:rPr>
              <a:t>Two Major pathways: 1.  Intrinsic pathway  </a:t>
            </a:r>
            <a:endParaRPr sz="1200">
              <a:solidFill>
                <a:schemeClr val="dk1"/>
              </a:solidFill>
              <a:latin typeface="Mada"/>
              <a:ea typeface="Mada"/>
              <a:cs typeface="Mada"/>
              <a:sym typeface="Mada"/>
            </a:endParaRPr>
          </a:p>
          <a:p>
            <a:pPr indent="0" lvl="0" marL="0" rtl="0" algn="l">
              <a:spcBef>
                <a:spcPts val="240"/>
              </a:spcBef>
              <a:spcAft>
                <a:spcPts val="0"/>
              </a:spcAft>
              <a:buNone/>
            </a:pPr>
            <a:r>
              <a:rPr lang="en" sz="1200">
                <a:solidFill>
                  <a:schemeClr val="dk1"/>
                </a:solidFill>
                <a:latin typeface="Mada"/>
                <a:ea typeface="Mada"/>
                <a:cs typeface="Mada"/>
                <a:sym typeface="Mada"/>
              </a:rPr>
              <a:t>                                             2.  Extrinsic pathway</a:t>
            </a:r>
            <a:endParaRPr sz="1000">
              <a:latin typeface="Bree Serif"/>
              <a:ea typeface="Bree Serif"/>
              <a:cs typeface="Bree Serif"/>
              <a:sym typeface="Bree Serif"/>
            </a:endParaRPr>
          </a:p>
        </p:txBody>
      </p:sp>
      <p:sp>
        <p:nvSpPr>
          <p:cNvPr id="142" name="Google Shape;142;p26"/>
          <p:cNvSpPr txBox="1"/>
          <p:nvPr/>
        </p:nvSpPr>
        <p:spPr>
          <a:xfrm>
            <a:off x="909488" y="6090960"/>
            <a:ext cx="3424200" cy="662100"/>
          </a:xfrm>
          <a:prstGeom prst="rect">
            <a:avLst/>
          </a:prstGeom>
          <a:noFill/>
          <a:ln cap="flat" cmpd="sng" w="9525">
            <a:solidFill>
              <a:srgbClr val="C27BA0"/>
            </a:solidFill>
            <a:prstDash val="dash"/>
            <a:round/>
            <a:headEnd len="sm" w="sm" type="none"/>
            <a:tailEnd len="sm" w="sm" type="none"/>
          </a:ln>
        </p:spPr>
        <p:txBody>
          <a:bodyPr anchorCtr="0" anchor="ctr" bIns="121950" lIns="121950" spcFirstLastPara="1" rIns="121950" wrap="square" tIns="121950">
            <a:noAutofit/>
          </a:bodyPr>
          <a:lstStyle/>
          <a:p>
            <a:pPr indent="0" lvl="0" marL="0" rtl="0" algn="ctr">
              <a:lnSpc>
                <a:spcPct val="115000"/>
              </a:lnSpc>
              <a:spcBef>
                <a:spcPts val="0"/>
              </a:spcBef>
              <a:spcAft>
                <a:spcPts val="0"/>
              </a:spcAft>
              <a:buNone/>
            </a:pPr>
            <a:r>
              <a:rPr lang="en" sz="1100">
                <a:solidFill>
                  <a:schemeClr val="dk1"/>
                </a:solidFill>
                <a:latin typeface="Mada"/>
                <a:ea typeface="Mada"/>
                <a:cs typeface="Mada"/>
                <a:sym typeface="Mada"/>
              </a:rPr>
              <a:t>13 soluble factors are involved in clotting which normally circulate in an inactive state and must be activated to form a fibrin clot.</a:t>
            </a:r>
            <a:endParaRPr sz="1000">
              <a:latin typeface="Bree Serif"/>
              <a:ea typeface="Bree Serif"/>
              <a:cs typeface="Bree Serif"/>
              <a:sym typeface="Bree Serif"/>
            </a:endParaRPr>
          </a:p>
        </p:txBody>
      </p:sp>
      <p:sp>
        <p:nvSpPr>
          <p:cNvPr id="143" name="Google Shape;143;p26"/>
          <p:cNvSpPr/>
          <p:nvPr/>
        </p:nvSpPr>
        <p:spPr>
          <a:xfrm>
            <a:off x="212917" y="3467297"/>
            <a:ext cx="391200" cy="334500"/>
          </a:xfrm>
          <a:prstGeom prst="diamond">
            <a:avLst/>
          </a:prstGeom>
          <a:solidFill>
            <a:srgbClr val="EAD1DC"/>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6"/>
          <p:cNvSpPr txBox="1"/>
          <p:nvPr/>
        </p:nvSpPr>
        <p:spPr>
          <a:xfrm>
            <a:off x="251015" y="3495036"/>
            <a:ext cx="315000" cy="279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FFFFFF"/>
                </a:solidFill>
                <a:latin typeface="Exo"/>
                <a:ea typeface="Exo"/>
                <a:cs typeface="Exo"/>
                <a:sym typeface="Exo"/>
              </a:rPr>
              <a:t>1.</a:t>
            </a:r>
            <a:endParaRPr b="1" sz="1500">
              <a:solidFill>
                <a:srgbClr val="FFFFFF"/>
              </a:solidFill>
              <a:latin typeface="Exo"/>
              <a:ea typeface="Exo"/>
              <a:cs typeface="Exo"/>
              <a:sym typeface="Exo"/>
            </a:endParaRPr>
          </a:p>
        </p:txBody>
      </p:sp>
      <p:sp>
        <p:nvSpPr>
          <p:cNvPr id="145" name="Google Shape;145;p26"/>
          <p:cNvSpPr/>
          <p:nvPr/>
        </p:nvSpPr>
        <p:spPr>
          <a:xfrm>
            <a:off x="212910" y="6251630"/>
            <a:ext cx="391200" cy="334500"/>
          </a:xfrm>
          <a:prstGeom prst="diamond">
            <a:avLst/>
          </a:prstGeom>
          <a:solidFill>
            <a:srgbClr val="EAD1DC"/>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6"/>
          <p:cNvSpPr txBox="1"/>
          <p:nvPr/>
        </p:nvSpPr>
        <p:spPr>
          <a:xfrm>
            <a:off x="251016" y="6289456"/>
            <a:ext cx="347100" cy="24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FFFFFF"/>
                </a:solidFill>
                <a:latin typeface="Exo"/>
                <a:ea typeface="Exo"/>
                <a:cs typeface="Exo"/>
                <a:sym typeface="Exo"/>
              </a:rPr>
              <a:t>5.</a:t>
            </a:r>
            <a:endParaRPr b="1" sz="1500">
              <a:solidFill>
                <a:srgbClr val="FFFFFF"/>
              </a:solidFill>
              <a:latin typeface="Exo"/>
              <a:ea typeface="Exo"/>
              <a:cs typeface="Exo"/>
              <a:sym typeface="Exo"/>
            </a:endParaRPr>
          </a:p>
        </p:txBody>
      </p:sp>
      <p:sp>
        <p:nvSpPr>
          <p:cNvPr id="147" name="Google Shape;147;p26"/>
          <p:cNvSpPr txBox="1"/>
          <p:nvPr/>
        </p:nvSpPr>
        <p:spPr>
          <a:xfrm>
            <a:off x="909480" y="4028852"/>
            <a:ext cx="3424200" cy="444600"/>
          </a:xfrm>
          <a:prstGeom prst="rect">
            <a:avLst/>
          </a:prstGeom>
          <a:noFill/>
          <a:ln cap="flat" cmpd="sng" w="9525">
            <a:solidFill>
              <a:srgbClr val="C27BA0"/>
            </a:solidFill>
            <a:prstDash val="dash"/>
            <a:round/>
            <a:headEnd len="sm" w="sm" type="none"/>
            <a:tailEnd len="sm" w="sm" type="none"/>
          </a:ln>
        </p:spPr>
        <p:txBody>
          <a:bodyPr anchorCtr="0" anchor="ctr" bIns="121950" lIns="121950" spcFirstLastPara="1" rIns="121950" wrap="square" tIns="121950">
            <a:noAutofit/>
          </a:bodyPr>
          <a:lstStyle/>
          <a:p>
            <a:pPr indent="0" lvl="0" marL="0" rtl="0" algn="ctr">
              <a:lnSpc>
                <a:spcPct val="115000"/>
              </a:lnSpc>
              <a:spcBef>
                <a:spcPts val="0"/>
              </a:spcBef>
              <a:spcAft>
                <a:spcPts val="0"/>
              </a:spcAft>
              <a:buNone/>
            </a:pPr>
            <a:r>
              <a:rPr lang="en" sz="1200">
                <a:solidFill>
                  <a:schemeClr val="dk1"/>
                </a:solidFill>
                <a:latin typeface="Mada"/>
                <a:ea typeface="Mada"/>
                <a:cs typeface="Mada"/>
                <a:sym typeface="Mada"/>
              </a:rPr>
              <a:t>Intrinsic</a:t>
            </a:r>
            <a:r>
              <a:rPr lang="en" sz="1200">
                <a:solidFill>
                  <a:schemeClr val="dk1"/>
                </a:solidFill>
                <a:latin typeface="Mada"/>
                <a:ea typeface="Mada"/>
                <a:cs typeface="Mada"/>
                <a:sym typeface="Mada"/>
              </a:rPr>
              <a:t> pathway: </a:t>
            </a:r>
            <a:r>
              <a:rPr lang="en" sz="1200">
                <a:solidFill>
                  <a:schemeClr val="dk1"/>
                </a:solidFill>
                <a:latin typeface="Mada"/>
                <a:ea typeface="Mada"/>
                <a:cs typeface="Mada"/>
                <a:sym typeface="Mada"/>
              </a:rPr>
              <a:t> All clotting factors are within the blood (tissue factor=thromboplastin)</a:t>
            </a:r>
            <a:endParaRPr sz="1000">
              <a:latin typeface="Bree Serif"/>
              <a:ea typeface="Bree Serif"/>
              <a:cs typeface="Bree Serif"/>
              <a:sym typeface="Bree Serif"/>
            </a:endParaRPr>
          </a:p>
        </p:txBody>
      </p:sp>
      <p:sp>
        <p:nvSpPr>
          <p:cNvPr id="148" name="Google Shape;148;p26"/>
          <p:cNvSpPr/>
          <p:nvPr/>
        </p:nvSpPr>
        <p:spPr>
          <a:xfrm>
            <a:off x="206757" y="4891690"/>
            <a:ext cx="391200" cy="334500"/>
          </a:xfrm>
          <a:prstGeom prst="diamond">
            <a:avLst/>
          </a:prstGeom>
          <a:solidFill>
            <a:srgbClr val="EAD1DC"/>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6"/>
          <p:cNvSpPr txBox="1"/>
          <p:nvPr/>
        </p:nvSpPr>
        <p:spPr>
          <a:xfrm>
            <a:off x="219117" y="4933663"/>
            <a:ext cx="391200" cy="231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FFFFFF"/>
                </a:solidFill>
                <a:latin typeface="Exo"/>
                <a:ea typeface="Exo"/>
                <a:cs typeface="Exo"/>
                <a:sym typeface="Exo"/>
              </a:rPr>
              <a:t>3.</a:t>
            </a:r>
            <a:endParaRPr b="1" sz="1500">
              <a:solidFill>
                <a:srgbClr val="FFFFFF"/>
              </a:solidFill>
              <a:latin typeface="Exo"/>
              <a:ea typeface="Exo"/>
              <a:cs typeface="Exo"/>
              <a:sym typeface="Exo"/>
            </a:endParaRPr>
          </a:p>
        </p:txBody>
      </p:sp>
      <p:sp>
        <p:nvSpPr>
          <p:cNvPr id="150" name="Google Shape;150;p26"/>
          <p:cNvSpPr/>
          <p:nvPr/>
        </p:nvSpPr>
        <p:spPr>
          <a:xfrm>
            <a:off x="206776" y="4072140"/>
            <a:ext cx="391200" cy="334500"/>
          </a:xfrm>
          <a:prstGeom prst="diamond">
            <a:avLst/>
          </a:prstGeom>
          <a:solidFill>
            <a:srgbClr val="EAD1DC"/>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6"/>
          <p:cNvSpPr txBox="1"/>
          <p:nvPr/>
        </p:nvSpPr>
        <p:spPr>
          <a:xfrm>
            <a:off x="241176" y="4114013"/>
            <a:ext cx="347100" cy="24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FFFFFF"/>
                </a:solidFill>
                <a:latin typeface="Exo"/>
                <a:ea typeface="Exo"/>
                <a:cs typeface="Exo"/>
                <a:sym typeface="Exo"/>
              </a:rPr>
              <a:t>2.</a:t>
            </a:r>
            <a:endParaRPr b="1" sz="1500">
              <a:solidFill>
                <a:srgbClr val="FFFFFF"/>
              </a:solidFill>
              <a:latin typeface="Exo"/>
              <a:ea typeface="Exo"/>
              <a:cs typeface="Exo"/>
              <a:sym typeface="Exo"/>
            </a:endParaRPr>
          </a:p>
        </p:txBody>
      </p:sp>
      <p:sp>
        <p:nvSpPr>
          <p:cNvPr id="152" name="Google Shape;152;p26"/>
          <p:cNvSpPr/>
          <p:nvPr/>
        </p:nvSpPr>
        <p:spPr>
          <a:xfrm>
            <a:off x="206745" y="5563756"/>
            <a:ext cx="391200" cy="334500"/>
          </a:xfrm>
          <a:prstGeom prst="diamond">
            <a:avLst/>
          </a:prstGeom>
          <a:solidFill>
            <a:srgbClr val="EAD1DC"/>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6"/>
          <p:cNvSpPr txBox="1"/>
          <p:nvPr/>
        </p:nvSpPr>
        <p:spPr>
          <a:xfrm>
            <a:off x="212922" y="5575597"/>
            <a:ext cx="391200" cy="279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FFFFFF"/>
                </a:solidFill>
                <a:latin typeface="Exo"/>
                <a:ea typeface="Exo"/>
                <a:cs typeface="Exo"/>
                <a:sym typeface="Exo"/>
              </a:rPr>
              <a:t>4.</a:t>
            </a:r>
            <a:endParaRPr b="1" sz="1500">
              <a:solidFill>
                <a:srgbClr val="FFFFFF"/>
              </a:solidFill>
              <a:latin typeface="Exo"/>
              <a:ea typeface="Exo"/>
              <a:cs typeface="Exo"/>
              <a:sym typeface="Exo"/>
            </a:endParaRPr>
          </a:p>
        </p:txBody>
      </p:sp>
      <p:sp>
        <p:nvSpPr>
          <p:cNvPr id="154" name="Google Shape;154;p26"/>
          <p:cNvSpPr txBox="1"/>
          <p:nvPr/>
        </p:nvSpPr>
        <p:spPr>
          <a:xfrm>
            <a:off x="1235775" y="7691800"/>
            <a:ext cx="3559500" cy="1359300"/>
          </a:xfrm>
          <a:prstGeom prst="rect">
            <a:avLst/>
          </a:prstGeom>
          <a:noFill/>
          <a:ln cap="flat" cmpd="sng" w="9525">
            <a:solidFill>
              <a:srgbClr val="C27BA0"/>
            </a:solidFill>
            <a:prstDash val="dash"/>
            <a:round/>
            <a:headEnd len="sm" w="sm" type="none"/>
            <a:tailEnd len="sm" w="sm" type="none"/>
          </a:ln>
        </p:spPr>
        <p:txBody>
          <a:bodyPr anchorCtr="0" anchor="ctr" bIns="121950" lIns="121950" spcFirstLastPara="1" rIns="121950" wrap="square" tIns="121950">
            <a:noAutofit/>
          </a:bodyPr>
          <a:lstStyle/>
          <a:p>
            <a:pPr indent="0" lvl="0" marL="0" rtl="0" algn="l">
              <a:spcBef>
                <a:spcPts val="0"/>
              </a:spcBef>
              <a:spcAft>
                <a:spcPts val="0"/>
              </a:spcAft>
              <a:buNone/>
            </a:pPr>
            <a:r>
              <a:rPr b="1" lang="en" sz="1200">
                <a:solidFill>
                  <a:schemeClr val="dk1"/>
                </a:solidFill>
                <a:latin typeface="Mada"/>
                <a:ea typeface="Mada"/>
                <a:cs typeface="Mada"/>
                <a:sym typeface="Mada"/>
              </a:rPr>
              <a:t>Antithrombin III: </a:t>
            </a:r>
            <a:r>
              <a:rPr lang="en" sz="1200">
                <a:solidFill>
                  <a:schemeClr val="dk1"/>
                </a:solidFill>
                <a:latin typeface="Mada"/>
                <a:ea typeface="Mada"/>
                <a:cs typeface="Mada"/>
                <a:sym typeface="Mada"/>
              </a:rPr>
              <a:t> </a:t>
            </a:r>
            <a:r>
              <a:rPr lang="en" sz="1200">
                <a:solidFill>
                  <a:srgbClr val="351C75"/>
                </a:solidFill>
                <a:latin typeface="Mada"/>
                <a:ea typeface="Mada"/>
                <a:cs typeface="Mada"/>
                <a:sym typeface="Mada"/>
              </a:rPr>
              <a:t>Antithrombin III, is a plasma protein that inhibits activated thrombin (factor IIa) and Xa,</a:t>
            </a:r>
            <a:r>
              <a:rPr b="1" lang="en" sz="1200">
                <a:solidFill>
                  <a:srgbClr val="351C75"/>
                </a:solidFill>
                <a:latin typeface="Mada"/>
                <a:ea typeface="Mada"/>
                <a:cs typeface="Mada"/>
                <a:sym typeface="Mada"/>
              </a:rPr>
              <a:t> it is the site of action of heparin.</a:t>
            </a:r>
            <a:endParaRPr b="1" sz="1200">
              <a:solidFill>
                <a:srgbClr val="351C75"/>
              </a:solidFill>
              <a:latin typeface="Mada"/>
              <a:ea typeface="Mada"/>
              <a:cs typeface="Mada"/>
              <a:sym typeface="Mada"/>
            </a:endParaRPr>
          </a:p>
          <a:p>
            <a:pPr indent="0" lvl="0" marL="0" rtl="0" algn="l">
              <a:spcBef>
                <a:spcPts val="0"/>
              </a:spcBef>
              <a:spcAft>
                <a:spcPts val="0"/>
              </a:spcAft>
              <a:buNone/>
            </a:pPr>
            <a:r>
              <a:rPr b="1" lang="en" sz="1200">
                <a:solidFill>
                  <a:srgbClr val="3D85C6"/>
                </a:solidFill>
                <a:latin typeface="Mada"/>
                <a:ea typeface="Mada"/>
                <a:cs typeface="Mada"/>
                <a:sym typeface="Mada"/>
              </a:rPr>
              <a:t>It inactivates thrombin and other coagulation factors (IXa, Xa, XIa and XIIa) by forming complex with these factors. Heparin like molecules enhances these interactions.</a:t>
            </a:r>
            <a:endParaRPr b="1" sz="1200">
              <a:solidFill>
                <a:srgbClr val="3D85C6"/>
              </a:solidFill>
              <a:latin typeface="Mada"/>
              <a:ea typeface="Mada"/>
              <a:cs typeface="Mada"/>
              <a:sym typeface="Mada"/>
            </a:endParaRPr>
          </a:p>
        </p:txBody>
      </p:sp>
      <p:cxnSp>
        <p:nvCxnSpPr>
          <p:cNvPr id="155" name="Google Shape;155;p26"/>
          <p:cNvCxnSpPr/>
          <p:nvPr/>
        </p:nvCxnSpPr>
        <p:spPr>
          <a:xfrm flipH="1" rot="10800000">
            <a:off x="331289" y="7160321"/>
            <a:ext cx="595500" cy="3000"/>
          </a:xfrm>
          <a:prstGeom prst="straightConnector1">
            <a:avLst/>
          </a:prstGeom>
          <a:noFill/>
          <a:ln cap="flat" cmpd="sng" w="9525">
            <a:solidFill>
              <a:srgbClr val="C27BA0"/>
            </a:solidFill>
            <a:prstDash val="dash"/>
            <a:round/>
            <a:headEnd len="med" w="med" type="none"/>
            <a:tailEnd len="med" w="med" type="none"/>
          </a:ln>
        </p:spPr>
      </p:cxnSp>
      <p:sp>
        <p:nvSpPr>
          <p:cNvPr id="156" name="Google Shape;156;p26"/>
          <p:cNvSpPr txBox="1"/>
          <p:nvPr/>
        </p:nvSpPr>
        <p:spPr>
          <a:xfrm>
            <a:off x="903710" y="6916800"/>
            <a:ext cx="3424500" cy="477900"/>
          </a:xfrm>
          <a:prstGeom prst="rect">
            <a:avLst/>
          </a:prstGeom>
          <a:noFill/>
          <a:ln cap="flat" cmpd="sng" w="9525">
            <a:solidFill>
              <a:srgbClr val="C27BA0"/>
            </a:solidFill>
            <a:prstDash val="dash"/>
            <a:round/>
            <a:headEnd len="sm" w="sm" type="none"/>
            <a:tailEnd len="sm" w="sm" type="none"/>
          </a:ln>
        </p:spPr>
        <p:txBody>
          <a:bodyPr anchorCtr="0" anchor="ctr" bIns="121950" lIns="121950" spcFirstLastPara="1" rIns="121950" wrap="square" tIns="121950">
            <a:noAutofit/>
          </a:bodyPr>
          <a:lstStyle/>
          <a:p>
            <a:pPr indent="0" lvl="0" marL="0" rtl="0" algn="l">
              <a:spcBef>
                <a:spcPts val="0"/>
              </a:spcBef>
              <a:spcAft>
                <a:spcPts val="0"/>
              </a:spcAft>
              <a:buNone/>
            </a:pPr>
            <a:r>
              <a:rPr b="1" lang="en">
                <a:solidFill>
                  <a:srgbClr val="C27BA0"/>
                </a:solidFill>
                <a:latin typeface="Mada"/>
                <a:ea typeface="Mada"/>
                <a:cs typeface="Mada"/>
                <a:sym typeface="Mada"/>
              </a:rPr>
              <a:t>Endogenous Inhibitors of Coagulation:</a:t>
            </a:r>
            <a:endParaRPr b="1">
              <a:solidFill>
                <a:schemeClr val="dk1"/>
              </a:solidFill>
              <a:latin typeface="Mada"/>
              <a:ea typeface="Mada"/>
              <a:cs typeface="Mada"/>
              <a:sym typeface="Mada"/>
            </a:endParaRPr>
          </a:p>
        </p:txBody>
      </p:sp>
      <p:sp>
        <p:nvSpPr>
          <p:cNvPr id="157" name="Google Shape;157;p26"/>
          <p:cNvSpPr/>
          <p:nvPr/>
        </p:nvSpPr>
        <p:spPr>
          <a:xfrm>
            <a:off x="212910" y="6966005"/>
            <a:ext cx="391200" cy="334500"/>
          </a:xfrm>
          <a:prstGeom prst="diamond">
            <a:avLst/>
          </a:prstGeom>
          <a:solidFill>
            <a:srgbClr val="EAD1DC"/>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6"/>
          <p:cNvSpPr txBox="1"/>
          <p:nvPr/>
        </p:nvSpPr>
        <p:spPr>
          <a:xfrm>
            <a:off x="251016" y="7003831"/>
            <a:ext cx="347100" cy="24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FFFFFF"/>
                </a:solidFill>
                <a:latin typeface="Exo"/>
                <a:ea typeface="Exo"/>
                <a:cs typeface="Exo"/>
                <a:sym typeface="Exo"/>
              </a:rPr>
              <a:t>6</a:t>
            </a:r>
            <a:r>
              <a:rPr b="1" lang="en" sz="1500">
                <a:solidFill>
                  <a:srgbClr val="FFFFFF"/>
                </a:solidFill>
                <a:latin typeface="Exo"/>
                <a:ea typeface="Exo"/>
                <a:cs typeface="Exo"/>
                <a:sym typeface="Exo"/>
              </a:rPr>
              <a:t>.</a:t>
            </a:r>
            <a:endParaRPr b="1" sz="1500">
              <a:solidFill>
                <a:srgbClr val="FFFFFF"/>
              </a:solidFill>
              <a:latin typeface="Exo"/>
              <a:ea typeface="Exo"/>
              <a:cs typeface="Exo"/>
              <a:sym typeface="Exo"/>
            </a:endParaRPr>
          </a:p>
        </p:txBody>
      </p:sp>
      <p:sp>
        <p:nvSpPr>
          <p:cNvPr id="158" name="Google Shape;158;p26"/>
          <p:cNvSpPr txBox="1"/>
          <p:nvPr/>
        </p:nvSpPr>
        <p:spPr>
          <a:xfrm>
            <a:off x="1235775" y="9451000"/>
            <a:ext cx="3424500" cy="552000"/>
          </a:xfrm>
          <a:prstGeom prst="rect">
            <a:avLst/>
          </a:prstGeom>
          <a:noFill/>
          <a:ln cap="flat" cmpd="sng" w="9525">
            <a:solidFill>
              <a:srgbClr val="C27BA0"/>
            </a:solidFill>
            <a:prstDash val="dash"/>
            <a:round/>
            <a:headEnd len="sm" w="sm" type="none"/>
            <a:tailEnd len="sm" w="sm" type="none"/>
          </a:ln>
        </p:spPr>
        <p:txBody>
          <a:bodyPr anchorCtr="0" anchor="ctr" bIns="121950" lIns="121950" spcFirstLastPara="1" rIns="121950" wrap="square" tIns="121950">
            <a:noAutofit/>
          </a:bodyPr>
          <a:lstStyle/>
          <a:p>
            <a:pPr indent="0" lvl="0" marL="0" rtl="0" algn="l">
              <a:spcBef>
                <a:spcPts val="0"/>
              </a:spcBef>
              <a:spcAft>
                <a:spcPts val="0"/>
              </a:spcAft>
              <a:buNone/>
            </a:pPr>
            <a:r>
              <a:rPr b="1" lang="en" sz="1200">
                <a:solidFill>
                  <a:srgbClr val="351C75"/>
                </a:solidFill>
                <a:latin typeface="Mada"/>
                <a:ea typeface="Mada"/>
                <a:cs typeface="Mada"/>
                <a:sym typeface="Mada"/>
              </a:rPr>
              <a:t>Prostacyclin (prostaglandin I2): </a:t>
            </a:r>
            <a:r>
              <a:rPr lang="en" sz="1200">
                <a:solidFill>
                  <a:srgbClr val="351C75"/>
                </a:solidFill>
                <a:latin typeface="Mada"/>
                <a:ea typeface="Mada"/>
                <a:cs typeface="Mada"/>
                <a:sym typeface="Mada"/>
              </a:rPr>
              <a:t> It is synthesized by endothelial cells and inhibits platelet aggregation. </a:t>
            </a:r>
            <a:r>
              <a:rPr baseline="30000" lang="en" sz="1200">
                <a:solidFill>
                  <a:srgbClr val="6AA84F"/>
                </a:solidFill>
                <a:latin typeface="Mada"/>
                <a:ea typeface="Mada"/>
                <a:cs typeface="Mada"/>
                <a:sym typeface="Mada"/>
              </a:rPr>
              <a:t>1</a:t>
            </a:r>
            <a:endParaRPr b="1" baseline="30000" sz="1200">
              <a:solidFill>
                <a:srgbClr val="6AA84F"/>
              </a:solidFill>
              <a:latin typeface="Mada"/>
              <a:ea typeface="Mada"/>
              <a:cs typeface="Mada"/>
              <a:sym typeface="Mada"/>
            </a:endParaRPr>
          </a:p>
        </p:txBody>
      </p:sp>
      <p:sp>
        <p:nvSpPr>
          <p:cNvPr id="159" name="Google Shape;159;p26"/>
          <p:cNvSpPr txBox="1"/>
          <p:nvPr/>
        </p:nvSpPr>
        <p:spPr>
          <a:xfrm>
            <a:off x="1235775" y="10305250"/>
            <a:ext cx="3424500" cy="583200"/>
          </a:xfrm>
          <a:prstGeom prst="rect">
            <a:avLst/>
          </a:prstGeom>
          <a:noFill/>
          <a:ln cap="flat" cmpd="sng" w="9525">
            <a:solidFill>
              <a:srgbClr val="C27BA0"/>
            </a:solidFill>
            <a:prstDash val="dash"/>
            <a:round/>
            <a:headEnd len="sm" w="sm" type="none"/>
            <a:tailEnd len="sm" w="sm" type="none"/>
          </a:ln>
        </p:spPr>
        <p:txBody>
          <a:bodyPr anchorCtr="0" anchor="ctr" bIns="121950" lIns="121950" spcFirstLastPara="1" rIns="121950" wrap="square" tIns="121950">
            <a:noAutofit/>
          </a:bodyPr>
          <a:lstStyle/>
          <a:p>
            <a:pPr indent="0" lvl="0" marL="0" rtl="0" algn="just">
              <a:spcBef>
                <a:spcPts val="0"/>
              </a:spcBef>
              <a:spcAft>
                <a:spcPts val="0"/>
              </a:spcAft>
              <a:buNone/>
            </a:pPr>
            <a:r>
              <a:rPr b="1" lang="en" sz="1200">
                <a:solidFill>
                  <a:schemeClr val="dk1"/>
                </a:solidFill>
                <a:latin typeface="Mada"/>
                <a:ea typeface="Mada"/>
                <a:cs typeface="Mada"/>
                <a:sym typeface="Mada"/>
              </a:rPr>
              <a:t>Protein C and protein S:</a:t>
            </a:r>
            <a:r>
              <a:rPr b="1" lang="en" sz="1200">
                <a:solidFill>
                  <a:srgbClr val="3C78D8"/>
                </a:solidFill>
                <a:latin typeface="Mada"/>
                <a:ea typeface="Mada"/>
                <a:cs typeface="Mada"/>
                <a:sym typeface="Mada"/>
              </a:rPr>
              <a:t> </a:t>
            </a:r>
            <a:r>
              <a:rPr lang="en" sz="1200">
                <a:solidFill>
                  <a:srgbClr val="3C78D8"/>
                </a:solidFill>
                <a:latin typeface="Mada"/>
                <a:ea typeface="Mada"/>
                <a:cs typeface="Mada"/>
                <a:sym typeface="Mada"/>
              </a:rPr>
              <a:t>these are vitamin K dependent proteins that slow the coagulation cascade by inactivating factor Va and VIIIa.</a:t>
            </a:r>
            <a:endParaRPr sz="1200">
              <a:solidFill>
                <a:srgbClr val="3C78D8"/>
              </a:solidFill>
              <a:latin typeface="Mada"/>
              <a:ea typeface="Mada"/>
              <a:cs typeface="Mada"/>
              <a:sym typeface="Mada"/>
            </a:endParaRPr>
          </a:p>
        </p:txBody>
      </p:sp>
      <p:cxnSp>
        <p:nvCxnSpPr>
          <p:cNvPr id="160" name="Google Shape;160;p26"/>
          <p:cNvCxnSpPr/>
          <p:nvPr/>
        </p:nvCxnSpPr>
        <p:spPr>
          <a:xfrm flipH="1">
            <a:off x="968625" y="7394700"/>
            <a:ext cx="3000" cy="3181200"/>
          </a:xfrm>
          <a:prstGeom prst="straightConnector1">
            <a:avLst/>
          </a:prstGeom>
          <a:noFill/>
          <a:ln cap="flat" cmpd="sng" w="9525">
            <a:solidFill>
              <a:srgbClr val="C27BA0"/>
            </a:solidFill>
            <a:prstDash val="dash"/>
            <a:round/>
            <a:headEnd len="med" w="med" type="none"/>
            <a:tailEnd len="med" w="med" type="none"/>
          </a:ln>
        </p:spPr>
      </p:cxnSp>
      <p:cxnSp>
        <p:nvCxnSpPr>
          <p:cNvPr id="161" name="Google Shape;161;p26"/>
          <p:cNvCxnSpPr>
            <a:stCxn id="154" idx="1"/>
            <a:endCxn id="154" idx="1"/>
          </p:cNvCxnSpPr>
          <p:nvPr/>
        </p:nvCxnSpPr>
        <p:spPr>
          <a:xfrm>
            <a:off x="1235775" y="8371450"/>
            <a:ext cx="0" cy="0"/>
          </a:xfrm>
          <a:prstGeom prst="straightConnector1">
            <a:avLst/>
          </a:prstGeom>
          <a:noFill/>
          <a:ln cap="flat" cmpd="sng" w="9525">
            <a:solidFill>
              <a:srgbClr val="C27BA0"/>
            </a:solidFill>
            <a:prstDash val="dash"/>
            <a:round/>
            <a:headEnd len="med" w="med" type="none"/>
            <a:tailEnd len="med" w="med" type="none"/>
          </a:ln>
        </p:spPr>
      </p:cxnSp>
      <p:cxnSp>
        <p:nvCxnSpPr>
          <p:cNvPr id="162" name="Google Shape;162;p26"/>
          <p:cNvCxnSpPr/>
          <p:nvPr/>
        </p:nvCxnSpPr>
        <p:spPr>
          <a:xfrm>
            <a:off x="952575" y="8369000"/>
            <a:ext cx="283200" cy="0"/>
          </a:xfrm>
          <a:prstGeom prst="straightConnector1">
            <a:avLst/>
          </a:prstGeom>
          <a:noFill/>
          <a:ln cap="flat" cmpd="sng" w="9525">
            <a:solidFill>
              <a:srgbClr val="C27BA0"/>
            </a:solidFill>
            <a:prstDash val="dash"/>
            <a:round/>
            <a:headEnd len="med" w="med" type="none"/>
            <a:tailEnd len="med" w="med" type="none"/>
          </a:ln>
        </p:spPr>
      </p:cxnSp>
      <p:cxnSp>
        <p:nvCxnSpPr>
          <p:cNvPr id="163" name="Google Shape;163;p26"/>
          <p:cNvCxnSpPr/>
          <p:nvPr/>
        </p:nvCxnSpPr>
        <p:spPr>
          <a:xfrm>
            <a:off x="952575" y="9727000"/>
            <a:ext cx="283200" cy="0"/>
          </a:xfrm>
          <a:prstGeom prst="straightConnector1">
            <a:avLst/>
          </a:prstGeom>
          <a:noFill/>
          <a:ln cap="flat" cmpd="sng" w="9525">
            <a:solidFill>
              <a:srgbClr val="C27BA0"/>
            </a:solidFill>
            <a:prstDash val="dash"/>
            <a:round/>
            <a:headEnd len="med" w="med" type="none"/>
            <a:tailEnd len="med" w="med" type="none"/>
          </a:ln>
        </p:spPr>
      </p:cxnSp>
      <p:cxnSp>
        <p:nvCxnSpPr>
          <p:cNvPr id="164" name="Google Shape;164;p26"/>
          <p:cNvCxnSpPr/>
          <p:nvPr/>
        </p:nvCxnSpPr>
        <p:spPr>
          <a:xfrm>
            <a:off x="971625" y="10596850"/>
            <a:ext cx="245100" cy="0"/>
          </a:xfrm>
          <a:prstGeom prst="straightConnector1">
            <a:avLst/>
          </a:prstGeom>
          <a:noFill/>
          <a:ln cap="flat" cmpd="sng" w="9525">
            <a:solidFill>
              <a:srgbClr val="C27BA0"/>
            </a:solidFill>
            <a:prstDash val="dash"/>
            <a:round/>
            <a:headEnd len="med" w="med" type="none"/>
            <a:tailEnd len="med" w="med" type="none"/>
          </a:ln>
        </p:spPr>
      </p:cxnSp>
      <p:sp>
        <p:nvSpPr>
          <p:cNvPr id="165" name="Google Shape;165;p26"/>
          <p:cNvSpPr txBox="1"/>
          <p:nvPr/>
        </p:nvSpPr>
        <p:spPr>
          <a:xfrm>
            <a:off x="75225" y="11333475"/>
            <a:ext cx="6627900" cy="7773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rgbClr val="6AA84F"/>
              </a:buClr>
              <a:buSzPts val="1100"/>
              <a:buFont typeface="Mada"/>
              <a:buAutoNum type="arabicParenR"/>
            </a:pPr>
            <a:r>
              <a:rPr lang="en" sz="1100">
                <a:solidFill>
                  <a:srgbClr val="6AA84F"/>
                </a:solidFill>
                <a:latin typeface="Mada"/>
                <a:ea typeface="Mada"/>
                <a:cs typeface="Mada"/>
                <a:sym typeface="Mada"/>
              </a:rPr>
              <a:t>They have an antiplatelet effect (not an anticoagulant).</a:t>
            </a:r>
            <a:endParaRPr sz="1100">
              <a:solidFill>
                <a:srgbClr val="6AA84F"/>
              </a:solidFill>
              <a:latin typeface="Mada"/>
              <a:ea typeface="Mada"/>
              <a:cs typeface="Mada"/>
              <a:sym typeface="Mada"/>
            </a:endParaRPr>
          </a:p>
          <a:p>
            <a:pPr indent="0" lvl="0" marL="0" rtl="0" algn="l">
              <a:spcBef>
                <a:spcPts val="0"/>
              </a:spcBef>
              <a:spcAft>
                <a:spcPts val="0"/>
              </a:spcAft>
              <a:buNone/>
            </a:pPr>
            <a:r>
              <a:t/>
            </a:r>
            <a:endParaRPr>
              <a:solidFill>
                <a:srgbClr val="6AA84F"/>
              </a:solidFill>
              <a:latin typeface="Mada"/>
              <a:ea typeface="Mada"/>
              <a:cs typeface="Mada"/>
              <a:sym typeface="Mad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27"/>
          <p:cNvSpPr txBox="1"/>
          <p:nvPr>
            <p:ph idx="1" type="body"/>
          </p:nvPr>
        </p:nvSpPr>
        <p:spPr>
          <a:xfrm>
            <a:off x="1921675" y="3889350"/>
            <a:ext cx="2840700" cy="413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solidFill>
                  <a:srgbClr val="C27BA0"/>
                </a:solidFill>
                <a:latin typeface="Mada"/>
                <a:ea typeface="Mada"/>
                <a:cs typeface="Mada"/>
                <a:sym typeface="Mada"/>
              </a:rPr>
              <a:t>Anticoagulant Indications</a:t>
            </a:r>
            <a:endParaRPr b="1">
              <a:solidFill>
                <a:srgbClr val="C27BA0"/>
              </a:solidFill>
              <a:latin typeface="Mada"/>
              <a:ea typeface="Mada"/>
              <a:cs typeface="Mada"/>
              <a:sym typeface="Mada"/>
            </a:endParaRPr>
          </a:p>
        </p:txBody>
      </p:sp>
      <p:sp>
        <p:nvSpPr>
          <p:cNvPr id="171" name="Google Shape;171;p27"/>
          <p:cNvSpPr/>
          <p:nvPr/>
        </p:nvSpPr>
        <p:spPr>
          <a:xfrm>
            <a:off x="2413350" y="594850"/>
            <a:ext cx="2031300" cy="756000"/>
          </a:xfrm>
          <a:prstGeom prst="roundRect">
            <a:avLst>
              <a:gd fmla="val 0" name="adj"/>
            </a:avLst>
          </a:prstGeom>
          <a:solidFill>
            <a:srgbClr val="741B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Georgia"/>
                <a:ea typeface="Georgia"/>
                <a:cs typeface="Georgia"/>
                <a:sym typeface="Georgia"/>
              </a:rPr>
              <a:t>Anticoagulants</a:t>
            </a:r>
            <a:endParaRPr b="1" sz="1800">
              <a:solidFill>
                <a:srgbClr val="FFFFFF"/>
              </a:solidFill>
              <a:latin typeface="Georgia"/>
              <a:ea typeface="Georgia"/>
              <a:cs typeface="Georgia"/>
              <a:sym typeface="Georgia"/>
            </a:endParaRPr>
          </a:p>
        </p:txBody>
      </p:sp>
      <p:sp>
        <p:nvSpPr>
          <p:cNvPr id="172" name="Google Shape;172;p27"/>
          <p:cNvSpPr/>
          <p:nvPr/>
        </p:nvSpPr>
        <p:spPr>
          <a:xfrm>
            <a:off x="4926375" y="208127"/>
            <a:ext cx="1589400" cy="296700"/>
          </a:xfrm>
          <a:prstGeom prst="roundRect">
            <a:avLst>
              <a:gd fmla="val 16667" name="adj"/>
            </a:avLst>
          </a:prstGeom>
          <a:noFill/>
          <a:ln cap="flat" cmpd="sng" w="9525">
            <a:solidFill>
              <a:srgbClr val="741B47"/>
            </a:solidFill>
            <a:prstDash val="solid"/>
            <a:round/>
            <a:headEnd len="sm" w="sm" type="none"/>
            <a:tailEnd len="sm" w="sm" type="none"/>
          </a:ln>
        </p:spPr>
        <p:txBody>
          <a:bodyPr anchorCtr="0" anchor="ctr" bIns="121950" lIns="121950" spcFirstLastPara="1" rIns="121950" wrap="square" tIns="121950">
            <a:noAutofit/>
          </a:bodyPr>
          <a:lstStyle/>
          <a:p>
            <a:pPr indent="0" lvl="0" marL="0" rtl="0" algn="ctr">
              <a:spcBef>
                <a:spcPts val="0"/>
              </a:spcBef>
              <a:spcAft>
                <a:spcPts val="0"/>
              </a:spcAft>
              <a:buClr>
                <a:srgbClr val="000000"/>
              </a:buClr>
              <a:buSzPts val="1500"/>
              <a:buFont typeface="Arial"/>
              <a:buNone/>
            </a:pPr>
            <a:r>
              <a:rPr b="1" lang="en" sz="1800">
                <a:solidFill>
                  <a:srgbClr val="741B47"/>
                </a:solidFill>
                <a:latin typeface="Georgia"/>
                <a:ea typeface="Georgia"/>
                <a:cs typeface="Georgia"/>
                <a:sym typeface="Georgia"/>
              </a:rPr>
              <a:t>Oral</a:t>
            </a:r>
            <a:endParaRPr b="1" sz="1800">
              <a:solidFill>
                <a:srgbClr val="741B47"/>
              </a:solidFill>
              <a:latin typeface="Georgia"/>
              <a:ea typeface="Georgia"/>
              <a:cs typeface="Georgia"/>
              <a:sym typeface="Georgia"/>
            </a:endParaRPr>
          </a:p>
        </p:txBody>
      </p:sp>
      <p:sp>
        <p:nvSpPr>
          <p:cNvPr id="173" name="Google Shape;173;p27"/>
          <p:cNvSpPr/>
          <p:nvPr/>
        </p:nvSpPr>
        <p:spPr>
          <a:xfrm>
            <a:off x="4926375" y="590472"/>
            <a:ext cx="1589400" cy="725700"/>
          </a:xfrm>
          <a:prstGeom prst="roundRect">
            <a:avLst>
              <a:gd fmla="val 16667" name="adj"/>
            </a:avLst>
          </a:prstGeom>
          <a:solidFill>
            <a:srgbClr val="EFEFEF"/>
          </a:solidFill>
          <a:ln>
            <a:noFill/>
          </a:ln>
        </p:spPr>
        <p:txBody>
          <a:bodyPr anchorCtr="0" anchor="ctr" bIns="121950" lIns="121950" spcFirstLastPara="1" rIns="121950" wrap="square" tIns="121950">
            <a:noAutofit/>
          </a:bodyPr>
          <a:lstStyle/>
          <a:p>
            <a:pPr indent="0" lvl="0" marL="0" rtl="0" algn="ctr">
              <a:spcBef>
                <a:spcPts val="0"/>
              </a:spcBef>
              <a:spcAft>
                <a:spcPts val="0"/>
              </a:spcAft>
              <a:buClr>
                <a:srgbClr val="000000"/>
              </a:buClr>
              <a:buSzPts val="1500"/>
              <a:buFont typeface="Arial"/>
              <a:buNone/>
            </a:pPr>
            <a:r>
              <a:rPr lang="en" sz="1200">
                <a:latin typeface="Mada"/>
                <a:ea typeface="Mada"/>
                <a:cs typeface="Mada"/>
                <a:sym typeface="Mada"/>
              </a:rPr>
              <a:t>Act as </a:t>
            </a:r>
            <a:r>
              <a:rPr b="1" lang="en" sz="1200">
                <a:solidFill>
                  <a:srgbClr val="FF0000"/>
                </a:solidFill>
                <a:latin typeface="Mada"/>
                <a:ea typeface="Mada"/>
                <a:cs typeface="Mada"/>
                <a:sym typeface="Mada"/>
              </a:rPr>
              <a:t>Vitamin K antagonist</a:t>
            </a:r>
            <a:r>
              <a:rPr lang="en" sz="1200">
                <a:latin typeface="Mada"/>
                <a:ea typeface="Mada"/>
                <a:cs typeface="Mada"/>
                <a:sym typeface="Mada"/>
              </a:rPr>
              <a:t> (e.g. Warfarin)</a:t>
            </a:r>
            <a:endParaRPr sz="1200">
              <a:latin typeface="Mada"/>
              <a:ea typeface="Mada"/>
              <a:cs typeface="Mada"/>
              <a:sym typeface="Mada"/>
            </a:endParaRPr>
          </a:p>
        </p:txBody>
      </p:sp>
      <p:sp>
        <p:nvSpPr>
          <p:cNvPr id="174" name="Google Shape;174;p27"/>
          <p:cNvSpPr/>
          <p:nvPr/>
        </p:nvSpPr>
        <p:spPr>
          <a:xfrm>
            <a:off x="342250" y="208125"/>
            <a:ext cx="1589400" cy="296700"/>
          </a:xfrm>
          <a:prstGeom prst="roundRect">
            <a:avLst>
              <a:gd fmla="val 16667" name="adj"/>
            </a:avLst>
          </a:prstGeom>
          <a:noFill/>
          <a:ln cap="flat" cmpd="sng" w="9525">
            <a:solidFill>
              <a:srgbClr val="741B47"/>
            </a:solidFill>
            <a:prstDash val="solid"/>
            <a:round/>
            <a:headEnd len="sm" w="sm" type="none"/>
            <a:tailEnd len="sm" w="sm" type="none"/>
          </a:ln>
        </p:spPr>
        <p:txBody>
          <a:bodyPr anchorCtr="0" anchor="ctr" bIns="121950" lIns="121950" spcFirstLastPara="1" rIns="121950" wrap="square" tIns="121950">
            <a:noAutofit/>
          </a:bodyPr>
          <a:lstStyle/>
          <a:p>
            <a:pPr indent="0" lvl="0" marL="0" rtl="0" algn="ctr">
              <a:spcBef>
                <a:spcPts val="0"/>
              </a:spcBef>
              <a:spcAft>
                <a:spcPts val="0"/>
              </a:spcAft>
              <a:buClr>
                <a:srgbClr val="000000"/>
              </a:buClr>
              <a:buSzPts val="1500"/>
              <a:buFont typeface="Arial"/>
              <a:buNone/>
            </a:pPr>
            <a:r>
              <a:rPr b="1" lang="en" sz="1800">
                <a:solidFill>
                  <a:srgbClr val="741B47"/>
                </a:solidFill>
                <a:latin typeface="Georgia"/>
                <a:ea typeface="Georgia"/>
                <a:cs typeface="Georgia"/>
                <a:sym typeface="Georgia"/>
              </a:rPr>
              <a:t>Parenteral</a:t>
            </a:r>
            <a:endParaRPr baseline="30000" sz="1800">
              <a:solidFill>
                <a:srgbClr val="6AA84F"/>
              </a:solidFill>
              <a:latin typeface="Georgia"/>
              <a:ea typeface="Georgia"/>
              <a:cs typeface="Georgia"/>
              <a:sym typeface="Georgia"/>
            </a:endParaRPr>
          </a:p>
        </p:txBody>
      </p:sp>
      <p:sp>
        <p:nvSpPr>
          <p:cNvPr id="175" name="Google Shape;175;p27"/>
          <p:cNvSpPr/>
          <p:nvPr/>
        </p:nvSpPr>
        <p:spPr>
          <a:xfrm>
            <a:off x="342225" y="579375"/>
            <a:ext cx="1589400" cy="756000"/>
          </a:xfrm>
          <a:prstGeom prst="roundRect">
            <a:avLst>
              <a:gd fmla="val 16667" name="adj"/>
            </a:avLst>
          </a:prstGeom>
          <a:solidFill>
            <a:srgbClr val="EFEFEF"/>
          </a:solidFill>
          <a:ln>
            <a:noFill/>
          </a:ln>
        </p:spPr>
        <p:txBody>
          <a:bodyPr anchorCtr="0" anchor="ctr" bIns="121950" lIns="121950" spcFirstLastPara="1" rIns="121950" wrap="square" tIns="121950">
            <a:noAutofit/>
          </a:bodyPr>
          <a:lstStyle/>
          <a:p>
            <a:pPr indent="0" lvl="0" marL="0" rtl="0" algn="ctr">
              <a:spcBef>
                <a:spcPts val="0"/>
              </a:spcBef>
              <a:spcAft>
                <a:spcPts val="0"/>
              </a:spcAft>
              <a:buClr>
                <a:srgbClr val="000000"/>
              </a:buClr>
              <a:buSzPts val="1500"/>
              <a:buFont typeface="Arial"/>
              <a:buNone/>
            </a:pPr>
            <a:r>
              <a:rPr lang="en" sz="1200">
                <a:latin typeface="Mada"/>
                <a:ea typeface="Mada"/>
                <a:cs typeface="Mada"/>
                <a:sym typeface="Mada"/>
              </a:rPr>
              <a:t>Act as </a:t>
            </a:r>
            <a:r>
              <a:rPr b="1" lang="en" sz="1200">
                <a:solidFill>
                  <a:srgbClr val="FF0000"/>
                </a:solidFill>
                <a:latin typeface="Mada"/>
                <a:ea typeface="Mada"/>
                <a:cs typeface="Mada"/>
                <a:sym typeface="Mada"/>
              </a:rPr>
              <a:t>thrombin inhibitors </a:t>
            </a:r>
            <a:r>
              <a:rPr lang="en" sz="1200">
                <a:latin typeface="Mada"/>
                <a:ea typeface="Mada"/>
                <a:cs typeface="Mada"/>
                <a:sym typeface="Mada"/>
              </a:rPr>
              <a:t>either in: A</a:t>
            </a:r>
            <a:r>
              <a:rPr b="1" lang="en" sz="1200">
                <a:latin typeface="Mada"/>
                <a:ea typeface="Mada"/>
                <a:cs typeface="Mada"/>
                <a:sym typeface="Mada"/>
              </a:rPr>
              <a:t> direct way</a:t>
            </a:r>
            <a:r>
              <a:rPr baseline="30000" lang="en" sz="1200">
                <a:solidFill>
                  <a:srgbClr val="6AA84F"/>
                </a:solidFill>
                <a:latin typeface="Mada"/>
                <a:ea typeface="Mada"/>
                <a:cs typeface="Mada"/>
                <a:sym typeface="Mada"/>
              </a:rPr>
              <a:t>2</a:t>
            </a:r>
            <a:r>
              <a:rPr b="1" lang="en" sz="1200">
                <a:latin typeface="Mada"/>
                <a:ea typeface="Mada"/>
                <a:cs typeface="Mada"/>
                <a:sym typeface="Mada"/>
              </a:rPr>
              <a:t> </a:t>
            </a:r>
            <a:r>
              <a:rPr lang="en" sz="1200">
                <a:latin typeface="Mada"/>
                <a:ea typeface="Mada"/>
                <a:cs typeface="Mada"/>
                <a:sym typeface="Mada"/>
              </a:rPr>
              <a:t>or an </a:t>
            </a:r>
            <a:r>
              <a:rPr b="1" lang="en" sz="1200">
                <a:latin typeface="Mada"/>
                <a:ea typeface="Mada"/>
                <a:cs typeface="Mada"/>
                <a:sym typeface="Mada"/>
              </a:rPr>
              <a:t>indirect way</a:t>
            </a:r>
            <a:r>
              <a:rPr baseline="30000" lang="en" sz="1200">
                <a:solidFill>
                  <a:srgbClr val="6AA84F"/>
                </a:solidFill>
                <a:latin typeface="Mada"/>
                <a:ea typeface="Mada"/>
                <a:cs typeface="Mada"/>
                <a:sym typeface="Mada"/>
              </a:rPr>
              <a:t>3</a:t>
            </a:r>
            <a:endParaRPr baseline="30000" sz="1200">
              <a:solidFill>
                <a:srgbClr val="6AA84F"/>
              </a:solidFill>
              <a:latin typeface="Mada"/>
              <a:ea typeface="Mada"/>
              <a:cs typeface="Mada"/>
              <a:sym typeface="Mada"/>
            </a:endParaRPr>
          </a:p>
        </p:txBody>
      </p:sp>
      <p:cxnSp>
        <p:nvCxnSpPr>
          <p:cNvPr id="176" name="Google Shape;176;p27"/>
          <p:cNvCxnSpPr>
            <a:stCxn id="171" idx="3"/>
            <a:endCxn id="172" idx="1"/>
          </p:cNvCxnSpPr>
          <p:nvPr/>
        </p:nvCxnSpPr>
        <p:spPr>
          <a:xfrm flipH="1" rot="10800000">
            <a:off x="4444650" y="356350"/>
            <a:ext cx="481800" cy="616500"/>
          </a:xfrm>
          <a:prstGeom prst="curvedConnector3">
            <a:avLst>
              <a:gd fmla="val 49993" name="adj1"/>
            </a:avLst>
          </a:prstGeom>
          <a:noFill/>
          <a:ln cap="flat" cmpd="sng" w="9525">
            <a:solidFill>
              <a:srgbClr val="595959"/>
            </a:solidFill>
            <a:prstDash val="solid"/>
            <a:round/>
            <a:headEnd len="med" w="med" type="none"/>
            <a:tailEnd len="med" w="med" type="none"/>
          </a:ln>
        </p:spPr>
      </p:cxnSp>
      <p:cxnSp>
        <p:nvCxnSpPr>
          <p:cNvPr id="177" name="Google Shape;177;p27"/>
          <p:cNvCxnSpPr>
            <a:stCxn id="171" idx="1"/>
            <a:endCxn id="174" idx="3"/>
          </p:cNvCxnSpPr>
          <p:nvPr/>
        </p:nvCxnSpPr>
        <p:spPr>
          <a:xfrm rot="10800000">
            <a:off x="1931550" y="356350"/>
            <a:ext cx="481800" cy="616500"/>
          </a:xfrm>
          <a:prstGeom prst="curvedConnector3">
            <a:avLst>
              <a:gd fmla="val 49991" name="adj1"/>
            </a:avLst>
          </a:prstGeom>
          <a:noFill/>
          <a:ln cap="flat" cmpd="sng" w="9525">
            <a:solidFill>
              <a:srgbClr val="595959"/>
            </a:solidFill>
            <a:prstDash val="solid"/>
            <a:round/>
            <a:headEnd len="med" w="med" type="none"/>
            <a:tailEnd len="med" w="med" type="none"/>
          </a:ln>
        </p:spPr>
      </p:cxnSp>
      <p:grpSp>
        <p:nvGrpSpPr>
          <p:cNvPr id="178" name="Google Shape;178;p27"/>
          <p:cNvGrpSpPr/>
          <p:nvPr/>
        </p:nvGrpSpPr>
        <p:grpSpPr>
          <a:xfrm>
            <a:off x="1624650" y="4339275"/>
            <a:ext cx="1377009" cy="408958"/>
            <a:chOff x="720383" y="562353"/>
            <a:chExt cx="2706917" cy="724204"/>
          </a:xfrm>
        </p:grpSpPr>
        <p:cxnSp>
          <p:nvCxnSpPr>
            <p:cNvPr id="179" name="Google Shape;179;p27"/>
            <p:cNvCxnSpPr>
              <a:stCxn id="180" idx="3"/>
            </p:cNvCxnSpPr>
            <p:nvPr/>
          </p:nvCxnSpPr>
          <p:spPr>
            <a:xfrm flipH="1" rot="10800000">
              <a:off x="937900" y="1285057"/>
              <a:ext cx="2489400" cy="1500"/>
            </a:xfrm>
            <a:prstGeom prst="straightConnector1">
              <a:avLst/>
            </a:prstGeom>
            <a:noFill/>
            <a:ln cap="flat" cmpd="sng" w="9525">
              <a:solidFill>
                <a:srgbClr val="B7B7B7"/>
              </a:solidFill>
              <a:prstDash val="solid"/>
              <a:round/>
              <a:headEnd len="med" w="med" type="none"/>
              <a:tailEnd len="med" w="med" type="none"/>
            </a:ln>
          </p:spPr>
        </p:cxnSp>
        <p:sp>
          <p:nvSpPr>
            <p:cNvPr id="180" name="Google Shape;180;p27"/>
            <p:cNvSpPr/>
            <p:nvPr/>
          </p:nvSpPr>
          <p:spPr>
            <a:xfrm>
              <a:off x="720383" y="562353"/>
              <a:ext cx="783900" cy="724200"/>
            </a:xfrm>
            <a:prstGeom prst="heptagon">
              <a:avLst>
                <a:gd fmla="val 102572" name="hf"/>
                <a:gd fmla="val 105210" name="vf"/>
              </a:avLst>
            </a:prstGeom>
            <a:solidFill>
              <a:srgbClr val="A64D7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Trebuchet MS"/>
                  <a:ea typeface="Trebuchet MS"/>
                  <a:cs typeface="Trebuchet MS"/>
                  <a:sym typeface="Trebuchet MS"/>
                </a:rPr>
                <a:t>1</a:t>
              </a:r>
              <a:endParaRPr b="1" sz="1800">
                <a:solidFill>
                  <a:srgbClr val="FFFFFF"/>
                </a:solidFill>
                <a:latin typeface="Trebuchet MS"/>
                <a:ea typeface="Trebuchet MS"/>
                <a:cs typeface="Trebuchet MS"/>
                <a:sym typeface="Trebuchet MS"/>
              </a:endParaRPr>
            </a:p>
          </p:txBody>
        </p:sp>
      </p:grpSp>
      <p:grpSp>
        <p:nvGrpSpPr>
          <p:cNvPr id="181" name="Google Shape;181;p27"/>
          <p:cNvGrpSpPr/>
          <p:nvPr/>
        </p:nvGrpSpPr>
        <p:grpSpPr>
          <a:xfrm>
            <a:off x="3413675" y="4339275"/>
            <a:ext cx="1562125" cy="408958"/>
            <a:chOff x="720407" y="562351"/>
            <a:chExt cx="3070817" cy="724204"/>
          </a:xfrm>
        </p:grpSpPr>
        <p:cxnSp>
          <p:nvCxnSpPr>
            <p:cNvPr id="182" name="Google Shape;182;p27"/>
            <p:cNvCxnSpPr>
              <a:stCxn id="183" idx="3"/>
            </p:cNvCxnSpPr>
            <p:nvPr/>
          </p:nvCxnSpPr>
          <p:spPr>
            <a:xfrm flipH="1" rot="10800000">
              <a:off x="937924" y="1268554"/>
              <a:ext cx="2853300" cy="18000"/>
            </a:xfrm>
            <a:prstGeom prst="straightConnector1">
              <a:avLst/>
            </a:prstGeom>
            <a:noFill/>
            <a:ln cap="flat" cmpd="sng" w="9525">
              <a:solidFill>
                <a:srgbClr val="B7B7B7"/>
              </a:solidFill>
              <a:prstDash val="solid"/>
              <a:round/>
              <a:headEnd len="med" w="med" type="none"/>
              <a:tailEnd len="med" w="med" type="none"/>
            </a:ln>
          </p:spPr>
        </p:cxnSp>
        <p:sp>
          <p:nvSpPr>
            <p:cNvPr id="183" name="Google Shape;183;p27"/>
            <p:cNvSpPr/>
            <p:nvPr/>
          </p:nvSpPr>
          <p:spPr>
            <a:xfrm>
              <a:off x="720407" y="562351"/>
              <a:ext cx="783900" cy="724200"/>
            </a:xfrm>
            <a:prstGeom prst="heptagon">
              <a:avLst>
                <a:gd fmla="val 102572" name="hf"/>
                <a:gd fmla="val 105210" name="vf"/>
              </a:avLst>
            </a:prstGeom>
            <a:solidFill>
              <a:srgbClr val="A64D7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Trebuchet MS"/>
                  <a:ea typeface="Trebuchet MS"/>
                  <a:cs typeface="Trebuchet MS"/>
                  <a:sym typeface="Trebuchet MS"/>
                </a:rPr>
                <a:t>2</a:t>
              </a:r>
              <a:endParaRPr b="1" sz="1800">
                <a:solidFill>
                  <a:srgbClr val="FFFFFF"/>
                </a:solidFill>
                <a:latin typeface="Trebuchet MS"/>
                <a:ea typeface="Trebuchet MS"/>
                <a:cs typeface="Trebuchet MS"/>
                <a:sym typeface="Trebuchet MS"/>
              </a:endParaRPr>
            </a:p>
          </p:txBody>
        </p:sp>
      </p:grpSp>
      <p:sp>
        <p:nvSpPr>
          <p:cNvPr id="184" name="Google Shape;184;p27"/>
          <p:cNvSpPr txBox="1"/>
          <p:nvPr/>
        </p:nvSpPr>
        <p:spPr>
          <a:xfrm>
            <a:off x="1968138" y="4276164"/>
            <a:ext cx="1120500" cy="49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Mada"/>
                <a:ea typeface="Mada"/>
                <a:cs typeface="Mada"/>
                <a:sym typeface="Mada"/>
              </a:rPr>
              <a:t> Myocardial infarction (MI)</a:t>
            </a:r>
            <a:endParaRPr sz="1200">
              <a:latin typeface="Mada"/>
              <a:ea typeface="Mada"/>
              <a:cs typeface="Mada"/>
              <a:sym typeface="Mada"/>
            </a:endParaRPr>
          </a:p>
        </p:txBody>
      </p:sp>
      <p:sp>
        <p:nvSpPr>
          <p:cNvPr id="185" name="Google Shape;185;p27"/>
          <p:cNvSpPr txBox="1"/>
          <p:nvPr/>
        </p:nvSpPr>
        <p:spPr>
          <a:xfrm>
            <a:off x="3694250" y="4292400"/>
            <a:ext cx="1515900" cy="58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Mada"/>
                <a:ea typeface="Mada"/>
                <a:cs typeface="Mada"/>
                <a:sym typeface="Mada"/>
              </a:rPr>
              <a:t>Deep venous thrombosis (DVT)</a:t>
            </a:r>
            <a:endParaRPr sz="1200">
              <a:latin typeface="Mada"/>
              <a:ea typeface="Mada"/>
              <a:cs typeface="Mada"/>
              <a:sym typeface="Mada"/>
            </a:endParaRPr>
          </a:p>
        </p:txBody>
      </p:sp>
      <p:grpSp>
        <p:nvGrpSpPr>
          <p:cNvPr id="186" name="Google Shape;186;p27"/>
          <p:cNvGrpSpPr/>
          <p:nvPr/>
        </p:nvGrpSpPr>
        <p:grpSpPr>
          <a:xfrm>
            <a:off x="60986" y="4977743"/>
            <a:ext cx="3593669" cy="409467"/>
            <a:chOff x="720400" y="490250"/>
            <a:chExt cx="7064417" cy="797404"/>
          </a:xfrm>
        </p:grpSpPr>
        <p:cxnSp>
          <p:nvCxnSpPr>
            <p:cNvPr id="187" name="Google Shape;187;p27"/>
            <p:cNvCxnSpPr>
              <a:stCxn id="188" idx="3"/>
            </p:cNvCxnSpPr>
            <p:nvPr/>
          </p:nvCxnSpPr>
          <p:spPr>
            <a:xfrm>
              <a:off x="937917" y="1286454"/>
              <a:ext cx="6846900" cy="1200"/>
            </a:xfrm>
            <a:prstGeom prst="straightConnector1">
              <a:avLst/>
            </a:prstGeom>
            <a:noFill/>
            <a:ln cap="flat" cmpd="sng" w="9525">
              <a:solidFill>
                <a:srgbClr val="B7B7B7"/>
              </a:solidFill>
              <a:prstDash val="solid"/>
              <a:round/>
              <a:headEnd len="med" w="med" type="none"/>
              <a:tailEnd len="med" w="med" type="none"/>
            </a:ln>
          </p:spPr>
        </p:cxnSp>
        <p:sp>
          <p:nvSpPr>
            <p:cNvPr id="188" name="Google Shape;188;p27"/>
            <p:cNvSpPr/>
            <p:nvPr/>
          </p:nvSpPr>
          <p:spPr>
            <a:xfrm>
              <a:off x="720400" y="490250"/>
              <a:ext cx="783900" cy="796200"/>
            </a:xfrm>
            <a:prstGeom prst="heptagon">
              <a:avLst>
                <a:gd fmla="val 102572" name="hf"/>
                <a:gd fmla="val 105210" name="vf"/>
              </a:avLst>
            </a:prstGeom>
            <a:solidFill>
              <a:srgbClr val="A64D7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Trebuchet MS"/>
                  <a:ea typeface="Trebuchet MS"/>
                  <a:cs typeface="Trebuchet MS"/>
                  <a:sym typeface="Trebuchet MS"/>
                </a:rPr>
                <a:t>3</a:t>
              </a:r>
              <a:endParaRPr b="1" sz="1800">
                <a:solidFill>
                  <a:srgbClr val="FFFFFF"/>
                </a:solidFill>
                <a:latin typeface="Trebuchet MS"/>
                <a:ea typeface="Trebuchet MS"/>
                <a:cs typeface="Trebuchet MS"/>
                <a:sym typeface="Trebuchet MS"/>
              </a:endParaRPr>
            </a:p>
          </p:txBody>
        </p:sp>
      </p:grpSp>
      <p:grpSp>
        <p:nvGrpSpPr>
          <p:cNvPr id="189" name="Google Shape;189;p27"/>
          <p:cNvGrpSpPr/>
          <p:nvPr/>
        </p:nvGrpSpPr>
        <p:grpSpPr>
          <a:xfrm>
            <a:off x="3888248" y="4955245"/>
            <a:ext cx="2766523" cy="413010"/>
            <a:chOff x="720400" y="490250"/>
            <a:chExt cx="5438417" cy="804304"/>
          </a:xfrm>
        </p:grpSpPr>
        <p:cxnSp>
          <p:nvCxnSpPr>
            <p:cNvPr id="190" name="Google Shape;190;p27"/>
            <p:cNvCxnSpPr>
              <a:stCxn id="191" idx="3"/>
            </p:cNvCxnSpPr>
            <p:nvPr/>
          </p:nvCxnSpPr>
          <p:spPr>
            <a:xfrm>
              <a:off x="937917" y="1286454"/>
              <a:ext cx="5220900" cy="8100"/>
            </a:xfrm>
            <a:prstGeom prst="straightConnector1">
              <a:avLst/>
            </a:prstGeom>
            <a:noFill/>
            <a:ln cap="flat" cmpd="sng" w="9525">
              <a:solidFill>
                <a:srgbClr val="B7B7B7"/>
              </a:solidFill>
              <a:prstDash val="solid"/>
              <a:round/>
              <a:headEnd len="med" w="med" type="none"/>
              <a:tailEnd len="med" w="med" type="none"/>
            </a:ln>
          </p:spPr>
        </p:cxnSp>
        <p:sp>
          <p:nvSpPr>
            <p:cNvPr id="191" name="Google Shape;191;p27"/>
            <p:cNvSpPr/>
            <p:nvPr/>
          </p:nvSpPr>
          <p:spPr>
            <a:xfrm>
              <a:off x="720400" y="490250"/>
              <a:ext cx="783900" cy="796200"/>
            </a:xfrm>
            <a:prstGeom prst="heptagon">
              <a:avLst>
                <a:gd fmla="val 102572" name="hf"/>
                <a:gd fmla="val 105210" name="vf"/>
              </a:avLst>
            </a:prstGeom>
            <a:solidFill>
              <a:srgbClr val="A64D7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Trebuchet MS"/>
                  <a:ea typeface="Trebuchet MS"/>
                  <a:cs typeface="Trebuchet MS"/>
                  <a:sym typeface="Trebuchet MS"/>
                </a:rPr>
                <a:t>4</a:t>
              </a:r>
              <a:endParaRPr b="1" sz="1800">
                <a:solidFill>
                  <a:srgbClr val="FFFFFF"/>
                </a:solidFill>
                <a:latin typeface="Trebuchet MS"/>
                <a:ea typeface="Trebuchet MS"/>
                <a:cs typeface="Trebuchet MS"/>
                <a:sym typeface="Trebuchet MS"/>
              </a:endParaRPr>
            </a:p>
          </p:txBody>
        </p:sp>
      </p:grpSp>
      <p:sp>
        <p:nvSpPr>
          <p:cNvPr id="192" name="Google Shape;192;p27"/>
          <p:cNvSpPr txBox="1"/>
          <p:nvPr/>
        </p:nvSpPr>
        <p:spPr>
          <a:xfrm rot="613">
            <a:off x="327050" y="4916388"/>
            <a:ext cx="3367200" cy="64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Mada"/>
                <a:ea typeface="Mada"/>
                <a:cs typeface="Mada"/>
                <a:sym typeface="Mada"/>
              </a:rPr>
              <a:t>Peripheral arterial emboli, pulmonary embolism (PE) and many other conditions</a:t>
            </a:r>
            <a:endParaRPr sz="1200">
              <a:latin typeface="Mada"/>
              <a:ea typeface="Mada"/>
              <a:cs typeface="Mada"/>
              <a:sym typeface="Mada"/>
            </a:endParaRPr>
          </a:p>
        </p:txBody>
      </p:sp>
      <p:sp>
        <p:nvSpPr>
          <p:cNvPr id="193" name="Google Shape;193;p27"/>
          <p:cNvSpPr txBox="1"/>
          <p:nvPr/>
        </p:nvSpPr>
        <p:spPr>
          <a:xfrm>
            <a:off x="4150275" y="4916088"/>
            <a:ext cx="2766600" cy="49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Mada"/>
                <a:ea typeface="Mada"/>
                <a:cs typeface="Mada"/>
                <a:sym typeface="Mada"/>
              </a:rPr>
              <a:t>Blood transfusions and dialysis procedures</a:t>
            </a:r>
            <a:endParaRPr sz="1200">
              <a:latin typeface="Mada"/>
              <a:ea typeface="Mada"/>
              <a:cs typeface="Mada"/>
              <a:sym typeface="Mada"/>
            </a:endParaRPr>
          </a:p>
        </p:txBody>
      </p:sp>
      <p:sp>
        <p:nvSpPr>
          <p:cNvPr id="194" name="Google Shape;194;p27"/>
          <p:cNvSpPr txBox="1"/>
          <p:nvPr>
            <p:ph idx="1" type="body"/>
          </p:nvPr>
        </p:nvSpPr>
        <p:spPr>
          <a:xfrm>
            <a:off x="731400" y="5389939"/>
            <a:ext cx="5592900" cy="103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741B47"/>
                </a:solidFill>
                <a:latin typeface="Georgia"/>
                <a:ea typeface="Georgia"/>
                <a:cs typeface="Georgia"/>
                <a:sym typeface="Georgia"/>
              </a:rPr>
              <a:t>Parenteral Anticoagulants</a:t>
            </a:r>
            <a:endParaRPr b="1" sz="2400">
              <a:solidFill>
                <a:srgbClr val="741B47"/>
              </a:solidFill>
              <a:latin typeface="Georgia"/>
              <a:ea typeface="Georgia"/>
              <a:cs typeface="Georgia"/>
              <a:sym typeface="Georgia"/>
            </a:endParaRPr>
          </a:p>
          <a:p>
            <a:pPr indent="-381000" lvl="0" marL="457200" rtl="0" algn="ctr">
              <a:lnSpc>
                <a:spcPct val="100000"/>
              </a:lnSpc>
              <a:spcBef>
                <a:spcPts val="0"/>
              </a:spcBef>
              <a:spcAft>
                <a:spcPts val="0"/>
              </a:spcAft>
              <a:buClr>
                <a:srgbClr val="741B47"/>
              </a:buClr>
              <a:buSzPts val="2400"/>
              <a:buFont typeface="Georgia"/>
              <a:buAutoNum type="arabicParenR"/>
            </a:pPr>
            <a:r>
              <a:rPr b="1" lang="en" sz="2400">
                <a:solidFill>
                  <a:srgbClr val="741B47"/>
                </a:solidFill>
                <a:latin typeface="Georgia"/>
                <a:ea typeface="Georgia"/>
                <a:cs typeface="Georgia"/>
                <a:sym typeface="Georgia"/>
              </a:rPr>
              <a:t>Indirect Thrombin Inhibitors</a:t>
            </a:r>
            <a:endParaRPr b="1" sz="2400">
              <a:solidFill>
                <a:srgbClr val="741B47"/>
              </a:solidFill>
              <a:latin typeface="Georgia"/>
              <a:ea typeface="Georgia"/>
              <a:cs typeface="Georgia"/>
              <a:sym typeface="Georgia"/>
            </a:endParaRPr>
          </a:p>
        </p:txBody>
      </p:sp>
      <p:sp>
        <p:nvSpPr>
          <p:cNvPr id="195" name="Google Shape;195;p27"/>
          <p:cNvSpPr txBox="1"/>
          <p:nvPr/>
        </p:nvSpPr>
        <p:spPr>
          <a:xfrm>
            <a:off x="-7315200" y="6188600"/>
            <a:ext cx="998400" cy="408900"/>
          </a:xfrm>
          <a:prstGeom prst="rect">
            <a:avLst/>
          </a:prstGeom>
          <a:solidFill>
            <a:srgbClr val="434343"/>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Mada"/>
                <a:ea typeface="Mada"/>
                <a:cs typeface="Mada"/>
                <a:sym typeface="Mada"/>
              </a:rPr>
              <a:t>Drug</a:t>
            </a:r>
            <a:endParaRPr b="1">
              <a:solidFill>
                <a:srgbClr val="FFFFFF"/>
              </a:solidFill>
              <a:latin typeface="Mada"/>
              <a:ea typeface="Mada"/>
              <a:cs typeface="Mada"/>
              <a:sym typeface="Mada"/>
            </a:endParaRPr>
          </a:p>
        </p:txBody>
      </p:sp>
      <p:sp>
        <p:nvSpPr>
          <p:cNvPr id="196" name="Google Shape;196;p27"/>
          <p:cNvSpPr txBox="1"/>
          <p:nvPr/>
        </p:nvSpPr>
        <p:spPr>
          <a:xfrm>
            <a:off x="-6316800" y="6188600"/>
            <a:ext cx="5859300" cy="408900"/>
          </a:xfrm>
          <a:prstGeom prst="rect">
            <a:avLst/>
          </a:prstGeom>
          <a:solidFill>
            <a:srgbClr val="A64D79"/>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Mada"/>
                <a:ea typeface="Mada"/>
                <a:cs typeface="Mada"/>
                <a:sym typeface="Mada"/>
              </a:rPr>
              <a:t>Heparin (Unfractionated heparin “UFH”)</a:t>
            </a:r>
            <a:endParaRPr b="1">
              <a:solidFill>
                <a:srgbClr val="FFFFFF"/>
              </a:solidFill>
              <a:latin typeface="Mada"/>
              <a:ea typeface="Mada"/>
              <a:cs typeface="Mada"/>
              <a:sym typeface="Mada"/>
            </a:endParaRPr>
          </a:p>
        </p:txBody>
      </p:sp>
      <p:sp>
        <p:nvSpPr>
          <p:cNvPr id="197" name="Google Shape;197;p27"/>
          <p:cNvSpPr txBox="1"/>
          <p:nvPr/>
        </p:nvSpPr>
        <p:spPr>
          <a:xfrm>
            <a:off x="-7315200" y="6588925"/>
            <a:ext cx="998400" cy="949800"/>
          </a:xfrm>
          <a:prstGeom prst="rect">
            <a:avLst/>
          </a:prstGeom>
          <a:solidFill>
            <a:srgbClr val="434343"/>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b="1">
              <a:solidFill>
                <a:srgbClr val="FFFFFF"/>
              </a:solidFill>
              <a:latin typeface="Mada"/>
              <a:ea typeface="Mada"/>
              <a:cs typeface="Mada"/>
              <a:sym typeface="Mada"/>
            </a:endParaRPr>
          </a:p>
          <a:p>
            <a:pPr indent="0" lvl="0" marL="0" rtl="0" algn="ctr">
              <a:spcBef>
                <a:spcPts val="0"/>
              </a:spcBef>
              <a:spcAft>
                <a:spcPts val="0"/>
              </a:spcAft>
              <a:buNone/>
            </a:pPr>
            <a:r>
              <a:rPr b="1" lang="en">
                <a:solidFill>
                  <a:srgbClr val="FFFFFF"/>
                </a:solidFill>
                <a:latin typeface="Mada"/>
                <a:ea typeface="Mada"/>
                <a:cs typeface="Mada"/>
                <a:sym typeface="Mada"/>
              </a:rPr>
              <a:t>Origin</a:t>
            </a:r>
            <a:endParaRPr b="1">
              <a:solidFill>
                <a:srgbClr val="FFFFFF"/>
              </a:solidFill>
              <a:latin typeface="Mada"/>
              <a:ea typeface="Mada"/>
              <a:cs typeface="Mada"/>
              <a:sym typeface="Mada"/>
            </a:endParaRPr>
          </a:p>
        </p:txBody>
      </p:sp>
      <p:sp>
        <p:nvSpPr>
          <p:cNvPr id="198" name="Google Shape;198;p27"/>
          <p:cNvSpPr txBox="1"/>
          <p:nvPr/>
        </p:nvSpPr>
        <p:spPr>
          <a:xfrm>
            <a:off x="-6316800" y="6599200"/>
            <a:ext cx="5859300" cy="949800"/>
          </a:xfrm>
          <a:prstGeom prst="rect">
            <a:avLst/>
          </a:prstGeom>
          <a:no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Normally occurs as macromolecule in mast cells with histamine (its physiological role is unknown)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Commercial preparations are extracted from beef lung or pig intestine</a:t>
            </a:r>
            <a:endParaRPr sz="1200">
              <a:latin typeface="Mada"/>
              <a:ea typeface="Mada"/>
              <a:cs typeface="Mada"/>
              <a:sym typeface="Mada"/>
            </a:endParaRPr>
          </a:p>
          <a:p>
            <a:pPr indent="0" lvl="0" marL="457200" rtl="0" algn="l">
              <a:spcBef>
                <a:spcPts val="0"/>
              </a:spcBef>
              <a:spcAft>
                <a:spcPts val="0"/>
              </a:spcAft>
              <a:buNone/>
            </a:pPr>
            <a:r>
              <a:rPr b="1" lang="en" sz="1200">
                <a:latin typeface="Mada"/>
                <a:ea typeface="Mada"/>
                <a:cs typeface="Mada"/>
                <a:sym typeface="Mada"/>
              </a:rPr>
              <a:t>(can cause hypersensitivity reaction)</a:t>
            </a:r>
            <a:endParaRPr b="1" sz="1200">
              <a:latin typeface="Mada"/>
              <a:ea typeface="Mada"/>
              <a:cs typeface="Mada"/>
              <a:sym typeface="Mada"/>
            </a:endParaRPr>
          </a:p>
        </p:txBody>
      </p:sp>
      <p:sp>
        <p:nvSpPr>
          <p:cNvPr id="199" name="Google Shape;199;p27"/>
          <p:cNvSpPr txBox="1"/>
          <p:nvPr/>
        </p:nvSpPr>
        <p:spPr>
          <a:xfrm>
            <a:off x="-7315200" y="7536325"/>
            <a:ext cx="998400" cy="583500"/>
          </a:xfrm>
          <a:prstGeom prst="rect">
            <a:avLst/>
          </a:prstGeom>
          <a:solidFill>
            <a:srgbClr val="434343"/>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Mada"/>
                <a:ea typeface="Mada"/>
                <a:cs typeface="Mada"/>
                <a:sym typeface="Mada"/>
              </a:rPr>
              <a:t>Function</a:t>
            </a:r>
            <a:endParaRPr b="1">
              <a:solidFill>
                <a:srgbClr val="FFFFFF"/>
              </a:solidFill>
              <a:latin typeface="Mada"/>
              <a:ea typeface="Mada"/>
              <a:cs typeface="Mada"/>
              <a:sym typeface="Mada"/>
            </a:endParaRPr>
          </a:p>
        </p:txBody>
      </p:sp>
      <p:sp>
        <p:nvSpPr>
          <p:cNvPr id="200" name="Google Shape;200;p27"/>
          <p:cNvSpPr txBox="1"/>
          <p:nvPr/>
        </p:nvSpPr>
        <p:spPr>
          <a:xfrm>
            <a:off x="-6316800" y="7549200"/>
            <a:ext cx="5859300" cy="583500"/>
          </a:xfrm>
          <a:prstGeom prst="rect">
            <a:avLst/>
          </a:prstGeom>
          <a:no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Clr>
                <a:srgbClr val="FF0000"/>
              </a:buClr>
              <a:buSzPts val="1200"/>
              <a:buFont typeface="Mada"/>
              <a:buChar char="★"/>
            </a:pPr>
            <a:r>
              <a:rPr lang="en" sz="1200">
                <a:solidFill>
                  <a:schemeClr val="dk1"/>
                </a:solidFill>
                <a:latin typeface="Mada"/>
                <a:ea typeface="Mada"/>
                <a:cs typeface="Mada"/>
                <a:sym typeface="Mada"/>
              </a:rPr>
              <a:t>Heparin </a:t>
            </a:r>
            <a:r>
              <a:rPr b="1" lang="en" sz="1200">
                <a:solidFill>
                  <a:srgbClr val="FF0000"/>
                </a:solidFill>
                <a:latin typeface="Mada"/>
                <a:ea typeface="Mada"/>
                <a:cs typeface="Mada"/>
                <a:sym typeface="Mada"/>
              </a:rPr>
              <a:t>stops the expansion</a:t>
            </a:r>
            <a:r>
              <a:rPr lang="en" sz="1200">
                <a:solidFill>
                  <a:schemeClr val="dk1"/>
                </a:solidFill>
                <a:latin typeface="Mada"/>
                <a:ea typeface="Mada"/>
                <a:cs typeface="Mada"/>
                <a:sym typeface="Mada"/>
              </a:rPr>
              <a:t> of a thrombus </a:t>
            </a:r>
            <a:r>
              <a:rPr b="1" lang="en" sz="1200">
                <a:solidFill>
                  <a:srgbClr val="FF0000"/>
                </a:solidFill>
                <a:latin typeface="Mada"/>
                <a:ea typeface="Mada"/>
                <a:cs typeface="Mada"/>
                <a:sym typeface="Mada"/>
              </a:rPr>
              <a:t>and prevents the formation of new thrombi</a:t>
            </a:r>
            <a:r>
              <a:rPr lang="en" sz="1200">
                <a:solidFill>
                  <a:schemeClr val="dk1"/>
                </a:solidFill>
                <a:latin typeface="Mada"/>
                <a:ea typeface="Mada"/>
                <a:cs typeface="Mada"/>
                <a:sym typeface="Mada"/>
              </a:rPr>
              <a:t> </a:t>
            </a:r>
            <a:r>
              <a:rPr b="1" lang="en" sz="1200">
                <a:solidFill>
                  <a:schemeClr val="dk1"/>
                </a:solidFill>
                <a:latin typeface="Mada"/>
                <a:ea typeface="Mada"/>
                <a:cs typeface="Mada"/>
                <a:sym typeface="Mada"/>
              </a:rPr>
              <a:t>but it does not dissolve an existing thrombus</a:t>
            </a:r>
            <a:endParaRPr b="1" sz="1200">
              <a:latin typeface="Mada"/>
              <a:ea typeface="Mada"/>
              <a:cs typeface="Mada"/>
              <a:sym typeface="Mada"/>
            </a:endParaRPr>
          </a:p>
        </p:txBody>
      </p:sp>
      <p:sp>
        <p:nvSpPr>
          <p:cNvPr id="201" name="Google Shape;201;p27"/>
          <p:cNvSpPr txBox="1"/>
          <p:nvPr/>
        </p:nvSpPr>
        <p:spPr>
          <a:xfrm>
            <a:off x="-7315200" y="8119825"/>
            <a:ext cx="998400" cy="2877300"/>
          </a:xfrm>
          <a:prstGeom prst="rect">
            <a:avLst/>
          </a:prstGeom>
          <a:solidFill>
            <a:srgbClr val="434343"/>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b="1">
              <a:solidFill>
                <a:srgbClr val="FFFFFF"/>
              </a:solidFill>
              <a:latin typeface="Mada"/>
              <a:ea typeface="Mada"/>
              <a:cs typeface="Mada"/>
              <a:sym typeface="Mada"/>
            </a:endParaRPr>
          </a:p>
          <a:p>
            <a:pPr indent="0" lvl="0" marL="0" rtl="0" algn="ctr">
              <a:spcBef>
                <a:spcPts val="0"/>
              </a:spcBef>
              <a:spcAft>
                <a:spcPts val="0"/>
              </a:spcAft>
              <a:buNone/>
            </a:pPr>
            <a:r>
              <a:t/>
            </a:r>
            <a:endParaRPr b="1">
              <a:solidFill>
                <a:srgbClr val="FFFFFF"/>
              </a:solidFill>
              <a:latin typeface="Mada"/>
              <a:ea typeface="Mada"/>
              <a:cs typeface="Mada"/>
              <a:sym typeface="Mada"/>
            </a:endParaRPr>
          </a:p>
          <a:p>
            <a:pPr indent="0" lvl="0" marL="0" rtl="0" algn="ctr">
              <a:spcBef>
                <a:spcPts val="0"/>
              </a:spcBef>
              <a:spcAft>
                <a:spcPts val="0"/>
              </a:spcAft>
              <a:buNone/>
            </a:pPr>
            <a:r>
              <a:t/>
            </a:r>
            <a:endParaRPr b="1">
              <a:solidFill>
                <a:srgbClr val="FFFFFF"/>
              </a:solidFill>
              <a:latin typeface="Mada"/>
              <a:ea typeface="Mada"/>
              <a:cs typeface="Mada"/>
              <a:sym typeface="Mada"/>
            </a:endParaRPr>
          </a:p>
          <a:p>
            <a:pPr indent="0" lvl="0" marL="0" rtl="0" algn="ctr">
              <a:spcBef>
                <a:spcPts val="0"/>
              </a:spcBef>
              <a:spcAft>
                <a:spcPts val="0"/>
              </a:spcAft>
              <a:buNone/>
            </a:pPr>
            <a:r>
              <a:t/>
            </a:r>
            <a:endParaRPr b="1">
              <a:solidFill>
                <a:srgbClr val="FFFFFF"/>
              </a:solidFill>
              <a:latin typeface="Mada"/>
              <a:ea typeface="Mada"/>
              <a:cs typeface="Mada"/>
              <a:sym typeface="Mada"/>
            </a:endParaRPr>
          </a:p>
          <a:p>
            <a:pPr indent="0" lvl="0" marL="0" rtl="0" algn="ctr">
              <a:spcBef>
                <a:spcPts val="0"/>
              </a:spcBef>
              <a:spcAft>
                <a:spcPts val="0"/>
              </a:spcAft>
              <a:buNone/>
            </a:pPr>
            <a:r>
              <a:t/>
            </a:r>
            <a:endParaRPr b="1">
              <a:solidFill>
                <a:srgbClr val="FFFFFF"/>
              </a:solidFill>
              <a:latin typeface="Mada"/>
              <a:ea typeface="Mada"/>
              <a:cs typeface="Mada"/>
              <a:sym typeface="Mada"/>
            </a:endParaRPr>
          </a:p>
          <a:p>
            <a:pPr indent="0" lvl="0" marL="0" rtl="0" algn="ctr">
              <a:spcBef>
                <a:spcPts val="0"/>
              </a:spcBef>
              <a:spcAft>
                <a:spcPts val="0"/>
              </a:spcAft>
              <a:buNone/>
            </a:pPr>
            <a:r>
              <a:t/>
            </a:r>
            <a:endParaRPr b="1">
              <a:solidFill>
                <a:srgbClr val="FFFFFF"/>
              </a:solidFill>
              <a:latin typeface="Mada"/>
              <a:ea typeface="Mada"/>
              <a:cs typeface="Mada"/>
              <a:sym typeface="Mada"/>
            </a:endParaRPr>
          </a:p>
          <a:p>
            <a:pPr indent="0" lvl="0" marL="0" rtl="0" algn="ctr">
              <a:spcBef>
                <a:spcPts val="0"/>
              </a:spcBef>
              <a:spcAft>
                <a:spcPts val="0"/>
              </a:spcAft>
              <a:buNone/>
            </a:pPr>
            <a:r>
              <a:rPr b="1" lang="en">
                <a:solidFill>
                  <a:srgbClr val="FFFFFF"/>
                </a:solidFill>
                <a:latin typeface="Mada"/>
                <a:ea typeface="Mada"/>
                <a:cs typeface="Mada"/>
                <a:sym typeface="Mada"/>
              </a:rPr>
              <a:t>P.K</a:t>
            </a:r>
            <a:endParaRPr b="1">
              <a:solidFill>
                <a:srgbClr val="FFFFFF"/>
              </a:solidFill>
              <a:latin typeface="Mada"/>
              <a:ea typeface="Mada"/>
              <a:cs typeface="Mada"/>
              <a:sym typeface="Mada"/>
            </a:endParaRPr>
          </a:p>
        </p:txBody>
      </p:sp>
      <p:sp>
        <p:nvSpPr>
          <p:cNvPr id="202" name="Google Shape;202;p27"/>
          <p:cNvSpPr txBox="1"/>
          <p:nvPr/>
        </p:nvSpPr>
        <p:spPr>
          <a:xfrm>
            <a:off x="-6316800" y="8130325"/>
            <a:ext cx="5859300" cy="2877300"/>
          </a:xfrm>
          <a:prstGeom prst="rect">
            <a:avLst/>
          </a:prstGeom>
          <a:no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Mada"/>
              <a:buChar char="●"/>
            </a:pPr>
            <a:r>
              <a:rPr lang="en" sz="1200">
                <a:latin typeface="Mada"/>
                <a:ea typeface="Mada"/>
                <a:cs typeface="Mada"/>
                <a:sym typeface="Mada"/>
              </a:rPr>
              <a:t>Heparin is an </a:t>
            </a:r>
            <a:r>
              <a:rPr b="1" lang="en" sz="1200">
                <a:solidFill>
                  <a:srgbClr val="FF0000"/>
                </a:solidFill>
                <a:latin typeface="Mada"/>
                <a:ea typeface="Mada"/>
                <a:cs typeface="Mada"/>
                <a:sym typeface="Mada"/>
              </a:rPr>
              <a:t>injectable </a:t>
            </a:r>
            <a:r>
              <a:rPr b="1" lang="en" sz="1200" u="sng">
                <a:solidFill>
                  <a:srgbClr val="FF0000"/>
                </a:solidFill>
                <a:latin typeface="Mada"/>
                <a:ea typeface="Mada"/>
                <a:cs typeface="Mada"/>
                <a:sym typeface="Mada"/>
              </a:rPr>
              <a:t>rapidly</a:t>
            </a:r>
            <a:r>
              <a:rPr b="1" lang="en" sz="1200">
                <a:solidFill>
                  <a:srgbClr val="FF0000"/>
                </a:solidFill>
                <a:latin typeface="Mada"/>
                <a:ea typeface="Mada"/>
                <a:cs typeface="Mada"/>
                <a:sym typeface="Mada"/>
              </a:rPr>
              <a:t> acting anticoagulant</a:t>
            </a:r>
            <a:endParaRPr b="1" sz="1200">
              <a:solidFill>
                <a:srgbClr val="FF0000"/>
              </a:solidFill>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Active in vitro and in vivo</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Low–molecular–weight forms (LMWHs), 1/3 the size of UFH are used as well and have many advantages over UFH</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Heparin is not absorbed from the GIT</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It should be administered by IV or SC injection. </a:t>
            </a:r>
            <a:r>
              <a:rPr b="1" lang="en" sz="1200">
                <a:solidFill>
                  <a:srgbClr val="FF0000"/>
                </a:solidFill>
                <a:latin typeface="Mada"/>
                <a:ea typeface="Mada"/>
                <a:cs typeface="Mada"/>
                <a:sym typeface="Mada"/>
              </a:rPr>
              <a:t>Not injected IM as it causes haematomas at injection site</a:t>
            </a:r>
            <a:endParaRPr b="1" sz="1200">
              <a:solidFill>
                <a:srgbClr val="FF0000"/>
              </a:solidFill>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lang="en" sz="1200">
                <a:latin typeface="Mada"/>
                <a:ea typeface="Mada"/>
                <a:cs typeface="Mada"/>
                <a:sym typeface="Mada"/>
              </a:rPr>
              <a:t>Once in the bloodstream, UFH binds to plasma proteins, endothelial cells and macrophages </a:t>
            </a:r>
            <a:endParaRPr sz="1200">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lang="en" sz="1200">
                <a:latin typeface="Mada"/>
                <a:ea typeface="Mada"/>
                <a:cs typeface="Mada"/>
                <a:sym typeface="Mada"/>
              </a:rPr>
              <a:t>Heparin</a:t>
            </a:r>
            <a:r>
              <a:rPr b="1" lang="en" sz="1200" u="sng">
                <a:solidFill>
                  <a:srgbClr val="FF0000"/>
                </a:solidFill>
                <a:latin typeface="Mada"/>
                <a:ea typeface="Mada"/>
                <a:cs typeface="Mada"/>
                <a:sym typeface="Mada"/>
              </a:rPr>
              <a:t> does not cross the placenta</a:t>
            </a:r>
            <a:r>
              <a:rPr lang="en" sz="1200">
                <a:latin typeface="Mada"/>
                <a:ea typeface="Mada"/>
                <a:cs typeface="Mada"/>
                <a:sym typeface="Mada"/>
              </a:rPr>
              <a:t>; therefore it is the</a:t>
            </a:r>
            <a:r>
              <a:rPr b="1" lang="en" sz="1200">
                <a:latin typeface="Mada"/>
                <a:ea typeface="Mada"/>
                <a:cs typeface="Mada"/>
                <a:sym typeface="Mada"/>
              </a:rPr>
              <a:t> </a:t>
            </a:r>
            <a:r>
              <a:rPr b="1" lang="en" sz="1200" u="sng">
                <a:solidFill>
                  <a:srgbClr val="FF0000"/>
                </a:solidFill>
                <a:latin typeface="Mada"/>
                <a:ea typeface="Mada"/>
                <a:cs typeface="Mada"/>
                <a:sym typeface="Mada"/>
              </a:rPr>
              <a:t>drug of choice</a:t>
            </a:r>
            <a:r>
              <a:rPr b="1" lang="en" sz="1200">
                <a:solidFill>
                  <a:srgbClr val="FF0000"/>
                </a:solidFill>
                <a:latin typeface="Mada"/>
                <a:ea typeface="Mada"/>
                <a:cs typeface="Mada"/>
                <a:sym typeface="Mada"/>
              </a:rPr>
              <a:t> as anticoagulant during pregnancy</a:t>
            </a:r>
            <a:endParaRPr b="1" sz="1200">
              <a:solidFill>
                <a:srgbClr val="FF0000"/>
              </a:solidFill>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lang="en" sz="1200">
                <a:latin typeface="Mada"/>
                <a:ea typeface="Mada"/>
                <a:cs typeface="Mada"/>
                <a:sym typeface="Mada"/>
              </a:rPr>
              <a:t>Close monitoring of the </a:t>
            </a:r>
            <a:r>
              <a:rPr b="1" lang="en" sz="1200">
                <a:solidFill>
                  <a:srgbClr val="FF0000"/>
                </a:solidFill>
                <a:latin typeface="Mada"/>
                <a:ea typeface="Mada"/>
                <a:cs typeface="Mada"/>
                <a:sym typeface="Mada"/>
              </a:rPr>
              <a:t>activated partial thromboplastin time (aPTT)</a:t>
            </a:r>
            <a:r>
              <a:rPr lang="en" sz="1200">
                <a:latin typeface="Mada"/>
                <a:ea typeface="Mada"/>
                <a:cs typeface="Mada"/>
                <a:sym typeface="Mada"/>
              </a:rPr>
              <a:t> is necessary in patients receiving UFH</a:t>
            </a:r>
            <a:endParaRPr sz="1200">
              <a:latin typeface="Mada"/>
              <a:ea typeface="Mada"/>
              <a:cs typeface="Mada"/>
              <a:sym typeface="Mada"/>
            </a:endParaRPr>
          </a:p>
        </p:txBody>
      </p:sp>
      <p:graphicFrame>
        <p:nvGraphicFramePr>
          <p:cNvPr id="203" name="Google Shape;203;p27"/>
          <p:cNvGraphicFramePr/>
          <p:nvPr/>
        </p:nvGraphicFramePr>
        <p:xfrm>
          <a:off x="73025" y="6671700"/>
          <a:ext cx="3000000" cy="3000000"/>
        </p:xfrm>
        <a:graphic>
          <a:graphicData uri="http://schemas.openxmlformats.org/drawingml/2006/table">
            <a:tbl>
              <a:tblPr>
                <a:noFill/>
                <a:tableStyleId>{1F3F2DB6-4125-43BF-BE99-9D106D9B7C9B}</a:tableStyleId>
              </a:tblPr>
              <a:tblGrid>
                <a:gridCol w="922200"/>
                <a:gridCol w="5789750"/>
              </a:tblGrid>
              <a:tr h="2105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Drug</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0" lvl="0" marL="0" rtl="0" algn="ctr">
                        <a:spcBef>
                          <a:spcPts val="0"/>
                        </a:spcBef>
                        <a:spcAft>
                          <a:spcPts val="0"/>
                        </a:spcAft>
                        <a:buNone/>
                      </a:pPr>
                      <a:r>
                        <a:rPr b="1" lang="en">
                          <a:solidFill>
                            <a:schemeClr val="lt1"/>
                          </a:solidFill>
                          <a:latin typeface="Mada"/>
                          <a:ea typeface="Mada"/>
                          <a:cs typeface="Mada"/>
                          <a:sym typeface="Mada"/>
                        </a:rPr>
                        <a:t>Heparin (Unfractionated heparin “UFH”)</a:t>
                      </a:r>
                      <a:endParaRPr/>
                    </a:p>
                  </a:txBody>
                  <a:tcPr marT="91425" marB="91425" marR="91425" marL="91425">
                    <a:solidFill>
                      <a:srgbClr val="6D9EEB"/>
                    </a:solidFill>
                  </a:tcPr>
                </a:tc>
              </a:tr>
              <a:tr h="982025">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Origin</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Normally occurs as macromolecule in mast cells with histamine (its physiological role is unknown)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Commercial preparations are extracted from beef lung or pig intestine</a:t>
                      </a:r>
                      <a:endParaRPr sz="1200">
                        <a:solidFill>
                          <a:schemeClr val="dk1"/>
                        </a:solidFill>
                        <a:latin typeface="Mada"/>
                        <a:ea typeface="Mada"/>
                        <a:cs typeface="Mada"/>
                        <a:sym typeface="Mada"/>
                      </a:endParaRPr>
                    </a:p>
                    <a:p>
                      <a:pPr indent="0" lvl="0" marL="457200" rtl="0" algn="l">
                        <a:spcBef>
                          <a:spcPts val="0"/>
                        </a:spcBef>
                        <a:spcAft>
                          <a:spcPts val="0"/>
                        </a:spcAft>
                        <a:buNone/>
                      </a:pPr>
                      <a:r>
                        <a:rPr b="1" lang="en" sz="1200">
                          <a:solidFill>
                            <a:schemeClr val="dk1"/>
                          </a:solidFill>
                          <a:latin typeface="Mada"/>
                          <a:ea typeface="Mada"/>
                          <a:cs typeface="Mada"/>
                          <a:sym typeface="Mada"/>
                        </a:rPr>
                        <a:t>(can cause hypersensitivity reaction)</a:t>
                      </a:r>
                      <a:endParaRPr/>
                    </a:p>
                  </a:txBody>
                  <a:tcPr marT="91425" marB="91425" marR="91425" marL="91425"/>
                </a:tc>
              </a:tr>
              <a:tr h="4391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Function</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Clr>
                          <a:srgbClr val="FF0000"/>
                        </a:buClr>
                        <a:buSzPts val="1200"/>
                        <a:buFont typeface="Mada"/>
                        <a:buChar char="★"/>
                      </a:pPr>
                      <a:r>
                        <a:rPr lang="en" sz="1200">
                          <a:solidFill>
                            <a:schemeClr val="dk1"/>
                          </a:solidFill>
                          <a:latin typeface="Mada"/>
                          <a:ea typeface="Mada"/>
                          <a:cs typeface="Mada"/>
                          <a:sym typeface="Mada"/>
                        </a:rPr>
                        <a:t>Heparin </a:t>
                      </a:r>
                      <a:r>
                        <a:rPr b="1" lang="en" sz="1200">
                          <a:solidFill>
                            <a:srgbClr val="FF0000"/>
                          </a:solidFill>
                          <a:latin typeface="Mada"/>
                          <a:ea typeface="Mada"/>
                          <a:cs typeface="Mada"/>
                          <a:sym typeface="Mada"/>
                        </a:rPr>
                        <a:t>stops the expansion</a:t>
                      </a:r>
                      <a:r>
                        <a:rPr lang="en" sz="1200">
                          <a:solidFill>
                            <a:schemeClr val="dk1"/>
                          </a:solidFill>
                          <a:latin typeface="Mada"/>
                          <a:ea typeface="Mada"/>
                          <a:cs typeface="Mada"/>
                          <a:sym typeface="Mada"/>
                        </a:rPr>
                        <a:t> of a thrombus </a:t>
                      </a:r>
                      <a:r>
                        <a:rPr b="1" lang="en" sz="1200">
                          <a:solidFill>
                            <a:srgbClr val="FF0000"/>
                          </a:solidFill>
                          <a:latin typeface="Mada"/>
                          <a:ea typeface="Mada"/>
                          <a:cs typeface="Mada"/>
                          <a:sym typeface="Mada"/>
                        </a:rPr>
                        <a:t>and prevents the formation of new thrombi</a:t>
                      </a:r>
                      <a:r>
                        <a:rPr lang="en" sz="1200">
                          <a:solidFill>
                            <a:schemeClr val="dk1"/>
                          </a:solidFill>
                          <a:latin typeface="Mada"/>
                          <a:ea typeface="Mada"/>
                          <a:cs typeface="Mada"/>
                          <a:sym typeface="Mada"/>
                        </a:rPr>
                        <a:t> </a:t>
                      </a:r>
                      <a:r>
                        <a:rPr b="1" lang="en" sz="1200">
                          <a:solidFill>
                            <a:schemeClr val="dk1"/>
                          </a:solidFill>
                          <a:latin typeface="Mada"/>
                          <a:ea typeface="Mada"/>
                          <a:cs typeface="Mada"/>
                          <a:sym typeface="Mada"/>
                        </a:rPr>
                        <a:t>but it does not dissolve an existing thrombus</a:t>
                      </a:r>
                      <a:endParaRPr/>
                    </a:p>
                  </a:txBody>
                  <a:tcPr marT="91425" marB="91425" marR="91425" marL="91425"/>
                </a:tc>
              </a:tr>
              <a:tr h="982025">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P.K</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Heparin is an </a:t>
                      </a:r>
                      <a:r>
                        <a:rPr b="1" lang="en" sz="1200">
                          <a:solidFill>
                            <a:srgbClr val="FF0000"/>
                          </a:solidFill>
                          <a:latin typeface="Mada"/>
                          <a:ea typeface="Mada"/>
                          <a:cs typeface="Mada"/>
                          <a:sym typeface="Mada"/>
                        </a:rPr>
                        <a:t>injectable </a:t>
                      </a:r>
                      <a:r>
                        <a:rPr b="1" lang="en" sz="1200" u="sng">
                          <a:solidFill>
                            <a:srgbClr val="FF0000"/>
                          </a:solidFill>
                          <a:latin typeface="Mada"/>
                          <a:ea typeface="Mada"/>
                          <a:cs typeface="Mada"/>
                          <a:sym typeface="Mada"/>
                        </a:rPr>
                        <a:t>rapidly</a:t>
                      </a:r>
                      <a:r>
                        <a:rPr b="1" lang="en" sz="1200">
                          <a:solidFill>
                            <a:srgbClr val="FF0000"/>
                          </a:solidFill>
                          <a:latin typeface="Mada"/>
                          <a:ea typeface="Mada"/>
                          <a:cs typeface="Mada"/>
                          <a:sym typeface="Mada"/>
                        </a:rPr>
                        <a:t> acting anticoagulant </a:t>
                      </a:r>
                      <a:r>
                        <a:rPr b="1" baseline="30000" lang="en" sz="1200">
                          <a:solidFill>
                            <a:srgbClr val="6AA84F"/>
                          </a:solidFill>
                          <a:latin typeface="Mada"/>
                          <a:ea typeface="Mada"/>
                          <a:cs typeface="Mada"/>
                          <a:sym typeface="Mada"/>
                        </a:rPr>
                        <a:t>4</a:t>
                      </a:r>
                      <a:endParaRPr b="1" baseline="30000" sz="1200">
                        <a:solidFill>
                          <a:srgbClr val="6AA84F"/>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Active in </a:t>
                      </a:r>
                      <a:r>
                        <a:rPr b="1" lang="en" sz="1200">
                          <a:solidFill>
                            <a:schemeClr val="dk1"/>
                          </a:solidFill>
                          <a:latin typeface="Mada"/>
                          <a:ea typeface="Mada"/>
                          <a:cs typeface="Mada"/>
                          <a:sym typeface="Mada"/>
                        </a:rPr>
                        <a:t>vitro and in vivo</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Low–molecular–weight forms (LMWHs), 1/3 the size of UFH are used as well and have many advantages over UFH</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Heparin is not absorbed from the GIT</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It should be administered by IV or SC injection. </a:t>
                      </a:r>
                      <a:r>
                        <a:rPr b="1" lang="en" sz="1200">
                          <a:solidFill>
                            <a:srgbClr val="FF0000"/>
                          </a:solidFill>
                          <a:latin typeface="Mada"/>
                          <a:ea typeface="Mada"/>
                          <a:cs typeface="Mada"/>
                          <a:sym typeface="Mada"/>
                        </a:rPr>
                        <a:t>Not injected IM as it causes haematomas at injection site</a:t>
                      </a:r>
                      <a:endParaRPr b="1" sz="1200">
                        <a:solidFill>
                          <a:srgbClr val="FF0000"/>
                        </a:solidFill>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lang="en" sz="1200">
                          <a:solidFill>
                            <a:schemeClr val="dk1"/>
                          </a:solidFill>
                          <a:latin typeface="Mada"/>
                          <a:ea typeface="Mada"/>
                          <a:cs typeface="Mada"/>
                          <a:sym typeface="Mada"/>
                        </a:rPr>
                        <a:t>Once in the bloodstream, UFH binds to plasma proteins, endothelial cells and macrophages </a:t>
                      </a:r>
                      <a:r>
                        <a:rPr baseline="30000" lang="en" sz="1200">
                          <a:solidFill>
                            <a:srgbClr val="6AA84F"/>
                          </a:solidFill>
                          <a:latin typeface="Mada"/>
                          <a:ea typeface="Mada"/>
                          <a:cs typeface="Mada"/>
                          <a:sym typeface="Mada"/>
                        </a:rPr>
                        <a:t>5</a:t>
                      </a:r>
                      <a:r>
                        <a:rPr lang="en"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lang="en" sz="1200">
                          <a:solidFill>
                            <a:schemeClr val="dk1"/>
                          </a:solidFill>
                          <a:latin typeface="Mada"/>
                          <a:ea typeface="Mada"/>
                          <a:cs typeface="Mada"/>
                          <a:sym typeface="Mada"/>
                        </a:rPr>
                        <a:t>Heparin</a:t>
                      </a:r>
                      <a:r>
                        <a:rPr b="1" lang="en" sz="1200" u="sng">
                          <a:solidFill>
                            <a:srgbClr val="FF0000"/>
                          </a:solidFill>
                          <a:latin typeface="Mada"/>
                          <a:ea typeface="Mada"/>
                          <a:cs typeface="Mada"/>
                          <a:sym typeface="Mada"/>
                        </a:rPr>
                        <a:t> does not cross the placenta</a:t>
                      </a:r>
                      <a:r>
                        <a:rPr lang="en" sz="1200">
                          <a:solidFill>
                            <a:schemeClr val="dk1"/>
                          </a:solidFill>
                          <a:latin typeface="Mada"/>
                          <a:ea typeface="Mada"/>
                          <a:cs typeface="Mada"/>
                          <a:sym typeface="Mada"/>
                        </a:rPr>
                        <a:t>; therefore it is the</a:t>
                      </a:r>
                      <a:r>
                        <a:rPr b="1" lang="en" sz="1200">
                          <a:solidFill>
                            <a:schemeClr val="dk1"/>
                          </a:solidFill>
                          <a:latin typeface="Mada"/>
                          <a:ea typeface="Mada"/>
                          <a:cs typeface="Mada"/>
                          <a:sym typeface="Mada"/>
                        </a:rPr>
                        <a:t> </a:t>
                      </a:r>
                      <a:r>
                        <a:rPr b="1" lang="en" sz="1200" u="sng">
                          <a:solidFill>
                            <a:srgbClr val="FF0000"/>
                          </a:solidFill>
                          <a:latin typeface="Mada"/>
                          <a:ea typeface="Mada"/>
                          <a:cs typeface="Mada"/>
                          <a:sym typeface="Mada"/>
                        </a:rPr>
                        <a:t>drug of choice</a:t>
                      </a:r>
                      <a:r>
                        <a:rPr b="1" lang="en" sz="1200">
                          <a:solidFill>
                            <a:srgbClr val="FF0000"/>
                          </a:solidFill>
                          <a:latin typeface="Mada"/>
                          <a:ea typeface="Mada"/>
                          <a:cs typeface="Mada"/>
                          <a:sym typeface="Mada"/>
                        </a:rPr>
                        <a:t> as anticoagulant during pregnancy</a:t>
                      </a:r>
                      <a:endParaRPr b="1" sz="1200">
                        <a:solidFill>
                          <a:srgbClr val="FF0000"/>
                        </a:solidFill>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lang="en" sz="1200">
                          <a:solidFill>
                            <a:schemeClr val="dk1"/>
                          </a:solidFill>
                          <a:latin typeface="Mada"/>
                          <a:ea typeface="Mada"/>
                          <a:cs typeface="Mada"/>
                          <a:sym typeface="Mada"/>
                        </a:rPr>
                        <a:t>Close monitoring of the </a:t>
                      </a:r>
                      <a:r>
                        <a:rPr b="1" lang="en" sz="1200">
                          <a:solidFill>
                            <a:srgbClr val="FF0000"/>
                          </a:solidFill>
                          <a:latin typeface="Mada"/>
                          <a:ea typeface="Mada"/>
                          <a:cs typeface="Mada"/>
                          <a:sym typeface="Mada"/>
                        </a:rPr>
                        <a:t>activated partial thromboplastin time (aPTT)</a:t>
                      </a:r>
                      <a:r>
                        <a:rPr lang="en" sz="1200">
                          <a:solidFill>
                            <a:schemeClr val="dk1"/>
                          </a:solidFill>
                          <a:latin typeface="Mada"/>
                          <a:ea typeface="Mada"/>
                          <a:cs typeface="Mada"/>
                          <a:sym typeface="Mada"/>
                        </a:rPr>
                        <a:t> is necessary in patients receiving UFH</a:t>
                      </a:r>
                      <a:endParaRPr/>
                    </a:p>
                  </a:txBody>
                  <a:tcPr marT="91425" marB="91425" marR="91425" marL="91425"/>
                </a:tc>
              </a:tr>
            </a:tbl>
          </a:graphicData>
        </a:graphic>
      </p:graphicFrame>
      <p:sp>
        <p:nvSpPr>
          <p:cNvPr id="204" name="Google Shape;204;p27"/>
          <p:cNvSpPr txBox="1"/>
          <p:nvPr/>
        </p:nvSpPr>
        <p:spPr>
          <a:xfrm>
            <a:off x="152400" y="6248400"/>
            <a:ext cx="6711900" cy="40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C27BA0"/>
                </a:solidFill>
                <a:latin typeface="Mada"/>
                <a:ea typeface="Mada"/>
                <a:cs typeface="Mada"/>
                <a:sym typeface="Mada"/>
              </a:rPr>
              <a:t>Unfractionated heparin “UFH”</a:t>
            </a:r>
            <a:endParaRPr sz="1800">
              <a:solidFill>
                <a:srgbClr val="C27BA0"/>
              </a:solidFill>
            </a:endParaRPr>
          </a:p>
        </p:txBody>
      </p:sp>
      <p:sp>
        <p:nvSpPr>
          <p:cNvPr id="205" name="Google Shape;205;p27"/>
          <p:cNvSpPr txBox="1"/>
          <p:nvPr/>
        </p:nvSpPr>
        <p:spPr>
          <a:xfrm>
            <a:off x="1687350" y="170625"/>
            <a:ext cx="125400" cy="12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6AA84F"/>
                </a:solidFill>
                <a:latin typeface="Mada"/>
                <a:ea typeface="Mada"/>
                <a:cs typeface="Mada"/>
                <a:sym typeface="Mada"/>
              </a:rPr>
              <a:t>1</a:t>
            </a:r>
            <a:endParaRPr sz="1100">
              <a:solidFill>
                <a:srgbClr val="6AA84F"/>
              </a:solidFill>
              <a:latin typeface="Mada"/>
              <a:ea typeface="Mada"/>
              <a:cs typeface="Mada"/>
              <a:sym typeface="Mada"/>
            </a:endParaRPr>
          </a:p>
        </p:txBody>
      </p:sp>
      <p:sp>
        <p:nvSpPr>
          <p:cNvPr id="206" name="Google Shape;206;p27"/>
          <p:cNvSpPr txBox="1"/>
          <p:nvPr/>
        </p:nvSpPr>
        <p:spPr>
          <a:xfrm>
            <a:off x="73025" y="11300050"/>
            <a:ext cx="6594600" cy="806100"/>
          </a:xfrm>
          <a:prstGeom prst="rect">
            <a:avLst/>
          </a:prstGeom>
          <a:noFill/>
          <a:ln>
            <a:noFill/>
          </a:ln>
        </p:spPr>
        <p:txBody>
          <a:bodyPr anchorCtr="0" anchor="t" bIns="91425" lIns="91425" spcFirstLastPara="1" rIns="91425" wrap="square" tIns="91425">
            <a:noAutofit/>
          </a:bodyPr>
          <a:lstStyle/>
          <a:p>
            <a:pPr indent="-279400" lvl="0" marL="457200" rtl="0" algn="l">
              <a:spcBef>
                <a:spcPts val="0"/>
              </a:spcBef>
              <a:spcAft>
                <a:spcPts val="0"/>
              </a:spcAft>
              <a:buClr>
                <a:srgbClr val="6AA84F"/>
              </a:buClr>
              <a:buSzPts val="800"/>
              <a:buFont typeface="Mada"/>
              <a:buAutoNum type="arabicParenR"/>
            </a:pPr>
            <a:r>
              <a:rPr lang="en" sz="800">
                <a:solidFill>
                  <a:srgbClr val="6AA84F"/>
                </a:solidFill>
                <a:latin typeface="Mada"/>
                <a:ea typeface="Mada"/>
                <a:cs typeface="Mada"/>
                <a:sym typeface="Mada"/>
              </a:rPr>
              <a:t>Heparin and Heparin-like drugs.</a:t>
            </a:r>
            <a:endParaRPr sz="800">
              <a:solidFill>
                <a:srgbClr val="6AA84F"/>
              </a:solidFill>
              <a:latin typeface="Mada"/>
              <a:ea typeface="Mada"/>
              <a:cs typeface="Mada"/>
              <a:sym typeface="Mada"/>
            </a:endParaRPr>
          </a:p>
          <a:p>
            <a:pPr indent="-279400" lvl="0" marL="457200" rtl="0" algn="l">
              <a:spcBef>
                <a:spcPts val="0"/>
              </a:spcBef>
              <a:spcAft>
                <a:spcPts val="0"/>
              </a:spcAft>
              <a:buClr>
                <a:srgbClr val="6AA84F"/>
              </a:buClr>
              <a:buSzPts val="800"/>
              <a:buFont typeface="Mada"/>
              <a:buAutoNum type="arabicParenR"/>
            </a:pPr>
            <a:r>
              <a:rPr lang="en" sz="800">
                <a:solidFill>
                  <a:srgbClr val="6AA84F"/>
                </a:solidFill>
                <a:latin typeface="Mada"/>
                <a:ea typeface="Mada"/>
                <a:cs typeface="Mada"/>
                <a:sym typeface="Mada"/>
              </a:rPr>
              <a:t>Directly acts on thrombin molecule and deactivate it. </a:t>
            </a:r>
            <a:endParaRPr sz="800">
              <a:solidFill>
                <a:srgbClr val="6AA84F"/>
              </a:solidFill>
              <a:latin typeface="Mada"/>
              <a:ea typeface="Mada"/>
              <a:cs typeface="Mada"/>
              <a:sym typeface="Mada"/>
            </a:endParaRPr>
          </a:p>
          <a:p>
            <a:pPr indent="-279400" lvl="0" marL="457200" rtl="0" algn="l">
              <a:spcBef>
                <a:spcPts val="0"/>
              </a:spcBef>
              <a:spcAft>
                <a:spcPts val="0"/>
              </a:spcAft>
              <a:buClr>
                <a:srgbClr val="6AA84F"/>
              </a:buClr>
              <a:buSzPts val="800"/>
              <a:buFont typeface="Mada"/>
              <a:buAutoNum type="arabicParenR"/>
            </a:pPr>
            <a:r>
              <a:rPr lang="en" sz="800">
                <a:solidFill>
                  <a:srgbClr val="6AA84F"/>
                </a:solidFill>
                <a:latin typeface="Mada"/>
                <a:ea typeface="Mada"/>
                <a:cs typeface="Mada"/>
                <a:sym typeface="Mada"/>
              </a:rPr>
              <a:t>Acts on Antithrombin which will in turn act on factor 2 and 10.</a:t>
            </a:r>
            <a:endParaRPr sz="800">
              <a:solidFill>
                <a:srgbClr val="6AA84F"/>
              </a:solidFill>
              <a:latin typeface="Mada"/>
              <a:ea typeface="Mada"/>
              <a:cs typeface="Mada"/>
              <a:sym typeface="Mada"/>
            </a:endParaRPr>
          </a:p>
          <a:p>
            <a:pPr indent="-279400" lvl="0" marL="457200" rtl="0" algn="l">
              <a:spcBef>
                <a:spcPts val="0"/>
              </a:spcBef>
              <a:spcAft>
                <a:spcPts val="0"/>
              </a:spcAft>
              <a:buClr>
                <a:srgbClr val="6AA84F"/>
              </a:buClr>
              <a:buSzPts val="800"/>
              <a:buFont typeface="Mada"/>
              <a:buAutoNum type="arabicParenR"/>
            </a:pPr>
            <a:r>
              <a:rPr lang="en" sz="800">
                <a:solidFill>
                  <a:srgbClr val="6AA84F"/>
                </a:solidFill>
                <a:latin typeface="Mada"/>
                <a:ea typeface="Mada"/>
                <a:cs typeface="Mada"/>
                <a:sym typeface="Mada"/>
              </a:rPr>
              <a:t>Used in </a:t>
            </a:r>
            <a:r>
              <a:rPr b="1" lang="en" sz="800">
                <a:solidFill>
                  <a:srgbClr val="6AA84F"/>
                </a:solidFill>
                <a:latin typeface="Mada"/>
                <a:ea typeface="Mada"/>
                <a:cs typeface="Mada"/>
                <a:sym typeface="Mada"/>
              </a:rPr>
              <a:t>emergencies</a:t>
            </a:r>
            <a:r>
              <a:rPr lang="en" sz="800">
                <a:solidFill>
                  <a:srgbClr val="6AA84F"/>
                </a:solidFill>
                <a:latin typeface="Mada"/>
                <a:ea typeface="Mada"/>
                <a:cs typeface="Mada"/>
                <a:sym typeface="Mada"/>
              </a:rPr>
              <a:t> and followed by oral anticoagulants.</a:t>
            </a:r>
            <a:endParaRPr sz="800">
              <a:solidFill>
                <a:srgbClr val="6AA84F"/>
              </a:solidFill>
              <a:latin typeface="Mada"/>
              <a:ea typeface="Mada"/>
              <a:cs typeface="Mada"/>
              <a:sym typeface="Mada"/>
            </a:endParaRPr>
          </a:p>
          <a:p>
            <a:pPr indent="-279400" lvl="0" marL="457200" rtl="0" algn="l">
              <a:spcBef>
                <a:spcPts val="0"/>
              </a:spcBef>
              <a:spcAft>
                <a:spcPts val="0"/>
              </a:spcAft>
              <a:buClr>
                <a:srgbClr val="6AA84F"/>
              </a:buClr>
              <a:buSzPts val="800"/>
              <a:buFont typeface="Mada"/>
              <a:buAutoNum type="arabicParenR"/>
            </a:pPr>
            <a:r>
              <a:rPr lang="en" sz="800">
                <a:solidFill>
                  <a:srgbClr val="6AA84F"/>
                </a:solidFill>
                <a:latin typeface="Mada"/>
                <a:ea typeface="Mada"/>
                <a:cs typeface="Mada"/>
                <a:sym typeface="Mada"/>
              </a:rPr>
              <a:t>Thus it has an unpredictable adverse effects when taken at a high dose.</a:t>
            </a:r>
            <a:endParaRPr sz="800">
              <a:solidFill>
                <a:srgbClr val="6AA84F"/>
              </a:solidFill>
              <a:latin typeface="Mada"/>
              <a:ea typeface="Mada"/>
              <a:cs typeface="Mada"/>
              <a:sym typeface="Mada"/>
            </a:endParaRPr>
          </a:p>
        </p:txBody>
      </p:sp>
      <p:graphicFrame>
        <p:nvGraphicFramePr>
          <p:cNvPr id="207" name="Google Shape;207;p27"/>
          <p:cNvGraphicFramePr/>
          <p:nvPr/>
        </p:nvGraphicFramePr>
        <p:xfrm>
          <a:off x="223888" y="1521363"/>
          <a:ext cx="3000000" cy="3000000"/>
        </p:xfrm>
        <a:graphic>
          <a:graphicData uri="http://schemas.openxmlformats.org/drawingml/2006/table">
            <a:tbl>
              <a:tblPr>
                <a:noFill/>
                <a:tableStyleId>{1F3F2DB6-4125-43BF-BE99-9D106D9B7C9B}</a:tableStyleId>
              </a:tblPr>
              <a:tblGrid>
                <a:gridCol w="1065225"/>
                <a:gridCol w="1127800"/>
                <a:gridCol w="1222600"/>
                <a:gridCol w="1372575"/>
                <a:gridCol w="1695175"/>
              </a:tblGrid>
              <a:tr h="116200">
                <a:tc gridSpan="4">
                  <a:txBody>
                    <a:bodyPr/>
                    <a:lstStyle/>
                    <a:p>
                      <a:pPr indent="0" lvl="0" marL="0" rtl="0" algn="ctr">
                        <a:spcBef>
                          <a:spcPts val="0"/>
                        </a:spcBef>
                        <a:spcAft>
                          <a:spcPts val="0"/>
                        </a:spcAft>
                        <a:buNone/>
                      </a:pPr>
                      <a:r>
                        <a:rPr b="1" lang="en" sz="1100">
                          <a:solidFill>
                            <a:srgbClr val="741B47"/>
                          </a:solidFill>
                          <a:latin typeface="Mada"/>
                          <a:ea typeface="Mada"/>
                          <a:cs typeface="Mada"/>
                          <a:sym typeface="Mada"/>
                        </a:rPr>
                        <a:t>Parenteral Anticoagulants</a:t>
                      </a:r>
                      <a:endParaRPr b="1" sz="1100">
                        <a:solidFill>
                          <a:srgbClr val="741B47"/>
                        </a:solidFill>
                        <a:latin typeface="Mada"/>
                        <a:ea typeface="Mada"/>
                        <a:cs typeface="Mada"/>
                        <a:sym typeface="Mada"/>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F3F3F3"/>
                    </a:solidFill>
                  </a:tcPr>
                </a:tc>
                <a:tc hMerge="1"/>
                <a:tc hMerge="1"/>
                <a:tc hMerge="1"/>
                <a:tc>
                  <a:txBody>
                    <a:bodyPr/>
                    <a:lstStyle/>
                    <a:p>
                      <a:pPr indent="0" lvl="0" marL="0" rtl="0" algn="ctr">
                        <a:spcBef>
                          <a:spcPts val="0"/>
                        </a:spcBef>
                        <a:spcAft>
                          <a:spcPts val="0"/>
                        </a:spcAft>
                        <a:buNone/>
                      </a:pPr>
                      <a:r>
                        <a:rPr b="1" lang="en" sz="1100">
                          <a:solidFill>
                            <a:srgbClr val="741B47"/>
                          </a:solidFill>
                          <a:latin typeface="Mada"/>
                          <a:ea typeface="Mada"/>
                          <a:cs typeface="Mada"/>
                          <a:sym typeface="Mada"/>
                        </a:rPr>
                        <a:t>Oral </a:t>
                      </a:r>
                      <a:endParaRPr b="1" sz="1100">
                        <a:solidFill>
                          <a:srgbClr val="741B47"/>
                        </a:solidFill>
                        <a:latin typeface="Mada"/>
                        <a:ea typeface="Mada"/>
                        <a:cs typeface="Mada"/>
                        <a:sym typeface="Mada"/>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F3F3F3"/>
                    </a:solidFill>
                  </a:tcPr>
                </a:tc>
              </a:tr>
              <a:tr h="159950">
                <a:tc>
                  <a:txBody>
                    <a:bodyPr/>
                    <a:lstStyle/>
                    <a:p>
                      <a:pPr indent="0" lvl="0" marL="0" rtl="0" algn="ctr">
                        <a:spcBef>
                          <a:spcPts val="0"/>
                        </a:spcBef>
                        <a:spcAft>
                          <a:spcPts val="0"/>
                        </a:spcAft>
                        <a:buNone/>
                      </a:pPr>
                      <a:r>
                        <a:rPr lang="en" sz="1000">
                          <a:latin typeface="Mada"/>
                          <a:ea typeface="Mada"/>
                          <a:cs typeface="Mada"/>
                          <a:sym typeface="Mada"/>
                        </a:rPr>
                        <a:t>Unfractionated heparin</a:t>
                      </a:r>
                      <a:endParaRPr sz="1000">
                        <a:latin typeface="Mada"/>
                        <a:ea typeface="Mada"/>
                        <a:cs typeface="Mada"/>
                        <a:sym typeface="Mada"/>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000">
                          <a:latin typeface="Mada"/>
                          <a:ea typeface="Mada"/>
                          <a:cs typeface="Mada"/>
                          <a:sym typeface="Mada"/>
                        </a:rPr>
                        <a:t>Low Mol. Weight Heparin </a:t>
                      </a:r>
                      <a:endParaRPr sz="1000">
                        <a:latin typeface="Mada"/>
                        <a:ea typeface="Mada"/>
                        <a:cs typeface="Mada"/>
                        <a:sym typeface="Mada"/>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000">
                          <a:latin typeface="Mada"/>
                          <a:ea typeface="Mada"/>
                          <a:cs typeface="Mada"/>
                          <a:sym typeface="Mada"/>
                        </a:rPr>
                        <a:t>Direct Thrombin Inhibitors</a:t>
                      </a:r>
                      <a:endParaRPr sz="1000">
                        <a:latin typeface="Mada"/>
                        <a:ea typeface="Mada"/>
                        <a:cs typeface="Mada"/>
                        <a:sym typeface="Mada"/>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000">
                          <a:latin typeface="Mada"/>
                          <a:ea typeface="Mada"/>
                          <a:cs typeface="Mada"/>
                          <a:sym typeface="Mada"/>
                        </a:rPr>
                        <a:t>Factor Xa inhibitors</a:t>
                      </a:r>
                      <a:endParaRPr sz="1000">
                        <a:latin typeface="Mada"/>
                        <a:ea typeface="Mada"/>
                        <a:cs typeface="Mada"/>
                        <a:sym typeface="Mada"/>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000">
                          <a:latin typeface="Mada"/>
                          <a:ea typeface="Mada"/>
                          <a:cs typeface="Mada"/>
                          <a:sym typeface="Mada"/>
                        </a:rPr>
                        <a:t>Vit. K antagonists</a:t>
                      </a:r>
                      <a:endParaRPr sz="1000">
                        <a:latin typeface="Mada"/>
                        <a:ea typeface="Mada"/>
                        <a:cs typeface="Mada"/>
                        <a:sym typeface="Mada"/>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109950">
                <a:tc>
                  <a:txBody>
                    <a:bodyPr/>
                    <a:lstStyle/>
                    <a:p>
                      <a:pPr indent="0" lvl="0" marL="0" rtl="0" algn="l">
                        <a:spcBef>
                          <a:spcPts val="0"/>
                        </a:spcBef>
                        <a:spcAft>
                          <a:spcPts val="0"/>
                        </a:spcAft>
                        <a:buNone/>
                      </a:pPr>
                      <a:r>
                        <a:rPr lang="en" sz="1000">
                          <a:solidFill>
                            <a:schemeClr val="dk1"/>
                          </a:solidFill>
                          <a:latin typeface="Mada"/>
                          <a:ea typeface="Mada"/>
                          <a:cs typeface="Mada"/>
                          <a:sym typeface="Mada"/>
                        </a:rPr>
                        <a:t>3000-30000</a:t>
                      </a:r>
                      <a:endParaRPr sz="1000">
                        <a:latin typeface="Mada"/>
                        <a:ea typeface="Mada"/>
                        <a:cs typeface="Mada"/>
                        <a:sym typeface="Mada"/>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chemeClr val="dk1"/>
                          </a:solidFill>
                          <a:latin typeface="Mada"/>
                          <a:ea typeface="Mada"/>
                          <a:cs typeface="Mada"/>
                          <a:sym typeface="Mada"/>
                        </a:rPr>
                        <a:t>&lt;800</a:t>
                      </a:r>
                      <a:endParaRPr sz="1000">
                        <a:latin typeface="Mada"/>
                        <a:ea typeface="Mada"/>
                        <a:cs typeface="Mada"/>
                        <a:sym typeface="Mada"/>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000">
                        <a:latin typeface="Mada"/>
                        <a:ea typeface="Mada"/>
                        <a:cs typeface="Mada"/>
                        <a:sym typeface="Mada"/>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Mada"/>
                          <a:ea typeface="Mada"/>
                          <a:cs typeface="Mada"/>
                          <a:sym typeface="Mada"/>
                        </a:rPr>
                        <a:t>Pentasaccharide</a:t>
                      </a:r>
                      <a:endParaRPr sz="1000">
                        <a:latin typeface="Mada"/>
                        <a:ea typeface="Mada"/>
                        <a:cs typeface="Mada"/>
                        <a:sym typeface="Mada"/>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rowSpan="3">
                  <a:txBody>
                    <a:bodyPr/>
                    <a:lstStyle/>
                    <a:p>
                      <a:pPr indent="0" lvl="0" marL="0" rtl="0" algn="l">
                        <a:spcBef>
                          <a:spcPts val="0"/>
                        </a:spcBef>
                        <a:spcAft>
                          <a:spcPts val="0"/>
                        </a:spcAft>
                        <a:buNone/>
                      </a:pPr>
                      <a:r>
                        <a:rPr lang="en" sz="1000">
                          <a:latin typeface="Mada"/>
                          <a:ea typeface="Mada"/>
                          <a:cs typeface="Mada"/>
                          <a:sym typeface="Mada"/>
                        </a:rPr>
                        <a:t>Coumarins;</a:t>
                      </a:r>
                      <a:endParaRPr sz="1000">
                        <a:latin typeface="Mada"/>
                        <a:ea typeface="Mada"/>
                        <a:cs typeface="Mada"/>
                        <a:sym typeface="Mada"/>
                      </a:endParaRPr>
                    </a:p>
                    <a:p>
                      <a:pPr indent="0" lvl="0" marL="0" rtl="0" algn="l">
                        <a:spcBef>
                          <a:spcPts val="0"/>
                        </a:spcBef>
                        <a:spcAft>
                          <a:spcPts val="0"/>
                        </a:spcAft>
                        <a:buNone/>
                      </a:pPr>
                      <a:r>
                        <a:t/>
                      </a:r>
                      <a:endParaRPr sz="1000">
                        <a:latin typeface="Mada"/>
                        <a:ea typeface="Mada"/>
                        <a:cs typeface="Mada"/>
                        <a:sym typeface="Mada"/>
                      </a:endParaRPr>
                    </a:p>
                    <a:p>
                      <a:pPr indent="0" lvl="0" marL="0" rtl="0" algn="l">
                        <a:spcBef>
                          <a:spcPts val="0"/>
                        </a:spcBef>
                        <a:spcAft>
                          <a:spcPts val="0"/>
                        </a:spcAft>
                        <a:buNone/>
                      </a:pPr>
                      <a:r>
                        <a:rPr lang="en" sz="1000">
                          <a:latin typeface="Mada"/>
                          <a:ea typeface="Mada"/>
                          <a:cs typeface="Mada"/>
                          <a:sym typeface="Mada"/>
                        </a:rPr>
                        <a:t>Warfarin &gt; 40 potency than Dirumarol</a:t>
                      </a:r>
                      <a:endParaRPr sz="1000">
                        <a:latin typeface="Mada"/>
                        <a:ea typeface="Mada"/>
                        <a:cs typeface="Mada"/>
                        <a:sym typeface="Mada"/>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109950">
                <a:tc>
                  <a:txBody>
                    <a:bodyPr/>
                    <a:lstStyle/>
                    <a:p>
                      <a:pPr indent="0" lvl="0" marL="0" rtl="0" algn="l">
                        <a:spcBef>
                          <a:spcPts val="0"/>
                        </a:spcBef>
                        <a:spcAft>
                          <a:spcPts val="0"/>
                        </a:spcAft>
                        <a:buNone/>
                      </a:pPr>
                      <a:r>
                        <a:t/>
                      </a:r>
                      <a:endParaRPr sz="1000">
                        <a:solidFill>
                          <a:schemeClr val="dk1"/>
                        </a:solidFill>
                        <a:latin typeface="Mada"/>
                        <a:ea typeface="Mada"/>
                        <a:cs typeface="Mada"/>
                        <a:sym typeface="Mada"/>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chemeClr val="dk1"/>
                          </a:solidFill>
                          <a:latin typeface="Mada"/>
                          <a:ea typeface="Mada"/>
                          <a:cs typeface="Mada"/>
                          <a:sym typeface="Mada"/>
                        </a:rPr>
                        <a:t>&gt;Xa</a:t>
                      </a:r>
                      <a:endParaRPr sz="1000">
                        <a:solidFill>
                          <a:schemeClr val="dk1"/>
                        </a:solidFill>
                        <a:latin typeface="Mada"/>
                        <a:ea typeface="Mada"/>
                        <a:cs typeface="Mada"/>
                        <a:sym typeface="Mada"/>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Mada"/>
                          <a:ea typeface="Mada"/>
                          <a:cs typeface="Mada"/>
                          <a:sym typeface="Mada"/>
                        </a:rPr>
                        <a:t>IIa</a:t>
                      </a:r>
                      <a:endParaRPr sz="1000">
                        <a:latin typeface="Mada"/>
                        <a:ea typeface="Mada"/>
                        <a:cs typeface="Mada"/>
                        <a:sym typeface="Mada"/>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Mada"/>
                          <a:ea typeface="Mada"/>
                          <a:cs typeface="Mada"/>
                          <a:sym typeface="Mada"/>
                        </a:rPr>
                        <a:t>Xa</a:t>
                      </a:r>
                      <a:endParaRPr sz="1000">
                        <a:latin typeface="Mada"/>
                        <a:ea typeface="Mada"/>
                        <a:cs typeface="Mada"/>
                        <a:sym typeface="Mada"/>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vMerge="1"/>
              </a:tr>
              <a:tr h="259925">
                <a:tc>
                  <a:txBody>
                    <a:bodyPr/>
                    <a:lstStyle/>
                    <a:p>
                      <a:pPr indent="0" lvl="0" marL="0" rtl="0" algn="l">
                        <a:spcBef>
                          <a:spcPts val="0"/>
                        </a:spcBef>
                        <a:spcAft>
                          <a:spcPts val="0"/>
                        </a:spcAft>
                        <a:buNone/>
                      </a:pPr>
                      <a:r>
                        <a:t/>
                      </a:r>
                      <a:endParaRPr sz="1000">
                        <a:solidFill>
                          <a:schemeClr val="dk1"/>
                        </a:solidFill>
                        <a:latin typeface="Mada"/>
                        <a:ea typeface="Mada"/>
                        <a:cs typeface="Mada"/>
                        <a:sym typeface="Mada"/>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chemeClr val="dk1"/>
                          </a:solidFill>
                          <a:latin typeface="Mada"/>
                          <a:ea typeface="Mada"/>
                          <a:cs typeface="Mada"/>
                          <a:sym typeface="Mada"/>
                        </a:rPr>
                        <a:t>Enoxaparin</a:t>
                      </a:r>
                      <a:endParaRPr sz="1000">
                        <a:solidFill>
                          <a:schemeClr val="dk1"/>
                        </a:solidFill>
                        <a:latin typeface="Mada"/>
                        <a:ea typeface="Mada"/>
                        <a:cs typeface="Mada"/>
                        <a:sym typeface="Mada"/>
                      </a:endParaRPr>
                    </a:p>
                    <a:p>
                      <a:pPr indent="0" lvl="0" marL="0" rtl="0" algn="l">
                        <a:spcBef>
                          <a:spcPts val="0"/>
                        </a:spcBef>
                        <a:spcAft>
                          <a:spcPts val="0"/>
                        </a:spcAft>
                        <a:buNone/>
                      </a:pPr>
                      <a:r>
                        <a:rPr lang="en" sz="1000">
                          <a:solidFill>
                            <a:schemeClr val="dk1"/>
                          </a:solidFill>
                          <a:latin typeface="Mada"/>
                          <a:ea typeface="Mada"/>
                          <a:cs typeface="Mada"/>
                          <a:sym typeface="Mada"/>
                        </a:rPr>
                        <a:t>Dalteparin</a:t>
                      </a:r>
                      <a:endParaRPr sz="1000">
                        <a:solidFill>
                          <a:schemeClr val="dk1"/>
                        </a:solidFill>
                        <a:latin typeface="Mada"/>
                        <a:ea typeface="Mada"/>
                        <a:cs typeface="Mada"/>
                        <a:sym typeface="Mada"/>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Mada"/>
                          <a:ea typeface="Mada"/>
                          <a:cs typeface="Mada"/>
                          <a:sym typeface="Mada"/>
                        </a:rPr>
                        <a:t>Bivalirudin R</a:t>
                      </a:r>
                      <a:endParaRPr sz="1000">
                        <a:latin typeface="Mada"/>
                        <a:ea typeface="Mada"/>
                        <a:cs typeface="Mada"/>
                        <a:sym typeface="Mada"/>
                      </a:endParaRPr>
                    </a:p>
                    <a:p>
                      <a:pPr indent="0" lvl="0" marL="0" rtl="0" algn="l">
                        <a:spcBef>
                          <a:spcPts val="0"/>
                        </a:spcBef>
                        <a:spcAft>
                          <a:spcPts val="0"/>
                        </a:spcAft>
                        <a:buNone/>
                      </a:pPr>
                      <a:r>
                        <a:rPr lang="en" sz="1000">
                          <a:latin typeface="Mada"/>
                          <a:ea typeface="Mada"/>
                          <a:cs typeface="Mada"/>
                          <a:sym typeface="Mada"/>
                        </a:rPr>
                        <a:t>Lepirudin  IR</a:t>
                      </a:r>
                      <a:endParaRPr sz="1000">
                        <a:latin typeface="Mada"/>
                        <a:ea typeface="Mada"/>
                        <a:cs typeface="Mada"/>
                        <a:sym typeface="Mada"/>
                      </a:endParaRPr>
                    </a:p>
                    <a:p>
                      <a:pPr indent="0" lvl="0" marL="0" rtl="0" algn="l">
                        <a:spcBef>
                          <a:spcPts val="0"/>
                        </a:spcBef>
                        <a:spcAft>
                          <a:spcPts val="0"/>
                        </a:spcAft>
                        <a:buNone/>
                      </a:pPr>
                      <a:r>
                        <a:rPr lang="en" sz="1000">
                          <a:latin typeface="Mada"/>
                          <a:ea typeface="Mada"/>
                          <a:cs typeface="Mada"/>
                          <a:sym typeface="Mada"/>
                        </a:rPr>
                        <a:t>Argatroban R</a:t>
                      </a:r>
                      <a:endParaRPr sz="1000">
                        <a:latin typeface="Mada"/>
                        <a:ea typeface="Mada"/>
                        <a:cs typeface="Mada"/>
                        <a:sym typeface="Mada"/>
                      </a:endParaRPr>
                    </a:p>
                    <a:p>
                      <a:pPr indent="0" lvl="0" marL="0" rtl="0" algn="l">
                        <a:spcBef>
                          <a:spcPts val="0"/>
                        </a:spcBef>
                        <a:spcAft>
                          <a:spcPts val="0"/>
                        </a:spcAft>
                        <a:buNone/>
                      </a:pPr>
                      <a:r>
                        <a:rPr lang="en" sz="1000">
                          <a:latin typeface="Mada"/>
                          <a:ea typeface="Mada"/>
                          <a:cs typeface="Mada"/>
                          <a:sym typeface="Mada"/>
                        </a:rPr>
                        <a:t>Dabigatran R(Oral)</a:t>
                      </a:r>
                      <a:endParaRPr sz="1000">
                        <a:latin typeface="Mada"/>
                        <a:ea typeface="Mada"/>
                        <a:cs typeface="Mada"/>
                        <a:sym typeface="Mada"/>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Mada"/>
                          <a:ea typeface="Mada"/>
                          <a:cs typeface="Mada"/>
                          <a:sym typeface="Mada"/>
                        </a:rPr>
                        <a:t>Fondaparinux IR</a:t>
                      </a:r>
                      <a:endParaRPr sz="1000">
                        <a:latin typeface="Mada"/>
                        <a:ea typeface="Mada"/>
                        <a:cs typeface="Mada"/>
                        <a:sym typeface="Mada"/>
                      </a:endParaRPr>
                    </a:p>
                    <a:p>
                      <a:pPr indent="0" lvl="0" marL="0" rtl="0" algn="l">
                        <a:spcBef>
                          <a:spcPts val="0"/>
                        </a:spcBef>
                        <a:spcAft>
                          <a:spcPts val="0"/>
                        </a:spcAft>
                        <a:buNone/>
                      </a:pPr>
                      <a:r>
                        <a:rPr lang="en" sz="1000">
                          <a:latin typeface="Mada"/>
                          <a:ea typeface="Mada"/>
                          <a:cs typeface="Mada"/>
                          <a:sym typeface="Mada"/>
                        </a:rPr>
                        <a:t>Rivaroxaban R (Oral)</a:t>
                      </a:r>
                      <a:endParaRPr sz="1000">
                        <a:latin typeface="Mada"/>
                        <a:ea typeface="Mada"/>
                        <a:cs typeface="Mada"/>
                        <a:sym typeface="Mada"/>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vMerge="1"/>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28"/>
          <p:cNvSpPr txBox="1"/>
          <p:nvPr/>
        </p:nvSpPr>
        <p:spPr>
          <a:xfrm>
            <a:off x="0" y="65175"/>
            <a:ext cx="6858000" cy="647100"/>
          </a:xfrm>
          <a:prstGeom prst="rect">
            <a:avLst/>
          </a:prstGeom>
          <a:noFill/>
          <a:ln>
            <a:noFill/>
          </a:ln>
        </p:spPr>
        <p:txBody>
          <a:bodyPr anchorCtr="0" anchor="t" bIns="91425" lIns="91425" spcFirstLastPara="1" rIns="91425" wrap="square" tIns="91425">
            <a:noAutofit/>
          </a:bodyPr>
          <a:lstStyle/>
          <a:p>
            <a:pPr indent="-381000" lvl="0" marL="457200" rtl="0" algn="ctr">
              <a:spcBef>
                <a:spcPts val="0"/>
              </a:spcBef>
              <a:spcAft>
                <a:spcPts val="0"/>
              </a:spcAft>
              <a:buClr>
                <a:srgbClr val="741B47"/>
              </a:buClr>
              <a:buSzPts val="2400"/>
              <a:buFont typeface="Georgia"/>
              <a:buAutoNum type="arabicParenR"/>
            </a:pPr>
            <a:r>
              <a:rPr b="1" lang="en" sz="2400">
                <a:solidFill>
                  <a:srgbClr val="741B47"/>
                </a:solidFill>
                <a:latin typeface="Georgia"/>
                <a:ea typeface="Georgia"/>
                <a:cs typeface="Georgia"/>
                <a:sym typeface="Georgia"/>
              </a:rPr>
              <a:t>Indirect</a:t>
            </a:r>
            <a:r>
              <a:rPr b="1" lang="en" sz="2400">
                <a:solidFill>
                  <a:srgbClr val="741B47"/>
                </a:solidFill>
                <a:latin typeface="Georgia"/>
                <a:ea typeface="Georgia"/>
                <a:cs typeface="Georgia"/>
                <a:sym typeface="Georgia"/>
              </a:rPr>
              <a:t> Thrombin Inhibitors </a:t>
            </a:r>
            <a:r>
              <a:rPr b="1" lang="en">
                <a:solidFill>
                  <a:srgbClr val="741B47"/>
                </a:solidFill>
                <a:latin typeface="Georgia"/>
                <a:ea typeface="Georgia"/>
                <a:cs typeface="Georgia"/>
                <a:sym typeface="Georgia"/>
              </a:rPr>
              <a:t>CONT...</a:t>
            </a:r>
            <a:endParaRPr b="1">
              <a:solidFill>
                <a:srgbClr val="741B47"/>
              </a:solidFill>
              <a:latin typeface="Georgia"/>
              <a:ea typeface="Georgia"/>
              <a:cs typeface="Georgia"/>
              <a:sym typeface="Georgia"/>
            </a:endParaRPr>
          </a:p>
        </p:txBody>
      </p:sp>
      <p:sp>
        <p:nvSpPr>
          <p:cNvPr id="213" name="Google Shape;213;p28"/>
          <p:cNvSpPr txBox="1"/>
          <p:nvPr/>
        </p:nvSpPr>
        <p:spPr>
          <a:xfrm>
            <a:off x="-7086450" y="2917575"/>
            <a:ext cx="998400" cy="1183500"/>
          </a:xfrm>
          <a:prstGeom prst="rect">
            <a:avLst/>
          </a:prstGeom>
          <a:solidFill>
            <a:srgbClr val="434343"/>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b="1">
              <a:solidFill>
                <a:srgbClr val="FFFFFF"/>
              </a:solidFill>
              <a:latin typeface="Mada"/>
              <a:ea typeface="Mada"/>
              <a:cs typeface="Mada"/>
              <a:sym typeface="Mada"/>
            </a:endParaRPr>
          </a:p>
          <a:p>
            <a:pPr indent="0" lvl="0" marL="0" rtl="0" algn="ctr">
              <a:spcBef>
                <a:spcPts val="0"/>
              </a:spcBef>
              <a:spcAft>
                <a:spcPts val="0"/>
              </a:spcAft>
              <a:buNone/>
            </a:pPr>
            <a:r>
              <a:t/>
            </a:r>
            <a:endParaRPr b="1">
              <a:solidFill>
                <a:srgbClr val="FFFFFF"/>
              </a:solidFill>
              <a:latin typeface="Mada"/>
              <a:ea typeface="Mada"/>
              <a:cs typeface="Mada"/>
              <a:sym typeface="Mada"/>
            </a:endParaRPr>
          </a:p>
          <a:p>
            <a:pPr indent="0" lvl="0" marL="0" rtl="0" algn="ctr">
              <a:spcBef>
                <a:spcPts val="0"/>
              </a:spcBef>
              <a:spcAft>
                <a:spcPts val="0"/>
              </a:spcAft>
              <a:buNone/>
            </a:pPr>
            <a:r>
              <a:rPr b="1" lang="en">
                <a:solidFill>
                  <a:srgbClr val="FFFFFF"/>
                </a:solidFill>
                <a:latin typeface="Mada"/>
                <a:ea typeface="Mada"/>
                <a:cs typeface="Mada"/>
                <a:sym typeface="Mada"/>
              </a:rPr>
              <a:t>Uses</a:t>
            </a:r>
            <a:endParaRPr b="1">
              <a:solidFill>
                <a:srgbClr val="FFFFFF"/>
              </a:solidFill>
              <a:latin typeface="Mada"/>
              <a:ea typeface="Mada"/>
              <a:cs typeface="Mada"/>
              <a:sym typeface="Mada"/>
            </a:endParaRPr>
          </a:p>
        </p:txBody>
      </p:sp>
      <p:sp>
        <p:nvSpPr>
          <p:cNvPr id="214" name="Google Shape;214;p28"/>
          <p:cNvSpPr txBox="1"/>
          <p:nvPr/>
        </p:nvSpPr>
        <p:spPr>
          <a:xfrm>
            <a:off x="-6088050" y="2996775"/>
            <a:ext cx="5859300" cy="1104300"/>
          </a:xfrm>
          <a:prstGeom prst="rect">
            <a:avLst/>
          </a:prstGeom>
          <a:no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Due to its rapid onset of action, it is used to </a:t>
            </a:r>
            <a:r>
              <a:rPr b="1" lang="en" sz="1200">
                <a:latin typeface="Mada"/>
                <a:ea typeface="Mada"/>
                <a:cs typeface="Mada"/>
                <a:sym typeface="Mada"/>
              </a:rPr>
              <a:t>initiate immediate anticoagulation</a:t>
            </a:r>
            <a:r>
              <a:rPr lang="en" sz="1200">
                <a:latin typeface="Mada"/>
                <a:ea typeface="Mada"/>
                <a:cs typeface="Mada"/>
                <a:sym typeface="Mada"/>
              </a:rPr>
              <a:t> in thromboembolic disease (PE, DVT, MI) mainly as induction for oral vitamin K antagonists (VKAs)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en" sz="1200">
                <a:latin typeface="Mada"/>
                <a:ea typeface="Mada"/>
                <a:cs typeface="Mada"/>
                <a:sym typeface="Mada"/>
              </a:rPr>
              <a:t>Prevention of postoperative DVT (in patient undergoing hip replacement)</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Prevention of coagulation during renal dialysis or cardiac surgery</a:t>
            </a:r>
            <a:endParaRPr sz="1200">
              <a:latin typeface="Mada"/>
              <a:ea typeface="Mada"/>
              <a:cs typeface="Mada"/>
              <a:sym typeface="Mada"/>
            </a:endParaRPr>
          </a:p>
        </p:txBody>
      </p:sp>
      <p:sp>
        <p:nvSpPr>
          <p:cNvPr id="215" name="Google Shape;215;p28"/>
          <p:cNvSpPr txBox="1"/>
          <p:nvPr/>
        </p:nvSpPr>
        <p:spPr>
          <a:xfrm>
            <a:off x="-7086450" y="4109325"/>
            <a:ext cx="998400" cy="970800"/>
          </a:xfrm>
          <a:prstGeom prst="rect">
            <a:avLst/>
          </a:prstGeom>
          <a:solidFill>
            <a:srgbClr val="434343"/>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1500">
              <a:solidFill>
                <a:srgbClr val="FFFFFF"/>
              </a:solidFill>
              <a:latin typeface="Mada"/>
              <a:ea typeface="Mada"/>
              <a:cs typeface="Mada"/>
              <a:sym typeface="Mada"/>
            </a:endParaRPr>
          </a:p>
          <a:p>
            <a:pPr indent="0" lvl="0" marL="0" rtl="0" algn="ctr">
              <a:spcBef>
                <a:spcPts val="0"/>
              </a:spcBef>
              <a:spcAft>
                <a:spcPts val="0"/>
              </a:spcAft>
              <a:buNone/>
            </a:pPr>
            <a:r>
              <a:rPr b="1" lang="en" sz="1500">
                <a:solidFill>
                  <a:srgbClr val="FFFFFF"/>
                </a:solidFill>
                <a:latin typeface="Mada"/>
                <a:ea typeface="Mada"/>
                <a:cs typeface="Mada"/>
                <a:sym typeface="Mada"/>
              </a:rPr>
              <a:t>Dis-  </a:t>
            </a:r>
            <a:r>
              <a:rPr b="1" lang="en" sz="1200">
                <a:solidFill>
                  <a:srgbClr val="FFFFFF"/>
                </a:solidFill>
                <a:latin typeface="Mada"/>
                <a:ea typeface="Mada"/>
                <a:cs typeface="Mada"/>
                <a:sym typeface="Mada"/>
              </a:rPr>
              <a:t>advantages</a:t>
            </a:r>
            <a:endParaRPr b="1" sz="1200">
              <a:solidFill>
                <a:srgbClr val="FFFFFF"/>
              </a:solidFill>
              <a:latin typeface="Mada"/>
              <a:ea typeface="Mada"/>
              <a:cs typeface="Mada"/>
              <a:sym typeface="Mada"/>
            </a:endParaRPr>
          </a:p>
        </p:txBody>
      </p:sp>
      <p:sp>
        <p:nvSpPr>
          <p:cNvPr id="216" name="Google Shape;216;p28"/>
          <p:cNvSpPr txBox="1"/>
          <p:nvPr/>
        </p:nvSpPr>
        <p:spPr>
          <a:xfrm>
            <a:off x="-6088050" y="4109325"/>
            <a:ext cx="5859300" cy="970800"/>
          </a:xfrm>
          <a:prstGeom prst="rect">
            <a:avLst/>
          </a:prstGeom>
          <a:no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The inconvenience of administration by injection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The need for regular monitoring (aPTT)</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UFH carries a risk of </a:t>
            </a:r>
            <a:r>
              <a:rPr b="1" lang="en" sz="1200">
                <a:latin typeface="Mada"/>
                <a:ea typeface="Mada"/>
                <a:cs typeface="Mada"/>
                <a:sym typeface="Mada"/>
              </a:rPr>
              <a:t>heparin-induced thrombocytopenia,</a:t>
            </a:r>
            <a:r>
              <a:rPr lang="en" sz="1200">
                <a:latin typeface="Mada"/>
                <a:ea typeface="Mada"/>
                <a:cs typeface="Mada"/>
                <a:sym typeface="Mada"/>
              </a:rPr>
              <a:t> a fall in the platelet count and increased risk of thrombosis due to binding to platelets </a:t>
            </a:r>
            <a:endParaRPr sz="1200">
              <a:latin typeface="Mada"/>
              <a:ea typeface="Mada"/>
              <a:cs typeface="Mada"/>
              <a:sym typeface="Mada"/>
            </a:endParaRPr>
          </a:p>
        </p:txBody>
      </p:sp>
      <p:sp>
        <p:nvSpPr>
          <p:cNvPr id="217" name="Google Shape;217;p28"/>
          <p:cNvSpPr txBox="1"/>
          <p:nvPr/>
        </p:nvSpPr>
        <p:spPr>
          <a:xfrm>
            <a:off x="-7086450" y="5088375"/>
            <a:ext cx="998400" cy="1183500"/>
          </a:xfrm>
          <a:prstGeom prst="rect">
            <a:avLst/>
          </a:prstGeom>
          <a:solidFill>
            <a:srgbClr val="434343"/>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FFFFFF"/>
                </a:solidFill>
                <a:latin typeface="Mada"/>
                <a:ea typeface="Mada"/>
                <a:cs typeface="Mada"/>
                <a:sym typeface="Mada"/>
              </a:rPr>
              <a:t>  </a:t>
            </a:r>
            <a:r>
              <a:rPr b="1" lang="en">
                <a:solidFill>
                  <a:srgbClr val="FFFFFF"/>
                </a:solidFill>
                <a:latin typeface="Mada"/>
                <a:ea typeface="Mada"/>
                <a:cs typeface="Mada"/>
                <a:sym typeface="Mada"/>
              </a:rPr>
              <a:t>Heparin-</a:t>
            </a:r>
            <a:endParaRPr b="1">
              <a:solidFill>
                <a:srgbClr val="FFFFFF"/>
              </a:solidFill>
              <a:latin typeface="Mada"/>
              <a:ea typeface="Mada"/>
              <a:cs typeface="Mada"/>
              <a:sym typeface="Mada"/>
            </a:endParaRPr>
          </a:p>
          <a:p>
            <a:pPr indent="0" lvl="0" marL="0" rtl="0" algn="ctr">
              <a:spcBef>
                <a:spcPts val="0"/>
              </a:spcBef>
              <a:spcAft>
                <a:spcPts val="0"/>
              </a:spcAft>
              <a:buNone/>
            </a:pPr>
            <a:r>
              <a:rPr b="1" lang="en">
                <a:solidFill>
                  <a:srgbClr val="FFFFFF"/>
                </a:solidFill>
                <a:latin typeface="Mada"/>
                <a:ea typeface="Mada"/>
                <a:cs typeface="Mada"/>
                <a:sym typeface="Mada"/>
              </a:rPr>
              <a:t>Induced</a:t>
            </a:r>
            <a:endParaRPr b="1">
              <a:solidFill>
                <a:srgbClr val="FFFFFF"/>
              </a:solidFill>
              <a:latin typeface="Mada"/>
              <a:ea typeface="Mada"/>
              <a:cs typeface="Mada"/>
              <a:sym typeface="Mada"/>
            </a:endParaRPr>
          </a:p>
          <a:p>
            <a:pPr indent="0" lvl="0" marL="0" rtl="0" algn="ctr">
              <a:spcBef>
                <a:spcPts val="0"/>
              </a:spcBef>
              <a:spcAft>
                <a:spcPts val="0"/>
              </a:spcAft>
              <a:buNone/>
            </a:pPr>
            <a:r>
              <a:rPr b="1" lang="en">
                <a:solidFill>
                  <a:srgbClr val="FFFFFF"/>
                </a:solidFill>
                <a:latin typeface="Mada"/>
                <a:ea typeface="Mada"/>
                <a:cs typeface="Mada"/>
                <a:sym typeface="Mada"/>
              </a:rPr>
              <a:t>Thrombo cytopenia</a:t>
            </a:r>
            <a:endParaRPr b="1">
              <a:solidFill>
                <a:srgbClr val="FFFFFF"/>
              </a:solidFill>
              <a:latin typeface="Mada"/>
              <a:ea typeface="Mada"/>
              <a:cs typeface="Mada"/>
              <a:sym typeface="Mada"/>
            </a:endParaRPr>
          </a:p>
          <a:p>
            <a:pPr indent="0" lvl="0" marL="0" rtl="0" algn="ctr">
              <a:spcBef>
                <a:spcPts val="0"/>
              </a:spcBef>
              <a:spcAft>
                <a:spcPts val="0"/>
              </a:spcAft>
              <a:buNone/>
            </a:pPr>
            <a:r>
              <a:rPr b="1" lang="en">
                <a:solidFill>
                  <a:srgbClr val="FFFFFF"/>
                </a:solidFill>
                <a:latin typeface="Mada"/>
                <a:ea typeface="Mada"/>
                <a:cs typeface="Mada"/>
                <a:sym typeface="Mada"/>
              </a:rPr>
              <a:t>(HIT)</a:t>
            </a:r>
            <a:endParaRPr b="1">
              <a:solidFill>
                <a:srgbClr val="FFFFFF"/>
              </a:solidFill>
              <a:latin typeface="Mada"/>
              <a:ea typeface="Mada"/>
              <a:cs typeface="Mada"/>
              <a:sym typeface="Mada"/>
            </a:endParaRPr>
          </a:p>
        </p:txBody>
      </p:sp>
      <p:sp>
        <p:nvSpPr>
          <p:cNvPr id="218" name="Google Shape;218;p28"/>
          <p:cNvSpPr txBox="1"/>
          <p:nvPr/>
        </p:nvSpPr>
        <p:spPr>
          <a:xfrm>
            <a:off x="-6088050" y="5088375"/>
            <a:ext cx="5859300" cy="1183500"/>
          </a:xfrm>
          <a:prstGeom prst="rect">
            <a:avLst/>
          </a:prstGeom>
          <a:no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Generally, if the number of platelets is too low, excessive bleeding can occur</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If the number of platelets is too high, blood clots can form thrombosis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However, There are disorders that reduce the number of platelets, such as heparin-induced thrombocytopenia </a:t>
            </a:r>
            <a:r>
              <a:rPr b="1" lang="en" sz="1200">
                <a:latin typeface="Mada"/>
                <a:ea typeface="Mada"/>
                <a:cs typeface="Mada"/>
                <a:sym typeface="Mada"/>
              </a:rPr>
              <a:t>(HIT) </a:t>
            </a:r>
            <a:r>
              <a:rPr lang="en" sz="1200">
                <a:latin typeface="Mada"/>
                <a:ea typeface="Mada"/>
                <a:cs typeface="Mada"/>
                <a:sym typeface="Mada"/>
              </a:rPr>
              <a:t>that typically cause thrombosis, or clots, instead of bleeding </a:t>
            </a:r>
            <a:endParaRPr sz="1200">
              <a:latin typeface="Mada"/>
              <a:ea typeface="Mada"/>
              <a:cs typeface="Mada"/>
              <a:sym typeface="Mada"/>
            </a:endParaRPr>
          </a:p>
        </p:txBody>
      </p:sp>
      <p:sp>
        <p:nvSpPr>
          <p:cNvPr id="219" name="Google Shape;219;p28"/>
          <p:cNvSpPr txBox="1"/>
          <p:nvPr/>
        </p:nvSpPr>
        <p:spPr>
          <a:xfrm>
            <a:off x="-7086450" y="6280125"/>
            <a:ext cx="998400" cy="1183500"/>
          </a:xfrm>
          <a:prstGeom prst="rect">
            <a:avLst/>
          </a:prstGeom>
          <a:solidFill>
            <a:srgbClr val="434343"/>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1500">
              <a:solidFill>
                <a:srgbClr val="FFFFFF"/>
              </a:solidFill>
              <a:latin typeface="Mada"/>
              <a:ea typeface="Mada"/>
              <a:cs typeface="Mada"/>
              <a:sym typeface="Mada"/>
            </a:endParaRPr>
          </a:p>
          <a:p>
            <a:pPr indent="0" lvl="0" marL="0" rtl="0" algn="ctr">
              <a:spcBef>
                <a:spcPts val="0"/>
              </a:spcBef>
              <a:spcAft>
                <a:spcPts val="0"/>
              </a:spcAft>
              <a:buNone/>
            </a:pPr>
            <a:r>
              <a:rPr b="1" lang="en" sz="1500">
                <a:solidFill>
                  <a:srgbClr val="FFFFFF"/>
                </a:solidFill>
                <a:latin typeface="Mada"/>
                <a:ea typeface="Mada"/>
                <a:cs typeface="Mada"/>
                <a:sym typeface="Mada"/>
              </a:rPr>
              <a:t>ADRs</a:t>
            </a:r>
            <a:endParaRPr b="1" sz="1200">
              <a:solidFill>
                <a:srgbClr val="FFFFFF"/>
              </a:solidFill>
              <a:latin typeface="Mada"/>
              <a:ea typeface="Mada"/>
              <a:cs typeface="Mada"/>
              <a:sym typeface="Mada"/>
            </a:endParaRPr>
          </a:p>
        </p:txBody>
      </p:sp>
      <p:sp>
        <p:nvSpPr>
          <p:cNvPr id="220" name="Google Shape;220;p28"/>
          <p:cNvSpPr txBox="1"/>
          <p:nvPr/>
        </p:nvSpPr>
        <p:spPr>
          <a:xfrm>
            <a:off x="-6088050" y="6280125"/>
            <a:ext cx="5859300" cy="1183500"/>
          </a:xfrm>
          <a:prstGeom prst="rect">
            <a:avLst/>
          </a:prstGeom>
          <a:no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The major adverse effect of heparin is </a:t>
            </a:r>
            <a:r>
              <a:rPr b="1" lang="en" sz="1200">
                <a:latin typeface="Mada"/>
                <a:ea typeface="Mada"/>
                <a:cs typeface="Mada"/>
                <a:sym typeface="Mada"/>
              </a:rPr>
              <a:t>bleeding</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b="1" lang="en" sz="1200">
                <a:latin typeface="Mada"/>
                <a:ea typeface="Mada"/>
                <a:cs typeface="Mada"/>
                <a:sym typeface="Mada"/>
              </a:rPr>
              <a:t>Allergic reactions (chills, fever, urticaria) </a:t>
            </a:r>
            <a:r>
              <a:rPr lang="en" sz="1200">
                <a:latin typeface="Mada"/>
                <a:ea typeface="Mada"/>
                <a:cs typeface="Mada"/>
                <a:sym typeface="Mada"/>
              </a:rPr>
              <a:t>as heparin is of animal origin and should be used cautiously in patients with allergy</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Long-term heparin therapy is associated with </a:t>
            </a:r>
            <a:r>
              <a:rPr b="1" lang="en" sz="1200">
                <a:latin typeface="Mada"/>
                <a:ea typeface="Mada"/>
                <a:cs typeface="Mada"/>
                <a:sym typeface="Mada"/>
              </a:rPr>
              <a:t>osteoporosis</a:t>
            </a:r>
            <a:r>
              <a:rPr lang="en" sz="1200">
                <a:latin typeface="Mada"/>
                <a:ea typeface="Mada"/>
                <a:cs typeface="Mada"/>
                <a:sym typeface="Mada"/>
              </a:rPr>
              <a:t>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en" sz="1200">
                <a:latin typeface="Mada"/>
                <a:ea typeface="Mada"/>
                <a:cs typeface="Mada"/>
                <a:sym typeface="Mada"/>
              </a:rPr>
              <a:t>Heparin-induced thrombocytopenia (HIT)</a:t>
            </a:r>
            <a:endParaRPr b="1" sz="1200">
              <a:latin typeface="Mada"/>
              <a:ea typeface="Mada"/>
              <a:cs typeface="Mada"/>
              <a:sym typeface="Mada"/>
            </a:endParaRPr>
          </a:p>
        </p:txBody>
      </p:sp>
      <p:sp>
        <p:nvSpPr>
          <p:cNvPr id="221" name="Google Shape;221;p28"/>
          <p:cNvSpPr txBox="1"/>
          <p:nvPr/>
        </p:nvSpPr>
        <p:spPr>
          <a:xfrm>
            <a:off x="-7086450" y="7471875"/>
            <a:ext cx="998400" cy="811800"/>
          </a:xfrm>
          <a:prstGeom prst="rect">
            <a:avLst/>
          </a:prstGeom>
          <a:solidFill>
            <a:srgbClr val="434343"/>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rgbClr val="FFFFFF"/>
                </a:solidFill>
                <a:latin typeface="Mada"/>
                <a:ea typeface="Mada"/>
                <a:cs typeface="Mada"/>
                <a:sym typeface="Mada"/>
              </a:rPr>
              <a:t>Contra-</a:t>
            </a:r>
            <a:endParaRPr b="1" sz="1300">
              <a:solidFill>
                <a:srgbClr val="FFFFFF"/>
              </a:solidFill>
              <a:latin typeface="Mada"/>
              <a:ea typeface="Mada"/>
              <a:cs typeface="Mada"/>
              <a:sym typeface="Mada"/>
            </a:endParaRPr>
          </a:p>
          <a:p>
            <a:pPr indent="0" lvl="0" marL="0" rtl="0" algn="ctr">
              <a:spcBef>
                <a:spcPts val="0"/>
              </a:spcBef>
              <a:spcAft>
                <a:spcPts val="0"/>
              </a:spcAft>
              <a:buNone/>
            </a:pPr>
            <a:r>
              <a:rPr b="1" lang="en" sz="1300">
                <a:solidFill>
                  <a:srgbClr val="FFFFFF"/>
                </a:solidFill>
                <a:latin typeface="Mada"/>
                <a:ea typeface="Mada"/>
                <a:cs typeface="Mada"/>
                <a:sym typeface="Mada"/>
              </a:rPr>
              <a:t>indications</a:t>
            </a:r>
            <a:endParaRPr b="1" sz="1300">
              <a:solidFill>
                <a:srgbClr val="FFFFFF"/>
              </a:solidFill>
              <a:latin typeface="Mada"/>
              <a:ea typeface="Mada"/>
              <a:cs typeface="Mada"/>
              <a:sym typeface="Mada"/>
            </a:endParaRPr>
          </a:p>
        </p:txBody>
      </p:sp>
      <p:sp>
        <p:nvSpPr>
          <p:cNvPr id="222" name="Google Shape;222;p28"/>
          <p:cNvSpPr txBox="1"/>
          <p:nvPr/>
        </p:nvSpPr>
        <p:spPr>
          <a:xfrm>
            <a:off x="-6088050" y="7471875"/>
            <a:ext cx="5859300" cy="811800"/>
          </a:xfrm>
          <a:prstGeom prst="rect">
            <a:avLst/>
          </a:prstGeom>
          <a:no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Bleeding disorders, hemophilia</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Patients with hypersensitivity to the drug</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 Recent surgery of the brain, eye or spinal cord, threatened abortion</a:t>
            </a:r>
            <a:endParaRPr sz="1200">
              <a:latin typeface="Mada"/>
              <a:ea typeface="Mada"/>
              <a:cs typeface="Mada"/>
              <a:sym typeface="Mada"/>
            </a:endParaRPr>
          </a:p>
        </p:txBody>
      </p:sp>
      <p:sp>
        <p:nvSpPr>
          <p:cNvPr id="223" name="Google Shape;223;p28"/>
          <p:cNvSpPr txBox="1"/>
          <p:nvPr/>
        </p:nvSpPr>
        <p:spPr>
          <a:xfrm>
            <a:off x="-6088050" y="8291925"/>
            <a:ext cx="5859300" cy="1183500"/>
          </a:xfrm>
          <a:prstGeom prst="rect">
            <a:avLst/>
          </a:prstGeom>
          <a:no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AutoNum type="arabicPeriod"/>
            </a:pPr>
            <a:r>
              <a:rPr lang="en" sz="1200">
                <a:latin typeface="Mada"/>
                <a:ea typeface="Mada"/>
                <a:cs typeface="Mada"/>
                <a:sym typeface="Mada"/>
              </a:rPr>
              <a:t>Discontinuation of the drug </a:t>
            </a:r>
            <a:endParaRPr sz="1200">
              <a:latin typeface="Mada"/>
              <a:ea typeface="Mada"/>
              <a:cs typeface="Mada"/>
              <a:sym typeface="Mada"/>
            </a:endParaRPr>
          </a:p>
          <a:p>
            <a:pPr indent="-304800" lvl="0" marL="457200" rtl="0" algn="l">
              <a:spcBef>
                <a:spcPts val="0"/>
              </a:spcBef>
              <a:spcAft>
                <a:spcPts val="0"/>
              </a:spcAft>
              <a:buSzPts val="1200"/>
              <a:buFont typeface="Mada"/>
              <a:buAutoNum type="arabicPeriod"/>
            </a:pPr>
            <a:r>
              <a:rPr lang="en" sz="1200">
                <a:latin typeface="Mada"/>
                <a:ea typeface="Mada"/>
                <a:cs typeface="Mada"/>
                <a:sym typeface="Mada"/>
              </a:rPr>
              <a:t>Heparin is strongly acidic and is neutralized by i.v. protamine sulfate (a strongly basic protein)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It combines with heparin to form a stable complex devoid of anticoagulant activity</a:t>
            </a:r>
            <a:endParaRPr sz="1200">
              <a:latin typeface="Mada"/>
              <a:ea typeface="Mada"/>
              <a:cs typeface="Mada"/>
              <a:sym typeface="Mada"/>
            </a:endParaRPr>
          </a:p>
        </p:txBody>
      </p:sp>
      <p:sp>
        <p:nvSpPr>
          <p:cNvPr id="224" name="Google Shape;224;p28"/>
          <p:cNvSpPr txBox="1"/>
          <p:nvPr/>
        </p:nvSpPr>
        <p:spPr>
          <a:xfrm>
            <a:off x="-7086450" y="8291925"/>
            <a:ext cx="998400" cy="1183500"/>
          </a:xfrm>
          <a:prstGeom prst="rect">
            <a:avLst/>
          </a:prstGeom>
          <a:solidFill>
            <a:srgbClr val="434343"/>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Mada"/>
                <a:ea typeface="Mada"/>
                <a:cs typeface="Mada"/>
                <a:sym typeface="Mada"/>
              </a:rPr>
              <a:t>   </a:t>
            </a:r>
            <a:r>
              <a:rPr b="1" lang="en">
                <a:solidFill>
                  <a:srgbClr val="FFFFFF"/>
                </a:solidFill>
                <a:latin typeface="Mada"/>
                <a:ea typeface="Mada"/>
                <a:cs typeface="Mada"/>
                <a:sym typeface="Mada"/>
              </a:rPr>
              <a:t>Reversal</a:t>
            </a:r>
            <a:endParaRPr b="1">
              <a:solidFill>
                <a:srgbClr val="FFFFFF"/>
              </a:solidFill>
              <a:latin typeface="Mada"/>
              <a:ea typeface="Mada"/>
              <a:cs typeface="Mada"/>
              <a:sym typeface="Mada"/>
            </a:endParaRPr>
          </a:p>
          <a:p>
            <a:pPr indent="0" lvl="0" marL="0" rtl="0" algn="ctr">
              <a:spcBef>
                <a:spcPts val="0"/>
              </a:spcBef>
              <a:spcAft>
                <a:spcPts val="0"/>
              </a:spcAft>
              <a:buNone/>
            </a:pPr>
            <a:r>
              <a:rPr b="1" lang="en">
                <a:solidFill>
                  <a:srgbClr val="FFFFFF"/>
                </a:solidFill>
                <a:latin typeface="Mada"/>
                <a:ea typeface="Mada"/>
                <a:cs typeface="Mada"/>
                <a:sym typeface="Mada"/>
              </a:rPr>
              <a:t>Of</a:t>
            </a:r>
            <a:endParaRPr b="1">
              <a:solidFill>
                <a:srgbClr val="FFFFFF"/>
              </a:solidFill>
              <a:latin typeface="Mada"/>
              <a:ea typeface="Mada"/>
              <a:cs typeface="Mada"/>
              <a:sym typeface="Mada"/>
            </a:endParaRPr>
          </a:p>
          <a:p>
            <a:pPr indent="0" lvl="0" marL="0" rtl="0" algn="ctr">
              <a:spcBef>
                <a:spcPts val="0"/>
              </a:spcBef>
              <a:spcAft>
                <a:spcPts val="0"/>
              </a:spcAft>
              <a:buNone/>
            </a:pPr>
            <a:r>
              <a:rPr b="1" lang="en">
                <a:solidFill>
                  <a:srgbClr val="FFFFFF"/>
                </a:solidFill>
                <a:latin typeface="Mada"/>
                <a:ea typeface="Mada"/>
                <a:cs typeface="Mada"/>
                <a:sym typeface="Mada"/>
              </a:rPr>
              <a:t>Heparin</a:t>
            </a:r>
            <a:endParaRPr b="1">
              <a:solidFill>
                <a:srgbClr val="FFFFFF"/>
              </a:solidFill>
              <a:latin typeface="Mada"/>
              <a:ea typeface="Mada"/>
              <a:cs typeface="Mada"/>
              <a:sym typeface="Mada"/>
            </a:endParaRPr>
          </a:p>
          <a:p>
            <a:pPr indent="0" lvl="0" marL="0" rtl="0" algn="ctr">
              <a:spcBef>
                <a:spcPts val="0"/>
              </a:spcBef>
              <a:spcAft>
                <a:spcPts val="0"/>
              </a:spcAft>
              <a:buNone/>
            </a:pPr>
            <a:r>
              <a:rPr b="1" lang="en">
                <a:solidFill>
                  <a:srgbClr val="FFFFFF"/>
                </a:solidFill>
                <a:latin typeface="Mada"/>
                <a:ea typeface="Mada"/>
                <a:cs typeface="Mada"/>
                <a:sym typeface="Mada"/>
              </a:rPr>
              <a:t>Action</a:t>
            </a:r>
            <a:endParaRPr b="1">
              <a:solidFill>
                <a:srgbClr val="FFFFFF"/>
              </a:solidFill>
              <a:latin typeface="Mada"/>
              <a:ea typeface="Mada"/>
              <a:cs typeface="Mada"/>
              <a:sym typeface="Mada"/>
            </a:endParaRPr>
          </a:p>
        </p:txBody>
      </p:sp>
      <p:sp>
        <p:nvSpPr>
          <p:cNvPr id="225" name="Google Shape;225;p28"/>
          <p:cNvSpPr txBox="1"/>
          <p:nvPr/>
        </p:nvSpPr>
        <p:spPr>
          <a:xfrm>
            <a:off x="-7086450" y="1017075"/>
            <a:ext cx="998400" cy="1979700"/>
          </a:xfrm>
          <a:prstGeom prst="rect">
            <a:avLst/>
          </a:prstGeom>
          <a:solidFill>
            <a:srgbClr val="434343"/>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b="1">
              <a:solidFill>
                <a:srgbClr val="FFFFFF"/>
              </a:solidFill>
              <a:latin typeface="Mada"/>
              <a:ea typeface="Mada"/>
              <a:cs typeface="Mada"/>
              <a:sym typeface="Mada"/>
            </a:endParaRPr>
          </a:p>
          <a:p>
            <a:pPr indent="0" lvl="0" marL="0" rtl="0" algn="ctr">
              <a:spcBef>
                <a:spcPts val="0"/>
              </a:spcBef>
              <a:spcAft>
                <a:spcPts val="0"/>
              </a:spcAft>
              <a:buNone/>
            </a:pPr>
            <a:r>
              <a:t/>
            </a:r>
            <a:endParaRPr b="1">
              <a:solidFill>
                <a:srgbClr val="FFFFFF"/>
              </a:solidFill>
              <a:latin typeface="Mada"/>
              <a:ea typeface="Mada"/>
              <a:cs typeface="Mada"/>
              <a:sym typeface="Mada"/>
            </a:endParaRPr>
          </a:p>
          <a:p>
            <a:pPr indent="0" lvl="0" marL="0" rtl="0" algn="ctr">
              <a:spcBef>
                <a:spcPts val="0"/>
              </a:spcBef>
              <a:spcAft>
                <a:spcPts val="0"/>
              </a:spcAft>
              <a:buNone/>
            </a:pPr>
            <a:r>
              <a:t/>
            </a:r>
            <a:endParaRPr b="1">
              <a:solidFill>
                <a:srgbClr val="FFFFFF"/>
              </a:solidFill>
              <a:latin typeface="Mada"/>
              <a:ea typeface="Mada"/>
              <a:cs typeface="Mada"/>
              <a:sym typeface="Mada"/>
            </a:endParaRPr>
          </a:p>
          <a:p>
            <a:pPr indent="0" lvl="0" marL="0" rtl="0" algn="ctr">
              <a:spcBef>
                <a:spcPts val="0"/>
              </a:spcBef>
              <a:spcAft>
                <a:spcPts val="0"/>
              </a:spcAft>
              <a:buNone/>
            </a:pPr>
            <a:r>
              <a:t/>
            </a:r>
            <a:endParaRPr b="1">
              <a:solidFill>
                <a:srgbClr val="FFFFFF"/>
              </a:solidFill>
              <a:latin typeface="Mada"/>
              <a:ea typeface="Mada"/>
              <a:cs typeface="Mada"/>
              <a:sym typeface="Mada"/>
            </a:endParaRPr>
          </a:p>
          <a:p>
            <a:pPr indent="0" lvl="0" marL="0" rtl="0" algn="ctr">
              <a:spcBef>
                <a:spcPts val="0"/>
              </a:spcBef>
              <a:spcAft>
                <a:spcPts val="0"/>
              </a:spcAft>
              <a:buNone/>
            </a:pPr>
            <a:r>
              <a:rPr b="1" lang="en">
                <a:solidFill>
                  <a:srgbClr val="FFFFFF"/>
                </a:solidFill>
                <a:latin typeface="Mada"/>
                <a:ea typeface="Mada"/>
                <a:cs typeface="Mada"/>
                <a:sym typeface="Mada"/>
              </a:rPr>
              <a:t>M.O.A</a:t>
            </a:r>
            <a:endParaRPr b="1">
              <a:solidFill>
                <a:srgbClr val="FFFFFF"/>
              </a:solidFill>
              <a:latin typeface="Mada"/>
              <a:ea typeface="Mada"/>
              <a:cs typeface="Mada"/>
              <a:sym typeface="Mada"/>
            </a:endParaRPr>
          </a:p>
        </p:txBody>
      </p:sp>
      <p:sp>
        <p:nvSpPr>
          <p:cNvPr id="226" name="Google Shape;226;p28"/>
          <p:cNvSpPr txBox="1"/>
          <p:nvPr/>
        </p:nvSpPr>
        <p:spPr>
          <a:xfrm>
            <a:off x="-6088050" y="1017075"/>
            <a:ext cx="5859300" cy="1979700"/>
          </a:xfrm>
          <a:prstGeom prst="rect">
            <a:avLst/>
          </a:prstGeom>
          <a:no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b="1" lang="en" sz="1200">
                <a:latin typeface="Mada"/>
                <a:ea typeface="Mada"/>
                <a:cs typeface="Mada"/>
                <a:sym typeface="Mada"/>
              </a:rPr>
              <a:t>Indirect Thrombin Inhibitor</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It acts indirectly by increasing the activity of the endogenous anticoagulant </a:t>
            </a:r>
            <a:r>
              <a:rPr b="1" lang="en" sz="1200">
                <a:latin typeface="Mada"/>
                <a:ea typeface="Mada"/>
                <a:cs typeface="Mada"/>
                <a:sym typeface="Mada"/>
              </a:rPr>
              <a:t>“antithrombin III”</a:t>
            </a:r>
            <a:r>
              <a:rPr lang="en" sz="1200">
                <a:latin typeface="Mada"/>
                <a:ea typeface="Mada"/>
                <a:cs typeface="Mada"/>
                <a:sym typeface="Mada"/>
              </a:rPr>
              <a:t> (1000 folds) which inhibits</a:t>
            </a:r>
            <a:r>
              <a:rPr b="1" lang="en" sz="1200">
                <a:latin typeface="Mada"/>
                <a:ea typeface="Mada"/>
                <a:cs typeface="Mada"/>
                <a:sym typeface="Mada"/>
              </a:rPr>
              <a:t> activated clotting factors mainly thrombin (factor IIa) and particularly Xa</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When Heparin binds to antithrombin III, it causes conformational changes that accelerates its rate of action 1000 fold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Heparin binds to both antithrombin III and thrombin to form a ternary complex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Heparin dissociates leaving the thrombin bound to its inhibitor</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Once dissociated, Heparin is free to bind to another antithrombin molecule and subsequently inhibits more thrombin </a:t>
            </a:r>
            <a:endParaRPr sz="1200">
              <a:latin typeface="Mada"/>
              <a:ea typeface="Mada"/>
              <a:cs typeface="Mada"/>
              <a:sym typeface="Mada"/>
            </a:endParaRPr>
          </a:p>
        </p:txBody>
      </p:sp>
      <p:sp>
        <p:nvSpPr>
          <p:cNvPr id="227" name="Google Shape;227;p28"/>
          <p:cNvSpPr txBox="1"/>
          <p:nvPr/>
        </p:nvSpPr>
        <p:spPr>
          <a:xfrm>
            <a:off x="6983500" y="1056675"/>
            <a:ext cx="5671200" cy="1900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The anti-coagulant effect of heparin is mediated via anti-thrombin III.</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Anti-thrombin III inactivate thrombin (essential for clot formation) and other serine proteases (clotting factors) e.g VIIa, IXa and particularly Xa.</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 In the absence of heparin this </a:t>
            </a:r>
            <a:r>
              <a:rPr lang="en" sz="1200">
                <a:latin typeface="Mada"/>
                <a:ea typeface="Mada"/>
                <a:cs typeface="Mada"/>
                <a:sym typeface="Mada"/>
              </a:rPr>
              <a:t>inactivation</a:t>
            </a:r>
            <a:r>
              <a:rPr lang="en" sz="1200">
                <a:latin typeface="Mada"/>
                <a:ea typeface="Mada"/>
                <a:cs typeface="Mada"/>
                <a:sym typeface="Mada"/>
              </a:rPr>
              <a:t> is slow, </a:t>
            </a:r>
            <a:r>
              <a:rPr lang="en" sz="1200">
                <a:latin typeface="Mada"/>
                <a:ea typeface="Mada"/>
                <a:cs typeface="Mada"/>
                <a:sym typeface="Mada"/>
              </a:rPr>
              <a:t>heparin</a:t>
            </a:r>
            <a:r>
              <a:rPr lang="en" sz="1200">
                <a:latin typeface="Mada"/>
                <a:ea typeface="Mada"/>
                <a:cs typeface="Mada"/>
                <a:sym typeface="Mada"/>
              </a:rPr>
              <a:t> acting is a co-factor accelerate the reaction by 1000-fold.</a:t>
            </a:r>
            <a:endParaRPr sz="1200">
              <a:latin typeface="Mada"/>
              <a:ea typeface="Mada"/>
              <a:cs typeface="Mada"/>
              <a:sym typeface="Mada"/>
            </a:endParaRPr>
          </a:p>
        </p:txBody>
      </p:sp>
      <p:sp>
        <p:nvSpPr>
          <p:cNvPr id="228" name="Google Shape;228;p28"/>
          <p:cNvSpPr txBox="1"/>
          <p:nvPr/>
        </p:nvSpPr>
        <p:spPr>
          <a:xfrm>
            <a:off x="6921000" y="4101075"/>
            <a:ext cx="6655500" cy="11043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No predictable anticoagulant effects; inter-patient &amp; intra-patient variability in response to a given dosage </a:t>
            </a:r>
            <a:r>
              <a:rPr lang="en" sz="1200">
                <a:solidFill>
                  <a:schemeClr val="dk1"/>
                </a:solidFill>
                <a:latin typeface="Mada"/>
                <a:ea typeface="Mada"/>
                <a:cs typeface="Mada"/>
                <a:sym typeface="Mada"/>
              </a:rPr>
              <a:t>→</a:t>
            </a:r>
            <a:r>
              <a:rPr lang="en" sz="1200">
                <a:latin typeface="Mada"/>
                <a:ea typeface="Mada"/>
                <a:cs typeface="Mada"/>
                <a:sym typeface="Mada"/>
              </a:rPr>
              <a:t> in hospital setting, repeated monitoring</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Low bioavailability </a:t>
            </a:r>
            <a:r>
              <a:rPr lang="en" sz="1200">
                <a:solidFill>
                  <a:schemeClr val="dk1"/>
                </a:solidFill>
                <a:latin typeface="Mada"/>
                <a:ea typeface="Mada"/>
                <a:cs typeface="Mada"/>
                <a:sym typeface="Mada"/>
              </a:rPr>
              <a:t>→</a:t>
            </a:r>
            <a:r>
              <a:rPr lang="en" sz="1200">
                <a:latin typeface="Mada"/>
                <a:ea typeface="Mada"/>
                <a:cs typeface="Mada"/>
                <a:sym typeface="Mada"/>
              </a:rPr>
              <a:t> binds to plasma proteins, endothelium &amp; macrophages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Re-thrombosis </a:t>
            </a:r>
            <a:r>
              <a:rPr lang="en" sz="1200">
                <a:solidFill>
                  <a:schemeClr val="dk1"/>
                </a:solidFill>
                <a:latin typeface="Mada"/>
                <a:ea typeface="Mada"/>
                <a:cs typeface="Mada"/>
                <a:sym typeface="Mada"/>
              </a:rPr>
              <a:t>→</a:t>
            </a:r>
            <a:r>
              <a:rPr lang="en" sz="1200">
                <a:latin typeface="Mada"/>
                <a:ea typeface="Mada"/>
                <a:cs typeface="Mada"/>
                <a:sym typeface="Mada"/>
              </a:rPr>
              <a:t> activates platelets as it does not neutralize fibrin-bound II a</a:t>
            </a:r>
            <a:endParaRPr sz="1200">
              <a:latin typeface="Mada"/>
              <a:ea typeface="Mada"/>
              <a:cs typeface="Mada"/>
              <a:sym typeface="Mada"/>
            </a:endParaRPr>
          </a:p>
        </p:txBody>
      </p:sp>
      <p:sp>
        <p:nvSpPr>
          <p:cNvPr id="229" name="Google Shape;229;p28"/>
          <p:cNvSpPr txBox="1"/>
          <p:nvPr/>
        </p:nvSpPr>
        <p:spPr>
          <a:xfrm>
            <a:off x="6784975" y="5205375"/>
            <a:ext cx="6749100" cy="12957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Heparin Induced Thrombocytopenia (HIT); in 4% pts. on heparin, latency 5-10 dys. after 1st exposure or 2-3 dys. after re-exposures </a:t>
            </a:r>
            <a:r>
              <a:rPr lang="en" sz="1200">
                <a:solidFill>
                  <a:schemeClr val="dk1"/>
                </a:solidFill>
                <a:latin typeface="Mada"/>
                <a:ea typeface="Mada"/>
                <a:cs typeface="Mada"/>
                <a:sym typeface="Mada"/>
              </a:rPr>
              <a:t>→</a:t>
            </a:r>
            <a:r>
              <a:rPr lang="en" sz="1200">
                <a:latin typeface="Mada"/>
                <a:ea typeface="Mada"/>
                <a:cs typeface="Mada"/>
                <a:sym typeface="Mada"/>
              </a:rPr>
              <a:t>Venous</a:t>
            </a:r>
            <a:r>
              <a:rPr lang="en" sz="1200">
                <a:latin typeface="Mada"/>
                <a:ea typeface="Mada"/>
                <a:cs typeface="Mada"/>
                <a:sym typeface="Mada"/>
              </a:rPr>
              <a:t> </a:t>
            </a:r>
            <a:r>
              <a:rPr lang="en" sz="1200">
                <a:solidFill>
                  <a:schemeClr val="dk1"/>
                </a:solidFill>
                <a:latin typeface="Mada"/>
                <a:ea typeface="Mada"/>
                <a:cs typeface="Mada"/>
                <a:sym typeface="Mada"/>
              </a:rPr>
              <a:t>→</a:t>
            </a:r>
            <a:r>
              <a:rPr lang="en" sz="1200">
                <a:latin typeface="Mada"/>
                <a:ea typeface="Mada"/>
                <a:cs typeface="Mada"/>
                <a:sym typeface="Mada"/>
              </a:rPr>
              <a:t> Arterial </a:t>
            </a:r>
            <a:r>
              <a:rPr lang="en" sz="1200">
                <a:latin typeface="Mada"/>
                <a:ea typeface="Mada"/>
                <a:cs typeface="Mada"/>
                <a:sym typeface="Mada"/>
              </a:rPr>
              <a:t>thrombosis</a:t>
            </a:r>
            <a:endParaRPr sz="1200">
              <a:latin typeface="Mada"/>
              <a:ea typeface="Mada"/>
              <a:cs typeface="Mada"/>
              <a:sym typeface="Mada"/>
            </a:endParaRPr>
          </a:p>
          <a:p>
            <a:pPr indent="0" lvl="0" marL="457200" rtl="0" algn="l">
              <a:spcBef>
                <a:spcPts val="0"/>
              </a:spcBef>
              <a:spcAft>
                <a:spcPts val="0"/>
              </a:spcAft>
              <a:buNone/>
            </a:pPr>
            <a:r>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Heparin discontinuation </a:t>
            </a:r>
            <a:r>
              <a:rPr lang="en" sz="1200">
                <a:solidFill>
                  <a:schemeClr val="dk1"/>
                </a:solidFill>
                <a:latin typeface="Mada"/>
                <a:ea typeface="Mada"/>
                <a:cs typeface="Mada"/>
                <a:sym typeface="Mada"/>
              </a:rPr>
              <a:t>→ </a:t>
            </a:r>
            <a:r>
              <a:rPr lang="en" sz="1200">
                <a:latin typeface="Mada"/>
                <a:ea typeface="Mada"/>
                <a:cs typeface="Mada"/>
                <a:sym typeface="Mada"/>
              </a:rPr>
              <a:t>No packed platelets </a:t>
            </a:r>
            <a:r>
              <a:rPr lang="en" sz="1200">
                <a:solidFill>
                  <a:schemeClr val="dk1"/>
                </a:solidFill>
                <a:latin typeface="Mada"/>
                <a:ea typeface="Mada"/>
                <a:cs typeface="Mada"/>
                <a:sym typeface="Mada"/>
              </a:rPr>
              <a:t>→</a:t>
            </a:r>
            <a:r>
              <a:rPr lang="en" sz="1200">
                <a:latin typeface="Mada"/>
                <a:ea typeface="Mada"/>
                <a:cs typeface="Mada"/>
                <a:sym typeface="Mada"/>
              </a:rPr>
              <a:t> More thrombosis </a:t>
            </a:r>
            <a:endParaRPr sz="1200">
              <a:latin typeface="Mada"/>
              <a:ea typeface="Mada"/>
              <a:cs typeface="Mada"/>
              <a:sym typeface="Mada"/>
            </a:endParaRPr>
          </a:p>
          <a:p>
            <a:pPr indent="0" lvl="0" marL="457200" rtl="0" algn="l">
              <a:spcBef>
                <a:spcPts val="0"/>
              </a:spcBef>
              <a:spcAft>
                <a:spcPts val="0"/>
              </a:spcAft>
              <a:buNone/>
            </a:pPr>
            <a:r>
              <a:rPr lang="en" sz="1200">
                <a:latin typeface="Mada"/>
                <a:ea typeface="Mada"/>
                <a:cs typeface="Mada"/>
                <a:sym typeface="Mada"/>
              </a:rPr>
              <a:t>No warfarin</a:t>
            </a:r>
            <a:r>
              <a:rPr lang="en" sz="1200">
                <a:solidFill>
                  <a:schemeClr val="dk1"/>
                </a:solidFill>
                <a:latin typeface="Mada"/>
                <a:ea typeface="Mada"/>
                <a:cs typeface="Mada"/>
                <a:sym typeface="Mada"/>
              </a:rPr>
              <a:t>→</a:t>
            </a:r>
            <a:r>
              <a:rPr lang="en" sz="1200">
                <a:latin typeface="Mada"/>
                <a:ea typeface="Mada"/>
                <a:cs typeface="Mada"/>
                <a:sym typeface="Mada"/>
              </a:rPr>
              <a:t> </a:t>
            </a:r>
            <a:r>
              <a:rPr lang="en" sz="1200">
                <a:latin typeface="Mada"/>
                <a:ea typeface="Mada"/>
                <a:cs typeface="Mada"/>
                <a:sym typeface="Mada"/>
              </a:rPr>
              <a:t>precipitate </a:t>
            </a:r>
            <a:r>
              <a:rPr lang="en" sz="1200">
                <a:latin typeface="Mada"/>
                <a:ea typeface="Mada"/>
                <a:cs typeface="Mada"/>
                <a:sym typeface="Mada"/>
              </a:rPr>
              <a:t>venous gan</a:t>
            </a:r>
            <a:r>
              <a:rPr lang="en" sz="1200">
                <a:latin typeface="Mada"/>
                <a:ea typeface="Mada"/>
                <a:cs typeface="Mada"/>
                <a:sym typeface="Mada"/>
              </a:rPr>
              <a:t>grene </a:t>
            </a:r>
            <a:endParaRPr sz="1200">
              <a:latin typeface="Mada"/>
              <a:ea typeface="Mada"/>
              <a:cs typeface="Mada"/>
              <a:sym typeface="Mada"/>
            </a:endParaRPr>
          </a:p>
          <a:p>
            <a:pPr indent="0" lvl="0" marL="457200" rtl="0" algn="l">
              <a:spcBef>
                <a:spcPts val="0"/>
              </a:spcBef>
              <a:spcAft>
                <a:spcPts val="0"/>
              </a:spcAft>
              <a:buNone/>
            </a:pPr>
            <a:r>
              <a:rPr b="1" lang="en" sz="1200">
                <a:latin typeface="Mada"/>
                <a:ea typeface="Mada"/>
                <a:cs typeface="Mada"/>
                <a:sym typeface="Mada"/>
              </a:rPr>
              <a:t>Give  </a:t>
            </a:r>
            <a:r>
              <a:rPr b="1" lang="en" sz="1200">
                <a:solidFill>
                  <a:schemeClr val="dk1"/>
                </a:solidFill>
                <a:latin typeface="Mada"/>
                <a:ea typeface="Mada"/>
                <a:cs typeface="Mada"/>
                <a:sym typeface="Mada"/>
              </a:rPr>
              <a:t>→ </a:t>
            </a:r>
            <a:r>
              <a:rPr b="1" lang="en" sz="1200">
                <a:latin typeface="Mada"/>
                <a:ea typeface="Mada"/>
                <a:cs typeface="Mada"/>
                <a:sym typeface="Mada"/>
              </a:rPr>
              <a:t>Direct thrombin inhibitor</a:t>
            </a:r>
            <a:endParaRPr b="1" sz="1200">
              <a:latin typeface="Mada"/>
              <a:ea typeface="Mada"/>
              <a:cs typeface="Mada"/>
              <a:sym typeface="Mada"/>
            </a:endParaRPr>
          </a:p>
        </p:txBody>
      </p:sp>
      <p:graphicFrame>
        <p:nvGraphicFramePr>
          <p:cNvPr id="230" name="Google Shape;230;p28"/>
          <p:cNvGraphicFramePr/>
          <p:nvPr/>
        </p:nvGraphicFramePr>
        <p:xfrm>
          <a:off x="73025" y="651900"/>
          <a:ext cx="3000000" cy="3000000"/>
        </p:xfrm>
        <a:graphic>
          <a:graphicData uri="http://schemas.openxmlformats.org/drawingml/2006/table">
            <a:tbl>
              <a:tblPr>
                <a:noFill/>
                <a:tableStyleId>{1F3F2DB6-4125-43BF-BE99-9D106D9B7C9B}</a:tableStyleId>
              </a:tblPr>
              <a:tblGrid>
                <a:gridCol w="922200"/>
                <a:gridCol w="5789750"/>
              </a:tblGrid>
              <a:tr h="2105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Drug</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0" lvl="0" marL="0" rtl="0" algn="ctr">
                        <a:spcBef>
                          <a:spcPts val="0"/>
                        </a:spcBef>
                        <a:spcAft>
                          <a:spcPts val="0"/>
                        </a:spcAft>
                        <a:buNone/>
                      </a:pPr>
                      <a:r>
                        <a:rPr b="1" lang="en">
                          <a:solidFill>
                            <a:schemeClr val="lt1"/>
                          </a:solidFill>
                          <a:latin typeface="Mada"/>
                          <a:ea typeface="Mada"/>
                          <a:cs typeface="Mada"/>
                          <a:sym typeface="Mada"/>
                        </a:rPr>
                        <a:t>Heparin (Unfractionated heparin “UFH”)</a:t>
                      </a:r>
                      <a:endParaRPr/>
                    </a:p>
                  </a:txBody>
                  <a:tcPr marT="91425" marB="91425" marR="91425" marL="91425" anchor="ctr">
                    <a:solidFill>
                      <a:srgbClr val="6D9EEB"/>
                    </a:solidFill>
                  </a:tcPr>
                </a:tc>
              </a:tr>
              <a:tr h="24186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MOA</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Clr>
                          <a:srgbClr val="FF0000"/>
                        </a:buClr>
                        <a:buSzPts val="1200"/>
                        <a:buFont typeface="Mada"/>
                        <a:buChar char="★"/>
                      </a:pPr>
                      <a:r>
                        <a:rPr lang="en" sz="1200">
                          <a:solidFill>
                            <a:schemeClr val="dk1"/>
                          </a:solidFill>
                          <a:latin typeface="Mada"/>
                          <a:ea typeface="Mada"/>
                          <a:cs typeface="Mada"/>
                          <a:sym typeface="Mada"/>
                        </a:rPr>
                        <a:t>It acts indirectly by </a:t>
                      </a:r>
                      <a:r>
                        <a:rPr b="1" lang="en" sz="1200">
                          <a:solidFill>
                            <a:srgbClr val="FF0000"/>
                          </a:solidFill>
                          <a:latin typeface="Mada"/>
                          <a:ea typeface="Mada"/>
                          <a:cs typeface="Mada"/>
                          <a:sym typeface="Mada"/>
                        </a:rPr>
                        <a:t>increasing the activity</a:t>
                      </a:r>
                      <a:r>
                        <a:rPr lang="en" sz="1200">
                          <a:solidFill>
                            <a:schemeClr val="dk1"/>
                          </a:solidFill>
                          <a:latin typeface="Mada"/>
                          <a:ea typeface="Mada"/>
                          <a:cs typeface="Mada"/>
                          <a:sym typeface="Mada"/>
                        </a:rPr>
                        <a:t> of the endogenous anticoagulant </a:t>
                      </a:r>
                      <a:r>
                        <a:rPr b="1" lang="en" sz="1200">
                          <a:solidFill>
                            <a:srgbClr val="FF0000"/>
                          </a:solidFill>
                          <a:latin typeface="Mada"/>
                          <a:ea typeface="Mada"/>
                          <a:cs typeface="Mada"/>
                          <a:sym typeface="Mada"/>
                        </a:rPr>
                        <a:t>“antithrombin III” </a:t>
                      </a:r>
                      <a:r>
                        <a:rPr lang="en" sz="1200">
                          <a:solidFill>
                            <a:schemeClr val="dk1"/>
                          </a:solidFill>
                          <a:latin typeface="Mada"/>
                          <a:ea typeface="Mada"/>
                          <a:cs typeface="Mada"/>
                          <a:sym typeface="Mada"/>
                        </a:rPr>
                        <a:t>(1000 folds) which </a:t>
                      </a:r>
                      <a:r>
                        <a:rPr b="1" lang="en" sz="1200">
                          <a:solidFill>
                            <a:srgbClr val="FF0000"/>
                          </a:solidFill>
                          <a:latin typeface="Mada"/>
                          <a:ea typeface="Mada"/>
                          <a:cs typeface="Mada"/>
                          <a:sym typeface="Mada"/>
                        </a:rPr>
                        <a:t>inhibits activated clotting factors mainly thrombin (factor IIa), </a:t>
                      </a:r>
                      <a:r>
                        <a:rPr lang="en" sz="1200">
                          <a:solidFill>
                            <a:srgbClr val="3C78D8"/>
                          </a:solidFill>
                          <a:latin typeface="Mada"/>
                          <a:ea typeface="Mada"/>
                          <a:cs typeface="Mada"/>
                          <a:sym typeface="Mada"/>
                        </a:rPr>
                        <a:t>other serine proteases (clotting factors) e.g VIIa, IXa </a:t>
                      </a:r>
                      <a:r>
                        <a:rPr b="1" lang="en" sz="1200">
                          <a:solidFill>
                            <a:srgbClr val="FF0000"/>
                          </a:solidFill>
                          <a:latin typeface="Mada"/>
                          <a:ea typeface="Mada"/>
                          <a:cs typeface="Mada"/>
                          <a:sym typeface="Mada"/>
                        </a:rPr>
                        <a:t> and particularly Xa, </a:t>
                      </a:r>
                      <a:r>
                        <a:rPr lang="en" sz="1200">
                          <a:solidFill>
                            <a:srgbClr val="3C78D8"/>
                          </a:solidFill>
                          <a:latin typeface="Mada"/>
                          <a:ea typeface="Mada"/>
                          <a:cs typeface="Mada"/>
                          <a:sym typeface="Mada"/>
                        </a:rPr>
                        <a:t>The anti-coagulant effect of heparin is mediated via anti-thrombin III</a:t>
                      </a:r>
                      <a:endParaRPr b="1" sz="1200">
                        <a:solidFill>
                          <a:srgbClr val="FF0000"/>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rgbClr val="3C78D8"/>
                          </a:solidFill>
                          <a:latin typeface="Mada"/>
                          <a:ea typeface="Mada"/>
                          <a:cs typeface="Mada"/>
                          <a:sym typeface="Mada"/>
                        </a:rPr>
                        <a:t>In the absence of heparin this inactivation is slow,</a:t>
                      </a:r>
                      <a:r>
                        <a:rPr lang="en" sz="1200">
                          <a:solidFill>
                            <a:schemeClr val="dk1"/>
                          </a:solidFill>
                          <a:latin typeface="Mada"/>
                          <a:ea typeface="Mada"/>
                          <a:cs typeface="Mada"/>
                          <a:sym typeface="Mada"/>
                        </a:rPr>
                        <a:t> when Heparin binds to antithrombin III </a:t>
                      </a:r>
                      <a:r>
                        <a:rPr lang="en" sz="1200">
                          <a:solidFill>
                            <a:srgbClr val="3C78D8"/>
                          </a:solidFill>
                          <a:latin typeface="Mada"/>
                          <a:ea typeface="Mada"/>
                          <a:cs typeface="Mada"/>
                          <a:sym typeface="Mada"/>
                        </a:rPr>
                        <a:t>(heparin acting is a co-factor)</a:t>
                      </a:r>
                      <a:r>
                        <a:rPr lang="en" sz="1200">
                          <a:solidFill>
                            <a:schemeClr val="dk1"/>
                          </a:solidFill>
                          <a:latin typeface="Mada"/>
                          <a:ea typeface="Mada"/>
                          <a:cs typeface="Mada"/>
                          <a:sym typeface="Mada"/>
                        </a:rPr>
                        <a:t>, it causes conformational changes that accelerates its rate of action 1000 fold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Heparin binds to </a:t>
                      </a:r>
                      <a:r>
                        <a:rPr b="1" lang="en" sz="1200" u="sng">
                          <a:solidFill>
                            <a:srgbClr val="FF0000"/>
                          </a:solidFill>
                          <a:latin typeface="Mada"/>
                          <a:ea typeface="Mada"/>
                          <a:cs typeface="Mada"/>
                          <a:sym typeface="Mada"/>
                        </a:rPr>
                        <a:t>both</a:t>
                      </a:r>
                      <a:r>
                        <a:rPr b="1" lang="en" sz="1200">
                          <a:solidFill>
                            <a:srgbClr val="FF0000"/>
                          </a:solidFill>
                          <a:latin typeface="Mada"/>
                          <a:ea typeface="Mada"/>
                          <a:cs typeface="Mada"/>
                          <a:sym typeface="Mada"/>
                        </a:rPr>
                        <a:t> antithrombin III and thrombin </a:t>
                      </a:r>
                      <a:r>
                        <a:rPr lang="en" sz="1200">
                          <a:solidFill>
                            <a:schemeClr val="dk1"/>
                          </a:solidFill>
                          <a:latin typeface="Mada"/>
                          <a:ea typeface="Mada"/>
                          <a:cs typeface="Mada"/>
                          <a:sym typeface="Mada"/>
                        </a:rPr>
                        <a:t>to form a ternary complex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Heparin dissociates leaving the thrombin bound to its inhibitor</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Once dissociated, Heparin is free to bind to another antithrombin molecule and subsequently inhibits more thrombin </a:t>
                      </a:r>
                      <a:endParaRPr sz="1200">
                        <a:solidFill>
                          <a:schemeClr val="dk1"/>
                        </a:solidFill>
                        <a:latin typeface="Mada"/>
                        <a:ea typeface="Mada"/>
                        <a:cs typeface="Mada"/>
                        <a:sym typeface="Mada"/>
                      </a:endParaRPr>
                    </a:p>
                  </a:txBody>
                  <a:tcPr marT="91425" marB="91425" marR="91425" marL="91425" anchor="ctr"/>
                </a:tc>
              </a:tr>
              <a:tr h="1163925">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Uses</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Due to its rapid onset of action, it is used to initiate immediate anticoagulation in thromboembolic disease (PE, DVT, MI) mainly as induction for oral vitamin K antagonists (VKAs)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Prevention of postoperative DVT (in patient undergoing hip replacement)</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Prevention of coagulation during renal dialysis or cardiac surgery</a:t>
                      </a:r>
                      <a:endParaRPr sz="1200">
                        <a:solidFill>
                          <a:schemeClr val="dk1"/>
                        </a:solidFill>
                        <a:latin typeface="Mada"/>
                        <a:ea typeface="Mada"/>
                        <a:cs typeface="Mada"/>
                        <a:sym typeface="Mada"/>
                      </a:endParaRPr>
                    </a:p>
                  </a:txBody>
                  <a:tcPr marT="91425" marB="91425" marR="91425" marL="91425" anchor="ctr"/>
                </a:tc>
              </a:tr>
              <a:tr h="2887950">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Dis-</a:t>
                      </a:r>
                      <a:endParaRPr b="1" sz="1200">
                        <a:solidFill>
                          <a:srgbClr val="FFFFFF"/>
                        </a:solidFill>
                        <a:latin typeface="Mada"/>
                        <a:ea typeface="Mada"/>
                        <a:cs typeface="Mada"/>
                        <a:sym typeface="Mada"/>
                      </a:endParaRPr>
                    </a:p>
                    <a:p>
                      <a:pPr indent="0" lvl="0" marL="0" rtl="0" algn="ctr">
                        <a:spcBef>
                          <a:spcPts val="0"/>
                        </a:spcBef>
                        <a:spcAft>
                          <a:spcPts val="0"/>
                        </a:spcAft>
                        <a:buNone/>
                      </a:pPr>
                      <a:r>
                        <a:rPr b="1" lang="en" sz="1200">
                          <a:solidFill>
                            <a:srgbClr val="FFFFFF"/>
                          </a:solidFill>
                          <a:latin typeface="Mada"/>
                          <a:ea typeface="Mada"/>
                          <a:cs typeface="Mada"/>
                          <a:sym typeface="Mada"/>
                        </a:rPr>
                        <a:t>advantage</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Clr>
                          <a:srgbClr val="FF0000"/>
                        </a:buClr>
                        <a:buSzPts val="1200"/>
                        <a:buFont typeface="Mada"/>
                        <a:buChar char="★"/>
                      </a:pPr>
                      <a:r>
                        <a:rPr b="1" lang="en" sz="1200">
                          <a:solidFill>
                            <a:srgbClr val="FF0000"/>
                          </a:solidFill>
                          <a:latin typeface="Mada"/>
                          <a:ea typeface="Mada"/>
                          <a:cs typeface="Mada"/>
                          <a:sym typeface="Mada"/>
                        </a:rPr>
                        <a:t>No predictable anticoagulant effects</a:t>
                      </a:r>
                      <a:r>
                        <a:rPr lang="en" sz="1200">
                          <a:latin typeface="Mada"/>
                          <a:ea typeface="Mada"/>
                          <a:cs typeface="Mada"/>
                          <a:sym typeface="Mada"/>
                        </a:rPr>
                        <a:t>; inter-patient &amp; intra-patient variability in response to a given dosage → in hospital setting, repeated monitoring</a:t>
                      </a:r>
                      <a:endParaRPr sz="1200">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b="1" lang="en" sz="1200">
                          <a:solidFill>
                            <a:srgbClr val="FF0000"/>
                          </a:solidFill>
                          <a:latin typeface="Mada"/>
                          <a:ea typeface="Mada"/>
                          <a:cs typeface="Mada"/>
                          <a:sym typeface="Mada"/>
                        </a:rPr>
                        <a:t>Low bioavailability</a:t>
                      </a:r>
                      <a:r>
                        <a:rPr lang="en" sz="1200">
                          <a:solidFill>
                            <a:srgbClr val="FF0000"/>
                          </a:solidFill>
                          <a:latin typeface="Mada"/>
                          <a:ea typeface="Mada"/>
                          <a:cs typeface="Mada"/>
                          <a:sym typeface="Mada"/>
                        </a:rPr>
                        <a:t> </a:t>
                      </a:r>
                      <a:r>
                        <a:rPr lang="en" sz="1200">
                          <a:latin typeface="Mada"/>
                          <a:ea typeface="Mada"/>
                          <a:cs typeface="Mada"/>
                          <a:sym typeface="Mada"/>
                        </a:rPr>
                        <a:t>→ binds to plasma proteins, endothelium &amp; macrophages</a:t>
                      </a:r>
                      <a:endParaRPr sz="1200">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b="1" lang="en" sz="1200">
                          <a:solidFill>
                            <a:srgbClr val="FF0000"/>
                          </a:solidFill>
                          <a:latin typeface="Mada"/>
                          <a:ea typeface="Mada"/>
                          <a:cs typeface="Mada"/>
                          <a:sym typeface="Mada"/>
                        </a:rPr>
                        <a:t>Re-thrombosis</a:t>
                      </a:r>
                      <a:r>
                        <a:rPr lang="en" sz="1200">
                          <a:latin typeface="Mada"/>
                          <a:ea typeface="Mada"/>
                          <a:cs typeface="Mada"/>
                          <a:sym typeface="Mada"/>
                        </a:rPr>
                        <a:t> → activates platelets as it does not neutralize fibrin-bound II a</a:t>
                      </a:r>
                      <a:endParaRPr sz="1200">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lang="en" sz="1200">
                          <a:latin typeface="Mada"/>
                          <a:ea typeface="Mada"/>
                          <a:cs typeface="Mada"/>
                          <a:sym typeface="Mada"/>
                        </a:rPr>
                        <a:t>Heparin discontinuation → No packed platelets → More thrombosis </a:t>
                      </a:r>
                      <a:endParaRPr sz="1200">
                        <a:latin typeface="Mada"/>
                        <a:ea typeface="Mada"/>
                        <a:cs typeface="Mada"/>
                        <a:sym typeface="Mada"/>
                      </a:endParaRPr>
                    </a:p>
                    <a:p>
                      <a:pPr indent="0" lvl="0" marL="457200" rtl="0" algn="l">
                        <a:spcBef>
                          <a:spcPts val="0"/>
                        </a:spcBef>
                        <a:spcAft>
                          <a:spcPts val="0"/>
                        </a:spcAft>
                        <a:buNone/>
                      </a:pPr>
                      <a:r>
                        <a:rPr lang="en" sz="1200">
                          <a:solidFill>
                            <a:srgbClr val="3C78D8"/>
                          </a:solidFill>
                          <a:latin typeface="Mada"/>
                          <a:ea typeface="Mada"/>
                          <a:cs typeface="Mada"/>
                          <a:sym typeface="Mada"/>
                        </a:rPr>
                        <a:t>No warfarin→ precipitate venous gangrene, </a:t>
                      </a:r>
                      <a:r>
                        <a:rPr b="1" lang="en" sz="1200">
                          <a:solidFill>
                            <a:srgbClr val="3C78D8"/>
                          </a:solidFill>
                          <a:latin typeface="Mada"/>
                          <a:ea typeface="Mada"/>
                          <a:cs typeface="Mada"/>
                          <a:sym typeface="Mada"/>
                        </a:rPr>
                        <a:t>give  → Direct thrombin inhibitor</a:t>
                      </a:r>
                      <a:endParaRPr sz="1200">
                        <a:solidFill>
                          <a:srgbClr val="3C78D8"/>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The inconvenience of administration by injection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The need for regular monitoring (aPTT)</a:t>
                      </a:r>
                      <a:endParaRPr sz="1200">
                        <a:solidFill>
                          <a:schemeClr val="dk1"/>
                        </a:solidFill>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lang="en" sz="1200">
                          <a:solidFill>
                            <a:schemeClr val="dk1"/>
                          </a:solidFill>
                          <a:latin typeface="Mada"/>
                          <a:ea typeface="Mada"/>
                          <a:cs typeface="Mada"/>
                          <a:sym typeface="Mada"/>
                        </a:rPr>
                        <a:t>UFH carries a risk of </a:t>
                      </a:r>
                      <a:r>
                        <a:rPr b="1" lang="en" sz="1200">
                          <a:solidFill>
                            <a:srgbClr val="FF0000"/>
                          </a:solidFill>
                          <a:latin typeface="Mada"/>
                          <a:ea typeface="Mada"/>
                          <a:cs typeface="Mada"/>
                          <a:sym typeface="Mada"/>
                        </a:rPr>
                        <a:t>heparin-induced thrombocytopenia,</a:t>
                      </a:r>
                      <a:r>
                        <a:rPr lang="en" sz="1200">
                          <a:solidFill>
                            <a:schemeClr val="dk1"/>
                          </a:solidFill>
                          <a:latin typeface="Mada"/>
                          <a:ea typeface="Mada"/>
                          <a:cs typeface="Mada"/>
                          <a:sym typeface="Mada"/>
                        </a:rPr>
                        <a:t> </a:t>
                      </a:r>
                      <a:r>
                        <a:rPr b="1" lang="en" sz="1200">
                          <a:solidFill>
                            <a:srgbClr val="FF0000"/>
                          </a:solidFill>
                          <a:latin typeface="Mada"/>
                          <a:ea typeface="Mada"/>
                          <a:cs typeface="Mada"/>
                          <a:sym typeface="Mada"/>
                        </a:rPr>
                        <a:t>a fall in the platelet count and increased risk of thrombosis </a:t>
                      </a:r>
                      <a:r>
                        <a:rPr lang="en" sz="1200">
                          <a:solidFill>
                            <a:schemeClr val="dk1"/>
                          </a:solidFill>
                          <a:latin typeface="Mada"/>
                          <a:ea typeface="Mada"/>
                          <a:cs typeface="Mada"/>
                          <a:sym typeface="Mada"/>
                        </a:rPr>
                        <a:t>due to binding to platelets</a:t>
                      </a:r>
                      <a:endParaRPr sz="1200">
                        <a:solidFill>
                          <a:srgbClr val="3C78D8"/>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Generally, if the number of platelets is too low, excessive bleeding can occur</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If the number of platelets is too high, blood clots can form thrombosis</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However, There are disorders that reduce the number of platelets, such as heparin-induced thrombocytopenia </a:t>
                      </a:r>
                      <a:r>
                        <a:rPr b="1" lang="en" sz="1200">
                          <a:solidFill>
                            <a:schemeClr val="dk1"/>
                          </a:solidFill>
                          <a:latin typeface="Mada"/>
                          <a:ea typeface="Mada"/>
                          <a:cs typeface="Mada"/>
                          <a:sym typeface="Mada"/>
                        </a:rPr>
                        <a:t>(HIT) </a:t>
                      </a:r>
                      <a:r>
                        <a:rPr lang="en" sz="1200">
                          <a:solidFill>
                            <a:schemeClr val="dk1"/>
                          </a:solidFill>
                          <a:latin typeface="Mada"/>
                          <a:ea typeface="Mada"/>
                          <a:cs typeface="Mada"/>
                          <a:sym typeface="Mada"/>
                        </a:rPr>
                        <a:t>that typically cause thrombosis, or clots, instead of bleeding.</a:t>
                      </a:r>
                      <a:endParaRPr sz="1200">
                        <a:solidFill>
                          <a:schemeClr val="dk1"/>
                        </a:solidFill>
                        <a:latin typeface="Mada"/>
                        <a:ea typeface="Mada"/>
                        <a:cs typeface="Mada"/>
                        <a:sym typeface="Mada"/>
                      </a:endParaRPr>
                    </a:p>
                    <a:p>
                      <a:pPr indent="-304800" lvl="1" marL="914400" rtl="0" algn="l">
                        <a:spcBef>
                          <a:spcPts val="0"/>
                        </a:spcBef>
                        <a:spcAft>
                          <a:spcPts val="0"/>
                        </a:spcAft>
                        <a:buClr>
                          <a:srgbClr val="3C78D8"/>
                        </a:buClr>
                        <a:buSzPts val="1200"/>
                        <a:buFont typeface="Mada"/>
                        <a:buChar char="○"/>
                      </a:pPr>
                      <a:r>
                        <a:rPr lang="en" sz="1200">
                          <a:solidFill>
                            <a:srgbClr val="3C78D8"/>
                          </a:solidFill>
                          <a:latin typeface="Mada"/>
                          <a:ea typeface="Mada"/>
                          <a:cs typeface="Mada"/>
                          <a:sym typeface="Mada"/>
                        </a:rPr>
                        <a:t>It happen in 4% pts. on heparin, latency 5-10 days. after 1st exposure or 2-3 days. after re-exposures →Venous → Arterial thrombosis </a:t>
                      </a:r>
                      <a:endParaRPr sz="1200">
                        <a:solidFill>
                          <a:schemeClr val="dk1"/>
                        </a:solidFill>
                        <a:latin typeface="Mada"/>
                        <a:ea typeface="Mada"/>
                        <a:cs typeface="Mada"/>
                        <a:sym typeface="Mada"/>
                      </a:endParaRPr>
                    </a:p>
                  </a:txBody>
                  <a:tcPr marT="91425" marB="91425" marR="91425" marL="91425" anchor="ctr"/>
                </a:tc>
              </a:tr>
              <a:tr h="982025">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ADRs</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Clr>
                          <a:srgbClr val="FF0000"/>
                        </a:buClr>
                        <a:buSzPts val="1200"/>
                        <a:buFont typeface="Mada"/>
                        <a:buChar char="★"/>
                      </a:pPr>
                      <a:r>
                        <a:rPr lang="en" sz="1200">
                          <a:solidFill>
                            <a:schemeClr val="dk1"/>
                          </a:solidFill>
                          <a:latin typeface="Mada"/>
                          <a:ea typeface="Mada"/>
                          <a:cs typeface="Mada"/>
                          <a:sym typeface="Mada"/>
                        </a:rPr>
                        <a:t>The major adverse effect of heparin is </a:t>
                      </a:r>
                      <a:r>
                        <a:rPr b="1" lang="en" sz="1200">
                          <a:solidFill>
                            <a:srgbClr val="FF0000"/>
                          </a:solidFill>
                          <a:latin typeface="Mada"/>
                          <a:ea typeface="Mada"/>
                          <a:cs typeface="Mada"/>
                          <a:sym typeface="Mada"/>
                        </a:rPr>
                        <a:t>bleeding</a:t>
                      </a:r>
                      <a:endParaRPr b="1" sz="1200">
                        <a:solidFill>
                          <a:srgbClr val="FF0000"/>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en" sz="1200">
                          <a:solidFill>
                            <a:schemeClr val="dk1"/>
                          </a:solidFill>
                          <a:latin typeface="Mada"/>
                          <a:ea typeface="Mada"/>
                          <a:cs typeface="Mada"/>
                          <a:sym typeface="Mada"/>
                        </a:rPr>
                        <a:t>Allergic reactions (chills, fever, urticaria) </a:t>
                      </a:r>
                      <a:r>
                        <a:rPr lang="en" sz="1200">
                          <a:solidFill>
                            <a:schemeClr val="dk1"/>
                          </a:solidFill>
                          <a:latin typeface="Mada"/>
                          <a:ea typeface="Mada"/>
                          <a:cs typeface="Mada"/>
                          <a:sym typeface="Mada"/>
                        </a:rPr>
                        <a:t>as heparin is of animal origin and should be used cautiously in patients with allergy</a:t>
                      </a:r>
                      <a:endParaRPr sz="1200">
                        <a:solidFill>
                          <a:schemeClr val="dk1"/>
                        </a:solidFill>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lang="en" sz="1200">
                          <a:solidFill>
                            <a:schemeClr val="dk1"/>
                          </a:solidFill>
                          <a:latin typeface="Mada"/>
                          <a:ea typeface="Mada"/>
                          <a:cs typeface="Mada"/>
                          <a:sym typeface="Mada"/>
                        </a:rPr>
                        <a:t>Long-term heparin therapy is associated with </a:t>
                      </a:r>
                      <a:r>
                        <a:rPr b="1" lang="en" sz="1200">
                          <a:solidFill>
                            <a:srgbClr val="FF0000"/>
                          </a:solidFill>
                          <a:latin typeface="Mada"/>
                          <a:ea typeface="Mada"/>
                          <a:cs typeface="Mada"/>
                          <a:sym typeface="Mada"/>
                        </a:rPr>
                        <a:t>osteoporosis </a:t>
                      </a:r>
                      <a:r>
                        <a:rPr b="1" baseline="30000" lang="en" sz="1200">
                          <a:solidFill>
                            <a:srgbClr val="6AA84F"/>
                          </a:solidFill>
                          <a:latin typeface="Mada"/>
                          <a:ea typeface="Mada"/>
                          <a:cs typeface="Mada"/>
                          <a:sym typeface="Mada"/>
                        </a:rPr>
                        <a:t>1</a:t>
                      </a:r>
                      <a:r>
                        <a:rPr lang="en"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b="1" lang="en" sz="1200">
                          <a:solidFill>
                            <a:schemeClr val="dk1"/>
                          </a:solidFill>
                          <a:latin typeface="Mada"/>
                          <a:ea typeface="Mada"/>
                          <a:cs typeface="Mada"/>
                          <a:sym typeface="Mada"/>
                        </a:rPr>
                        <a:t>Heparin-induced thrombocytopenia (HIT)</a:t>
                      </a:r>
                      <a:endParaRPr/>
                    </a:p>
                  </a:txBody>
                  <a:tcPr marT="91425" marB="91425" marR="91425" marL="91425" anchor="ctr"/>
                </a:tc>
              </a:tr>
              <a:tr h="1000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C.I</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Bleeding disorders, hemophilia</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Patients with hypersensitivity to the drug</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Recent surgery of the brain, eye or spinal cord, threatened abortion</a:t>
                      </a:r>
                      <a:endParaRPr/>
                    </a:p>
                  </a:txBody>
                  <a:tcPr marT="91425" marB="91425" marR="91425" marL="91425" anchor="ctr"/>
                </a:tc>
              </a:tr>
              <a:tr h="982025">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Reverse</a:t>
                      </a:r>
                      <a:endParaRPr b="1">
                        <a:solidFill>
                          <a:srgbClr val="FFFFFF"/>
                        </a:solidFill>
                        <a:latin typeface="Mada"/>
                        <a:ea typeface="Mada"/>
                        <a:cs typeface="Mada"/>
                        <a:sym typeface="Mada"/>
                      </a:endParaRPr>
                    </a:p>
                    <a:p>
                      <a:pPr indent="0" lvl="0" marL="0" rtl="0" algn="ctr">
                        <a:spcBef>
                          <a:spcPts val="0"/>
                        </a:spcBef>
                        <a:spcAft>
                          <a:spcPts val="0"/>
                        </a:spcAft>
                        <a:buNone/>
                      </a:pPr>
                      <a:r>
                        <a:rPr b="1" lang="en">
                          <a:solidFill>
                            <a:srgbClr val="FFFFFF"/>
                          </a:solidFill>
                          <a:latin typeface="Mada"/>
                          <a:ea typeface="Mada"/>
                          <a:cs typeface="Mada"/>
                          <a:sym typeface="Mada"/>
                        </a:rPr>
                        <a:t>Heparin</a:t>
                      </a:r>
                      <a:endParaRPr b="1">
                        <a:solidFill>
                          <a:srgbClr val="FFFFFF"/>
                        </a:solidFill>
                        <a:latin typeface="Mada"/>
                        <a:ea typeface="Mada"/>
                        <a:cs typeface="Mada"/>
                        <a:sym typeface="Mada"/>
                      </a:endParaRPr>
                    </a:p>
                    <a:p>
                      <a:pPr indent="0" lvl="0" marL="0" rtl="0" algn="ctr">
                        <a:spcBef>
                          <a:spcPts val="0"/>
                        </a:spcBef>
                        <a:spcAft>
                          <a:spcPts val="0"/>
                        </a:spcAft>
                        <a:buNone/>
                      </a:pPr>
                      <a:r>
                        <a:rPr b="1" lang="en">
                          <a:solidFill>
                            <a:srgbClr val="FFFFFF"/>
                          </a:solidFill>
                          <a:latin typeface="Mada"/>
                          <a:ea typeface="Mada"/>
                          <a:cs typeface="Mada"/>
                          <a:sym typeface="Mada"/>
                        </a:rPr>
                        <a:t>Action</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Discontinuation of the drug </a:t>
                      </a:r>
                      <a:endParaRPr sz="1200">
                        <a:solidFill>
                          <a:schemeClr val="dk1"/>
                        </a:solidFill>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lang="en" sz="1200">
                          <a:solidFill>
                            <a:schemeClr val="dk1"/>
                          </a:solidFill>
                          <a:latin typeface="Mada"/>
                          <a:ea typeface="Mada"/>
                          <a:cs typeface="Mada"/>
                          <a:sym typeface="Mada"/>
                        </a:rPr>
                        <a:t>Heparin is strongly acidic and is </a:t>
                      </a:r>
                      <a:r>
                        <a:rPr b="1" lang="en" sz="1200">
                          <a:solidFill>
                            <a:srgbClr val="FF0000"/>
                          </a:solidFill>
                          <a:latin typeface="Mada"/>
                          <a:ea typeface="Mada"/>
                          <a:cs typeface="Mada"/>
                          <a:sym typeface="Mada"/>
                        </a:rPr>
                        <a:t>neutralized by i.v. </a:t>
                      </a:r>
                      <a:r>
                        <a:rPr b="1" lang="en" sz="1200" u="sng">
                          <a:solidFill>
                            <a:srgbClr val="FF0000"/>
                          </a:solidFill>
                          <a:latin typeface="Mada"/>
                          <a:ea typeface="Mada"/>
                          <a:cs typeface="Mada"/>
                          <a:sym typeface="Mada"/>
                        </a:rPr>
                        <a:t>protamine sulfate</a:t>
                      </a:r>
                      <a:endParaRPr sz="1200" u="sng">
                        <a:solidFill>
                          <a:schemeClr val="dk1"/>
                        </a:solidFill>
                        <a:latin typeface="Mada"/>
                        <a:ea typeface="Mada"/>
                        <a:cs typeface="Mada"/>
                        <a:sym typeface="Mada"/>
                      </a:endParaRPr>
                    </a:p>
                    <a:p>
                      <a:pPr indent="0" lvl="0" marL="457200" rtl="0" algn="l">
                        <a:spcBef>
                          <a:spcPts val="0"/>
                        </a:spcBef>
                        <a:spcAft>
                          <a:spcPts val="0"/>
                        </a:spcAft>
                        <a:buNone/>
                      </a:pPr>
                      <a:r>
                        <a:rPr lang="en" sz="1200">
                          <a:solidFill>
                            <a:schemeClr val="dk1"/>
                          </a:solidFill>
                          <a:latin typeface="Mada"/>
                          <a:ea typeface="Mada"/>
                          <a:cs typeface="Mada"/>
                          <a:sym typeface="Mada"/>
                        </a:rPr>
                        <a:t>(a strongly basic protein) </a:t>
                      </a:r>
                      <a:r>
                        <a:rPr baseline="30000" lang="en" sz="1200">
                          <a:solidFill>
                            <a:srgbClr val="6AA84F"/>
                          </a:solidFill>
                          <a:latin typeface="Mada"/>
                          <a:ea typeface="Mada"/>
                          <a:cs typeface="Mada"/>
                          <a:sym typeface="Mada"/>
                        </a:rPr>
                        <a:t>2</a:t>
                      </a:r>
                      <a:endParaRPr baseline="30000" sz="1200">
                        <a:solidFill>
                          <a:srgbClr val="6AA84F"/>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It combines with heparin to form a stable complex devoid of anticoagulant activity</a:t>
                      </a:r>
                      <a:endParaRPr sz="1200">
                        <a:solidFill>
                          <a:schemeClr val="dk1"/>
                        </a:solidFill>
                        <a:latin typeface="Mada"/>
                        <a:ea typeface="Mada"/>
                        <a:cs typeface="Mada"/>
                        <a:sym typeface="Mada"/>
                      </a:endParaRPr>
                    </a:p>
                  </a:txBody>
                  <a:tcPr marT="91425" marB="91425" marR="91425" marL="91425" anchor="ctr"/>
                </a:tc>
              </a:tr>
            </a:tbl>
          </a:graphicData>
        </a:graphic>
      </p:graphicFrame>
      <p:sp>
        <p:nvSpPr>
          <p:cNvPr id="231" name="Google Shape;231;p28"/>
          <p:cNvSpPr txBox="1"/>
          <p:nvPr/>
        </p:nvSpPr>
        <p:spPr>
          <a:xfrm>
            <a:off x="-68700" y="11318325"/>
            <a:ext cx="6926700" cy="811800"/>
          </a:xfrm>
          <a:prstGeom prst="rect">
            <a:avLst/>
          </a:prstGeom>
          <a:noFill/>
          <a:ln>
            <a:noFill/>
          </a:ln>
        </p:spPr>
        <p:txBody>
          <a:bodyPr anchorCtr="0" anchor="t" bIns="91425" lIns="91425" spcFirstLastPara="1" rIns="91425" wrap="square" tIns="91425">
            <a:noAutofit/>
          </a:bodyPr>
          <a:lstStyle/>
          <a:p>
            <a:pPr indent="-279400" lvl="0" marL="457200" rtl="0" algn="l">
              <a:spcBef>
                <a:spcPts val="0"/>
              </a:spcBef>
              <a:spcAft>
                <a:spcPts val="0"/>
              </a:spcAft>
              <a:buClr>
                <a:srgbClr val="6AA84F"/>
              </a:buClr>
              <a:buSzPts val="800"/>
              <a:buFont typeface="Mada"/>
              <a:buAutoNum type="arabicParenR"/>
            </a:pPr>
            <a:r>
              <a:rPr lang="en" sz="800">
                <a:solidFill>
                  <a:srgbClr val="6AA84F"/>
                </a:solidFill>
                <a:latin typeface="Mada"/>
                <a:ea typeface="Mada"/>
                <a:cs typeface="Mada"/>
                <a:sym typeface="Mada"/>
              </a:rPr>
              <a:t>Heparin causes increased bone resorption by stimulating osteoclasts and suppressing osteoblast function, leading to decreased bone mass. </a:t>
            </a:r>
            <a:r>
              <a:rPr lang="en" sz="800">
                <a:solidFill>
                  <a:srgbClr val="9E9E9E"/>
                </a:solidFill>
                <a:latin typeface="Mada"/>
                <a:ea typeface="Mada"/>
                <a:cs typeface="Mada"/>
                <a:sym typeface="Mada"/>
              </a:rPr>
              <a:t>Other proposed mechanisms include depletion of mast cells in bone marrow and enhancement of parathyroid hormone (PTH) function, an important regulator of calcium in the body. The actions of PTH increase the release of calcium and phosphorus from bone into the blood to elevate serum levels; PTH is usually released in response to low serum calcium levels. </a:t>
            </a:r>
            <a:endParaRPr sz="800">
              <a:solidFill>
                <a:srgbClr val="6AA84F"/>
              </a:solidFill>
              <a:latin typeface="Mada"/>
              <a:ea typeface="Mada"/>
              <a:cs typeface="Mada"/>
              <a:sym typeface="Mada"/>
            </a:endParaRPr>
          </a:p>
          <a:p>
            <a:pPr indent="-279400" lvl="0" marL="457200" rtl="0" algn="l">
              <a:spcBef>
                <a:spcPts val="0"/>
              </a:spcBef>
              <a:spcAft>
                <a:spcPts val="0"/>
              </a:spcAft>
              <a:buClr>
                <a:srgbClr val="6AA84F"/>
              </a:buClr>
              <a:buSzPts val="800"/>
              <a:buFont typeface="Mada"/>
              <a:buAutoNum type="arabicParenR"/>
            </a:pPr>
            <a:r>
              <a:rPr lang="en" sz="800">
                <a:solidFill>
                  <a:srgbClr val="6AA84F"/>
                </a:solidFill>
                <a:latin typeface="Mada"/>
                <a:ea typeface="Mada"/>
                <a:cs typeface="Mada"/>
                <a:sym typeface="Mada"/>
              </a:rPr>
              <a:t>What’s the treatment of bleeding caused by UFH?</a:t>
            </a:r>
            <a:endParaRPr sz="800">
              <a:solidFill>
                <a:srgbClr val="6AA84F"/>
              </a:solidFill>
              <a:latin typeface="Mada"/>
              <a:ea typeface="Mada"/>
              <a:cs typeface="Mada"/>
              <a:sym typeface="Mad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Google Shape;236;p29"/>
          <p:cNvSpPr txBox="1"/>
          <p:nvPr/>
        </p:nvSpPr>
        <p:spPr>
          <a:xfrm>
            <a:off x="-8267700" y="-348075"/>
            <a:ext cx="6858000" cy="40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741B47"/>
                </a:solidFill>
                <a:latin typeface="Mada"/>
                <a:ea typeface="Mada"/>
                <a:cs typeface="Mada"/>
                <a:sym typeface="Mada"/>
              </a:rPr>
              <a:t>Low-Molecular-Weight Heparins (LMWHs)</a:t>
            </a:r>
            <a:endParaRPr b="1" sz="1800">
              <a:solidFill>
                <a:srgbClr val="741B47"/>
              </a:solidFill>
              <a:latin typeface="Mada"/>
              <a:ea typeface="Mada"/>
              <a:cs typeface="Mada"/>
              <a:sym typeface="Mada"/>
            </a:endParaRPr>
          </a:p>
        </p:txBody>
      </p:sp>
      <p:sp>
        <p:nvSpPr>
          <p:cNvPr id="237" name="Google Shape;237;p29"/>
          <p:cNvSpPr txBox="1"/>
          <p:nvPr/>
        </p:nvSpPr>
        <p:spPr>
          <a:xfrm>
            <a:off x="-7269300" y="59625"/>
            <a:ext cx="2866500" cy="647100"/>
          </a:xfrm>
          <a:prstGeom prst="rect">
            <a:avLst/>
          </a:prstGeom>
          <a:solidFill>
            <a:srgbClr val="741B47"/>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Mada"/>
                <a:ea typeface="Mada"/>
                <a:cs typeface="Mada"/>
                <a:sym typeface="Mada"/>
              </a:rPr>
              <a:t>Heparin fragments</a:t>
            </a:r>
            <a:endParaRPr b="1">
              <a:solidFill>
                <a:srgbClr val="FFFFFF"/>
              </a:solidFill>
              <a:latin typeface="Mada"/>
              <a:ea typeface="Mada"/>
              <a:cs typeface="Mada"/>
              <a:sym typeface="Mada"/>
            </a:endParaRPr>
          </a:p>
          <a:p>
            <a:pPr indent="0" lvl="0" marL="0" rtl="0" algn="ctr">
              <a:spcBef>
                <a:spcPts val="0"/>
              </a:spcBef>
              <a:spcAft>
                <a:spcPts val="0"/>
              </a:spcAft>
              <a:buNone/>
            </a:pPr>
            <a:r>
              <a:rPr b="1" lang="en">
                <a:solidFill>
                  <a:srgbClr val="FFFFFF"/>
                </a:solidFill>
                <a:latin typeface="Mada"/>
                <a:ea typeface="Mada"/>
                <a:cs typeface="Mada"/>
                <a:sym typeface="Mada"/>
              </a:rPr>
              <a:t>(enoxaparin, dalteparin)</a:t>
            </a:r>
            <a:endParaRPr b="1">
              <a:solidFill>
                <a:srgbClr val="FFFFFF"/>
              </a:solidFill>
              <a:latin typeface="Mada"/>
              <a:ea typeface="Mada"/>
              <a:cs typeface="Mada"/>
              <a:sym typeface="Mada"/>
            </a:endParaRPr>
          </a:p>
        </p:txBody>
      </p:sp>
      <p:cxnSp>
        <p:nvCxnSpPr>
          <p:cNvPr id="238" name="Google Shape;238;p29"/>
          <p:cNvCxnSpPr/>
          <p:nvPr/>
        </p:nvCxnSpPr>
        <p:spPr>
          <a:xfrm>
            <a:off x="2257425" y="8239125"/>
            <a:ext cx="2343300" cy="0"/>
          </a:xfrm>
          <a:prstGeom prst="straightConnector1">
            <a:avLst/>
          </a:prstGeom>
          <a:noFill/>
          <a:ln cap="flat" cmpd="sng" w="19050">
            <a:solidFill>
              <a:srgbClr val="B7B7B7"/>
            </a:solidFill>
            <a:prstDash val="solid"/>
            <a:round/>
            <a:headEnd len="med" w="med" type="none"/>
            <a:tailEnd len="med" w="med" type="none"/>
          </a:ln>
        </p:spPr>
      </p:cxnSp>
      <p:sp>
        <p:nvSpPr>
          <p:cNvPr id="239" name="Google Shape;239;p29"/>
          <p:cNvSpPr txBox="1"/>
          <p:nvPr/>
        </p:nvSpPr>
        <p:spPr>
          <a:xfrm>
            <a:off x="-4402950" y="59625"/>
            <a:ext cx="2993100" cy="647100"/>
          </a:xfrm>
          <a:prstGeom prst="rect">
            <a:avLst/>
          </a:prstGeom>
          <a:solidFill>
            <a:srgbClr val="C27BA0"/>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Mada"/>
                <a:ea typeface="Mada"/>
                <a:cs typeface="Mada"/>
                <a:sym typeface="Mada"/>
              </a:rPr>
              <a:t>Synthetic pentasaccharide</a:t>
            </a:r>
            <a:endParaRPr b="1">
              <a:solidFill>
                <a:srgbClr val="FFFFFF"/>
              </a:solidFill>
              <a:latin typeface="Mada"/>
              <a:ea typeface="Mada"/>
              <a:cs typeface="Mada"/>
              <a:sym typeface="Mada"/>
            </a:endParaRPr>
          </a:p>
          <a:p>
            <a:pPr indent="0" lvl="0" marL="0" rtl="0" algn="ctr">
              <a:spcBef>
                <a:spcPts val="0"/>
              </a:spcBef>
              <a:spcAft>
                <a:spcPts val="0"/>
              </a:spcAft>
              <a:buNone/>
            </a:pPr>
            <a:r>
              <a:rPr b="1" lang="en">
                <a:solidFill>
                  <a:srgbClr val="FFFFFF"/>
                </a:solidFill>
                <a:latin typeface="Mada"/>
                <a:ea typeface="Mada"/>
                <a:cs typeface="Mada"/>
                <a:sym typeface="Mada"/>
              </a:rPr>
              <a:t>(fondaparinux)</a:t>
            </a:r>
            <a:endParaRPr b="1">
              <a:solidFill>
                <a:srgbClr val="FFFFFF"/>
              </a:solidFill>
              <a:latin typeface="Mada"/>
              <a:ea typeface="Mada"/>
              <a:cs typeface="Mada"/>
              <a:sym typeface="Mada"/>
            </a:endParaRPr>
          </a:p>
        </p:txBody>
      </p:sp>
      <p:sp>
        <p:nvSpPr>
          <p:cNvPr id="240" name="Google Shape;240;p29"/>
          <p:cNvSpPr txBox="1"/>
          <p:nvPr/>
        </p:nvSpPr>
        <p:spPr>
          <a:xfrm>
            <a:off x="-8267700" y="707925"/>
            <a:ext cx="998400" cy="723000"/>
          </a:xfrm>
          <a:prstGeom prst="rect">
            <a:avLst/>
          </a:prstGeom>
          <a:solidFill>
            <a:srgbClr val="434343"/>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1300">
              <a:solidFill>
                <a:srgbClr val="FFFFFF"/>
              </a:solidFill>
              <a:latin typeface="Mada"/>
              <a:ea typeface="Mada"/>
              <a:cs typeface="Mada"/>
              <a:sym typeface="Mada"/>
            </a:endParaRPr>
          </a:p>
          <a:p>
            <a:pPr indent="0" lvl="0" marL="0" rtl="0" algn="ctr">
              <a:spcBef>
                <a:spcPts val="0"/>
              </a:spcBef>
              <a:spcAft>
                <a:spcPts val="0"/>
              </a:spcAft>
              <a:buNone/>
            </a:pPr>
            <a:r>
              <a:rPr b="1" lang="en" sz="1300">
                <a:solidFill>
                  <a:srgbClr val="FFFFFF"/>
                </a:solidFill>
                <a:latin typeface="Mada"/>
                <a:ea typeface="Mada"/>
                <a:cs typeface="Mada"/>
                <a:sym typeface="Mada"/>
              </a:rPr>
              <a:t>M.O.A</a:t>
            </a:r>
            <a:endParaRPr b="1" sz="1300">
              <a:solidFill>
                <a:srgbClr val="FFFFFF"/>
              </a:solidFill>
              <a:latin typeface="Mada"/>
              <a:ea typeface="Mada"/>
              <a:cs typeface="Mada"/>
              <a:sym typeface="Mada"/>
            </a:endParaRPr>
          </a:p>
        </p:txBody>
      </p:sp>
      <p:sp>
        <p:nvSpPr>
          <p:cNvPr id="241" name="Google Shape;241;p29"/>
          <p:cNvSpPr txBox="1"/>
          <p:nvPr/>
        </p:nvSpPr>
        <p:spPr>
          <a:xfrm>
            <a:off x="-7269300" y="707925"/>
            <a:ext cx="5859300" cy="723000"/>
          </a:xfrm>
          <a:prstGeom prst="rect">
            <a:avLst/>
          </a:prstGeom>
          <a:no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Mada"/>
                <a:ea typeface="Mada"/>
                <a:cs typeface="Mada"/>
                <a:sym typeface="Mada"/>
              </a:rPr>
              <a:t>LMWHs increase the action of antithrombin III on factor Xa but not its action on thrombin, because the moleacules are too small to bind to both enzyme and inhibitor.</a:t>
            </a:r>
            <a:endParaRPr sz="1200">
              <a:latin typeface="Mada"/>
              <a:ea typeface="Mada"/>
              <a:cs typeface="Mada"/>
              <a:sym typeface="Mada"/>
            </a:endParaRPr>
          </a:p>
        </p:txBody>
      </p:sp>
      <p:sp>
        <p:nvSpPr>
          <p:cNvPr id="242" name="Google Shape;242;p29"/>
          <p:cNvSpPr txBox="1"/>
          <p:nvPr/>
        </p:nvSpPr>
        <p:spPr>
          <a:xfrm>
            <a:off x="-8267700" y="1417725"/>
            <a:ext cx="998400" cy="408900"/>
          </a:xfrm>
          <a:prstGeom prst="rect">
            <a:avLst/>
          </a:prstGeom>
          <a:solidFill>
            <a:srgbClr val="434343"/>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rgbClr val="FFFFFF"/>
                </a:solidFill>
                <a:latin typeface="Mada"/>
                <a:ea typeface="Mada"/>
                <a:cs typeface="Mada"/>
                <a:sym typeface="Mada"/>
              </a:rPr>
              <a:t>Uses</a:t>
            </a:r>
            <a:endParaRPr b="1" sz="1300">
              <a:solidFill>
                <a:srgbClr val="FFFFFF"/>
              </a:solidFill>
              <a:latin typeface="Mada"/>
              <a:ea typeface="Mada"/>
              <a:cs typeface="Mada"/>
              <a:sym typeface="Mada"/>
            </a:endParaRPr>
          </a:p>
        </p:txBody>
      </p:sp>
      <p:sp>
        <p:nvSpPr>
          <p:cNvPr id="243" name="Google Shape;243;p29"/>
          <p:cNvSpPr txBox="1"/>
          <p:nvPr/>
        </p:nvSpPr>
        <p:spPr>
          <a:xfrm>
            <a:off x="-7269300" y="1430925"/>
            <a:ext cx="5859300" cy="395700"/>
          </a:xfrm>
          <a:prstGeom prst="rect">
            <a:avLst/>
          </a:prstGeom>
          <a:no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Mada"/>
                <a:ea typeface="Mada"/>
                <a:cs typeface="Mada"/>
                <a:sym typeface="Mada"/>
              </a:rPr>
              <a:t> Used increasingly in place of unfractionated heparin.</a:t>
            </a:r>
            <a:endParaRPr sz="1200">
              <a:latin typeface="Mada"/>
              <a:ea typeface="Mada"/>
              <a:cs typeface="Mada"/>
              <a:sym typeface="Mada"/>
            </a:endParaRPr>
          </a:p>
        </p:txBody>
      </p:sp>
      <p:sp>
        <p:nvSpPr>
          <p:cNvPr id="244" name="Google Shape;244;p29"/>
          <p:cNvSpPr txBox="1"/>
          <p:nvPr/>
        </p:nvSpPr>
        <p:spPr>
          <a:xfrm>
            <a:off x="0" y="128775"/>
            <a:ext cx="6858000" cy="647100"/>
          </a:xfrm>
          <a:prstGeom prst="rect">
            <a:avLst/>
          </a:prstGeom>
          <a:noFill/>
          <a:ln>
            <a:noFill/>
          </a:ln>
        </p:spPr>
        <p:txBody>
          <a:bodyPr anchorCtr="0" anchor="t" bIns="91425" lIns="91425" spcFirstLastPara="1" rIns="91425" wrap="square" tIns="91425">
            <a:noAutofit/>
          </a:bodyPr>
          <a:lstStyle/>
          <a:p>
            <a:pPr indent="-381000" lvl="0" marL="457200" rtl="0" algn="ctr">
              <a:spcBef>
                <a:spcPts val="0"/>
              </a:spcBef>
              <a:spcAft>
                <a:spcPts val="0"/>
              </a:spcAft>
              <a:buClr>
                <a:srgbClr val="741B47"/>
              </a:buClr>
              <a:buSzPts val="2400"/>
              <a:buFont typeface="Georgia"/>
              <a:buAutoNum type="arabicParenR"/>
            </a:pPr>
            <a:r>
              <a:rPr b="1" lang="en" sz="2400">
                <a:solidFill>
                  <a:srgbClr val="741B47"/>
                </a:solidFill>
                <a:latin typeface="Georgia"/>
                <a:ea typeface="Georgia"/>
                <a:cs typeface="Georgia"/>
                <a:sym typeface="Georgia"/>
              </a:rPr>
              <a:t>Indirect</a:t>
            </a:r>
            <a:r>
              <a:rPr b="1" lang="en" sz="2400">
                <a:solidFill>
                  <a:srgbClr val="741B47"/>
                </a:solidFill>
                <a:latin typeface="Georgia"/>
                <a:ea typeface="Georgia"/>
                <a:cs typeface="Georgia"/>
                <a:sym typeface="Georgia"/>
              </a:rPr>
              <a:t> Thrombin Inhibitors </a:t>
            </a:r>
            <a:r>
              <a:rPr b="1" lang="en">
                <a:solidFill>
                  <a:srgbClr val="741B47"/>
                </a:solidFill>
                <a:latin typeface="Georgia"/>
                <a:ea typeface="Georgia"/>
                <a:cs typeface="Georgia"/>
                <a:sym typeface="Georgia"/>
              </a:rPr>
              <a:t>CONT...</a:t>
            </a:r>
            <a:endParaRPr b="1">
              <a:solidFill>
                <a:srgbClr val="741B47"/>
              </a:solidFill>
              <a:latin typeface="Georgia"/>
              <a:ea typeface="Georgia"/>
              <a:cs typeface="Georgia"/>
              <a:sym typeface="Georgia"/>
            </a:endParaRPr>
          </a:p>
        </p:txBody>
      </p:sp>
      <p:sp>
        <p:nvSpPr>
          <p:cNvPr id="245" name="Google Shape;245;p29"/>
          <p:cNvSpPr txBox="1"/>
          <p:nvPr/>
        </p:nvSpPr>
        <p:spPr>
          <a:xfrm>
            <a:off x="-8267700" y="1826625"/>
            <a:ext cx="998400" cy="2191500"/>
          </a:xfrm>
          <a:prstGeom prst="rect">
            <a:avLst/>
          </a:prstGeom>
          <a:solidFill>
            <a:srgbClr val="434343"/>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1300">
              <a:solidFill>
                <a:srgbClr val="FFFFFF"/>
              </a:solidFill>
              <a:latin typeface="Mada"/>
              <a:ea typeface="Mada"/>
              <a:cs typeface="Mada"/>
              <a:sym typeface="Mada"/>
            </a:endParaRPr>
          </a:p>
          <a:p>
            <a:pPr indent="0" lvl="0" marL="0" rtl="0" algn="ctr">
              <a:spcBef>
                <a:spcPts val="0"/>
              </a:spcBef>
              <a:spcAft>
                <a:spcPts val="0"/>
              </a:spcAft>
              <a:buNone/>
            </a:pPr>
            <a:r>
              <a:t/>
            </a:r>
            <a:endParaRPr b="1" sz="1200">
              <a:solidFill>
                <a:srgbClr val="FFFFFF"/>
              </a:solidFill>
              <a:latin typeface="Mada"/>
              <a:ea typeface="Mada"/>
              <a:cs typeface="Mada"/>
              <a:sym typeface="Mada"/>
            </a:endParaRPr>
          </a:p>
          <a:p>
            <a:pPr indent="0" lvl="0" marL="0" rtl="0" algn="ctr">
              <a:spcBef>
                <a:spcPts val="0"/>
              </a:spcBef>
              <a:spcAft>
                <a:spcPts val="0"/>
              </a:spcAft>
              <a:buNone/>
            </a:pPr>
            <a:r>
              <a:t/>
            </a:r>
            <a:endParaRPr b="1" sz="1200">
              <a:solidFill>
                <a:srgbClr val="FFFFFF"/>
              </a:solidFill>
              <a:latin typeface="Mada"/>
              <a:ea typeface="Mada"/>
              <a:cs typeface="Mada"/>
              <a:sym typeface="Mada"/>
            </a:endParaRPr>
          </a:p>
          <a:p>
            <a:pPr indent="0" lvl="0" marL="0" rtl="0" algn="l">
              <a:spcBef>
                <a:spcPts val="0"/>
              </a:spcBef>
              <a:spcAft>
                <a:spcPts val="0"/>
              </a:spcAft>
              <a:buNone/>
            </a:pPr>
            <a:r>
              <a:t/>
            </a:r>
            <a:endParaRPr b="1" sz="1200">
              <a:solidFill>
                <a:srgbClr val="FFFFFF"/>
              </a:solidFill>
              <a:latin typeface="Mada"/>
              <a:ea typeface="Mada"/>
              <a:cs typeface="Mada"/>
              <a:sym typeface="Mada"/>
            </a:endParaRPr>
          </a:p>
          <a:p>
            <a:pPr indent="0" lvl="0" marL="0" rtl="0" algn="l">
              <a:spcBef>
                <a:spcPts val="0"/>
              </a:spcBef>
              <a:spcAft>
                <a:spcPts val="0"/>
              </a:spcAft>
              <a:buNone/>
            </a:pPr>
            <a:r>
              <a:t/>
            </a:r>
            <a:endParaRPr b="1" sz="1200">
              <a:solidFill>
                <a:srgbClr val="FFFFFF"/>
              </a:solidFill>
              <a:latin typeface="Mada"/>
              <a:ea typeface="Mada"/>
              <a:cs typeface="Mada"/>
              <a:sym typeface="Mada"/>
            </a:endParaRPr>
          </a:p>
          <a:p>
            <a:pPr indent="0" lvl="0" marL="0" rtl="0" algn="ctr">
              <a:spcBef>
                <a:spcPts val="0"/>
              </a:spcBef>
              <a:spcAft>
                <a:spcPts val="0"/>
              </a:spcAft>
              <a:buNone/>
            </a:pPr>
            <a:r>
              <a:rPr b="1" lang="en" sz="1200">
                <a:solidFill>
                  <a:srgbClr val="FFFFFF"/>
                </a:solidFill>
                <a:latin typeface="Mada"/>
                <a:ea typeface="Mada"/>
                <a:cs typeface="Mada"/>
                <a:sym typeface="Mada"/>
              </a:rPr>
              <a:t>Advantages</a:t>
            </a:r>
            <a:endParaRPr b="1" sz="1200">
              <a:solidFill>
                <a:srgbClr val="FFFFFF"/>
              </a:solidFill>
              <a:latin typeface="Mada"/>
              <a:ea typeface="Mada"/>
              <a:cs typeface="Mada"/>
              <a:sym typeface="Mada"/>
            </a:endParaRPr>
          </a:p>
        </p:txBody>
      </p:sp>
      <p:sp>
        <p:nvSpPr>
          <p:cNvPr id="246" name="Google Shape;246;p29"/>
          <p:cNvSpPr txBox="1"/>
          <p:nvPr/>
        </p:nvSpPr>
        <p:spPr>
          <a:xfrm>
            <a:off x="-7269300" y="1826625"/>
            <a:ext cx="5859300" cy="2191500"/>
          </a:xfrm>
          <a:prstGeom prst="rect">
            <a:avLst/>
          </a:prstGeom>
          <a:no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LMWHs are derived from the chemical or enzymatic degradation of UFH into fragments approximately one-third the size of heparin.</a:t>
            </a:r>
            <a:endParaRPr sz="1200">
              <a:solidFill>
                <a:srgbClr val="3D85C6"/>
              </a:solidFill>
              <a:latin typeface="Mada"/>
              <a:ea typeface="Mada"/>
              <a:cs typeface="Mada"/>
              <a:sym typeface="Mada"/>
            </a:endParaRPr>
          </a:p>
          <a:p>
            <a:pPr indent="-304800" lvl="0" marL="457200" rtl="0" algn="l">
              <a:spcBef>
                <a:spcPts val="0"/>
              </a:spcBef>
              <a:spcAft>
                <a:spcPts val="0"/>
              </a:spcAft>
              <a:buSzPts val="1200"/>
              <a:buFont typeface="Mada"/>
              <a:buChar char="●"/>
            </a:pPr>
            <a:r>
              <a:rPr b="1" lang="en" sz="1200">
                <a:latin typeface="Mada"/>
                <a:ea typeface="Mada"/>
                <a:cs typeface="Mada"/>
                <a:sym typeface="Mada"/>
              </a:rPr>
              <a:t>Have equal efficacy, without frequent laboratory monitoring (suitable for outpatient therapy)</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Have a more predictable anticoagulant response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better bioavailability, longer half life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Binding to platelets and osteoblasts is reduced with LMWH compared with UFH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Less platelet activation and lower risk of re-thrombosis and thrombocytopenia</a:t>
            </a:r>
            <a:endParaRPr sz="1200">
              <a:latin typeface="Mada"/>
              <a:ea typeface="Mada"/>
              <a:cs typeface="Mada"/>
              <a:sym typeface="Mada"/>
            </a:endParaRPr>
          </a:p>
        </p:txBody>
      </p:sp>
      <p:sp>
        <p:nvSpPr>
          <p:cNvPr id="247" name="Google Shape;247;p29"/>
          <p:cNvSpPr txBox="1"/>
          <p:nvPr/>
        </p:nvSpPr>
        <p:spPr>
          <a:xfrm>
            <a:off x="-8267700" y="4006450"/>
            <a:ext cx="6858000" cy="408900"/>
          </a:xfrm>
          <a:prstGeom prst="rect">
            <a:avLst/>
          </a:prstGeom>
          <a:solidFill>
            <a:srgbClr val="C27BA0"/>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Mada"/>
                <a:ea typeface="Mada"/>
                <a:cs typeface="Mada"/>
                <a:sym typeface="Mada"/>
              </a:rPr>
              <a:t>Synthetic Heparin Derivatives (fondaparinux)</a:t>
            </a:r>
            <a:endParaRPr b="1">
              <a:solidFill>
                <a:srgbClr val="FFFFFF"/>
              </a:solidFill>
              <a:latin typeface="Mada"/>
              <a:ea typeface="Mada"/>
              <a:cs typeface="Mada"/>
              <a:sym typeface="Mada"/>
            </a:endParaRPr>
          </a:p>
        </p:txBody>
      </p:sp>
      <p:sp>
        <p:nvSpPr>
          <p:cNvPr id="248" name="Google Shape;248;p29"/>
          <p:cNvSpPr txBox="1"/>
          <p:nvPr/>
        </p:nvSpPr>
        <p:spPr>
          <a:xfrm>
            <a:off x="-8267700" y="4415350"/>
            <a:ext cx="998400" cy="559500"/>
          </a:xfrm>
          <a:prstGeom prst="rect">
            <a:avLst/>
          </a:prstGeom>
          <a:solidFill>
            <a:srgbClr val="434343"/>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rgbClr val="FFFFFF"/>
                </a:solidFill>
                <a:latin typeface="Mada"/>
                <a:ea typeface="Mada"/>
                <a:cs typeface="Mada"/>
                <a:sym typeface="Mada"/>
              </a:rPr>
              <a:t>M.O.A</a:t>
            </a:r>
            <a:endParaRPr b="1" sz="1300">
              <a:solidFill>
                <a:srgbClr val="FFFFFF"/>
              </a:solidFill>
              <a:latin typeface="Mada"/>
              <a:ea typeface="Mada"/>
              <a:cs typeface="Mada"/>
              <a:sym typeface="Mada"/>
            </a:endParaRPr>
          </a:p>
        </p:txBody>
      </p:sp>
      <p:sp>
        <p:nvSpPr>
          <p:cNvPr id="249" name="Google Shape;249;p29"/>
          <p:cNvSpPr txBox="1"/>
          <p:nvPr/>
        </p:nvSpPr>
        <p:spPr>
          <a:xfrm>
            <a:off x="-7269300" y="4415350"/>
            <a:ext cx="5859300" cy="559500"/>
          </a:xfrm>
          <a:prstGeom prst="rect">
            <a:avLst/>
          </a:prstGeom>
          <a:no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Mada"/>
                <a:ea typeface="Mada"/>
                <a:cs typeface="Mada"/>
                <a:sym typeface="Mada"/>
              </a:rPr>
              <a:t>a synthetic compound that inhibits factor Xa by antithrombin but </a:t>
            </a:r>
            <a:r>
              <a:rPr b="1" lang="en" sz="1200">
                <a:latin typeface="Mada"/>
                <a:ea typeface="Mada"/>
                <a:cs typeface="Mada"/>
                <a:sym typeface="Mada"/>
              </a:rPr>
              <a:t>does not inhibit thrombin</a:t>
            </a:r>
            <a:endParaRPr b="1" sz="1200">
              <a:latin typeface="Mada"/>
              <a:ea typeface="Mada"/>
              <a:cs typeface="Mada"/>
              <a:sym typeface="Mada"/>
            </a:endParaRPr>
          </a:p>
        </p:txBody>
      </p:sp>
      <p:sp>
        <p:nvSpPr>
          <p:cNvPr id="250" name="Google Shape;250;p29"/>
          <p:cNvSpPr txBox="1"/>
          <p:nvPr/>
        </p:nvSpPr>
        <p:spPr>
          <a:xfrm>
            <a:off x="-8267700" y="4974850"/>
            <a:ext cx="998400" cy="806700"/>
          </a:xfrm>
          <a:prstGeom prst="rect">
            <a:avLst/>
          </a:prstGeom>
          <a:solidFill>
            <a:srgbClr val="434343"/>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1200">
              <a:solidFill>
                <a:srgbClr val="FFFFFF"/>
              </a:solidFill>
              <a:latin typeface="Mada"/>
              <a:ea typeface="Mada"/>
              <a:cs typeface="Mada"/>
              <a:sym typeface="Mada"/>
            </a:endParaRPr>
          </a:p>
          <a:p>
            <a:pPr indent="0" lvl="0" marL="0" rtl="0" algn="ctr">
              <a:spcBef>
                <a:spcPts val="0"/>
              </a:spcBef>
              <a:spcAft>
                <a:spcPts val="0"/>
              </a:spcAft>
              <a:buNone/>
            </a:pPr>
            <a:r>
              <a:rPr b="1" lang="en" sz="1200">
                <a:solidFill>
                  <a:srgbClr val="FFFFFF"/>
                </a:solidFill>
                <a:latin typeface="Mada"/>
                <a:ea typeface="Mada"/>
                <a:cs typeface="Mada"/>
                <a:sym typeface="Mada"/>
              </a:rPr>
              <a:t>Advantages</a:t>
            </a:r>
            <a:endParaRPr b="1" sz="1200">
              <a:solidFill>
                <a:srgbClr val="FFFFFF"/>
              </a:solidFill>
              <a:latin typeface="Mada"/>
              <a:ea typeface="Mada"/>
              <a:cs typeface="Mada"/>
              <a:sym typeface="Mada"/>
            </a:endParaRPr>
          </a:p>
        </p:txBody>
      </p:sp>
      <p:sp>
        <p:nvSpPr>
          <p:cNvPr id="251" name="Google Shape;251;p29"/>
          <p:cNvSpPr txBox="1"/>
          <p:nvPr/>
        </p:nvSpPr>
        <p:spPr>
          <a:xfrm>
            <a:off x="-7269300" y="4974850"/>
            <a:ext cx="5859300" cy="806700"/>
          </a:xfrm>
          <a:prstGeom prst="rect">
            <a:avLst/>
          </a:prstGeom>
          <a:no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
                <a:latin typeface="Mada"/>
                <a:ea typeface="Mada"/>
                <a:cs typeface="Mada"/>
                <a:sym typeface="Mada"/>
              </a:rPr>
              <a:t> </a:t>
            </a:r>
            <a:r>
              <a:rPr lang="en" sz="1200">
                <a:latin typeface="Mada"/>
                <a:ea typeface="Mada"/>
                <a:cs typeface="Mada"/>
                <a:sym typeface="Mada"/>
              </a:rPr>
              <a:t>can be given once a day at a fixed dose without coagulation monitoring</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Less likely than UFH or LMWHs to trigger HIT</a:t>
            </a:r>
            <a:endParaRPr sz="1200">
              <a:latin typeface="Mada"/>
              <a:ea typeface="Mada"/>
              <a:cs typeface="Mada"/>
              <a:sym typeface="Mada"/>
            </a:endParaRPr>
          </a:p>
        </p:txBody>
      </p:sp>
      <p:sp>
        <p:nvSpPr>
          <p:cNvPr id="252" name="Google Shape;252;p29"/>
          <p:cNvSpPr/>
          <p:nvPr/>
        </p:nvSpPr>
        <p:spPr>
          <a:xfrm>
            <a:off x="2562275" y="7570725"/>
            <a:ext cx="1600200" cy="1400400"/>
          </a:xfrm>
          <a:prstGeom prst="round2DiagRect">
            <a:avLst>
              <a:gd fmla="val 16667" name="adj1"/>
              <a:gd fmla="val 0" name="adj2"/>
            </a:avLst>
          </a:prstGeom>
          <a:solidFill>
            <a:srgbClr val="741B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Mada"/>
                <a:ea typeface="Mada"/>
                <a:cs typeface="Mada"/>
                <a:sym typeface="Mada"/>
              </a:rPr>
              <a:t>Differences between UFH and LMWH Heparins</a:t>
            </a:r>
            <a:endParaRPr b="1">
              <a:solidFill>
                <a:srgbClr val="FFFFFF"/>
              </a:solidFill>
              <a:latin typeface="Mada"/>
              <a:ea typeface="Mada"/>
              <a:cs typeface="Mada"/>
              <a:sym typeface="Mada"/>
            </a:endParaRPr>
          </a:p>
        </p:txBody>
      </p:sp>
      <p:sp>
        <p:nvSpPr>
          <p:cNvPr id="253" name="Google Shape;253;p29"/>
          <p:cNvSpPr txBox="1"/>
          <p:nvPr/>
        </p:nvSpPr>
        <p:spPr>
          <a:xfrm>
            <a:off x="4610125" y="7342125"/>
            <a:ext cx="2136900" cy="3678300"/>
          </a:xfrm>
          <a:prstGeom prst="rect">
            <a:avLst/>
          </a:prstGeom>
          <a:noFill/>
          <a:ln cap="flat" cmpd="sng" w="9525">
            <a:solidFill>
              <a:srgbClr val="000000"/>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C27BA0"/>
                </a:solidFill>
                <a:latin typeface="Georgia"/>
                <a:ea typeface="Georgia"/>
                <a:cs typeface="Georgia"/>
                <a:sym typeface="Georgia"/>
              </a:rPr>
              <a:t>IV ½ life</a:t>
            </a:r>
            <a:endParaRPr b="1" sz="1200">
              <a:solidFill>
                <a:srgbClr val="C27BA0"/>
              </a:solidFill>
              <a:latin typeface="Georgia"/>
              <a:ea typeface="Georgia"/>
              <a:cs typeface="Georgia"/>
              <a:sym typeface="Georgia"/>
            </a:endParaRPr>
          </a:p>
          <a:p>
            <a:pPr indent="0" lvl="0" marL="0" rtl="0" algn="ctr">
              <a:spcBef>
                <a:spcPts val="0"/>
              </a:spcBef>
              <a:spcAft>
                <a:spcPts val="0"/>
              </a:spcAft>
              <a:buNone/>
            </a:pPr>
            <a:r>
              <a:rPr lang="en" sz="1200">
                <a:latin typeface="Mada"/>
                <a:ea typeface="Mada"/>
                <a:cs typeface="Mada"/>
                <a:sym typeface="Mada"/>
              </a:rPr>
              <a:t>4 hours</a:t>
            </a:r>
            <a:endParaRPr sz="600">
              <a:latin typeface="Mada"/>
              <a:ea typeface="Mada"/>
              <a:cs typeface="Mada"/>
              <a:sym typeface="Mada"/>
            </a:endParaRPr>
          </a:p>
          <a:p>
            <a:pPr indent="0" lvl="0" marL="0" rtl="0" algn="ctr">
              <a:spcBef>
                <a:spcPts val="0"/>
              </a:spcBef>
              <a:spcAft>
                <a:spcPts val="0"/>
              </a:spcAft>
              <a:buNone/>
            </a:pPr>
            <a:r>
              <a:t/>
            </a:r>
            <a:endParaRPr sz="600">
              <a:latin typeface="Mada"/>
              <a:ea typeface="Mada"/>
              <a:cs typeface="Mada"/>
              <a:sym typeface="Mada"/>
            </a:endParaRPr>
          </a:p>
          <a:p>
            <a:pPr indent="0" lvl="0" marL="0" rtl="0" algn="ctr">
              <a:spcBef>
                <a:spcPts val="0"/>
              </a:spcBef>
              <a:spcAft>
                <a:spcPts val="0"/>
              </a:spcAft>
              <a:buNone/>
            </a:pPr>
            <a:r>
              <a:rPr b="1" lang="en" sz="1200">
                <a:solidFill>
                  <a:srgbClr val="C27BA0"/>
                </a:solidFill>
                <a:latin typeface="Georgia"/>
                <a:ea typeface="Georgia"/>
                <a:cs typeface="Georgia"/>
                <a:sym typeface="Georgia"/>
              </a:rPr>
              <a:t>Bioavailability after SC injection</a:t>
            </a:r>
            <a:endParaRPr b="1" sz="1200">
              <a:solidFill>
                <a:srgbClr val="C27BA0"/>
              </a:solidFill>
              <a:latin typeface="Georgia"/>
              <a:ea typeface="Georgia"/>
              <a:cs typeface="Georgia"/>
              <a:sym typeface="Georgia"/>
            </a:endParaRPr>
          </a:p>
          <a:p>
            <a:pPr indent="0" lvl="0" marL="0" rtl="0" algn="ctr">
              <a:spcBef>
                <a:spcPts val="0"/>
              </a:spcBef>
              <a:spcAft>
                <a:spcPts val="0"/>
              </a:spcAft>
              <a:buNone/>
            </a:pPr>
            <a:r>
              <a:rPr lang="en" sz="1200">
                <a:latin typeface="Mada"/>
                <a:ea typeface="Mada"/>
                <a:cs typeface="Mada"/>
                <a:sym typeface="Mada"/>
              </a:rPr>
              <a:t>90%</a:t>
            </a:r>
            <a:endParaRPr sz="600">
              <a:latin typeface="Mada"/>
              <a:ea typeface="Mada"/>
              <a:cs typeface="Mada"/>
              <a:sym typeface="Mada"/>
            </a:endParaRPr>
          </a:p>
          <a:p>
            <a:pPr indent="0" lvl="0" marL="0" rtl="0" algn="ctr">
              <a:spcBef>
                <a:spcPts val="0"/>
              </a:spcBef>
              <a:spcAft>
                <a:spcPts val="0"/>
              </a:spcAft>
              <a:buNone/>
            </a:pPr>
            <a:r>
              <a:t/>
            </a:r>
            <a:endParaRPr sz="600">
              <a:latin typeface="Mada"/>
              <a:ea typeface="Mada"/>
              <a:cs typeface="Mada"/>
              <a:sym typeface="Mada"/>
            </a:endParaRPr>
          </a:p>
          <a:p>
            <a:pPr indent="0" lvl="0" marL="0" rtl="0" algn="ctr">
              <a:spcBef>
                <a:spcPts val="0"/>
              </a:spcBef>
              <a:spcAft>
                <a:spcPts val="0"/>
              </a:spcAft>
              <a:buNone/>
            </a:pPr>
            <a:r>
              <a:rPr b="1" lang="en" sz="1200">
                <a:solidFill>
                  <a:srgbClr val="C27BA0"/>
                </a:solidFill>
                <a:latin typeface="Georgia"/>
                <a:ea typeface="Georgia"/>
                <a:cs typeface="Georgia"/>
                <a:sym typeface="Georgia"/>
              </a:rPr>
              <a:t>Anticoagulant response</a:t>
            </a:r>
            <a:endParaRPr b="1" sz="1200">
              <a:solidFill>
                <a:srgbClr val="C27BA0"/>
              </a:solidFill>
              <a:latin typeface="Georgia"/>
              <a:ea typeface="Georgia"/>
              <a:cs typeface="Georgia"/>
              <a:sym typeface="Georgia"/>
            </a:endParaRPr>
          </a:p>
          <a:p>
            <a:pPr indent="0" lvl="0" marL="0" rtl="0" algn="ctr">
              <a:spcBef>
                <a:spcPts val="0"/>
              </a:spcBef>
              <a:spcAft>
                <a:spcPts val="0"/>
              </a:spcAft>
              <a:buNone/>
            </a:pPr>
            <a:r>
              <a:rPr lang="en" sz="1200">
                <a:latin typeface="Mada"/>
                <a:ea typeface="Mada"/>
                <a:cs typeface="Mada"/>
                <a:sym typeface="Mada"/>
              </a:rPr>
              <a:t>Predictable</a:t>
            </a:r>
            <a:endParaRPr sz="600">
              <a:latin typeface="Mada"/>
              <a:ea typeface="Mada"/>
              <a:cs typeface="Mada"/>
              <a:sym typeface="Mada"/>
            </a:endParaRPr>
          </a:p>
          <a:p>
            <a:pPr indent="0" lvl="0" marL="0" rtl="0" algn="ctr">
              <a:spcBef>
                <a:spcPts val="0"/>
              </a:spcBef>
              <a:spcAft>
                <a:spcPts val="0"/>
              </a:spcAft>
              <a:buNone/>
            </a:pPr>
            <a:r>
              <a:t/>
            </a:r>
            <a:endParaRPr sz="600">
              <a:latin typeface="Mada"/>
              <a:ea typeface="Mada"/>
              <a:cs typeface="Mada"/>
              <a:sym typeface="Mada"/>
            </a:endParaRPr>
          </a:p>
          <a:p>
            <a:pPr indent="0" lvl="0" marL="0" rtl="0" algn="ctr">
              <a:spcBef>
                <a:spcPts val="0"/>
              </a:spcBef>
              <a:spcAft>
                <a:spcPts val="0"/>
              </a:spcAft>
              <a:buClr>
                <a:schemeClr val="dk1"/>
              </a:buClr>
              <a:buSzPts val="1100"/>
              <a:buFont typeface="Arial"/>
              <a:buNone/>
            </a:pPr>
            <a:r>
              <a:rPr b="1" lang="en" sz="1200">
                <a:solidFill>
                  <a:srgbClr val="C27BA0"/>
                </a:solidFill>
                <a:latin typeface="Georgia"/>
                <a:ea typeface="Georgia"/>
                <a:cs typeface="Georgia"/>
                <a:sym typeface="Georgia"/>
              </a:rPr>
              <a:t>Major adverse effect</a:t>
            </a:r>
            <a:endParaRPr b="1" sz="1200">
              <a:solidFill>
                <a:srgbClr val="C27BA0"/>
              </a:solidFill>
              <a:latin typeface="Georgia"/>
              <a:ea typeface="Georgia"/>
              <a:cs typeface="Georgia"/>
              <a:sym typeface="Georgia"/>
            </a:endParaRPr>
          </a:p>
          <a:p>
            <a:pPr indent="0" lvl="0" marL="0" rtl="0" algn="ctr">
              <a:spcBef>
                <a:spcPts val="0"/>
              </a:spcBef>
              <a:spcAft>
                <a:spcPts val="0"/>
              </a:spcAft>
              <a:buNone/>
            </a:pPr>
            <a:r>
              <a:rPr lang="en" sz="1200">
                <a:latin typeface="Mada"/>
                <a:ea typeface="Mada"/>
                <a:cs typeface="Mada"/>
                <a:sym typeface="Mada"/>
              </a:rPr>
              <a:t>Less frequent bleeding</a:t>
            </a:r>
            <a:endParaRPr sz="600">
              <a:latin typeface="Mada"/>
              <a:ea typeface="Mada"/>
              <a:cs typeface="Mada"/>
              <a:sym typeface="Mada"/>
            </a:endParaRPr>
          </a:p>
          <a:p>
            <a:pPr indent="0" lvl="0" marL="0" rtl="0" algn="ctr">
              <a:spcBef>
                <a:spcPts val="0"/>
              </a:spcBef>
              <a:spcAft>
                <a:spcPts val="0"/>
              </a:spcAft>
              <a:buNone/>
            </a:pPr>
            <a:r>
              <a:t/>
            </a:r>
            <a:endParaRPr sz="600">
              <a:latin typeface="Mada"/>
              <a:ea typeface="Mada"/>
              <a:cs typeface="Mada"/>
              <a:sym typeface="Mada"/>
            </a:endParaRPr>
          </a:p>
          <a:p>
            <a:pPr indent="0" lvl="0" marL="0" rtl="0" algn="ctr">
              <a:spcBef>
                <a:spcPts val="0"/>
              </a:spcBef>
              <a:spcAft>
                <a:spcPts val="0"/>
              </a:spcAft>
              <a:buClr>
                <a:schemeClr val="dk1"/>
              </a:buClr>
              <a:buSzPts val="1100"/>
              <a:buFont typeface="Arial"/>
              <a:buNone/>
            </a:pPr>
            <a:r>
              <a:rPr b="1" lang="en" sz="1200">
                <a:solidFill>
                  <a:srgbClr val="C27BA0"/>
                </a:solidFill>
                <a:latin typeface="Georgia"/>
                <a:ea typeface="Georgia"/>
                <a:cs typeface="Georgia"/>
                <a:sym typeface="Georgia"/>
              </a:rPr>
              <a:t>Specific Antagonist</a:t>
            </a:r>
            <a:endParaRPr b="1" sz="1200">
              <a:solidFill>
                <a:srgbClr val="C27BA0"/>
              </a:solidFill>
              <a:latin typeface="Georgia"/>
              <a:ea typeface="Georgia"/>
              <a:cs typeface="Georgia"/>
              <a:sym typeface="Georgia"/>
            </a:endParaRPr>
          </a:p>
          <a:p>
            <a:pPr indent="0" lvl="0" marL="0" rtl="0" algn="ctr">
              <a:spcBef>
                <a:spcPts val="0"/>
              </a:spcBef>
              <a:spcAft>
                <a:spcPts val="0"/>
              </a:spcAft>
              <a:buNone/>
            </a:pPr>
            <a:r>
              <a:rPr lang="en" sz="1200">
                <a:latin typeface="Mada"/>
                <a:ea typeface="Mada"/>
                <a:cs typeface="Mada"/>
                <a:sym typeface="Mada"/>
              </a:rPr>
              <a:t>Incomplete </a:t>
            </a:r>
            <a:endParaRPr sz="1200">
              <a:latin typeface="Mada"/>
              <a:ea typeface="Mada"/>
              <a:cs typeface="Mada"/>
              <a:sym typeface="Mada"/>
            </a:endParaRPr>
          </a:p>
          <a:p>
            <a:pPr indent="0" lvl="0" marL="0" rtl="0" algn="ctr">
              <a:spcBef>
                <a:spcPts val="0"/>
              </a:spcBef>
              <a:spcAft>
                <a:spcPts val="0"/>
              </a:spcAft>
              <a:buNone/>
            </a:pPr>
            <a:r>
              <a:rPr lang="en" sz="900">
                <a:solidFill>
                  <a:srgbClr val="6AA84F"/>
                </a:solidFill>
                <a:latin typeface="Mada"/>
                <a:ea typeface="Mada"/>
                <a:cs typeface="Mada"/>
                <a:sym typeface="Mada"/>
              </a:rPr>
              <a:t>Cannot be completely antagonized</a:t>
            </a:r>
            <a:endParaRPr sz="900">
              <a:solidFill>
                <a:srgbClr val="6AA84F"/>
              </a:solidFill>
              <a:latin typeface="Mada"/>
              <a:ea typeface="Mada"/>
              <a:cs typeface="Mada"/>
              <a:sym typeface="Mada"/>
            </a:endParaRPr>
          </a:p>
          <a:p>
            <a:pPr indent="0" lvl="0" marL="0" rtl="0" algn="ctr">
              <a:spcBef>
                <a:spcPts val="0"/>
              </a:spcBef>
              <a:spcAft>
                <a:spcPts val="0"/>
              </a:spcAft>
              <a:buNone/>
            </a:pPr>
            <a:r>
              <a:t/>
            </a:r>
            <a:endParaRPr sz="600">
              <a:latin typeface="Mada"/>
              <a:ea typeface="Mada"/>
              <a:cs typeface="Mada"/>
              <a:sym typeface="Mada"/>
            </a:endParaRPr>
          </a:p>
          <a:p>
            <a:pPr indent="0" lvl="0" marL="0" rtl="0" algn="ctr">
              <a:spcBef>
                <a:spcPts val="0"/>
              </a:spcBef>
              <a:spcAft>
                <a:spcPts val="0"/>
              </a:spcAft>
              <a:buNone/>
            </a:pPr>
            <a:r>
              <a:rPr b="1" lang="en" sz="1200">
                <a:solidFill>
                  <a:srgbClr val="C27BA0"/>
                </a:solidFill>
                <a:latin typeface="Georgia"/>
                <a:ea typeface="Georgia"/>
                <a:cs typeface="Georgia"/>
                <a:sym typeface="Georgia"/>
              </a:rPr>
              <a:t>Setting for Therapy</a:t>
            </a:r>
            <a:endParaRPr b="1" sz="1200">
              <a:solidFill>
                <a:srgbClr val="C27BA0"/>
              </a:solidFill>
              <a:latin typeface="Georgia"/>
              <a:ea typeface="Georgia"/>
              <a:cs typeface="Georgia"/>
              <a:sym typeface="Georgia"/>
            </a:endParaRPr>
          </a:p>
          <a:p>
            <a:pPr indent="0" lvl="0" marL="0" rtl="0" algn="ctr">
              <a:spcBef>
                <a:spcPts val="0"/>
              </a:spcBef>
              <a:spcAft>
                <a:spcPts val="0"/>
              </a:spcAft>
              <a:buNone/>
            </a:pPr>
            <a:r>
              <a:rPr lang="en" sz="1200">
                <a:latin typeface="Mada"/>
                <a:ea typeface="Mada"/>
                <a:cs typeface="Mada"/>
                <a:sym typeface="Mada"/>
              </a:rPr>
              <a:t>Hospital and outpatient clinic</a:t>
            </a:r>
            <a:endParaRPr sz="600">
              <a:latin typeface="Mada"/>
              <a:ea typeface="Mada"/>
              <a:cs typeface="Mada"/>
              <a:sym typeface="Mada"/>
            </a:endParaRPr>
          </a:p>
          <a:p>
            <a:pPr indent="0" lvl="0" marL="0" rtl="0" algn="ctr">
              <a:spcBef>
                <a:spcPts val="0"/>
              </a:spcBef>
              <a:spcAft>
                <a:spcPts val="0"/>
              </a:spcAft>
              <a:buNone/>
            </a:pPr>
            <a:r>
              <a:t/>
            </a:r>
            <a:endParaRPr sz="600">
              <a:latin typeface="Mada"/>
              <a:ea typeface="Mada"/>
              <a:cs typeface="Mada"/>
              <a:sym typeface="Mada"/>
            </a:endParaRPr>
          </a:p>
          <a:p>
            <a:pPr indent="0" lvl="0" marL="0" rtl="0" algn="ctr">
              <a:spcBef>
                <a:spcPts val="0"/>
              </a:spcBef>
              <a:spcAft>
                <a:spcPts val="0"/>
              </a:spcAft>
              <a:buNone/>
            </a:pPr>
            <a:r>
              <a:rPr b="1" lang="en" sz="1200">
                <a:solidFill>
                  <a:srgbClr val="C27BA0"/>
                </a:solidFill>
                <a:latin typeface="Georgia"/>
                <a:ea typeface="Georgia"/>
                <a:cs typeface="Georgia"/>
                <a:sym typeface="Georgia"/>
              </a:rPr>
              <a:t>Laboratory Monitoring</a:t>
            </a:r>
            <a:endParaRPr b="1" sz="1200">
              <a:solidFill>
                <a:srgbClr val="C27BA0"/>
              </a:solidFill>
              <a:latin typeface="Georgia"/>
              <a:ea typeface="Georgia"/>
              <a:cs typeface="Georgia"/>
              <a:sym typeface="Georgia"/>
            </a:endParaRPr>
          </a:p>
          <a:p>
            <a:pPr indent="0" lvl="0" marL="0" rtl="0" algn="ctr">
              <a:spcBef>
                <a:spcPts val="0"/>
              </a:spcBef>
              <a:spcAft>
                <a:spcPts val="0"/>
              </a:spcAft>
              <a:buNone/>
            </a:pPr>
            <a:r>
              <a:rPr lang="en" sz="1200">
                <a:latin typeface="Mada"/>
                <a:ea typeface="Mada"/>
                <a:cs typeface="Mada"/>
                <a:sym typeface="Mada"/>
              </a:rPr>
              <a:t>Not needed</a:t>
            </a:r>
            <a:endParaRPr sz="1200">
              <a:latin typeface="Mada"/>
              <a:ea typeface="Mada"/>
              <a:cs typeface="Mada"/>
              <a:sym typeface="Mada"/>
            </a:endParaRPr>
          </a:p>
        </p:txBody>
      </p:sp>
      <p:sp>
        <p:nvSpPr>
          <p:cNvPr id="254" name="Google Shape;254;p29"/>
          <p:cNvSpPr txBox="1"/>
          <p:nvPr/>
        </p:nvSpPr>
        <p:spPr>
          <a:xfrm>
            <a:off x="110975" y="7342075"/>
            <a:ext cx="2136900" cy="3678300"/>
          </a:xfrm>
          <a:prstGeom prst="rect">
            <a:avLst/>
          </a:prstGeom>
          <a:noFill/>
          <a:ln cap="flat" cmpd="sng" w="9525">
            <a:solidFill>
              <a:srgbClr val="000000"/>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741B47"/>
                </a:solidFill>
                <a:latin typeface="Georgia"/>
                <a:ea typeface="Georgia"/>
                <a:cs typeface="Georgia"/>
                <a:sym typeface="Georgia"/>
              </a:rPr>
              <a:t>IV ½ life</a:t>
            </a:r>
            <a:endParaRPr b="1" sz="1200">
              <a:solidFill>
                <a:srgbClr val="741B47"/>
              </a:solidFill>
              <a:latin typeface="Georgia"/>
              <a:ea typeface="Georgia"/>
              <a:cs typeface="Georgia"/>
              <a:sym typeface="Georgia"/>
            </a:endParaRPr>
          </a:p>
          <a:p>
            <a:pPr indent="0" lvl="0" marL="0" rtl="0" algn="ctr">
              <a:spcBef>
                <a:spcPts val="0"/>
              </a:spcBef>
              <a:spcAft>
                <a:spcPts val="0"/>
              </a:spcAft>
              <a:buNone/>
            </a:pPr>
            <a:r>
              <a:rPr lang="en" sz="1200">
                <a:latin typeface="Mada"/>
                <a:ea typeface="Mada"/>
                <a:cs typeface="Mada"/>
                <a:sym typeface="Mada"/>
              </a:rPr>
              <a:t>2 hours</a:t>
            </a:r>
            <a:endParaRPr sz="600">
              <a:latin typeface="Mada"/>
              <a:ea typeface="Mada"/>
              <a:cs typeface="Mada"/>
              <a:sym typeface="Mada"/>
            </a:endParaRPr>
          </a:p>
          <a:p>
            <a:pPr indent="0" lvl="0" marL="0" rtl="0" algn="ctr">
              <a:spcBef>
                <a:spcPts val="0"/>
              </a:spcBef>
              <a:spcAft>
                <a:spcPts val="0"/>
              </a:spcAft>
              <a:buNone/>
            </a:pPr>
            <a:r>
              <a:t/>
            </a:r>
            <a:endParaRPr sz="600">
              <a:latin typeface="Mada"/>
              <a:ea typeface="Mada"/>
              <a:cs typeface="Mada"/>
              <a:sym typeface="Mada"/>
            </a:endParaRPr>
          </a:p>
          <a:p>
            <a:pPr indent="0" lvl="0" marL="0" rtl="0" algn="ctr">
              <a:spcBef>
                <a:spcPts val="0"/>
              </a:spcBef>
              <a:spcAft>
                <a:spcPts val="0"/>
              </a:spcAft>
              <a:buNone/>
            </a:pPr>
            <a:r>
              <a:rPr b="1" lang="en" sz="1200">
                <a:solidFill>
                  <a:srgbClr val="741B47"/>
                </a:solidFill>
                <a:latin typeface="Georgia"/>
                <a:ea typeface="Georgia"/>
                <a:cs typeface="Georgia"/>
                <a:sym typeface="Georgia"/>
              </a:rPr>
              <a:t>Bioavailability after SC injection</a:t>
            </a:r>
            <a:endParaRPr b="1" sz="1200">
              <a:solidFill>
                <a:srgbClr val="741B47"/>
              </a:solidFill>
              <a:latin typeface="Georgia"/>
              <a:ea typeface="Georgia"/>
              <a:cs typeface="Georgia"/>
              <a:sym typeface="Georgia"/>
            </a:endParaRPr>
          </a:p>
          <a:p>
            <a:pPr indent="0" lvl="0" marL="0" rtl="0" algn="ctr">
              <a:spcBef>
                <a:spcPts val="0"/>
              </a:spcBef>
              <a:spcAft>
                <a:spcPts val="0"/>
              </a:spcAft>
              <a:buNone/>
            </a:pPr>
            <a:r>
              <a:rPr lang="en" sz="1200">
                <a:latin typeface="Mada"/>
                <a:ea typeface="Mada"/>
                <a:cs typeface="Mada"/>
                <a:sym typeface="Mada"/>
              </a:rPr>
              <a:t>20%</a:t>
            </a:r>
            <a:endParaRPr sz="600">
              <a:latin typeface="Mada"/>
              <a:ea typeface="Mada"/>
              <a:cs typeface="Mada"/>
              <a:sym typeface="Mada"/>
            </a:endParaRPr>
          </a:p>
          <a:p>
            <a:pPr indent="0" lvl="0" marL="0" rtl="0" algn="ctr">
              <a:spcBef>
                <a:spcPts val="0"/>
              </a:spcBef>
              <a:spcAft>
                <a:spcPts val="0"/>
              </a:spcAft>
              <a:buNone/>
            </a:pPr>
            <a:r>
              <a:t/>
            </a:r>
            <a:endParaRPr sz="600">
              <a:latin typeface="Mada"/>
              <a:ea typeface="Mada"/>
              <a:cs typeface="Mada"/>
              <a:sym typeface="Mada"/>
            </a:endParaRPr>
          </a:p>
          <a:p>
            <a:pPr indent="0" lvl="0" marL="0" rtl="0" algn="ctr">
              <a:spcBef>
                <a:spcPts val="0"/>
              </a:spcBef>
              <a:spcAft>
                <a:spcPts val="0"/>
              </a:spcAft>
              <a:buNone/>
            </a:pPr>
            <a:r>
              <a:rPr b="1" lang="en" sz="1200">
                <a:solidFill>
                  <a:srgbClr val="741B47"/>
                </a:solidFill>
                <a:latin typeface="Georgia"/>
                <a:ea typeface="Georgia"/>
                <a:cs typeface="Georgia"/>
                <a:sym typeface="Georgia"/>
              </a:rPr>
              <a:t>Anticoagulant response</a:t>
            </a:r>
            <a:endParaRPr b="1" sz="1200">
              <a:solidFill>
                <a:srgbClr val="741B47"/>
              </a:solidFill>
              <a:latin typeface="Georgia"/>
              <a:ea typeface="Georgia"/>
              <a:cs typeface="Georgia"/>
              <a:sym typeface="Georgia"/>
            </a:endParaRPr>
          </a:p>
          <a:p>
            <a:pPr indent="0" lvl="0" marL="0" rtl="0" algn="ctr">
              <a:spcBef>
                <a:spcPts val="0"/>
              </a:spcBef>
              <a:spcAft>
                <a:spcPts val="0"/>
              </a:spcAft>
              <a:buNone/>
            </a:pPr>
            <a:r>
              <a:rPr lang="en" sz="1200">
                <a:latin typeface="Mada"/>
                <a:ea typeface="Mada"/>
                <a:cs typeface="Mada"/>
                <a:sym typeface="Mada"/>
              </a:rPr>
              <a:t>Variable</a:t>
            </a:r>
            <a:endParaRPr sz="600">
              <a:latin typeface="Mada"/>
              <a:ea typeface="Mada"/>
              <a:cs typeface="Mada"/>
              <a:sym typeface="Mada"/>
            </a:endParaRPr>
          </a:p>
          <a:p>
            <a:pPr indent="0" lvl="0" marL="0" rtl="0" algn="ctr">
              <a:spcBef>
                <a:spcPts val="0"/>
              </a:spcBef>
              <a:spcAft>
                <a:spcPts val="0"/>
              </a:spcAft>
              <a:buNone/>
            </a:pPr>
            <a:r>
              <a:t/>
            </a:r>
            <a:endParaRPr sz="600">
              <a:latin typeface="Mada"/>
              <a:ea typeface="Mada"/>
              <a:cs typeface="Mada"/>
              <a:sym typeface="Mada"/>
            </a:endParaRPr>
          </a:p>
          <a:p>
            <a:pPr indent="0" lvl="0" marL="0" rtl="0" algn="ctr">
              <a:spcBef>
                <a:spcPts val="0"/>
              </a:spcBef>
              <a:spcAft>
                <a:spcPts val="0"/>
              </a:spcAft>
              <a:buNone/>
            </a:pPr>
            <a:r>
              <a:rPr b="1" lang="en" sz="1200">
                <a:solidFill>
                  <a:srgbClr val="741B47"/>
                </a:solidFill>
                <a:latin typeface="Georgia"/>
                <a:ea typeface="Georgia"/>
                <a:cs typeface="Georgia"/>
                <a:sym typeface="Georgia"/>
              </a:rPr>
              <a:t>Major adverse effect</a:t>
            </a:r>
            <a:endParaRPr b="1" sz="1200">
              <a:solidFill>
                <a:srgbClr val="741B47"/>
              </a:solidFill>
              <a:latin typeface="Georgia"/>
              <a:ea typeface="Georgia"/>
              <a:cs typeface="Georgia"/>
              <a:sym typeface="Georgia"/>
            </a:endParaRPr>
          </a:p>
          <a:p>
            <a:pPr indent="0" lvl="0" marL="0" rtl="0" algn="ctr">
              <a:spcBef>
                <a:spcPts val="0"/>
              </a:spcBef>
              <a:spcAft>
                <a:spcPts val="0"/>
              </a:spcAft>
              <a:buNone/>
            </a:pPr>
            <a:r>
              <a:rPr lang="en" sz="1200">
                <a:latin typeface="Mada"/>
                <a:ea typeface="Mada"/>
                <a:cs typeface="Mada"/>
                <a:sym typeface="Mada"/>
              </a:rPr>
              <a:t>Frequent bleeding, HIT, osteoporosis</a:t>
            </a:r>
            <a:endParaRPr sz="600">
              <a:latin typeface="Mada"/>
              <a:ea typeface="Mada"/>
              <a:cs typeface="Mada"/>
              <a:sym typeface="Mada"/>
            </a:endParaRPr>
          </a:p>
          <a:p>
            <a:pPr indent="0" lvl="0" marL="0" rtl="0" algn="ctr">
              <a:spcBef>
                <a:spcPts val="0"/>
              </a:spcBef>
              <a:spcAft>
                <a:spcPts val="0"/>
              </a:spcAft>
              <a:buNone/>
            </a:pPr>
            <a:r>
              <a:t/>
            </a:r>
            <a:endParaRPr sz="600">
              <a:latin typeface="Mada"/>
              <a:ea typeface="Mada"/>
              <a:cs typeface="Mada"/>
              <a:sym typeface="Mada"/>
            </a:endParaRPr>
          </a:p>
          <a:p>
            <a:pPr indent="0" lvl="0" marL="0" rtl="0" algn="ctr">
              <a:spcBef>
                <a:spcPts val="0"/>
              </a:spcBef>
              <a:spcAft>
                <a:spcPts val="0"/>
              </a:spcAft>
              <a:buNone/>
            </a:pPr>
            <a:r>
              <a:rPr b="1" lang="en" sz="1200">
                <a:solidFill>
                  <a:srgbClr val="741B47"/>
                </a:solidFill>
                <a:latin typeface="Georgia"/>
                <a:ea typeface="Georgia"/>
                <a:cs typeface="Georgia"/>
                <a:sym typeface="Georgia"/>
              </a:rPr>
              <a:t>Specific Antagonist</a:t>
            </a:r>
            <a:endParaRPr b="1" sz="1200">
              <a:solidFill>
                <a:srgbClr val="741B47"/>
              </a:solidFill>
              <a:latin typeface="Georgia"/>
              <a:ea typeface="Georgia"/>
              <a:cs typeface="Georgia"/>
              <a:sym typeface="Georgia"/>
            </a:endParaRPr>
          </a:p>
          <a:p>
            <a:pPr indent="0" lvl="0" marL="0" rtl="0" algn="ctr">
              <a:spcBef>
                <a:spcPts val="0"/>
              </a:spcBef>
              <a:spcAft>
                <a:spcPts val="0"/>
              </a:spcAft>
              <a:buNone/>
            </a:pPr>
            <a:r>
              <a:rPr lang="en" sz="1200">
                <a:latin typeface="Mada"/>
                <a:ea typeface="Mada"/>
                <a:cs typeface="Mada"/>
                <a:sym typeface="Mada"/>
              </a:rPr>
              <a:t>Protamine sulfate</a:t>
            </a:r>
            <a:endParaRPr sz="600">
              <a:latin typeface="Mada"/>
              <a:ea typeface="Mada"/>
              <a:cs typeface="Mada"/>
              <a:sym typeface="Mada"/>
            </a:endParaRPr>
          </a:p>
          <a:p>
            <a:pPr indent="0" lvl="0" marL="0" rtl="0" algn="ctr">
              <a:spcBef>
                <a:spcPts val="0"/>
              </a:spcBef>
              <a:spcAft>
                <a:spcPts val="0"/>
              </a:spcAft>
              <a:buNone/>
            </a:pPr>
            <a:r>
              <a:t/>
            </a:r>
            <a:endParaRPr sz="600">
              <a:latin typeface="Mada"/>
              <a:ea typeface="Mada"/>
              <a:cs typeface="Mada"/>
              <a:sym typeface="Mada"/>
            </a:endParaRPr>
          </a:p>
          <a:p>
            <a:pPr indent="0" lvl="0" marL="0" rtl="0" algn="ctr">
              <a:spcBef>
                <a:spcPts val="0"/>
              </a:spcBef>
              <a:spcAft>
                <a:spcPts val="0"/>
              </a:spcAft>
              <a:buClr>
                <a:schemeClr val="dk1"/>
              </a:buClr>
              <a:buSzPts val="1100"/>
              <a:buFont typeface="Arial"/>
              <a:buNone/>
            </a:pPr>
            <a:r>
              <a:rPr b="1" lang="en" sz="1200">
                <a:solidFill>
                  <a:srgbClr val="741B47"/>
                </a:solidFill>
                <a:latin typeface="Georgia"/>
                <a:ea typeface="Georgia"/>
                <a:cs typeface="Georgia"/>
                <a:sym typeface="Georgia"/>
              </a:rPr>
              <a:t>Setting for Therapy</a:t>
            </a:r>
            <a:endParaRPr b="1" sz="1200">
              <a:solidFill>
                <a:srgbClr val="741B47"/>
              </a:solidFill>
              <a:latin typeface="Georgia"/>
              <a:ea typeface="Georgia"/>
              <a:cs typeface="Georgia"/>
              <a:sym typeface="Georgia"/>
            </a:endParaRPr>
          </a:p>
          <a:p>
            <a:pPr indent="0" lvl="0" marL="0" rtl="0" algn="ctr">
              <a:spcBef>
                <a:spcPts val="0"/>
              </a:spcBef>
              <a:spcAft>
                <a:spcPts val="0"/>
              </a:spcAft>
              <a:buNone/>
            </a:pPr>
            <a:r>
              <a:rPr lang="en" sz="1200">
                <a:latin typeface="Mada"/>
                <a:ea typeface="Mada"/>
                <a:cs typeface="Mada"/>
                <a:sym typeface="Mada"/>
              </a:rPr>
              <a:t>Hospital</a:t>
            </a:r>
            <a:endParaRPr sz="600">
              <a:latin typeface="Mada"/>
              <a:ea typeface="Mada"/>
              <a:cs typeface="Mada"/>
              <a:sym typeface="Mada"/>
            </a:endParaRPr>
          </a:p>
          <a:p>
            <a:pPr indent="0" lvl="0" marL="0" rtl="0" algn="ctr">
              <a:spcBef>
                <a:spcPts val="0"/>
              </a:spcBef>
              <a:spcAft>
                <a:spcPts val="0"/>
              </a:spcAft>
              <a:buNone/>
            </a:pPr>
            <a:r>
              <a:t/>
            </a:r>
            <a:endParaRPr sz="600">
              <a:latin typeface="Mada"/>
              <a:ea typeface="Mada"/>
              <a:cs typeface="Mada"/>
              <a:sym typeface="Mada"/>
            </a:endParaRPr>
          </a:p>
          <a:p>
            <a:pPr indent="0" lvl="0" marL="0" rtl="0" algn="ctr">
              <a:spcBef>
                <a:spcPts val="0"/>
              </a:spcBef>
              <a:spcAft>
                <a:spcPts val="0"/>
              </a:spcAft>
              <a:buClr>
                <a:schemeClr val="dk1"/>
              </a:buClr>
              <a:buSzPts val="1100"/>
              <a:buFont typeface="Arial"/>
              <a:buNone/>
            </a:pPr>
            <a:r>
              <a:rPr b="1" lang="en" sz="1200">
                <a:solidFill>
                  <a:srgbClr val="741B47"/>
                </a:solidFill>
                <a:latin typeface="Georgia"/>
                <a:ea typeface="Georgia"/>
                <a:cs typeface="Georgia"/>
                <a:sym typeface="Georgia"/>
              </a:rPr>
              <a:t>Laboratory Monitoring</a:t>
            </a:r>
            <a:endParaRPr b="1" sz="1200">
              <a:solidFill>
                <a:srgbClr val="741B47"/>
              </a:solidFill>
              <a:latin typeface="Georgia"/>
              <a:ea typeface="Georgia"/>
              <a:cs typeface="Georgia"/>
              <a:sym typeface="Georgia"/>
            </a:endParaRPr>
          </a:p>
          <a:p>
            <a:pPr indent="0" lvl="0" marL="0" rtl="0" algn="ctr">
              <a:spcBef>
                <a:spcPts val="0"/>
              </a:spcBef>
              <a:spcAft>
                <a:spcPts val="0"/>
              </a:spcAft>
              <a:buNone/>
            </a:pPr>
            <a:r>
              <a:rPr lang="en" sz="1200">
                <a:latin typeface="Mada"/>
                <a:ea typeface="Mada"/>
                <a:cs typeface="Mada"/>
                <a:sym typeface="Mada"/>
              </a:rPr>
              <a:t>Needed aPTT</a:t>
            </a:r>
            <a:endParaRPr sz="1200">
              <a:latin typeface="Mada"/>
              <a:ea typeface="Mada"/>
              <a:cs typeface="Mada"/>
              <a:sym typeface="Mada"/>
            </a:endParaRPr>
          </a:p>
        </p:txBody>
      </p:sp>
      <p:sp>
        <p:nvSpPr>
          <p:cNvPr id="255" name="Google Shape;255;p29"/>
          <p:cNvSpPr/>
          <p:nvPr/>
        </p:nvSpPr>
        <p:spPr>
          <a:xfrm>
            <a:off x="235625" y="6931600"/>
            <a:ext cx="1887600" cy="275700"/>
          </a:xfrm>
          <a:prstGeom prst="roundRect">
            <a:avLst>
              <a:gd fmla="val 50000" name="adj"/>
            </a:avLst>
          </a:prstGeom>
          <a:solidFill>
            <a:srgbClr val="741B4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a:solidFill>
                  <a:schemeClr val="lt1"/>
                </a:solidFill>
                <a:latin typeface="Georgia"/>
                <a:ea typeface="Georgia"/>
                <a:cs typeface="Georgia"/>
                <a:sym typeface="Georgia"/>
              </a:rPr>
              <a:t>Heparin (UFH)</a:t>
            </a:r>
            <a:endParaRPr>
              <a:solidFill>
                <a:srgbClr val="FFFFFF"/>
              </a:solidFill>
              <a:latin typeface="Georgia"/>
              <a:ea typeface="Georgia"/>
              <a:cs typeface="Georgia"/>
              <a:sym typeface="Georgia"/>
            </a:endParaRPr>
          </a:p>
        </p:txBody>
      </p:sp>
      <p:sp>
        <p:nvSpPr>
          <p:cNvPr id="256" name="Google Shape;256;p29"/>
          <p:cNvSpPr/>
          <p:nvPr/>
        </p:nvSpPr>
        <p:spPr>
          <a:xfrm>
            <a:off x="4734775" y="6931588"/>
            <a:ext cx="1887600" cy="275700"/>
          </a:xfrm>
          <a:prstGeom prst="roundRect">
            <a:avLst>
              <a:gd fmla="val 50000" name="adj"/>
            </a:avLst>
          </a:prstGeom>
          <a:solidFill>
            <a:srgbClr val="C27B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a:solidFill>
                  <a:schemeClr val="lt1"/>
                </a:solidFill>
                <a:latin typeface="Georgia"/>
                <a:ea typeface="Georgia"/>
                <a:cs typeface="Georgia"/>
                <a:sym typeface="Georgia"/>
              </a:rPr>
              <a:t>LMWH</a:t>
            </a:r>
            <a:endParaRPr>
              <a:solidFill>
                <a:srgbClr val="FFFFFF"/>
              </a:solidFill>
              <a:latin typeface="Georgia"/>
              <a:ea typeface="Georgia"/>
              <a:cs typeface="Georgia"/>
              <a:sym typeface="Georgia"/>
            </a:endParaRPr>
          </a:p>
        </p:txBody>
      </p:sp>
      <p:sp>
        <p:nvSpPr>
          <p:cNvPr id="257" name="Google Shape;257;p29"/>
          <p:cNvSpPr txBox="1"/>
          <p:nvPr/>
        </p:nvSpPr>
        <p:spPr>
          <a:xfrm>
            <a:off x="-8267700" y="60825"/>
            <a:ext cx="998400" cy="644700"/>
          </a:xfrm>
          <a:prstGeom prst="rect">
            <a:avLst/>
          </a:prstGeom>
          <a:solidFill>
            <a:srgbClr val="434343"/>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1300">
              <a:solidFill>
                <a:srgbClr val="FFFFFF"/>
              </a:solidFill>
              <a:latin typeface="Mada"/>
              <a:ea typeface="Mada"/>
              <a:cs typeface="Mada"/>
              <a:sym typeface="Mada"/>
            </a:endParaRPr>
          </a:p>
          <a:p>
            <a:pPr indent="0" lvl="0" marL="0" rtl="0" algn="ctr">
              <a:spcBef>
                <a:spcPts val="0"/>
              </a:spcBef>
              <a:spcAft>
                <a:spcPts val="0"/>
              </a:spcAft>
              <a:buNone/>
            </a:pPr>
            <a:r>
              <a:rPr b="1" lang="en" sz="1300">
                <a:solidFill>
                  <a:srgbClr val="FFFFFF"/>
                </a:solidFill>
                <a:latin typeface="Mada"/>
                <a:ea typeface="Mada"/>
                <a:cs typeface="Mada"/>
                <a:sym typeface="Mada"/>
              </a:rPr>
              <a:t>Drug</a:t>
            </a:r>
            <a:endParaRPr b="1" sz="1300">
              <a:solidFill>
                <a:srgbClr val="FFFFFF"/>
              </a:solidFill>
              <a:latin typeface="Mada"/>
              <a:ea typeface="Mada"/>
              <a:cs typeface="Mada"/>
              <a:sym typeface="Mada"/>
            </a:endParaRPr>
          </a:p>
        </p:txBody>
      </p:sp>
      <p:sp>
        <p:nvSpPr>
          <p:cNvPr id="258" name="Google Shape;258;p29"/>
          <p:cNvSpPr txBox="1"/>
          <p:nvPr/>
        </p:nvSpPr>
        <p:spPr>
          <a:xfrm>
            <a:off x="7171000" y="1183575"/>
            <a:ext cx="7202100" cy="1767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The theoretical pharmacologic advantages of LMWH over UFH arise from the preferential binding ratio to factor Xa over thrombin. LMWH (Enoxaparin , Dalteparin) have:</a:t>
            </a:r>
            <a:endParaRPr sz="1200">
              <a:latin typeface="Mada"/>
              <a:ea typeface="Mada"/>
              <a:cs typeface="Mada"/>
              <a:sym typeface="Mada"/>
            </a:endParaRPr>
          </a:p>
          <a:p>
            <a:pPr indent="0" lvl="0" marL="457200" rtl="0" algn="l">
              <a:spcBef>
                <a:spcPts val="0"/>
              </a:spcBef>
              <a:spcAft>
                <a:spcPts val="0"/>
              </a:spcAft>
              <a:buNone/>
            </a:pPr>
            <a:r>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less plasma protein binding,</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less platelet activation and lower risk of re- thrombosis and thrombocytopenia.,</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Good bioavaialibility</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More predictable response</a:t>
            </a:r>
            <a:endParaRPr sz="1200">
              <a:latin typeface="Mada"/>
              <a:ea typeface="Mada"/>
              <a:cs typeface="Mada"/>
              <a:sym typeface="Mada"/>
            </a:endParaRPr>
          </a:p>
        </p:txBody>
      </p:sp>
      <p:sp>
        <p:nvSpPr>
          <p:cNvPr id="259" name="Google Shape;259;p29"/>
          <p:cNvSpPr txBox="1"/>
          <p:nvPr/>
        </p:nvSpPr>
        <p:spPr>
          <a:xfrm>
            <a:off x="6952275" y="3093000"/>
            <a:ext cx="6639600" cy="3000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sz="1200">
                <a:solidFill>
                  <a:schemeClr val="dk1"/>
                </a:solidFill>
                <a:latin typeface="Mada"/>
                <a:ea typeface="Mada"/>
                <a:cs typeface="Mada"/>
                <a:sym typeface="Mada"/>
              </a:rPr>
              <a:t>↑ </a:t>
            </a:r>
            <a:r>
              <a:rPr lang="en" sz="1200">
                <a:latin typeface="Mada"/>
                <a:ea typeface="Mada"/>
                <a:cs typeface="Mada"/>
                <a:sym typeface="Mada"/>
              </a:rPr>
              <a:t>Predictability of anticoagulant response i.e. little inter-patient and intra- patient variability in response to a given dosage. without the need for laboratory monitoring</a:t>
            </a:r>
            <a:endParaRPr sz="1200">
              <a:latin typeface="Mada"/>
              <a:ea typeface="Mada"/>
              <a:cs typeface="Mada"/>
              <a:sym typeface="Mada"/>
            </a:endParaRPr>
          </a:p>
          <a:p>
            <a:pPr indent="-304800" lvl="0" marL="457200" rtl="0" algn="l">
              <a:spcBef>
                <a:spcPts val="0"/>
              </a:spcBef>
              <a:spcAft>
                <a:spcPts val="0"/>
              </a:spcAft>
              <a:buSzPts val="1200"/>
              <a:buChar char="●"/>
            </a:pPr>
            <a:r>
              <a:rPr lang="en" sz="1200">
                <a:solidFill>
                  <a:schemeClr val="dk1"/>
                </a:solidFill>
                <a:latin typeface="Mada"/>
                <a:ea typeface="Mada"/>
                <a:cs typeface="Mada"/>
                <a:sym typeface="Mada"/>
              </a:rPr>
              <a:t>↑ </a:t>
            </a:r>
            <a:r>
              <a:rPr lang="en" sz="1200">
                <a:latin typeface="Mada"/>
                <a:ea typeface="Mada"/>
                <a:cs typeface="Mada"/>
                <a:sym typeface="Mada"/>
              </a:rPr>
              <a:t>Bioavailability; as it hardly binds to plasma proteins, endothelium &amp; macrophages.</a:t>
            </a:r>
            <a:endParaRPr sz="1200">
              <a:latin typeface="Mada"/>
              <a:ea typeface="Mada"/>
              <a:cs typeface="Mada"/>
              <a:sym typeface="Mada"/>
            </a:endParaRPr>
          </a:p>
          <a:p>
            <a:pPr indent="-304800" lvl="0" marL="457200" rtl="0" algn="l">
              <a:spcBef>
                <a:spcPts val="0"/>
              </a:spcBef>
              <a:spcAft>
                <a:spcPts val="0"/>
              </a:spcAft>
              <a:buSzPts val="1200"/>
              <a:buChar char="●"/>
            </a:pPr>
            <a:r>
              <a:rPr b="1" lang="en" sz="1200">
                <a:latin typeface="Mada"/>
                <a:ea typeface="Mada"/>
                <a:cs typeface="Mada"/>
                <a:sym typeface="Mada"/>
              </a:rPr>
              <a:t>↓</a:t>
            </a:r>
            <a:r>
              <a:rPr lang="en" sz="1200">
                <a:latin typeface="Mada"/>
                <a:ea typeface="Mada"/>
                <a:cs typeface="Mada"/>
                <a:sym typeface="Mada"/>
              </a:rPr>
              <a:t>Incidence of thrombocytopenia; as it seldom sensitive to PF4.</a:t>
            </a:r>
            <a:endParaRPr sz="1200">
              <a:latin typeface="Mada"/>
              <a:ea typeface="Mada"/>
              <a:cs typeface="Mada"/>
              <a:sym typeface="Mada"/>
            </a:endParaRPr>
          </a:p>
          <a:p>
            <a:pPr indent="-304800" lvl="0" marL="457200" rtl="0" algn="l">
              <a:spcBef>
                <a:spcPts val="0"/>
              </a:spcBef>
              <a:spcAft>
                <a:spcPts val="0"/>
              </a:spcAft>
              <a:buSzPts val="1200"/>
              <a:buChar char="●"/>
            </a:pPr>
            <a:r>
              <a:rPr b="1" lang="en" sz="1200">
                <a:latin typeface="Mada"/>
                <a:ea typeface="Mada"/>
                <a:cs typeface="Mada"/>
                <a:sym typeface="Mada"/>
              </a:rPr>
              <a:t>↓</a:t>
            </a:r>
            <a:r>
              <a:rPr lang="en" sz="1200">
                <a:latin typeface="Mada"/>
                <a:ea typeface="Mada"/>
                <a:cs typeface="Mada"/>
                <a:sym typeface="Mada"/>
              </a:rPr>
              <a:t>Incidence of bleeding tendency;  </a:t>
            </a:r>
            <a:r>
              <a:rPr b="1" lang="en" sz="1200">
                <a:latin typeface="Mada"/>
                <a:ea typeface="Mada"/>
                <a:cs typeface="Mada"/>
                <a:sym typeface="Mada"/>
              </a:rPr>
              <a:t>↓ </a:t>
            </a:r>
            <a:r>
              <a:rPr lang="en" sz="1200">
                <a:latin typeface="Mada"/>
                <a:ea typeface="Mada"/>
                <a:cs typeface="Mada"/>
                <a:sym typeface="Mada"/>
              </a:rPr>
              <a:t>effect AT III &amp; </a:t>
            </a:r>
            <a:r>
              <a:rPr b="1" lang="en" sz="1200">
                <a:latin typeface="Mada"/>
                <a:ea typeface="Mada"/>
                <a:cs typeface="Mada"/>
                <a:sym typeface="Mada"/>
              </a:rPr>
              <a:t>↓</a:t>
            </a:r>
            <a:r>
              <a:rPr lang="en" sz="1200">
                <a:latin typeface="Mada"/>
                <a:ea typeface="Mada"/>
                <a:cs typeface="Mada"/>
                <a:sym typeface="Mada"/>
              </a:rPr>
              <a:t>  platelet interactions.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Much better tolerability;</a:t>
            </a:r>
            <a:endParaRPr sz="1200">
              <a:latin typeface="Mada"/>
              <a:ea typeface="Mada"/>
              <a:cs typeface="Mada"/>
              <a:sym typeface="Mada"/>
            </a:endParaRPr>
          </a:p>
          <a:p>
            <a:pPr indent="0" lvl="0" marL="457200" rtl="0" algn="l">
              <a:spcBef>
                <a:spcPts val="0"/>
              </a:spcBef>
              <a:spcAft>
                <a:spcPts val="0"/>
              </a:spcAft>
              <a:buNone/>
            </a:pPr>
            <a:r>
              <a:rPr lang="en" sz="1200">
                <a:latin typeface="Mada"/>
                <a:ea typeface="Mada"/>
                <a:cs typeface="Mada"/>
                <a:sym typeface="Mada"/>
              </a:rPr>
              <a:t>given sub. cut.</a:t>
            </a:r>
            <a:endParaRPr sz="1200">
              <a:latin typeface="Mada"/>
              <a:ea typeface="Mada"/>
              <a:cs typeface="Mada"/>
              <a:sym typeface="Mada"/>
            </a:endParaRPr>
          </a:p>
          <a:p>
            <a:pPr indent="0" lvl="0" marL="457200" rtl="0" algn="l">
              <a:spcBef>
                <a:spcPts val="0"/>
              </a:spcBef>
              <a:spcAft>
                <a:spcPts val="0"/>
              </a:spcAft>
              <a:buNone/>
            </a:pPr>
            <a:r>
              <a:rPr b="1" lang="en" sz="1200">
                <a:solidFill>
                  <a:schemeClr val="dk1"/>
                </a:solidFill>
                <a:latin typeface="Mada"/>
                <a:ea typeface="Mada"/>
                <a:cs typeface="Mada"/>
                <a:sym typeface="Mada"/>
              </a:rPr>
              <a:t>↓ </a:t>
            </a:r>
            <a:r>
              <a:rPr lang="en" sz="1200">
                <a:latin typeface="Mada"/>
                <a:ea typeface="Mada"/>
                <a:cs typeface="Mada"/>
                <a:sym typeface="Mada"/>
              </a:rPr>
              <a:t>frequency of administration due to longer duration of action</a:t>
            </a:r>
            <a:endParaRPr sz="1200">
              <a:latin typeface="Mada"/>
              <a:ea typeface="Mada"/>
              <a:cs typeface="Mada"/>
              <a:sym typeface="Mada"/>
            </a:endParaRPr>
          </a:p>
          <a:p>
            <a:pPr indent="0" lvl="0" marL="457200" rtl="0" algn="l">
              <a:spcBef>
                <a:spcPts val="0"/>
              </a:spcBef>
              <a:spcAft>
                <a:spcPts val="0"/>
              </a:spcAft>
              <a:buNone/>
            </a:pPr>
            <a:r>
              <a:rPr b="1" lang="en" sz="1200">
                <a:solidFill>
                  <a:schemeClr val="dk1"/>
                </a:solidFill>
                <a:latin typeface="Mada"/>
                <a:ea typeface="Mada"/>
                <a:cs typeface="Mada"/>
                <a:sym typeface="Mada"/>
              </a:rPr>
              <a:t>↓ </a:t>
            </a:r>
            <a:r>
              <a:rPr lang="en" sz="1200">
                <a:latin typeface="Mada"/>
                <a:ea typeface="Mada"/>
                <a:cs typeface="Mada"/>
                <a:sym typeface="Mada"/>
              </a:rPr>
              <a:t>need for regular monitoring </a:t>
            </a:r>
            <a:endParaRPr sz="1200">
              <a:latin typeface="Mada"/>
              <a:ea typeface="Mada"/>
              <a:cs typeface="Mada"/>
              <a:sym typeface="Mada"/>
            </a:endParaRPr>
          </a:p>
          <a:p>
            <a:pPr indent="0" lvl="0" marL="457200" rtl="0" algn="l">
              <a:spcBef>
                <a:spcPts val="0"/>
              </a:spcBef>
              <a:spcAft>
                <a:spcPts val="0"/>
              </a:spcAft>
              <a:buNone/>
            </a:pPr>
            <a:r>
              <a:rPr lang="en" sz="1200">
                <a:latin typeface="Mada"/>
                <a:ea typeface="Mada"/>
                <a:cs typeface="Mada"/>
                <a:sym typeface="Mada"/>
              </a:rPr>
              <a:t>Outside hospital settings</a:t>
            </a:r>
            <a:endParaRPr sz="1200">
              <a:latin typeface="Mada"/>
              <a:ea typeface="Mada"/>
              <a:cs typeface="Mada"/>
              <a:sym typeface="Mada"/>
            </a:endParaRPr>
          </a:p>
        </p:txBody>
      </p:sp>
      <p:sp>
        <p:nvSpPr>
          <p:cNvPr id="260" name="Google Shape;260;p29"/>
          <p:cNvSpPr txBox="1"/>
          <p:nvPr/>
        </p:nvSpPr>
        <p:spPr>
          <a:xfrm>
            <a:off x="2160675" y="10639425"/>
            <a:ext cx="2536800" cy="55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solidFill>
                  <a:srgbClr val="FF0000"/>
                </a:solidFill>
                <a:latin typeface="Mada"/>
                <a:ea typeface="Mada"/>
                <a:cs typeface="Mada"/>
                <a:sym typeface="Mada"/>
              </a:rPr>
              <a:t>This is important! </a:t>
            </a:r>
            <a:r>
              <a:rPr lang="en" sz="900">
                <a:solidFill>
                  <a:srgbClr val="6AA84F"/>
                </a:solidFill>
                <a:latin typeface="Mada"/>
                <a:ea typeface="Mada"/>
                <a:cs typeface="Mada"/>
                <a:sym typeface="Mada"/>
              </a:rPr>
              <a:t>In case you </a:t>
            </a:r>
            <a:r>
              <a:rPr lang="en" sz="900">
                <a:solidFill>
                  <a:srgbClr val="6AA84F"/>
                </a:solidFill>
                <a:latin typeface="Mada"/>
                <a:ea typeface="Mada"/>
                <a:cs typeface="Mada"/>
                <a:sym typeface="Mada"/>
              </a:rPr>
              <a:t>were asked </a:t>
            </a:r>
            <a:endParaRPr sz="900">
              <a:solidFill>
                <a:srgbClr val="6AA84F"/>
              </a:solidFill>
              <a:latin typeface="Mada"/>
              <a:ea typeface="Mada"/>
              <a:cs typeface="Mada"/>
              <a:sym typeface="Mada"/>
            </a:endParaRPr>
          </a:p>
          <a:p>
            <a:pPr indent="0" lvl="0" marL="0" rtl="0" algn="ctr">
              <a:spcBef>
                <a:spcPts val="0"/>
              </a:spcBef>
              <a:spcAft>
                <a:spcPts val="0"/>
              </a:spcAft>
              <a:buNone/>
            </a:pPr>
            <a:r>
              <a:rPr lang="en" sz="900">
                <a:solidFill>
                  <a:srgbClr val="6AA84F"/>
                </a:solidFill>
                <a:latin typeface="Mada"/>
                <a:ea typeface="Mada"/>
                <a:cs typeface="Mada"/>
                <a:sym typeface="Mada"/>
              </a:rPr>
              <a:t>about the </a:t>
            </a:r>
            <a:r>
              <a:rPr lang="en" sz="900">
                <a:solidFill>
                  <a:srgbClr val="6AA84F"/>
                </a:solidFill>
                <a:latin typeface="Mada"/>
                <a:ea typeface="Mada"/>
                <a:cs typeface="Mada"/>
                <a:sym typeface="Mada"/>
              </a:rPr>
              <a:t>differences </a:t>
            </a:r>
            <a:r>
              <a:rPr lang="en" sz="900">
                <a:solidFill>
                  <a:srgbClr val="6AA84F"/>
                </a:solidFill>
                <a:latin typeface="Mada"/>
                <a:ea typeface="Mada"/>
                <a:cs typeface="Mada"/>
                <a:sym typeface="Mada"/>
              </a:rPr>
              <a:t>between LMWH and UFH </a:t>
            </a:r>
            <a:endParaRPr sz="900">
              <a:latin typeface="Mada"/>
              <a:ea typeface="Mada"/>
              <a:cs typeface="Mada"/>
              <a:sym typeface="Mada"/>
            </a:endParaRPr>
          </a:p>
        </p:txBody>
      </p:sp>
      <p:pic>
        <p:nvPicPr>
          <p:cNvPr id="261" name="Google Shape;261;p29"/>
          <p:cNvPicPr preferRelativeResize="0"/>
          <p:nvPr/>
        </p:nvPicPr>
        <p:blipFill rotWithShape="1">
          <a:blip r:embed="rId3">
            <a:alphaModFix/>
          </a:blip>
          <a:srcRect b="0" l="2822" r="2453" t="1506"/>
          <a:stretch/>
        </p:blipFill>
        <p:spPr>
          <a:xfrm>
            <a:off x="2360550" y="9110675"/>
            <a:ext cx="2136900" cy="1528750"/>
          </a:xfrm>
          <a:prstGeom prst="rect">
            <a:avLst/>
          </a:prstGeom>
          <a:noFill/>
          <a:ln>
            <a:noFill/>
          </a:ln>
        </p:spPr>
      </p:pic>
      <p:sp>
        <p:nvSpPr>
          <p:cNvPr id="262" name="Google Shape;262;p29"/>
          <p:cNvSpPr txBox="1"/>
          <p:nvPr/>
        </p:nvSpPr>
        <p:spPr>
          <a:xfrm>
            <a:off x="-3424875" y="8146675"/>
            <a:ext cx="1788900" cy="27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rPr>
              <a:t>This is important!</a:t>
            </a:r>
            <a:endParaRPr>
              <a:solidFill>
                <a:srgbClr val="FF0000"/>
              </a:solidFill>
            </a:endParaRPr>
          </a:p>
        </p:txBody>
      </p:sp>
      <p:graphicFrame>
        <p:nvGraphicFramePr>
          <p:cNvPr id="263" name="Google Shape;263;p29"/>
          <p:cNvGraphicFramePr/>
          <p:nvPr/>
        </p:nvGraphicFramePr>
        <p:xfrm>
          <a:off x="73013" y="1467375"/>
          <a:ext cx="3000000" cy="3000000"/>
        </p:xfrm>
        <a:graphic>
          <a:graphicData uri="http://schemas.openxmlformats.org/drawingml/2006/table">
            <a:tbl>
              <a:tblPr>
                <a:noFill/>
                <a:tableStyleId>{1F3F2DB6-4125-43BF-BE99-9D106D9B7C9B}</a:tableStyleId>
              </a:tblPr>
              <a:tblGrid>
                <a:gridCol w="922200"/>
                <a:gridCol w="2681350"/>
                <a:gridCol w="3108425"/>
              </a:tblGrid>
              <a:tr h="555925">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Drug</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0" lvl="0" marL="0" rtl="0" algn="ctr">
                        <a:spcBef>
                          <a:spcPts val="0"/>
                        </a:spcBef>
                        <a:spcAft>
                          <a:spcPts val="0"/>
                        </a:spcAft>
                        <a:buNone/>
                      </a:pPr>
                      <a:r>
                        <a:rPr b="1" lang="en">
                          <a:solidFill>
                            <a:schemeClr val="lt1"/>
                          </a:solidFill>
                          <a:latin typeface="Mada"/>
                          <a:ea typeface="Mada"/>
                          <a:cs typeface="Mada"/>
                          <a:sym typeface="Mada"/>
                        </a:rPr>
                        <a:t>Heparin fragments</a:t>
                      </a:r>
                      <a:endParaRPr b="1">
                        <a:solidFill>
                          <a:schemeClr val="lt1"/>
                        </a:solidFill>
                        <a:latin typeface="Mada"/>
                        <a:ea typeface="Mada"/>
                        <a:cs typeface="Mada"/>
                        <a:sym typeface="Mada"/>
                      </a:endParaRPr>
                    </a:p>
                    <a:p>
                      <a:pPr indent="0" lvl="0" marL="0" rtl="0" algn="ctr">
                        <a:spcBef>
                          <a:spcPts val="0"/>
                        </a:spcBef>
                        <a:spcAft>
                          <a:spcPts val="0"/>
                        </a:spcAft>
                        <a:buNone/>
                      </a:pPr>
                      <a:r>
                        <a:rPr b="1" lang="en">
                          <a:solidFill>
                            <a:schemeClr val="lt1"/>
                          </a:solidFill>
                          <a:latin typeface="Mada"/>
                          <a:ea typeface="Mada"/>
                          <a:cs typeface="Mada"/>
                          <a:sym typeface="Mada"/>
                        </a:rPr>
                        <a:t>(enoxaparin, dalteparin)</a:t>
                      </a:r>
                      <a:endParaRPr/>
                    </a:p>
                  </a:txBody>
                  <a:tcPr marT="91425" marB="91425" marR="91425" marL="91425">
                    <a:solidFill>
                      <a:srgbClr val="E06666"/>
                    </a:solidFill>
                  </a:tcPr>
                </a:tc>
                <a:tc>
                  <a:txBody>
                    <a:bodyPr/>
                    <a:lstStyle/>
                    <a:p>
                      <a:pPr indent="0" lvl="0" marL="0" rtl="0" algn="ctr">
                        <a:spcBef>
                          <a:spcPts val="0"/>
                        </a:spcBef>
                        <a:spcAft>
                          <a:spcPts val="0"/>
                        </a:spcAft>
                        <a:buClr>
                          <a:schemeClr val="dk1"/>
                        </a:buClr>
                        <a:buSzPts val="1100"/>
                        <a:buFont typeface="Arial"/>
                        <a:buNone/>
                      </a:pPr>
                      <a:r>
                        <a:rPr b="1" lang="en">
                          <a:solidFill>
                            <a:schemeClr val="lt1"/>
                          </a:solidFill>
                          <a:latin typeface="Mada"/>
                          <a:ea typeface="Mada"/>
                          <a:cs typeface="Mada"/>
                          <a:sym typeface="Mada"/>
                        </a:rPr>
                        <a:t>Synthetic pentasaccharide</a:t>
                      </a:r>
                      <a:endParaRPr b="1">
                        <a:solidFill>
                          <a:schemeClr val="lt1"/>
                        </a:solidFill>
                        <a:latin typeface="Mada"/>
                        <a:ea typeface="Mada"/>
                        <a:cs typeface="Mada"/>
                        <a:sym typeface="Mada"/>
                      </a:endParaRPr>
                    </a:p>
                    <a:p>
                      <a:pPr indent="0" lvl="0" marL="0" rtl="0" algn="ctr">
                        <a:spcBef>
                          <a:spcPts val="0"/>
                        </a:spcBef>
                        <a:spcAft>
                          <a:spcPts val="0"/>
                        </a:spcAft>
                        <a:buNone/>
                      </a:pPr>
                      <a:r>
                        <a:rPr b="1" lang="en">
                          <a:solidFill>
                            <a:schemeClr val="lt1"/>
                          </a:solidFill>
                          <a:latin typeface="Mada"/>
                          <a:ea typeface="Mada"/>
                          <a:cs typeface="Mada"/>
                          <a:sym typeface="Mada"/>
                        </a:rPr>
                        <a:t>(fondaparinux)</a:t>
                      </a:r>
                      <a:endParaRPr/>
                    </a:p>
                  </a:txBody>
                  <a:tcPr marT="91425" marB="91425" marR="91425" marL="91425">
                    <a:solidFill>
                      <a:srgbClr val="93C47D"/>
                    </a:solidFill>
                  </a:tcPr>
                </a:tc>
              </a:tr>
              <a:tr h="6703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MOA</a:t>
                      </a:r>
                      <a:endParaRPr b="1">
                        <a:solidFill>
                          <a:srgbClr val="FFFFFF"/>
                        </a:solidFill>
                        <a:latin typeface="Mada"/>
                        <a:ea typeface="Mada"/>
                        <a:cs typeface="Mada"/>
                        <a:sym typeface="Mada"/>
                      </a:endParaRPr>
                    </a:p>
                  </a:txBody>
                  <a:tcPr marT="91425" marB="91425" marR="91425" marL="91425" anchor="ctr">
                    <a:solidFill>
                      <a:srgbClr val="434343"/>
                    </a:solidFill>
                  </a:tcPr>
                </a:tc>
                <a:tc gridSpan="2">
                  <a:txBody>
                    <a:bodyPr/>
                    <a:lstStyle/>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LMWHs </a:t>
                      </a:r>
                      <a:r>
                        <a:rPr b="1" lang="en" sz="1200">
                          <a:solidFill>
                            <a:srgbClr val="FF0000"/>
                          </a:solidFill>
                          <a:latin typeface="Mada"/>
                          <a:ea typeface="Mada"/>
                          <a:cs typeface="Mada"/>
                          <a:sym typeface="Mada"/>
                        </a:rPr>
                        <a:t>increase the action of antithrombin III on</a:t>
                      </a:r>
                      <a:r>
                        <a:rPr b="1" lang="en" sz="1200" u="sng">
                          <a:solidFill>
                            <a:srgbClr val="FF0000"/>
                          </a:solidFill>
                          <a:latin typeface="Mada"/>
                          <a:ea typeface="Mada"/>
                          <a:cs typeface="Mada"/>
                          <a:sym typeface="Mada"/>
                        </a:rPr>
                        <a:t> factor Xa (ONLY)</a:t>
                      </a:r>
                      <a:r>
                        <a:rPr b="1" lang="en" sz="1200">
                          <a:solidFill>
                            <a:srgbClr val="FF0000"/>
                          </a:solidFill>
                          <a:latin typeface="Mada"/>
                          <a:ea typeface="Mada"/>
                          <a:cs typeface="Mada"/>
                          <a:sym typeface="Mada"/>
                        </a:rPr>
                        <a:t> </a:t>
                      </a:r>
                      <a:r>
                        <a:rPr lang="en" sz="1200">
                          <a:solidFill>
                            <a:schemeClr val="dk1"/>
                          </a:solidFill>
                          <a:latin typeface="Mada"/>
                          <a:ea typeface="Mada"/>
                          <a:cs typeface="Mada"/>
                          <a:sym typeface="Mada"/>
                        </a:rPr>
                        <a:t>but not its action on thrombin, because the molecules are too small to bind to both enzyme and inhibitor.</a:t>
                      </a:r>
                      <a:endParaRPr/>
                    </a:p>
                  </a:txBody>
                  <a:tcPr marT="91425" marB="91425" marR="91425" marL="91425"/>
                </a:tc>
                <a:tc hMerge="1"/>
              </a:tr>
              <a:tr h="365925">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Uses</a:t>
                      </a:r>
                      <a:endParaRPr b="1">
                        <a:solidFill>
                          <a:srgbClr val="FFFFFF"/>
                        </a:solidFill>
                        <a:latin typeface="Mada"/>
                        <a:ea typeface="Mada"/>
                        <a:cs typeface="Mada"/>
                        <a:sym typeface="Mada"/>
                      </a:endParaRPr>
                    </a:p>
                  </a:txBody>
                  <a:tcPr marT="91425" marB="91425" marR="91425" marL="91425" anchor="ctr">
                    <a:solidFill>
                      <a:srgbClr val="434343"/>
                    </a:solidFill>
                  </a:tcPr>
                </a:tc>
                <a:tc gridSpan="2">
                  <a:txBody>
                    <a:bodyPr/>
                    <a:lstStyle/>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 Used increasingly in place of unfractionated heparin.</a:t>
                      </a:r>
                      <a:endParaRPr/>
                    </a:p>
                  </a:txBody>
                  <a:tcPr marT="91425" marB="91425" marR="91425" marL="91425"/>
                </a:tc>
                <a:tc hMerge="1"/>
              </a:tr>
              <a:tr h="599350">
                <a:tc>
                  <a:txBody>
                    <a:bodyPr/>
                    <a:lstStyle/>
                    <a:p>
                      <a:pPr indent="0" lvl="0" marL="0" rtl="0" algn="ctr">
                        <a:spcBef>
                          <a:spcPts val="0"/>
                        </a:spcBef>
                        <a:spcAft>
                          <a:spcPts val="0"/>
                        </a:spcAft>
                        <a:buClr>
                          <a:schemeClr val="dk1"/>
                        </a:buClr>
                        <a:buSzPts val="1100"/>
                        <a:buFont typeface="Arial"/>
                        <a:buNone/>
                      </a:pPr>
                      <a:r>
                        <a:rPr b="1" lang="en" sz="1200">
                          <a:solidFill>
                            <a:srgbClr val="FFFFFF"/>
                          </a:solidFill>
                          <a:latin typeface="Mada"/>
                          <a:ea typeface="Mada"/>
                          <a:cs typeface="Mada"/>
                          <a:sym typeface="Mada"/>
                        </a:rPr>
                        <a:t>A</a:t>
                      </a:r>
                      <a:r>
                        <a:rPr b="1" lang="en" sz="1200">
                          <a:solidFill>
                            <a:srgbClr val="FFFFFF"/>
                          </a:solidFill>
                          <a:latin typeface="Mada"/>
                          <a:ea typeface="Mada"/>
                          <a:cs typeface="Mada"/>
                          <a:sym typeface="Mada"/>
                        </a:rPr>
                        <a:t>dvantage</a:t>
                      </a:r>
                      <a:endParaRPr b="1">
                        <a:solidFill>
                          <a:srgbClr val="FFFFFF"/>
                        </a:solidFill>
                        <a:latin typeface="Mada"/>
                        <a:ea typeface="Mada"/>
                        <a:cs typeface="Mada"/>
                        <a:sym typeface="Mada"/>
                      </a:endParaRPr>
                    </a:p>
                  </a:txBody>
                  <a:tcPr marT="91425" marB="91425" marR="91425" marL="91425" anchor="ctr">
                    <a:solidFill>
                      <a:srgbClr val="434343"/>
                    </a:solidFill>
                  </a:tcPr>
                </a:tc>
                <a:tc gridSpan="2">
                  <a:txBody>
                    <a:bodyPr/>
                    <a:lstStyle/>
                    <a:p>
                      <a:pPr indent="-304800" lvl="0" marL="457200" rtl="0" algn="l">
                        <a:spcBef>
                          <a:spcPts val="0"/>
                        </a:spcBef>
                        <a:spcAft>
                          <a:spcPts val="0"/>
                        </a:spcAft>
                        <a:buClr>
                          <a:srgbClr val="FF0000"/>
                        </a:buClr>
                        <a:buSzPts val="1200"/>
                        <a:buFont typeface="Mada"/>
                        <a:buChar char="★"/>
                      </a:pPr>
                      <a:r>
                        <a:rPr b="1" lang="en" sz="1200">
                          <a:solidFill>
                            <a:srgbClr val="FF0000"/>
                          </a:solidFill>
                          <a:latin typeface="Mada"/>
                          <a:ea typeface="Mada"/>
                          <a:cs typeface="Mada"/>
                          <a:sym typeface="Mada"/>
                        </a:rPr>
                        <a:t>↑ Predictability </a:t>
                      </a:r>
                      <a:r>
                        <a:rPr lang="en" sz="1200">
                          <a:solidFill>
                            <a:schemeClr val="dk1"/>
                          </a:solidFill>
                          <a:latin typeface="Mada"/>
                          <a:ea typeface="Mada"/>
                          <a:cs typeface="Mada"/>
                          <a:sym typeface="Mada"/>
                        </a:rPr>
                        <a:t>of anticoagulant response i.e. little inter-patient and intra- patient variability in response to a given dosage. </a:t>
                      </a:r>
                      <a:r>
                        <a:rPr b="1" lang="en" sz="1200">
                          <a:solidFill>
                            <a:srgbClr val="FF0000"/>
                          </a:solidFill>
                          <a:latin typeface="Mada"/>
                          <a:ea typeface="Mada"/>
                          <a:cs typeface="Mada"/>
                          <a:sym typeface="Mada"/>
                        </a:rPr>
                        <a:t>without the need for laboratory monitoring </a:t>
                      </a:r>
                      <a:r>
                        <a:rPr b="1" lang="en" sz="1200">
                          <a:solidFill>
                            <a:schemeClr val="dk1"/>
                          </a:solidFill>
                          <a:latin typeface="Mada"/>
                          <a:ea typeface="Mada"/>
                          <a:cs typeface="Mada"/>
                          <a:sym typeface="Mada"/>
                        </a:rPr>
                        <a:t>(suitable for outpatient therapy)</a:t>
                      </a:r>
                      <a:endParaRPr b="1" sz="1200">
                        <a:solidFill>
                          <a:srgbClr val="FF0000"/>
                        </a:solidFill>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b="1" lang="en" sz="1200">
                          <a:solidFill>
                            <a:srgbClr val="FF0000"/>
                          </a:solidFill>
                          <a:latin typeface="Mada"/>
                          <a:ea typeface="Mada"/>
                          <a:cs typeface="Mada"/>
                          <a:sym typeface="Mada"/>
                        </a:rPr>
                        <a:t>Good bioavailability</a:t>
                      </a:r>
                      <a:r>
                        <a:rPr lang="en" sz="1200">
                          <a:solidFill>
                            <a:schemeClr val="dk1"/>
                          </a:solidFill>
                          <a:latin typeface="Mada"/>
                          <a:ea typeface="Mada"/>
                          <a:cs typeface="Mada"/>
                          <a:sym typeface="Mada"/>
                        </a:rPr>
                        <a:t>; as it hardly binds to plasma proteins, endothelium &amp; macrophages.</a:t>
                      </a:r>
                      <a:endParaRPr sz="1200">
                        <a:solidFill>
                          <a:schemeClr val="dk1"/>
                        </a:solidFill>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b="1" lang="en" sz="1200">
                          <a:solidFill>
                            <a:srgbClr val="FF0000"/>
                          </a:solidFill>
                          <a:latin typeface="Mada"/>
                          <a:ea typeface="Mada"/>
                          <a:cs typeface="Mada"/>
                          <a:sym typeface="Mada"/>
                        </a:rPr>
                        <a:t>↓Incidence of thrombocytopenia;</a:t>
                      </a:r>
                      <a:r>
                        <a:rPr lang="en" sz="1200">
                          <a:solidFill>
                            <a:schemeClr val="dk1"/>
                          </a:solidFill>
                          <a:latin typeface="Mada"/>
                          <a:ea typeface="Mada"/>
                          <a:cs typeface="Mada"/>
                          <a:sym typeface="Mada"/>
                        </a:rPr>
                        <a:t> as it seldom sensitive to PF4.</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Char char="●"/>
                      </a:pPr>
                      <a:r>
                        <a:rPr b="1" lang="en" sz="1200">
                          <a:solidFill>
                            <a:schemeClr val="dk1"/>
                          </a:solidFill>
                          <a:latin typeface="Mada"/>
                          <a:ea typeface="Mada"/>
                          <a:cs typeface="Mada"/>
                          <a:sym typeface="Mada"/>
                        </a:rPr>
                        <a:t>↓</a:t>
                      </a:r>
                      <a:r>
                        <a:rPr lang="en" sz="1200">
                          <a:solidFill>
                            <a:schemeClr val="dk1"/>
                          </a:solidFill>
                          <a:latin typeface="Mada"/>
                          <a:ea typeface="Mada"/>
                          <a:cs typeface="Mada"/>
                          <a:sym typeface="Mada"/>
                        </a:rPr>
                        <a:t>Incidence of bleeding tendency;  </a:t>
                      </a:r>
                      <a:r>
                        <a:rPr b="1" lang="en" sz="1200">
                          <a:solidFill>
                            <a:schemeClr val="dk1"/>
                          </a:solidFill>
                          <a:latin typeface="Mada"/>
                          <a:ea typeface="Mada"/>
                          <a:cs typeface="Mada"/>
                          <a:sym typeface="Mada"/>
                        </a:rPr>
                        <a:t>↓ </a:t>
                      </a:r>
                      <a:r>
                        <a:rPr lang="en" sz="1200">
                          <a:solidFill>
                            <a:schemeClr val="dk1"/>
                          </a:solidFill>
                          <a:latin typeface="Mada"/>
                          <a:ea typeface="Mada"/>
                          <a:cs typeface="Mada"/>
                          <a:sym typeface="Mada"/>
                        </a:rPr>
                        <a:t>effect anti thrombin III &amp; </a:t>
                      </a:r>
                      <a:r>
                        <a:rPr b="1" lang="en" sz="1200">
                          <a:solidFill>
                            <a:schemeClr val="dk1"/>
                          </a:solidFill>
                          <a:latin typeface="Mada"/>
                          <a:ea typeface="Mada"/>
                          <a:cs typeface="Mada"/>
                          <a:sym typeface="Mada"/>
                        </a:rPr>
                        <a:t>↓</a:t>
                      </a:r>
                      <a:r>
                        <a:rPr lang="en" sz="1200">
                          <a:solidFill>
                            <a:schemeClr val="dk1"/>
                          </a:solidFill>
                          <a:latin typeface="Mada"/>
                          <a:ea typeface="Mada"/>
                          <a:cs typeface="Mada"/>
                          <a:sym typeface="Mada"/>
                        </a:rPr>
                        <a:t>  platelet interactions.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en" sz="1200">
                          <a:solidFill>
                            <a:schemeClr val="dk1"/>
                          </a:solidFill>
                          <a:latin typeface="Mada"/>
                          <a:ea typeface="Mada"/>
                          <a:cs typeface="Mada"/>
                          <a:sym typeface="Mada"/>
                        </a:rPr>
                        <a:t>↓</a:t>
                      </a:r>
                      <a:r>
                        <a:rPr lang="en" sz="1200">
                          <a:solidFill>
                            <a:schemeClr val="dk1"/>
                          </a:solidFill>
                          <a:latin typeface="Mada"/>
                          <a:ea typeface="Mada"/>
                          <a:cs typeface="Mada"/>
                          <a:sym typeface="Mada"/>
                        </a:rPr>
                        <a:t>Binding to platelets and osteoblasts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Less platelet activation and lower risk of re-thrombosis and thrombocytopenia; </a:t>
                      </a:r>
                      <a:r>
                        <a:rPr b="1" lang="en" sz="1200">
                          <a:solidFill>
                            <a:srgbClr val="FF0000"/>
                          </a:solidFill>
                          <a:latin typeface="Mada"/>
                          <a:ea typeface="Mada"/>
                          <a:cs typeface="Mada"/>
                          <a:sym typeface="Mada"/>
                        </a:rPr>
                        <a:t>Fondaparinux is less likely than UFH or LMWH to trigger HIT</a:t>
                      </a:r>
                      <a:endParaRPr b="1" sz="1200">
                        <a:solidFill>
                          <a:srgbClr val="FF0000"/>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Much better tolerability;</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given subcutaneously</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b="1" lang="en" sz="1200">
                          <a:solidFill>
                            <a:schemeClr val="dk1"/>
                          </a:solidFill>
                          <a:latin typeface="Mada"/>
                          <a:ea typeface="Mada"/>
                          <a:cs typeface="Mada"/>
                          <a:sym typeface="Mada"/>
                        </a:rPr>
                        <a:t>↓ </a:t>
                      </a:r>
                      <a:r>
                        <a:rPr lang="en" sz="1200">
                          <a:solidFill>
                            <a:schemeClr val="dk1"/>
                          </a:solidFill>
                          <a:latin typeface="Mada"/>
                          <a:ea typeface="Mada"/>
                          <a:cs typeface="Mada"/>
                          <a:sym typeface="Mada"/>
                        </a:rPr>
                        <a:t>frequency of administration due to longer duration of action</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b="1" lang="en" sz="1200">
                          <a:solidFill>
                            <a:schemeClr val="dk1"/>
                          </a:solidFill>
                          <a:latin typeface="Mada"/>
                          <a:ea typeface="Mada"/>
                          <a:cs typeface="Mada"/>
                          <a:sym typeface="Mada"/>
                        </a:rPr>
                        <a:t>↓ </a:t>
                      </a:r>
                      <a:r>
                        <a:rPr lang="en" sz="1200">
                          <a:solidFill>
                            <a:schemeClr val="dk1"/>
                          </a:solidFill>
                          <a:latin typeface="Mada"/>
                          <a:ea typeface="Mada"/>
                          <a:cs typeface="Mada"/>
                          <a:sym typeface="Mada"/>
                        </a:rPr>
                        <a:t>need for regular monitoring </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Outside hospital settings</a:t>
                      </a:r>
                      <a:endParaRPr/>
                    </a:p>
                  </a:txBody>
                  <a:tcPr marT="91425" marB="91425" marR="91425" marL="91425"/>
                </a:tc>
                <a:tc hMerge="1"/>
              </a:tr>
            </a:tbl>
          </a:graphicData>
        </a:graphic>
      </p:graphicFrame>
      <p:sp>
        <p:nvSpPr>
          <p:cNvPr id="264" name="Google Shape;264;p29"/>
          <p:cNvSpPr txBox="1"/>
          <p:nvPr/>
        </p:nvSpPr>
        <p:spPr>
          <a:xfrm>
            <a:off x="0" y="633000"/>
            <a:ext cx="6858000" cy="723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C27BA0"/>
                </a:solidFill>
                <a:latin typeface="Mada"/>
                <a:ea typeface="Mada"/>
                <a:cs typeface="Mada"/>
                <a:sym typeface="Mada"/>
              </a:rPr>
              <a:t>Low-Molecular-Weight Heparins (LMWHs)</a:t>
            </a:r>
            <a:endParaRPr b="1" sz="1800">
              <a:solidFill>
                <a:srgbClr val="C27BA0"/>
              </a:solidFill>
              <a:latin typeface="Mada"/>
              <a:ea typeface="Mada"/>
              <a:cs typeface="Mada"/>
              <a:sym typeface="Mada"/>
            </a:endParaRPr>
          </a:p>
          <a:p>
            <a:pPr indent="0" lvl="0" marL="0" rtl="0" algn="ctr">
              <a:spcBef>
                <a:spcPts val="0"/>
              </a:spcBef>
              <a:spcAft>
                <a:spcPts val="0"/>
              </a:spcAft>
              <a:buNone/>
            </a:pPr>
            <a:r>
              <a:rPr lang="en" sz="1200">
                <a:solidFill>
                  <a:schemeClr val="dk1"/>
                </a:solidFill>
                <a:latin typeface="Mada"/>
                <a:ea typeface="Mada"/>
                <a:cs typeface="Mada"/>
                <a:sym typeface="Mada"/>
              </a:rPr>
              <a:t>LMWHs are derived from the chemical or enzymatic degradation of UFH into fragments approximately one-third the size of heparin.</a:t>
            </a:r>
            <a:endParaRPr b="1" sz="1800">
              <a:solidFill>
                <a:srgbClr val="C27BA0"/>
              </a:solidFill>
              <a:latin typeface="Mada"/>
              <a:ea typeface="Mada"/>
              <a:cs typeface="Mada"/>
              <a:sym typeface="Mada"/>
            </a:endParaRPr>
          </a:p>
        </p:txBody>
      </p:sp>
      <p:pic>
        <p:nvPicPr>
          <p:cNvPr id="265" name="Google Shape;265;p29"/>
          <p:cNvPicPr preferRelativeResize="0"/>
          <p:nvPr/>
        </p:nvPicPr>
        <p:blipFill>
          <a:blip r:embed="rId4">
            <a:alphaModFix/>
          </a:blip>
          <a:stretch>
            <a:fillRect/>
          </a:stretch>
        </p:blipFill>
        <p:spPr>
          <a:xfrm>
            <a:off x="110977" y="6471411"/>
            <a:ext cx="435700" cy="435700"/>
          </a:xfrm>
          <a:prstGeom prst="rect">
            <a:avLst/>
          </a:prstGeom>
          <a:noFill/>
          <a:ln>
            <a:noFill/>
          </a:ln>
        </p:spPr>
      </p:pic>
      <p:sp>
        <p:nvSpPr>
          <p:cNvPr id="266" name="Google Shape;266;p29"/>
          <p:cNvSpPr/>
          <p:nvPr/>
        </p:nvSpPr>
        <p:spPr>
          <a:xfrm>
            <a:off x="3367100" y="10267950"/>
            <a:ext cx="1130400" cy="371400"/>
          </a:xfrm>
          <a:prstGeom prst="rect">
            <a:avLst/>
          </a:prstGeom>
          <a:noFill/>
          <a:ln cap="flat" cmpd="sng" w="9525">
            <a:solidFill>
              <a:srgbClr val="0000F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9"/>
          <p:cNvSpPr/>
          <p:nvPr/>
        </p:nvSpPr>
        <p:spPr>
          <a:xfrm>
            <a:off x="2360550" y="10267950"/>
            <a:ext cx="978000" cy="3714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Google Shape;272;p30"/>
          <p:cNvSpPr txBox="1"/>
          <p:nvPr/>
        </p:nvSpPr>
        <p:spPr>
          <a:xfrm>
            <a:off x="-228600" y="357375"/>
            <a:ext cx="6858000" cy="64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741B47"/>
                </a:solidFill>
                <a:latin typeface="Georgia"/>
                <a:ea typeface="Georgia"/>
                <a:cs typeface="Georgia"/>
                <a:sym typeface="Georgia"/>
              </a:rPr>
              <a:t>2) Direct</a:t>
            </a:r>
            <a:r>
              <a:rPr b="1" lang="en" sz="2400">
                <a:solidFill>
                  <a:srgbClr val="741B47"/>
                </a:solidFill>
                <a:latin typeface="Georgia"/>
                <a:ea typeface="Georgia"/>
                <a:cs typeface="Georgia"/>
                <a:sym typeface="Georgia"/>
              </a:rPr>
              <a:t> Thrombin Inhibitors</a:t>
            </a:r>
            <a:endParaRPr b="1" sz="1000">
              <a:solidFill>
                <a:srgbClr val="674EA7"/>
              </a:solidFill>
              <a:latin typeface="Mada"/>
              <a:ea typeface="Mada"/>
              <a:cs typeface="Mada"/>
              <a:sym typeface="Mada"/>
            </a:endParaRPr>
          </a:p>
        </p:txBody>
      </p:sp>
      <p:sp>
        <p:nvSpPr>
          <p:cNvPr id="273" name="Google Shape;273;p30"/>
          <p:cNvSpPr txBox="1"/>
          <p:nvPr/>
        </p:nvSpPr>
        <p:spPr>
          <a:xfrm>
            <a:off x="-7594175" y="566325"/>
            <a:ext cx="998400" cy="751200"/>
          </a:xfrm>
          <a:prstGeom prst="rect">
            <a:avLst/>
          </a:prstGeom>
          <a:solidFill>
            <a:srgbClr val="434343"/>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b="1">
              <a:solidFill>
                <a:srgbClr val="FFFFFF"/>
              </a:solidFill>
              <a:latin typeface="Mada"/>
              <a:ea typeface="Mada"/>
              <a:cs typeface="Mada"/>
              <a:sym typeface="Mada"/>
            </a:endParaRPr>
          </a:p>
          <a:p>
            <a:pPr indent="0" lvl="0" marL="0" rtl="0" algn="ctr">
              <a:spcBef>
                <a:spcPts val="0"/>
              </a:spcBef>
              <a:spcAft>
                <a:spcPts val="0"/>
              </a:spcAft>
              <a:buNone/>
            </a:pPr>
            <a:r>
              <a:rPr b="1" lang="en">
                <a:solidFill>
                  <a:srgbClr val="FFFFFF"/>
                </a:solidFill>
                <a:latin typeface="Mada"/>
                <a:ea typeface="Mada"/>
                <a:cs typeface="Mada"/>
                <a:sym typeface="Mada"/>
              </a:rPr>
              <a:t>Drug</a:t>
            </a:r>
            <a:endParaRPr b="1">
              <a:solidFill>
                <a:srgbClr val="FFFFFF"/>
              </a:solidFill>
              <a:latin typeface="Mada"/>
              <a:ea typeface="Mada"/>
              <a:cs typeface="Mada"/>
              <a:sym typeface="Mada"/>
            </a:endParaRPr>
          </a:p>
        </p:txBody>
      </p:sp>
      <p:sp>
        <p:nvSpPr>
          <p:cNvPr id="274" name="Google Shape;274;p30"/>
          <p:cNvSpPr txBox="1"/>
          <p:nvPr/>
        </p:nvSpPr>
        <p:spPr>
          <a:xfrm>
            <a:off x="-6595775" y="566325"/>
            <a:ext cx="2919300" cy="751200"/>
          </a:xfrm>
          <a:prstGeom prst="rect">
            <a:avLst/>
          </a:prstGeom>
          <a:solidFill>
            <a:srgbClr val="BF9000"/>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Mada"/>
                <a:ea typeface="Mada"/>
                <a:cs typeface="Mada"/>
                <a:sym typeface="Mada"/>
              </a:rPr>
              <a:t>Hirudin</a:t>
            </a:r>
            <a:endParaRPr b="1">
              <a:solidFill>
                <a:srgbClr val="FFFFFF"/>
              </a:solidFill>
              <a:latin typeface="Mada"/>
              <a:ea typeface="Mada"/>
              <a:cs typeface="Mada"/>
              <a:sym typeface="Mada"/>
            </a:endParaRPr>
          </a:p>
          <a:p>
            <a:pPr indent="0" lvl="0" marL="0" rtl="0" algn="ctr">
              <a:spcBef>
                <a:spcPts val="0"/>
              </a:spcBef>
              <a:spcAft>
                <a:spcPts val="0"/>
              </a:spcAft>
              <a:buNone/>
            </a:pPr>
            <a:r>
              <a:rPr b="1" lang="en" sz="1100">
                <a:solidFill>
                  <a:srgbClr val="FFFFFF"/>
                </a:solidFill>
                <a:latin typeface="Mada"/>
                <a:ea typeface="Mada"/>
                <a:cs typeface="Mada"/>
                <a:sym typeface="Mada"/>
              </a:rPr>
              <a:t>First to be developed, was isolated from the saliva of the leech</a:t>
            </a:r>
            <a:endParaRPr b="1" sz="1100">
              <a:solidFill>
                <a:srgbClr val="FFFFFF"/>
              </a:solidFill>
              <a:latin typeface="Mada"/>
              <a:ea typeface="Mada"/>
              <a:cs typeface="Mada"/>
              <a:sym typeface="Mada"/>
            </a:endParaRPr>
          </a:p>
        </p:txBody>
      </p:sp>
      <p:sp>
        <p:nvSpPr>
          <p:cNvPr id="275" name="Google Shape;275;p30"/>
          <p:cNvSpPr txBox="1"/>
          <p:nvPr/>
        </p:nvSpPr>
        <p:spPr>
          <a:xfrm>
            <a:off x="-3676475" y="566325"/>
            <a:ext cx="2940300" cy="751200"/>
          </a:xfrm>
          <a:prstGeom prst="rect">
            <a:avLst/>
          </a:prstGeom>
          <a:solidFill>
            <a:srgbClr val="F1C232"/>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Mada"/>
                <a:ea typeface="Mada"/>
                <a:cs typeface="Mada"/>
                <a:sym typeface="Mada"/>
              </a:rPr>
              <a:t>Lepirudin</a:t>
            </a:r>
            <a:endParaRPr b="1">
              <a:solidFill>
                <a:srgbClr val="FFFFFF"/>
              </a:solidFill>
              <a:latin typeface="Mada"/>
              <a:ea typeface="Mada"/>
              <a:cs typeface="Mada"/>
              <a:sym typeface="Mada"/>
            </a:endParaRPr>
          </a:p>
          <a:p>
            <a:pPr indent="0" lvl="0" marL="0" rtl="0" algn="ctr">
              <a:spcBef>
                <a:spcPts val="0"/>
              </a:spcBef>
              <a:spcAft>
                <a:spcPts val="0"/>
              </a:spcAft>
              <a:buNone/>
            </a:pPr>
            <a:r>
              <a:rPr b="1" lang="en" sz="1100">
                <a:solidFill>
                  <a:srgbClr val="FFFFFF"/>
                </a:solidFill>
                <a:latin typeface="Mada"/>
                <a:ea typeface="Mada"/>
                <a:cs typeface="Mada"/>
                <a:sym typeface="Mada"/>
              </a:rPr>
              <a:t>polypeptide that binds directly to the active site of thrombin</a:t>
            </a:r>
            <a:endParaRPr b="1" sz="1100">
              <a:solidFill>
                <a:srgbClr val="FFFFFF"/>
              </a:solidFill>
              <a:latin typeface="Mada"/>
              <a:ea typeface="Mada"/>
              <a:cs typeface="Mada"/>
              <a:sym typeface="Mada"/>
            </a:endParaRPr>
          </a:p>
        </p:txBody>
      </p:sp>
      <p:sp>
        <p:nvSpPr>
          <p:cNvPr id="276" name="Google Shape;276;p30"/>
          <p:cNvSpPr/>
          <p:nvPr/>
        </p:nvSpPr>
        <p:spPr>
          <a:xfrm>
            <a:off x="304800" y="6477000"/>
            <a:ext cx="6248400" cy="3105300"/>
          </a:xfrm>
          <a:prstGeom prst="rect">
            <a:avLst/>
          </a:prstGeom>
          <a:noFill/>
          <a:ln cap="flat" cmpd="sng" w="19050">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0"/>
          <p:cNvSpPr txBox="1"/>
          <p:nvPr/>
        </p:nvSpPr>
        <p:spPr>
          <a:xfrm>
            <a:off x="-7594175" y="1317525"/>
            <a:ext cx="998400" cy="395700"/>
          </a:xfrm>
          <a:prstGeom prst="rect">
            <a:avLst/>
          </a:prstGeom>
          <a:solidFill>
            <a:srgbClr val="434343"/>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Mada"/>
                <a:ea typeface="Mada"/>
                <a:cs typeface="Mada"/>
                <a:sym typeface="Mada"/>
              </a:rPr>
              <a:t>M.O.A</a:t>
            </a:r>
            <a:endParaRPr b="1">
              <a:solidFill>
                <a:srgbClr val="FFFFFF"/>
              </a:solidFill>
              <a:latin typeface="Mada"/>
              <a:ea typeface="Mada"/>
              <a:cs typeface="Mada"/>
              <a:sym typeface="Mada"/>
            </a:endParaRPr>
          </a:p>
        </p:txBody>
      </p:sp>
      <p:sp>
        <p:nvSpPr>
          <p:cNvPr id="278" name="Google Shape;278;p30"/>
          <p:cNvSpPr txBox="1"/>
          <p:nvPr/>
        </p:nvSpPr>
        <p:spPr>
          <a:xfrm>
            <a:off x="-6595775" y="1317525"/>
            <a:ext cx="5859300" cy="395700"/>
          </a:xfrm>
          <a:prstGeom prst="rect">
            <a:avLst/>
          </a:prstGeom>
          <a:no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Mada"/>
                <a:ea typeface="Mada"/>
                <a:cs typeface="Mada"/>
                <a:sym typeface="Mada"/>
              </a:rPr>
              <a:t>Exert their effect by direct binding to thrombin.</a:t>
            </a:r>
            <a:endParaRPr sz="1200">
              <a:latin typeface="Mada"/>
              <a:ea typeface="Mada"/>
              <a:cs typeface="Mada"/>
              <a:sym typeface="Mada"/>
            </a:endParaRPr>
          </a:p>
        </p:txBody>
      </p:sp>
      <p:sp>
        <p:nvSpPr>
          <p:cNvPr id="279" name="Google Shape;279;p30"/>
          <p:cNvSpPr txBox="1"/>
          <p:nvPr/>
        </p:nvSpPr>
        <p:spPr>
          <a:xfrm>
            <a:off x="-7594175" y="1713225"/>
            <a:ext cx="998400" cy="1266300"/>
          </a:xfrm>
          <a:prstGeom prst="rect">
            <a:avLst/>
          </a:prstGeom>
          <a:solidFill>
            <a:srgbClr val="434343"/>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1200">
              <a:solidFill>
                <a:srgbClr val="FFFFFF"/>
              </a:solidFill>
              <a:latin typeface="Mada"/>
              <a:ea typeface="Mada"/>
              <a:cs typeface="Mada"/>
              <a:sym typeface="Mada"/>
            </a:endParaRPr>
          </a:p>
          <a:p>
            <a:pPr indent="0" lvl="0" marL="0" rtl="0" algn="ctr">
              <a:spcBef>
                <a:spcPts val="0"/>
              </a:spcBef>
              <a:spcAft>
                <a:spcPts val="0"/>
              </a:spcAft>
              <a:buNone/>
            </a:pPr>
            <a:r>
              <a:t/>
            </a:r>
            <a:endParaRPr b="1" sz="1200">
              <a:solidFill>
                <a:srgbClr val="FFFFFF"/>
              </a:solidFill>
              <a:latin typeface="Mada"/>
              <a:ea typeface="Mada"/>
              <a:cs typeface="Mada"/>
              <a:sym typeface="Mada"/>
            </a:endParaRPr>
          </a:p>
          <a:p>
            <a:pPr indent="0" lvl="0" marL="0" rtl="0" algn="ctr">
              <a:spcBef>
                <a:spcPts val="0"/>
              </a:spcBef>
              <a:spcAft>
                <a:spcPts val="0"/>
              </a:spcAft>
              <a:buNone/>
            </a:pPr>
            <a:r>
              <a:t/>
            </a:r>
            <a:endParaRPr b="1" sz="1200">
              <a:solidFill>
                <a:srgbClr val="FFFFFF"/>
              </a:solidFill>
              <a:latin typeface="Mada"/>
              <a:ea typeface="Mada"/>
              <a:cs typeface="Mada"/>
              <a:sym typeface="Mada"/>
            </a:endParaRPr>
          </a:p>
          <a:p>
            <a:pPr indent="0" lvl="0" marL="0" rtl="0" algn="ctr">
              <a:spcBef>
                <a:spcPts val="0"/>
              </a:spcBef>
              <a:spcAft>
                <a:spcPts val="0"/>
              </a:spcAft>
              <a:buNone/>
            </a:pPr>
            <a:r>
              <a:rPr b="1" lang="en" sz="1200">
                <a:solidFill>
                  <a:srgbClr val="FFFFFF"/>
                </a:solidFill>
                <a:latin typeface="Mada"/>
                <a:ea typeface="Mada"/>
                <a:cs typeface="Mada"/>
                <a:sym typeface="Mada"/>
              </a:rPr>
              <a:t>Advantages</a:t>
            </a:r>
            <a:endParaRPr b="1" sz="1200">
              <a:solidFill>
                <a:srgbClr val="FFFFFF"/>
              </a:solidFill>
              <a:latin typeface="Mada"/>
              <a:ea typeface="Mada"/>
              <a:cs typeface="Mada"/>
              <a:sym typeface="Mada"/>
            </a:endParaRPr>
          </a:p>
        </p:txBody>
      </p:sp>
      <p:sp>
        <p:nvSpPr>
          <p:cNvPr id="280" name="Google Shape;280;p30"/>
          <p:cNvSpPr txBox="1"/>
          <p:nvPr/>
        </p:nvSpPr>
        <p:spPr>
          <a:xfrm>
            <a:off x="-6595775" y="1713225"/>
            <a:ext cx="5859300" cy="1266300"/>
          </a:xfrm>
          <a:prstGeom prst="rect">
            <a:avLst/>
          </a:prstGeom>
          <a:no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This direct effect is rapid &amp; potent.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NOT associated with thrombocytopenia.</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Recombinant hirudin “Lepirudin” is used as IV anticoagulant in patients with </a:t>
            </a:r>
            <a:r>
              <a:rPr b="1" lang="en" sz="1200">
                <a:latin typeface="Mada"/>
                <a:ea typeface="Mada"/>
                <a:cs typeface="Mada"/>
                <a:sym typeface="Mada"/>
              </a:rPr>
              <a:t>HIT</a:t>
            </a:r>
            <a:r>
              <a:rPr lang="en" sz="1200">
                <a:latin typeface="Mada"/>
                <a:ea typeface="Mada"/>
                <a:cs typeface="Mada"/>
                <a:sym typeface="Mada"/>
              </a:rPr>
              <a:t> (Heparin-induced thrombocytopenia)</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Lepirudin, like heparin, it must be administered parenterally and is monitored by the aPTT.</a:t>
            </a:r>
            <a:endParaRPr sz="1200">
              <a:latin typeface="Mada"/>
              <a:ea typeface="Mada"/>
              <a:cs typeface="Mada"/>
              <a:sym typeface="Mada"/>
            </a:endParaRPr>
          </a:p>
        </p:txBody>
      </p:sp>
      <p:sp>
        <p:nvSpPr>
          <p:cNvPr id="281" name="Google Shape;281;p30"/>
          <p:cNvSpPr txBox="1"/>
          <p:nvPr>
            <p:ph idx="1" type="body"/>
          </p:nvPr>
        </p:nvSpPr>
        <p:spPr>
          <a:xfrm>
            <a:off x="666750" y="3341475"/>
            <a:ext cx="5517000" cy="7896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1600"/>
              </a:spcAft>
              <a:buNone/>
            </a:pPr>
            <a:r>
              <a:rPr b="1" lang="en" sz="2400">
                <a:solidFill>
                  <a:srgbClr val="741B47"/>
                </a:solidFill>
                <a:latin typeface="Georgia"/>
                <a:ea typeface="Georgia"/>
                <a:cs typeface="Georgia"/>
                <a:sym typeface="Georgia"/>
              </a:rPr>
              <a:t>Oral</a:t>
            </a:r>
            <a:r>
              <a:rPr b="1" lang="en" sz="2400">
                <a:solidFill>
                  <a:srgbClr val="741B47"/>
                </a:solidFill>
                <a:latin typeface="Georgia"/>
                <a:ea typeface="Georgia"/>
                <a:cs typeface="Georgia"/>
                <a:sym typeface="Georgia"/>
              </a:rPr>
              <a:t> Anticoagulants                                  “Vitamin K Antagonists”</a:t>
            </a:r>
            <a:endParaRPr b="1" sz="2400">
              <a:solidFill>
                <a:srgbClr val="741B47"/>
              </a:solidFill>
              <a:latin typeface="Georgia"/>
              <a:ea typeface="Georgia"/>
              <a:cs typeface="Georgia"/>
              <a:sym typeface="Georgia"/>
            </a:endParaRPr>
          </a:p>
        </p:txBody>
      </p:sp>
      <p:pic>
        <p:nvPicPr>
          <p:cNvPr id="282" name="Google Shape;282;p30"/>
          <p:cNvPicPr preferRelativeResize="0"/>
          <p:nvPr/>
        </p:nvPicPr>
        <p:blipFill>
          <a:blip r:embed="rId3">
            <a:alphaModFix/>
          </a:blip>
          <a:stretch>
            <a:fillRect/>
          </a:stretch>
        </p:blipFill>
        <p:spPr>
          <a:xfrm>
            <a:off x="7438375" y="6351111"/>
            <a:ext cx="2412000" cy="1809000"/>
          </a:xfrm>
          <a:prstGeom prst="rect">
            <a:avLst/>
          </a:prstGeom>
          <a:noFill/>
          <a:ln>
            <a:noFill/>
          </a:ln>
        </p:spPr>
      </p:pic>
      <p:sp>
        <p:nvSpPr>
          <p:cNvPr id="283" name="Google Shape;283;p30"/>
          <p:cNvSpPr txBox="1"/>
          <p:nvPr/>
        </p:nvSpPr>
        <p:spPr>
          <a:xfrm>
            <a:off x="9173275" y="7685888"/>
            <a:ext cx="677100" cy="51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00"/>
              <a:t>Protein C and S</a:t>
            </a:r>
            <a:endParaRPr b="1" sz="900"/>
          </a:p>
        </p:txBody>
      </p:sp>
      <p:sp>
        <p:nvSpPr>
          <p:cNvPr id="284" name="Google Shape;284;p30"/>
          <p:cNvSpPr/>
          <p:nvPr/>
        </p:nvSpPr>
        <p:spPr>
          <a:xfrm>
            <a:off x="-7138862" y="4256995"/>
            <a:ext cx="1493100" cy="911700"/>
          </a:xfrm>
          <a:prstGeom prst="rect">
            <a:avLst/>
          </a:prstGeom>
          <a:solidFill>
            <a:srgbClr val="FFFFFF"/>
          </a:solidFill>
          <a:ln cap="flat" cmpd="sng" w="25400">
            <a:solidFill>
              <a:srgbClr val="C27B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700" u="none" cap="none" strike="noStrike">
              <a:solidFill>
                <a:srgbClr val="FFFFFF"/>
              </a:solidFill>
              <a:latin typeface="Arial"/>
              <a:ea typeface="Arial"/>
              <a:cs typeface="Arial"/>
              <a:sym typeface="Arial"/>
            </a:endParaRPr>
          </a:p>
        </p:txBody>
      </p:sp>
      <p:sp>
        <p:nvSpPr>
          <p:cNvPr id="285" name="Google Shape;285;p30"/>
          <p:cNvSpPr/>
          <p:nvPr/>
        </p:nvSpPr>
        <p:spPr>
          <a:xfrm>
            <a:off x="-2028250" y="4257000"/>
            <a:ext cx="1493100" cy="954900"/>
          </a:xfrm>
          <a:prstGeom prst="rect">
            <a:avLst/>
          </a:prstGeom>
          <a:solidFill>
            <a:srgbClr val="FFFFFF"/>
          </a:solidFill>
          <a:ln cap="flat" cmpd="sng" w="25400">
            <a:solidFill>
              <a:srgbClr val="D9D9D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700" u="none" cap="none" strike="noStrike">
              <a:solidFill>
                <a:srgbClr val="FFFFFF"/>
              </a:solidFill>
              <a:latin typeface="Arial"/>
              <a:ea typeface="Arial"/>
              <a:cs typeface="Arial"/>
              <a:sym typeface="Arial"/>
            </a:endParaRPr>
          </a:p>
        </p:txBody>
      </p:sp>
      <p:cxnSp>
        <p:nvCxnSpPr>
          <p:cNvPr id="286" name="Google Shape;286;p30"/>
          <p:cNvCxnSpPr/>
          <p:nvPr/>
        </p:nvCxnSpPr>
        <p:spPr>
          <a:xfrm rot="10800000">
            <a:off x="-5599894" y="4702288"/>
            <a:ext cx="982200" cy="342300"/>
          </a:xfrm>
          <a:prstGeom prst="bentConnector3">
            <a:avLst>
              <a:gd fmla="val 50001" name="adj1"/>
            </a:avLst>
          </a:prstGeom>
          <a:noFill/>
          <a:ln cap="flat" cmpd="sng" w="25400">
            <a:solidFill>
              <a:srgbClr val="C27BA0"/>
            </a:solidFill>
            <a:prstDash val="dot"/>
            <a:miter lim="800000"/>
            <a:headEnd len="sm" w="sm" type="none"/>
            <a:tailEnd len="med" w="med" type="triangle"/>
          </a:ln>
        </p:spPr>
      </p:cxnSp>
      <p:sp>
        <p:nvSpPr>
          <p:cNvPr id="287" name="Google Shape;287;p30"/>
          <p:cNvSpPr/>
          <p:nvPr/>
        </p:nvSpPr>
        <p:spPr>
          <a:xfrm>
            <a:off x="-7170750" y="5392000"/>
            <a:ext cx="1493100" cy="959100"/>
          </a:xfrm>
          <a:prstGeom prst="rect">
            <a:avLst/>
          </a:prstGeom>
          <a:noFill/>
          <a:ln cap="flat" cmpd="sng" w="25400">
            <a:solidFill>
              <a:srgbClr val="D9D9D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700" u="none" cap="none" strike="noStrike">
              <a:solidFill>
                <a:srgbClr val="FFFFFF"/>
              </a:solidFill>
              <a:latin typeface="Arial"/>
              <a:ea typeface="Arial"/>
              <a:cs typeface="Arial"/>
              <a:sym typeface="Arial"/>
            </a:endParaRPr>
          </a:p>
        </p:txBody>
      </p:sp>
      <p:sp>
        <p:nvSpPr>
          <p:cNvPr id="288" name="Google Shape;288;p30"/>
          <p:cNvSpPr/>
          <p:nvPr/>
        </p:nvSpPr>
        <p:spPr>
          <a:xfrm>
            <a:off x="-2008150" y="5396200"/>
            <a:ext cx="1493100" cy="954900"/>
          </a:xfrm>
          <a:prstGeom prst="rect">
            <a:avLst/>
          </a:prstGeom>
          <a:noFill/>
          <a:ln cap="flat" cmpd="sng" w="25400">
            <a:solidFill>
              <a:srgbClr val="C27B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700" u="none" cap="none" strike="noStrike">
              <a:solidFill>
                <a:srgbClr val="FFFFFF"/>
              </a:solidFill>
              <a:latin typeface="Arial"/>
              <a:ea typeface="Arial"/>
              <a:cs typeface="Arial"/>
              <a:sym typeface="Arial"/>
            </a:endParaRPr>
          </a:p>
        </p:txBody>
      </p:sp>
      <p:cxnSp>
        <p:nvCxnSpPr>
          <p:cNvPr id="289" name="Google Shape;289;p30"/>
          <p:cNvCxnSpPr>
            <a:stCxn id="290" idx="3"/>
            <a:endCxn id="288" idx="1"/>
          </p:cNvCxnSpPr>
          <p:nvPr/>
        </p:nvCxnSpPr>
        <p:spPr>
          <a:xfrm>
            <a:off x="-3153150" y="5259299"/>
            <a:ext cx="1145100" cy="614400"/>
          </a:xfrm>
          <a:prstGeom prst="bentConnector3">
            <a:avLst>
              <a:gd fmla="val 49996" name="adj1"/>
            </a:avLst>
          </a:prstGeom>
          <a:noFill/>
          <a:ln cap="flat" cmpd="sng" w="25400">
            <a:solidFill>
              <a:srgbClr val="C27BA0"/>
            </a:solidFill>
            <a:prstDash val="dot"/>
            <a:miter lim="800000"/>
            <a:headEnd len="sm" w="sm" type="none"/>
            <a:tailEnd len="med" w="med" type="triangle"/>
          </a:ln>
        </p:spPr>
      </p:cxnSp>
      <p:cxnSp>
        <p:nvCxnSpPr>
          <p:cNvPr id="291" name="Google Shape;291;p30"/>
          <p:cNvCxnSpPr/>
          <p:nvPr/>
        </p:nvCxnSpPr>
        <p:spPr>
          <a:xfrm flipH="1" rot="10800000">
            <a:off x="-3068136" y="4702286"/>
            <a:ext cx="982200" cy="342300"/>
          </a:xfrm>
          <a:prstGeom prst="bentConnector3">
            <a:avLst>
              <a:gd fmla="val 50001" name="adj1"/>
            </a:avLst>
          </a:prstGeom>
          <a:noFill/>
          <a:ln cap="flat" cmpd="sng" w="25400">
            <a:solidFill>
              <a:srgbClr val="D9D9D9"/>
            </a:solidFill>
            <a:prstDash val="dot"/>
            <a:miter lim="800000"/>
            <a:headEnd len="sm" w="sm" type="none"/>
            <a:tailEnd len="med" w="med" type="triangle"/>
          </a:ln>
        </p:spPr>
      </p:cxnSp>
      <p:sp>
        <p:nvSpPr>
          <p:cNvPr id="292" name="Google Shape;292;p30"/>
          <p:cNvSpPr/>
          <p:nvPr/>
        </p:nvSpPr>
        <p:spPr>
          <a:xfrm rot="-5400000">
            <a:off x="-4408250" y="4430246"/>
            <a:ext cx="1130700" cy="1658100"/>
          </a:xfrm>
          <a:prstGeom prst="rect">
            <a:avLst/>
          </a:prstGeom>
          <a:solidFill>
            <a:srgbClr val="741B47"/>
          </a:solidFill>
          <a:ln cap="flat" cmpd="sng" w="508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700" u="none" cap="none" strike="noStrike">
              <a:solidFill>
                <a:srgbClr val="FFFFFF"/>
              </a:solidFill>
              <a:latin typeface="Arial"/>
              <a:ea typeface="Arial"/>
              <a:cs typeface="Arial"/>
              <a:sym typeface="Arial"/>
            </a:endParaRPr>
          </a:p>
        </p:txBody>
      </p:sp>
      <p:sp>
        <p:nvSpPr>
          <p:cNvPr id="293" name="Google Shape;293;p30"/>
          <p:cNvSpPr txBox="1"/>
          <p:nvPr/>
        </p:nvSpPr>
        <p:spPr>
          <a:xfrm>
            <a:off x="72700" y="4464000"/>
            <a:ext cx="2109600" cy="959100"/>
          </a:xfrm>
          <a:prstGeom prst="rect">
            <a:avLst/>
          </a:prstGeom>
          <a:noFill/>
          <a:ln cap="flat" cmpd="sng" w="9525">
            <a:solidFill>
              <a:srgbClr val="C27BA0"/>
            </a:solidFill>
            <a:prstDash val="dash"/>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200">
                <a:solidFill>
                  <a:schemeClr val="dk1"/>
                </a:solidFill>
                <a:highlight>
                  <a:srgbClr val="EAD1DC"/>
                </a:highlight>
                <a:latin typeface="Mada"/>
                <a:ea typeface="Mada"/>
                <a:cs typeface="Mada"/>
                <a:sym typeface="Mada"/>
              </a:rPr>
              <a:t>Source of vitamin: </a:t>
            </a:r>
            <a:endParaRPr b="1" sz="1200">
              <a:solidFill>
                <a:schemeClr val="dk1"/>
              </a:solidFill>
              <a:highlight>
                <a:srgbClr val="EAD1DC"/>
              </a:highlight>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en" sz="1200">
                <a:solidFill>
                  <a:schemeClr val="dk1"/>
                </a:solidFill>
                <a:latin typeface="Mada"/>
                <a:ea typeface="Mada"/>
                <a:cs typeface="Mada"/>
                <a:sym typeface="Mada"/>
              </a:rPr>
              <a:t>Green vegetable synthesized  by normal flora</a:t>
            </a:r>
            <a:endParaRPr sz="1000">
              <a:latin typeface="Mada"/>
              <a:ea typeface="Mada"/>
              <a:cs typeface="Mada"/>
              <a:sym typeface="Mada"/>
            </a:endParaRPr>
          </a:p>
        </p:txBody>
      </p:sp>
      <p:sp>
        <p:nvSpPr>
          <p:cNvPr id="294" name="Google Shape;294;p30"/>
          <p:cNvSpPr txBox="1"/>
          <p:nvPr/>
        </p:nvSpPr>
        <p:spPr>
          <a:xfrm>
            <a:off x="-2040050" y="4235400"/>
            <a:ext cx="1462200" cy="9549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 sz="1200">
                <a:solidFill>
                  <a:schemeClr val="dk1"/>
                </a:solidFill>
                <a:latin typeface="Mada"/>
                <a:ea typeface="Mada"/>
                <a:cs typeface="Mada"/>
                <a:sym typeface="Mada"/>
              </a:rPr>
              <a:t>Required for synthesis (Vitamin K and Vit K-dependent clotting factors)</a:t>
            </a:r>
            <a:endParaRPr sz="1200">
              <a:solidFill>
                <a:schemeClr val="dk1"/>
              </a:solidFill>
              <a:latin typeface="Mada"/>
              <a:ea typeface="Mada"/>
              <a:cs typeface="Mada"/>
              <a:sym typeface="Mada"/>
            </a:endParaRPr>
          </a:p>
          <a:p>
            <a:pPr indent="0" lvl="0" marL="0" marR="0" rtl="0" algn="ctr">
              <a:spcBef>
                <a:spcPts val="0"/>
              </a:spcBef>
              <a:spcAft>
                <a:spcPts val="0"/>
              </a:spcAft>
              <a:buNone/>
            </a:pPr>
            <a:r>
              <a:t/>
            </a:r>
            <a:endParaRPr sz="1000">
              <a:latin typeface="Mada"/>
              <a:ea typeface="Mada"/>
              <a:cs typeface="Mada"/>
              <a:sym typeface="Mada"/>
            </a:endParaRPr>
          </a:p>
        </p:txBody>
      </p:sp>
      <p:sp>
        <p:nvSpPr>
          <p:cNvPr id="295" name="Google Shape;295;p30"/>
          <p:cNvSpPr txBox="1"/>
          <p:nvPr/>
        </p:nvSpPr>
        <p:spPr>
          <a:xfrm>
            <a:off x="4675700" y="4461400"/>
            <a:ext cx="2109600" cy="959100"/>
          </a:xfrm>
          <a:prstGeom prst="rect">
            <a:avLst/>
          </a:prstGeom>
          <a:noFill/>
          <a:ln cap="flat" cmpd="sng" w="9525">
            <a:solidFill>
              <a:srgbClr val="C27BA0"/>
            </a:solidFill>
            <a:prstDash val="dash"/>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200">
                <a:solidFill>
                  <a:schemeClr val="dk1"/>
                </a:solidFill>
                <a:highlight>
                  <a:srgbClr val="EAD1DC"/>
                </a:highlight>
                <a:latin typeface="Mada"/>
                <a:ea typeface="Mada"/>
                <a:cs typeface="Mada"/>
                <a:sym typeface="Mada"/>
              </a:rPr>
              <a:t>C</a:t>
            </a:r>
            <a:r>
              <a:rPr b="1" lang="en" sz="1200">
                <a:solidFill>
                  <a:schemeClr val="dk1"/>
                </a:solidFill>
                <a:highlight>
                  <a:srgbClr val="EAD1DC"/>
                </a:highlight>
                <a:latin typeface="Mada"/>
                <a:ea typeface="Mada"/>
                <a:cs typeface="Mada"/>
                <a:sym typeface="Mada"/>
              </a:rPr>
              <a:t>auses of deficiency: </a:t>
            </a:r>
            <a:endParaRPr b="1" sz="600">
              <a:solidFill>
                <a:schemeClr val="dk1"/>
              </a:solidFill>
              <a:highlight>
                <a:srgbClr val="EAD1DC"/>
              </a:highlight>
              <a:latin typeface="Mada"/>
              <a:ea typeface="Mada"/>
              <a:cs typeface="Mada"/>
              <a:sym typeface="Mada"/>
            </a:endParaRPr>
          </a:p>
          <a:p>
            <a:pPr indent="0" lvl="0" marL="0" rtl="0" algn="ctr">
              <a:spcBef>
                <a:spcPts val="0"/>
              </a:spcBef>
              <a:spcAft>
                <a:spcPts val="0"/>
              </a:spcAft>
              <a:buClr>
                <a:schemeClr val="dk1"/>
              </a:buClr>
              <a:buSzPts val="1100"/>
              <a:buFont typeface="Arial"/>
              <a:buNone/>
            </a:pPr>
            <a:r>
              <a:t/>
            </a:r>
            <a:endParaRPr b="1" sz="600">
              <a:solidFill>
                <a:schemeClr val="dk1"/>
              </a:solidFill>
              <a:highlight>
                <a:srgbClr val="EAD1DC"/>
              </a:highlight>
              <a:latin typeface="Mada"/>
              <a:ea typeface="Mada"/>
              <a:cs typeface="Mada"/>
              <a:sym typeface="Mada"/>
            </a:endParaRPr>
          </a:p>
          <a:p>
            <a:pPr indent="0" lvl="0" marL="0" rtl="0" algn="l">
              <a:spcBef>
                <a:spcPts val="0"/>
              </a:spcBef>
              <a:spcAft>
                <a:spcPts val="0"/>
              </a:spcAft>
              <a:buNone/>
            </a:pPr>
            <a:r>
              <a:rPr lang="en" sz="1200">
                <a:solidFill>
                  <a:schemeClr val="dk1"/>
                </a:solidFill>
                <a:latin typeface="Mada"/>
                <a:ea typeface="Mada"/>
                <a:cs typeface="Mada"/>
                <a:sym typeface="Mada"/>
              </a:rPr>
              <a:t>-Malnutrition</a:t>
            </a:r>
            <a:endParaRPr sz="1200">
              <a:solidFill>
                <a:schemeClr val="dk1"/>
              </a:solidFill>
              <a:latin typeface="Mada"/>
              <a:ea typeface="Mada"/>
              <a:cs typeface="Mada"/>
              <a:sym typeface="Mada"/>
            </a:endParaRPr>
          </a:p>
          <a:p>
            <a:pPr indent="0" lvl="0" marL="0" rtl="0" algn="l">
              <a:spcBef>
                <a:spcPts val="0"/>
              </a:spcBef>
              <a:spcAft>
                <a:spcPts val="0"/>
              </a:spcAft>
              <a:buNone/>
            </a:pPr>
            <a:r>
              <a:rPr lang="en" sz="1200">
                <a:solidFill>
                  <a:schemeClr val="dk1"/>
                </a:solidFill>
                <a:latin typeface="Mada"/>
                <a:ea typeface="Mada"/>
                <a:cs typeface="Mada"/>
                <a:sym typeface="Mada"/>
              </a:rPr>
              <a:t>-Malabsorption</a:t>
            </a:r>
            <a:endParaRPr sz="1200">
              <a:solidFill>
                <a:schemeClr val="dk1"/>
              </a:solidFill>
              <a:latin typeface="Mada"/>
              <a:ea typeface="Mada"/>
              <a:cs typeface="Mada"/>
              <a:sym typeface="Mada"/>
            </a:endParaRPr>
          </a:p>
          <a:p>
            <a:pPr indent="0" lvl="0" marL="0" rtl="0" algn="l">
              <a:spcBef>
                <a:spcPts val="0"/>
              </a:spcBef>
              <a:spcAft>
                <a:spcPts val="0"/>
              </a:spcAft>
              <a:buNone/>
            </a:pPr>
            <a:r>
              <a:rPr lang="en" sz="1200">
                <a:solidFill>
                  <a:schemeClr val="dk1"/>
                </a:solidFill>
                <a:latin typeface="Mada"/>
                <a:ea typeface="Mada"/>
                <a:cs typeface="Mada"/>
                <a:sym typeface="Mada"/>
              </a:rPr>
              <a:t>-Antibiotic therapy</a:t>
            </a:r>
            <a:endParaRPr sz="1000">
              <a:latin typeface="Mada"/>
              <a:ea typeface="Mada"/>
              <a:cs typeface="Mada"/>
              <a:sym typeface="Mada"/>
            </a:endParaRPr>
          </a:p>
        </p:txBody>
      </p:sp>
      <p:sp>
        <p:nvSpPr>
          <p:cNvPr id="296" name="Google Shape;296;p30"/>
          <p:cNvSpPr txBox="1"/>
          <p:nvPr/>
        </p:nvSpPr>
        <p:spPr>
          <a:xfrm>
            <a:off x="2374200" y="4476325"/>
            <a:ext cx="2109600" cy="959100"/>
          </a:xfrm>
          <a:prstGeom prst="rect">
            <a:avLst/>
          </a:prstGeom>
          <a:noFill/>
          <a:ln cap="flat" cmpd="sng" w="9525">
            <a:solidFill>
              <a:srgbClr val="C27BA0"/>
            </a:solidFill>
            <a:prstDash val="dash"/>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200">
                <a:solidFill>
                  <a:schemeClr val="dk1"/>
                </a:solidFill>
                <a:highlight>
                  <a:srgbClr val="EAD1DC"/>
                </a:highlight>
                <a:latin typeface="Mada"/>
                <a:ea typeface="Mada"/>
                <a:cs typeface="Mada"/>
                <a:sym typeface="Mada"/>
              </a:rPr>
              <a:t>Required for synthesis:</a:t>
            </a:r>
            <a:endParaRPr b="1" sz="1200">
              <a:solidFill>
                <a:schemeClr val="dk1"/>
              </a:solidFill>
              <a:highlight>
                <a:srgbClr val="EAD1DC"/>
              </a:highlight>
              <a:latin typeface="Mada"/>
              <a:ea typeface="Mada"/>
              <a:cs typeface="Mada"/>
              <a:sym typeface="Mada"/>
            </a:endParaRPr>
          </a:p>
          <a:p>
            <a:pPr indent="0" lvl="0" marL="0" rtl="0" algn="ctr">
              <a:spcBef>
                <a:spcPts val="0"/>
              </a:spcBef>
              <a:spcAft>
                <a:spcPts val="0"/>
              </a:spcAft>
              <a:buClr>
                <a:schemeClr val="dk1"/>
              </a:buClr>
              <a:buSzPts val="1100"/>
              <a:buFont typeface="Arial"/>
              <a:buNone/>
            </a:pPr>
            <a:r>
              <a:rPr b="1" lang="en" sz="1200">
                <a:solidFill>
                  <a:schemeClr val="dk1"/>
                </a:solidFill>
                <a:latin typeface="Mada"/>
                <a:ea typeface="Mada"/>
                <a:cs typeface="Mada"/>
                <a:sym typeface="Mada"/>
              </a:rPr>
              <a:t>-</a:t>
            </a:r>
            <a:r>
              <a:rPr b="1" lang="en" sz="1200">
                <a:solidFill>
                  <a:schemeClr val="dk1"/>
                </a:solidFill>
                <a:latin typeface="Mada"/>
                <a:ea typeface="Mada"/>
                <a:cs typeface="Mada"/>
                <a:sym typeface="Mada"/>
              </a:rPr>
              <a:t>Factors II, VII, IX, X</a:t>
            </a:r>
            <a:endParaRPr sz="10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b="1" lang="en" sz="1200">
                <a:solidFill>
                  <a:schemeClr val="dk1"/>
                </a:solidFill>
                <a:latin typeface="Mada"/>
                <a:ea typeface="Mada"/>
                <a:cs typeface="Mada"/>
                <a:sym typeface="Mada"/>
              </a:rPr>
              <a:t>- Protein C and S </a:t>
            </a:r>
            <a:r>
              <a:rPr lang="en" sz="1200">
                <a:solidFill>
                  <a:schemeClr val="dk1"/>
                </a:solidFill>
                <a:latin typeface="Mada"/>
                <a:ea typeface="Mada"/>
                <a:cs typeface="Mada"/>
                <a:sym typeface="Mada"/>
              </a:rPr>
              <a:t>(endogenous anticoagulants)</a:t>
            </a:r>
            <a:endParaRPr sz="1200">
              <a:latin typeface="Mada"/>
              <a:ea typeface="Mada"/>
              <a:cs typeface="Mada"/>
              <a:sym typeface="Mada"/>
            </a:endParaRPr>
          </a:p>
        </p:txBody>
      </p:sp>
      <p:sp>
        <p:nvSpPr>
          <p:cNvPr id="290" name="Google Shape;290;p30"/>
          <p:cNvSpPr txBox="1"/>
          <p:nvPr/>
        </p:nvSpPr>
        <p:spPr>
          <a:xfrm>
            <a:off x="-4500750" y="4810199"/>
            <a:ext cx="1347600" cy="898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1600">
                <a:solidFill>
                  <a:srgbClr val="FFFFFF"/>
                </a:solidFill>
                <a:latin typeface="Georgia"/>
                <a:ea typeface="Georgia"/>
                <a:cs typeface="Georgia"/>
                <a:sym typeface="Georgia"/>
              </a:rPr>
              <a:t>Vitamin K</a:t>
            </a:r>
            <a:endParaRPr b="1" sz="1600">
              <a:solidFill>
                <a:srgbClr val="FFFFFF"/>
              </a:solidFill>
              <a:latin typeface="Georgia"/>
              <a:ea typeface="Georgia"/>
              <a:cs typeface="Georgia"/>
              <a:sym typeface="Georgia"/>
            </a:endParaRPr>
          </a:p>
          <a:p>
            <a:pPr indent="0" lvl="0" marL="0" marR="0" rtl="0" algn="ctr">
              <a:spcBef>
                <a:spcPts val="0"/>
              </a:spcBef>
              <a:spcAft>
                <a:spcPts val="0"/>
              </a:spcAft>
              <a:buNone/>
            </a:pPr>
            <a:r>
              <a:rPr b="1" lang="en" sz="1600">
                <a:solidFill>
                  <a:srgbClr val="FFFFFF"/>
                </a:solidFill>
                <a:latin typeface="Georgia"/>
                <a:ea typeface="Georgia"/>
                <a:cs typeface="Georgia"/>
                <a:sym typeface="Georgia"/>
              </a:rPr>
              <a:t>(fat soluble vitamins)</a:t>
            </a:r>
            <a:endParaRPr b="1" sz="1600">
              <a:solidFill>
                <a:srgbClr val="FFFFFF"/>
              </a:solidFill>
              <a:latin typeface="Georgia"/>
              <a:ea typeface="Georgia"/>
              <a:cs typeface="Georgia"/>
              <a:sym typeface="Georgia"/>
            </a:endParaRPr>
          </a:p>
        </p:txBody>
      </p:sp>
      <p:sp>
        <p:nvSpPr>
          <p:cNvPr id="297" name="Google Shape;297;p30"/>
          <p:cNvSpPr txBox="1"/>
          <p:nvPr/>
        </p:nvSpPr>
        <p:spPr>
          <a:xfrm>
            <a:off x="1074600" y="6681750"/>
            <a:ext cx="1658100" cy="510900"/>
          </a:xfrm>
          <a:prstGeom prst="rect">
            <a:avLst/>
          </a:prstGeom>
          <a:solidFill>
            <a:srgbClr val="D5A6BD"/>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latin typeface="Mada"/>
                <a:ea typeface="Mada"/>
                <a:cs typeface="Mada"/>
                <a:sym typeface="Mada"/>
              </a:rPr>
              <a:t>Inactive clotting factors (II, VII, IX, X)</a:t>
            </a:r>
            <a:endParaRPr b="1" sz="1200">
              <a:latin typeface="Mada"/>
              <a:ea typeface="Mada"/>
              <a:cs typeface="Mada"/>
              <a:sym typeface="Mada"/>
            </a:endParaRPr>
          </a:p>
        </p:txBody>
      </p:sp>
      <p:sp>
        <p:nvSpPr>
          <p:cNvPr id="298" name="Google Shape;298;p30"/>
          <p:cNvSpPr txBox="1"/>
          <p:nvPr/>
        </p:nvSpPr>
        <p:spPr>
          <a:xfrm>
            <a:off x="4393900" y="6696425"/>
            <a:ext cx="1658100" cy="510900"/>
          </a:xfrm>
          <a:prstGeom prst="rect">
            <a:avLst/>
          </a:prstGeom>
          <a:solidFill>
            <a:srgbClr val="A64D79"/>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latin typeface="Mada"/>
                <a:ea typeface="Mada"/>
                <a:cs typeface="Mada"/>
                <a:sym typeface="Mada"/>
              </a:rPr>
              <a:t>A</a:t>
            </a:r>
            <a:r>
              <a:rPr b="1" lang="en" sz="1200">
                <a:latin typeface="Mada"/>
                <a:ea typeface="Mada"/>
                <a:cs typeface="Mada"/>
                <a:sym typeface="Mada"/>
              </a:rPr>
              <a:t>ctive clotting factors </a:t>
            </a:r>
            <a:endParaRPr b="1" sz="1200">
              <a:latin typeface="Mada"/>
              <a:ea typeface="Mada"/>
              <a:cs typeface="Mada"/>
              <a:sym typeface="Mada"/>
            </a:endParaRPr>
          </a:p>
        </p:txBody>
      </p:sp>
      <p:sp>
        <p:nvSpPr>
          <p:cNvPr id="299" name="Google Shape;299;p30"/>
          <p:cNvSpPr/>
          <p:nvPr/>
        </p:nvSpPr>
        <p:spPr>
          <a:xfrm>
            <a:off x="2816750" y="6773675"/>
            <a:ext cx="1493100" cy="356400"/>
          </a:xfrm>
          <a:prstGeom prst="rightArrow">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0"/>
          <p:cNvSpPr txBox="1"/>
          <p:nvPr/>
        </p:nvSpPr>
        <p:spPr>
          <a:xfrm>
            <a:off x="2327763" y="7899075"/>
            <a:ext cx="903000" cy="34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Mada"/>
                <a:ea typeface="Mada"/>
                <a:cs typeface="Mada"/>
                <a:sym typeface="Mada"/>
              </a:rPr>
              <a:t>Vit K</a:t>
            </a:r>
            <a:endParaRPr sz="1200">
              <a:latin typeface="Mada"/>
              <a:ea typeface="Mada"/>
              <a:cs typeface="Mada"/>
              <a:sym typeface="Mada"/>
            </a:endParaRPr>
          </a:p>
        </p:txBody>
      </p:sp>
      <p:sp>
        <p:nvSpPr>
          <p:cNvPr id="301" name="Google Shape;301;p30"/>
          <p:cNvSpPr txBox="1"/>
          <p:nvPr/>
        </p:nvSpPr>
        <p:spPr>
          <a:xfrm>
            <a:off x="3629463" y="7899075"/>
            <a:ext cx="1462200" cy="34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Mada"/>
                <a:ea typeface="Mada"/>
                <a:cs typeface="Mada"/>
                <a:sym typeface="Mada"/>
              </a:rPr>
              <a:t>Epoxide form</a:t>
            </a:r>
            <a:endParaRPr sz="1200">
              <a:latin typeface="Mada"/>
              <a:ea typeface="Mada"/>
              <a:cs typeface="Mada"/>
              <a:sym typeface="Mada"/>
            </a:endParaRPr>
          </a:p>
        </p:txBody>
      </p:sp>
      <p:sp>
        <p:nvSpPr>
          <p:cNvPr id="302" name="Google Shape;302;p30"/>
          <p:cNvSpPr/>
          <p:nvPr/>
        </p:nvSpPr>
        <p:spPr>
          <a:xfrm>
            <a:off x="2713700" y="7246000"/>
            <a:ext cx="1601100" cy="614400"/>
          </a:xfrm>
          <a:prstGeom prst="curvedDownArrow">
            <a:avLst>
              <a:gd fmla="val 25000" name="adj1"/>
              <a:gd fmla="val 50000" name="adj2"/>
              <a:gd fmla="val 25000" name="adj3"/>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0"/>
          <p:cNvSpPr/>
          <p:nvPr/>
        </p:nvSpPr>
        <p:spPr>
          <a:xfrm flipH="1">
            <a:off x="2659400" y="8318675"/>
            <a:ext cx="1601100" cy="614400"/>
          </a:xfrm>
          <a:prstGeom prst="curvedUpArrow">
            <a:avLst>
              <a:gd fmla="val 25000" name="adj1"/>
              <a:gd fmla="val 50000" name="adj2"/>
              <a:gd fmla="val 25000" name="adj3"/>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0"/>
          <p:cNvSpPr txBox="1"/>
          <p:nvPr/>
        </p:nvSpPr>
        <p:spPr>
          <a:xfrm>
            <a:off x="2515100" y="9010375"/>
            <a:ext cx="1794600" cy="3423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rgbClr val="FF0000"/>
                </a:solidFill>
                <a:latin typeface="Mada"/>
                <a:ea typeface="Mada"/>
                <a:cs typeface="Mada"/>
                <a:sym typeface="Mada"/>
              </a:rPr>
              <a:t>Epoxide reductase </a:t>
            </a:r>
            <a:endParaRPr b="1" sz="1200">
              <a:latin typeface="Mada"/>
              <a:ea typeface="Mada"/>
              <a:cs typeface="Mada"/>
              <a:sym typeface="Mada"/>
            </a:endParaRPr>
          </a:p>
        </p:txBody>
      </p:sp>
      <p:sp>
        <p:nvSpPr>
          <p:cNvPr id="305" name="Google Shape;305;p30"/>
          <p:cNvSpPr txBox="1"/>
          <p:nvPr/>
        </p:nvSpPr>
        <p:spPr>
          <a:xfrm>
            <a:off x="-4260575" y="-198575"/>
            <a:ext cx="5517000" cy="6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0"/>
          <p:cNvSpPr txBox="1"/>
          <p:nvPr/>
        </p:nvSpPr>
        <p:spPr>
          <a:xfrm>
            <a:off x="824350" y="5905100"/>
            <a:ext cx="5176500" cy="43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741B47"/>
                </a:solidFill>
                <a:latin typeface="Georgia"/>
                <a:ea typeface="Georgia"/>
                <a:cs typeface="Georgia"/>
                <a:sym typeface="Georgia"/>
              </a:rPr>
              <a:t>M.O.A of Warfarin</a:t>
            </a:r>
            <a:endParaRPr b="1" sz="2400">
              <a:solidFill>
                <a:srgbClr val="741B47"/>
              </a:solidFill>
              <a:latin typeface="Georgia"/>
              <a:ea typeface="Georgia"/>
              <a:cs typeface="Georgia"/>
              <a:sym typeface="Georgia"/>
            </a:endParaRPr>
          </a:p>
        </p:txBody>
      </p:sp>
      <p:pic>
        <p:nvPicPr>
          <p:cNvPr id="307" name="Google Shape;307;p30"/>
          <p:cNvPicPr preferRelativeResize="0"/>
          <p:nvPr/>
        </p:nvPicPr>
        <p:blipFill>
          <a:blip r:embed="rId4">
            <a:alphaModFix/>
          </a:blip>
          <a:stretch>
            <a:fillRect/>
          </a:stretch>
        </p:blipFill>
        <p:spPr>
          <a:xfrm>
            <a:off x="1279052" y="5918898"/>
            <a:ext cx="435700" cy="435700"/>
          </a:xfrm>
          <a:prstGeom prst="rect">
            <a:avLst/>
          </a:prstGeom>
          <a:noFill/>
          <a:ln>
            <a:noFill/>
          </a:ln>
        </p:spPr>
      </p:pic>
      <p:sp>
        <p:nvSpPr>
          <p:cNvPr id="308" name="Google Shape;308;p30"/>
          <p:cNvSpPr txBox="1"/>
          <p:nvPr/>
        </p:nvSpPr>
        <p:spPr>
          <a:xfrm>
            <a:off x="304100" y="9670975"/>
            <a:ext cx="6248400" cy="1339800"/>
          </a:xfrm>
          <a:prstGeom prst="rect">
            <a:avLst/>
          </a:prstGeom>
          <a:noFill/>
          <a:ln cap="flat" cmpd="sng" w="9525">
            <a:solidFill>
              <a:srgbClr val="EAD1DC"/>
            </a:solidFill>
            <a:prstDash val="solid"/>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Mada"/>
              <a:buAutoNum type="arabicPeriod"/>
            </a:pPr>
            <a:r>
              <a:rPr lang="en" sz="1200">
                <a:latin typeface="Mada"/>
                <a:ea typeface="Mada"/>
                <a:cs typeface="Mada"/>
                <a:sym typeface="Mada"/>
              </a:rPr>
              <a:t>Precursors of factors II, VII, IX &amp; X require </a:t>
            </a:r>
            <a:r>
              <a:rPr b="1" lang="en" sz="1200">
                <a:latin typeface="Mada"/>
                <a:ea typeface="Mada"/>
                <a:cs typeface="Mada"/>
                <a:sym typeface="Mada"/>
              </a:rPr>
              <a:t>carboxylation</a:t>
            </a:r>
            <a:r>
              <a:rPr lang="en" sz="1200">
                <a:latin typeface="Mada"/>
                <a:ea typeface="Mada"/>
                <a:cs typeface="Mada"/>
                <a:sym typeface="Mada"/>
              </a:rPr>
              <a:t> of their glutamic acid residues to allow them to bind to phospholipid surfaces, this is provided by Vit. K as it changes from its oxidized to its reduced form.</a:t>
            </a:r>
            <a:endParaRPr sz="1200">
              <a:latin typeface="Mada"/>
              <a:ea typeface="Mada"/>
              <a:cs typeface="Mada"/>
              <a:sym typeface="Mada"/>
            </a:endParaRPr>
          </a:p>
          <a:p>
            <a:pPr indent="-304800" lvl="0" marL="457200" rtl="0" algn="l">
              <a:spcBef>
                <a:spcPts val="0"/>
              </a:spcBef>
              <a:spcAft>
                <a:spcPts val="0"/>
              </a:spcAft>
              <a:buSzPts val="1200"/>
              <a:buFont typeface="Mada"/>
              <a:buAutoNum type="arabicPeriod"/>
            </a:pPr>
            <a:r>
              <a:rPr lang="en" sz="1200">
                <a:latin typeface="Mada"/>
                <a:ea typeface="Mada"/>
                <a:cs typeface="Mada"/>
                <a:sym typeface="Mada"/>
              </a:rPr>
              <a:t>Instantaneously , the reduced Vit K has to recycle back to oxidized form by </a:t>
            </a:r>
            <a:r>
              <a:rPr b="1" lang="en" sz="1200">
                <a:solidFill>
                  <a:srgbClr val="FF0000"/>
                </a:solidFill>
                <a:latin typeface="Mada"/>
                <a:ea typeface="Mada"/>
                <a:cs typeface="Mada"/>
                <a:sym typeface="Mada"/>
              </a:rPr>
              <a:t>Vit K epoxide reductase</a:t>
            </a:r>
            <a:r>
              <a:rPr lang="en" sz="1200">
                <a:latin typeface="Mada"/>
                <a:ea typeface="Mada"/>
                <a:cs typeface="Mada"/>
                <a:sym typeface="Mada"/>
              </a:rPr>
              <a:t>.</a:t>
            </a:r>
            <a:endParaRPr sz="1200">
              <a:latin typeface="Mada"/>
              <a:ea typeface="Mada"/>
              <a:cs typeface="Mada"/>
              <a:sym typeface="Mada"/>
            </a:endParaRPr>
          </a:p>
          <a:p>
            <a:pPr indent="-304800" lvl="0" marL="457200" rtl="0" algn="l">
              <a:spcBef>
                <a:spcPts val="0"/>
              </a:spcBef>
              <a:spcAft>
                <a:spcPts val="0"/>
              </a:spcAft>
              <a:buSzPts val="1200"/>
              <a:buFont typeface="Mada"/>
              <a:buAutoNum type="arabicPeriod"/>
            </a:pPr>
            <a:r>
              <a:rPr lang="en" sz="1200">
                <a:latin typeface="Mada"/>
                <a:ea typeface="Mada"/>
                <a:cs typeface="Mada"/>
                <a:sym typeface="Mada"/>
              </a:rPr>
              <a:t>This enzyme is blocked by Vitamin K Antagonists </a:t>
            </a:r>
            <a:r>
              <a:rPr lang="en" sz="1200">
                <a:solidFill>
                  <a:schemeClr val="dk1"/>
                </a:solidFill>
                <a:latin typeface="Mada"/>
                <a:ea typeface="Mada"/>
                <a:cs typeface="Mada"/>
                <a:sym typeface="Mada"/>
              </a:rPr>
              <a:t>→ </a:t>
            </a:r>
            <a:r>
              <a:rPr lang="en" sz="1200">
                <a:latin typeface="Mada"/>
                <a:ea typeface="Mada"/>
                <a:cs typeface="Mada"/>
                <a:sym typeface="Mada"/>
              </a:rPr>
              <a:t>losing the coagulation factors the ability to function.</a:t>
            </a:r>
            <a:endParaRPr sz="1200">
              <a:latin typeface="Mada"/>
              <a:ea typeface="Mada"/>
              <a:cs typeface="Mada"/>
              <a:sym typeface="Mada"/>
            </a:endParaRPr>
          </a:p>
        </p:txBody>
      </p:sp>
      <p:graphicFrame>
        <p:nvGraphicFramePr>
          <p:cNvPr id="309" name="Google Shape;309;p30"/>
          <p:cNvGraphicFramePr/>
          <p:nvPr/>
        </p:nvGraphicFramePr>
        <p:xfrm>
          <a:off x="59163" y="862100"/>
          <a:ext cx="3000000" cy="3000000"/>
        </p:xfrm>
        <a:graphic>
          <a:graphicData uri="http://schemas.openxmlformats.org/drawingml/2006/table">
            <a:tbl>
              <a:tblPr>
                <a:noFill/>
                <a:tableStyleId>{1F3F2DB6-4125-43BF-BE99-9D106D9B7C9B}</a:tableStyleId>
              </a:tblPr>
              <a:tblGrid>
                <a:gridCol w="922200"/>
                <a:gridCol w="2681350"/>
                <a:gridCol w="3108425"/>
              </a:tblGrid>
              <a:tr h="192375">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Drug</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0" lvl="0" marL="0" rtl="0" algn="ctr">
                        <a:spcBef>
                          <a:spcPts val="0"/>
                        </a:spcBef>
                        <a:spcAft>
                          <a:spcPts val="0"/>
                        </a:spcAft>
                        <a:buNone/>
                      </a:pPr>
                      <a:r>
                        <a:rPr b="1" lang="en">
                          <a:solidFill>
                            <a:schemeClr val="lt1"/>
                          </a:solidFill>
                          <a:latin typeface="Mada"/>
                          <a:ea typeface="Mada"/>
                          <a:cs typeface="Mada"/>
                          <a:sym typeface="Mada"/>
                        </a:rPr>
                        <a:t>Hirudin</a:t>
                      </a:r>
                      <a:endParaRPr b="1">
                        <a:solidFill>
                          <a:schemeClr val="lt1"/>
                        </a:solidFill>
                        <a:latin typeface="Mada"/>
                        <a:ea typeface="Mada"/>
                        <a:cs typeface="Mada"/>
                        <a:sym typeface="Mada"/>
                      </a:endParaRPr>
                    </a:p>
                  </a:txBody>
                  <a:tcPr marT="91425" marB="91425" marR="91425" marL="91425">
                    <a:solidFill>
                      <a:srgbClr val="8E7CC3"/>
                    </a:solidFill>
                  </a:tcPr>
                </a:tc>
                <a:tc>
                  <a:txBody>
                    <a:bodyPr/>
                    <a:lstStyle/>
                    <a:p>
                      <a:pPr indent="0" lvl="0" marL="0" rtl="0" algn="ctr">
                        <a:spcBef>
                          <a:spcPts val="0"/>
                        </a:spcBef>
                        <a:spcAft>
                          <a:spcPts val="0"/>
                        </a:spcAft>
                        <a:buNone/>
                      </a:pPr>
                      <a:r>
                        <a:rPr b="1" lang="en">
                          <a:solidFill>
                            <a:schemeClr val="lt1"/>
                          </a:solidFill>
                          <a:latin typeface="Mada"/>
                          <a:ea typeface="Mada"/>
                          <a:cs typeface="Mada"/>
                          <a:sym typeface="Mada"/>
                        </a:rPr>
                        <a:t>Lepirudin</a:t>
                      </a:r>
                      <a:endParaRPr b="1">
                        <a:solidFill>
                          <a:schemeClr val="lt1"/>
                        </a:solidFill>
                        <a:latin typeface="Mada"/>
                        <a:ea typeface="Mada"/>
                        <a:cs typeface="Mada"/>
                        <a:sym typeface="Mada"/>
                      </a:endParaRPr>
                    </a:p>
                  </a:txBody>
                  <a:tcPr marT="91425" marB="91425" marR="91425" marL="91425">
                    <a:solidFill>
                      <a:srgbClr val="073763"/>
                    </a:solidFill>
                  </a:tcPr>
                </a:tc>
              </a:tr>
              <a:tr h="344425">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Info</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0" lvl="0" marL="0" rtl="0" algn="ctr">
                        <a:spcBef>
                          <a:spcPts val="0"/>
                        </a:spcBef>
                        <a:spcAft>
                          <a:spcPts val="0"/>
                        </a:spcAft>
                        <a:buClr>
                          <a:schemeClr val="dk1"/>
                        </a:buClr>
                        <a:buSzPts val="1100"/>
                        <a:buFont typeface="Arial"/>
                        <a:buNone/>
                      </a:pPr>
                      <a:r>
                        <a:rPr lang="en" sz="1100">
                          <a:latin typeface="Mada"/>
                          <a:ea typeface="Mada"/>
                          <a:cs typeface="Mada"/>
                          <a:sym typeface="Mada"/>
                        </a:rPr>
                        <a:t>First to be developed, was isolated from the saliva of the leech</a:t>
                      </a:r>
                      <a:endParaRPr sz="1200">
                        <a:latin typeface="Mada"/>
                        <a:ea typeface="Mada"/>
                        <a:cs typeface="Mada"/>
                        <a:sym typeface="Mada"/>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sz="1100">
                          <a:latin typeface="Mada"/>
                          <a:ea typeface="Mada"/>
                          <a:cs typeface="Mada"/>
                          <a:sym typeface="Mada"/>
                        </a:rPr>
                        <a:t>polypeptide that binds directly to the active site of thrombin</a:t>
                      </a:r>
                      <a:endParaRPr/>
                    </a:p>
                  </a:txBody>
                  <a:tcPr marT="91425" marB="91425" marR="91425" marL="91425"/>
                </a:tc>
              </a:tr>
              <a:tr h="344425">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MOA</a:t>
                      </a:r>
                      <a:endParaRPr b="1">
                        <a:solidFill>
                          <a:srgbClr val="FFFFFF"/>
                        </a:solidFill>
                        <a:latin typeface="Mada"/>
                        <a:ea typeface="Mada"/>
                        <a:cs typeface="Mada"/>
                        <a:sym typeface="Mada"/>
                      </a:endParaRPr>
                    </a:p>
                  </a:txBody>
                  <a:tcPr marT="91425" marB="91425" marR="91425" marL="91425" anchor="ctr">
                    <a:solidFill>
                      <a:srgbClr val="434343"/>
                    </a:solidFill>
                  </a:tcPr>
                </a:tc>
                <a:tc gridSpan="2">
                  <a:txBody>
                    <a:bodyPr/>
                    <a:lstStyle/>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Exert their effect by </a:t>
                      </a:r>
                      <a:r>
                        <a:rPr b="1" lang="en" sz="1200">
                          <a:solidFill>
                            <a:srgbClr val="FF0000"/>
                          </a:solidFill>
                          <a:latin typeface="Mada"/>
                          <a:ea typeface="Mada"/>
                          <a:cs typeface="Mada"/>
                          <a:sym typeface="Mada"/>
                        </a:rPr>
                        <a:t>direct binding to thrombin.</a:t>
                      </a:r>
                      <a:endParaRPr b="1" sz="1200">
                        <a:solidFill>
                          <a:srgbClr val="FF0000"/>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This direct effect is </a:t>
                      </a:r>
                      <a:r>
                        <a:rPr b="1" lang="en" sz="1200">
                          <a:solidFill>
                            <a:schemeClr val="dk1"/>
                          </a:solidFill>
                          <a:latin typeface="Mada"/>
                          <a:ea typeface="Mada"/>
                          <a:cs typeface="Mada"/>
                          <a:sym typeface="Mada"/>
                        </a:rPr>
                        <a:t>rapid &amp; potent. </a:t>
                      </a:r>
                      <a:endParaRPr b="1" sz="1200">
                        <a:solidFill>
                          <a:srgbClr val="FF0000"/>
                        </a:solidFill>
                        <a:latin typeface="Mada"/>
                        <a:ea typeface="Mada"/>
                        <a:cs typeface="Mada"/>
                        <a:sym typeface="Mada"/>
                      </a:endParaRPr>
                    </a:p>
                  </a:txBody>
                  <a:tcPr marT="91425" marB="91425" marR="91425" marL="91425"/>
                </a:tc>
                <a:tc hMerge="1"/>
              </a:tr>
              <a:tr h="599350">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Advantage</a:t>
                      </a:r>
                      <a:endParaRPr b="1">
                        <a:solidFill>
                          <a:srgbClr val="FFFFFF"/>
                        </a:solidFill>
                        <a:latin typeface="Mada"/>
                        <a:ea typeface="Mada"/>
                        <a:cs typeface="Mada"/>
                        <a:sym typeface="Mada"/>
                      </a:endParaRPr>
                    </a:p>
                  </a:txBody>
                  <a:tcPr marT="91425" marB="91425" marR="91425" marL="91425" anchor="ctr">
                    <a:solidFill>
                      <a:srgbClr val="434343"/>
                    </a:solidFill>
                  </a:tcPr>
                </a:tc>
                <a:tc gridSpan="2">
                  <a:txBody>
                    <a:bodyPr/>
                    <a:lstStyle/>
                    <a:p>
                      <a:pPr indent="-304800" lvl="0" marL="457200" rtl="0" algn="l">
                        <a:spcBef>
                          <a:spcPts val="0"/>
                        </a:spcBef>
                        <a:spcAft>
                          <a:spcPts val="0"/>
                        </a:spcAft>
                        <a:buClr>
                          <a:srgbClr val="FF0000"/>
                        </a:buClr>
                        <a:buSzPts val="1200"/>
                        <a:buFont typeface="Mada"/>
                        <a:buChar char="★"/>
                      </a:pPr>
                      <a:r>
                        <a:rPr lang="en" sz="1200">
                          <a:solidFill>
                            <a:schemeClr val="dk1"/>
                          </a:solidFill>
                          <a:latin typeface="Mada"/>
                          <a:ea typeface="Mada"/>
                          <a:cs typeface="Mada"/>
                          <a:sym typeface="Mada"/>
                        </a:rPr>
                        <a:t>Are not</a:t>
                      </a:r>
                      <a:r>
                        <a:rPr lang="en" sz="1200">
                          <a:solidFill>
                            <a:schemeClr val="dk1"/>
                          </a:solidFill>
                          <a:latin typeface="Mada"/>
                          <a:ea typeface="Mada"/>
                          <a:cs typeface="Mada"/>
                          <a:sym typeface="Mada"/>
                        </a:rPr>
                        <a:t> associated with thrombocytopenia.</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Recombinant hirudin “Lepirudin” is used as IV anticoagulant in patients with </a:t>
                      </a:r>
                      <a:r>
                        <a:rPr b="1" lang="en" sz="1200">
                          <a:solidFill>
                            <a:schemeClr val="dk1"/>
                          </a:solidFill>
                          <a:latin typeface="Mada"/>
                          <a:ea typeface="Mada"/>
                          <a:cs typeface="Mada"/>
                          <a:sym typeface="Mada"/>
                        </a:rPr>
                        <a:t>HIT</a:t>
                      </a:r>
                      <a:r>
                        <a:rPr lang="en" sz="1200">
                          <a:solidFill>
                            <a:schemeClr val="dk1"/>
                          </a:solidFill>
                          <a:latin typeface="Mada"/>
                          <a:ea typeface="Mada"/>
                          <a:cs typeface="Mada"/>
                          <a:sym typeface="Mada"/>
                        </a:rPr>
                        <a:t> (Heparin-induced thrombocytopenia)</a:t>
                      </a:r>
                      <a:endParaRPr/>
                    </a:p>
                  </a:txBody>
                  <a:tcPr marT="91425" marB="91425" marR="91425" marL="91425"/>
                </a:tc>
                <a:tc hMerge="1"/>
              </a:tr>
            </a:tbl>
          </a:graphicData>
        </a:graphic>
      </p:graphicFrame>
      <p:cxnSp>
        <p:nvCxnSpPr>
          <p:cNvPr id="310" name="Google Shape;310;p30"/>
          <p:cNvCxnSpPr>
            <a:stCxn id="281" idx="2"/>
            <a:endCxn id="293" idx="0"/>
          </p:cNvCxnSpPr>
          <p:nvPr/>
        </p:nvCxnSpPr>
        <p:spPr>
          <a:xfrm rot="5400000">
            <a:off x="2109900" y="3148725"/>
            <a:ext cx="333000" cy="2297700"/>
          </a:xfrm>
          <a:prstGeom prst="bentConnector3">
            <a:avLst>
              <a:gd fmla="val 49989" name="adj1"/>
            </a:avLst>
          </a:prstGeom>
          <a:noFill/>
          <a:ln cap="flat" cmpd="sng" w="19050">
            <a:solidFill>
              <a:srgbClr val="B7B7B7"/>
            </a:solidFill>
            <a:prstDash val="solid"/>
            <a:round/>
            <a:headEnd len="med" w="med" type="none"/>
            <a:tailEnd len="med" w="med" type="none"/>
          </a:ln>
        </p:spPr>
      </p:cxnSp>
      <p:cxnSp>
        <p:nvCxnSpPr>
          <p:cNvPr id="311" name="Google Shape;311;p30"/>
          <p:cNvCxnSpPr>
            <a:stCxn id="281" idx="2"/>
            <a:endCxn id="295" idx="0"/>
          </p:cNvCxnSpPr>
          <p:nvPr/>
        </p:nvCxnSpPr>
        <p:spPr>
          <a:xfrm flipH="1" rot="-5400000">
            <a:off x="4412700" y="3143625"/>
            <a:ext cx="330300" cy="2305200"/>
          </a:xfrm>
          <a:prstGeom prst="bentConnector3">
            <a:avLst>
              <a:gd fmla="val 50004" name="adj1"/>
            </a:avLst>
          </a:prstGeom>
          <a:noFill/>
          <a:ln cap="flat" cmpd="sng" w="19050">
            <a:solidFill>
              <a:srgbClr val="B7B7B7"/>
            </a:solidFill>
            <a:prstDash val="solid"/>
            <a:round/>
            <a:headEnd len="med" w="med" type="none"/>
            <a:tailEnd len="med" w="med" type="none"/>
          </a:ln>
        </p:spPr>
      </p:cxnSp>
      <p:cxnSp>
        <p:nvCxnSpPr>
          <p:cNvPr id="312" name="Google Shape;312;p30"/>
          <p:cNvCxnSpPr>
            <a:stCxn id="281" idx="2"/>
            <a:endCxn id="296" idx="0"/>
          </p:cNvCxnSpPr>
          <p:nvPr/>
        </p:nvCxnSpPr>
        <p:spPr>
          <a:xfrm>
            <a:off x="3425250" y="4131075"/>
            <a:ext cx="3900" cy="345300"/>
          </a:xfrm>
          <a:prstGeom prst="straightConnector1">
            <a:avLst/>
          </a:prstGeom>
          <a:noFill/>
          <a:ln cap="flat" cmpd="sng" w="19050">
            <a:solidFill>
              <a:srgbClr val="B7B7B7"/>
            </a:solidFill>
            <a:prstDash val="solid"/>
            <a:round/>
            <a:headEnd len="med" w="med" type="none"/>
            <a:tailEnd len="med" w="med" type="none"/>
          </a:ln>
        </p:spPr>
      </p:cxnSp>
      <p:sp>
        <p:nvSpPr>
          <p:cNvPr id="313" name="Google Shape;313;p30"/>
          <p:cNvSpPr/>
          <p:nvPr/>
        </p:nvSpPr>
        <p:spPr>
          <a:xfrm>
            <a:off x="2334700" y="9010375"/>
            <a:ext cx="356400" cy="356400"/>
          </a:xfrm>
          <a:prstGeom prst="mathMultiply">
            <a:avLst>
              <a:gd fmla="val 10689" name="adj1"/>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0"/>
          <p:cNvSpPr/>
          <p:nvPr/>
        </p:nvSpPr>
        <p:spPr>
          <a:xfrm>
            <a:off x="1408825" y="9003325"/>
            <a:ext cx="1032300" cy="356400"/>
          </a:xfrm>
          <a:prstGeom prst="rightArrow">
            <a:avLst>
              <a:gd fmla="val 52679" name="adj1"/>
              <a:gd fmla="val 46197" name="adj2"/>
            </a:avLst>
          </a:prstGeom>
          <a:solidFill>
            <a:srgbClr val="A64D79"/>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200">
                <a:solidFill>
                  <a:srgbClr val="FFFFFF"/>
                </a:solidFill>
                <a:latin typeface="Mada"/>
                <a:ea typeface="Mada"/>
                <a:cs typeface="Mada"/>
                <a:sym typeface="Mada"/>
              </a:rPr>
              <a:t>Warfarin</a:t>
            </a:r>
            <a:endParaRPr b="1">
              <a:solidFill>
                <a:srgbClr val="FFFFFF"/>
              </a:solidFill>
            </a:endParaRPr>
          </a:p>
        </p:txBody>
      </p:sp>
      <p:sp>
        <p:nvSpPr>
          <p:cNvPr id="315" name="Google Shape;315;p30"/>
          <p:cNvSpPr txBox="1"/>
          <p:nvPr/>
        </p:nvSpPr>
        <p:spPr>
          <a:xfrm>
            <a:off x="5151950" y="499525"/>
            <a:ext cx="1858500" cy="27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solidFill>
                  <a:srgbClr val="674EA7"/>
                </a:solidFill>
                <a:highlight>
                  <a:srgbClr val="D9D2E9"/>
                </a:highlight>
                <a:latin typeface="Mada"/>
                <a:ea typeface="Mada"/>
                <a:cs typeface="Mada"/>
                <a:sym typeface="Mada"/>
              </a:rPr>
              <a:t>(Females’ slides)</a:t>
            </a:r>
            <a:endParaRPr>
              <a:highlight>
                <a:srgbClr val="D9D2E9"/>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sp>
        <p:nvSpPr>
          <p:cNvPr id="320" name="Google Shape;320;p31"/>
          <p:cNvSpPr txBox="1"/>
          <p:nvPr/>
        </p:nvSpPr>
        <p:spPr>
          <a:xfrm>
            <a:off x="-7143725" y="3048613"/>
            <a:ext cx="998400" cy="1948200"/>
          </a:xfrm>
          <a:prstGeom prst="rect">
            <a:avLst/>
          </a:prstGeom>
          <a:solidFill>
            <a:srgbClr val="434343"/>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b="1">
              <a:solidFill>
                <a:srgbClr val="FFFFFF"/>
              </a:solidFill>
              <a:latin typeface="Mada"/>
              <a:ea typeface="Mada"/>
              <a:cs typeface="Mada"/>
              <a:sym typeface="Mada"/>
            </a:endParaRPr>
          </a:p>
          <a:p>
            <a:pPr indent="0" lvl="0" marL="0" rtl="0" algn="ctr">
              <a:spcBef>
                <a:spcPts val="0"/>
              </a:spcBef>
              <a:spcAft>
                <a:spcPts val="0"/>
              </a:spcAft>
              <a:buNone/>
            </a:pPr>
            <a:r>
              <a:t/>
            </a:r>
            <a:endParaRPr b="1">
              <a:solidFill>
                <a:srgbClr val="FFFFFF"/>
              </a:solidFill>
              <a:latin typeface="Mada"/>
              <a:ea typeface="Mada"/>
              <a:cs typeface="Mada"/>
              <a:sym typeface="Mada"/>
            </a:endParaRPr>
          </a:p>
          <a:p>
            <a:pPr indent="0" lvl="0" marL="0" rtl="0" algn="ctr">
              <a:spcBef>
                <a:spcPts val="0"/>
              </a:spcBef>
              <a:spcAft>
                <a:spcPts val="0"/>
              </a:spcAft>
              <a:buNone/>
            </a:pPr>
            <a:r>
              <a:t/>
            </a:r>
            <a:endParaRPr b="1">
              <a:solidFill>
                <a:srgbClr val="FFFFFF"/>
              </a:solidFill>
              <a:latin typeface="Mada"/>
              <a:ea typeface="Mada"/>
              <a:cs typeface="Mada"/>
              <a:sym typeface="Mada"/>
            </a:endParaRPr>
          </a:p>
          <a:p>
            <a:pPr indent="0" lvl="0" marL="0" rtl="0" algn="ctr">
              <a:spcBef>
                <a:spcPts val="0"/>
              </a:spcBef>
              <a:spcAft>
                <a:spcPts val="0"/>
              </a:spcAft>
              <a:buNone/>
            </a:pPr>
            <a:r>
              <a:t/>
            </a:r>
            <a:endParaRPr b="1">
              <a:solidFill>
                <a:srgbClr val="FFFFFF"/>
              </a:solidFill>
              <a:latin typeface="Mada"/>
              <a:ea typeface="Mada"/>
              <a:cs typeface="Mada"/>
              <a:sym typeface="Mada"/>
            </a:endParaRPr>
          </a:p>
          <a:p>
            <a:pPr indent="0" lvl="0" marL="0" rtl="0" algn="ctr">
              <a:spcBef>
                <a:spcPts val="0"/>
              </a:spcBef>
              <a:spcAft>
                <a:spcPts val="0"/>
              </a:spcAft>
              <a:buNone/>
            </a:pPr>
            <a:r>
              <a:t/>
            </a:r>
            <a:endParaRPr b="1">
              <a:solidFill>
                <a:srgbClr val="FFFFFF"/>
              </a:solidFill>
              <a:latin typeface="Mada"/>
              <a:ea typeface="Mada"/>
              <a:cs typeface="Mada"/>
              <a:sym typeface="Mada"/>
            </a:endParaRPr>
          </a:p>
          <a:p>
            <a:pPr indent="0" lvl="0" marL="0" rtl="0" algn="ctr">
              <a:spcBef>
                <a:spcPts val="0"/>
              </a:spcBef>
              <a:spcAft>
                <a:spcPts val="0"/>
              </a:spcAft>
              <a:buNone/>
            </a:pPr>
            <a:r>
              <a:rPr b="1" lang="en">
                <a:solidFill>
                  <a:srgbClr val="FFFFFF"/>
                </a:solidFill>
                <a:latin typeface="Mada"/>
                <a:ea typeface="Mada"/>
                <a:cs typeface="Mada"/>
                <a:sym typeface="Mada"/>
              </a:rPr>
              <a:t>P.K</a:t>
            </a:r>
            <a:endParaRPr b="1">
              <a:solidFill>
                <a:srgbClr val="FFFFFF"/>
              </a:solidFill>
              <a:latin typeface="Mada"/>
              <a:ea typeface="Mada"/>
              <a:cs typeface="Mada"/>
              <a:sym typeface="Mada"/>
            </a:endParaRPr>
          </a:p>
        </p:txBody>
      </p:sp>
      <p:sp>
        <p:nvSpPr>
          <p:cNvPr id="321" name="Google Shape;321;p31"/>
          <p:cNvSpPr txBox="1"/>
          <p:nvPr/>
        </p:nvSpPr>
        <p:spPr>
          <a:xfrm>
            <a:off x="-6145325" y="3048613"/>
            <a:ext cx="5859300" cy="1948200"/>
          </a:xfrm>
          <a:prstGeom prst="rect">
            <a:avLst/>
          </a:prstGeom>
          <a:no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Mada"/>
              <a:buChar char="●"/>
            </a:pPr>
            <a:r>
              <a:rPr lang="en">
                <a:latin typeface="Mada"/>
                <a:ea typeface="Mada"/>
                <a:cs typeface="Mada"/>
                <a:sym typeface="Mada"/>
              </a:rPr>
              <a:t> </a:t>
            </a:r>
            <a:r>
              <a:rPr lang="en" sz="1200">
                <a:latin typeface="Mada"/>
                <a:ea typeface="Mada"/>
                <a:cs typeface="Mada"/>
                <a:sym typeface="Mada"/>
              </a:rPr>
              <a:t>Act only in vivo</a:t>
            </a:r>
            <a:endParaRPr sz="1200">
              <a:latin typeface="Mada"/>
              <a:ea typeface="Mada"/>
              <a:cs typeface="Mada"/>
              <a:sym typeface="Mada"/>
            </a:endParaRPr>
          </a:p>
          <a:p>
            <a:pPr indent="-317500" lvl="0" marL="457200" rtl="0" algn="l">
              <a:spcBef>
                <a:spcPts val="0"/>
              </a:spcBef>
              <a:spcAft>
                <a:spcPts val="0"/>
              </a:spcAft>
              <a:buSzPts val="1400"/>
              <a:buFont typeface="Mada"/>
              <a:buChar char="●"/>
            </a:pPr>
            <a:r>
              <a:rPr lang="en" sz="1200">
                <a:latin typeface="Mada"/>
                <a:ea typeface="Mada"/>
                <a:cs typeface="Mada"/>
                <a:sym typeface="Mada"/>
              </a:rPr>
              <a:t>Bioavailability 100%</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98% bound to plasma proteins (albumin)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Monitoring anticoagulant effect of warfarin by measuring PT, which is expressed as an </a:t>
            </a:r>
            <a:r>
              <a:rPr b="1" lang="en" sz="1200">
                <a:latin typeface="Mada"/>
                <a:ea typeface="Mada"/>
                <a:cs typeface="Mada"/>
                <a:sym typeface="Mada"/>
              </a:rPr>
              <a:t>International Normalized Ratio (INR)</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Their effect takes several days (3-4) to develop because of the time taken for degradation for circulating functional coagulate factors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Therefore the onset of action starts when these factors have been eliminated</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Warfarin has a slow offset of action due to the time required for synthesis of new functional coagulation factors</a:t>
            </a:r>
            <a:endParaRPr sz="1200">
              <a:latin typeface="Mada"/>
              <a:ea typeface="Mada"/>
              <a:cs typeface="Mada"/>
              <a:sym typeface="Mada"/>
            </a:endParaRPr>
          </a:p>
        </p:txBody>
      </p:sp>
      <p:sp>
        <p:nvSpPr>
          <p:cNvPr id="322" name="Google Shape;322;p31"/>
          <p:cNvSpPr txBox="1"/>
          <p:nvPr/>
        </p:nvSpPr>
        <p:spPr>
          <a:xfrm>
            <a:off x="-7143575" y="4996813"/>
            <a:ext cx="998400" cy="1152000"/>
          </a:xfrm>
          <a:prstGeom prst="rect">
            <a:avLst/>
          </a:prstGeom>
          <a:solidFill>
            <a:srgbClr val="434343"/>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1200">
              <a:solidFill>
                <a:srgbClr val="FFFFFF"/>
              </a:solidFill>
              <a:latin typeface="Mada"/>
              <a:ea typeface="Mada"/>
              <a:cs typeface="Mada"/>
              <a:sym typeface="Mada"/>
            </a:endParaRPr>
          </a:p>
          <a:p>
            <a:pPr indent="0" lvl="0" marL="0" rtl="0" algn="l">
              <a:spcBef>
                <a:spcPts val="0"/>
              </a:spcBef>
              <a:spcAft>
                <a:spcPts val="0"/>
              </a:spcAft>
              <a:buNone/>
            </a:pPr>
            <a:r>
              <a:t/>
            </a:r>
            <a:endParaRPr b="1" sz="1200">
              <a:solidFill>
                <a:srgbClr val="FFFFFF"/>
              </a:solidFill>
              <a:latin typeface="Mada"/>
              <a:ea typeface="Mada"/>
              <a:cs typeface="Mada"/>
              <a:sym typeface="Mada"/>
            </a:endParaRPr>
          </a:p>
          <a:p>
            <a:pPr indent="0" lvl="0" marL="0" rtl="0" algn="ctr">
              <a:spcBef>
                <a:spcPts val="0"/>
              </a:spcBef>
              <a:spcAft>
                <a:spcPts val="0"/>
              </a:spcAft>
              <a:buNone/>
            </a:pPr>
            <a:r>
              <a:rPr b="1" lang="en" sz="1200">
                <a:solidFill>
                  <a:srgbClr val="FFFFFF"/>
                </a:solidFill>
                <a:latin typeface="Mada"/>
                <a:ea typeface="Mada"/>
                <a:cs typeface="Mada"/>
                <a:sym typeface="Mada"/>
              </a:rPr>
              <a:t>Dis- advantages</a:t>
            </a:r>
            <a:endParaRPr b="1" sz="1200">
              <a:solidFill>
                <a:srgbClr val="FFFFFF"/>
              </a:solidFill>
              <a:latin typeface="Mada"/>
              <a:ea typeface="Mada"/>
              <a:cs typeface="Mada"/>
              <a:sym typeface="Mada"/>
            </a:endParaRPr>
          </a:p>
        </p:txBody>
      </p:sp>
      <p:sp>
        <p:nvSpPr>
          <p:cNvPr id="323" name="Google Shape;323;p31"/>
          <p:cNvSpPr txBox="1"/>
          <p:nvPr/>
        </p:nvSpPr>
        <p:spPr>
          <a:xfrm>
            <a:off x="-6145175" y="4996813"/>
            <a:ext cx="5859300" cy="1152000"/>
          </a:xfrm>
          <a:prstGeom prst="rect">
            <a:avLst/>
          </a:prstGeom>
          <a:no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Mada"/>
              <a:buChar char="●"/>
            </a:pPr>
            <a:r>
              <a:rPr lang="en">
                <a:latin typeface="Mada"/>
                <a:ea typeface="Mada"/>
                <a:cs typeface="Mada"/>
                <a:sym typeface="Mada"/>
              </a:rPr>
              <a:t> </a:t>
            </a:r>
            <a:r>
              <a:rPr lang="en" sz="1200">
                <a:latin typeface="Mada"/>
                <a:ea typeface="Mada"/>
                <a:cs typeface="Mada"/>
                <a:sym typeface="Mada"/>
              </a:rPr>
              <a:t>Variable, unpredictable effect necessitating regular INR monitoring and dose adjustment</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en" sz="1200">
                <a:latin typeface="Mada"/>
                <a:ea typeface="Mada"/>
                <a:cs typeface="Mada"/>
                <a:sym typeface="Mada"/>
              </a:rPr>
              <a:t>Narrow therapeutic window</a:t>
            </a:r>
            <a:r>
              <a:rPr lang="en" sz="1200">
                <a:latin typeface="Mada"/>
                <a:ea typeface="Mada"/>
                <a:cs typeface="Mada"/>
                <a:sym typeface="Mada"/>
              </a:rPr>
              <a:t> leading to increased risk of severe bleeding</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Slow onset and offset of action.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Numerous interactions with foods containing vitamin K and drugs.</a:t>
            </a:r>
            <a:endParaRPr sz="1200">
              <a:latin typeface="Mada"/>
              <a:ea typeface="Mada"/>
              <a:cs typeface="Mada"/>
              <a:sym typeface="Mada"/>
            </a:endParaRPr>
          </a:p>
        </p:txBody>
      </p:sp>
      <p:sp>
        <p:nvSpPr>
          <p:cNvPr id="324" name="Google Shape;324;p31"/>
          <p:cNvSpPr txBox="1"/>
          <p:nvPr/>
        </p:nvSpPr>
        <p:spPr>
          <a:xfrm>
            <a:off x="-7143575" y="6161113"/>
            <a:ext cx="998400" cy="2836500"/>
          </a:xfrm>
          <a:prstGeom prst="rect">
            <a:avLst/>
          </a:prstGeom>
          <a:solidFill>
            <a:srgbClr val="434343"/>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1200">
              <a:solidFill>
                <a:srgbClr val="FFFFFF"/>
              </a:solidFill>
              <a:latin typeface="Mada"/>
              <a:ea typeface="Mada"/>
              <a:cs typeface="Mada"/>
              <a:sym typeface="Mada"/>
            </a:endParaRPr>
          </a:p>
          <a:p>
            <a:pPr indent="0" lvl="0" marL="0" rtl="0" algn="ctr">
              <a:spcBef>
                <a:spcPts val="0"/>
              </a:spcBef>
              <a:spcAft>
                <a:spcPts val="0"/>
              </a:spcAft>
              <a:buNone/>
            </a:pPr>
            <a:r>
              <a:t/>
            </a:r>
            <a:endParaRPr b="1" sz="1200">
              <a:solidFill>
                <a:srgbClr val="FFFFFF"/>
              </a:solidFill>
              <a:latin typeface="Mada"/>
              <a:ea typeface="Mada"/>
              <a:cs typeface="Mada"/>
              <a:sym typeface="Mada"/>
            </a:endParaRPr>
          </a:p>
          <a:p>
            <a:pPr indent="0" lvl="0" marL="0" rtl="0" algn="ctr">
              <a:spcBef>
                <a:spcPts val="0"/>
              </a:spcBef>
              <a:spcAft>
                <a:spcPts val="0"/>
              </a:spcAft>
              <a:buNone/>
            </a:pPr>
            <a:r>
              <a:t/>
            </a:r>
            <a:endParaRPr b="1" sz="1200">
              <a:solidFill>
                <a:srgbClr val="FFFFFF"/>
              </a:solidFill>
              <a:latin typeface="Mada"/>
              <a:ea typeface="Mada"/>
              <a:cs typeface="Mada"/>
              <a:sym typeface="Mada"/>
            </a:endParaRPr>
          </a:p>
          <a:p>
            <a:pPr indent="0" lvl="0" marL="0" rtl="0" algn="ctr">
              <a:spcBef>
                <a:spcPts val="0"/>
              </a:spcBef>
              <a:spcAft>
                <a:spcPts val="0"/>
              </a:spcAft>
              <a:buNone/>
            </a:pPr>
            <a:r>
              <a:t/>
            </a:r>
            <a:endParaRPr b="1" sz="1200">
              <a:solidFill>
                <a:srgbClr val="FFFFFF"/>
              </a:solidFill>
              <a:latin typeface="Mada"/>
              <a:ea typeface="Mada"/>
              <a:cs typeface="Mada"/>
              <a:sym typeface="Mada"/>
            </a:endParaRPr>
          </a:p>
          <a:p>
            <a:pPr indent="0" lvl="0" marL="0" rtl="0" algn="ctr">
              <a:spcBef>
                <a:spcPts val="0"/>
              </a:spcBef>
              <a:spcAft>
                <a:spcPts val="0"/>
              </a:spcAft>
              <a:buNone/>
            </a:pPr>
            <a:r>
              <a:t/>
            </a:r>
            <a:endParaRPr b="1" sz="1200">
              <a:solidFill>
                <a:srgbClr val="FFFFFF"/>
              </a:solidFill>
              <a:latin typeface="Mada"/>
              <a:ea typeface="Mada"/>
              <a:cs typeface="Mada"/>
              <a:sym typeface="Mada"/>
            </a:endParaRPr>
          </a:p>
          <a:p>
            <a:pPr indent="0" lvl="0" marL="0" rtl="0" algn="ctr">
              <a:spcBef>
                <a:spcPts val="0"/>
              </a:spcBef>
              <a:spcAft>
                <a:spcPts val="0"/>
              </a:spcAft>
              <a:buNone/>
            </a:pPr>
            <a:r>
              <a:rPr b="1" lang="en" sz="1200">
                <a:solidFill>
                  <a:srgbClr val="FFFFFF"/>
                </a:solidFill>
                <a:latin typeface="Mada"/>
                <a:ea typeface="Mada"/>
                <a:cs typeface="Mada"/>
                <a:sym typeface="Mada"/>
              </a:rPr>
              <a:t>Drug interactions with oral anti</a:t>
            </a:r>
            <a:endParaRPr b="1" sz="1200">
              <a:solidFill>
                <a:srgbClr val="FFFFFF"/>
              </a:solidFill>
              <a:latin typeface="Mada"/>
              <a:ea typeface="Mada"/>
              <a:cs typeface="Mada"/>
              <a:sym typeface="Mada"/>
            </a:endParaRPr>
          </a:p>
          <a:p>
            <a:pPr indent="0" lvl="0" marL="0" rtl="0" algn="ctr">
              <a:spcBef>
                <a:spcPts val="0"/>
              </a:spcBef>
              <a:spcAft>
                <a:spcPts val="0"/>
              </a:spcAft>
              <a:buNone/>
            </a:pPr>
            <a:r>
              <a:rPr b="1" lang="en" sz="1200">
                <a:solidFill>
                  <a:srgbClr val="FFFFFF"/>
                </a:solidFill>
                <a:latin typeface="Mada"/>
                <a:ea typeface="Mada"/>
                <a:cs typeface="Mada"/>
                <a:sym typeface="Mada"/>
              </a:rPr>
              <a:t>coagulants</a:t>
            </a:r>
            <a:endParaRPr b="1" sz="1200">
              <a:solidFill>
                <a:srgbClr val="FFFFFF"/>
              </a:solidFill>
              <a:latin typeface="Mada"/>
              <a:ea typeface="Mada"/>
              <a:cs typeface="Mada"/>
              <a:sym typeface="Mada"/>
            </a:endParaRPr>
          </a:p>
        </p:txBody>
      </p:sp>
      <p:sp>
        <p:nvSpPr>
          <p:cNvPr id="325" name="Google Shape;325;p31"/>
          <p:cNvSpPr txBox="1"/>
          <p:nvPr/>
        </p:nvSpPr>
        <p:spPr>
          <a:xfrm>
            <a:off x="-6145175" y="6161113"/>
            <a:ext cx="5859300" cy="2836500"/>
          </a:xfrm>
          <a:prstGeom prst="rect">
            <a:avLst/>
          </a:prstGeom>
          <a:no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Mada"/>
              <a:buChar char="●"/>
            </a:pPr>
            <a:r>
              <a:rPr lang="en">
                <a:latin typeface="Mada"/>
                <a:ea typeface="Mada"/>
                <a:cs typeface="Mada"/>
                <a:sym typeface="Mada"/>
              </a:rPr>
              <a:t> </a:t>
            </a:r>
            <a:r>
              <a:rPr b="1" lang="en" sz="1200">
                <a:latin typeface="Mada"/>
                <a:ea typeface="Mada"/>
                <a:cs typeface="Mada"/>
                <a:sym typeface="Mada"/>
              </a:rPr>
              <a:t>Increase Activity of Warfarin</a:t>
            </a:r>
            <a:endParaRPr sz="1200">
              <a:latin typeface="Mada"/>
              <a:ea typeface="Mada"/>
              <a:cs typeface="Mada"/>
              <a:sym typeface="Mada"/>
            </a:endParaRPr>
          </a:p>
          <a:p>
            <a:pPr indent="-304800" lvl="0" marL="457200" rtl="0" algn="l">
              <a:spcBef>
                <a:spcPts val="0"/>
              </a:spcBef>
              <a:spcAft>
                <a:spcPts val="0"/>
              </a:spcAft>
              <a:buSzPts val="1200"/>
              <a:buFont typeface="Mada"/>
              <a:buAutoNum type="arabicParenR"/>
            </a:pPr>
            <a:r>
              <a:rPr b="1" lang="en" sz="1200">
                <a:latin typeface="Mada"/>
                <a:ea typeface="Mada"/>
                <a:cs typeface="Mada"/>
                <a:sym typeface="Mada"/>
              </a:rPr>
              <a:t>oral antibiotics:</a:t>
            </a:r>
            <a:r>
              <a:rPr lang="en" sz="1200">
                <a:latin typeface="Mada"/>
                <a:ea typeface="Mada"/>
                <a:cs typeface="Mada"/>
                <a:sym typeface="Mada"/>
              </a:rPr>
              <a:t> Inhibition of Vit. K synthesis by intestinal flora</a:t>
            </a:r>
            <a:endParaRPr sz="1200">
              <a:latin typeface="Mada"/>
              <a:ea typeface="Mada"/>
              <a:cs typeface="Mada"/>
              <a:sym typeface="Mada"/>
            </a:endParaRPr>
          </a:p>
          <a:p>
            <a:pPr indent="-304800" lvl="0" marL="457200" rtl="0" algn="l">
              <a:spcBef>
                <a:spcPts val="0"/>
              </a:spcBef>
              <a:spcAft>
                <a:spcPts val="0"/>
              </a:spcAft>
              <a:buSzPts val="1200"/>
              <a:buFont typeface="Mada"/>
              <a:buAutoNum type="arabicParenR"/>
            </a:pPr>
            <a:r>
              <a:rPr b="1" lang="en" sz="1200">
                <a:latin typeface="Mada"/>
                <a:ea typeface="Mada"/>
                <a:cs typeface="Mada"/>
                <a:sym typeface="Mada"/>
              </a:rPr>
              <a:t> liquid paraffin</a:t>
            </a:r>
            <a:r>
              <a:rPr lang="en" sz="1200">
                <a:latin typeface="Mada"/>
                <a:ea typeface="Mada"/>
                <a:cs typeface="Mada"/>
                <a:sym typeface="Mada"/>
              </a:rPr>
              <a:t>: Inhibition of Vit K absorption</a:t>
            </a:r>
            <a:endParaRPr sz="1200">
              <a:latin typeface="Mada"/>
              <a:ea typeface="Mada"/>
              <a:cs typeface="Mada"/>
              <a:sym typeface="Mada"/>
            </a:endParaRPr>
          </a:p>
          <a:p>
            <a:pPr indent="-304800" lvl="0" marL="457200" rtl="0" algn="l">
              <a:spcBef>
                <a:spcPts val="0"/>
              </a:spcBef>
              <a:spcAft>
                <a:spcPts val="0"/>
              </a:spcAft>
              <a:buSzPts val="1200"/>
              <a:buFont typeface="Mada"/>
              <a:buAutoNum type="arabicParenR"/>
            </a:pPr>
            <a:r>
              <a:rPr b="1" lang="en" sz="1200">
                <a:latin typeface="Mada"/>
                <a:ea typeface="Mada"/>
                <a:cs typeface="Mada"/>
                <a:sym typeface="Mada"/>
              </a:rPr>
              <a:t>chloramphenicol &amp; cimetidine</a:t>
            </a:r>
            <a:r>
              <a:rPr lang="en" sz="1200">
                <a:latin typeface="Mada"/>
                <a:ea typeface="Mada"/>
                <a:cs typeface="Mada"/>
                <a:sym typeface="Mada"/>
              </a:rPr>
              <a:t>: Decrease in drug metabolism by microsomal enzyme inhibitors</a:t>
            </a:r>
            <a:endParaRPr sz="1200">
              <a:latin typeface="Mada"/>
              <a:ea typeface="Mada"/>
              <a:cs typeface="Mada"/>
              <a:sym typeface="Mada"/>
            </a:endParaRPr>
          </a:p>
          <a:p>
            <a:pPr indent="-304800" lvl="0" marL="457200" rtl="0" algn="l">
              <a:spcBef>
                <a:spcPts val="0"/>
              </a:spcBef>
              <a:spcAft>
                <a:spcPts val="0"/>
              </a:spcAft>
              <a:buSzPts val="1200"/>
              <a:buFont typeface="Mada"/>
              <a:buAutoNum type="arabicParenR"/>
            </a:pPr>
            <a:r>
              <a:rPr b="1" lang="en" sz="1200">
                <a:latin typeface="Mada"/>
                <a:ea typeface="Mada"/>
                <a:cs typeface="Mada"/>
                <a:sym typeface="Mada"/>
              </a:rPr>
              <a:t>phenylbutazone &amp; salicylates</a:t>
            </a:r>
            <a:r>
              <a:rPr lang="en" sz="1200">
                <a:latin typeface="Mada"/>
                <a:ea typeface="Mada"/>
                <a:cs typeface="Mada"/>
                <a:sym typeface="Mada"/>
              </a:rPr>
              <a:t>: Displacement of the drug from protein binding sites</a:t>
            </a:r>
            <a:endParaRPr sz="1200">
              <a:latin typeface="Mada"/>
              <a:ea typeface="Mada"/>
              <a:cs typeface="Mada"/>
              <a:sym typeface="Mada"/>
            </a:endParaRPr>
          </a:p>
          <a:p>
            <a:pPr indent="-304800" lvl="0" marL="457200" rtl="0" algn="l">
              <a:spcBef>
                <a:spcPts val="0"/>
              </a:spcBef>
              <a:spcAft>
                <a:spcPts val="0"/>
              </a:spcAft>
              <a:buSzPts val="1200"/>
              <a:buFont typeface="Mada"/>
              <a:buAutoNum type="arabicParenR"/>
            </a:pPr>
            <a:r>
              <a:rPr b="1" lang="en" sz="1200">
                <a:latin typeface="Mada"/>
                <a:ea typeface="Mada"/>
                <a:cs typeface="Mada"/>
                <a:sym typeface="Mada"/>
              </a:rPr>
              <a:t>NSAIDs</a:t>
            </a:r>
            <a:r>
              <a:rPr b="1" baseline="30000" lang="en" sz="1200">
                <a:solidFill>
                  <a:srgbClr val="6AA84F"/>
                </a:solidFill>
                <a:latin typeface="Mada"/>
                <a:ea typeface="Mada"/>
                <a:cs typeface="Mada"/>
                <a:sym typeface="Mada"/>
              </a:rPr>
              <a:t>1</a:t>
            </a:r>
            <a:r>
              <a:rPr b="1" lang="en" sz="1200">
                <a:latin typeface="Mada"/>
                <a:ea typeface="Mada"/>
                <a:cs typeface="Mada"/>
                <a:sym typeface="Mada"/>
              </a:rPr>
              <a:t>:</a:t>
            </a:r>
            <a:r>
              <a:rPr lang="en" sz="1200">
                <a:latin typeface="Mada"/>
                <a:ea typeface="Mada"/>
                <a:cs typeface="Mada"/>
                <a:sym typeface="Mada"/>
              </a:rPr>
              <a:t>  Co-administration of drugs that increase bleeding tendency by; inhibiting platelet functio</a:t>
            </a:r>
            <a:endParaRPr sz="1200">
              <a:latin typeface="Mada"/>
              <a:ea typeface="Mada"/>
              <a:cs typeface="Mada"/>
              <a:sym typeface="Mada"/>
            </a:endParaRPr>
          </a:p>
          <a:p>
            <a:pPr indent="-304800" lvl="0" marL="457200" rtl="0" algn="l">
              <a:spcBef>
                <a:spcPts val="0"/>
              </a:spcBef>
              <a:spcAft>
                <a:spcPts val="0"/>
              </a:spcAft>
              <a:buSzPts val="1200"/>
              <a:buFont typeface="Mada"/>
              <a:buAutoNum type="arabicParenR"/>
            </a:pPr>
            <a:r>
              <a:rPr lang="en" sz="1200">
                <a:solidFill>
                  <a:schemeClr val="dk1"/>
                </a:solidFill>
                <a:latin typeface="Mada"/>
                <a:ea typeface="Mada"/>
                <a:cs typeface="Mada"/>
                <a:sym typeface="Mada"/>
              </a:rPr>
              <a:t> Heparin; inhibiting coagulation factors.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en" sz="1200">
                <a:latin typeface="Mada"/>
                <a:ea typeface="Mada"/>
                <a:cs typeface="Mada"/>
                <a:sym typeface="Mada"/>
              </a:rPr>
              <a:t>Decrease Activity of Warfarin:</a:t>
            </a:r>
            <a:endParaRPr b="1" sz="1200">
              <a:latin typeface="Mada"/>
              <a:ea typeface="Mada"/>
              <a:cs typeface="Mada"/>
              <a:sym typeface="Mada"/>
            </a:endParaRPr>
          </a:p>
          <a:p>
            <a:pPr indent="-304800" lvl="0" marL="457200" rtl="0" algn="l">
              <a:spcBef>
                <a:spcPts val="0"/>
              </a:spcBef>
              <a:spcAft>
                <a:spcPts val="0"/>
              </a:spcAft>
              <a:buSzPts val="1200"/>
              <a:buFont typeface="Mada"/>
              <a:buAutoNum type="arabicParenR"/>
            </a:pPr>
            <a:r>
              <a:rPr b="1" lang="en" sz="1200">
                <a:solidFill>
                  <a:srgbClr val="FF0000"/>
                </a:solidFill>
                <a:latin typeface="Mada"/>
                <a:ea typeface="Mada"/>
                <a:cs typeface="Mada"/>
                <a:sym typeface="Mada"/>
              </a:rPr>
              <a:t>Carbamazepine; barbiturates, rifampicin:</a:t>
            </a:r>
            <a:r>
              <a:rPr lang="en" sz="1200">
                <a:latin typeface="Mada"/>
                <a:ea typeface="Mada"/>
                <a:cs typeface="Mada"/>
                <a:sym typeface="Mada"/>
              </a:rPr>
              <a:t> Increase in drug metabolism by microsomal enzyme inducers</a:t>
            </a:r>
            <a:endParaRPr sz="1200">
              <a:latin typeface="Mada"/>
              <a:ea typeface="Mada"/>
              <a:cs typeface="Mada"/>
              <a:sym typeface="Mada"/>
            </a:endParaRPr>
          </a:p>
          <a:p>
            <a:pPr indent="-304800" lvl="0" marL="457200" rtl="0" algn="l">
              <a:spcBef>
                <a:spcPts val="0"/>
              </a:spcBef>
              <a:spcAft>
                <a:spcPts val="0"/>
              </a:spcAft>
              <a:buSzPts val="1200"/>
              <a:buFont typeface="Mada"/>
              <a:buAutoNum type="arabicParenR"/>
            </a:pPr>
            <a:r>
              <a:rPr b="1" lang="en" sz="1200">
                <a:latin typeface="Mada"/>
                <a:ea typeface="Mada"/>
                <a:cs typeface="Mada"/>
                <a:sym typeface="Mada"/>
              </a:rPr>
              <a:t>cholystyramine, colestipo</a:t>
            </a:r>
            <a:r>
              <a:rPr lang="en" sz="1200">
                <a:latin typeface="Mada"/>
                <a:ea typeface="Mada"/>
                <a:cs typeface="Mada"/>
                <a:sym typeface="Mada"/>
              </a:rPr>
              <a:t>l: Inhibition of drug absorption from GIT</a:t>
            </a:r>
            <a:endParaRPr sz="1200">
              <a:latin typeface="Mada"/>
              <a:ea typeface="Mada"/>
              <a:cs typeface="Mada"/>
              <a:sym typeface="Mada"/>
            </a:endParaRPr>
          </a:p>
          <a:p>
            <a:pPr indent="-304800" lvl="0" marL="457200" rtl="0" algn="l">
              <a:spcBef>
                <a:spcPts val="0"/>
              </a:spcBef>
              <a:spcAft>
                <a:spcPts val="0"/>
              </a:spcAft>
              <a:buSzPts val="1200"/>
              <a:buFont typeface="Mada"/>
              <a:buAutoNum type="arabicParenR"/>
            </a:pPr>
            <a:r>
              <a:rPr b="1" lang="en" sz="1200">
                <a:latin typeface="Mada"/>
                <a:ea typeface="Mada"/>
                <a:cs typeface="Mada"/>
                <a:sym typeface="Mada"/>
              </a:rPr>
              <a:t>Vitamin K, oral contraceptives :</a:t>
            </a:r>
            <a:r>
              <a:rPr lang="en" sz="1200">
                <a:latin typeface="Mada"/>
                <a:ea typeface="Mada"/>
                <a:cs typeface="Mada"/>
                <a:sym typeface="Mada"/>
              </a:rPr>
              <a:t> Increase in synthesis of clotting factors</a:t>
            </a:r>
            <a:endParaRPr sz="1200">
              <a:latin typeface="Mada"/>
              <a:ea typeface="Mada"/>
              <a:cs typeface="Mada"/>
              <a:sym typeface="Mada"/>
            </a:endParaRPr>
          </a:p>
        </p:txBody>
      </p:sp>
      <p:sp>
        <p:nvSpPr>
          <p:cNvPr id="326" name="Google Shape;326;p31"/>
          <p:cNvSpPr txBox="1"/>
          <p:nvPr/>
        </p:nvSpPr>
        <p:spPr>
          <a:xfrm>
            <a:off x="-7143500" y="9009913"/>
            <a:ext cx="998400" cy="545700"/>
          </a:xfrm>
          <a:prstGeom prst="rect">
            <a:avLst/>
          </a:prstGeom>
          <a:solidFill>
            <a:srgbClr val="434343"/>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rgbClr val="FFFFFF"/>
                </a:solidFill>
                <a:latin typeface="Mada"/>
                <a:ea typeface="Mada"/>
                <a:cs typeface="Mada"/>
                <a:sym typeface="Mada"/>
              </a:rPr>
              <a:t>Contra indications</a:t>
            </a:r>
            <a:endParaRPr b="1" sz="1300">
              <a:solidFill>
                <a:srgbClr val="FFFFFF"/>
              </a:solidFill>
              <a:latin typeface="Mada"/>
              <a:ea typeface="Mada"/>
              <a:cs typeface="Mada"/>
              <a:sym typeface="Mada"/>
            </a:endParaRPr>
          </a:p>
        </p:txBody>
      </p:sp>
      <p:sp>
        <p:nvSpPr>
          <p:cNvPr id="327" name="Google Shape;327;p31"/>
          <p:cNvSpPr txBox="1"/>
          <p:nvPr/>
        </p:nvSpPr>
        <p:spPr>
          <a:xfrm>
            <a:off x="-6145100" y="9009913"/>
            <a:ext cx="5859300" cy="545700"/>
          </a:xfrm>
          <a:prstGeom prst="rect">
            <a:avLst/>
          </a:prstGeom>
          <a:no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Mada"/>
                <a:ea typeface="Mada"/>
                <a:cs typeface="Mada"/>
                <a:sym typeface="Mada"/>
              </a:rPr>
              <a:t>pregnancy</a:t>
            </a:r>
            <a:r>
              <a:rPr lang="en" sz="1200">
                <a:latin typeface="Mada"/>
                <a:ea typeface="Mada"/>
                <a:cs typeface="Mada"/>
                <a:sym typeface="Mada"/>
              </a:rPr>
              <a:t> as it can cross the placental barrier and cause </a:t>
            </a:r>
            <a:r>
              <a:rPr b="1" lang="en" sz="1200">
                <a:latin typeface="Mada"/>
                <a:ea typeface="Mada"/>
                <a:cs typeface="Mada"/>
                <a:sym typeface="Mada"/>
              </a:rPr>
              <a:t>abortion</a:t>
            </a:r>
            <a:r>
              <a:rPr lang="en" sz="1200">
                <a:latin typeface="Mada"/>
                <a:ea typeface="Mada"/>
                <a:cs typeface="Mada"/>
                <a:sym typeface="Mada"/>
              </a:rPr>
              <a:t>, </a:t>
            </a:r>
            <a:r>
              <a:rPr b="1" lang="en" sz="1200">
                <a:latin typeface="Mada"/>
                <a:ea typeface="Mada"/>
                <a:cs typeface="Mada"/>
                <a:sym typeface="Mada"/>
              </a:rPr>
              <a:t>hemorrhagic disorder</a:t>
            </a:r>
            <a:r>
              <a:rPr lang="en" sz="1200">
                <a:latin typeface="Mada"/>
                <a:ea typeface="Mada"/>
                <a:cs typeface="Mada"/>
                <a:sym typeface="Mada"/>
              </a:rPr>
              <a:t> in the fetus and </a:t>
            </a:r>
            <a:r>
              <a:rPr b="1" lang="en" sz="1200">
                <a:latin typeface="Mada"/>
                <a:ea typeface="Mada"/>
                <a:cs typeface="Mada"/>
                <a:sym typeface="Mada"/>
              </a:rPr>
              <a:t>birth defects </a:t>
            </a:r>
            <a:r>
              <a:rPr lang="en" sz="1200">
                <a:latin typeface="Mada"/>
                <a:ea typeface="Mada"/>
                <a:cs typeface="Mada"/>
                <a:sym typeface="Mada"/>
              </a:rPr>
              <a:t>(Teratogenicity).</a:t>
            </a:r>
            <a:endParaRPr sz="1200">
              <a:latin typeface="Mada"/>
              <a:ea typeface="Mada"/>
              <a:cs typeface="Mada"/>
              <a:sym typeface="Mada"/>
            </a:endParaRPr>
          </a:p>
        </p:txBody>
      </p:sp>
      <p:sp>
        <p:nvSpPr>
          <p:cNvPr id="328" name="Google Shape;328;p31"/>
          <p:cNvSpPr txBox="1"/>
          <p:nvPr/>
        </p:nvSpPr>
        <p:spPr>
          <a:xfrm>
            <a:off x="-7143575" y="9567913"/>
            <a:ext cx="998400" cy="970200"/>
          </a:xfrm>
          <a:prstGeom prst="rect">
            <a:avLst/>
          </a:prstGeom>
          <a:solidFill>
            <a:srgbClr val="434343"/>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rgbClr val="FFFFFF"/>
                </a:solidFill>
                <a:latin typeface="Mada"/>
                <a:ea typeface="Mada"/>
                <a:cs typeface="Mada"/>
                <a:sym typeface="Mada"/>
              </a:rPr>
              <a:t>Reversal of action (antidote)</a:t>
            </a:r>
            <a:endParaRPr b="1" sz="1300">
              <a:solidFill>
                <a:srgbClr val="FFFFFF"/>
              </a:solidFill>
              <a:latin typeface="Mada"/>
              <a:ea typeface="Mada"/>
              <a:cs typeface="Mada"/>
              <a:sym typeface="Mada"/>
            </a:endParaRPr>
          </a:p>
        </p:txBody>
      </p:sp>
      <p:sp>
        <p:nvSpPr>
          <p:cNvPr id="329" name="Google Shape;329;p31"/>
          <p:cNvSpPr txBox="1"/>
          <p:nvPr/>
        </p:nvSpPr>
        <p:spPr>
          <a:xfrm>
            <a:off x="-6145175" y="9567913"/>
            <a:ext cx="5859300" cy="970200"/>
          </a:xfrm>
          <a:prstGeom prst="rect">
            <a:avLst/>
          </a:prstGeom>
          <a:no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Mada"/>
                <a:ea typeface="Mada"/>
                <a:cs typeface="Mada"/>
                <a:sym typeface="Mada"/>
              </a:rPr>
              <a:t>If the patient develops Bleeding due to Warfarin: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Stop the drug</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IV injection of vitamin K</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Fresh frozen blood </a:t>
            </a:r>
            <a:endParaRPr sz="1200">
              <a:latin typeface="Mada"/>
              <a:ea typeface="Mada"/>
              <a:cs typeface="Mada"/>
              <a:sym typeface="Mada"/>
            </a:endParaRPr>
          </a:p>
        </p:txBody>
      </p:sp>
      <p:sp>
        <p:nvSpPr>
          <p:cNvPr id="330" name="Google Shape;330;p31"/>
          <p:cNvSpPr txBox="1"/>
          <p:nvPr/>
        </p:nvSpPr>
        <p:spPr>
          <a:xfrm>
            <a:off x="-7143750" y="1189825"/>
            <a:ext cx="998400" cy="395700"/>
          </a:xfrm>
          <a:prstGeom prst="rect">
            <a:avLst/>
          </a:prstGeom>
          <a:solidFill>
            <a:srgbClr val="434343"/>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Mada"/>
                <a:ea typeface="Mada"/>
                <a:cs typeface="Mada"/>
                <a:sym typeface="Mada"/>
              </a:rPr>
              <a:t>Drug</a:t>
            </a:r>
            <a:endParaRPr b="1">
              <a:solidFill>
                <a:srgbClr val="FFFFFF"/>
              </a:solidFill>
              <a:latin typeface="Mada"/>
              <a:ea typeface="Mada"/>
              <a:cs typeface="Mada"/>
              <a:sym typeface="Mada"/>
            </a:endParaRPr>
          </a:p>
        </p:txBody>
      </p:sp>
      <p:sp>
        <p:nvSpPr>
          <p:cNvPr id="331" name="Google Shape;331;p31"/>
          <p:cNvSpPr txBox="1"/>
          <p:nvPr/>
        </p:nvSpPr>
        <p:spPr>
          <a:xfrm>
            <a:off x="-6145350" y="1189825"/>
            <a:ext cx="5859300" cy="400200"/>
          </a:xfrm>
          <a:prstGeom prst="rect">
            <a:avLst/>
          </a:prstGeom>
          <a:solidFill>
            <a:srgbClr val="DD7E6B"/>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Mada"/>
                <a:ea typeface="Mada"/>
                <a:cs typeface="Mada"/>
                <a:sym typeface="Mada"/>
              </a:rPr>
              <a:t>Coumarin (Warfarin)</a:t>
            </a:r>
            <a:endParaRPr b="1">
              <a:solidFill>
                <a:srgbClr val="FFFFFF"/>
              </a:solidFill>
              <a:latin typeface="Mada"/>
              <a:ea typeface="Mada"/>
              <a:cs typeface="Mada"/>
              <a:sym typeface="Mada"/>
            </a:endParaRPr>
          </a:p>
        </p:txBody>
      </p:sp>
      <p:sp>
        <p:nvSpPr>
          <p:cNvPr id="332" name="Google Shape;332;p31"/>
          <p:cNvSpPr txBox="1"/>
          <p:nvPr/>
        </p:nvSpPr>
        <p:spPr>
          <a:xfrm>
            <a:off x="-7143750" y="1585525"/>
            <a:ext cx="998400" cy="1463100"/>
          </a:xfrm>
          <a:prstGeom prst="rect">
            <a:avLst/>
          </a:prstGeom>
          <a:solidFill>
            <a:srgbClr val="434343"/>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b="1">
              <a:solidFill>
                <a:srgbClr val="FFFFFF"/>
              </a:solidFill>
              <a:latin typeface="Mada"/>
              <a:ea typeface="Mada"/>
              <a:cs typeface="Mada"/>
              <a:sym typeface="Mada"/>
            </a:endParaRPr>
          </a:p>
          <a:p>
            <a:pPr indent="0" lvl="0" marL="0" rtl="0" algn="ctr">
              <a:spcBef>
                <a:spcPts val="0"/>
              </a:spcBef>
              <a:spcAft>
                <a:spcPts val="0"/>
              </a:spcAft>
              <a:buNone/>
            </a:pPr>
            <a:r>
              <a:t/>
            </a:r>
            <a:endParaRPr b="1">
              <a:solidFill>
                <a:srgbClr val="FFFFFF"/>
              </a:solidFill>
              <a:latin typeface="Mada"/>
              <a:ea typeface="Mada"/>
              <a:cs typeface="Mada"/>
              <a:sym typeface="Mada"/>
            </a:endParaRPr>
          </a:p>
          <a:p>
            <a:pPr indent="0" lvl="0" marL="0" rtl="0" algn="ctr">
              <a:spcBef>
                <a:spcPts val="0"/>
              </a:spcBef>
              <a:spcAft>
                <a:spcPts val="0"/>
              </a:spcAft>
              <a:buNone/>
            </a:pPr>
            <a:r>
              <a:t/>
            </a:r>
            <a:endParaRPr b="1">
              <a:solidFill>
                <a:srgbClr val="FFFFFF"/>
              </a:solidFill>
              <a:latin typeface="Mada"/>
              <a:ea typeface="Mada"/>
              <a:cs typeface="Mada"/>
              <a:sym typeface="Mada"/>
            </a:endParaRPr>
          </a:p>
          <a:p>
            <a:pPr indent="0" lvl="0" marL="0" rtl="0" algn="ctr">
              <a:spcBef>
                <a:spcPts val="0"/>
              </a:spcBef>
              <a:spcAft>
                <a:spcPts val="0"/>
              </a:spcAft>
              <a:buNone/>
            </a:pPr>
            <a:r>
              <a:rPr b="1" lang="en">
                <a:solidFill>
                  <a:srgbClr val="FFFFFF"/>
                </a:solidFill>
                <a:latin typeface="Mada"/>
                <a:ea typeface="Mada"/>
                <a:cs typeface="Mada"/>
                <a:sym typeface="Mada"/>
              </a:rPr>
              <a:t>M.O.A</a:t>
            </a:r>
            <a:endParaRPr b="1">
              <a:solidFill>
                <a:srgbClr val="FFFFFF"/>
              </a:solidFill>
              <a:latin typeface="Mada"/>
              <a:ea typeface="Mada"/>
              <a:cs typeface="Mada"/>
              <a:sym typeface="Mada"/>
            </a:endParaRPr>
          </a:p>
        </p:txBody>
      </p:sp>
      <p:sp>
        <p:nvSpPr>
          <p:cNvPr id="333" name="Google Shape;333;p31"/>
          <p:cNvSpPr txBox="1"/>
          <p:nvPr/>
        </p:nvSpPr>
        <p:spPr>
          <a:xfrm>
            <a:off x="-6145350" y="1585500"/>
            <a:ext cx="5859300" cy="1463100"/>
          </a:xfrm>
          <a:prstGeom prst="rect">
            <a:avLst/>
          </a:prstGeom>
          <a:no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Mada"/>
              <a:buChar char="●"/>
            </a:pPr>
            <a:r>
              <a:rPr lang="en">
                <a:latin typeface="Mada"/>
                <a:ea typeface="Mada"/>
                <a:cs typeface="Mada"/>
                <a:sym typeface="Mada"/>
              </a:rPr>
              <a:t> </a:t>
            </a:r>
            <a:r>
              <a:rPr lang="en" sz="1200">
                <a:latin typeface="Mada"/>
                <a:ea typeface="Mada"/>
                <a:cs typeface="Mada"/>
                <a:sym typeface="Mada"/>
              </a:rPr>
              <a:t>It inhibits the synthesis of biologically active forms of vitamin K-dependent clotting factors II, VII, IX and X as well as anticoagulant proteins C &amp; S. (picture in next slide)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3-4 days until effect is seen.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Does not have any effect on already-synthesized coagulation factors; therefore, the therapeutic effects are not seen until these factors are depleted.</a:t>
            </a:r>
            <a:endParaRPr sz="1200">
              <a:latin typeface="Mada"/>
              <a:ea typeface="Mada"/>
              <a:cs typeface="Mada"/>
              <a:sym typeface="Mada"/>
            </a:endParaRPr>
          </a:p>
        </p:txBody>
      </p:sp>
      <p:sp>
        <p:nvSpPr>
          <p:cNvPr id="334" name="Google Shape;334;p31"/>
          <p:cNvSpPr txBox="1"/>
          <p:nvPr/>
        </p:nvSpPr>
        <p:spPr>
          <a:xfrm>
            <a:off x="7545925" y="1512350"/>
            <a:ext cx="5421300" cy="14631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700"/>
              </a:spcBef>
              <a:spcAft>
                <a:spcPts val="0"/>
              </a:spcAft>
              <a:buClr>
                <a:schemeClr val="dk1"/>
              </a:buClr>
              <a:buSzPts val="1200"/>
              <a:buFont typeface="Mada"/>
              <a:buChar char="●"/>
            </a:pPr>
            <a:r>
              <a:rPr lang="en" sz="1200">
                <a:solidFill>
                  <a:schemeClr val="dk1"/>
                </a:solidFill>
                <a:latin typeface="Mada"/>
                <a:ea typeface="Mada"/>
                <a:cs typeface="Mada"/>
                <a:sym typeface="Mada"/>
              </a:rPr>
              <a:t>Inhibits synthesis of Vitamin K-dependent coagulation factors II, VII, IX, &amp; X as well as anticoagulant proteins C &amp; S</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Does not have an effect on already-synthesized coagulation factors; therefore, the therapeutic effects are not seen until these factors are depleted</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3-4 days until effect is seen</a:t>
            </a:r>
            <a:endParaRPr sz="1200">
              <a:solidFill>
                <a:schemeClr val="dk1"/>
              </a:solidFill>
              <a:latin typeface="Mada"/>
              <a:ea typeface="Mada"/>
              <a:cs typeface="Mada"/>
              <a:sym typeface="Mada"/>
            </a:endParaRPr>
          </a:p>
        </p:txBody>
      </p:sp>
      <p:sp>
        <p:nvSpPr>
          <p:cNvPr id="335" name="Google Shape;335;p31"/>
          <p:cNvSpPr txBox="1"/>
          <p:nvPr/>
        </p:nvSpPr>
        <p:spPr>
          <a:xfrm>
            <a:off x="8342725" y="1306375"/>
            <a:ext cx="1765500" cy="39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0000"/>
                </a:solidFill>
              </a:rPr>
              <a:t>S</a:t>
            </a:r>
            <a:r>
              <a:rPr lang="en" sz="1200">
                <a:solidFill>
                  <a:srgbClr val="FF0000"/>
                </a:solidFill>
              </a:rPr>
              <a:t>ame in both slides</a:t>
            </a:r>
            <a:endParaRPr sz="1200">
              <a:solidFill>
                <a:srgbClr val="FF0000"/>
              </a:solidFill>
            </a:endParaRPr>
          </a:p>
        </p:txBody>
      </p:sp>
      <p:sp>
        <p:nvSpPr>
          <p:cNvPr id="336" name="Google Shape;336;p31"/>
          <p:cNvSpPr txBox="1"/>
          <p:nvPr/>
        </p:nvSpPr>
        <p:spPr>
          <a:xfrm>
            <a:off x="6999150" y="3951600"/>
            <a:ext cx="7655400" cy="24237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b="1" lang="en" sz="1200">
                <a:latin typeface="Mada"/>
                <a:ea typeface="Mada"/>
                <a:cs typeface="Mada"/>
                <a:sym typeface="Mada"/>
              </a:rPr>
              <a:t>Limitations</a:t>
            </a:r>
            <a:endParaRPr b="1" sz="1200">
              <a:latin typeface="Mada"/>
              <a:ea typeface="Mada"/>
              <a:cs typeface="Mada"/>
              <a:sym typeface="Mada"/>
            </a:endParaRPr>
          </a:p>
          <a:p>
            <a:pPr indent="-304800" lvl="0" marL="457200" rtl="0" algn="l">
              <a:lnSpc>
                <a:spcPct val="150000"/>
              </a:lnSpc>
              <a:spcBef>
                <a:spcPts val="0"/>
              </a:spcBef>
              <a:spcAft>
                <a:spcPts val="0"/>
              </a:spcAft>
              <a:buSzPts val="1200"/>
              <a:buFont typeface="Mada"/>
              <a:buChar char="●"/>
            </a:pPr>
            <a:r>
              <a:rPr lang="en" sz="1200">
                <a:latin typeface="Mada"/>
                <a:ea typeface="Mada"/>
                <a:cs typeface="Mada"/>
                <a:sym typeface="Mada"/>
              </a:rPr>
              <a:t>Wide variation in drug response</a:t>
            </a:r>
            <a:endParaRPr sz="1200">
              <a:latin typeface="Mada"/>
              <a:ea typeface="Mada"/>
              <a:cs typeface="Mada"/>
              <a:sym typeface="Mada"/>
            </a:endParaRPr>
          </a:p>
          <a:p>
            <a:pPr indent="-304800" lvl="0" marL="457200" rtl="0" algn="l">
              <a:lnSpc>
                <a:spcPct val="150000"/>
              </a:lnSpc>
              <a:spcBef>
                <a:spcPts val="0"/>
              </a:spcBef>
              <a:spcAft>
                <a:spcPts val="0"/>
              </a:spcAft>
              <a:buSzPts val="1200"/>
              <a:buFont typeface="Mada"/>
              <a:buChar char="●"/>
            </a:pPr>
            <a:r>
              <a:rPr lang="en" sz="1200">
                <a:latin typeface="Mada"/>
                <a:ea typeface="Mada"/>
                <a:cs typeface="Mada"/>
                <a:sym typeface="Mada"/>
              </a:rPr>
              <a:t>Has </a:t>
            </a:r>
            <a:r>
              <a:rPr b="1" lang="en" sz="1200">
                <a:latin typeface="Mada"/>
                <a:ea typeface="Mada"/>
                <a:cs typeface="Mada"/>
                <a:sym typeface="Mada"/>
              </a:rPr>
              <a:t>narrow therapeutic window,</a:t>
            </a:r>
            <a:r>
              <a:rPr lang="en" sz="1200">
                <a:latin typeface="Mada"/>
                <a:ea typeface="Mada"/>
                <a:cs typeface="Mada"/>
                <a:sym typeface="Mada"/>
              </a:rPr>
              <a:t> So any change in that level can be hazardous.</a:t>
            </a:r>
            <a:endParaRPr sz="1200">
              <a:latin typeface="Mada"/>
              <a:ea typeface="Mada"/>
              <a:cs typeface="Mada"/>
              <a:sym typeface="Mada"/>
            </a:endParaRPr>
          </a:p>
          <a:p>
            <a:pPr indent="-304800" lvl="0" marL="457200" rtl="0" algn="l">
              <a:lnSpc>
                <a:spcPct val="150000"/>
              </a:lnSpc>
              <a:spcBef>
                <a:spcPts val="0"/>
              </a:spcBef>
              <a:spcAft>
                <a:spcPts val="0"/>
              </a:spcAft>
              <a:buSzPts val="1200"/>
              <a:buFont typeface="Mada"/>
              <a:buChar char="●"/>
            </a:pPr>
            <a:r>
              <a:rPr lang="en" sz="1200">
                <a:latin typeface="Mada"/>
                <a:ea typeface="Mada"/>
                <a:cs typeface="Mada"/>
                <a:sym typeface="Mada"/>
              </a:rPr>
              <a:t> </a:t>
            </a:r>
            <a:r>
              <a:rPr b="1" lang="en" sz="1200">
                <a:latin typeface="Mada"/>
                <a:ea typeface="Mada"/>
                <a:cs typeface="Mada"/>
                <a:sym typeface="Mada"/>
              </a:rPr>
              <a:t>Slow onset of action,</a:t>
            </a:r>
            <a:r>
              <a:rPr lang="en" sz="1200">
                <a:latin typeface="Mada"/>
                <a:ea typeface="Mada"/>
                <a:cs typeface="Mada"/>
                <a:sym typeface="Mada"/>
              </a:rPr>
              <a:t> so </a:t>
            </a:r>
            <a:r>
              <a:rPr lang="en" sz="1200" u="sng">
                <a:latin typeface="Mada"/>
                <a:ea typeface="Mada"/>
                <a:cs typeface="Mada"/>
                <a:sym typeface="Mada"/>
              </a:rPr>
              <a:t>not in given in emergency conditions</a:t>
            </a:r>
            <a:endParaRPr sz="1200" u="sng">
              <a:latin typeface="Mada"/>
              <a:ea typeface="Mada"/>
              <a:cs typeface="Mada"/>
              <a:sym typeface="Mada"/>
            </a:endParaRPr>
          </a:p>
          <a:p>
            <a:pPr indent="-304800" lvl="0" marL="457200" rtl="0" algn="l">
              <a:lnSpc>
                <a:spcPct val="150000"/>
              </a:lnSpc>
              <a:spcBef>
                <a:spcPts val="0"/>
              </a:spcBef>
              <a:spcAft>
                <a:spcPts val="0"/>
              </a:spcAft>
              <a:buSzPts val="1200"/>
              <a:buFont typeface="Mada"/>
              <a:buChar char="●"/>
            </a:pPr>
            <a:r>
              <a:rPr lang="en" sz="1200">
                <a:latin typeface="Mada"/>
                <a:ea typeface="Mada"/>
                <a:cs typeface="Mada"/>
                <a:sym typeface="Mada"/>
              </a:rPr>
              <a:t>Polymorphisms in CYT P450 isoforms  that metabolizes  warfarin  adds to its </a:t>
            </a:r>
            <a:r>
              <a:rPr b="1" lang="en" sz="1200">
                <a:latin typeface="Mada"/>
                <a:ea typeface="Mada"/>
                <a:cs typeface="Mada"/>
                <a:sym typeface="Mada"/>
              </a:rPr>
              <a:t>non predictable</a:t>
            </a:r>
            <a:r>
              <a:rPr lang="en" sz="1200">
                <a:latin typeface="Mada"/>
                <a:ea typeface="Mada"/>
                <a:cs typeface="Mada"/>
                <a:sym typeface="Mada"/>
              </a:rPr>
              <a:t> response  </a:t>
            </a:r>
            <a:r>
              <a:rPr lang="en" sz="1200">
                <a:solidFill>
                  <a:schemeClr val="dk1"/>
                </a:solidFill>
                <a:latin typeface="Mada"/>
                <a:ea typeface="Mada"/>
                <a:cs typeface="Mada"/>
                <a:sym typeface="Mada"/>
              </a:rPr>
              <a:t>→</a:t>
            </a:r>
            <a:r>
              <a:rPr lang="en" sz="1200">
                <a:latin typeface="Mada"/>
                <a:ea typeface="Mada"/>
                <a:cs typeface="Mada"/>
                <a:sym typeface="Mada"/>
              </a:rPr>
              <a:t>liability to  toxicities or  under use.</a:t>
            </a:r>
            <a:endParaRPr sz="1200">
              <a:latin typeface="Mada"/>
              <a:ea typeface="Mada"/>
              <a:cs typeface="Mada"/>
              <a:sym typeface="Mada"/>
            </a:endParaRPr>
          </a:p>
          <a:p>
            <a:pPr indent="-304800" lvl="0" marL="457200" rtl="0" algn="l">
              <a:lnSpc>
                <a:spcPct val="150000"/>
              </a:lnSpc>
              <a:spcBef>
                <a:spcPts val="0"/>
              </a:spcBef>
              <a:spcAft>
                <a:spcPts val="0"/>
              </a:spcAft>
              <a:buSzPts val="1200"/>
              <a:buFont typeface="Mada"/>
              <a:buChar char="●"/>
            </a:pPr>
            <a:r>
              <a:rPr lang="en" sz="1200">
                <a:latin typeface="Mada"/>
                <a:ea typeface="Mada"/>
                <a:cs typeface="Mada"/>
                <a:sym typeface="Mada"/>
              </a:rPr>
              <a:t> Numerous  food- &amp; drug-drug interactions </a:t>
            </a:r>
            <a:r>
              <a:rPr lang="en" sz="1200">
                <a:solidFill>
                  <a:schemeClr val="dk1"/>
                </a:solidFill>
                <a:latin typeface="Mada"/>
                <a:ea typeface="Mada"/>
                <a:cs typeface="Mada"/>
                <a:sym typeface="Mada"/>
              </a:rPr>
              <a:t>→</a:t>
            </a:r>
            <a:r>
              <a:rPr lang="en" sz="1200">
                <a:latin typeface="Mada"/>
                <a:ea typeface="Mada"/>
                <a:cs typeface="Mada"/>
                <a:sym typeface="Mada"/>
              </a:rPr>
              <a:t>  liability to  toxicities or under use.</a:t>
            </a:r>
            <a:endParaRPr sz="1200">
              <a:latin typeface="Mada"/>
              <a:ea typeface="Mada"/>
              <a:cs typeface="Mada"/>
              <a:sym typeface="Mada"/>
            </a:endParaRPr>
          </a:p>
          <a:p>
            <a:pPr indent="-304800" lvl="0" marL="457200" rtl="0" algn="l">
              <a:lnSpc>
                <a:spcPct val="150000"/>
              </a:lnSpc>
              <a:spcBef>
                <a:spcPts val="0"/>
              </a:spcBef>
              <a:spcAft>
                <a:spcPts val="0"/>
              </a:spcAft>
              <a:buSzPts val="1200"/>
              <a:buFont typeface="Mada"/>
              <a:buChar char="●"/>
            </a:pPr>
            <a:r>
              <a:rPr lang="en" sz="1200">
                <a:latin typeface="Mada"/>
                <a:ea typeface="Mada"/>
                <a:cs typeface="Mada"/>
                <a:sym typeface="Mada"/>
              </a:rPr>
              <a:t> </a:t>
            </a:r>
            <a:r>
              <a:rPr b="1" lang="en" sz="1200">
                <a:latin typeface="Mada"/>
                <a:ea typeface="Mada"/>
                <a:cs typeface="Mada"/>
                <a:sym typeface="Mada"/>
              </a:rPr>
              <a:t>Contraindicated in   pregnancy  </a:t>
            </a:r>
            <a:r>
              <a:rPr b="1" lang="en" sz="1200">
                <a:solidFill>
                  <a:schemeClr val="dk1"/>
                </a:solidFill>
                <a:latin typeface="Mada"/>
                <a:ea typeface="Mada"/>
                <a:cs typeface="Mada"/>
                <a:sym typeface="Mada"/>
              </a:rPr>
              <a:t>→ </a:t>
            </a:r>
            <a:r>
              <a:rPr b="1" lang="en" sz="1200">
                <a:latin typeface="Mada"/>
                <a:ea typeface="Mada"/>
                <a:cs typeface="Mada"/>
                <a:sym typeface="Mada"/>
              </a:rPr>
              <a:t>give heparin or LMWH instead</a:t>
            </a:r>
            <a:endParaRPr b="1" sz="1200">
              <a:latin typeface="Mada"/>
              <a:ea typeface="Mada"/>
              <a:cs typeface="Mada"/>
              <a:sym typeface="Mada"/>
            </a:endParaRPr>
          </a:p>
        </p:txBody>
      </p:sp>
      <p:sp>
        <p:nvSpPr>
          <p:cNvPr id="337" name="Google Shape;337;p31"/>
          <p:cNvSpPr txBox="1"/>
          <p:nvPr/>
        </p:nvSpPr>
        <p:spPr>
          <a:xfrm>
            <a:off x="7452175" y="6840975"/>
            <a:ext cx="7124100" cy="300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latin typeface="Mada"/>
                <a:ea typeface="Mada"/>
                <a:cs typeface="Mada"/>
                <a:sym typeface="Mada"/>
              </a:rPr>
              <a:t>1. Vitamin K deficiency;</a:t>
            </a:r>
            <a:endParaRPr b="1" sz="1200">
              <a:latin typeface="Mada"/>
              <a:ea typeface="Mada"/>
              <a:cs typeface="Mada"/>
              <a:sym typeface="Mada"/>
            </a:endParaRPr>
          </a:p>
          <a:p>
            <a:pPr indent="0" lvl="0" marL="279400" rtl="0" algn="l">
              <a:lnSpc>
                <a:spcPct val="115000"/>
              </a:lnSpc>
              <a:spcBef>
                <a:spcPts val="0"/>
              </a:spcBef>
              <a:spcAft>
                <a:spcPts val="0"/>
              </a:spcAft>
              <a:buNone/>
            </a:pPr>
            <a:r>
              <a:rPr b="1" lang="en" sz="1200">
                <a:latin typeface="Mada"/>
                <a:ea typeface="Mada"/>
                <a:cs typeface="Mada"/>
                <a:sym typeface="Mada"/>
              </a:rPr>
              <a:t>a- Inadequate diet; malnutrition, dieting, decreased GI absorption….</a:t>
            </a:r>
            <a:endParaRPr b="1" sz="1200">
              <a:latin typeface="Mada"/>
              <a:ea typeface="Mada"/>
              <a:cs typeface="Mada"/>
              <a:sym typeface="Mada"/>
            </a:endParaRPr>
          </a:p>
          <a:p>
            <a:pPr indent="0" lvl="0" marL="0" rtl="0" algn="l">
              <a:lnSpc>
                <a:spcPct val="115000"/>
              </a:lnSpc>
              <a:spcBef>
                <a:spcPts val="0"/>
              </a:spcBef>
              <a:spcAft>
                <a:spcPts val="0"/>
              </a:spcAft>
              <a:buNone/>
            </a:pPr>
            <a:r>
              <a:rPr b="1" lang="en" sz="1200">
                <a:latin typeface="Mada"/>
                <a:ea typeface="Mada"/>
                <a:cs typeface="Mada"/>
                <a:sym typeface="Mada"/>
              </a:rPr>
              <a:t>2. Impaired synthesis of clotting factors;</a:t>
            </a:r>
            <a:endParaRPr b="1" sz="1200">
              <a:latin typeface="Mada"/>
              <a:ea typeface="Mada"/>
              <a:cs typeface="Mada"/>
              <a:sym typeface="Mada"/>
            </a:endParaRPr>
          </a:p>
          <a:p>
            <a:pPr indent="0" lvl="0" marL="0" rtl="0" algn="l">
              <a:lnSpc>
                <a:spcPct val="115000"/>
              </a:lnSpc>
              <a:spcBef>
                <a:spcPts val="0"/>
              </a:spcBef>
              <a:spcAft>
                <a:spcPts val="0"/>
              </a:spcAft>
              <a:buNone/>
            </a:pPr>
            <a:r>
              <a:rPr b="1" lang="en" sz="1200">
                <a:latin typeface="Mada"/>
                <a:ea typeface="Mada"/>
                <a:cs typeface="Mada"/>
                <a:sym typeface="Mada"/>
              </a:rPr>
              <a:t> 	a. In hepatocellular disorders; ( hepatitis;infective or  chronic alcoholism ... etc.)</a:t>
            </a:r>
            <a:endParaRPr b="1" sz="1200">
              <a:latin typeface="Mada"/>
              <a:ea typeface="Mada"/>
              <a:cs typeface="Mada"/>
              <a:sym typeface="Mada"/>
            </a:endParaRPr>
          </a:p>
          <a:p>
            <a:pPr indent="0" lvl="0" marL="0" rtl="0" algn="l">
              <a:lnSpc>
                <a:spcPct val="115000"/>
              </a:lnSpc>
              <a:spcBef>
                <a:spcPts val="0"/>
              </a:spcBef>
              <a:spcAft>
                <a:spcPts val="0"/>
              </a:spcAft>
              <a:buNone/>
            </a:pPr>
            <a:r>
              <a:rPr b="1" lang="en" sz="1200">
                <a:latin typeface="Mada"/>
                <a:ea typeface="Mada"/>
                <a:cs typeface="Mada"/>
                <a:sym typeface="Mada"/>
              </a:rPr>
              <a:t>3. Increased catabolism of clotting factors;</a:t>
            </a:r>
            <a:endParaRPr b="1" sz="1200">
              <a:latin typeface="Mada"/>
              <a:ea typeface="Mada"/>
              <a:cs typeface="Mada"/>
              <a:sym typeface="Mada"/>
            </a:endParaRPr>
          </a:p>
          <a:p>
            <a:pPr indent="0" lvl="0" marL="0" rtl="0" algn="l">
              <a:lnSpc>
                <a:spcPct val="115000"/>
              </a:lnSpc>
              <a:spcBef>
                <a:spcPts val="0"/>
              </a:spcBef>
              <a:spcAft>
                <a:spcPts val="0"/>
              </a:spcAft>
              <a:buNone/>
            </a:pPr>
            <a:r>
              <a:rPr b="1" lang="en" sz="1200">
                <a:latin typeface="Mada"/>
                <a:ea typeface="Mada"/>
                <a:cs typeface="Mada"/>
                <a:sym typeface="Mada"/>
              </a:rPr>
              <a:t>  	In hypermetabolic states;  as in fever, thyrotoxicosis</a:t>
            </a:r>
            <a:endParaRPr b="1" sz="1200">
              <a:latin typeface="Mada"/>
              <a:ea typeface="Mada"/>
              <a:cs typeface="Mada"/>
              <a:sym typeface="Mada"/>
            </a:endParaRPr>
          </a:p>
          <a:p>
            <a:pPr indent="0" lvl="0" marL="0" rtl="0" algn="l">
              <a:lnSpc>
                <a:spcPct val="115000"/>
              </a:lnSpc>
              <a:spcBef>
                <a:spcPts val="0"/>
              </a:spcBef>
              <a:spcAft>
                <a:spcPts val="0"/>
              </a:spcAft>
              <a:buNone/>
            </a:pPr>
            <a:r>
              <a:t/>
            </a:r>
            <a:endParaRPr b="1" sz="1200">
              <a:latin typeface="Mada"/>
              <a:ea typeface="Mada"/>
              <a:cs typeface="Mada"/>
              <a:sym typeface="Mada"/>
            </a:endParaRPr>
          </a:p>
          <a:p>
            <a:pPr indent="0" lvl="0" marL="0" rtl="0" algn="l">
              <a:lnSpc>
                <a:spcPct val="115000"/>
              </a:lnSpc>
              <a:spcBef>
                <a:spcPts val="0"/>
              </a:spcBef>
              <a:spcAft>
                <a:spcPts val="0"/>
              </a:spcAft>
              <a:buNone/>
            </a:pPr>
            <a:r>
              <a:rPr b="1" lang="en" sz="1200">
                <a:latin typeface="Mada"/>
                <a:ea typeface="Mada"/>
                <a:cs typeface="Mada"/>
                <a:sym typeface="Mada"/>
              </a:rPr>
              <a:t>1. Decreased plasma protein binding;</a:t>
            </a:r>
            <a:endParaRPr b="1" sz="1200">
              <a:latin typeface="Mada"/>
              <a:ea typeface="Mada"/>
              <a:cs typeface="Mada"/>
              <a:sym typeface="Mada"/>
            </a:endParaRPr>
          </a:p>
          <a:p>
            <a:pPr indent="0" lvl="0" marL="0" rtl="0" algn="l">
              <a:lnSpc>
                <a:spcPct val="115000"/>
              </a:lnSpc>
              <a:spcBef>
                <a:spcPts val="0"/>
              </a:spcBef>
              <a:spcAft>
                <a:spcPts val="0"/>
              </a:spcAft>
              <a:buNone/>
            </a:pPr>
            <a:r>
              <a:rPr b="1" lang="en" sz="1200">
                <a:latin typeface="Mada"/>
                <a:ea typeface="Mada"/>
                <a:cs typeface="Mada"/>
                <a:sym typeface="Mada"/>
              </a:rPr>
              <a:t>elimination of free drug &amp; shortening of its t1/2. as pts with nephrotic syndrome (proteinuria)</a:t>
            </a:r>
            <a:endParaRPr b="1" sz="1200">
              <a:latin typeface="Mada"/>
              <a:ea typeface="Mada"/>
              <a:cs typeface="Mada"/>
              <a:sym typeface="Mada"/>
            </a:endParaRPr>
          </a:p>
          <a:p>
            <a:pPr indent="0" lvl="0" marL="0" rtl="0" algn="l">
              <a:lnSpc>
                <a:spcPct val="115000"/>
              </a:lnSpc>
              <a:spcBef>
                <a:spcPts val="0"/>
              </a:spcBef>
              <a:spcAft>
                <a:spcPts val="0"/>
              </a:spcAft>
              <a:buNone/>
            </a:pPr>
            <a:r>
              <a:rPr b="1" lang="en" sz="1200">
                <a:latin typeface="Mada"/>
                <a:ea typeface="Mada"/>
                <a:cs typeface="Mada"/>
                <a:sym typeface="Mada"/>
              </a:rPr>
              <a:t>2. Decreased catabolism of clotting factors; Hypothyroidism</a:t>
            </a:r>
            <a:endParaRPr b="1" sz="1200">
              <a:latin typeface="Mada"/>
              <a:ea typeface="Mada"/>
              <a:cs typeface="Mada"/>
              <a:sym typeface="Mada"/>
            </a:endParaRPr>
          </a:p>
          <a:p>
            <a:pPr indent="0" lvl="0" marL="0" rtl="0" algn="l">
              <a:lnSpc>
                <a:spcPct val="115000"/>
              </a:lnSpc>
              <a:spcBef>
                <a:spcPts val="0"/>
              </a:spcBef>
              <a:spcAft>
                <a:spcPts val="0"/>
              </a:spcAft>
              <a:buNone/>
            </a:pPr>
            <a:r>
              <a:rPr b="1" lang="en" sz="1200">
                <a:latin typeface="Mada"/>
                <a:ea typeface="Mada"/>
                <a:cs typeface="Mada"/>
                <a:sym typeface="Mada"/>
              </a:rPr>
              <a:t>3. Hereditary resistance to oral anticoagulants</a:t>
            </a:r>
            <a:endParaRPr b="1" sz="1200">
              <a:latin typeface="Mada"/>
              <a:ea typeface="Mada"/>
              <a:cs typeface="Mada"/>
              <a:sym typeface="Mada"/>
            </a:endParaRPr>
          </a:p>
          <a:p>
            <a:pPr indent="0" lvl="0" marL="279400" rtl="0" algn="l">
              <a:lnSpc>
                <a:spcPct val="115000"/>
              </a:lnSpc>
              <a:spcBef>
                <a:spcPts val="0"/>
              </a:spcBef>
              <a:spcAft>
                <a:spcPts val="0"/>
              </a:spcAft>
              <a:buNone/>
            </a:pPr>
            <a:r>
              <a:t/>
            </a:r>
            <a:endParaRPr b="1" sz="1200">
              <a:latin typeface="Mada"/>
              <a:ea typeface="Mada"/>
              <a:cs typeface="Mada"/>
              <a:sym typeface="Mada"/>
            </a:endParaRPr>
          </a:p>
        </p:txBody>
      </p:sp>
      <p:pic>
        <p:nvPicPr>
          <p:cNvPr id="338" name="Google Shape;338;p31"/>
          <p:cNvPicPr preferRelativeResize="0"/>
          <p:nvPr/>
        </p:nvPicPr>
        <p:blipFill>
          <a:blip r:embed="rId3">
            <a:alphaModFix/>
          </a:blip>
          <a:stretch>
            <a:fillRect/>
          </a:stretch>
        </p:blipFill>
        <p:spPr>
          <a:xfrm>
            <a:off x="-6806700" y="6650475"/>
            <a:ext cx="324301" cy="324301"/>
          </a:xfrm>
          <a:prstGeom prst="rect">
            <a:avLst/>
          </a:prstGeom>
          <a:noFill/>
          <a:ln>
            <a:noFill/>
          </a:ln>
        </p:spPr>
      </p:pic>
      <p:sp>
        <p:nvSpPr>
          <p:cNvPr id="339" name="Google Shape;339;p31"/>
          <p:cNvSpPr txBox="1"/>
          <p:nvPr/>
        </p:nvSpPr>
        <p:spPr>
          <a:xfrm>
            <a:off x="-2193025" y="11405600"/>
            <a:ext cx="1335900" cy="32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Mada"/>
                <a:ea typeface="Mada"/>
                <a:cs typeface="Mada"/>
                <a:sym typeface="Mada"/>
              </a:rPr>
              <a:t>1- because they are </a:t>
            </a:r>
            <a:endParaRPr sz="800">
              <a:latin typeface="Mada"/>
              <a:ea typeface="Mada"/>
              <a:cs typeface="Mada"/>
              <a:sym typeface="Mada"/>
            </a:endParaRPr>
          </a:p>
        </p:txBody>
      </p:sp>
      <p:graphicFrame>
        <p:nvGraphicFramePr>
          <p:cNvPr id="340" name="Google Shape;340;p31"/>
          <p:cNvGraphicFramePr/>
          <p:nvPr/>
        </p:nvGraphicFramePr>
        <p:xfrm>
          <a:off x="73025" y="270900"/>
          <a:ext cx="3000000" cy="3000000"/>
        </p:xfrm>
        <a:graphic>
          <a:graphicData uri="http://schemas.openxmlformats.org/drawingml/2006/table">
            <a:tbl>
              <a:tblPr>
                <a:noFill/>
                <a:tableStyleId>{1F3F2DB6-4125-43BF-BE99-9D106D9B7C9B}</a:tableStyleId>
              </a:tblPr>
              <a:tblGrid>
                <a:gridCol w="922200"/>
                <a:gridCol w="5789750"/>
              </a:tblGrid>
              <a:tr h="2105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Drug</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0" lvl="0" marL="0" rtl="0" algn="ctr">
                        <a:spcBef>
                          <a:spcPts val="0"/>
                        </a:spcBef>
                        <a:spcAft>
                          <a:spcPts val="0"/>
                        </a:spcAft>
                        <a:buNone/>
                      </a:pPr>
                      <a:r>
                        <a:rPr b="1" lang="en">
                          <a:solidFill>
                            <a:schemeClr val="lt1"/>
                          </a:solidFill>
                          <a:latin typeface="Mada"/>
                          <a:ea typeface="Mada"/>
                          <a:cs typeface="Mada"/>
                          <a:sym typeface="Mada"/>
                        </a:rPr>
                        <a:t>Coumarin (Warfarin)</a:t>
                      </a:r>
                      <a:endParaRPr b="1">
                        <a:solidFill>
                          <a:schemeClr val="lt1"/>
                        </a:solidFill>
                        <a:latin typeface="Mada"/>
                        <a:ea typeface="Mada"/>
                        <a:cs typeface="Mada"/>
                        <a:sym typeface="Mada"/>
                      </a:endParaRPr>
                    </a:p>
                  </a:txBody>
                  <a:tcPr marT="91425" marB="91425" marR="91425" marL="91425" anchor="ctr">
                    <a:solidFill>
                      <a:srgbClr val="DD7E6B"/>
                    </a:solidFill>
                  </a:tcPr>
                </a:tc>
              </a:tr>
              <a:tr h="262075">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MOA</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lnSpc>
                          <a:spcPct val="115000"/>
                        </a:lnSpc>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Inhibits synthesis of Vitamin K-dependent coagulation factors II, VII, IX, &amp; X as well as anticoagulant proteins C &amp; S</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3-4 days until effect is seen, </a:t>
                      </a:r>
                      <a:r>
                        <a:rPr b="1" lang="en" sz="1200">
                          <a:solidFill>
                            <a:srgbClr val="FF0000"/>
                          </a:solidFill>
                          <a:latin typeface="Mada"/>
                          <a:ea typeface="Mada"/>
                          <a:cs typeface="Mada"/>
                          <a:sym typeface="Mada"/>
                        </a:rPr>
                        <a:t>Why?</a:t>
                      </a:r>
                      <a:endParaRPr b="1" sz="1200">
                        <a:solidFill>
                          <a:srgbClr val="FF0000"/>
                        </a:solidFill>
                        <a:latin typeface="Mada"/>
                        <a:ea typeface="Mada"/>
                        <a:cs typeface="Mada"/>
                        <a:sym typeface="Mada"/>
                      </a:endParaRPr>
                    </a:p>
                    <a:p>
                      <a:pPr indent="-304800" lvl="1" marL="914400" rtl="0" algn="l">
                        <a:lnSpc>
                          <a:spcPct val="115000"/>
                        </a:lnSpc>
                        <a:spcBef>
                          <a:spcPts val="0"/>
                        </a:spcBef>
                        <a:spcAft>
                          <a:spcPts val="0"/>
                        </a:spcAft>
                        <a:buClr>
                          <a:schemeClr val="dk1"/>
                        </a:buClr>
                        <a:buSzPts val="1200"/>
                        <a:buFont typeface="Mada"/>
                        <a:buChar char="○"/>
                      </a:pPr>
                      <a:r>
                        <a:rPr b="1" lang="en" sz="1200">
                          <a:solidFill>
                            <a:srgbClr val="FF0000"/>
                          </a:solidFill>
                          <a:latin typeface="Mada"/>
                          <a:ea typeface="Mada"/>
                          <a:cs typeface="Mada"/>
                          <a:sym typeface="Mada"/>
                        </a:rPr>
                        <a:t>Does not have an effect on </a:t>
                      </a:r>
                      <a:r>
                        <a:rPr b="1" lang="en" sz="1200" u="sng">
                          <a:solidFill>
                            <a:srgbClr val="FF0000"/>
                          </a:solidFill>
                          <a:latin typeface="Mada"/>
                          <a:ea typeface="Mada"/>
                          <a:cs typeface="Mada"/>
                          <a:sym typeface="Mada"/>
                        </a:rPr>
                        <a:t>already-synthesized </a:t>
                      </a:r>
                      <a:r>
                        <a:rPr b="1" lang="en" sz="1200">
                          <a:solidFill>
                            <a:srgbClr val="FF0000"/>
                          </a:solidFill>
                          <a:latin typeface="Mada"/>
                          <a:ea typeface="Mada"/>
                          <a:cs typeface="Mada"/>
                          <a:sym typeface="Mada"/>
                        </a:rPr>
                        <a:t>coagulation factors</a:t>
                      </a:r>
                      <a:r>
                        <a:rPr lang="en" sz="1200">
                          <a:solidFill>
                            <a:schemeClr val="dk1"/>
                          </a:solidFill>
                          <a:latin typeface="Mada"/>
                          <a:ea typeface="Mada"/>
                          <a:cs typeface="Mada"/>
                          <a:sym typeface="Mada"/>
                        </a:rPr>
                        <a:t>; therefore, the therapeutic effects are not seen until these factors are depleted</a:t>
                      </a:r>
                      <a:endParaRPr sz="1200">
                        <a:solidFill>
                          <a:schemeClr val="dk1"/>
                        </a:solidFill>
                        <a:latin typeface="Mada"/>
                        <a:ea typeface="Mada"/>
                        <a:cs typeface="Mada"/>
                        <a:sym typeface="Mada"/>
                      </a:endParaRPr>
                    </a:p>
                  </a:txBody>
                  <a:tcPr marT="91425" marB="91425" marR="91425" marL="91425" anchor="ctr"/>
                </a:tc>
              </a:tr>
              <a:tr h="1163925">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P.K</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17500" lvl="0" marL="457200" rtl="0" algn="l">
                        <a:spcBef>
                          <a:spcPts val="0"/>
                        </a:spcBef>
                        <a:spcAft>
                          <a:spcPts val="0"/>
                        </a:spcAft>
                        <a:buSzPts val="1400"/>
                        <a:buFont typeface="Mada"/>
                        <a:buChar char="●"/>
                      </a:pPr>
                      <a:r>
                        <a:rPr lang="en" sz="1200">
                          <a:solidFill>
                            <a:schemeClr val="dk1"/>
                          </a:solidFill>
                          <a:latin typeface="Mada"/>
                          <a:ea typeface="Mada"/>
                          <a:cs typeface="Mada"/>
                          <a:sym typeface="Mada"/>
                        </a:rPr>
                        <a:t>Act only in </a:t>
                      </a:r>
                      <a:r>
                        <a:rPr b="1" lang="en" sz="1200">
                          <a:solidFill>
                            <a:schemeClr val="dk1"/>
                          </a:solidFill>
                          <a:latin typeface="Mada"/>
                          <a:ea typeface="Mada"/>
                          <a:cs typeface="Mada"/>
                          <a:sym typeface="Mada"/>
                        </a:rPr>
                        <a:t>vivo</a:t>
                      </a:r>
                      <a:endParaRPr b="1" sz="1200">
                        <a:solidFill>
                          <a:schemeClr val="dk1"/>
                        </a:solidFill>
                        <a:latin typeface="Mada"/>
                        <a:ea typeface="Mada"/>
                        <a:cs typeface="Mada"/>
                        <a:sym typeface="Mada"/>
                      </a:endParaRPr>
                    </a:p>
                    <a:p>
                      <a:pPr indent="-317500" lvl="0" marL="457200" rtl="0" algn="l">
                        <a:spcBef>
                          <a:spcPts val="0"/>
                        </a:spcBef>
                        <a:spcAft>
                          <a:spcPts val="0"/>
                        </a:spcAft>
                        <a:buSzPts val="1400"/>
                        <a:buFont typeface="Mada"/>
                        <a:buChar char="●"/>
                      </a:pPr>
                      <a:r>
                        <a:rPr lang="en" sz="1200">
                          <a:solidFill>
                            <a:schemeClr val="dk1"/>
                          </a:solidFill>
                          <a:latin typeface="Mada"/>
                          <a:ea typeface="Mada"/>
                          <a:cs typeface="Mada"/>
                          <a:sym typeface="Mada"/>
                        </a:rPr>
                        <a:t>Bioavailability 100%</a:t>
                      </a:r>
                      <a:endParaRPr sz="1200">
                        <a:solidFill>
                          <a:schemeClr val="dk1"/>
                        </a:solidFill>
                        <a:latin typeface="Mada"/>
                        <a:ea typeface="Mada"/>
                        <a:cs typeface="Mada"/>
                        <a:sym typeface="Mada"/>
                      </a:endParaRPr>
                    </a:p>
                    <a:p>
                      <a:pPr indent="-304800" lvl="0" marL="457200" rtl="0" algn="l">
                        <a:spcBef>
                          <a:spcPts val="0"/>
                        </a:spcBef>
                        <a:spcAft>
                          <a:spcPts val="0"/>
                        </a:spcAft>
                        <a:buSzPts val="1200"/>
                        <a:buFont typeface="Mada"/>
                        <a:buChar char="●"/>
                      </a:pPr>
                      <a:r>
                        <a:rPr lang="en" sz="1200">
                          <a:solidFill>
                            <a:schemeClr val="dk1"/>
                          </a:solidFill>
                          <a:latin typeface="Mada"/>
                          <a:ea typeface="Mada"/>
                          <a:cs typeface="Mada"/>
                          <a:sym typeface="Mada"/>
                        </a:rPr>
                        <a:t>98% bound to plasma proteins (albumin)</a:t>
                      </a:r>
                      <a:r>
                        <a:rPr baseline="30000" lang="en" sz="1200">
                          <a:solidFill>
                            <a:srgbClr val="6AA84F"/>
                          </a:solidFill>
                          <a:latin typeface="Mada"/>
                          <a:ea typeface="Mada"/>
                          <a:cs typeface="Mada"/>
                          <a:sym typeface="Mada"/>
                        </a:rPr>
                        <a:t>1</a:t>
                      </a:r>
                      <a:r>
                        <a:rPr lang="en"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304800" lvl="0" marL="457200" rtl="0" algn="l">
                        <a:spcBef>
                          <a:spcPts val="0"/>
                        </a:spcBef>
                        <a:spcAft>
                          <a:spcPts val="0"/>
                        </a:spcAft>
                        <a:buSzPts val="1200"/>
                        <a:buFont typeface="Mada"/>
                        <a:buChar char="●"/>
                      </a:pPr>
                      <a:r>
                        <a:rPr lang="en" sz="1200">
                          <a:solidFill>
                            <a:schemeClr val="dk1"/>
                          </a:solidFill>
                          <a:latin typeface="Mada"/>
                          <a:ea typeface="Mada"/>
                          <a:cs typeface="Mada"/>
                          <a:sym typeface="Mada"/>
                        </a:rPr>
                        <a:t>Monitoring anticoagulant effect of warfarin by measuring PT, which is expressed as an </a:t>
                      </a:r>
                      <a:r>
                        <a:rPr b="1" lang="en" sz="1200">
                          <a:solidFill>
                            <a:srgbClr val="FF0000"/>
                          </a:solidFill>
                          <a:latin typeface="Mada"/>
                          <a:ea typeface="Mada"/>
                          <a:cs typeface="Mada"/>
                          <a:sym typeface="Mada"/>
                        </a:rPr>
                        <a:t>International Normalized Ratio (INR)</a:t>
                      </a:r>
                      <a:endParaRPr b="1" sz="1200">
                        <a:solidFill>
                          <a:srgbClr val="FF0000"/>
                        </a:solidFill>
                        <a:latin typeface="Mada"/>
                        <a:ea typeface="Mada"/>
                        <a:cs typeface="Mada"/>
                        <a:sym typeface="Mada"/>
                      </a:endParaRPr>
                    </a:p>
                    <a:p>
                      <a:pPr indent="-304800" lvl="0" marL="457200" rtl="0" algn="l">
                        <a:spcBef>
                          <a:spcPts val="0"/>
                        </a:spcBef>
                        <a:spcAft>
                          <a:spcPts val="0"/>
                        </a:spcAft>
                        <a:buSzPts val="1200"/>
                        <a:buFont typeface="Mada"/>
                        <a:buChar char="●"/>
                      </a:pPr>
                      <a:r>
                        <a:rPr lang="en" sz="1200">
                          <a:solidFill>
                            <a:schemeClr val="dk1"/>
                          </a:solidFill>
                          <a:latin typeface="Mada"/>
                          <a:ea typeface="Mada"/>
                          <a:cs typeface="Mada"/>
                          <a:sym typeface="Mada"/>
                        </a:rPr>
                        <a:t>Their effect takes several days (3-4) to develop because of the time taken for degradation for circulating functional coagulate factors. Therefore the onset of action starts when these factors have been eliminated</a:t>
                      </a:r>
                      <a:endParaRPr sz="1200">
                        <a:solidFill>
                          <a:schemeClr val="dk1"/>
                        </a:solidFill>
                        <a:latin typeface="Mada"/>
                        <a:ea typeface="Mada"/>
                        <a:cs typeface="Mada"/>
                        <a:sym typeface="Mada"/>
                      </a:endParaRPr>
                    </a:p>
                    <a:p>
                      <a:pPr indent="-304800" lvl="0" marL="457200" rtl="0" algn="l">
                        <a:spcBef>
                          <a:spcPts val="0"/>
                        </a:spcBef>
                        <a:spcAft>
                          <a:spcPts val="0"/>
                        </a:spcAft>
                        <a:buSzPts val="1200"/>
                        <a:buFont typeface="Mada"/>
                        <a:buChar char="●"/>
                      </a:pPr>
                      <a:r>
                        <a:rPr lang="en" sz="1200">
                          <a:solidFill>
                            <a:schemeClr val="dk1"/>
                          </a:solidFill>
                          <a:latin typeface="Mada"/>
                          <a:ea typeface="Mada"/>
                          <a:cs typeface="Mada"/>
                          <a:sym typeface="Mada"/>
                        </a:rPr>
                        <a:t>Warfarin has a</a:t>
                      </a:r>
                      <a:r>
                        <a:rPr b="1" lang="en" sz="1200">
                          <a:solidFill>
                            <a:srgbClr val="FF0000"/>
                          </a:solidFill>
                          <a:latin typeface="Mada"/>
                          <a:ea typeface="Mada"/>
                          <a:cs typeface="Mada"/>
                          <a:sym typeface="Mada"/>
                        </a:rPr>
                        <a:t> slow offset of action</a:t>
                      </a:r>
                      <a:r>
                        <a:rPr lang="en" sz="1200">
                          <a:solidFill>
                            <a:schemeClr val="dk1"/>
                          </a:solidFill>
                          <a:latin typeface="Mada"/>
                          <a:ea typeface="Mada"/>
                          <a:cs typeface="Mada"/>
                          <a:sym typeface="Mada"/>
                        </a:rPr>
                        <a:t> due to the time required for synthesis of new functional coagulation factors</a:t>
                      </a:r>
                      <a:endParaRPr sz="1200">
                        <a:solidFill>
                          <a:schemeClr val="dk1"/>
                        </a:solidFill>
                        <a:latin typeface="Mada"/>
                        <a:ea typeface="Mada"/>
                        <a:cs typeface="Mada"/>
                        <a:sym typeface="Mada"/>
                      </a:endParaRPr>
                    </a:p>
                  </a:txBody>
                  <a:tcPr marT="91425" marB="91425" marR="91425" marL="91425" anchor="ctr"/>
                </a:tc>
              </a:tr>
              <a:tr h="401925">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Dis-</a:t>
                      </a:r>
                      <a:endParaRPr b="1" sz="1200">
                        <a:solidFill>
                          <a:srgbClr val="FFFFFF"/>
                        </a:solidFill>
                        <a:latin typeface="Mada"/>
                        <a:ea typeface="Mada"/>
                        <a:cs typeface="Mada"/>
                        <a:sym typeface="Mada"/>
                      </a:endParaRPr>
                    </a:p>
                    <a:p>
                      <a:pPr indent="0" lvl="0" marL="0" rtl="0" algn="ctr">
                        <a:spcBef>
                          <a:spcPts val="0"/>
                        </a:spcBef>
                        <a:spcAft>
                          <a:spcPts val="0"/>
                        </a:spcAft>
                        <a:buNone/>
                      </a:pPr>
                      <a:r>
                        <a:rPr b="1" lang="en" sz="1200">
                          <a:solidFill>
                            <a:srgbClr val="FFFFFF"/>
                          </a:solidFill>
                          <a:latin typeface="Mada"/>
                          <a:ea typeface="Mada"/>
                          <a:cs typeface="Mada"/>
                          <a:sym typeface="Mada"/>
                        </a:rPr>
                        <a:t>advantage</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Clr>
                          <a:srgbClr val="FF0000"/>
                        </a:buClr>
                        <a:buSzPts val="1200"/>
                        <a:buFont typeface="Mada"/>
                        <a:buChar char="★"/>
                      </a:pPr>
                      <a:r>
                        <a:rPr lang="en" sz="1200">
                          <a:solidFill>
                            <a:schemeClr val="dk1"/>
                          </a:solidFill>
                          <a:latin typeface="Mada"/>
                          <a:ea typeface="Mada"/>
                          <a:cs typeface="Mada"/>
                          <a:sym typeface="Mada"/>
                        </a:rPr>
                        <a:t> Variable, unpredictable effect</a:t>
                      </a:r>
                      <a:r>
                        <a:rPr b="1" lang="en" sz="1200">
                          <a:solidFill>
                            <a:srgbClr val="FF0000"/>
                          </a:solidFill>
                          <a:latin typeface="Mada"/>
                          <a:ea typeface="Mada"/>
                          <a:cs typeface="Mada"/>
                          <a:sym typeface="Mada"/>
                        </a:rPr>
                        <a:t> necessitating regular INR monitoring </a:t>
                      </a:r>
                      <a:r>
                        <a:rPr lang="en" sz="1200">
                          <a:solidFill>
                            <a:schemeClr val="dk1"/>
                          </a:solidFill>
                          <a:latin typeface="Mada"/>
                          <a:ea typeface="Mada"/>
                          <a:cs typeface="Mada"/>
                          <a:sym typeface="Mada"/>
                        </a:rPr>
                        <a:t>and dose adjustment</a:t>
                      </a:r>
                      <a:endParaRPr sz="1200">
                        <a:solidFill>
                          <a:schemeClr val="dk1"/>
                        </a:solidFill>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b="1" lang="en" sz="1200">
                          <a:solidFill>
                            <a:srgbClr val="FF0000"/>
                          </a:solidFill>
                          <a:latin typeface="Mada"/>
                          <a:ea typeface="Mada"/>
                          <a:cs typeface="Mada"/>
                          <a:sym typeface="Mada"/>
                        </a:rPr>
                        <a:t>Narrow therapeutic window</a:t>
                      </a:r>
                      <a:r>
                        <a:rPr lang="en" sz="1200">
                          <a:latin typeface="Mada"/>
                          <a:ea typeface="Mada"/>
                          <a:cs typeface="Mada"/>
                          <a:sym typeface="Mada"/>
                        </a:rPr>
                        <a:t>,</a:t>
                      </a:r>
                      <a:r>
                        <a:rPr lang="en" sz="1200">
                          <a:solidFill>
                            <a:schemeClr val="dk1"/>
                          </a:solidFill>
                          <a:latin typeface="Mada"/>
                          <a:ea typeface="Mada"/>
                          <a:cs typeface="Mada"/>
                          <a:sym typeface="Mada"/>
                        </a:rPr>
                        <a:t>so any change in that level can be hazardous leading to increased risk of severe bleeding</a:t>
                      </a:r>
                      <a:endParaRPr sz="1200">
                        <a:solidFill>
                          <a:schemeClr val="dk1"/>
                        </a:solidFill>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lang="en" sz="1200">
                          <a:solidFill>
                            <a:schemeClr val="dk1"/>
                          </a:solidFill>
                          <a:latin typeface="Mada"/>
                          <a:ea typeface="Mada"/>
                          <a:cs typeface="Mada"/>
                          <a:sym typeface="Mada"/>
                        </a:rPr>
                        <a:t>Slow onset and offset of action, so </a:t>
                      </a:r>
                      <a:r>
                        <a:rPr b="1" lang="en" sz="1200">
                          <a:solidFill>
                            <a:srgbClr val="FF0000"/>
                          </a:solidFill>
                          <a:latin typeface="Mada"/>
                          <a:ea typeface="Mada"/>
                          <a:cs typeface="Mada"/>
                          <a:sym typeface="Mada"/>
                        </a:rPr>
                        <a:t>not in given in emergency conditions</a:t>
                      </a:r>
                      <a:endParaRPr b="1" sz="1200">
                        <a:solidFill>
                          <a:srgbClr val="FF0000"/>
                        </a:solidFill>
                        <a:latin typeface="Mada"/>
                        <a:ea typeface="Mada"/>
                        <a:cs typeface="Mada"/>
                        <a:sym typeface="Mada"/>
                      </a:endParaRPr>
                    </a:p>
                    <a:p>
                      <a:pPr indent="-304800" lvl="0" marL="457200" rtl="0" algn="l">
                        <a:lnSpc>
                          <a:spcPct val="100000"/>
                        </a:lnSpc>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Numerous  food- &amp; drug-drug interactions and Polymorphism in CYT P450 isoforms that metabolizes warfarin adds to its unpredictable response →  liability to toxicities or under use.</a:t>
                      </a:r>
                      <a:endParaRPr sz="1200">
                        <a:solidFill>
                          <a:schemeClr val="dk1"/>
                        </a:solidFill>
                        <a:latin typeface="Mada"/>
                        <a:ea typeface="Mada"/>
                        <a:cs typeface="Mada"/>
                        <a:sym typeface="Mada"/>
                      </a:endParaRPr>
                    </a:p>
                  </a:txBody>
                  <a:tcPr marT="91425" marB="91425" marR="91425" marL="91425" anchor="ctr"/>
                </a:tc>
              </a:tr>
              <a:tr h="982025">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Drug inter</a:t>
                      </a:r>
                      <a:r>
                        <a:rPr b="1" lang="en" sz="1200">
                          <a:solidFill>
                            <a:srgbClr val="FFFFFF"/>
                          </a:solidFill>
                          <a:latin typeface="Mada"/>
                          <a:ea typeface="Mada"/>
                          <a:cs typeface="Mada"/>
                          <a:sym typeface="Mada"/>
                        </a:rPr>
                        <a:t>- </a:t>
                      </a:r>
                      <a:r>
                        <a:rPr b="1" lang="en" sz="1200">
                          <a:solidFill>
                            <a:srgbClr val="FFFFFF"/>
                          </a:solidFill>
                          <a:latin typeface="Mada"/>
                          <a:ea typeface="Mada"/>
                          <a:cs typeface="Mada"/>
                          <a:sym typeface="Mada"/>
                        </a:rPr>
                        <a:t>actions</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 </a:t>
                      </a:r>
                      <a:r>
                        <a:rPr b="1" lang="en" sz="1200">
                          <a:latin typeface="Mada"/>
                          <a:ea typeface="Mada"/>
                          <a:cs typeface="Mada"/>
                          <a:sym typeface="Mada"/>
                        </a:rPr>
                        <a:t>Increase Warfarin activity</a:t>
                      </a:r>
                      <a:endParaRPr sz="1200">
                        <a:latin typeface="Mada"/>
                        <a:ea typeface="Mada"/>
                        <a:cs typeface="Mada"/>
                        <a:sym typeface="Mada"/>
                      </a:endParaRPr>
                    </a:p>
                    <a:p>
                      <a:pPr indent="-304800" lvl="0" marL="914400" rtl="0" algn="l">
                        <a:lnSpc>
                          <a:spcPct val="115000"/>
                        </a:lnSpc>
                        <a:spcBef>
                          <a:spcPts val="0"/>
                        </a:spcBef>
                        <a:spcAft>
                          <a:spcPts val="0"/>
                        </a:spcAft>
                        <a:buClr>
                          <a:srgbClr val="000000"/>
                        </a:buClr>
                        <a:buSzPts val="1200"/>
                        <a:buFont typeface="Mada"/>
                        <a:buAutoNum type="arabicPeriod"/>
                      </a:pPr>
                      <a:r>
                        <a:rPr lang="en" sz="1200">
                          <a:latin typeface="Mada"/>
                          <a:ea typeface="Mada"/>
                          <a:cs typeface="Mada"/>
                          <a:sym typeface="Mada"/>
                        </a:rPr>
                        <a:t>Inhibition of Vit. K synthesis by intestinal flora; </a:t>
                      </a:r>
                      <a:r>
                        <a:rPr b="1" lang="en" sz="1200">
                          <a:latin typeface="Mada"/>
                          <a:ea typeface="Mada"/>
                          <a:cs typeface="Mada"/>
                          <a:sym typeface="Mada"/>
                        </a:rPr>
                        <a:t>oral antibiotics</a:t>
                      </a:r>
                      <a:endParaRPr b="1" sz="1200">
                        <a:latin typeface="Mada"/>
                        <a:ea typeface="Mada"/>
                        <a:cs typeface="Mada"/>
                        <a:sym typeface="Mada"/>
                      </a:endParaRPr>
                    </a:p>
                    <a:p>
                      <a:pPr indent="-304800" lvl="0" marL="914400" rtl="0" algn="l">
                        <a:lnSpc>
                          <a:spcPct val="115000"/>
                        </a:lnSpc>
                        <a:spcBef>
                          <a:spcPts val="0"/>
                        </a:spcBef>
                        <a:spcAft>
                          <a:spcPts val="0"/>
                        </a:spcAft>
                        <a:buClr>
                          <a:srgbClr val="000000"/>
                        </a:buClr>
                        <a:buSzPts val="1200"/>
                        <a:buFont typeface="Mada"/>
                        <a:buAutoNum type="arabicPeriod"/>
                      </a:pPr>
                      <a:r>
                        <a:rPr lang="en" sz="1200">
                          <a:latin typeface="Mada"/>
                          <a:ea typeface="Mada"/>
                          <a:cs typeface="Mada"/>
                          <a:sym typeface="Mada"/>
                        </a:rPr>
                        <a:t>Inhibition of Vit K absorption;</a:t>
                      </a:r>
                      <a:r>
                        <a:rPr b="1" lang="en" sz="1200">
                          <a:latin typeface="Mada"/>
                          <a:ea typeface="Mada"/>
                          <a:cs typeface="Mada"/>
                          <a:sym typeface="Mada"/>
                        </a:rPr>
                        <a:t> liquid paraffin</a:t>
                      </a:r>
                      <a:endParaRPr b="1" sz="1200">
                        <a:latin typeface="Mada"/>
                        <a:ea typeface="Mada"/>
                        <a:cs typeface="Mada"/>
                        <a:sym typeface="Mada"/>
                      </a:endParaRPr>
                    </a:p>
                    <a:p>
                      <a:pPr indent="-304800" lvl="0" marL="914400" rtl="0" algn="l">
                        <a:lnSpc>
                          <a:spcPct val="115000"/>
                        </a:lnSpc>
                        <a:spcBef>
                          <a:spcPts val="0"/>
                        </a:spcBef>
                        <a:spcAft>
                          <a:spcPts val="0"/>
                        </a:spcAft>
                        <a:buClr>
                          <a:srgbClr val="000000"/>
                        </a:buClr>
                        <a:buSzPts val="1200"/>
                        <a:buFont typeface="Mada"/>
                        <a:buAutoNum type="arabicPeriod"/>
                      </a:pPr>
                      <a:r>
                        <a:rPr lang="en" sz="1200">
                          <a:latin typeface="Mada"/>
                          <a:ea typeface="Mada"/>
                          <a:cs typeface="Mada"/>
                          <a:sym typeface="Mada"/>
                        </a:rPr>
                        <a:t>Decrease in drug metabolism by microsomal enzyme inhibitors; </a:t>
                      </a:r>
                      <a:r>
                        <a:rPr b="1" lang="en" sz="1200">
                          <a:latin typeface="Mada"/>
                          <a:ea typeface="Mada"/>
                          <a:cs typeface="Mada"/>
                          <a:sym typeface="Mada"/>
                        </a:rPr>
                        <a:t>chloramphenicol, &amp; cimetidine</a:t>
                      </a:r>
                      <a:endParaRPr b="1" sz="1200">
                        <a:latin typeface="Mada"/>
                        <a:ea typeface="Mada"/>
                        <a:cs typeface="Mada"/>
                        <a:sym typeface="Mada"/>
                      </a:endParaRPr>
                    </a:p>
                    <a:p>
                      <a:pPr indent="-304800" lvl="0" marL="914400" rtl="0" algn="l">
                        <a:lnSpc>
                          <a:spcPct val="115000"/>
                        </a:lnSpc>
                        <a:spcBef>
                          <a:spcPts val="0"/>
                        </a:spcBef>
                        <a:spcAft>
                          <a:spcPts val="0"/>
                        </a:spcAft>
                        <a:buClr>
                          <a:srgbClr val="000000"/>
                        </a:buClr>
                        <a:buSzPts val="1200"/>
                        <a:buFont typeface="Mada"/>
                        <a:buAutoNum type="arabicPeriod"/>
                      </a:pPr>
                      <a:r>
                        <a:rPr lang="en" sz="1200">
                          <a:latin typeface="Mada"/>
                          <a:ea typeface="Mada"/>
                          <a:cs typeface="Mada"/>
                          <a:sym typeface="Mada"/>
                        </a:rPr>
                        <a:t>Displacement of the drug from protein binding sites;</a:t>
                      </a:r>
                      <a:r>
                        <a:rPr b="1" lang="en" sz="1200">
                          <a:latin typeface="Mada"/>
                          <a:ea typeface="Mada"/>
                          <a:cs typeface="Mada"/>
                          <a:sym typeface="Mada"/>
                        </a:rPr>
                        <a:t> phenylbutazone &amp; salicylates</a:t>
                      </a:r>
                      <a:endParaRPr b="1" sz="1200">
                        <a:latin typeface="Mada"/>
                        <a:ea typeface="Mada"/>
                        <a:cs typeface="Mada"/>
                        <a:sym typeface="Mada"/>
                      </a:endParaRPr>
                    </a:p>
                    <a:p>
                      <a:pPr indent="-304800" lvl="0" marL="914400" rtl="0" algn="l">
                        <a:lnSpc>
                          <a:spcPct val="115000"/>
                        </a:lnSpc>
                        <a:spcBef>
                          <a:spcPts val="0"/>
                        </a:spcBef>
                        <a:spcAft>
                          <a:spcPts val="0"/>
                        </a:spcAft>
                        <a:buClr>
                          <a:srgbClr val="000000"/>
                        </a:buClr>
                        <a:buSzPts val="1200"/>
                        <a:buFont typeface="Mada"/>
                        <a:buAutoNum type="arabicPeriod"/>
                      </a:pPr>
                      <a:r>
                        <a:rPr lang="en" sz="1200">
                          <a:latin typeface="Mada"/>
                          <a:ea typeface="Mada"/>
                          <a:cs typeface="Mada"/>
                          <a:sym typeface="Mada"/>
                        </a:rPr>
                        <a:t>Co-administration of drugs that increase bleeding tendency by; </a:t>
                      </a:r>
                      <a:endParaRPr sz="1200">
                        <a:latin typeface="Mada"/>
                        <a:ea typeface="Mada"/>
                        <a:cs typeface="Mada"/>
                        <a:sym typeface="Mada"/>
                      </a:endParaRPr>
                    </a:p>
                    <a:p>
                      <a:pPr indent="-304800" lvl="1" marL="1371600" rtl="0" algn="l">
                        <a:lnSpc>
                          <a:spcPct val="115000"/>
                        </a:lnSpc>
                        <a:spcBef>
                          <a:spcPts val="0"/>
                        </a:spcBef>
                        <a:spcAft>
                          <a:spcPts val="0"/>
                        </a:spcAft>
                        <a:buClr>
                          <a:srgbClr val="000000"/>
                        </a:buClr>
                        <a:buSzPts val="1200"/>
                        <a:buFont typeface="Mada"/>
                        <a:buAutoNum type="alphaLcPeriod"/>
                      </a:pPr>
                      <a:r>
                        <a:rPr lang="en" sz="1200">
                          <a:latin typeface="Mada"/>
                          <a:ea typeface="Mada"/>
                          <a:cs typeface="Mada"/>
                          <a:sym typeface="Mada"/>
                        </a:rPr>
                        <a:t>Inhibiting platelet function; </a:t>
                      </a:r>
                      <a:r>
                        <a:rPr b="1" lang="en" sz="1200">
                          <a:latin typeface="Mada"/>
                          <a:ea typeface="Mada"/>
                          <a:cs typeface="Mada"/>
                          <a:sym typeface="Mada"/>
                        </a:rPr>
                        <a:t>NSAIDs</a:t>
                      </a:r>
                      <a:endParaRPr b="1" sz="1200">
                        <a:latin typeface="Mada"/>
                        <a:ea typeface="Mada"/>
                        <a:cs typeface="Mada"/>
                        <a:sym typeface="Mada"/>
                      </a:endParaRPr>
                    </a:p>
                    <a:p>
                      <a:pPr indent="-304800" lvl="1" marL="1371600" rtl="0" algn="l">
                        <a:lnSpc>
                          <a:spcPct val="115000"/>
                        </a:lnSpc>
                        <a:spcBef>
                          <a:spcPts val="0"/>
                        </a:spcBef>
                        <a:spcAft>
                          <a:spcPts val="0"/>
                        </a:spcAft>
                        <a:buClr>
                          <a:srgbClr val="000000"/>
                        </a:buClr>
                        <a:buSzPts val="1200"/>
                        <a:buFont typeface="Mada"/>
                        <a:buAutoNum type="alphaLcPeriod"/>
                      </a:pPr>
                      <a:r>
                        <a:rPr lang="en" sz="1200">
                          <a:latin typeface="Mada"/>
                          <a:ea typeface="Mada"/>
                          <a:cs typeface="Mada"/>
                          <a:sym typeface="Mada"/>
                        </a:rPr>
                        <a:t>Inhibiting coagulation factors; </a:t>
                      </a:r>
                      <a:r>
                        <a:rPr b="1" lang="en" sz="1200">
                          <a:latin typeface="Mada"/>
                          <a:ea typeface="Mada"/>
                          <a:cs typeface="Mada"/>
                          <a:sym typeface="Mada"/>
                        </a:rPr>
                        <a:t>heparin</a:t>
                      </a:r>
                      <a:endParaRPr b="1" sz="1200">
                        <a:latin typeface="Mada"/>
                        <a:ea typeface="Mada"/>
                        <a:cs typeface="Mada"/>
                        <a:sym typeface="Mada"/>
                      </a:endParaRPr>
                    </a:p>
                    <a:p>
                      <a:pPr indent="0" lvl="0" marL="0" rtl="0" algn="l">
                        <a:lnSpc>
                          <a:spcPct val="115000"/>
                        </a:lnSpc>
                        <a:spcBef>
                          <a:spcPts val="0"/>
                        </a:spcBef>
                        <a:spcAft>
                          <a:spcPts val="0"/>
                        </a:spcAft>
                        <a:buNone/>
                      </a:pPr>
                      <a:r>
                        <a:t/>
                      </a:r>
                      <a:endParaRPr b="1" sz="1200">
                        <a:latin typeface="Mada"/>
                        <a:ea typeface="Mada"/>
                        <a:cs typeface="Mada"/>
                        <a:sym typeface="Mada"/>
                      </a:endParaRPr>
                    </a:p>
                    <a:p>
                      <a:pPr indent="-304800" lvl="0" marL="457200" rtl="0" algn="l">
                        <a:spcBef>
                          <a:spcPts val="0"/>
                        </a:spcBef>
                        <a:spcAft>
                          <a:spcPts val="0"/>
                        </a:spcAft>
                        <a:buClr>
                          <a:srgbClr val="000000"/>
                        </a:buClr>
                        <a:buSzPts val="1200"/>
                        <a:buFont typeface="Mada"/>
                        <a:buChar char="●"/>
                      </a:pPr>
                      <a:r>
                        <a:rPr b="1" lang="en" sz="1200">
                          <a:latin typeface="Mada"/>
                          <a:ea typeface="Mada"/>
                          <a:cs typeface="Mada"/>
                          <a:sym typeface="Mada"/>
                        </a:rPr>
                        <a:t>Decrease Warfarin activity</a:t>
                      </a:r>
                      <a:endParaRPr b="1" sz="1200">
                        <a:latin typeface="Mada"/>
                        <a:ea typeface="Mada"/>
                        <a:cs typeface="Mada"/>
                        <a:sym typeface="Mada"/>
                      </a:endParaRPr>
                    </a:p>
                    <a:p>
                      <a:pPr indent="-304800" lvl="0" marL="914400" rtl="0" algn="l">
                        <a:lnSpc>
                          <a:spcPct val="115000"/>
                        </a:lnSpc>
                        <a:spcBef>
                          <a:spcPts val="0"/>
                        </a:spcBef>
                        <a:spcAft>
                          <a:spcPts val="0"/>
                        </a:spcAft>
                        <a:buSzPts val="1200"/>
                        <a:buFont typeface="Mada"/>
                        <a:buAutoNum type="arabicPeriod"/>
                      </a:pPr>
                      <a:r>
                        <a:rPr lang="en" sz="1200">
                          <a:latin typeface="Mada"/>
                          <a:ea typeface="Mada"/>
                          <a:cs typeface="Mada"/>
                          <a:sym typeface="Mada"/>
                        </a:rPr>
                        <a:t>Inhibition of drug absorption from GIT; </a:t>
                      </a:r>
                      <a:r>
                        <a:rPr b="1" lang="en" sz="1200">
                          <a:latin typeface="Mada"/>
                          <a:ea typeface="Mada"/>
                          <a:cs typeface="Mada"/>
                          <a:sym typeface="Mada"/>
                        </a:rPr>
                        <a:t>cholystyramine, colestipol</a:t>
                      </a:r>
                      <a:endParaRPr b="1" sz="1200">
                        <a:latin typeface="Mada"/>
                        <a:ea typeface="Mada"/>
                        <a:cs typeface="Mada"/>
                        <a:sym typeface="Mada"/>
                      </a:endParaRPr>
                    </a:p>
                    <a:p>
                      <a:pPr indent="-304800" lvl="0" marL="914400" rtl="0" algn="l">
                        <a:lnSpc>
                          <a:spcPct val="115000"/>
                        </a:lnSpc>
                        <a:spcBef>
                          <a:spcPts val="0"/>
                        </a:spcBef>
                        <a:spcAft>
                          <a:spcPts val="0"/>
                        </a:spcAft>
                        <a:buSzPts val="1200"/>
                        <a:buFont typeface="Mada"/>
                        <a:buAutoNum type="arabicPeriod"/>
                      </a:pPr>
                      <a:r>
                        <a:rPr lang="en" sz="1200">
                          <a:latin typeface="Mada"/>
                          <a:ea typeface="Mada"/>
                          <a:cs typeface="Mada"/>
                          <a:sym typeface="Mada"/>
                        </a:rPr>
                        <a:t>Increase in synthesis of clotting factors; </a:t>
                      </a:r>
                      <a:r>
                        <a:rPr b="1" lang="en" sz="1200">
                          <a:latin typeface="Mada"/>
                          <a:ea typeface="Mada"/>
                          <a:cs typeface="Mada"/>
                          <a:sym typeface="Mada"/>
                        </a:rPr>
                        <a:t>Vit K, oral contraceptives</a:t>
                      </a:r>
                      <a:endParaRPr b="1" sz="1200">
                        <a:latin typeface="Mada"/>
                        <a:ea typeface="Mada"/>
                        <a:cs typeface="Mada"/>
                        <a:sym typeface="Mada"/>
                      </a:endParaRPr>
                    </a:p>
                    <a:p>
                      <a:pPr indent="-304800" lvl="0" marL="914400" rtl="0" algn="l">
                        <a:lnSpc>
                          <a:spcPct val="115000"/>
                        </a:lnSpc>
                        <a:spcBef>
                          <a:spcPts val="0"/>
                        </a:spcBef>
                        <a:spcAft>
                          <a:spcPts val="0"/>
                        </a:spcAft>
                        <a:buSzPts val="1200"/>
                        <a:buFont typeface="Mada"/>
                        <a:buAutoNum type="arabicPeriod"/>
                      </a:pPr>
                      <a:r>
                        <a:rPr lang="en" sz="1200">
                          <a:latin typeface="Mada"/>
                          <a:ea typeface="Mada"/>
                          <a:cs typeface="Mada"/>
                          <a:sym typeface="Mada"/>
                        </a:rPr>
                        <a:t>Increase in drug metabolism by microsomal enzyme inducers; </a:t>
                      </a:r>
                      <a:r>
                        <a:rPr b="1" lang="en" sz="1200">
                          <a:latin typeface="Mada"/>
                          <a:ea typeface="Mada"/>
                          <a:cs typeface="Mada"/>
                          <a:sym typeface="Mada"/>
                        </a:rPr>
                        <a:t>Carbamazepine; barbiturates, rifampicin</a:t>
                      </a:r>
                      <a:endParaRPr b="1" sz="1200">
                        <a:latin typeface="Mada"/>
                        <a:ea typeface="Mada"/>
                        <a:cs typeface="Mada"/>
                        <a:sym typeface="Mada"/>
                      </a:endParaRPr>
                    </a:p>
                  </a:txBody>
                  <a:tcPr marT="91425" marB="91425" marR="91425" marL="91425" anchor="ctr"/>
                </a:tc>
              </a:tr>
              <a:tr h="1000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C.I</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Clr>
                          <a:schemeClr val="dk1"/>
                        </a:buClr>
                        <a:buSzPts val="1200"/>
                        <a:buFont typeface="Mada"/>
                        <a:buChar char="●"/>
                      </a:pPr>
                      <a:r>
                        <a:rPr b="1" lang="en" sz="1200">
                          <a:solidFill>
                            <a:srgbClr val="FF0000"/>
                          </a:solidFill>
                          <a:latin typeface="Mada"/>
                          <a:ea typeface="Mada"/>
                          <a:cs typeface="Mada"/>
                          <a:sym typeface="Mada"/>
                        </a:rPr>
                        <a:t>pregnancy</a:t>
                      </a:r>
                      <a:r>
                        <a:rPr lang="en" sz="1200">
                          <a:solidFill>
                            <a:schemeClr val="dk1"/>
                          </a:solidFill>
                          <a:latin typeface="Mada"/>
                          <a:ea typeface="Mada"/>
                          <a:cs typeface="Mada"/>
                          <a:sym typeface="Mada"/>
                        </a:rPr>
                        <a:t> as it</a:t>
                      </a:r>
                      <a:r>
                        <a:rPr b="1" lang="en" sz="1200">
                          <a:solidFill>
                            <a:srgbClr val="FF0000"/>
                          </a:solidFill>
                          <a:latin typeface="Mada"/>
                          <a:ea typeface="Mada"/>
                          <a:cs typeface="Mada"/>
                          <a:sym typeface="Mada"/>
                        </a:rPr>
                        <a:t> can cross the placental barrier</a:t>
                      </a:r>
                      <a:r>
                        <a:rPr lang="en" sz="1200">
                          <a:solidFill>
                            <a:schemeClr val="dk1"/>
                          </a:solidFill>
                          <a:latin typeface="Mada"/>
                          <a:ea typeface="Mada"/>
                          <a:cs typeface="Mada"/>
                          <a:sym typeface="Mada"/>
                        </a:rPr>
                        <a:t> and cause abortion, hemorrhagic disorder in the fetus and birth defects </a:t>
                      </a:r>
                      <a:r>
                        <a:rPr b="1" lang="en" sz="1200">
                          <a:solidFill>
                            <a:srgbClr val="FF0000"/>
                          </a:solidFill>
                          <a:latin typeface="Mada"/>
                          <a:ea typeface="Mada"/>
                          <a:cs typeface="Mada"/>
                          <a:sym typeface="Mada"/>
                        </a:rPr>
                        <a:t>→ give heparin or LMWH instead </a:t>
                      </a:r>
                      <a:endParaRPr baseline="30000">
                        <a:solidFill>
                          <a:srgbClr val="6AA84F"/>
                        </a:solidFill>
                      </a:endParaRPr>
                    </a:p>
                  </a:txBody>
                  <a:tcPr marT="91425" marB="91425" marR="91425" marL="91425" anchor="ctr"/>
                </a:tc>
              </a:tr>
              <a:tr h="982025">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Reverse</a:t>
                      </a:r>
                      <a:endParaRPr b="1">
                        <a:solidFill>
                          <a:srgbClr val="FFFFFF"/>
                        </a:solidFill>
                        <a:latin typeface="Mada"/>
                        <a:ea typeface="Mada"/>
                        <a:cs typeface="Mada"/>
                        <a:sym typeface="Mada"/>
                      </a:endParaRPr>
                    </a:p>
                    <a:p>
                      <a:pPr indent="0" lvl="0" marL="0" rtl="0" algn="ctr">
                        <a:spcBef>
                          <a:spcPts val="0"/>
                        </a:spcBef>
                        <a:spcAft>
                          <a:spcPts val="0"/>
                        </a:spcAft>
                        <a:buNone/>
                      </a:pPr>
                      <a:r>
                        <a:rPr b="1" lang="en">
                          <a:solidFill>
                            <a:srgbClr val="FFFFFF"/>
                          </a:solidFill>
                          <a:latin typeface="Mada"/>
                          <a:ea typeface="Mada"/>
                          <a:cs typeface="Mada"/>
                          <a:sym typeface="Mada"/>
                        </a:rPr>
                        <a:t>Warfarin</a:t>
                      </a:r>
                      <a:endParaRPr b="1">
                        <a:solidFill>
                          <a:srgbClr val="FFFFFF"/>
                        </a:solidFill>
                        <a:latin typeface="Mada"/>
                        <a:ea typeface="Mada"/>
                        <a:cs typeface="Mada"/>
                        <a:sym typeface="Mada"/>
                      </a:endParaRPr>
                    </a:p>
                    <a:p>
                      <a:pPr indent="0" lvl="0" marL="0" rtl="0" algn="ctr">
                        <a:spcBef>
                          <a:spcPts val="0"/>
                        </a:spcBef>
                        <a:spcAft>
                          <a:spcPts val="0"/>
                        </a:spcAft>
                        <a:buNone/>
                      </a:pPr>
                      <a:r>
                        <a:rPr b="1" lang="en">
                          <a:solidFill>
                            <a:srgbClr val="FFFFFF"/>
                          </a:solidFill>
                          <a:latin typeface="Mada"/>
                          <a:ea typeface="Mada"/>
                          <a:cs typeface="Mada"/>
                          <a:sym typeface="Mada"/>
                        </a:rPr>
                        <a:t>Action</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0" lvl="0" marL="0" rtl="0" algn="l">
                        <a:spcBef>
                          <a:spcPts val="0"/>
                        </a:spcBef>
                        <a:spcAft>
                          <a:spcPts val="0"/>
                        </a:spcAft>
                        <a:buNone/>
                      </a:pPr>
                      <a:r>
                        <a:rPr lang="en" sz="1200">
                          <a:solidFill>
                            <a:srgbClr val="6AA84F"/>
                          </a:solidFill>
                          <a:latin typeface="Mada"/>
                          <a:ea typeface="Mada"/>
                          <a:cs typeface="Mada"/>
                          <a:sym typeface="Mada"/>
                        </a:rPr>
                        <a:t>If the patient develops bleeding due to Warfarin:</a:t>
                      </a:r>
                      <a:endParaRPr sz="1200">
                        <a:solidFill>
                          <a:srgbClr val="6AA84F"/>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Stop the drug</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IV injection of vitamin K</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Fresh frozen blood </a:t>
                      </a:r>
                      <a:r>
                        <a:rPr baseline="30000" lang="en" sz="1200">
                          <a:solidFill>
                            <a:srgbClr val="CCCCCC"/>
                          </a:solidFill>
                          <a:latin typeface="Mada"/>
                          <a:ea typeface="Mada"/>
                          <a:cs typeface="Mada"/>
                          <a:sym typeface="Mada"/>
                        </a:rPr>
                        <a:t>2</a:t>
                      </a:r>
                      <a:r>
                        <a:rPr lang="en" sz="1200">
                          <a:solidFill>
                            <a:srgbClr val="CCCCCC"/>
                          </a:solidFill>
                          <a:latin typeface="Mada"/>
                          <a:ea typeface="Mada"/>
                          <a:cs typeface="Mada"/>
                          <a:sym typeface="Mada"/>
                        </a:rPr>
                        <a:t> </a:t>
                      </a:r>
                      <a:endParaRPr sz="1200">
                        <a:solidFill>
                          <a:srgbClr val="CCCCCC"/>
                        </a:solidFill>
                        <a:latin typeface="Mada"/>
                        <a:ea typeface="Mada"/>
                        <a:cs typeface="Mada"/>
                        <a:sym typeface="Mada"/>
                      </a:endParaRPr>
                    </a:p>
                  </a:txBody>
                  <a:tcPr marT="91425" marB="91425" marR="91425" marL="91425" anchor="ctr"/>
                </a:tc>
              </a:tr>
            </a:tbl>
          </a:graphicData>
        </a:graphic>
      </p:graphicFrame>
      <p:pic>
        <p:nvPicPr>
          <p:cNvPr id="341" name="Google Shape;341;p31"/>
          <p:cNvPicPr preferRelativeResize="0"/>
          <p:nvPr/>
        </p:nvPicPr>
        <p:blipFill>
          <a:blip r:embed="rId3">
            <a:alphaModFix/>
          </a:blip>
          <a:stretch>
            <a:fillRect/>
          </a:stretch>
        </p:blipFill>
        <p:spPr>
          <a:xfrm>
            <a:off x="360838" y="7750200"/>
            <a:ext cx="324301" cy="324301"/>
          </a:xfrm>
          <a:prstGeom prst="rect">
            <a:avLst/>
          </a:prstGeom>
          <a:noFill/>
          <a:ln>
            <a:noFill/>
          </a:ln>
        </p:spPr>
      </p:pic>
      <p:sp>
        <p:nvSpPr>
          <p:cNvPr id="342" name="Google Shape;342;p31"/>
          <p:cNvSpPr txBox="1"/>
          <p:nvPr/>
        </p:nvSpPr>
        <p:spPr>
          <a:xfrm>
            <a:off x="-975" y="11408700"/>
            <a:ext cx="6109800" cy="545700"/>
          </a:xfrm>
          <a:prstGeom prst="rect">
            <a:avLst/>
          </a:prstGeom>
          <a:noFill/>
          <a:ln>
            <a:noFill/>
          </a:ln>
        </p:spPr>
        <p:txBody>
          <a:bodyPr anchorCtr="0" anchor="t" bIns="91425" lIns="91425" spcFirstLastPara="1" rIns="91425" wrap="square" tIns="91425">
            <a:noAutofit/>
          </a:bodyPr>
          <a:lstStyle/>
          <a:p>
            <a:pPr indent="-279400" lvl="0" marL="457200" rtl="0" algn="l">
              <a:spcBef>
                <a:spcPts val="0"/>
              </a:spcBef>
              <a:spcAft>
                <a:spcPts val="0"/>
              </a:spcAft>
              <a:buClr>
                <a:srgbClr val="6AA84F"/>
              </a:buClr>
              <a:buSzPts val="800"/>
              <a:buFont typeface="Mada"/>
              <a:buAutoNum type="arabicParenR"/>
            </a:pPr>
            <a:r>
              <a:rPr lang="en" sz="800">
                <a:solidFill>
                  <a:srgbClr val="6AA84F"/>
                </a:solidFill>
                <a:latin typeface="Mada"/>
                <a:ea typeface="Mada"/>
                <a:cs typeface="Mada"/>
                <a:sym typeface="Mada"/>
              </a:rPr>
              <a:t>Increased risk for drug-drug interactions.</a:t>
            </a:r>
            <a:endParaRPr sz="800">
              <a:solidFill>
                <a:srgbClr val="6AA84F"/>
              </a:solidFill>
              <a:latin typeface="Mada"/>
              <a:ea typeface="Mada"/>
              <a:cs typeface="Mada"/>
              <a:sym typeface="Mada"/>
            </a:endParaRPr>
          </a:p>
          <a:p>
            <a:pPr indent="-279400" lvl="0" marL="457200" rtl="0" algn="l">
              <a:spcBef>
                <a:spcPts val="0"/>
              </a:spcBef>
              <a:spcAft>
                <a:spcPts val="0"/>
              </a:spcAft>
              <a:buClr>
                <a:srgbClr val="CCCCCC"/>
              </a:buClr>
              <a:buSzPts val="800"/>
              <a:buFont typeface="Mada"/>
              <a:buAutoNum type="arabicParenR"/>
            </a:pPr>
            <a:r>
              <a:rPr lang="en" sz="800">
                <a:solidFill>
                  <a:srgbClr val="CCCCCC"/>
                </a:solidFill>
                <a:latin typeface="Mada"/>
                <a:ea typeface="Mada"/>
                <a:cs typeface="Mada"/>
                <a:sym typeface="Mada"/>
              </a:rPr>
              <a:t>Because it contain activated clotting factors.</a:t>
            </a:r>
            <a:endParaRPr sz="800">
              <a:solidFill>
                <a:srgbClr val="CCCCCC"/>
              </a:solidFill>
              <a:latin typeface="Mada"/>
              <a:ea typeface="Mada"/>
              <a:cs typeface="Mada"/>
              <a:sym typeface="Mad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6" name="Shape 346"/>
        <p:cNvGrpSpPr/>
        <p:nvPr/>
      </p:nvGrpSpPr>
      <p:grpSpPr>
        <a:xfrm>
          <a:off x="0" y="0"/>
          <a:ext cx="0" cy="0"/>
          <a:chOff x="0" y="0"/>
          <a:chExt cx="0" cy="0"/>
        </a:xfrm>
      </p:grpSpPr>
      <p:sp>
        <p:nvSpPr>
          <p:cNvPr id="347" name="Google Shape;347;p32"/>
          <p:cNvSpPr/>
          <p:nvPr/>
        </p:nvSpPr>
        <p:spPr>
          <a:xfrm>
            <a:off x="-6083700" y="1491850"/>
            <a:ext cx="5442600" cy="1830300"/>
          </a:xfrm>
          <a:prstGeom prst="rect">
            <a:avLst/>
          </a:prstGeom>
          <a:solidFill>
            <a:srgbClr val="F2F2F2"/>
          </a:solidFill>
          <a:ln>
            <a:noFill/>
          </a:ln>
        </p:spPr>
        <p:txBody>
          <a:bodyPr anchorCtr="0" anchor="ctr" bIns="45700" lIns="91425" spcFirstLastPara="1" rIns="91425" wrap="square" tIns="45700">
            <a:noAutofit/>
          </a:bodyPr>
          <a:lstStyle/>
          <a:p>
            <a:pPr indent="0" lvl="0" marL="0" rtl="0" algn="l">
              <a:spcBef>
                <a:spcPts val="240"/>
              </a:spcBef>
              <a:spcAft>
                <a:spcPts val="0"/>
              </a:spcAft>
              <a:buNone/>
            </a:pPr>
            <a:r>
              <a:t/>
            </a:r>
            <a:endParaRPr sz="1200">
              <a:latin typeface="Mada"/>
              <a:ea typeface="Mada"/>
              <a:cs typeface="Mada"/>
              <a:sym typeface="Mada"/>
            </a:endParaRPr>
          </a:p>
          <a:p>
            <a:pPr indent="0" lvl="0" marL="0" rtl="0" algn="l">
              <a:spcBef>
                <a:spcPts val="240"/>
              </a:spcBef>
              <a:spcAft>
                <a:spcPts val="0"/>
              </a:spcAft>
              <a:buNone/>
            </a:pPr>
            <a:r>
              <a:rPr lang="en" sz="1200">
                <a:latin typeface="Mada"/>
                <a:ea typeface="Mada"/>
                <a:cs typeface="Mada"/>
                <a:sym typeface="Mada"/>
              </a:rPr>
              <a:t>An old, peptic ulcer patient, sustained on cimetidine, has been bed ridden since a month following a major orthopedic surgery for pelvic fracture. The last week he began to complain of pain, tenderness, warmth &amp; swelling of his left leg. He was diagnosed as deep vein thrombosis. His treating physician put him first on heparin that was replaced after three days by VKAs. Today he began to show bleeding of gums.</a:t>
            </a:r>
            <a:endParaRPr sz="1200">
              <a:latin typeface="Mada"/>
              <a:ea typeface="Mada"/>
              <a:cs typeface="Mada"/>
              <a:sym typeface="Mada"/>
            </a:endParaRPr>
          </a:p>
        </p:txBody>
      </p:sp>
      <p:sp>
        <p:nvSpPr>
          <p:cNvPr id="348" name="Google Shape;348;p32"/>
          <p:cNvSpPr txBox="1"/>
          <p:nvPr/>
        </p:nvSpPr>
        <p:spPr>
          <a:xfrm>
            <a:off x="-6066003" y="1491852"/>
            <a:ext cx="5407200" cy="426600"/>
          </a:xfrm>
          <a:prstGeom prst="rect">
            <a:avLst/>
          </a:prstGeom>
          <a:solidFill>
            <a:srgbClr val="C27BA0"/>
          </a:solidFill>
          <a:ln>
            <a:noFill/>
          </a:ln>
        </p:spPr>
        <p:txBody>
          <a:bodyPr anchorCtr="0" anchor="t" bIns="45700" lIns="91425" spcFirstLastPara="1" rIns="91425" wrap="square" tIns="45700">
            <a:noAutofit/>
          </a:bodyPr>
          <a:lstStyle/>
          <a:p>
            <a:pPr indent="0" lvl="0" marL="457200" marR="0" rtl="0" algn="l">
              <a:spcBef>
                <a:spcPts val="0"/>
              </a:spcBef>
              <a:spcAft>
                <a:spcPts val="0"/>
              </a:spcAft>
              <a:buNone/>
            </a:pPr>
            <a:r>
              <a:rPr b="1" lang="en" sz="1800">
                <a:solidFill>
                  <a:srgbClr val="FFFFFF"/>
                </a:solidFill>
                <a:latin typeface="Georgia"/>
                <a:ea typeface="Georgia"/>
                <a:cs typeface="Georgia"/>
                <a:sym typeface="Georgia"/>
              </a:rPr>
              <a:t>                              Case 1</a:t>
            </a:r>
            <a:endParaRPr b="1" sz="1800">
              <a:solidFill>
                <a:srgbClr val="FFFFFF"/>
              </a:solidFill>
              <a:latin typeface="Georgia"/>
              <a:ea typeface="Georgia"/>
              <a:cs typeface="Georgia"/>
              <a:sym typeface="Georgia"/>
            </a:endParaRPr>
          </a:p>
        </p:txBody>
      </p:sp>
      <p:sp>
        <p:nvSpPr>
          <p:cNvPr id="349" name="Google Shape;349;p32"/>
          <p:cNvSpPr/>
          <p:nvPr/>
        </p:nvSpPr>
        <p:spPr>
          <a:xfrm>
            <a:off x="-6083700" y="4542975"/>
            <a:ext cx="5442600" cy="3148500"/>
          </a:xfrm>
          <a:prstGeom prst="rect">
            <a:avLst/>
          </a:prstGeom>
          <a:solidFill>
            <a:srgbClr val="F2F2F2"/>
          </a:solidFill>
          <a:ln>
            <a:noFill/>
          </a:ln>
        </p:spPr>
        <p:txBody>
          <a:bodyPr anchorCtr="0" anchor="ctr" bIns="45700" lIns="91425" spcFirstLastPara="1" rIns="91425" wrap="square" tIns="45700">
            <a:noAutofit/>
          </a:bodyPr>
          <a:lstStyle/>
          <a:p>
            <a:pPr indent="0" lvl="0" marL="0" rtl="0" algn="l">
              <a:spcBef>
                <a:spcPts val="240"/>
              </a:spcBef>
              <a:spcAft>
                <a:spcPts val="0"/>
              </a:spcAft>
              <a:buNone/>
            </a:pPr>
            <a:r>
              <a:t/>
            </a:r>
            <a:endParaRPr sz="1200">
              <a:latin typeface="Mada"/>
              <a:ea typeface="Mada"/>
              <a:cs typeface="Mada"/>
              <a:sym typeface="Mada"/>
            </a:endParaRPr>
          </a:p>
          <a:p>
            <a:pPr indent="0" lvl="0" marL="0" rtl="0" algn="l">
              <a:spcBef>
                <a:spcPts val="240"/>
              </a:spcBef>
              <a:spcAft>
                <a:spcPts val="0"/>
              </a:spcAft>
              <a:buNone/>
            </a:pPr>
            <a:r>
              <a:t/>
            </a:r>
            <a:endParaRPr sz="1200">
              <a:latin typeface="Mada"/>
              <a:ea typeface="Mada"/>
              <a:cs typeface="Mada"/>
              <a:sym typeface="Mada"/>
            </a:endParaRPr>
          </a:p>
          <a:p>
            <a:pPr indent="0" lvl="0" marL="0" rtl="0" algn="l">
              <a:spcBef>
                <a:spcPts val="240"/>
              </a:spcBef>
              <a:spcAft>
                <a:spcPts val="0"/>
              </a:spcAft>
              <a:buNone/>
            </a:pPr>
            <a:r>
              <a:t/>
            </a:r>
            <a:endParaRPr sz="1200">
              <a:latin typeface="Mada"/>
              <a:ea typeface="Mada"/>
              <a:cs typeface="Mada"/>
              <a:sym typeface="Mada"/>
            </a:endParaRPr>
          </a:p>
          <a:p>
            <a:pPr indent="0" lvl="0" marL="0" rtl="0" algn="l">
              <a:spcBef>
                <a:spcPts val="240"/>
              </a:spcBef>
              <a:spcAft>
                <a:spcPts val="0"/>
              </a:spcAft>
              <a:buNone/>
            </a:pPr>
            <a:r>
              <a:rPr lang="en" sz="1200">
                <a:latin typeface="Mada"/>
                <a:ea typeface="Mada"/>
                <a:cs typeface="Mada"/>
                <a:sym typeface="Mada"/>
              </a:rPr>
              <a:t>A young rheumatic artheritic patient has underwent valve replacement and is sustained on warfarin therapy for the last three years. When she married, last summer, she did not want to get pregnant, so she has taken since then, oral contraceptive pills. Her regular lab monitoring today showed a decrease in INR this time.</a:t>
            </a:r>
            <a:endParaRPr sz="1200">
              <a:latin typeface="Mada"/>
              <a:ea typeface="Mada"/>
              <a:cs typeface="Mada"/>
              <a:sym typeface="Mada"/>
            </a:endParaRPr>
          </a:p>
          <a:p>
            <a:pPr indent="0" lvl="0" marL="0" rtl="0" algn="l">
              <a:spcBef>
                <a:spcPts val="240"/>
              </a:spcBef>
              <a:spcAft>
                <a:spcPts val="0"/>
              </a:spcAft>
              <a:buNone/>
            </a:pPr>
            <a:r>
              <a:t/>
            </a:r>
            <a:endParaRPr sz="1200">
              <a:latin typeface="Mada"/>
              <a:ea typeface="Mada"/>
              <a:cs typeface="Mada"/>
              <a:sym typeface="Mada"/>
            </a:endParaRPr>
          </a:p>
          <a:p>
            <a:pPr indent="-304800" lvl="0" marL="457200" rtl="0" algn="l">
              <a:spcBef>
                <a:spcPts val="240"/>
              </a:spcBef>
              <a:spcAft>
                <a:spcPts val="0"/>
              </a:spcAft>
              <a:buSzPts val="1200"/>
              <a:buFont typeface="Mada"/>
              <a:buChar char="●"/>
            </a:pPr>
            <a:r>
              <a:rPr lang="en" sz="1200">
                <a:latin typeface="Mada"/>
                <a:ea typeface="Mada"/>
                <a:cs typeface="Mada"/>
                <a:sym typeface="Mada"/>
              </a:rPr>
              <a:t>What is the expected explanation of her lab result?</a:t>
            </a:r>
            <a:endParaRPr sz="1200">
              <a:latin typeface="Mada"/>
              <a:ea typeface="Mada"/>
              <a:cs typeface="Mada"/>
              <a:sym typeface="Mada"/>
            </a:endParaRPr>
          </a:p>
          <a:p>
            <a:pPr indent="0" lvl="0" marL="457200" rtl="0" algn="l">
              <a:spcBef>
                <a:spcPts val="240"/>
              </a:spcBef>
              <a:spcAft>
                <a:spcPts val="0"/>
              </a:spcAft>
              <a:buNone/>
            </a:pPr>
            <a:r>
              <a:rPr lang="en" sz="1200">
                <a:latin typeface="Mada"/>
                <a:ea typeface="Mada"/>
                <a:cs typeface="Mada"/>
                <a:sym typeface="Mada"/>
              </a:rPr>
              <a:t>Warfarin isn't working.</a:t>
            </a:r>
            <a:endParaRPr sz="1200">
              <a:latin typeface="Mada"/>
              <a:ea typeface="Mada"/>
              <a:cs typeface="Mada"/>
              <a:sym typeface="Mada"/>
            </a:endParaRPr>
          </a:p>
          <a:p>
            <a:pPr indent="-304800" lvl="0" marL="457200" rtl="0" algn="l">
              <a:spcBef>
                <a:spcPts val="240"/>
              </a:spcBef>
              <a:spcAft>
                <a:spcPts val="0"/>
              </a:spcAft>
              <a:buSzPts val="1200"/>
              <a:buFont typeface="Mada"/>
              <a:buChar char="●"/>
            </a:pPr>
            <a:r>
              <a:rPr lang="en" sz="1200">
                <a:latin typeface="Mada"/>
                <a:ea typeface="Mada"/>
                <a:cs typeface="Mada"/>
                <a:sym typeface="Mada"/>
              </a:rPr>
              <a:t>What will the treating physician consider doing?</a:t>
            </a:r>
            <a:endParaRPr sz="1200">
              <a:latin typeface="Mada"/>
              <a:ea typeface="Mada"/>
              <a:cs typeface="Mada"/>
              <a:sym typeface="Mada"/>
            </a:endParaRPr>
          </a:p>
          <a:p>
            <a:pPr indent="-304800" lvl="0" marL="457200" rtl="0" algn="l">
              <a:spcBef>
                <a:spcPts val="0"/>
              </a:spcBef>
              <a:spcAft>
                <a:spcPts val="0"/>
              </a:spcAft>
              <a:buSzPts val="1200"/>
              <a:buFont typeface="Mada"/>
              <a:buAutoNum type="alphaUcPeriod"/>
            </a:pPr>
            <a:r>
              <a:rPr lang="en" sz="1200">
                <a:latin typeface="Mada"/>
                <a:ea typeface="Mada"/>
                <a:cs typeface="Mada"/>
                <a:sym typeface="Mada"/>
              </a:rPr>
              <a:t>Giving heparin on top</a:t>
            </a:r>
            <a:endParaRPr sz="1200">
              <a:latin typeface="Mada"/>
              <a:ea typeface="Mada"/>
              <a:cs typeface="Mada"/>
              <a:sym typeface="Mada"/>
            </a:endParaRPr>
          </a:p>
          <a:p>
            <a:pPr indent="-304800" lvl="0" marL="457200" rtl="0" algn="l">
              <a:spcBef>
                <a:spcPts val="0"/>
              </a:spcBef>
              <a:spcAft>
                <a:spcPts val="0"/>
              </a:spcAft>
              <a:buSzPts val="1200"/>
              <a:buFont typeface="Mada"/>
              <a:buAutoNum type="alphaUcPeriod"/>
            </a:pPr>
            <a:r>
              <a:rPr lang="en" sz="1200">
                <a:latin typeface="Mada"/>
                <a:ea typeface="Mada"/>
                <a:cs typeface="Mada"/>
                <a:sym typeface="Mada"/>
              </a:rPr>
              <a:t>Adjusting warfarin dose</a:t>
            </a:r>
            <a:endParaRPr sz="1200">
              <a:latin typeface="Mada"/>
              <a:ea typeface="Mada"/>
              <a:cs typeface="Mada"/>
              <a:sym typeface="Mada"/>
            </a:endParaRPr>
          </a:p>
          <a:p>
            <a:pPr indent="-304800" lvl="0" marL="457200" rtl="0" algn="l">
              <a:spcBef>
                <a:spcPts val="0"/>
              </a:spcBef>
              <a:spcAft>
                <a:spcPts val="0"/>
              </a:spcAft>
              <a:buSzPts val="1200"/>
              <a:buFont typeface="Mada"/>
              <a:buAutoNum type="alphaUcPeriod"/>
            </a:pPr>
            <a:r>
              <a:rPr lang="en" sz="1200">
                <a:latin typeface="Mada"/>
                <a:ea typeface="Mada"/>
                <a:cs typeface="Mada"/>
                <a:sym typeface="Mada"/>
              </a:rPr>
              <a:t>Stopping the OC</a:t>
            </a:r>
            <a:endParaRPr sz="1200">
              <a:latin typeface="Mada"/>
              <a:ea typeface="Mada"/>
              <a:cs typeface="Mada"/>
              <a:sym typeface="Mada"/>
            </a:endParaRPr>
          </a:p>
          <a:p>
            <a:pPr indent="-304800" lvl="0" marL="457200" rtl="0" algn="l">
              <a:spcBef>
                <a:spcPts val="0"/>
              </a:spcBef>
              <a:spcAft>
                <a:spcPts val="0"/>
              </a:spcAft>
              <a:buSzPts val="1200"/>
              <a:buFont typeface="Mada"/>
              <a:buAutoNum type="alphaUcPeriod"/>
            </a:pPr>
            <a:r>
              <a:rPr lang="en" sz="1200">
                <a:latin typeface="Mada"/>
                <a:ea typeface="Mada"/>
                <a:cs typeface="Mada"/>
                <a:sym typeface="Mada"/>
              </a:rPr>
              <a:t>Stopping warfarin</a:t>
            </a:r>
            <a:endParaRPr sz="1200">
              <a:latin typeface="Mada"/>
              <a:ea typeface="Mada"/>
              <a:cs typeface="Mada"/>
              <a:sym typeface="Mada"/>
            </a:endParaRPr>
          </a:p>
          <a:p>
            <a:pPr indent="0" lvl="0" marL="0" rtl="0" algn="l">
              <a:spcBef>
                <a:spcPts val="240"/>
              </a:spcBef>
              <a:spcAft>
                <a:spcPts val="0"/>
              </a:spcAft>
              <a:buNone/>
            </a:pPr>
            <a:r>
              <a:rPr lang="en" sz="1200">
                <a:latin typeface="Mada"/>
                <a:ea typeface="Mada"/>
                <a:cs typeface="Mada"/>
                <a:sym typeface="Mada"/>
              </a:rPr>
              <a:t>Answer: C</a:t>
            </a:r>
            <a:endParaRPr sz="1200">
              <a:latin typeface="Mada"/>
              <a:ea typeface="Mada"/>
              <a:cs typeface="Mada"/>
              <a:sym typeface="Mada"/>
            </a:endParaRPr>
          </a:p>
          <a:p>
            <a:pPr indent="0" lvl="0" marL="0" rtl="0" algn="l">
              <a:spcBef>
                <a:spcPts val="240"/>
              </a:spcBef>
              <a:spcAft>
                <a:spcPts val="0"/>
              </a:spcAft>
              <a:buNone/>
            </a:pPr>
            <a:r>
              <a:t/>
            </a:r>
            <a:endParaRPr sz="1200">
              <a:latin typeface="Mada"/>
              <a:ea typeface="Mada"/>
              <a:cs typeface="Mada"/>
              <a:sym typeface="Mada"/>
            </a:endParaRPr>
          </a:p>
        </p:txBody>
      </p:sp>
      <p:sp>
        <p:nvSpPr>
          <p:cNvPr id="350" name="Google Shape;350;p32"/>
          <p:cNvSpPr txBox="1"/>
          <p:nvPr/>
        </p:nvSpPr>
        <p:spPr>
          <a:xfrm>
            <a:off x="-6066003" y="4542977"/>
            <a:ext cx="5407200" cy="426600"/>
          </a:xfrm>
          <a:prstGeom prst="rect">
            <a:avLst/>
          </a:prstGeom>
          <a:solidFill>
            <a:srgbClr val="FFD966"/>
          </a:solidFill>
          <a:ln>
            <a:noFill/>
          </a:ln>
        </p:spPr>
        <p:txBody>
          <a:bodyPr anchorCtr="0" anchor="t" bIns="45700" lIns="91425" spcFirstLastPara="1" rIns="91425" wrap="square" tIns="45700">
            <a:noAutofit/>
          </a:bodyPr>
          <a:lstStyle/>
          <a:p>
            <a:pPr indent="0" lvl="0" marL="457200" marR="0" rtl="0" algn="l">
              <a:spcBef>
                <a:spcPts val="0"/>
              </a:spcBef>
              <a:spcAft>
                <a:spcPts val="0"/>
              </a:spcAft>
              <a:buNone/>
            </a:pPr>
            <a:r>
              <a:rPr b="1" lang="en" sz="1800">
                <a:solidFill>
                  <a:srgbClr val="FFFFFF"/>
                </a:solidFill>
                <a:latin typeface="Georgia"/>
                <a:ea typeface="Georgia"/>
                <a:cs typeface="Georgia"/>
                <a:sym typeface="Georgia"/>
              </a:rPr>
              <a:t>                              Case 2</a:t>
            </a:r>
            <a:endParaRPr b="1" sz="1800">
              <a:solidFill>
                <a:srgbClr val="FFFFFF"/>
              </a:solidFill>
              <a:latin typeface="Georgia"/>
              <a:ea typeface="Georgia"/>
              <a:cs typeface="Georgia"/>
              <a:sym typeface="Georgia"/>
            </a:endParaRPr>
          </a:p>
        </p:txBody>
      </p:sp>
      <p:sp>
        <p:nvSpPr>
          <p:cNvPr id="351" name="Google Shape;351;p32"/>
          <p:cNvSpPr txBox="1"/>
          <p:nvPr/>
        </p:nvSpPr>
        <p:spPr>
          <a:xfrm>
            <a:off x="7452175" y="592575"/>
            <a:ext cx="7124100" cy="300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latin typeface="Mada"/>
                <a:ea typeface="Mada"/>
                <a:cs typeface="Mada"/>
                <a:sym typeface="Mada"/>
              </a:rPr>
              <a:t>1. Vitamin K deficiency;</a:t>
            </a:r>
            <a:endParaRPr b="1" sz="1200">
              <a:latin typeface="Mada"/>
              <a:ea typeface="Mada"/>
              <a:cs typeface="Mada"/>
              <a:sym typeface="Mada"/>
            </a:endParaRPr>
          </a:p>
          <a:p>
            <a:pPr indent="0" lvl="0" marL="279400" rtl="0" algn="l">
              <a:lnSpc>
                <a:spcPct val="115000"/>
              </a:lnSpc>
              <a:spcBef>
                <a:spcPts val="0"/>
              </a:spcBef>
              <a:spcAft>
                <a:spcPts val="0"/>
              </a:spcAft>
              <a:buNone/>
            </a:pPr>
            <a:r>
              <a:rPr b="1" lang="en" sz="1200">
                <a:latin typeface="Mada"/>
                <a:ea typeface="Mada"/>
                <a:cs typeface="Mada"/>
                <a:sym typeface="Mada"/>
              </a:rPr>
              <a:t>a- Inadequate diet; malnutrition, dieting, decreased GI absorption….</a:t>
            </a:r>
            <a:endParaRPr b="1" sz="1200">
              <a:latin typeface="Mada"/>
              <a:ea typeface="Mada"/>
              <a:cs typeface="Mada"/>
              <a:sym typeface="Mada"/>
            </a:endParaRPr>
          </a:p>
          <a:p>
            <a:pPr indent="0" lvl="0" marL="0" rtl="0" algn="l">
              <a:lnSpc>
                <a:spcPct val="115000"/>
              </a:lnSpc>
              <a:spcBef>
                <a:spcPts val="0"/>
              </a:spcBef>
              <a:spcAft>
                <a:spcPts val="0"/>
              </a:spcAft>
              <a:buNone/>
            </a:pPr>
            <a:r>
              <a:rPr b="1" lang="en" sz="1200">
                <a:latin typeface="Mada"/>
                <a:ea typeface="Mada"/>
                <a:cs typeface="Mada"/>
                <a:sym typeface="Mada"/>
              </a:rPr>
              <a:t>2. Impaired synthesis of clotting factors;</a:t>
            </a:r>
            <a:endParaRPr b="1" sz="1200">
              <a:latin typeface="Mada"/>
              <a:ea typeface="Mada"/>
              <a:cs typeface="Mada"/>
              <a:sym typeface="Mada"/>
            </a:endParaRPr>
          </a:p>
          <a:p>
            <a:pPr indent="0" lvl="0" marL="0" rtl="0" algn="l">
              <a:lnSpc>
                <a:spcPct val="115000"/>
              </a:lnSpc>
              <a:spcBef>
                <a:spcPts val="0"/>
              </a:spcBef>
              <a:spcAft>
                <a:spcPts val="0"/>
              </a:spcAft>
              <a:buNone/>
            </a:pPr>
            <a:r>
              <a:rPr b="1" lang="en" sz="1200">
                <a:latin typeface="Mada"/>
                <a:ea typeface="Mada"/>
                <a:cs typeface="Mada"/>
                <a:sym typeface="Mada"/>
              </a:rPr>
              <a:t> 	a. In hepatocellular disorders; ( hepatitis;infective or  chronic alcoholism ... etc.)</a:t>
            </a:r>
            <a:endParaRPr b="1" sz="1200">
              <a:latin typeface="Mada"/>
              <a:ea typeface="Mada"/>
              <a:cs typeface="Mada"/>
              <a:sym typeface="Mada"/>
            </a:endParaRPr>
          </a:p>
          <a:p>
            <a:pPr indent="0" lvl="0" marL="0" rtl="0" algn="l">
              <a:lnSpc>
                <a:spcPct val="115000"/>
              </a:lnSpc>
              <a:spcBef>
                <a:spcPts val="0"/>
              </a:spcBef>
              <a:spcAft>
                <a:spcPts val="0"/>
              </a:spcAft>
              <a:buNone/>
            </a:pPr>
            <a:r>
              <a:rPr b="1" lang="en" sz="1200">
                <a:latin typeface="Mada"/>
                <a:ea typeface="Mada"/>
                <a:cs typeface="Mada"/>
                <a:sym typeface="Mada"/>
              </a:rPr>
              <a:t>3. Increased catabolism of clotting factors;</a:t>
            </a:r>
            <a:endParaRPr b="1" sz="1200">
              <a:latin typeface="Mada"/>
              <a:ea typeface="Mada"/>
              <a:cs typeface="Mada"/>
              <a:sym typeface="Mada"/>
            </a:endParaRPr>
          </a:p>
          <a:p>
            <a:pPr indent="0" lvl="0" marL="0" rtl="0" algn="l">
              <a:lnSpc>
                <a:spcPct val="115000"/>
              </a:lnSpc>
              <a:spcBef>
                <a:spcPts val="0"/>
              </a:spcBef>
              <a:spcAft>
                <a:spcPts val="0"/>
              </a:spcAft>
              <a:buNone/>
            </a:pPr>
            <a:r>
              <a:rPr b="1" lang="en" sz="1200">
                <a:latin typeface="Mada"/>
                <a:ea typeface="Mada"/>
                <a:cs typeface="Mada"/>
                <a:sym typeface="Mada"/>
              </a:rPr>
              <a:t>  	In hypermetabolic states;  as in fever, thyrotoxicosis</a:t>
            </a:r>
            <a:endParaRPr b="1" sz="1200">
              <a:latin typeface="Mada"/>
              <a:ea typeface="Mada"/>
              <a:cs typeface="Mada"/>
              <a:sym typeface="Mada"/>
            </a:endParaRPr>
          </a:p>
          <a:p>
            <a:pPr indent="0" lvl="0" marL="0" rtl="0" algn="l">
              <a:lnSpc>
                <a:spcPct val="115000"/>
              </a:lnSpc>
              <a:spcBef>
                <a:spcPts val="0"/>
              </a:spcBef>
              <a:spcAft>
                <a:spcPts val="0"/>
              </a:spcAft>
              <a:buNone/>
            </a:pPr>
            <a:r>
              <a:t/>
            </a:r>
            <a:endParaRPr b="1" sz="1200">
              <a:latin typeface="Mada"/>
              <a:ea typeface="Mada"/>
              <a:cs typeface="Mada"/>
              <a:sym typeface="Mada"/>
            </a:endParaRPr>
          </a:p>
          <a:p>
            <a:pPr indent="0" lvl="0" marL="0" rtl="0" algn="l">
              <a:lnSpc>
                <a:spcPct val="115000"/>
              </a:lnSpc>
              <a:spcBef>
                <a:spcPts val="0"/>
              </a:spcBef>
              <a:spcAft>
                <a:spcPts val="0"/>
              </a:spcAft>
              <a:buNone/>
            </a:pPr>
            <a:r>
              <a:rPr b="1" lang="en" sz="1200">
                <a:latin typeface="Mada"/>
                <a:ea typeface="Mada"/>
                <a:cs typeface="Mada"/>
                <a:sym typeface="Mada"/>
              </a:rPr>
              <a:t>1. Decreased plasma protein binding;</a:t>
            </a:r>
            <a:endParaRPr b="1" sz="1200">
              <a:latin typeface="Mada"/>
              <a:ea typeface="Mada"/>
              <a:cs typeface="Mada"/>
              <a:sym typeface="Mada"/>
            </a:endParaRPr>
          </a:p>
          <a:p>
            <a:pPr indent="0" lvl="0" marL="0" rtl="0" algn="l">
              <a:lnSpc>
                <a:spcPct val="115000"/>
              </a:lnSpc>
              <a:spcBef>
                <a:spcPts val="0"/>
              </a:spcBef>
              <a:spcAft>
                <a:spcPts val="0"/>
              </a:spcAft>
              <a:buNone/>
            </a:pPr>
            <a:r>
              <a:rPr b="1" lang="en" sz="1200">
                <a:latin typeface="Mada"/>
                <a:ea typeface="Mada"/>
                <a:cs typeface="Mada"/>
                <a:sym typeface="Mada"/>
              </a:rPr>
              <a:t>elimination of free drug &amp; shortening of its t1/2. as pts with nephrotic syndrome (proteinuria)</a:t>
            </a:r>
            <a:endParaRPr b="1" sz="1200">
              <a:latin typeface="Mada"/>
              <a:ea typeface="Mada"/>
              <a:cs typeface="Mada"/>
              <a:sym typeface="Mada"/>
            </a:endParaRPr>
          </a:p>
          <a:p>
            <a:pPr indent="0" lvl="0" marL="0" rtl="0" algn="l">
              <a:lnSpc>
                <a:spcPct val="115000"/>
              </a:lnSpc>
              <a:spcBef>
                <a:spcPts val="0"/>
              </a:spcBef>
              <a:spcAft>
                <a:spcPts val="0"/>
              </a:spcAft>
              <a:buNone/>
            </a:pPr>
            <a:r>
              <a:rPr b="1" lang="en" sz="1200">
                <a:latin typeface="Mada"/>
                <a:ea typeface="Mada"/>
                <a:cs typeface="Mada"/>
                <a:sym typeface="Mada"/>
              </a:rPr>
              <a:t>2. Decreased catabolism of clotting factors; Hypothyroidism</a:t>
            </a:r>
            <a:endParaRPr b="1" sz="1200">
              <a:latin typeface="Mada"/>
              <a:ea typeface="Mada"/>
              <a:cs typeface="Mada"/>
              <a:sym typeface="Mada"/>
            </a:endParaRPr>
          </a:p>
          <a:p>
            <a:pPr indent="0" lvl="0" marL="0" rtl="0" algn="l">
              <a:lnSpc>
                <a:spcPct val="115000"/>
              </a:lnSpc>
              <a:spcBef>
                <a:spcPts val="0"/>
              </a:spcBef>
              <a:spcAft>
                <a:spcPts val="0"/>
              </a:spcAft>
              <a:buNone/>
            </a:pPr>
            <a:r>
              <a:rPr b="1" lang="en" sz="1200">
                <a:latin typeface="Mada"/>
                <a:ea typeface="Mada"/>
                <a:cs typeface="Mada"/>
                <a:sym typeface="Mada"/>
              </a:rPr>
              <a:t>3. Hereditary resistance to oral anticoagulants</a:t>
            </a:r>
            <a:endParaRPr b="1" sz="1200">
              <a:latin typeface="Mada"/>
              <a:ea typeface="Mada"/>
              <a:cs typeface="Mada"/>
              <a:sym typeface="Mada"/>
            </a:endParaRPr>
          </a:p>
          <a:p>
            <a:pPr indent="0" lvl="0" marL="279400" rtl="0" algn="l">
              <a:lnSpc>
                <a:spcPct val="115000"/>
              </a:lnSpc>
              <a:spcBef>
                <a:spcPts val="0"/>
              </a:spcBef>
              <a:spcAft>
                <a:spcPts val="0"/>
              </a:spcAft>
              <a:buNone/>
            </a:pPr>
            <a:r>
              <a:t/>
            </a:r>
            <a:endParaRPr b="1" sz="1200">
              <a:latin typeface="Mada"/>
              <a:ea typeface="Mada"/>
              <a:cs typeface="Mada"/>
              <a:sym typeface="Mada"/>
            </a:endParaRPr>
          </a:p>
        </p:txBody>
      </p:sp>
      <p:sp>
        <p:nvSpPr>
          <p:cNvPr id="352" name="Google Shape;352;p32"/>
          <p:cNvSpPr txBox="1"/>
          <p:nvPr>
            <p:ph idx="1" type="body"/>
          </p:nvPr>
        </p:nvSpPr>
        <p:spPr>
          <a:xfrm>
            <a:off x="666750" y="64875"/>
            <a:ext cx="5517000" cy="7896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2400">
                <a:solidFill>
                  <a:srgbClr val="741B47"/>
                </a:solidFill>
                <a:latin typeface="Georgia"/>
                <a:ea typeface="Georgia"/>
                <a:cs typeface="Georgia"/>
                <a:sym typeface="Georgia"/>
              </a:rPr>
              <a:t>Factors that Alter the response to</a:t>
            </a:r>
            <a:endParaRPr b="1" sz="2400">
              <a:solidFill>
                <a:srgbClr val="741B47"/>
              </a:solidFill>
              <a:latin typeface="Georgia"/>
              <a:ea typeface="Georgia"/>
              <a:cs typeface="Georgia"/>
              <a:sym typeface="Georgia"/>
            </a:endParaRPr>
          </a:p>
          <a:p>
            <a:pPr indent="0" lvl="0" marL="0" rtl="0" algn="ctr">
              <a:lnSpc>
                <a:spcPct val="100000"/>
              </a:lnSpc>
              <a:spcBef>
                <a:spcPts val="0"/>
              </a:spcBef>
              <a:spcAft>
                <a:spcPts val="0"/>
              </a:spcAft>
              <a:buNone/>
            </a:pPr>
            <a:r>
              <a:rPr b="1" lang="en" sz="2400">
                <a:solidFill>
                  <a:srgbClr val="741B47"/>
                </a:solidFill>
                <a:latin typeface="Georgia"/>
                <a:ea typeface="Georgia"/>
                <a:cs typeface="Georgia"/>
                <a:sym typeface="Georgia"/>
              </a:rPr>
              <a:t>VIT K Antagonists </a:t>
            </a:r>
            <a:endParaRPr b="1" sz="2400">
              <a:solidFill>
                <a:srgbClr val="741B47"/>
              </a:solidFill>
              <a:latin typeface="Georgia"/>
              <a:ea typeface="Georgia"/>
              <a:cs typeface="Georgia"/>
              <a:sym typeface="Georgia"/>
            </a:endParaRPr>
          </a:p>
        </p:txBody>
      </p:sp>
      <p:sp>
        <p:nvSpPr>
          <p:cNvPr id="353" name="Google Shape;353;p32"/>
          <p:cNvSpPr txBox="1"/>
          <p:nvPr/>
        </p:nvSpPr>
        <p:spPr>
          <a:xfrm>
            <a:off x="180950" y="1781175"/>
            <a:ext cx="1839900" cy="936900"/>
          </a:xfrm>
          <a:prstGeom prst="rect">
            <a:avLst/>
          </a:prstGeom>
          <a:noFill/>
          <a:ln cap="flat" cmpd="sng" w="9525">
            <a:solidFill>
              <a:srgbClr val="D5A6BD"/>
            </a:solidFill>
            <a:prstDash val="dash"/>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200">
                <a:solidFill>
                  <a:schemeClr val="dk1"/>
                </a:solidFill>
                <a:latin typeface="Mada"/>
                <a:ea typeface="Mada"/>
                <a:cs typeface="Mada"/>
                <a:sym typeface="Mada"/>
              </a:rPr>
              <a:t>Inadequate diet: -</a:t>
            </a:r>
            <a:r>
              <a:rPr lang="en" sz="1200">
                <a:solidFill>
                  <a:schemeClr val="dk1"/>
                </a:solidFill>
                <a:latin typeface="Mada"/>
                <a:ea typeface="Mada"/>
                <a:cs typeface="Mada"/>
                <a:sym typeface="Mada"/>
              </a:rPr>
              <a:t>Malnutrition</a:t>
            </a:r>
            <a:endParaRPr sz="1200">
              <a:solidFill>
                <a:schemeClr val="dk1"/>
              </a:solidFill>
              <a:latin typeface="Mada"/>
              <a:ea typeface="Mada"/>
              <a:cs typeface="Mada"/>
              <a:sym typeface="Mada"/>
            </a:endParaRPr>
          </a:p>
          <a:p>
            <a:pPr indent="0" lvl="0" marL="0" rtl="0" algn="l">
              <a:lnSpc>
                <a:spcPct val="115000"/>
              </a:lnSpc>
              <a:spcBef>
                <a:spcPts val="0"/>
              </a:spcBef>
              <a:spcAft>
                <a:spcPts val="0"/>
              </a:spcAft>
              <a:buNone/>
            </a:pPr>
            <a:r>
              <a:rPr lang="en" sz="1200">
                <a:solidFill>
                  <a:schemeClr val="dk1"/>
                </a:solidFill>
                <a:latin typeface="Mada"/>
                <a:ea typeface="Mada"/>
                <a:cs typeface="Mada"/>
                <a:sym typeface="Mada"/>
              </a:rPr>
              <a:t>-Dieting</a:t>
            </a:r>
            <a:endParaRPr sz="1200">
              <a:solidFill>
                <a:schemeClr val="dk1"/>
              </a:solidFill>
              <a:latin typeface="Mada"/>
              <a:ea typeface="Mada"/>
              <a:cs typeface="Mada"/>
              <a:sym typeface="Mada"/>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Mada"/>
                <a:ea typeface="Mada"/>
                <a:cs typeface="Mada"/>
                <a:sym typeface="Mada"/>
              </a:rPr>
              <a:t>-Decreased GI absorption</a:t>
            </a:r>
            <a:endParaRPr/>
          </a:p>
        </p:txBody>
      </p:sp>
      <p:sp>
        <p:nvSpPr>
          <p:cNvPr id="354" name="Google Shape;354;p32"/>
          <p:cNvSpPr/>
          <p:nvPr/>
        </p:nvSpPr>
        <p:spPr>
          <a:xfrm>
            <a:off x="180450" y="1743000"/>
            <a:ext cx="1839900" cy="66900"/>
          </a:xfrm>
          <a:prstGeom prst="rect">
            <a:avLst/>
          </a:prstGeom>
          <a:solidFill>
            <a:srgbClr val="A64D79"/>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2000" u="none" cap="none" strike="noStrike">
              <a:latin typeface="Arial"/>
              <a:ea typeface="Arial"/>
              <a:cs typeface="Arial"/>
              <a:sym typeface="Arial"/>
            </a:endParaRPr>
          </a:p>
        </p:txBody>
      </p:sp>
      <p:sp>
        <p:nvSpPr>
          <p:cNvPr id="355" name="Google Shape;355;p32"/>
          <p:cNvSpPr txBox="1"/>
          <p:nvPr/>
        </p:nvSpPr>
        <p:spPr>
          <a:xfrm>
            <a:off x="104775" y="1457325"/>
            <a:ext cx="1916700" cy="209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200">
                <a:solidFill>
                  <a:schemeClr val="dk1"/>
                </a:solidFill>
                <a:latin typeface="Mada"/>
                <a:ea typeface="Mada"/>
                <a:cs typeface="Mada"/>
                <a:sym typeface="Mada"/>
              </a:rPr>
              <a:t>Vitamin K deficiency</a:t>
            </a:r>
            <a:endParaRPr b="1" sz="1200"/>
          </a:p>
        </p:txBody>
      </p:sp>
      <p:sp>
        <p:nvSpPr>
          <p:cNvPr id="356" name="Google Shape;356;p32"/>
          <p:cNvSpPr txBox="1"/>
          <p:nvPr/>
        </p:nvSpPr>
        <p:spPr>
          <a:xfrm>
            <a:off x="2466950" y="1781176"/>
            <a:ext cx="1840500" cy="936900"/>
          </a:xfrm>
          <a:prstGeom prst="rect">
            <a:avLst/>
          </a:prstGeom>
          <a:noFill/>
          <a:ln cap="flat" cmpd="sng" w="9525">
            <a:solidFill>
              <a:srgbClr val="D5A6BD"/>
            </a:solidFill>
            <a:prstDash val="dash"/>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200">
                <a:solidFill>
                  <a:schemeClr val="dk1"/>
                </a:solidFill>
                <a:latin typeface="Mada"/>
                <a:ea typeface="Mada"/>
                <a:cs typeface="Mada"/>
                <a:sym typeface="Mada"/>
              </a:rPr>
              <a:t> Hepatocellular disorders:</a:t>
            </a:r>
            <a:endParaRPr b="1" sz="1200">
              <a:solidFill>
                <a:schemeClr val="dk1"/>
              </a:solidFill>
              <a:latin typeface="Mada"/>
              <a:ea typeface="Mada"/>
              <a:cs typeface="Mada"/>
              <a:sym typeface="Mada"/>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Mada"/>
                <a:ea typeface="Mada"/>
                <a:cs typeface="Mada"/>
                <a:sym typeface="Mada"/>
              </a:rPr>
              <a:t>-Hepatitis; infective or  chronic alcoholism </a:t>
            </a:r>
            <a:endParaRPr sz="1200">
              <a:solidFill>
                <a:srgbClr val="000000"/>
              </a:solidFill>
              <a:latin typeface="Mada"/>
              <a:ea typeface="Mada"/>
              <a:cs typeface="Mada"/>
              <a:sym typeface="Mada"/>
            </a:endParaRPr>
          </a:p>
        </p:txBody>
      </p:sp>
      <p:sp>
        <p:nvSpPr>
          <p:cNvPr id="357" name="Google Shape;357;p32"/>
          <p:cNvSpPr/>
          <p:nvPr/>
        </p:nvSpPr>
        <p:spPr>
          <a:xfrm>
            <a:off x="2466450" y="1743000"/>
            <a:ext cx="1840500" cy="66900"/>
          </a:xfrm>
          <a:prstGeom prst="rect">
            <a:avLst/>
          </a:prstGeom>
          <a:solidFill>
            <a:srgbClr val="A64D79"/>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2000" u="none" cap="none" strike="noStrike">
              <a:latin typeface="Arial"/>
              <a:ea typeface="Arial"/>
              <a:cs typeface="Arial"/>
              <a:sym typeface="Arial"/>
            </a:endParaRPr>
          </a:p>
        </p:txBody>
      </p:sp>
      <p:sp>
        <p:nvSpPr>
          <p:cNvPr id="358" name="Google Shape;358;p32"/>
          <p:cNvSpPr txBox="1"/>
          <p:nvPr/>
        </p:nvSpPr>
        <p:spPr>
          <a:xfrm>
            <a:off x="2390775" y="1257300"/>
            <a:ext cx="1916700" cy="409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200">
                <a:solidFill>
                  <a:schemeClr val="dk1"/>
                </a:solidFill>
                <a:latin typeface="Mada"/>
                <a:ea typeface="Mada"/>
                <a:cs typeface="Mada"/>
                <a:sym typeface="Mada"/>
              </a:rPr>
              <a:t>Impaired synthesis of clotting factors</a:t>
            </a:r>
            <a:endParaRPr b="1"/>
          </a:p>
        </p:txBody>
      </p:sp>
      <p:sp>
        <p:nvSpPr>
          <p:cNvPr id="359" name="Google Shape;359;p32"/>
          <p:cNvSpPr txBox="1"/>
          <p:nvPr/>
        </p:nvSpPr>
        <p:spPr>
          <a:xfrm>
            <a:off x="4829150" y="1781176"/>
            <a:ext cx="1840500" cy="936900"/>
          </a:xfrm>
          <a:prstGeom prst="rect">
            <a:avLst/>
          </a:prstGeom>
          <a:noFill/>
          <a:ln cap="flat" cmpd="sng" w="9525">
            <a:solidFill>
              <a:srgbClr val="D5A6BD"/>
            </a:solidFill>
            <a:prstDash val="dash"/>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200">
                <a:solidFill>
                  <a:schemeClr val="dk1"/>
                </a:solidFill>
                <a:latin typeface="Mada"/>
                <a:ea typeface="Mada"/>
                <a:cs typeface="Mada"/>
                <a:sym typeface="Mada"/>
              </a:rPr>
              <a:t>In hypermetabolic states;</a:t>
            </a:r>
            <a:r>
              <a:rPr lang="en" sz="1200">
                <a:solidFill>
                  <a:schemeClr val="dk1"/>
                </a:solidFill>
                <a:latin typeface="Mada"/>
                <a:ea typeface="Mada"/>
                <a:cs typeface="Mada"/>
                <a:sym typeface="Mada"/>
              </a:rPr>
              <a:t> as in fever, thyrotoxicosis</a:t>
            </a:r>
            <a:endParaRPr sz="1200">
              <a:latin typeface="Mada"/>
              <a:ea typeface="Mada"/>
              <a:cs typeface="Mada"/>
              <a:sym typeface="Mada"/>
            </a:endParaRPr>
          </a:p>
        </p:txBody>
      </p:sp>
      <p:sp>
        <p:nvSpPr>
          <p:cNvPr id="360" name="Google Shape;360;p32"/>
          <p:cNvSpPr/>
          <p:nvPr/>
        </p:nvSpPr>
        <p:spPr>
          <a:xfrm>
            <a:off x="4828650" y="1743000"/>
            <a:ext cx="1840500" cy="66900"/>
          </a:xfrm>
          <a:prstGeom prst="rect">
            <a:avLst/>
          </a:prstGeom>
          <a:solidFill>
            <a:srgbClr val="A64D79"/>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2000" u="none" cap="none" strike="noStrike">
              <a:latin typeface="Arial"/>
              <a:ea typeface="Arial"/>
              <a:cs typeface="Arial"/>
              <a:sym typeface="Arial"/>
            </a:endParaRPr>
          </a:p>
        </p:txBody>
      </p:sp>
      <p:sp>
        <p:nvSpPr>
          <p:cNvPr id="361" name="Google Shape;361;p32"/>
          <p:cNvSpPr txBox="1"/>
          <p:nvPr/>
        </p:nvSpPr>
        <p:spPr>
          <a:xfrm>
            <a:off x="4752975" y="1257300"/>
            <a:ext cx="1916700" cy="409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200">
                <a:solidFill>
                  <a:schemeClr val="dk1"/>
                </a:solidFill>
                <a:latin typeface="Mada"/>
                <a:ea typeface="Mada"/>
                <a:cs typeface="Mada"/>
                <a:sym typeface="Mada"/>
              </a:rPr>
              <a:t>Increased catabolism of clotting factors</a:t>
            </a:r>
            <a:endParaRPr/>
          </a:p>
        </p:txBody>
      </p:sp>
      <p:sp>
        <p:nvSpPr>
          <p:cNvPr id="362" name="Google Shape;362;p32"/>
          <p:cNvSpPr txBox="1"/>
          <p:nvPr/>
        </p:nvSpPr>
        <p:spPr>
          <a:xfrm>
            <a:off x="600075" y="866775"/>
            <a:ext cx="5517000" cy="40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C27BA0"/>
                </a:solidFill>
                <a:latin typeface="Mada"/>
                <a:ea typeface="Mada"/>
                <a:cs typeface="Mada"/>
                <a:sym typeface="Mada"/>
              </a:rPr>
              <a:t>Factors increase the </a:t>
            </a:r>
            <a:r>
              <a:rPr b="1" lang="en" sz="1800">
                <a:solidFill>
                  <a:srgbClr val="C27BA0"/>
                </a:solidFill>
                <a:latin typeface="Mada"/>
                <a:ea typeface="Mada"/>
                <a:cs typeface="Mada"/>
                <a:sym typeface="Mada"/>
              </a:rPr>
              <a:t>response</a:t>
            </a:r>
            <a:endParaRPr b="1" sz="1800">
              <a:solidFill>
                <a:srgbClr val="C27BA0"/>
              </a:solidFill>
              <a:latin typeface="Mada"/>
              <a:ea typeface="Mada"/>
              <a:cs typeface="Mada"/>
              <a:sym typeface="Mada"/>
            </a:endParaRPr>
          </a:p>
        </p:txBody>
      </p:sp>
      <p:sp>
        <p:nvSpPr>
          <p:cNvPr id="363" name="Google Shape;363;p32"/>
          <p:cNvSpPr txBox="1"/>
          <p:nvPr/>
        </p:nvSpPr>
        <p:spPr>
          <a:xfrm>
            <a:off x="600075" y="2790825"/>
            <a:ext cx="5517000" cy="40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C27BA0"/>
                </a:solidFill>
                <a:latin typeface="Mada"/>
                <a:ea typeface="Mada"/>
                <a:cs typeface="Mada"/>
                <a:sym typeface="Mada"/>
              </a:rPr>
              <a:t>Factors decrease the response</a:t>
            </a:r>
            <a:endParaRPr b="1" sz="1800">
              <a:solidFill>
                <a:srgbClr val="C27BA0"/>
              </a:solidFill>
              <a:latin typeface="Mada"/>
              <a:ea typeface="Mada"/>
              <a:cs typeface="Mada"/>
              <a:sym typeface="Mada"/>
            </a:endParaRPr>
          </a:p>
        </p:txBody>
      </p:sp>
      <p:sp>
        <p:nvSpPr>
          <p:cNvPr id="364" name="Google Shape;364;p32"/>
          <p:cNvSpPr txBox="1"/>
          <p:nvPr/>
        </p:nvSpPr>
        <p:spPr>
          <a:xfrm>
            <a:off x="180950" y="3667125"/>
            <a:ext cx="1839900" cy="936900"/>
          </a:xfrm>
          <a:prstGeom prst="rect">
            <a:avLst/>
          </a:prstGeom>
          <a:noFill/>
          <a:ln cap="flat" cmpd="sng" w="9525">
            <a:solidFill>
              <a:srgbClr val="D5A6BD"/>
            </a:solidFill>
            <a:prstDash val="dash"/>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100">
                <a:solidFill>
                  <a:schemeClr val="dk1"/>
                </a:solidFill>
                <a:latin typeface="Mada"/>
                <a:ea typeface="Mada"/>
                <a:cs typeface="Mada"/>
                <a:sym typeface="Mada"/>
              </a:rPr>
              <a:t>↑</a:t>
            </a:r>
            <a:r>
              <a:rPr lang="en" sz="1100">
                <a:solidFill>
                  <a:schemeClr val="dk1"/>
                </a:solidFill>
                <a:latin typeface="Mada"/>
                <a:ea typeface="Mada"/>
                <a:cs typeface="Mada"/>
                <a:sym typeface="Mada"/>
              </a:rPr>
              <a:t>elimination of free drug &amp; shortening of its t1/2</a:t>
            </a:r>
            <a:endParaRPr sz="1100">
              <a:solidFill>
                <a:schemeClr val="dk1"/>
              </a:solidFill>
              <a:latin typeface="Mada"/>
              <a:ea typeface="Mada"/>
              <a:cs typeface="Mada"/>
              <a:sym typeface="Mada"/>
            </a:endParaRPr>
          </a:p>
          <a:p>
            <a:pPr indent="0" lvl="0" marL="0" rtl="0" algn="l">
              <a:lnSpc>
                <a:spcPct val="115000"/>
              </a:lnSpc>
              <a:spcBef>
                <a:spcPts val="0"/>
              </a:spcBef>
              <a:spcAft>
                <a:spcPts val="0"/>
              </a:spcAft>
              <a:buNone/>
            </a:pPr>
            <a:r>
              <a:rPr lang="en" sz="1100">
                <a:solidFill>
                  <a:schemeClr val="dk1"/>
                </a:solidFill>
                <a:latin typeface="Mada"/>
                <a:ea typeface="Mada"/>
                <a:cs typeface="Mada"/>
                <a:sym typeface="Mada"/>
              </a:rPr>
              <a:t>E.g  patient with nephrotic syndrome (proteinuria)</a:t>
            </a:r>
            <a:endParaRPr sz="1100"/>
          </a:p>
        </p:txBody>
      </p:sp>
      <p:sp>
        <p:nvSpPr>
          <p:cNvPr id="365" name="Google Shape;365;p32"/>
          <p:cNvSpPr/>
          <p:nvPr/>
        </p:nvSpPr>
        <p:spPr>
          <a:xfrm>
            <a:off x="180450" y="3628950"/>
            <a:ext cx="1839900" cy="66900"/>
          </a:xfrm>
          <a:prstGeom prst="rect">
            <a:avLst/>
          </a:prstGeom>
          <a:solidFill>
            <a:srgbClr val="A64D79"/>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2000" u="none" cap="none" strike="noStrike">
              <a:latin typeface="Arial"/>
              <a:ea typeface="Arial"/>
              <a:cs typeface="Arial"/>
              <a:sym typeface="Arial"/>
            </a:endParaRPr>
          </a:p>
        </p:txBody>
      </p:sp>
      <p:sp>
        <p:nvSpPr>
          <p:cNvPr id="366" name="Google Shape;366;p32"/>
          <p:cNvSpPr txBox="1"/>
          <p:nvPr/>
        </p:nvSpPr>
        <p:spPr>
          <a:xfrm>
            <a:off x="104775" y="3143250"/>
            <a:ext cx="1916700" cy="523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200">
                <a:solidFill>
                  <a:schemeClr val="dk1"/>
                </a:solidFill>
                <a:latin typeface="Mada"/>
                <a:ea typeface="Mada"/>
                <a:cs typeface="Mada"/>
                <a:sym typeface="Mada"/>
              </a:rPr>
              <a:t>Decreased plasma protein binding</a:t>
            </a:r>
            <a:endParaRPr b="1" sz="1200"/>
          </a:p>
        </p:txBody>
      </p:sp>
      <p:sp>
        <p:nvSpPr>
          <p:cNvPr id="367" name="Google Shape;367;p32"/>
          <p:cNvSpPr txBox="1"/>
          <p:nvPr/>
        </p:nvSpPr>
        <p:spPr>
          <a:xfrm>
            <a:off x="2466950" y="3667125"/>
            <a:ext cx="1840500" cy="936900"/>
          </a:xfrm>
          <a:prstGeom prst="rect">
            <a:avLst/>
          </a:prstGeom>
          <a:noFill/>
          <a:ln cap="flat" cmpd="sng" w="9525">
            <a:solidFill>
              <a:srgbClr val="D5A6BD"/>
            </a:solidFill>
            <a:prstDash val="dash"/>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Mada"/>
                <a:ea typeface="Mada"/>
                <a:cs typeface="Mada"/>
                <a:sym typeface="Mada"/>
              </a:rPr>
              <a:t>Hypothyroidism</a:t>
            </a:r>
            <a:endParaRPr sz="1200">
              <a:solidFill>
                <a:srgbClr val="000000"/>
              </a:solidFill>
              <a:latin typeface="Mada"/>
              <a:ea typeface="Mada"/>
              <a:cs typeface="Mada"/>
              <a:sym typeface="Mada"/>
            </a:endParaRPr>
          </a:p>
        </p:txBody>
      </p:sp>
      <p:sp>
        <p:nvSpPr>
          <p:cNvPr id="368" name="Google Shape;368;p32"/>
          <p:cNvSpPr/>
          <p:nvPr/>
        </p:nvSpPr>
        <p:spPr>
          <a:xfrm>
            <a:off x="2466450" y="3628950"/>
            <a:ext cx="1840500" cy="66900"/>
          </a:xfrm>
          <a:prstGeom prst="rect">
            <a:avLst/>
          </a:prstGeom>
          <a:solidFill>
            <a:srgbClr val="A64D79"/>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2000" u="none" cap="none" strike="noStrike">
              <a:latin typeface="Arial"/>
              <a:ea typeface="Arial"/>
              <a:cs typeface="Arial"/>
              <a:sym typeface="Arial"/>
            </a:endParaRPr>
          </a:p>
        </p:txBody>
      </p:sp>
      <p:sp>
        <p:nvSpPr>
          <p:cNvPr id="369" name="Google Shape;369;p32"/>
          <p:cNvSpPr txBox="1"/>
          <p:nvPr/>
        </p:nvSpPr>
        <p:spPr>
          <a:xfrm>
            <a:off x="2390775" y="3143250"/>
            <a:ext cx="1916700" cy="409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200">
                <a:solidFill>
                  <a:schemeClr val="dk1"/>
                </a:solidFill>
                <a:latin typeface="Mada"/>
                <a:ea typeface="Mada"/>
                <a:cs typeface="Mada"/>
                <a:sym typeface="Mada"/>
              </a:rPr>
              <a:t>Decreased catabolism of clotting factors</a:t>
            </a:r>
            <a:endParaRPr/>
          </a:p>
        </p:txBody>
      </p:sp>
      <p:sp>
        <p:nvSpPr>
          <p:cNvPr id="370" name="Google Shape;370;p32"/>
          <p:cNvSpPr txBox="1"/>
          <p:nvPr/>
        </p:nvSpPr>
        <p:spPr>
          <a:xfrm>
            <a:off x="0" y="11249025"/>
            <a:ext cx="6858000" cy="9369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32"/>
          <p:cNvSpPr txBox="1"/>
          <p:nvPr/>
        </p:nvSpPr>
        <p:spPr>
          <a:xfrm>
            <a:off x="4829150" y="3667125"/>
            <a:ext cx="1840500" cy="936900"/>
          </a:xfrm>
          <a:prstGeom prst="rect">
            <a:avLst/>
          </a:prstGeom>
          <a:noFill/>
          <a:ln cap="flat" cmpd="sng" w="9525">
            <a:solidFill>
              <a:srgbClr val="D5A6BD"/>
            </a:solidFill>
            <a:prstDash val="dash"/>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Mada"/>
                <a:ea typeface="Mada"/>
                <a:cs typeface="Mada"/>
                <a:sym typeface="Mada"/>
              </a:rPr>
              <a:t>Hereditary resistance to oral anticoagulants</a:t>
            </a:r>
            <a:endParaRPr sz="1200">
              <a:latin typeface="Mada"/>
              <a:ea typeface="Mada"/>
              <a:cs typeface="Mada"/>
              <a:sym typeface="Mada"/>
            </a:endParaRPr>
          </a:p>
        </p:txBody>
      </p:sp>
      <p:sp>
        <p:nvSpPr>
          <p:cNvPr id="372" name="Google Shape;372;p32"/>
          <p:cNvSpPr/>
          <p:nvPr/>
        </p:nvSpPr>
        <p:spPr>
          <a:xfrm>
            <a:off x="4828650" y="3628950"/>
            <a:ext cx="1840500" cy="66900"/>
          </a:xfrm>
          <a:prstGeom prst="rect">
            <a:avLst/>
          </a:prstGeom>
          <a:solidFill>
            <a:srgbClr val="A64D79"/>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2000" u="none" cap="none" strike="noStrike">
              <a:latin typeface="Arial"/>
              <a:ea typeface="Arial"/>
              <a:cs typeface="Arial"/>
              <a:sym typeface="Arial"/>
            </a:endParaRPr>
          </a:p>
        </p:txBody>
      </p:sp>
      <p:sp>
        <p:nvSpPr>
          <p:cNvPr id="373" name="Google Shape;373;p32"/>
          <p:cNvSpPr txBox="1"/>
          <p:nvPr/>
        </p:nvSpPr>
        <p:spPr>
          <a:xfrm>
            <a:off x="4752975" y="3343275"/>
            <a:ext cx="1916700" cy="409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200">
                <a:solidFill>
                  <a:schemeClr val="dk1"/>
                </a:solidFill>
                <a:latin typeface="Mada"/>
                <a:ea typeface="Mada"/>
                <a:cs typeface="Mada"/>
                <a:sym typeface="Mada"/>
              </a:rPr>
              <a:t>Genetic</a:t>
            </a:r>
            <a:endParaRPr/>
          </a:p>
        </p:txBody>
      </p:sp>
      <p:sp>
        <p:nvSpPr>
          <p:cNvPr id="374" name="Google Shape;374;p32"/>
          <p:cNvSpPr txBox="1"/>
          <p:nvPr/>
        </p:nvSpPr>
        <p:spPr>
          <a:xfrm>
            <a:off x="4810100" y="571350"/>
            <a:ext cx="1590600" cy="27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3D85C6"/>
                </a:solidFill>
                <a:highlight>
                  <a:srgbClr val="C9DAF8"/>
                </a:highlight>
                <a:latin typeface="Mada"/>
                <a:ea typeface="Mada"/>
                <a:cs typeface="Mada"/>
                <a:sym typeface="Mada"/>
              </a:rPr>
              <a:t>(</a:t>
            </a:r>
            <a:r>
              <a:rPr b="1" lang="en" sz="1000">
                <a:solidFill>
                  <a:srgbClr val="3D85C6"/>
                </a:solidFill>
                <a:highlight>
                  <a:srgbClr val="C9DAF8"/>
                </a:highlight>
                <a:latin typeface="Mada"/>
                <a:ea typeface="Mada"/>
                <a:cs typeface="Mada"/>
                <a:sym typeface="Mada"/>
              </a:rPr>
              <a:t>Males’ slides)</a:t>
            </a:r>
            <a:endParaRPr b="1" sz="1000">
              <a:solidFill>
                <a:srgbClr val="3D85C6"/>
              </a:solidFill>
              <a:highlight>
                <a:srgbClr val="C9DAF8"/>
              </a:highlight>
              <a:latin typeface="Mada"/>
              <a:ea typeface="Mada"/>
              <a:cs typeface="Mada"/>
              <a:sym typeface="Mada"/>
            </a:endParaRPr>
          </a:p>
        </p:txBody>
      </p:sp>
      <p:graphicFrame>
        <p:nvGraphicFramePr>
          <p:cNvPr id="375" name="Google Shape;375;p32"/>
          <p:cNvGraphicFramePr/>
          <p:nvPr/>
        </p:nvGraphicFramePr>
        <p:xfrm>
          <a:off x="147675" y="5407200"/>
          <a:ext cx="3000000" cy="3000000"/>
        </p:xfrm>
        <a:graphic>
          <a:graphicData uri="http://schemas.openxmlformats.org/drawingml/2006/table">
            <a:tbl>
              <a:tblPr>
                <a:noFill/>
                <a:tableStyleId>{1F3F2DB6-4125-43BF-BE99-9D106D9B7C9B}</a:tableStyleId>
              </a:tblPr>
              <a:tblGrid>
                <a:gridCol w="933450"/>
                <a:gridCol w="2809875"/>
                <a:gridCol w="2828925"/>
              </a:tblGrid>
              <a:tr h="236850">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Drugs</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Heparin</a:t>
                      </a:r>
                      <a:endParaRPr b="1" sz="1200">
                        <a:solidFill>
                          <a:srgbClr val="FFFFFF"/>
                        </a:solidFill>
                        <a:latin typeface="Mada"/>
                        <a:ea typeface="Mada"/>
                        <a:cs typeface="Mada"/>
                        <a:sym typeface="Mada"/>
                      </a:endParaRPr>
                    </a:p>
                  </a:txBody>
                  <a:tcPr marT="91425" marB="91425" marR="91425" marL="91425">
                    <a:solidFill>
                      <a:srgbClr val="6D9EEB"/>
                    </a:solidFill>
                  </a:tcPr>
                </a:tc>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Warfarin</a:t>
                      </a:r>
                      <a:endParaRPr b="1" sz="1200">
                        <a:solidFill>
                          <a:srgbClr val="FFFFFF"/>
                        </a:solidFill>
                        <a:latin typeface="Mada"/>
                        <a:ea typeface="Mada"/>
                        <a:cs typeface="Mada"/>
                        <a:sym typeface="Mada"/>
                      </a:endParaRPr>
                    </a:p>
                  </a:txBody>
                  <a:tcPr marT="91425" marB="91425" marR="91425" marL="91425">
                    <a:solidFill>
                      <a:srgbClr val="DD7E6B"/>
                    </a:solidFill>
                  </a:tcPr>
                </a:tc>
              </a:tr>
              <a:tr h="350500">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Chemical nature</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298450" lvl="0" marL="457200" rtl="0" algn="l">
                        <a:lnSpc>
                          <a:spcPct val="115000"/>
                        </a:lnSpc>
                        <a:spcBef>
                          <a:spcPts val="0"/>
                        </a:spcBef>
                        <a:spcAft>
                          <a:spcPts val="0"/>
                        </a:spcAft>
                        <a:buSzPts val="1100"/>
                        <a:buFont typeface="Mada"/>
                        <a:buChar char="●"/>
                      </a:pPr>
                      <a:r>
                        <a:rPr lang="en" sz="1100">
                          <a:latin typeface="Mada"/>
                          <a:ea typeface="Mada"/>
                          <a:cs typeface="Mada"/>
                          <a:sym typeface="Mada"/>
                        </a:rPr>
                        <a:t>Large polysaccharide, water soluble</a:t>
                      </a:r>
                      <a:endParaRPr sz="1100">
                        <a:latin typeface="Mada"/>
                        <a:ea typeface="Mada"/>
                        <a:cs typeface="Mada"/>
                        <a:sym typeface="Mada"/>
                      </a:endParaRPr>
                    </a:p>
                  </a:txBody>
                  <a:tcPr marT="91425" marB="91425" marR="91425" marL="91425"/>
                </a:tc>
                <a:tc>
                  <a:txBody>
                    <a:bodyPr/>
                    <a:lstStyle/>
                    <a:p>
                      <a:pPr indent="-298450" lvl="0" marL="457200" rtl="0" algn="l">
                        <a:spcBef>
                          <a:spcPts val="0"/>
                        </a:spcBef>
                        <a:spcAft>
                          <a:spcPts val="0"/>
                        </a:spcAft>
                        <a:buSzPts val="1100"/>
                        <a:buFont typeface="Mada"/>
                        <a:buChar char="●"/>
                      </a:pPr>
                      <a:r>
                        <a:rPr lang="en" sz="1100">
                          <a:latin typeface="Mada"/>
                          <a:ea typeface="Mada"/>
                          <a:cs typeface="Mada"/>
                          <a:sym typeface="Mada"/>
                        </a:rPr>
                        <a:t>Small molecule, lipid soluble derivatives of vit k</a:t>
                      </a:r>
                      <a:endParaRPr sz="1100">
                        <a:latin typeface="Mada"/>
                        <a:ea typeface="Mada"/>
                        <a:cs typeface="Mada"/>
                        <a:sym typeface="Mada"/>
                      </a:endParaRPr>
                    </a:p>
                  </a:txBody>
                  <a:tcPr marT="91425" marB="91425" marR="91425" marL="91425"/>
                </a:tc>
              </a:tr>
              <a:tr h="753150">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MOA</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298450" lvl="0" marL="457200" rtl="0" algn="l">
                        <a:spcBef>
                          <a:spcPts val="0"/>
                        </a:spcBef>
                        <a:spcAft>
                          <a:spcPts val="0"/>
                        </a:spcAft>
                        <a:buSzPts val="1100"/>
                        <a:buFont typeface="Mada"/>
                        <a:buChar char="●"/>
                      </a:pPr>
                      <a:r>
                        <a:rPr b="1" lang="en" sz="1100">
                          <a:latin typeface="Mada"/>
                          <a:ea typeface="Mada"/>
                          <a:cs typeface="Mada"/>
                          <a:sym typeface="Mada"/>
                        </a:rPr>
                        <a:t>↑</a:t>
                      </a:r>
                      <a:r>
                        <a:rPr lang="en" sz="1100">
                          <a:latin typeface="Mada"/>
                          <a:ea typeface="Mada"/>
                          <a:cs typeface="Mada"/>
                          <a:sym typeface="Mada"/>
                        </a:rPr>
                        <a:t> Activity of Antithrombin III, resulting in the inactivation of factor IIa and Xa.</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en" sz="1100">
                          <a:latin typeface="Mada"/>
                          <a:ea typeface="Mada"/>
                          <a:cs typeface="Mada"/>
                          <a:sym typeface="Mada"/>
                        </a:rPr>
                        <a:t>Action in vivo and vitro</a:t>
                      </a:r>
                      <a:endParaRPr sz="1100">
                        <a:latin typeface="Mada"/>
                        <a:ea typeface="Mada"/>
                        <a:cs typeface="Mada"/>
                        <a:sym typeface="Mada"/>
                      </a:endParaRPr>
                    </a:p>
                  </a:txBody>
                  <a:tcPr marT="91425" marB="91425" marR="91425" marL="91425"/>
                </a:tc>
                <a:tc>
                  <a:txBody>
                    <a:bodyPr/>
                    <a:lstStyle/>
                    <a:p>
                      <a:pPr indent="-298450" lvl="0" marL="457200" rtl="0" algn="l">
                        <a:spcBef>
                          <a:spcPts val="0"/>
                        </a:spcBef>
                        <a:spcAft>
                          <a:spcPts val="0"/>
                        </a:spcAft>
                        <a:buSzPts val="1100"/>
                        <a:buFont typeface="Mada"/>
                        <a:buChar char="●"/>
                      </a:pPr>
                      <a:r>
                        <a:rPr b="1" lang="en" sz="1100">
                          <a:solidFill>
                            <a:schemeClr val="dk1"/>
                          </a:solidFill>
                          <a:latin typeface="Mada"/>
                          <a:ea typeface="Mada"/>
                          <a:cs typeface="Mada"/>
                          <a:sym typeface="Mada"/>
                        </a:rPr>
                        <a:t>↓</a:t>
                      </a:r>
                      <a:r>
                        <a:rPr lang="en" sz="1100">
                          <a:solidFill>
                            <a:schemeClr val="dk1"/>
                          </a:solidFill>
                          <a:latin typeface="Mada"/>
                          <a:ea typeface="Mada"/>
                          <a:cs typeface="Mada"/>
                          <a:sym typeface="Mada"/>
                        </a:rPr>
                        <a:t>Hepatic synthesis of vit k- dependent factors II, VII, IX, X by prevent their carboxylation.</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en" sz="1100">
                          <a:solidFill>
                            <a:schemeClr val="dk1"/>
                          </a:solidFill>
                          <a:latin typeface="Mada"/>
                          <a:ea typeface="Mada"/>
                          <a:cs typeface="Mada"/>
                          <a:sym typeface="Mada"/>
                        </a:rPr>
                        <a:t>Has no effect on factors already present.</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en" sz="1100">
                          <a:solidFill>
                            <a:schemeClr val="dk1"/>
                          </a:solidFill>
                          <a:latin typeface="Mada"/>
                          <a:ea typeface="Mada"/>
                          <a:cs typeface="Mada"/>
                          <a:sym typeface="Mada"/>
                        </a:rPr>
                        <a:t>Action in vivo only</a:t>
                      </a:r>
                      <a:endParaRPr sz="1100">
                        <a:solidFill>
                          <a:schemeClr val="dk1"/>
                        </a:solidFill>
                        <a:latin typeface="Mada"/>
                        <a:ea typeface="Mada"/>
                        <a:cs typeface="Mada"/>
                        <a:sym typeface="Mada"/>
                      </a:endParaRPr>
                    </a:p>
                  </a:txBody>
                  <a:tcPr marT="91425" marB="91425" marR="91425" marL="91425"/>
                </a:tc>
              </a:tr>
              <a:tr h="646550">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P.K</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298450" lvl="0" marL="457200" rtl="0" algn="l">
                        <a:spcBef>
                          <a:spcPts val="0"/>
                        </a:spcBef>
                        <a:spcAft>
                          <a:spcPts val="0"/>
                        </a:spcAft>
                        <a:buSzPts val="1100"/>
                        <a:buFont typeface="Mada"/>
                        <a:buChar char="●"/>
                      </a:pPr>
                      <a:r>
                        <a:rPr lang="en" sz="1100">
                          <a:latin typeface="Mada"/>
                          <a:ea typeface="Mada"/>
                          <a:cs typeface="Mada"/>
                          <a:sym typeface="Mada"/>
                        </a:rPr>
                        <a:t>Given parenterally ( IV,SC)</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en" sz="1100">
                          <a:latin typeface="Mada"/>
                          <a:ea typeface="Mada"/>
                          <a:cs typeface="Mada"/>
                          <a:sym typeface="Mada"/>
                        </a:rPr>
                        <a:t>Hepatic and reticuloendothelial elimination</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en" sz="1100">
                          <a:latin typeface="Mada"/>
                          <a:ea typeface="Mada"/>
                          <a:cs typeface="Mada"/>
                          <a:sym typeface="Mada"/>
                        </a:rPr>
                        <a:t>Half life = 2 h</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en" sz="1100">
                          <a:latin typeface="Mada"/>
                          <a:ea typeface="Mada"/>
                          <a:cs typeface="Mada"/>
                          <a:sym typeface="Mada"/>
                        </a:rPr>
                        <a:t>Does not cross placenta</a:t>
                      </a:r>
                      <a:endParaRPr sz="1100">
                        <a:latin typeface="Mada"/>
                        <a:ea typeface="Mada"/>
                        <a:cs typeface="Mada"/>
                        <a:sym typeface="Mada"/>
                      </a:endParaRPr>
                    </a:p>
                  </a:txBody>
                  <a:tcPr marT="91425" marB="91425" marR="91425" marL="91425"/>
                </a:tc>
                <a:tc>
                  <a:txBody>
                    <a:bodyPr/>
                    <a:lstStyle/>
                    <a:p>
                      <a:pPr indent="-298450" lvl="0" marL="457200" rtl="0" algn="l">
                        <a:spcBef>
                          <a:spcPts val="0"/>
                        </a:spcBef>
                        <a:spcAft>
                          <a:spcPts val="0"/>
                        </a:spcAft>
                        <a:buSzPts val="1100"/>
                        <a:buFont typeface="Mada"/>
                        <a:buChar char="●"/>
                      </a:pPr>
                      <a:r>
                        <a:rPr lang="en" sz="1100">
                          <a:latin typeface="Mada"/>
                          <a:ea typeface="Mada"/>
                          <a:cs typeface="Mada"/>
                          <a:sym typeface="Mada"/>
                        </a:rPr>
                        <a:t>Given orally</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en" sz="1100">
                          <a:latin typeface="Mada"/>
                          <a:ea typeface="Mada"/>
                          <a:cs typeface="Mada"/>
                          <a:sym typeface="Mada"/>
                        </a:rPr>
                        <a:t>98% protein bound</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en" sz="1100">
                          <a:latin typeface="Mada"/>
                          <a:ea typeface="Mada"/>
                          <a:cs typeface="Mada"/>
                          <a:sym typeface="Mada"/>
                        </a:rPr>
                        <a:t>Liver metabolism</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en" sz="1100">
                          <a:latin typeface="Mada"/>
                          <a:ea typeface="Mada"/>
                          <a:cs typeface="Mada"/>
                          <a:sym typeface="Mada"/>
                        </a:rPr>
                        <a:t>Half life= 30+ h</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en" sz="1100">
                          <a:latin typeface="Mada"/>
                          <a:ea typeface="Mada"/>
                          <a:cs typeface="Mada"/>
                          <a:sym typeface="Mada"/>
                        </a:rPr>
                        <a:t>Cross placenta</a:t>
                      </a:r>
                      <a:endParaRPr sz="1100">
                        <a:latin typeface="Mada"/>
                        <a:ea typeface="Mada"/>
                        <a:cs typeface="Mada"/>
                        <a:sym typeface="Mada"/>
                      </a:endParaRPr>
                    </a:p>
                  </a:txBody>
                  <a:tcPr marT="91425" marB="91425" marR="91425" marL="91425"/>
                </a:tc>
              </a:tr>
              <a:tr h="326825">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Monitoring</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298450" lvl="0" marL="457200" rtl="0" algn="l">
                        <a:spcBef>
                          <a:spcPts val="0"/>
                        </a:spcBef>
                        <a:spcAft>
                          <a:spcPts val="0"/>
                        </a:spcAft>
                        <a:buSzPts val="1100"/>
                        <a:buFont typeface="Mada"/>
                        <a:buChar char="●"/>
                      </a:pPr>
                      <a:r>
                        <a:rPr lang="en" sz="1100">
                          <a:latin typeface="Mada"/>
                          <a:ea typeface="Mada"/>
                          <a:cs typeface="Mada"/>
                          <a:sym typeface="Mada"/>
                        </a:rPr>
                        <a:t>Partial thromboplastin time (PTT)</a:t>
                      </a:r>
                      <a:endParaRPr sz="1100">
                        <a:latin typeface="Mada"/>
                        <a:ea typeface="Mada"/>
                        <a:cs typeface="Mada"/>
                        <a:sym typeface="Mada"/>
                      </a:endParaRPr>
                    </a:p>
                  </a:txBody>
                  <a:tcPr marT="91425" marB="91425" marR="91425" marL="91425"/>
                </a:tc>
                <a:tc>
                  <a:txBody>
                    <a:bodyPr/>
                    <a:lstStyle/>
                    <a:p>
                      <a:pPr indent="-298450" lvl="0" marL="457200" rtl="0" algn="l">
                        <a:spcBef>
                          <a:spcPts val="0"/>
                        </a:spcBef>
                        <a:spcAft>
                          <a:spcPts val="0"/>
                        </a:spcAft>
                        <a:buSzPts val="1100"/>
                        <a:buFont typeface="Mada"/>
                        <a:buChar char="●"/>
                      </a:pPr>
                      <a:r>
                        <a:rPr lang="en" sz="1100">
                          <a:latin typeface="Mada"/>
                          <a:ea typeface="Mada"/>
                          <a:cs typeface="Mada"/>
                          <a:sym typeface="Mada"/>
                        </a:rPr>
                        <a:t>Prothrombin time (PT) ; International Normalized Ratio (INR)</a:t>
                      </a:r>
                      <a:endParaRPr sz="1100">
                        <a:latin typeface="Mada"/>
                        <a:ea typeface="Mada"/>
                        <a:cs typeface="Mada"/>
                        <a:sym typeface="Mada"/>
                      </a:endParaRPr>
                    </a:p>
                  </a:txBody>
                  <a:tcPr marT="91425" marB="91425" marR="91425" marL="91425"/>
                </a:tc>
              </a:tr>
              <a:tr h="433400">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Antagonist</a:t>
                      </a:r>
                      <a:endParaRPr b="1" sz="1200">
                        <a:solidFill>
                          <a:srgbClr val="FFFFFF"/>
                        </a:solidFill>
                        <a:latin typeface="Mada"/>
                        <a:ea typeface="Mada"/>
                        <a:cs typeface="Mada"/>
                        <a:sym typeface="Mada"/>
                      </a:endParaRPr>
                    </a:p>
                    <a:p>
                      <a:pPr indent="0" lvl="0" marL="0" rtl="0" algn="ctr">
                        <a:spcBef>
                          <a:spcPts val="0"/>
                        </a:spcBef>
                        <a:spcAft>
                          <a:spcPts val="0"/>
                        </a:spcAft>
                        <a:buNone/>
                      </a:pPr>
                      <a:r>
                        <a:rPr b="1" lang="en" sz="1200">
                          <a:solidFill>
                            <a:srgbClr val="FFFFFF"/>
                          </a:solidFill>
                          <a:latin typeface="Mada"/>
                          <a:ea typeface="Mada"/>
                          <a:cs typeface="Mada"/>
                          <a:sym typeface="Mada"/>
                        </a:rPr>
                        <a:t>(Antidot)</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298450" lvl="0" marL="457200" rtl="0" algn="l">
                        <a:spcBef>
                          <a:spcPts val="0"/>
                        </a:spcBef>
                        <a:spcAft>
                          <a:spcPts val="0"/>
                        </a:spcAft>
                        <a:buSzPts val="1100"/>
                        <a:buFont typeface="Mada"/>
                        <a:buChar char="●"/>
                      </a:pPr>
                      <a:r>
                        <a:rPr lang="en" sz="1100">
                          <a:latin typeface="Mada"/>
                          <a:ea typeface="Mada"/>
                          <a:cs typeface="Mada"/>
                          <a:sym typeface="Mada"/>
                        </a:rPr>
                        <a:t>Protamine sulfate</a:t>
                      </a:r>
                      <a:endParaRPr sz="1100">
                        <a:latin typeface="Mada"/>
                        <a:ea typeface="Mada"/>
                        <a:cs typeface="Mada"/>
                        <a:sym typeface="Mada"/>
                      </a:endParaRPr>
                    </a:p>
                    <a:p>
                      <a:pPr indent="0" lvl="0" marL="457200" rtl="0" algn="l">
                        <a:spcBef>
                          <a:spcPts val="0"/>
                        </a:spcBef>
                        <a:spcAft>
                          <a:spcPts val="0"/>
                        </a:spcAft>
                        <a:buNone/>
                      </a:pPr>
                      <a:r>
                        <a:rPr lang="en" sz="1100">
                          <a:latin typeface="Mada"/>
                          <a:ea typeface="Mada"/>
                          <a:cs typeface="Mada"/>
                          <a:sym typeface="Mada"/>
                        </a:rPr>
                        <a:t>( chemical antagonism, fast onset)</a:t>
                      </a:r>
                      <a:endParaRPr sz="1100">
                        <a:latin typeface="Mada"/>
                        <a:ea typeface="Mada"/>
                        <a:cs typeface="Mada"/>
                        <a:sym typeface="Mada"/>
                      </a:endParaRPr>
                    </a:p>
                  </a:txBody>
                  <a:tcPr marT="91425" marB="91425" marR="91425" marL="91425"/>
                </a:tc>
                <a:tc>
                  <a:txBody>
                    <a:bodyPr/>
                    <a:lstStyle/>
                    <a:p>
                      <a:pPr indent="-298450" lvl="0" marL="457200" rtl="0" algn="l">
                        <a:spcBef>
                          <a:spcPts val="0"/>
                        </a:spcBef>
                        <a:spcAft>
                          <a:spcPts val="0"/>
                        </a:spcAft>
                        <a:buSzPts val="1100"/>
                        <a:buFont typeface="Mada"/>
                        <a:buChar char="●"/>
                      </a:pPr>
                      <a:r>
                        <a:rPr b="1" lang="en" sz="1100">
                          <a:solidFill>
                            <a:schemeClr val="dk1"/>
                          </a:solidFill>
                          <a:latin typeface="Mada"/>
                          <a:ea typeface="Mada"/>
                          <a:cs typeface="Mada"/>
                          <a:sym typeface="Mada"/>
                        </a:rPr>
                        <a:t>↑</a:t>
                      </a:r>
                      <a:r>
                        <a:rPr lang="en" sz="1100">
                          <a:solidFill>
                            <a:schemeClr val="dk1"/>
                          </a:solidFill>
                          <a:latin typeface="Mada"/>
                          <a:ea typeface="Mada"/>
                          <a:cs typeface="Mada"/>
                          <a:sym typeface="Mada"/>
                        </a:rPr>
                        <a:t>Vit k cofactor synthesis </a:t>
                      </a:r>
                      <a:endParaRPr sz="1100">
                        <a:solidFill>
                          <a:schemeClr val="dk1"/>
                        </a:solidFill>
                        <a:latin typeface="Mada"/>
                        <a:ea typeface="Mada"/>
                        <a:cs typeface="Mada"/>
                        <a:sym typeface="Mada"/>
                      </a:endParaRPr>
                    </a:p>
                    <a:p>
                      <a:pPr indent="0" lvl="0" marL="457200" rtl="0" algn="l">
                        <a:spcBef>
                          <a:spcPts val="0"/>
                        </a:spcBef>
                        <a:spcAft>
                          <a:spcPts val="0"/>
                        </a:spcAft>
                        <a:buNone/>
                      </a:pPr>
                      <a:r>
                        <a:rPr lang="en" sz="1100">
                          <a:solidFill>
                            <a:schemeClr val="dk1"/>
                          </a:solidFill>
                          <a:latin typeface="Mada"/>
                          <a:ea typeface="Mada"/>
                          <a:cs typeface="Mada"/>
                          <a:sym typeface="Mada"/>
                        </a:rPr>
                        <a:t>(slow onset)</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en" sz="1100">
                          <a:solidFill>
                            <a:schemeClr val="dk1"/>
                          </a:solidFill>
                          <a:latin typeface="Mada"/>
                          <a:ea typeface="Mada"/>
                          <a:cs typeface="Mada"/>
                          <a:sym typeface="Mada"/>
                        </a:rPr>
                        <a:t>Fresh frozen plasma ( fast onset )</a:t>
                      </a:r>
                      <a:endParaRPr sz="1100">
                        <a:solidFill>
                          <a:schemeClr val="dk1"/>
                        </a:solidFill>
                        <a:latin typeface="Mada"/>
                        <a:ea typeface="Mada"/>
                        <a:cs typeface="Mada"/>
                        <a:sym typeface="Mada"/>
                      </a:endParaRPr>
                    </a:p>
                  </a:txBody>
                  <a:tcPr marT="91425" marB="91425" marR="91425" marL="91425"/>
                </a:tc>
              </a:tr>
              <a:tr h="753150">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Uses</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298450" lvl="0" marL="457200" rtl="0" algn="l">
                        <a:spcBef>
                          <a:spcPts val="0"/>
                        </a:spcBef>
                        <a:spcAft>
                          <a:spcPts val="0"/>
                        </a:spcAft>
                        <a:buSzPts val="1100"/>
                        <a:buFont typeface="Mada"/>
                        <a:buChar char="●"/>
                      </a:pPr>
                      <a:r>
                        <a:rPr lang="en" sz="1100">
                          <a:latin typeface="Mada"/>
                          <a:ea typeface="Mada"/>
                          <a:cs typeface="Mada"/>
                          <a:sym typeface="Mada"/>
                        </a:rPr>
                        <a:t>Rapid anticoagulation ( intensive ) for:</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en" sz="1100">
                          <a:latin typeface="Mada"/>
                          <a:ea typeface="Mada"/>
                          <a:cs typeface="Mada"/>
                          <a:sym typeface="Mada"/>
                        </a:rPr>
                        <a:t>Thromboses, emboli, unstable angina disseminated intravascular coagulation (DIC), open heart surgery ...etc</a:t>
                      </a:r>
                      <a:endParaRPr sz="1100">
                        <a:latin typeface="Mada"/>
                        <a:ea typeface="Mada"/>
                        <a:cs typeface="Mada"/>
                        <a:sym typeface="Mada"/>
                      </a:endParaRPr>
                    </a:p>
                  </a:txBody>
                  <a:tcPr marT="91425" marB="91425" marR="91425" marL="91425"/>
                </a:tc>
                <a:tc>
                  <a:txBody>
                    <a:bodyPr/>
                    <a:lstStyle/>
                    <a:p>
                      <a:pPr indent="-298450" lvl="0" marL="457200" rtl="0" algn="l">
                        <a:spcBef>
                          <a:spcPts val="0"/>
                        </a:spcBef>
                        <a:spcAft>
                          <a:spcPts val="0"/>
                        </a:spcAft>
                        <a:buSzPts val="1100"/>
                        <a:buFont typeface="Mada"/>
                        <a:buChar char="●"/>
                      </a:pPr>
                      <a:r>
                        <a:rPr lang="en" sz="1100">
                          <a:latin typeface="Mada"/>
                          <a:ea typeface="Mada"/>
                          <a:cs typeface="Mada"/>
                          <a:sym typeface="Mada"/>
                        </a:rPr>
                        <a:t>Long term anticoagulation</a:t>
                      </a:r>
                      <a:endParaRPr sz="1100">
                        <a:latin typeface="Mada"/>
                        <a:ea typeface="Mada"/>
                        <a:cs typeface="Mada"/>
                        <a:sym typeface="Mada"/>
                      </a:endParaRPr>
                    </a:p>
                    <a:p>
                      <a:pPr indent="0" lvl="0" marL="457200" rtl="0" algn="l">
                        <a:spcBef>
                          <a:spcPts val="0"/>
                        </a:spcBef>
                        <a:spcAft>
                          <a:spcPts val="0"/>
                        </a:spcAft>
                        <a:buNone/>
                      </a:pPr>
                      <a:r>
                        <a:rPr lang="en" sz="1100">
                          <a:latin typeface="Mada"/>
                          <a:ea typeface="Mada"/>
                          <a:cs typeface="Mada"/>
                          <a:sym typeface="Mada"/>
                        </a:rPr>
                        <a:t>( controlled ) for:</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en" sz="1100">
                          <a:latin typeface="Mada"/>
                          <a:ea typeface="Mada"/>
                          <a:cs typeface="Mada"/>
                          <a:sym typeface="Mada"/>
                        </a:rPr>
                        <a:t>Thromboses, emboli, post MI, heart valve damage , atrial arrhythmias ...etc</a:t>
                      </a:r>
                      <a:endParaRPr sz="1100">
                        <a:latin typeface="Mada"/>
                        <a:ea typeface="Mada"/>
                        <a:cs typeface="Mada"/>
                        <a:sym typeface="Mada"/>
                      </a:endParaRPr>
                    </a:p>
                  </a:txBody>
                  <a:tcPr marT="91425" marB="91425" marR="91425" marL="91425"/>
                </a:tc>
              </a:tr>
              <a:tr h="646550">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Toxicity</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298450" lvl="0" marL="457200" rtl="0" algn="l">
                        <a:spcBef>
                          <a:spcPts val="0"/>
                        </a:spcBef>
                        <a:spcAft>
                          <a:spcPts val="0"/>
                        </a:spcAft>
                        <a:buSzPts val="1100"/>
                        <a:buFont typeface="Mada"/>
                        <a:buChar char="●"/>
                      </a:pPr>
                      <a:r>
                        <a:rPr lang="en" sz="1100">
                          <a:latin typeface="Mada"/>
                          <a:ea typeface="Mada"/>
                          <a:cs typeface="Mada"/>
                          <a:sym typeface="Mada"/>
                        </a:rPr>
                        <a:t>Bleeding</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en" sz="1100">
                          <a:latin typeface="Mada"/>
                          <a:ea typeface="Mada"/>
                          <a:cs typeface="Mada"/>
                          <a:sym typeface="Mada"/>
                        </a:rPr>
                        <a:t>Osteoporosis</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en" sz="1100">
                          <a:latin typeface="Mada"/>
                          <a:ea typeface="Mada"/>
                          <a:cs typeface="Mada"/>
                          <a:sym typeface="Mada"/>
                        </a:rPr>
                        <a:t>HIT</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en" sz="1100">
                          <a:latin typeface="Mada"/>
                          <a:ea typeface="Mada"/>
                          <a:cs typeface="Mada"/>
                          <a:sym typeface="Mada"/>
                        </a:rPr>
                        <a:t>Hypersensitivity</a:t>
                      </a:r>
                      <a:endParaRPr sz="1100">
                        <a:latin typeface="Mada"/>
                        <a:ea typeface="Mada"/>
                        <a:cs typeface="Mada"/>
                        <a:sym typeface="Mada"/>
                      </a:endParaRPr>
                    </a:p>
                  </a:txBody>
                  <a:tcPr marT="91425" marB="91425" marR="91425" marL="91425"/>
                </a:tc>
                <a:tc>
                  <a:txBody>
                    <a:bodyPr/>
                    <a:lstStyle/>
                    <a:p>
                      <a:pPr indent="-298450" lvl="0" marL="457200" rtl="0" algn="l">
                        <a:spcBef>
                          <a:spcPts val="0"/>
                        </a:spcBef>
                        <a:spcAft>
                          <a:spcPts val="0"/>
                        </a:spcAft>
                        <a:buSzPts val="1100"/>
                        <a:buFont typeface="Mada"/>
                        <a:buChar char="●"/>
                      </a:pPr>
                      <a:r>
                        <a:rPr lang="en" sz="1100">
                          <a:latin typeface="Mada"/>
                          <a:ea typeface="Mada"/>
                          <a:cs typeface="Mada"/>
                          <a:sym typeface="Mada"/>
                        </a:rPr>
                        <a:t>Bleeding</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en" sz="1100">
                          <a:latin typeface="Mada"/>
                          <a:ea typeface="Mada"/>
                          <a:cs typeface="Mada"/>
                          <a:sym typeface="Mada"/>
                        </a:rPr>
                        <a:t>Skin necrosis ( if low protein C) </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en" sz="1100">
                          <a:latin typeface="Mada"/>
                          <a:ea typeface="Mada"/>
                          <a:cs typeface="Mada"/>
                          <a:sym typeface="Mada"/>
                        </a:rPr>
                        <a:t>Drug interactions</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en" sz="1100">
                          <a:latin typeface="Mada"/>
                          <a:ea typeface="Mada"/>
                          <a:cs typeface="Mada"/>
                          <a:sym typeface="Mada"/>
                        </a:rPr>
                        <a:t>Teratogenic ( bone dysmorphogenesis )</a:t>
                      </a:r>
                      <a:endParaRPr sz="1100">
                        <a:latin typeface="Mada"/>
                        <a:ea typeface="Mada"/>
                        <a:cs typeface="Mada"/>
                        <a:sym typeface="Mada"/>
                      </a:endParaRPr>
                    </a:p>
                  </a:txBody>
                  <a:tcPr marT="91425" marB="91425" marR="91425" marL="91425"/>
                </a:tc>
              </a:tr>
            </a:tbl>
          </a:graphicData>
        </a:graphic>
      </p:graphicFrame>
      <p:sp>
        <p:nvSpPr>
          <p:cNvPr id="376" name="Google Shape;376;p32"/>
          <p:cNvSpPr txBox="1"/>
          <p:nvPr/>
        </p:nvSpPr>
        <p:spPr>
          <a:xfrm>
            <a:off x="-308475" y="4943475"/>
            <a:ext cx="7315200" cy="52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200">
                <a:solidFill>
                  <a:srgbClr val="741B47"/>
                </a:solidFill>
                <a:latin typeface="Georgia"/>
                <a:ea typeface="Georgia"/>
                <a:cs typeface="Georgia"/>
                <a:sym typeface="Georgia"/>
              </a:rPr>
              <a:t>Comparison Between Heparin and Warfarin </a:t>
            </a:r>
            <a:endParaRPr b="1" sz="2200">
              <a:solidFill>
                <a:srgbClr val="741B47"/>
              </a:solidFill>
              <a:latin typeface="Georgia"/>
              <a:ea typeface="Georgia"/>
              <a:cs typeface="Georgia"/>
              <a:sym typeface="Georgi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0" name="Shape 380"/>
        <p:cNvGrpSpPr/>
        <p:nvPr/>
      </p:nvGrpSpPr>
      <p:grpSpPr>
        <a:xfrm>
          <a:off x="0" y="0"/>
          <a:ext cx="0" cy="0"/>
          <a:chOff x="0" y="0"/>
          <a:chExt cx="0" cy="0"/>
        </a:xfrm>
      </p:grpSpPr>
      <p:sp>
        <p:nvSpPr>
          <p:cNvPr id="381" name="Google Shape;381;p33"/>
          <p:cNvSpPr/>
          <p:nvPr/>
        </p:nvSpPr>
        <p:spPr>
          <a:xfrm rot="-5400000">
            <a:off x="-98307" y="10782768"/>
            <a:ext cx="1492014" cy="1314450"/>
          </a:xfrm>
          <a:prstGeom prst="flowChartMerge">
            <a:avLst/>
          </a:prstGeom>
          <a:solidFill>
            <a:srgbClr val="D5A6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33"/>
          <p:cNvSpPr txBox="1"/>
          <p:nvPr/>
        </p:nvSpPr>
        <p:spPr>
          <a:xfrm>
            <a:off x="-76200" y="11196215"/>
            <a:ext cx="1371600" cy="39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800">
                <a:solidFill>
                  <a:srgbClr val="FFFFFF"/>
                </a:solidFill>
                <a:latin typeface="Georgia"/>
                <a:ea typeface="Georgia"/>
                <a:cs typeface="Georgia"/>
                <a:sym typeface="Georgia"/>
              </a:rPr>
              <a:t>Answers:</a:t>
            </a:r>
            <a:endParaRPr b="1" i="1" sz="1800">
              <a:solidFill>
                <a:srgbClr val="FFFFFF"/>
              </a:solidFill>
              <a:latin typeface="Georgia"/>
              <a:ea typeface="Georgia"/>
              <a:cs typeface="Georgia"/>
              <a:sym typeface="Georgia"/>
            </a:endParaRPr>
          </a:p>
        </p:txBody>
      </p:sp>
      <p:sp>
        <p:nvSpPr>
          <p:cNvPr id="383" name="Google Shape;383;p33"/>
          <p:cNvSpPr txBox="1"/>
          <p:nvPr/>
        </p:nvSpPr>
        <p:spPr>
          <a:xfrm>
            <a:off x="4114800" y="10153362"/>
            <a:ext cx="876600" cy="20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741B47"/>
                </a:solidFill>
                <a:latin typeface="Mada"/>
                <a:ea typeface="Mada"/>
                <a:cs typeface="Mada"/>
                <a:sym typeface="Mada"/>
              </a:rPr>
              <a:t>SAQ</a:t>
            </a:r>
            <a:endParaRPr b="1" sz="1200">
              <a:solidFill>
                <a:srgbClr val="741B47"/>
              </a:solidFill>
              <a:latin typeface="Mada"/>
              <a:ea typeface="Mada"/>
              <a:cs typeface="Mada"/>
              <a:sym typeface="Mada"/>
            </a:endParaRPr>
          </a:p>
        </p:txBody>
      </p:sp>
      <p:graphicFrame>
        <p:nvGraphicFramePr>
          <p:cNvPr id="384" name="Google Shape;384;p33"/>
          <p:cNvGraphicFramePr/>
          <p:nvPr/>
        </p:nvGraphicFramePr>
        <p:xfrm>
          <a:off x="2376925" y="10353413"/>
          <a:ext cx="3000000" cy="3000000"/>
        </p:xfrm>
        <a:graphic>
          <a:graphicData uri="http://schemas.openxmlformats.org/drawingml/2006/table">
            <a:tbl>
              <a:tblPr>
                <a:noFill/>
                <a:tableStyleId>{1F3F2DB6-4125-43BF-BE99-9D106D9B7C9B}</a:tableStyleId>
              </a:tblPr>
              <a:tblGrid>
                <a:gridCol w="382850"/>
                <a:gridCol w="3993600"/>
              </a:tblGrid>
              <a:tr h="123775">
                <a:tc>
                  <a:txBody>
                    <a:bodyPr/>
                    <a:lstStyle/>
                    <a:p>
                      <a:pPr indent="0" lvl="0" marL="0" rtl="0" algn="ctr">
                        <a:spcBef>
                          <a:spcPts val="0"/>
                        </a:spcBef>
                        <a:spcAft>
                          <a:spcPts val="0"/>
                        </a:spcAft>
                        <a:buNone/>
                      </a:pPr>
                      <a:r>
                        <a:rPr lang="en" sz="800">
                          <a:solidFill>
                            <a:srgbClr val="A64D79"/>
                          </a:solidFill>
                          <a:latin typeface="Mada"/>
                          <a:ea typeface="Mada"/>
                          <a:cs typeface="Mada"/>
                          <a:sym typeface="Mada"/>
                        </a:rPr>
                        <a:t>Q1</a:t>
                      </a:r>
                      <a:endParaRPr sz="800">
                        <a:solidFill>
                          <a:srgbClr val="A64D79"/>
                        </a:solidFill>
                        <a:latin typeface="Mada"/>
                        <a:ea typeface="Mada"/>
                        <a:cs typeface="Mada"/>
                        <a:sym typeface="Mada"/>
                      </a:endParaRPr>
                    </a:p>
                  </a:txBody>
                  <a:tcPr marT="91400" marB="91400"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800">
                          <a:solidFill>
                            <a:srgbClr val="D9D9D9"/>
                          </a:solidFill>
                          <a:latin typeface="Mada"/>
                          <a:ea typeface="Mada"/>
                          <a:cs typeface="Mada"/>
                          <a:sym typeface="Mada"/>
                        </a:rPr>
                        <a:t>Heparin</a:t>
                      </a:r>
                      <a:endParaRPr sz="800">
                        <a:solidFill>
                          <a:srgbClr val="D9D9D9"/>
                        </a:solidFill>
                        <a:latin typeface="Mada"/>
                        <a:ea typeface="Mada"/>
                        <a:cs typeface="Mada"/>
                        <a:sym typeface="Mada"/>
                      </a:endParaRPr>
                    </a:p>
                  </a:txBody>
                  <a:tcPr marT="91400" marB="91400"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06625">
                <a:tc>
                  <a:txBody>
                    <a:bodyPr/>
                    <a:lstStyle/>
                    <a:p>
                      <a:pPr indent="0" lvl="0" marL="0" rtl="0" algn="ctr">
                        <a:spcBef>
                          <a:spcPts val="0"/>
                        </a:spcBef>
                        <a:spcAft>
                          <a:spcPts val="0"/>
                        </a:spcAft>
                        <a:buNone/>
                      </a:pPr>
                      <a:r>
                        <a:rPr lang="en" sz="800">
                          <a:solidFill>
                            <a:srgbClr val="A64D79"/>
                          </a:solidFill>
                          <a:latin typeface="Mada"/>
                          <a:ea typeface="Mada"/>
                          <a:cs typeface="Mada"/>
                          <a:sym typeface="Mada"/>
                        </a:rPr>
                        <a:t>Q2</a:t>
                      </a:r>
                      <a:endParaRPr sz="800">
                        <a:solidFill>
                          <a:srgbClr val="A64D79"/>
                        </a:solidFill>
                        <a:latin typeface="Mada"/>
                        <a:ea typeface="Mada"/>
                        <a:cs typeface="Mada"/>
                        <a:sym typeface="Mada"/>
                      </a:endParaRPr>
                    </a:p>
                  </a:txBody>
                  <a:tcPr marT="91400" marB="91400"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None/>
                      </a:pPr>
                      <a:r>
                        <a:rPr lang="en" sz="700">
                          <a:solidFill>
                            <a:srgbClr val="D9D9D9"/>
                          </a:solidFill>
                          <a:latin typeface="Mada"/>
                          <a:ea typeface="Mada"/>
                          <a:cs typeface="Mada"/>
                          <a:sym typeface="Mada"/>
                        </a:rPr>
                        <a:t>Indirect Thrombin Inhibitor by increasing the activity of “antithrombin III”which inhibits mainly thrombin and</a:t>
                      </a:r>
                      <a:r>
                        <a:rPr i="1" lang="en" sz="700">
                          <a:solidFill>
                            <a:srgbClr val="D9D9D9"/>
                          </a:solidFill>
                          <a:latin typeface="Mada"/>
                          <a:ea typeface="Mada"/>
                          <a:cs typeface="Mada"/>
                          <a:sym typeface="Mada"/>
                        </a:rPr>
                        <a:t> </a:t>
                      </a:r>
                      <a:r>
                        <a:rPr lang="en" sz="700">
                          <a:solidFill>
                            <a:srgbClr val="D9D9D9"/>
                          </a:solidFill>
                          <a:latin typeface="Mada"/>
                          <a:ea typeface="Mada"/>
                          <a:cs typeface="Mada"/>
                          <a:sym typeface="Mada"/>
                        </a:rPr>
                        <a:t>Xa. </a:t>
                      </a:r>
                      <a:endParaRPr sz="700">
                        <a:solidFill>
                          <a:srgbClr val="D9D9D9"/>
                        </a:solidFill>
                        <a:latin typeface="Mada"/>
                        <a:ea typeface="Mada"/>
                        <a:cs typeface="Mada"/>
                        <a:sym typeface="Mada"/>
                      </a:endParaRPr>
                    </a:p>
                  </a:txBody>
                  <a:tcPr marT="91400" marB="91400"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750">
                <a:tc>
                  <a:txBody>
                    <a:bodyPr/>
                    <a:lstStyle/>
                    <a:p>
                      <a:pPr indent="0" lvl="0" marL="0" rtl="0" algn="ctr">
                        <a:spcBef>
                          <a:spcPts val="0"/>
                        </a:spcBef>
                        <a:spcAft>
                          <a:spcPts val="0"/>
                        </a:spcAft>
                        <a:buNone/>
                      </a:pPr>
                      <a:r>
                        <a:rPr lang="en" sz="800">
                          <a:solidFill>
                            <a:srgbClr val="A64D79"/>
                          </a:solidFill>
                          <a:latin typeface="Mada"/>
                          <a:ea typeface="Mada"/>
                          <a:cs typeface="Mada"/>
                          <a:sym typeface="Mada"/>
                        </a:rPr>
                        <a:t>Q3</a:t>
                      </a:r>
                      <a:endParaRPr sz="800">
                        <a:solidFill>
                          <a:srgbClr val="A64D79"/>
                        </a:solidFill>
                        <a:latin typeface="Mada"/>
                        <a:ea typeface="Mada"/>
                        <a:cs typeface="Mada"/>
                        <a:sym typeface="Mada"/>
                      </a:endParaRPr>
                    </a:p>
                  </a:txBody>
                  <a:tcPr marT="91400" marB="91400"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700">
                          <a:solidFill>
                            <a:srgbClr val="D9D9D9"/>
                          </a:solidFill>
                          <a:latin typeface="Mada"/>
                          <a:ea typeface="Mada"/>
                          <a:cs typeface="Mada"/>
                          <a:sym typeface="Mada"/>
                        </a:rPr>
                        <a:t>IV protamine sulfate</a:t>
                      </a:r>
                      <a:endParaRPr sz="700">
                        <a:solidFill>
                          <a:srgbClr val="D9D9D9"/>
                        </a:solidFill>
                        <a:latin typeface="Mada"/>
                        <a:ea typeface="Mada"/>
                        <a:cs typeface="Mada"/>
                        <a:sym typeface="Mada"/>
                      </a:endParaRPr>
                    </a:p>
                  </a:txBody>
                  <a:tcPr marT="91400" marB="91400"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750">
                <a:tc>
                  <a:txBody>
                    <a:bodyPr/>
                    <a:lstStyle/>
                    <a:p>
                      <a:pPr indent="0" lvl="0" marL="0" rtl="0" algn="ctr">
                        <a:spcBef>
                          <a:spcPts val="0"/>
                        </a:spcBef>
                        <a:spcAft>
                          <a:spcPts val="0"/>
                        </a:spcAft>
                        <a:buNone/>
                      </a:pPr>
                      <a:r>
                        <a:rPr lang="en" sz="800">
                          <a:solidFill>
                            <a:srgbClr val="A64D79"/>
                          </a:solidFill>
                          <a:latin typeface="Mada"/>
                          <a:ea typeface="Mada"/>
                          <a:cs typeface="Mada"/>
                          <a:sym typeface="Mada"/>
                        </a:rPr>
                        <a:t>Q4</a:t>
                      </a:r>
                      <a:endParaRPr sz="800">
                        <a:solidFill>
                          <a:srgbClr val="A64D79"/>
                        </a:solidFill>
                        <a:latin typeface="Mada"/>
                        <a:ea typeface="Mada"/>
                        <a:cs typeface="Mada"/>
                        <a:sym typeface="Mada"/>
                      </a:endParaRPr>
                    </a:p>
                  </a:txBody>
                  <a:tcPr marT="91400" marB="91400"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700">
                          <a:solidFill>
                            <a:srgbClr val="D9D9D9"/>
                          </a:solidFill>
                          <a:latin typeface="Mada"/>
                          <a:ea typeface="Mada"/>
                          <a:cs typeface="Mada"/>
                          <a:sym typeface="Mada"/>
                        </a:rPr>
                        <a:t>Increase activity of Warfarin by inhibiting synthesis of vitamin K</a:t>
                      </a:r>
                      <a:endParaRPr sz="700">
                        <a:solidFill>
                          <a:srgbClr val="D9D9D9"/>
                        </a:solidFill>
                        <a:latin typeface="Mada"/>
                        <a:ea typeface="Mada"/>
                        <a:cs typeface="Mada"/>
                        <a:sym typeface="Mada"/>
                      </a:endParaRPr>
                    </a:p>
                  </a:txBody>
                  <a:tcPr marT="91400" marB="91400"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750">
                <a:tc>
                  <a:txBody>
                    <a:bodyPr/>
                    <a:lstStyle/>
                    <a:p>
                      <a:pPr indent="0" lvl="0" marL="0" rtl="0" algn="ctr">
                        <a:spcBef>
                          <a:spcPts val="0"/>
                        </a:spcBef>
                        <a:spcAft>
                          <a:spcPts val="0"/>
                        </a:spcAft>
                        <a:buNone/>
                      </a:pPr>
                      <a:r>
                        <a:rPr lang="en" sz="800">
                          <a:solidFill>
                            <a:srgbClr val="A64D79"/>
                          </a:solidFill>
                          <a:latin typeface="Mada"/>
                          <a:ea typeface="Mada"/>
                          <a:cs typeface="Mada"/>
                          <a:sym typeface="Mada"/>
                        </a:rPr>
                        <a:t>Q5</a:t>
                      </a:r>
                      <a:endParaRPr sz="800">
                        <a:solidFill>
                          <a:srgbClr val="A64D79"/>
                        </a:solidFill>
                        <a:latin typeface="Mada"/>
                        <a:ea typeface="Mada"/>
                        <a:cs typeface="Mada"/>
                        <a:sym typeface="Mada"/>
                      </a:endParaRPr>
                    </a:p>
                  </a:txBody>
                  <a:tcPr marT="91400" marB="91400"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700">
                          <a:solidFill>
                            <a:srgbClr val="D9D9D9"/>
                          </a:solidFill>
                          <a:latin typeface="Mada"/>
                          <a:ea typeface="Mada"/>
                          <a:cs typeface="Mada"/>
                          <a:sym typeface="Mada"/>
                        </a:rPr>
                        <a:t>Rifampicin</a:t>
                      </a:r>
                      <a:r>
                        <a:rPr lang="en" sz="700">
                          <a:solidFill>
                            <a:srgbClr val="D9D9D9"/>
                          </a:solidFill>
                          <a:latin typeface="Mada"/>
                          <a:ea typeface="Mada"/>
                          <a:cs typeface="Mada"/>
                          <a:sym typeface="Mada"/>
                        </a:rPr>
                        <a:t> - oral contraceptive ( any drug from slide 7)</a:t>
                      </a:r>
                      <a:endParaRPr sz="700">
                        <a:solidFill>
                          <a:srgbClr val="D9D9D9"/>
                        </a:solidFill>
                        <a:latin typeface="Mada"/>
                        <a:ea typeface="Mada"/>
                        <a:cs typeface="Mada"/>
                        <a:sym typeface="Mada"/>
                      </a:endParaRPr>
                    </a:p>
                  </a:txBody>
                  <a:tcPr marT="91400" marB="91400"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graphicFrame>
        <p:nvGraphicFramePr>
          <p:cNvPr id="385" name="Google Shape;385;p33"/>
          <p:cNvGraphicFramePr/>
          <p:nvPr/>
        </p:nvGraphicFramePr>
        <p:xfrm>
          <a:off x="1386325" y="10353413"/>
          <a:ext cx="3000000" cy="3000000"/>
        </p:xfrm>
        <a:graphic>
          <a:graphicData uri="http://schemas.openxmlformats.org/drawingml/2006/table">
            <a:tbl>
              <a:tblPr>
                <a:noFill/>
                <a:tableStyleId>{1F3F2DB6-4125-43BF-BE99-9D106D9B7C9B}</a:tableStyleId>
              </a:tblPr>
              <a:tblGrid>
                <a:gridCol w="382850"/>
                <a:gridCol w="382850"/>
              </a:tblGrid>
              <a:tr h="123775">
                <a:tc>
                  <a:txBody>
                    <a:bodyPr/>
                    <a:lstStyle/>
                    <a:p>
                      <a:pPr indent="0" lvl="0" marL="0" rtl="0" algn="ctr">
                        <a:spcBef>
                          <a:spcPts val="0"/>
                        </a:spcBef>
                        <a:spcAft>
                          <a:spcPts val="0"/>
                        </a:spcAft>
                        <a:buNone/>
                      </a:pPr>
                      <a:r>
                        <a:rPr lang="en" sz="800">
                          <a:solidFill>
                            <a:srgbClr val="A64D79"/>
                          </a:solidFill>
                          <a:latin typeface="Mada"/>
                          <a:ea typeface="Mada"/>
                          <a:cs typeface="Mada"/>
                          <a:sym typeface="Mada"/>
                        </a:rPr>
                        <a:t>Q1</a:t>
                      </a:r>
                      <a:endParaRPr sz="800">
                        <a:solidFill>
                          <a:srgbClr val="A64D79"/>
                        </a:solidFill>
                        <a:latin typeface="Mada"/>
                        <a:ea typeface="Mada"/>
                        <a:cs typeface="Mada"/>
                        <a:sym typeface="Mada"/>
                      </a:endParaRPr>
                    </a:p>
                  </a:txBody>
                  <a:tcPr marT="91400" marB="91400"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800">
                          <a:solidFill>
                            <a:srgbClr val="D9D9D9"/>
                          </a:solidFill>
                          <a:latin typeface="Mada"/>
                          <a:ea typeface="Mada"/>
                          <a:cs typeface="Mada"/>
                          <a:sym typeface="Mada"/>
                        </a:rPr>
                        <a:t>B</a:t>
                      </a:r>
                      <a:endParaRPr sz="800">
                        <a:solidFill>
                          <a:srgbClr val="D9D9D9"/>
                        </a:solidFill>
                        <a:latin typeface="Mada"/>
                        <a:ea typeface="Mada"/>
                        <a:cs typeface="Mada"/>
                        <a:sym typeface="Mada"/>
                      </a:endParaRPr>
                    </a:p>
                  </a:txBody>
                  <a:tcPr marT="91400" marB="91400"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750">
                <a:tc>
                  <a:txBody>
                    <a:bodyPr/>
                    <a:lstStyle/>
                    <a:p>
                      <a:pPr indent="0" lvl="0" marL="0" rtl="0" algn="ctr">
                        <a:spcBef>
                          <a:spcPts val="0"/>
                        </a:spcBef>
                        <a:spcAft>
                          <a:spcPts val="0"/>
                        </a:spcAft>
                        <a:buNone/>
                      </a:pPr>
                      <a:r>
                        <a:rPr lang="en" sz="800">
                          <a:solidFill>
                            <a:srgbClr val="A64D79"/>
                          </a:solidFill>
                          <a:latin typeface="Mada"/>
                          <a:ea typeface="Mada"/>
                          <a:cs typeface="Mada"/>
                          <a:sym typeface="Mada"/>
                        </a:rPr>
                        <a:t>Q2</a:t>
                      </a:r>
                      <a:endParaRPr sz="800">
                        <a:solidFill>
                          <a:srgbClr val="A64D79"/>
                        </a:solidFill>
                        <a:latin typeface="Mada"/>
                        <a:ea typeface="Mada"/>
                        <a:cs typeface="Mada"/>
                        <a:sym typeface="Mada"/>
                      </a:endParaRPr>
                    </a:p>
                  </a:txBody>
                  <a:tcPr marT="91400" marB="91400"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800">
                          <a:solidFill>
                            <a:srgbClr val="D9D9D9"/>
                          </a:solidFill>
                          <a:latin typeface="Mada"/>
                          <a:ea typeface="Mada"/>
                          <a:cs typeface="Mada"/>
                          <a:sym typeface="Mada"/>
                        </a:rPr>
                        <a:t>B</a:t>
                      </a:r>
                      <a:endParaRPr sz="800">
                        <a:solidFill>
                          <a:srgbClr val="D9D9D9"/>
                        </a:solidFill>
                        <a:latin typeface="Mada"/>
                        <a:ea typeface="Mada"/>
                        <a:cs typeface="Mada"/>
                        <a:sym typeface="Mada"/>
                      </a:endParaRPr>
                    </a:p>
                  </a:txBody>
                  <a:tcPr marT="91400" marB="91400"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750">
                <a:tc>
                  <a:txBody>
                    <a:bodyPr/>
                    <a:lstStyle/>
                    <a:p>
                      <a:pPr indent="0" lvl="0" marL="0" rtl="0" algn="ctr">
                        <a:spcBef>
                          <a:spcPts val="0"/>
                        </a:spcBef>
                        <a:spcAft>
                          <a:spcPts val="0"/>
                        </a:spcAft>
                        <a:buNone/>
                      </a:pPr>
                      <a:r>
                        <a:rPr lang="en" sz="800">
                          <a:solidFill>
                            <a:srgbClr val="A64D79"/>
                          </a:solidFill>
                          <a:latin typeface="Mada"/>
                          <a:ea typeface="Mada"/>
                          <a:cs typeface="Mada"/>
                          <a:sym typeface="Mada"/>
                        </a:rPr>
                        <a:t>Q3</a:t>
                      </a:r>
                      <a:endParaRPr sz="800">
                        <a:solidFill>
                          <a:srgbClr val="A64D79"/>
                        </a:solidFill>
                        <a:latin typeface="Mada"/>
                        <a:ea typeface="Mada"/>
                        <a:cs typeface="Mada"/>
                        <a:sym typeface="Mada"/>
                      </a:endParaRPr>
                    </a:p>
                  </a:txBody>
                  <a:tcPr marT="91400" marB="91400"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800">
                          <a:solidFill>
                            <a:srgbClr val="D9D9D9"/>
                          </a:solidFill>
                          <a:latin typeface="Mada"/>
                          <a:ea typeface="Mada"/>
                          <a:cs typeface="Mada"/>
                          <a:sym typeface="Mada"/>
                        </a:rPr>
                        <a:t>A</a:t>
                      </a:r>
                      <a:endParaRPr sz="800">
                        <a:solidFill>
                          <a:srgbClr val="D9D9D9"/>
                        </a:solidFill>
                        <a:latin typeface="Mada"/>
                        <a:ea typeface="Mada"/>
                        <a:cs typeface="Mada"/>
                        <a:sym typeface="Mada"/>
                      </a:endParaRPr>
                    </a:p>
                  </a:txBody>
                  <a:tcPr marT="91400" marB="91400"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750">
                <a:tc>
                  <a:txBody>
                    <a:bodyPr/>
                    <a:lstStyle/>
                    <a:p>
                      <a:pPr indent="0" lvl="0" marL="0" rtl="0" algn="ctr">
                        <a:spcBef>
                          <a:spcPts val="0"/>
                        </a:spcBef>
                        <a:spcAft>
                          <a:spcPts val="0"/>
                        </a:spcAft>
                        <a:buNone/>
                      </a:pPr>
                      <a:r>
                        <a:rPr lang="en" sz="800">
                          <a:solidFill>
                            <a:srgbClr val="A64D79"/>
                          </a:solidFill>
                          <a:latin typeface="Mada"/>
                          <a:ea typeface="Mada"/>
                          <a:cs typeface="Mada"/>
                          <a:sym typeface="Mada"/>
                        </a:rPr>
                        <a:t>Q4</a:t>
                      </a:r>
                      <a:endParaRPr sz="800">
                        <a:solidFill>
                          <a:srgbClr val="A64D79"/>
                        </a:solidFill>
                        <a:latin typeface="Mada"/>
                        <a:ea typeface="Mada"/>
                        <a:cs typeface="Mada"/>
                        <a:sym typeface="Mada"/>
                      </a:endParaRPr>
                    </a:p>
                  </a:txBody>
                  <a:tcPr marT="91400" marB="91400"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800">
                          <a:solidFill>
                            <a:srgbClr val="D9D9D9"/>
                          </a:solidFill>
                          <a:latin typeface="Mada"/>
                          <a:ea typeface="Mada"/>
                          <a:cs typeface="Mada"/>
                          <a:sym typeface="Mada"/>
                        </a:rPr>
                        <a:t>C</a:t>
                      </a:r>
                      <a:endParaRPr sz="800">
                        <a:solidFill>
                          <a:srgbClr val="D9D9D9"/>
                        </a:solidFill>
                        <a:latin typeface="Mada"/>
                        <a:ea typeface="Mada"/>
                        <a:cs typeface="Mada"/>
                        <a:sym typeface="Mada"/>
                      </a:endParaRPr>
                    </a:p>
                  </a:txBody>
                  <a:tcPr marT="91400" marB="91400"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750">
                <a:tc>
                  <a:txBody>
                    <a:bodyPr/>
                    <a:lstStyle/>
                    <a:p>
                      <a:pPr indent="0" lvl="0" marL="0" rtl="0" algn="ctr">
                        <a:spcBef>
                          <a:spcPts val="0"/>
                        </a:spcBef>
                        <a:spcAft>
                          <a:spcPts val="0"/>
                        </a:spcAft>
                        <a:buNone/>
                      </a:pPr>
                      <a:r>
                        <a:rPr lang="en" sz="800">
                          <a:solidFill>
                            <a:srgbClr val="A64D79"/>
                          </a:solidFill>
                          <a:latin typeface="Mada"/>
                          <a:ea typeface="Mada"/>
                          <a:cs typeface="Mada"/>
                          <a:sym typeface="Mada"/>
                        </a:rPr>
                        <a:t>Q5</a:t>
                      </a:r>
                      <a:endParaRPr sz="800">
                        <a:solidFill>
                          <a:srgbClr val="A64D79"/>
                        </a:solidFill>
                        <a:latin typeface="Mada"/>
                        <a:ea typeface="Mada"/>
                        <a:cs typeface="Mada"/>
                        <a:sym typeface="Mada"/>
                      </a:endParaRPr>
                    </a:p>
                  </a:txBody>
                  <a:tcPr marT="91400" marB="91400"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800">
                          <a:solidFill>
                            <a:srgbClr val="D9D9D9"/>
                          </a:solidFill>
                          <a:latin typeface="Mada"/>
                          <a:ea typeface="Mada"/>
                          <a:cs typeface="Mada"/>
                          <a:sym typeface="Mada"/>
                        </a:rPr>
                        <a:t>A</a:t>
                      </a:r>
                      <a:endParaRPr sz="800">
                        <a:solidFill>
                          <a:srgbClr val="D9D9D9"/>
                        </a:solidFill>
                        <a:latin typeface="Mada"/>
                        <a:ea typeface="Mada"/>
                        <a:cs typeface="Mada"/>
                        <a:sym typeface="Mada"/>
                      </a:endParaRPr>
                    </a:p>
                  </a:txBody>
                  <a:tcPr marT="91400" marB="91400"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386" name="Google Shape;386;p33"/>
          <p:cNvSpPr txBox="1"/>
          <p:nvPr/>
        </p:nvSpPr>
        <p:spPr>
          <a:xfrm>
            <a:off x="1314450" y="10153362"/>
            <a:ext cx="876600" cy="20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741B47"/>
                </a:solidFill>
                <a:latin typeface="Mada"/>
                <a:ea typeface="Mada"/>
                <a:cs typeface="Mada"/>
                <a:sym typeface="Mada"/>
              </a:rPr>
              <a:t>MCQ</a:t>
            </a:r>
            <a:endParaRPr b="1" sz="1200">
              <a:solidFill>
                <a:srgbClr val="741B47"/>
              </a:solidFill>
              <a:latin typeface="Mada"/>
              <a:ea typeface="Mada"/>
              <a:cs typeface="Mada"/>
              <a:sym typeface="Mada"/>
            </a:endParaRPr>
          </a:p>
        </p:txBody>
      </p:sp>
      <p:sp>
        <p:nvSpPr>
          <p:cNvPr id="387" name="Google Shape;387;p33"/>
          <p:cNvSpPr/>
          <p:nvPr/>
        </p:nvSpPr>
        <p:spPr>
          <a:xfrm rot="10800000">
            <a:off x="3305100" y="194"/>
            <a:ext cx="3552900" cy="1675800"/>
          </a:xfrm>
          <a:prstGeom prst="rtTriangle">
            <a:avLst/>
          </a:pr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3"/>
          <p:cNvSpPr txBox="1"/>
          <p:nvPr/>
        </p:nvSpPr>
        <p:spPr>
          <a:xfrm>
            <a:off x="4928700" y="68708"/>
            <a:ext cx="1871400" cy="75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FFFFFF"/>
                </a:solidFill>
                <a:latin typeface="Georgia"/>
                <a:ea typeface="Georgia"/>
                <a:cs typeface="Georgia"/>
                <a:sym typeface="Georgia"/>
              </a:rPr>
              <a:t>Quiz</a:t>
            </a:r>
            <a:endParaRPr b="1" sz="4800">
              <a:solidFill>
                <a:srgbClr val="FFFFFF"/>
              </a:solidFill>
              <a:latin typeface="Georgia"/>
              <a:ea typeface="Georgia"/>
              <a:cs typeface="Georgia"/>
              <a:sym typeface="Georgia"/>
            </a:endParaRPr>
          </a:p>
        </p:txBody>
      </p:sp>
      <p:sp>
        <p:nvSpPr>
          <p:cNvPr id="389" name="Google Shape;389;p33"/>
          <p:cNvSpPr/>
          <p:nvPr/>
        </p:nvSpPr>
        <p:spPr>
          <a:xfrm>
            <a:off x="123975" y="6650947"/>
            <a:ext cx="6629400" cy="3162300"/>
          </a:xfrm>
          <a:prstGeom prst="roundRect">
            <a:avLst>
              <a:gd fmla="val 16667" name="adj"/>
            </a:avLst>
          </a:prstGeom>
          <a:noFill/>
          <a:ln cap="flat" cmpd="sng" w="19050">
            <a:solidFill>
              <a:srgbClr val="B7B7B7"/>
            </a:solidFill>
            <a:prstDash val="lg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741B47"/>
                </a:solidFill>
                <a:latin typeface="Mada"/>
                <a:ea typeface="Mada"/>
                <a:cs typeface="Mada"/>
                <a:sym typeface="Mada"/>
              </a:rPr>
              <a:t>1-2.A 35-years-old </a:t>
            </a:r>
            <a:r>
              <a:rPr b="1" lang="en" sz="1200">
                <a:solidFill>
                  <a:srgbClr val="741B47"/>
                </a:solidFill>
                <a:highlight>
                  <a:srgbClr val="FFFFFF"/>
                </a:highlight>
                <a:latin typeface="Mada"/>
                <a:ea typeface="Mada"/>
                <a:cs typeface="Mada"/>
                <a:sym typeface="Mada"/>
              </a:rPr>
              <a:t> pregnant woman in her first trimester was on a 16 hour long flight and subsequently developed deep vein thrombosis. </a:t>
            </a:r>
            <a:endParaRPr b="1" sz="1200">
              <a:solidFill>
                <a:srgbClr val="741B47"/>
              </a:solidFill>
              <a:highlight>
                <a:srgbClr val="FFFFFF"/>
              </a:highlight>
              <a:latin typeface="Mada"/>
              <a:ea typeface="Mada"/>
              <a:cs typeface="Mada"/>
              <a:sym typeface="Mada"/>
            </a:endParaRPr>
          </a:p>
          <a:p>
            <a:pPr indent="0" lvl="0" marL="0" rtl="0" algn="l">
              <a:spcBef>
                <a:spcPts val="0"/>
              </a:spcBef>
              <a:spcAft>
                <a:spcPts val="0"/>
              </a:spcAft>
              <a:buNone/>
            </a:pPr>
            <a:r>
              <a:rPr lang="en" sz="1200">
                <a:solidFill>
                  <a:srgbClr val="C27BA0"/>
                </a:solidFill>
                <a:highlight>
                  <a:srgbClr val="FFFFFF"/>
                </a:highlight>
                <a:latin typeface="Mada"/>
                <a:ea typeface="Mada"/>
                <a:cs typeface="Mada"/>
                <a:sym typeface="Mada"/>
              </a:rPr>
              <a:t>Q1-Which drug would be best used in her case?</a:t>
            </a:r>
            <a:endParaRPr sz="1200">
              <a:solidFill>
                <a:srgbClr val="C27BA0"/>
              </a:solidFill>
              <a:highlight>
                <a:srgbClr val="FFFFFF"/>
              </a:highlight>
              <a:latin typeface="Mada"/>
              <a:ea typeface="Mada"/>
              <a:cs typeface="Mada"/>
              <a:sym typeface="Mada"/>
            </a:endParaRPr>
          </a:p>
          <a:p>
            <a:pPr indent="0" lvl="0" marL="0" rtl="0" algn="l">
              <a:spcBef>
                <a:spcPts val="0"/>
              </a:spcBef>
              <a:spcAft>
                <a:spcPts val="0"/>
              </a:spcAft>
              <a:buNone/>
            </a:pPr>
            <a:r>
              <a:rPr lang="en" sz="1200">
                <a:solidFill>
                  <a:srgbClr val="C27BA0"/>
                </a:solidFill>
                <a:highlight>
                  <a:srgbClr val="FFFFFF"/>
                </a:highlight>
                <a:latin typeface="Mada"/>
                <a:ea typeface="Mada"/>
                <a:cs typeface="Mada"/>
                <a:sym typeface="Mada"/>
              </a:rPr>
              <a:t>Q2-What is the M.O.A of that drug?</a:t>
            </a:r>
            <a:endParaRPr sz="1200">
              <a:solidFill>
                <a:srgbClr val="C27BA0"/>
              </a:solidFill>
              <a:highlight>
                <a:srgbClr val="FFFFFF"/>
              </a:highlight>
              <a:latin typeface="Mada"/>
              <a:ea typeface="Mada"/>
              <a:cs typeface="Mada"/>
              <a:sym typeface="Mada"/>
            </a:endParaRPr>
          </a:p>
          <a:p>
            <a:pPr indent="0" lvl="0" marL="0" rtl="0" algn="l">
              <a:spcBef>
                <a:spcPts val="0"/>
              </a:spcBef>
              <a:spcAft>
                <a:spcPts val="0"/>
              </a:spcAft>
              <a:buNone/>
            </a:pPr>
            <a:r>
              <a:t/>
            </a:r>
            <a:endParaRPr sz="1200">
              <a:solidFill>
                <a:srgbClr val="741B47"/>
              </a:solidFill>
              <a:highlight>
                <a:srgbClr val="FFFFFF"/>
              </a:highlight>
              <a:latin typeface="Mada"/>
              <a:ea typeface="Mada"/>
              <a:cs typeface="Mada"/>
              <a:sym typeface="Mada"/>
            </a:endParaRPr>
          </a:p>
          <a:p>
            <a:pPr indent="0" lvl="0" marL="0" rtl="0" algn="l">
              <a:spcBef>
                <a:spcPts val="0"/>
              </a:spcBef>
              <a:spcAft>
                <a:spcPts val="0"/>
              </a:spcAft>
              <a:buNone/>
            </a:pPr>
            <a:r>
              <a:rPr b="1" lang="en" sz="1200">
                <a:solidFill>
                  <a:srgbClr val="741B47"/>
                </a:solidFill>
                <a:highlight>
                  <a:srgbClr val="FFFFFF"/>
                </a:highlight>
                <a:latin typeface="Mada"/>
                <a:ea typeface="Mada"/>
                <a:cs typeface="Mada"/>
                <a:sym typeface="Mada"/>
              </a:rPr>
              <a:t>Q3-A male patient brought to the ER with signs of allergic reaction</a:t>
            </a:r>
            <a:r>
              <a:rPr b="1" lang="en" sz="1200">
                <a:solidFill>
                  <a:srgbClr val="741B47"/>
                </a:solidFill>
                <a:highlight>
                  <a:srgbClr val="FFFFFF"/>
                </a:highlight>
                <a:latin typeface="Mada"/>
                <a:ea typeface="Mada"/>
                <a:cs typeface="Mada"/>
                <a:sym typeface="Mada"/>
              </a:rPr>
              <a:t>, when taking history his relative mentioned that he recently started taking heparin, What is the best treatment in this case?</a:t>
            </a:r>
            <a:endParaRPr b="1" sz="1200">
              <a:solidFill>
                <a:srgbClr val="741B47"/>
              </a:solidFill>
              <a:highlight>
                <a:srgbClr val="FFFFFF"/>
              </a:highlight>
              <a:latin typeface="Mada"/>
              <a:ea typeface="Mada"/>
              <a:cs typeface="Mada"/>
              <a:sym typeface="Mada"/>
            </a:endParaRPr>
          </a:p>
          <a:p>
            <a:pPr indent="0" lvl="0" marL="0" rtl="0" algn="l">
              <a:spcBef>
                <a:spcPts val="0"/>
              </a:spcBef>
              <a:spcAft>
                <a:spcPts val="0"/>
              </a:spcAft>
              <a:buNone/>
            </a:pPr>
            <a:r>
              <a:t/>
            </a:r>
            <a:endParaRPr sz="1200">
              <a:solidFill>
                <a:srgbClr val="741B47"/>
              </a:solidFill>
              <a:highlight>
                <a:srgbClr val="FFFFFF"/>
              </a:highlight>
              <a:latin typeface="Mada"/>
              <a:ea typeface="Mada"/>
              <a:cs typeface="Mada"/>
              <a:sym typeface="Mada"/>
            </a:endParaRPr>
          </a:p>
          <a:p>
            <a:pPr indent="0" lvl="0" marL="0" rtl="0" algn="l">
              <a:spcBef>
                <a:spcPts val="0"/>
              </a:spcBef>
              <a:spcAft>
                <a:spcPts val="0"/>
              </a:spcAft>
              <a:buNone/>
            </a:pPr>
            <a:r>
              <a:rPr b="1" lang="en" sz="1200">
                <a:solidFill>
                  <a:srgbClr val="741B47"/>
                </a:solidFill>
                <a:highlight>
                  <a:srgbClr val="FFFFFF"/>
                </a:highlight>
                <a:latin typeface="Mada"/>
                <a:ea typeface="Mada"/>
                <a:cs typeface="Mada"/>
                <a:sym typeface="Mada"/>
              </a:rPr>
              <a:t>Q4-</a:t>
            </a:r>
            <a:r>
              <a:rPr b="1" lang="en" sz="1200">
                <a:solidFill>
                  <a:srgbClr val="741B47"/>
                </a:solidFill>
                <a:latin typeface="Mada"/>
                <a:ea typeface="Mada"/>
                <a:cs typeface="Mada"/>
                <a:sym typeface="Mada"/>
              </a:rPr>
              <a:t>A 80-year-old male is taking warfarin indefinitely for the prevention of deep venous thrombosis. He is a compliant patient with a stable INR and has no issues with bleeding or bruising. He is diagnosed with a urinary tract infection and is prescribed an oral antibiotic. What effect will this have on his warfarin therapy?</a:t>
            </a:r>
            <a:endParaRPr b="1" sz="1200">
              <a:solidFill>
                <a:srgbClr val="741B47"/>
              </a:solidFill>
              <a:latin typeface="Mada"/>
              <a:ea typeface="Mada"/>
              <a:cs typeface="Mada"/>
              <a:sym typeface="Mada"/>
            </a:endParaRPr>
          </a:p>
          <a:p>
            <a:pPr indent="0" lvl="0" marL="0" rtl="0" algn="l">
              <a:spcBef>
                <a:spcPts val="0"/>
              </a:spcBef>
              <a:spcAft>
                <a:spcPts val="0"/>
              </a:spcAft>
              <a:buNone/>
            </a:pPr>
            <a:r>
              <a:t/>
            </a:r>
            <a:endParaRPr sz="1200">
              <a:solidFill>
                <a:srgbClr val="741B47"/>
              </a:solidFill>
              <a:latin typeface="Mada"/>
              <a:ea typeface="Mada"/>
              <a:cs typeface="Mada"/>
              <a:sym typeface="Mada"/>
            </a:endParaRPr>
          </a:p>
          <a:p>
            <a:pPr indent="0" lvl="0" marL="0" rtl="0" algn="l">
              <a:spcBef>
                <a:spcPts val="0"/>
              </a:spcBef>
              <a:spcAft>
                <a:spcPts val="0"/>
              </a:spcAft>
              <a:buNone/>
            </a:pPr>
            <a:r>
              <a:rPr b="1" lang="en" sz="1200">
                <a:solidFill>
                  <a:srgbClr val="741B47"/>
                </a:solidFill>
                <a:latin typeface="Mada"/>
                <a:ea typeface="Mada"/>
                <a:cs typeface="Mada"/>
                <a:sym typeface="Mada"/>
              </a:rPr>
              <a:t>Q5-Mention 2 drugs that decrease activity of Warfarin.</a:t>
            </a:r>
            <a:endParaRPr b="1" sz="1200">
              <a:solidFill>
                <a:srgbClr val="741B47"/>
              </a:solidFill>
              <a:latin typeface="Mada"/>
              <a:ea typeface="Mada"/>
              <a:cs typeface="Mada"/>
              <a:sym typeface="Mada"/>
            </a:endParaRPr>
          </a:p>
          <a:p>
            <a:pPr indent="0" lvl="0" marL="0" rtl="0" algn="l">
              <a:spcBef>
                <a:spcPts val="0"/>
              </a:spcBef>
              <a:spcAft>
                <a:spcPts val="0"/>
              </a:spcAft>
              <a:buNone/>
            </a:pPr>
            <a:r>
              <a:t/>
            </a:r>
            <a:endParaRPr sz="1200">
              <a:solidFill>
                <a:schemeClr val="dk1"/>
              </a:solidFill>
              <a:highlight>
                <a:srgbClr val="FFFFFF"/>
              </a:highlight>
              <a:latin typeface="Cambria"/>
              <a:ea typeface="Cambria"/>
              <a:cs typeface="Cambria"/>
              <a:sym typeface="Cambria"/>
            </a:endParaRPr>
          </a:p>
          <a:p>
            <a:pPr indent="0" lvl="0" marL="0" rtl="0" algn="l">
              <a:spcBef>
                <a:spcPts val="0"/>
              </a:spcBef>
              <a:spcAft>
                <a:spcPts val="0"/>
              </a:spcAft>
              <a:buNone/>
            </a:pPr>
            <a:r>
              <a:t/>
            </a:r>
            <a:endParaRPr sz="1200">
              <a:solidFill>
                <a:schemeClr val="dk1"/>
              </a:solidFill>
              <a:highlight>
                <a:srgbClr val="FFFFFF"/>
              </a:highlight>
              <a:latin typeface="Cambria"/>
              <a:ea typeface="Cambria"/>
              <a:cs typeface="Cambria"/>
              <a:sym typeface="Cambria"/>
            </a:endParaRPr>
          </a:p>
          <a:p>
            <a:pPr indent="0" lvl="0" marL="0" rtl="0" algn="l">
              <a:spcBef>
                <a:spcPts val="0"/>
              </a:spcBef>
              <a:spcAft>
                <a:spcPts val="0"/>
              </a:spcAft>
              <a:buNone/>
            </a:pPr>
            <a:r>
              <a:rPr lang="en" sz="1200">
                <a:solidFill>
                  <a:schemeClr val="dk1"/>
                </a:solidFill>
                <a:highlight>
                  <a:srgbClr val="FFFFFF"/>
                </a:highlight>
                <a:latin typeface="Cambria"/>
                <a:ea typeface="Cambria"/>
                <a:cs typeface="Cambria"/>
                <a:sym typeface="Cambria"/>
              </a:rPr>
              <a:t>		</a:t>
            </a:r>
            <a:endParaRPr sz="1200">
              <a:solidFill>
                <a:schemeClr val="dk1"/>
              </a:solidFill>
              <a:highlight>
                <a:srgbClr val="FFFFFF"/>
              </a:highlight>
              <a:latin typeface="Cambria"/>
              <a:ea typeface="Cambria"/>
              <a:cs typeface="Cambria"/>
              <a:sym typeface="Cambria"/>
            </a:endParaRPr>
          </a:p>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390" name="Google Shape;390;p33"/>
          <p:cNvSpPr/>
          <p:nvPr/>
        </p:nvSpPr>
        <p:spPr>
          <a:xfrm>
            <a:off x="657225" y="6448049"/>
            <a:ext cx="1314300" cy="390600"/>
          </a:xfrm>
          <a:prstGeom prst="chevron">
            <a:avLst>
              <a:gd fmla="val 50000" name="adj"/>
            </a:avLst>
          </a:prstGeom>
          <a:solidFill>
            <a:srgbClr val="FFFFFF"/>
          </a:solidFill>
          <a:ln cap="flat" cmpd="sng" w="19050">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C27BA0"/>
                </a:solidFill>
                <a:latin typeface="Georgia"/>
                <a:ea typeface="Georgia"/>
                <a:cs typeface="Georgia"/>
                <a:sym typeface="Georgia"/>
              </a:rPr>
              <a:t>SAQ</a:t>
            </a:r>
            <a:endParaRPr b="1" sz="1800">
              <a:solidFill>
                <a:srgbClr val="C27BA0"/>
              </a:solidFill>
              <a:latin typeface="Georgia"/>
              <a:ea typeface="Georgia"/>
              <a:cs typeface="Georgia"/>
              <a:sym typeface="Georgia"/>
            </a:endParaRPr>
          </a:p>
        </p:txBody>
      </p:sp>
      <p:sp>
        <p:nvSpPr>
          <p:cNvPr id="391" name="Google Shape;391;p33"/>
          <p:cNvSpPr/>
          <p:nvPr/>
        </p:nvSpPr>
        <p:spPr>
          <a:xfrm>
            <a:off x="123975" y="1514100"/>
            <a:ext cx="6629400" cy="4507500"/>
          </a:xfrm>
          <a:prstGeom prst="roundRect">
            <a:avLst>
              <a:gd fmla="val 16667" name="adj"/>
            </a:avLst>
          </a:prstGeom>
          <a:noFill/>
          <a:ln cap="flat" cmpd="sng" w="19050">
            <a:solidFill>
              <a:srgbClr val="B7B7B7"/>
            </a:solidFill>
            <a:prstDash val="lg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1" lang="en" sz="1200">
                <a:solidFill>
                  <a:srgbClr val="741B47"/>
                </a:solidFill>
                <a:latin typeface="Mada"/>
                <a:ea typeface="Mada"/>
                <a:cs typeface="Mada"/>
                <a:sym typeface="Mada"/>
              </a:rPr>
              <a:t>1- Which must </a:t>
            </a:r>
            <a:r>
              <a:rPr b="1" lang="en" sz="1200">
                <a:solidFill>
                  <a:srgbClr val="741B47"/>
                </a:solidFill>
                <a:latin typeface="Mada"/>
                <a:ea typeface="Mada"/>
                <a:cs typeface="Mada"/>
                <a:sym typeface="Mada"/>
              </a:rPr>
              <a:t>heparin bind to in order to exert its anticoagulant effect?</a:t>
            </a:r>
            <a:endParaRPr b="1" sz="1200">
              <a:solidFill>
                <a:srgbClr val="741B47"/>
              </a:solidFill>
              <a:latin typeface="Mada"/>
              <a:ea typeface="Mada"/>
              <a:cs typeface="Mada"/>
              <a:sym typeface="Mada"/>
            </a:endParaRPr>
          </a:p>
          <a:p>
            <a:pPr indent="0" lvl="0" marL="0" rtl="0" algn="l">
              <a:spcBef>
                <a:spcPts val="0"/>
              </a:spcBef>
              <a:spcAft>
                <a:spcPts val="0"/>
              </a:spcAft>
              <a:buClr>
                <a:srgbClr val="000000"/>
              </a:buClr>
              <a:buSzPts val="1100"/>
              <a:buFont typeface="Arial"/>
              <a:buNone/>
            </a:pPr>
            <a:r>
              <a:t/>
            </a:r>
            <a:endParaRPr b="1" sz="1200">
              <a:solidFill>
                <a:srgbClr val="741B47"/>
              </a:solidFill>
              <a:latin typeface="Mada"/>
              <a:ea typeface="Mada"/>
              <a:cs typeface="Mada"/>
              <a:sym typeface="Mada"/>
            </a:endParaRPr>
          </a:p>
          <a:p>
            <a:pPr indent="0" lvl="0" marL="0" rtl="0" algn="ctr">
              <a:spcBef>
                <a:spcPts val="0"/>
              </a:spcBef>
              <a:spcAft>
                <a:spcPts val="0"/>
              </a:spcAft>
              <a:buClr>
                <a:srgbClr val="000000"/>
              </a:buClr>
              <a:buSzPts val="1100"/>
              <a:buFont typeface="Arial"/>
              <a:buNone/>
            </a:pPr>
            <a:r>
              <a:rPr b="1" lang="en" sz="1200">
                <a:solidFill>
                  <a:srgbClr val="C27BA0"/>
                </a:solidFill>
                <a:latin typeface="Mada"/>
                <a:ea typeface="Mada"/>
                <a:cs typeface="Mada"/>
                <a:sym typeface="Mada"/>
              </a:rPr>
              <a:t>A- Thrombin  B- Antithrombin III C- von Willebrand factor</a:t>
            </a:r>
            <a:endParaRPr b="1" sz="1200">
              <a:solidFill>
                <a:srgbClr val="C27BA0"/>
              </a:solidFill>
              <a:latin typeface="Mada"/>
              <a:ea typeface="Mada"/>
              <a:cs typeface="Mada"/>
              <a:sym typeface="Mada"/>
            </a:endParaRPr>
          </a:p>
          <a:p>
            <a:pPr indent="0" lvl="0" marL="0" rtl="0" algn="l">
              <a:spcBef>
                <a:spcPts val="0"/>
              </a:spcBef>
              <a:spcAft>
                <a:spcPts val="0"/>
              </a:spcAft>
              <a:buClr>
                <a:srgbClr val="000000"/>
              </a:buClr>
              <a:buSzPts val="1100"/>
              <a:buFont typeface="Arial"/>
              <a:buNone/>
            </a:pPr>
            <a:r>
              <a:t/>
            </a:r>
            <a:endParaRPr b="1" sz="1200">
              <a:solidFill>
                <a:srgbClr val="741B47"/>
              </a:solidFill>
              <a:latin typeface="Mada"/>
              <a:ea typeface="Mada"/>
              <a:cs typeface="Mada"/>
              <a:sym typeface="Mada"/>
            </a:endParaRPr>
          </a:p>
          <a:p>
            <a:pPr indent="0" lvl="0" marL="0" rtl="0" algn="l">
              <a:spcBef>
                <a:spcPts val="0"/>
              </a:spcBef>
              <a:spcAft>
                <a:spcPts val="0"/>
              </a:spcAft>
              <a:buClr>
                <a:srgbClr val="000000"/>
              </a:buClr>
              <a:buSzPts val="1100"/>
              <a:buFont typeface="Arial"/>
              <a:buNone/>
            </a:pPr>
            <a:r>
              <a:rPr b="1" lang="en" sz="1200">
                <a:solidFill>
                  <a:srgbClr val="741B47"/>
                </a:solidFill>
                <a:latin typeface="Mada"/>
                <a:ea typeface="Mada"/>
                <a:cs typeface="Mada"/>
                <a:sym typeface="Mada"/>
              </a:rPr>
              <a:t>2- Which is most </a:t>
            </a:r>
            <a:r>
              <a:rPr b="1" lang="en" sz="1200">
                <a:solidFill>
                  <a:srgbClr val="741B47"/>
                </a:solidFill>
                <a:latin typeface="Mada"/>
                <a:ea typeface="Mada"/>
                <a:cs typeface="Mada"/>
                <a:sym typeface="Mada"/>
              </a:rPr>
              <a:t>appropriate for reversing the anticoagulant effect of heparin</a:t>
            </a:r>
            <a:r>
              <a:rPr b="1" lang="en" sz="1200">
                <a:solidFill>
                  <a:srgbClr val="741B47"/>
                </a:solidFill>
                <a:latin typeface="Mada"/>
                <a:ea typeface="Mada"/>
                <a:cs typeface="Mada"/>
                <a:sym typeface="Mada"/>
              </a:rPr>
              <a:t>?</a:t>
            </a:r>
            <a:endParaRPr b="1" sz="1200">
              <a:solidFill>
                <a:srgbClr val="741B47"/>
              </a:solidFill>
              <a:latin typeface="Mada"/>
              <a:ea typeface="Mada"/>
              <a:cs typeface="Mada"/>
              <a:sym typeface="Mada"/>
            </a:endParaRPr>
          </a:p>
          <a:p>
            <a:pPr indent="0" lvl="0" marL="0" rtl="0" algn="l">
              <a:spcBef>
                <a:spcPts val="0"/>
              </a:spcBef>
              <a:spcAft>
                <a:spcPts val="0"/>
              </a:spcAft>
              <a:buClr>
                <a:srgbClr val="000000"/>
              </a:buClr>
              <a:buSzPts val="1100"/>
              <a:buFont typeface="Arial"/>
              <a:buNone/>
            </a:pPr>
            <a:r>
              <a:t/>
            </a:r>
            <a:endParaRPr b="1" sz="1200">
              <a:solidFill>
                <a:srgbClr val="741B47"/>
              </a:solidFill>
              <a:latin typeface="Mada"/>
              <a:ea typeface="Mada"/>
              <a:cs typeface="Mada"/>
              <a:sym typeface="Mada"/>
            </a:endParaRPr>
          </a:p>
          <a:p>
            <a:pPr indent="0" lvl="0" marL="0" rtl="0" algn="ctr">
              <a:spcBef>
                <a:spcPts val="0"/>
              </a:spcBef>
              <a:spcAft>
                <a:spcPts val="0"/>
              </a:spcAft>
              <a:buClr>
                <a:srgbClr val="000000"/>
              </a:buClr>
              <a:buSzPts val="1100"/>
              <a:buFont typeface="Arial"/>
              <a:buNone/>
            </a:pPr>
            <a:r>
              <a:rPr b="1" lang="en" sz="1200">
                <a:solidFill>
                  <a:srgbClr val="C27BA0"/>
                </a:solidFill>
                <a:latin typeface="Mada"/>
                <a:ea typeface="Mada"/>
                <a:cs typeface="Mada"/>
                <a:sym typeface="Mada"/>
              </a:rPr>
              <a:t>A- Aminocaproic acid  B- Protamine sulfate  C- </a:t>
            </a:r>
            <a:r>
              <a:rPr b="1" lang="en" sz="1200">
                <a:solidFill>
                  <a:srgbClr val="C27BA0"/>
                </a:solidFill>
                <a:latin typeface="Mada"/>
                <a:ea typeface="Mada"/>
                <a:cs typeface="Mada"/>
                <a:sym typeface="Mada"/>
              </a:rPr>
              <a:t>Vitamin K</a:t>
            </a:r>
            <a:r>
              <a:rPr b="1" baseline="-25000" lang="en" sz="1200">
                <a:solidFill>
                  <a:srgbClr val="C27BA0"/>
                </a:solidFill>
                <a:latin typeface="Mada"/>
                <a:ea typeface="Mada"/>
                <a:cs typeface="Mada"/>
                <a:sym typeface="Mada"/>
              </a:rPr>
              <a:t>1</a:t>
            </a:r>
            <a:endParaRPr b="1" baseline="-25000" sz="1200">
              <a:solidFill>
                <a:srgbClr val="C27BA0"/>
              </a:solidFill>
              <a:latin typeface="Mada"/>
              <a:ea typeface="Mada"/>
              <a:cs typeface="Mada"/>
              <a:sym typeface="Mada"/>
            </a:endParaRPr>
          </a:p>
          <a:p>
            <a:pPr indent="0" lvl="0" marL="0" rtl="0" algn="l">
              <a:spcBef>
                <a:spcPts val="0"/>
              </a:spcBef>
              <a:spcAft>
                <a:spcPts val="0"/>
              </a:spcAft>
              <a:buClr>
                <a:srgbClr val="000000"/>
              </a:buClr>
              <a:buSzPts val="1100"/>
              <a:buFont typeface="Arial"/>
              <a:buNone/>
            </a:pPr>
            <a:r>
              <a:t/>
            </a:r>
            <a:endParaRPr b="1" sz="1200">
              <a:solidFill>
                <a:srgbClr val="741B47"/>
              </a:solidFill>
              <a:latin typeface="Mada"/>
              <a:ea typeface="Mada"/>
              <a:cs typeface="Mada"/>
              <a:sym typeface="Mada"/>
            </a:endParaRPr>
          </a:p>
          <a:p>
            <a:pPr indent="0" lvl="0" marL="0" rtl="0" algn="l">
              <a:spcBef>
                <a:spcPts val="0"/>
              </a:spcBef>
              <a:spcAft>
                <a:spcPts val="0"/>
              </a:spcAft>
              <a:buClr>
                <a:srgbClr val="000000"/>
              </a:buClr>
              <a:buSzPts val="1100"/>
              <a:buFont typeface="Arial"/>
              <a:buNone/>
            </a:pPr>
            <a:r>
              <a:rPr b="1" lang="en" sz="1200">
                <a:solidFill>
                  <a:srgbClr val="741B47"/>
                </a:solidFill>
                <a:latin typeface="Mada"/>
                <a:ea typeface="Mada"/>
                <a:cs typeface="Mada"/>
                <a:sym typeface="Mada"/>
              </a:rPr>
              <a:t>3- </a:t>
            </a:r>
            <a:r>
              <a:rPr b="1" lang="en" sz="1200">
                <a:solidFill>
                  <a:srgbClr val="741B47"/>
                </a:solidFill>
                <a:latin typeface="Mada"/>
                <a:ea typeface="Mada"/>
                <a:cs typeface="Mada"/>
                <a:sym typeface="Mada"/>
              </a:rPr>
              <a:t>What factor is inhibited by Fondaparinux in conjunction with antithrombin?</a:t>
            </a:r>
            <a:r>
              <a:rPr b="1" lang="en" sz="1200">
                <a:solidFill>
                  <a:srgbClr val="741B47"/>
                </a:solidFill>
                <a:latin typeface="Mada"/>
                <a:ea typeface="Mada"/>
                <a:cs typeface="Mada"/>
                <a:sym typeface="Mada"/>
              </a:rPr>
              <a:t> ?</a:t>
            </a:r>
            <a:endParaRPr b="1" sz="1200">
              <a:solidFill>
                <a:srgbClr val="741B47"/>
              </a:solidFill>
              <a:latin typeface="Mada"/>
              <a:ea typeface="Mada"/>
              <a:cs typeface="Mada"/>
              <a:sym typeface="Mada"/>
            </a:endParaRPr>
          </a:p>
          <a:p>
            <a:pPr indent="0" lvl="0" marL="0" rtl="0" algn="l">
              <a:spcBef>
                <a:spcPts val="0"/>
              </a:spcBef>
              <a:spcAft>
                <a:spcPts val="0"/>
              </a:spcAft>
              <a:buClr>
                <a:srgbClr val="000000"/>
              </a:buClr>
              <a:buSzPts val="1100"/>
              <a:buFont typeface="Arial"/>
              <a:buNone/>
            </a:pPr>
            <a:r>
              <a:t/>
            </a:r>
            <a:endParaRPr b="1" sz="1200">
              <a:solidFill>
                <a:srgbClr val="741B47"/>
              </a:solidFill>
              <a:latin typeface="Mada"/>
              <a:ea typeface="Mada"/>
              <a:cs typeface="Mada"/>
              <a:sym typeface="Mada"/>
            </a:endParaRPr>
          </a:p>
          <a:p>
            <a:pPr indent="0" lvl="0" marL="0" rtl="0" algn="ctr">
              <a:spcBef>
                <a:spcPts val="0"/>
              </a:spcBef>
              <a:spcAft>
                <a:spcPts val="0"/>
              </a:spcAft>
              <a:buClr>
                <a:srgbClr val="000000"/>
              </a:buClr>
              <a:buSzPts val="1100"/>
              <a:buFont typeface="Arial"/>
              <a:buNone/>
            </a:pPr>
            <a:r>
              <a:rPr b="1" lang="en" sz="1200">
                <a:solidFill>
                  <a:srgbClr val="C27BA0"/>
                </a:solidFill>
                <a:latin typeface="Mada"/>
                <a:ea typeface="Mada"/>
                <a:cs typeface="Mada"/>
                <a:sym typeface="Mada"/>
              </a:rPr>
              <a:t>A- Factor Xa  B- Factor IIa C- Factor VI</a:t>
            </a:r>
            <a:endParaRPr b="1" sz="1200">
              <a:solidFill>
                <a:srgbClr val="C27BA0"/>
              </a:solidFill>
              <a:latin typeface="Mada"/>
              <a:ea typeface="Mada"/>
              <a:cs typeface="Mada"/>
              <a:sym typeface="Mada"/>
            </a:endParaRPr>
          </a:p>
          <a:p>
            <a:pPr indent="0" lvl="0" marL="0" rtl="0" algn="l">
              <a:spcBef>
                <a:spcPts val="0"/>
              </a:spcBef>
              <a:spcAft>
                <a:spcPts val="0"/>
              </a:spcAft>
              <a:buClr>
                <a:srgbClr val="000000"/>
              </a:buClr>
              <a:buSzPts val="1100"/>
              <a:buFont typeface="Arial"/>
              <a:buNone/>
            </a:pPr>
            <a:r>
              <a:t/>
            </a:r>
            <a:endParaRPr b="1" sz="1200">
              <a:solidFill>
                <a:srgbClr val="741B47"/>
              </a:solidFill>
              <a:latin typeface="Mada"/>
              <a:ea typeface="Mada"/>
              <a:cs typeface="Mada"/>
              <a:sym typeface="Mada"/>
            </a:endParaRPr>
          </a:p>
          <a:p>
            <a:pPr indent="0" lvl="0" marL="0" rtl="0" algn="l">
              <a:spcBef>
                <a:spcPts val="0"/>
              </a:spcBef>
              <a:spcAft>
                <a:spcPts val="0"/>
              </a:spcAft>
              <a:buClr>
                <a:srgbClr val="000000"/>
              </a:buClr>
              <a:buSzPts val="1100"/>
              <a:buFont typeface="Arial"/>
              <a:buNone/>
            </a:pPr>
            <a:r>
              <a:rPr b="1" lang="en" sz="1200">
                <a:solidFill>
                  <a:srgbClr val="741B47"/>
                </a:solidFill>
                <a:latin typeface="Mada"/>
                <a:ea typeface="Mada"/>
                <a:cs typeface="Mada"/>
                <a:sym typeface="Mada"/>
              </a:rPr>
              <a:t>4- </a:t>
            </a:r>
            <a:r>
              <a:rPr b="1" lang="en" sz="1200">
                <a:solidFill>
                  <a:srgbClr val="741B47"/>
                </a:solidFill>
                <a:latin typeface="Mada"/>
                <a:ea typeface="Mada"/>
                <a:cs typeface="Mada"/>
                <a:sym typeface="Mada"/>
              </a:rPr>
              <a:t>What of the following drugs increases warfarin activity?</a:t>
            </a:r>
            <a:endParaRPr b="1" sz="1200">
              <a:solidFill>
                <a:srgbClr val="741B47"/>
              </a:solidFill>
              <a:latin typeface="Mada"/>
              <a:ea typeface="Mada"/>
              <a:cs typeface="Mada"/>
              <a:sym typeface="Mada"/>
            </a:endParaRPr>
          </a:p>
          <a:p>
            <a:pPr indent="0" lvl="0" marL="0" rtl="0" algn="l">
              <a:spcBef>
                <a:spcPts val="0"/>
              </a:spcBef>
              <a:spcAft>
                <a:spcPts val="0"/>
              </a:spcAft>
              <a:buClr>
                <a:srgbClr val="000000"/>
              </a:buClr>
              <a:buSzPts val="1100"/>
              <a:buFont typeface="Arial"/>
              <a:buNone/>
            </a:pPr>
            <a:r>
              <a:t/>
            </a:r>
            <a:endParaRPr b="1" sz="1200">
              <a:solidFill>
                <a:srgbClr val="741B47"/>
              </a:solidFill>
              <a:latin typeface="Mada"/>
              <a:ea typeface="Mada"/>
              <a:cs typeface="Mada"/>
              <a:sym typeface="Mada"/>
            </a:endParaRPr>
          </a:p>
          <a:p>
            <a:pPr indent="0" lvl="0" marL="0" rtl="0" algn="ctr">
              <a:spcBef>
                <a:spcPts val="0"/>
              </a:spcBef>
              <a:spcAft>
                <a:spcPts val="0"/>
              </a:spcAft>
              <a:buClr>
                <a:srgbClr val="000000"/>
              </a:buClr>
              <a:buSzPts val="1100"/>
              <a:buFont typeface="Arial"/>
              <a:buNone/>
            </a:pPr>
            <a:r>
              <a:rPr b="1" lang="en" sz="1200">
                <a:solidFill>
                  <a:srgbClr val="C27BA0"/>
                </a:solidFill>
                <a:latin typeface="Mada"/>
                <a:ea typeface="Mada"/>
                <a:cs typeface="Mada"/>
                <a:sym typeface="Mada"/>
              </a:rPr>
              <a:t>A- Barbiturate.  B- Oral contraceptive C- NSAIDs</a:t>
            </a:r>
            <a:endParaRPr b="1" sz="1200">
              <a:solidFill>
                <a:srgbClr val="C27BA0"/>
              </a:solidFill>
              <a:latin typeface="Mada"/>
              <a:ea typeface="Mada"/>
              <a:cs typeface="Mada"/>
              <a:sym typeface="Mada"/>
            </a:endParaRPr>
          </a:p>
          <a:p>
            <a:pPr indent="0" lvl="0" marL="0" rtl="0" algn="ctr">
              <a:spcBef>
                <a:spcPts val="0"/>
              </a:spcBef>
              <a:spcAft>
                <a:spcPts val="0"/>
              </a:spcAft>
              <a:buClr>
                <a:srgbClr val="000000"/>
              </a:buClr>
              <a:buSzPts val="1100"/>
              <a:buFont typeface="Arial"/>
              <a:buNone/>
            </a:pPr>
            <a:r>
              <a:t/>
            </a:r>
            <a:endParaRPr b="1" sz="1200">
              <a:solidFill>
                <a:srgbClr val="C27BA0"/>
              </a:solidFill>
              <a:latin typeface="Mada"/>
              <a:ea typeface="Mada"/>
              <a:cs typeface="Mada"/>
              <a:sym typeface="Mada"/>
            </a:endParaRPr>
          </a:p>
          <a:p>
            <a:pPr indent="0" lvl="0" marL="0" rtl="0" algn="ctr">
              <a:spcBef>
                <a:spcPts val="0"/>
              </a:spcBef>
              <a:spcAft>
                <a:spcPts val="0"/>
              </a:spcAft>
              <a:buClr>
                <a:srgbClr val="000000"/>
              </a:buClr>
              <a:buSzPts val="1100"/>
              <a:buFont typeface="Arial"/>
              <a:buNone/>
            </a:pPr>
            <a:r>
              <a:rPr b="1" lang="en" sz="1200">
                <a:solidFill>
                  <a:srgbClr val="741B47"/>
                </a:solidFill>
                <a:latin typeface="Mada"/>
                <a:ea typeface="Mada"/>
                <a:cs typeface="Mada"/>
                <a:sym typeface="Mada"/>
              </a:rPr>
              <a:t>5- </a:t>
            </a:r>
            <a:r>
              <a:rPr b="1" lang="en" sz="1200">
                <a:solidFill>
                  <a:srgbClr val="741B47"/>
                </a:solidFill>
                <a:latin typeface="Mada"/>
                <a:ea typeface="Mada"/>
                <a:cs typeface="Mada"/>
                <a:sym typeface="Mada"/>
              </a:rPr>
              <a:t>What test is used to monitor the effect of warfarin?</a:t>
            </a:r>
            <a:endParaRPr b="1" sz="1200">
              <a:solidFill>
                <a:srgbClr val="741B47"/>
              </a:solidFill>
              <a:latin typeface="Mada"/>
              <a:ea typeface="Mada"/>
              <a:cs typeface="Mada"/>
              <a:sym typeface="Mada"/>
            </a:endParaRPr>
          </a:p>
          <a:p>
            <a:pPr indent="0" lvl="0" marL="0" rtl="0" algn="ctr">
              <a:spcBef>
                <a:spcPts val="0"/>
              </a:spcBef>
              <a:spcAft>
                <a:spcPts val="0"/>
              </a:spcAft>
              <a:buClr>
                <a:srgbClr val="000000"/>
              </a:buClr>
              <a:buSzPts val="1100"/>
              <a:buFont typeface="Arial"/>
              <a:buNone/>
            </a:pPr>
            <a:r>
              <a:t/>
            </a:r>
            <a:endParaRPr b="1" sz="1200">
              <a:solidFill>
                <a:srgbClr val="C27BA0"/>
              </a:solidFill>
              <a:latin typeface="Mada"/>
              <a:ea typeface="Mada"/>
              <a:cs typeface="Mada"/>
              <a:sym typeface="Mada"/>
            </a:endParaRPr>
          </a:p>
          <a:p>
            <a:pPr indent="0" lvl="0" marL="0" rtl="0" algn="ctr">
              <a:spcBef>
                <a:spcPts val="0"/>
              </a:spcBef>
              <a:spcAft>
                <a:spcPts val="0"/>
              </a:spcAft>
              <a:buClr>
                <a:srgbClr val="000000"/>
              </a:buClr>
              <a:buSzPts val="1100"/>
              <a:buFont typeface="Arial"/>
              <a:buNone/>
            </a:pPr>
            <a:r>
              <a:rPr b="1" lang="en" sz="1200">
                <a:solidFill>
                  <a:srgbClr val="C27BA0"/>
                </a:solidFill>
                <a:latin typeface="Mada"/>
                <a:ea typeface="Mada"/>
                <a:cs typeface="Mada"/>
                <a:sym typeface="Mada"/>
              </a:rPr>
              <a:t>A- </a:t>
            </a:r>
            <a:r>
              <a:rPr b="1" lang="en" sz="1200">
                <a:solidFill>
                  <a:srgbClr val="C27BA0"/>
                </a:solidFill>
                <a:latin typeface="Mada"/>
                <a:ea typeface="Mada"/>
                <a:cs typeface="Mada"/>
                <a:sym typeface="Mada"/>
              </a:rPr>
              <a:t>Prothrombin time (PT)/International normalized ratio (INR) (PT/INR) Test</a:t>
            </a:r>
            <a:endParaRPr b="1" sz="1200">
              <a:solidFill>
                <a:srgbClr val="C27BA0"/>
              </a:solidFill>
              <a:latin typeface="Mada"/>
              <a:ea typeface="Mada"/>
              <a:cs typeface="Mada"/>
              <a:sym typeface="Mada"/>
            </a:endParaRPr>
          </a:p>
          <a:p>
            <a:pPr indent="0" lvl="0" marL="0" rtl="0" algn="ctr">
              <a:spcBef>
                <a:spcPts val="0"/>
              </a:spcBef>
              <a:spcAft>
                <a:spcPts val="0"/>
              </a:spcAft>
              <a:buClr>
                <a:srgbClr val="000000"/>
              </a:buClr>
              <a:buSzPts val="1100"/>
              <a:buFont typeface="Arial"/>
              <a:buNone/>
            </a:pPr>
            <a:r>
              <a:rPr b="1" lang="en" sz="1200">
                <a:solidFill>
                  <a:srgbClr val="C27BA0"/>
                </a:solidFill>
                <a:latin typeface="Mada"/>
                <a:ea typeface="Mada"/>
                <a:cs typeface="Mada"/>
                <a:sym typeface="Mada"/>
              </a:rPr>
              <a:t> B- </a:t>
            </a:r>
            <a:r>
              <a:rPr b="1" lang="en" sz="1200">
                <a:solidFill>
                  <a:srgbClr val="C27BA0"/>
                </a:solidFill>
                <a:latin typeface="Mada"/>
                <a:ea typeface="Mada"/>
                <a:cs typeface="Mada"/>
                <a:sym typeface="Mada"/>
              </a:rPr>
              <a:t>Polymerase Chain Reaction (PCR)</a:t>
            </a:r>
            <a:r>
              <a:rPr b="1" lang="en" sz="1200">
                <a:solidFill>
                  <a:srgbClr val="C27BA0"/>
                </a:solidFill>
                <a:latin typeface="Mada"/>
                <a:ea typeface="Mada"/>
                <a:cs typeface="Mada"/>
                <a:sym typeface="Mada"/>
              </a:rPr>
              <a:t>  C- </a:t>
            </a:r>
            <a:r>
              <a:rPr b="1" lang="en" sz="1200">
                <a:solidFill>
                  <a:srgbClr val="C27BA0"/>
                </a:solidFill>
                <a:latin typeface="Mada"/>
                <a:ea typeface="Mada"/>
                <a:cs typeface="Mada"/>
                <a:sym typeface="Mada"/>
              </a:rPr>
              <a:t>Bleeding timed (BT)Test</a:t>
            </a:r>
            <a:endParaRPr b="1" sz="1200">
              <a:solidFill>
                <a:srgbClr val="C27BA0"/>
              </a:solidFill>
              <a:latin typeface="Mada"/>
              <a:ea typeface="Mada"/>
              <a:cs typeface="Mada"/>
              <a:sym typeface="Mada"/>
            </a:endParaRPr>
          </a:p>
        </p:txBody>
      </p:sp>
      <p:sp>
        <p:nvSpPr>
          <p:cNvPr id="392" name="Google Shape;392;p33"/>
          <p:cNvSpPr/>
          <p:nvPr/>
        </p:nvSpPr>
        <p:spPr>
          <a:xfrm>
            <a:off x="733425" y="1314076"/>
            <a:ext cx="1314300" cy="390600"/>
          </a:xfrm>
          <a:prstGeom prst="chevron">
            <a:avLst>
              <a:gd fmla="val 50000" name="adj"/>
            </a:avLst>
          </a:prstGeom>
          <a:solidFill>
            <a:srgbClr val="FFFFFF"/>
          </a:solidFill>
          <a:ln cap="flat" cmpd="sng" w="19050">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C27BA0"/>
                </a:solidFill>
                <a:latin typeface="Georgia"/>
                <a:ea typeface="Georgia"/>
                <a:cs typeface="Georgia"/>
                <a:sym typeface="Georgia"/>
              </a:rPr>
              <a:t>MCQ</a:t>
            </a:r>
            <a:endParaRPr b="1" sz="1800">
              <a:solidFill>
                <a:srgbClr val="C27BA0"/>
              </a:solidFill>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