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Lst>
  <p:sldSz cy="19935825" cx="14097000"/>
  <p:notesSz cx="6858000" cy="9144000"/>
  <p:embeddedFontLst>
    <p:embeddedFont>
      <p:font typeface="Oswald"/>
      <p:regular r:id="rId30"/>
      <p:bold r:id="rId31"/>
    </p:embeddedFont>
    <p:embeddedFont>
      <p:font typeface="Merriweather"/>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6279">
          <p15:clr>
            <a:srgbClr val="A4A3A4"/>
          </p15:clr>
        </p15:guide>
        <p15:guide id="2" pos="44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48432CCB-A751-4BB6-ACF0-0CCA88D9B698}">
  <a:tblStyle styleId="{48432CCB-A751-4BB6-ACF0-0CCA88D9B698}"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6279" orient="horz"/>
        <p:guide pos="44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Oswald-bold.fntdata"/><Relationship Id="rId30" Type="http://schemas.openxmlformats.org/officeDocument/2006/relationships/font" Target="fonts/Oswald-regular.fntdata"/><Relationship Id="rId11" Type="http://schemas.openxmlformats.org/officeDocument/2006/relationships/slide" Target="slides/slide5.xml"/><Relationship Id="rId33" Type="http://schemas.openxmlformats.org/officeDocument/2006/relationships/font" Target="fonts/Merriweather-bold.fntdata"/><Relationship Id="rId10" Type="http://schemas.openxmlformats.org/officeDocument/2006/relationships/slide" Target="slides/slide4.xml"/><Relationship Id="rId32" Type="http://schemas.openxmlformats.org/officeDocument/2006/relationships/font" Target="fonts/Merriweather-regular.fntdata"/><Relationship Id="rId13" Type="http://schemas.openxmlformats.org/officeDocument/2006/relationships/slide" Target="slides/slide7.xml"/><Relationship Id="rId35" Type="http://schemas.openxmlformats.org/officeDocument/2006/relationships/font" Target="fonts/Merriweather-boldItalic.fntdata"/><Relationship Id="rId12" Type="http://schemas.openxmlformats.org/officeDocument/2006/relationships/slide" Target="slides/slide6.xml"/><Relationship Id="rId34" Type="http://schemas.openxmlformats.org/officeDocument/2006/relationships/font" Target="fonts/Merriweather-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g758be8cb29_0_149: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758be8cb29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6" name="Shape 306"/>
        <p:cNvGrpSpPr/>
        <p:nvPr/>
      </p:nvGrpSpPr>
      <p:grpSpPr>
        <a:xfrm>
          <a:off x="0" y="0"/>
          <a:ext cx="0" cy="0"/>
          <a:chOff x="0" y="0"/>
          <a:chExt cx="0" cy="0"/>
        </a:xfrm>
      </p:grpSpPr>
      <p:sp>
        <p:nvSpPr>
          <p:cNvPr id="307" name="Google Shape;307;g64ed82da18e970b2_61: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64ed82da18e970b2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3" name="Shape 333"/>
        <p:cNvGrpSpPr/>
        <p:nvPr/>
      </p:nvGrpSpPr>
      <p:grpSpPr>
        <a:xfrm>
          <a:off x="0" y="0"/>
          <a:ext cx="0" cy="0"/>
          <a:chOff x="0" y="0"/>
          <a:chExt cx="0" cy="0"/>
        </a:xfrm>
      </p:grpSpPr>
      <p:sp>
        <p:nvSpPr>
          <p:cNvPr id="334" name="Google Shape;334;g7b33d3db6c33495e_37: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7b33d3db6c33495e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1" name="Shape 361"/>
        <p:cNvGrpSpPr/>
        <p:nvPr/>
      </p:nvGrpSpPr>
      <p:grpSpPr>
        <a:xfrm>
          <a:off x="0" y="0"/>
          <a:ext cx="0" cy="0"/>
          <a:chOff x="0" y="0"/>
          <a:chExt cx="0" cy="0"/>
        </a:xfrm>
      </p:grpSpPr>
      <p:sp>
        <p:nvSpPr>
          <p:cNvPr id="362" name="Google Shape;362;g75c834af2b4d219_23: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75c834af2b4d219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4" name="Shape 384"/>
        <p:cNvGrpSpPr/>
        <p:nvPr/>
      </p:nvGrpSpPr>
      <p:grpSpPr>
        <a:xfrm>
          <a:off x="0" y="0"/>
          <a:ext cx="0" cy="0"/>
          <a:chOff x="0" y="0"/>
          <a:chExt cx="0" cy="0"/>
        </a:xfrm>
      </p:grpSpPr>
      <p:sp>
        <p:nvSpPr>
          <p:cNvPr id="385" name="Google Shape;385;g75c834af2b4d219_86: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75c834af2b4d219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3" name="Shape 423"/>
        <p:cNvGrpSpPr/>
        <p:nvPr/>
      </p:nvGrpSpPr>
      <p:grpSpPr>
        <a:xfrm>
          <a:off x="0" y="0"/>
          <a:ext cx="0" cy="0"/>
          <a:chOff x="0" y="0"/>
          <a:chExt cx="0" cy="0"/>
        </a:xfrm>
      </p:grpSpPr>
      <p:sp>
        <p:nvSpPr>
          <p:cNvPr id="424" name="Google Shape;424;g75c834af2b4d219_129: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75c834af2b4d219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8" name="Shape 448"/>
        <p:cNvGrpSpPr/>
        <p:nvPr/>
      </p:nvGrpSpPr>
      <p:grpSpPr>
        <a:xfrm>
          <a:off x="0" y="0"/>
          <a:ext cx="0" cy="0"/>
          <a:chOff x="0" y="0"/>
          <a:chExt cx="0" cy="0"/>
        </a:xfrm>
      </p:grpSpPr>
      <p:sp>
        <p:nvSpPr>
          <p:cNvPr id="449" name="Google Shape;449;g55c1549bb6ac760_0: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55c1549bb6ac76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4" name="Shape 474"/>
        <p:cNvGrpSpPr/>
        <p:nvPr/>
      </p:nvGrpSpPr>
      <p:grpSpPr>
        <a:xfrm>
          <a:off x="0" y="0"/>
          <a:ext cx="0" cy="0"/>
          <a:chOff x="0" y="0"/>
          <a:chExt cx="0" cy="0"/>
        </a:xfrm>
      </p:grpSpPr>
      <p:sp>
        <p:nvSpPr>
          <p:cNvPr id="475" name="Google Shape;475;ge6d54713de119b4_0: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e6d54713de119b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4" name="Shape 524"/>
        <p:cNvGrpSpPr/>
        <p:nvPr/>
      </p:nvGrpSpPr>
      <p:grpSpPr>
        <a:xfrm>
          <a:off x="0" y="0"/>
          <a:ext cx="0" cy="0"/>
          <a:chOff x="0" y="0"/>
          <a:chExt cx="0" cy="0"/>
        </a:xfrm>
      </p:grpSpPr>
      <p:sp>
        <p:nvSpPr>
          <p:cNvPr id="525" name="Google Shape;525;g54ca1b512e7d3518_24: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54ca1b512e7d3518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6" name="Shape 546"/>
        <p:cNvGrpSpPr/>
        <p:nvPr/>
      </p:nvGrpSpPr>
      <p:grpSpPr>
        <a:xfrm>
          <a:off x="0" y="0"/>
          <a:ext cx="0" cy="0"/>
          <a:chOff x="0" y="0"/>
          <a:chExt cx="0" cy="0"/>
        </a:xfrm>
      </p:grpSpPr>
      <p:sp>
        <p:nvSpPr>
          <p:cNvPr id="547" name="Google Shape;547;g6ffdaae6a9001ba_71: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6ffdaae6a9001ba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7" name="Shape 567"/>
        <p:cNvGrpSpPr/>
        <p:nvPr/>
      </p:nvGrpSpPr>
      <p:grpSpPr>
        <a:xfrm>
          <a:off x="0" y="0"/>
          <a:ext cx="0" cy="0"/>
          <a:chOff x="0" y="0"/>
          <a:chExt cx="0" cy="0"/>
        </a:xfrm>
      </p:grpSpPr>
      <p:sp>
        <p:nvSpPr>
          <p:cNvPr id="568" name="Google Shape;568;g1bc66dbf214040ca_2: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1bc66dbf214040ca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 name="Shape 67"/>
        <p:cNvGrpSpPr/>
        <p:nvPr/>
      </p:nvGrpSpPr>
      <p:grpSpPr>
        <a:xfrm>
          <a:off x="0" y="0"/>
          <a:ext cx="0" cy="0"/>
          <a:chOff x="0" y="0"/>
          <a:chExt cx="0" cy="0"/>
        </a:xfrm>
      </p:grpSpPr>
      <p:sp>
        <p:nvSpPr>
          <p:cNvPr id="68" name="Google Shape;68;g6ba44b538a_0_0: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6ba44b538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5" name="Shape 605"/>
        <p:cNvGrpSpPr/>
        <p:nvPr/>
      </p:nvGrpSpPr>
      <p:grpSpPr>
        <a:xfrm>
          <a:off x="0" y="0"/>
          <a:ext cx="0" cy="0"/>
          <a:chOff x="0" y="0"/>
          <a:chExt cx="0" cy="0"/>
        </a:xfrm>
      </p:grpSpPr>
      <p:sp>
        <p:nvSpPr>
          <p:cNvPr id="606" name="Google Shape;606;g4de5a6734e8ab67_40: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07" name="Google Shape;607;g4de5a6734e8ab67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7" name="Shape 627"/>
        <p:cNvGrpSpPr/>
        <p:nvPr/>
      </p:nvGrpSpPr>
      <p:grpSpPr>
        <a:xfrm>
          <a:off x="0" y="0"/>
          <a:ext cx="0" cy="0"/>
          <a:chOff x="0" y="0"/>
          <a:chExt cx="0" cy="0"/>
        </a:xfrm>
      </p:grpSpPr>
      <p:sp>
        <p:nvSpPr>
          <p:cNvPr id="628" name="Google Shape;628;g75b36e81b7_0_27: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29" name="Google Shape;629;g75b36e81b7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2" name="Shape 642"/>
        <p:cNvGrpSpPr/>
        <p:nvPr/>
      </p:nvGrpSpPr>
      <p:grpSpPr>
        <a:xfrm>
          <a:off x="0" y="0"/>
          <a:ext cx="0" cy="0"/>
          <a:chOff x="0" y="0"/>
          <a:chExt cx="0" cy="0"/>
        </a:xfrm>
      </p:grpSpPr>
      <p:sp>
        <p:nvSpPr>
          <p:cNvPr id="643" name="Google Shape;643;g758be8cb29_0_315:notes"/>
          <p:cNvSpPr/>
          <p:nvPr>
            <p:ph idx="2" type="sldImg"/>
          </p:nvPr>
        </p:nvSpPr>
        <p:spPr>
          <a:xfrm>
            <a:off x="2216979"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44" name="Google Shape;644;g758be8cb29_0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1" name="Shape 651"/>
        <p:cNvGrpSpPr/>
        <p:nvPr/>
      </p:nvGrpSpPr>
      <p:grpSpPr>
        <a:xfrm>
          <a:off x="0" y="0"/>
          <a:ext cx="0" cy="0"/>
          <a:chOff x="0" y="0"/>
          <a:chExt cx="0" cy="0"/>
        </a:xfrm>
      </p:grpSpPr>
      <p:sp>
        <p:nvSpPr>
          <p:cNvPr id="652" name="Google Shape;652;g758be8cb29_0_321:notes"/>
          <p:cNvSpPr/>
          <p:nvPr>
            <p:ph idx="2" type="sldImg"/>
          </p:nvPr>
        </p:nvSpPr>
        <p:spPr>
          <a:xfrm>
            <a:off x="2216979"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53" name="Google Shape;653;g758be8cb29_0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 name="Shape 98"/>
        <p:cNvGrpSpPr/>
        <p:nvPr/>
      </p:nvGrpSpPr>
      <p:grpSpPr>
        <a:xfrm>
          <a:off x="0" y="0"/>
          <a:ext cx="0" cy="0"/>
          <a:chOff x="0" y="0"/>
          <a:chExt cx="0" cy="0"/>
        </a:xfrm>
      </p:grpSpPr>
      <p:sp>
        <p:nvSpPr>
          <p:cNvPr id="99" name="Google Shape;99;g13d4c8a94e109786_23: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13d4c8a94e109786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Google Shape;126;g15c723613744cd40_31: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15c723613744cd4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 name="Shape 170"/>
        <p:cNvGrpSpPr/>
        <p:nvPr/>
      </p:nvGrpSpPr>
      <p:grpSpPr>
        <a:xfrm>
          <a:off x="0" y="0"/>
          <a:ext cx="0" cy="0"/>
          <a:chOff x="0" y="0"/>
          <a:chExt cx="0" cy="0"/>
        </a:xfrm>
      </p:grpSpPr>
      <p:sp>
        <p:nvSpPr>
          <p:cNvPr id="171" name="Google Shape;171;g26c0d9a8249688d5_41: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26c0d9a8249688d5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Google Shape;197;g7b33d3db6c33495e_9: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7b33d3db6c33495e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 name="Shape 218"/>
        <p:cNvGrpSpPr/>
        <p:nvPr/>
      </p:nvGrpSpPr>
      <p:grpSpPr>
        <a:xfrm>
          <a:off x="0" y="0"/>
          <a:ext cx="0" cy="0"/>
          <a:chOff x="0" y="0"/>
          <a:chExt cx="0" cy="0"/>
        </a:xfrm>
      </p:grpSpPr>
      <p:sp>
        <p:nvSpPr>
          <p:cNvPr id="219" name="Google Shape;219;g7b33d3db6c33495e_15: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7b33d3db6c33495e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 name="Shape 248"/>
        <p:cNvGrpSpPr/>
        <p:nvPr/>
      </p:nvGrpSpPr>
      <p:grpSpPr>
        <a:xfrm>
          <a:off x="0" y="0"/>
          <a:ext cx="0" cy="0"/>
          <a:chOff x="0" y="0"/>
          <a:chExt cx="0" cy="0"/>
        </a:xfrm>
      </p:grpSpPr>
      <p:sp>
        <p:nvSpPr>
          <p:cNvPr id="249" name="Google Shape;249;g7b33d3db6c33495e_29: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7b33d3db6c33495e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 name="Shape 282"/>
        <p:cNvGrpSpPr/>
        <p:nvPr/>
      </p:nvGrpSpPr>
      <p:grpSpPr>
        <a:xfrm>
          <a:off x="0" y="0"/>
          <a:ext cx="0" cy="0"/>
          <a:chOff x="0" y="0"/>
          <a:chExt cx="0" cy="0"/>
        </a:xfrm>
      </p:grpSpPr>
      <p:sp>
        <p:nvSpPr>
          <p:cNvPr id="283" name="Google Shape;283;g7b33d3db6c33495e_45: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7b33d3db6c33495e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480550" y="2885918"/>
            <a:ext cx="13135800" cy="7955700"/>
          </a:xfrm>
          <a:prstGeom prst="rect">
            <a:avLst/>
          </a:prstGeom>
        </p:spPr>
        <p:txBody>
          <a:bodyPr anchorCtr="0" anchor="b" bIns="212075" lIns="212075" spcFirstLastPara="1" rIns="212075" wrap="square" tIns="212075">
            <a:noAutofit/>
          </a:bodyPr>
          <a:lstStyle>
            <a:lvl1pPr lvl="0" algn="ctr">
              <a:spcBef>
                <a:spcPts val="0"/>
              </a:spcBef>
              <a:spcAft>
                <a:spcPts val="0"/>
              </a:spcAft>
              <a:buSzPts val="12100"/>
              <a:buNone/>
              <a:defRPr sz="12100"/>
            </a:lvl1pPr>
            <a:lvl2pPr lvl="1" algn="ctr">
              <a:spcBef>
                <a:spcPts val="0"/>
              </a:spcBef>
              <a:spcAft>
                <a:spcPts val="0"/>
              </a:spcAft>
              <a:buSzPts val="12100"/>
              <a:buNone/>
              <a:defRPr sz="12100"/>
            </a:lvl2pPr>
            <a:lvl3pPr lvl="2" algn="ctr">
              <a:spcBef>
                <a:spcPts val="0"/>
              </a:spcBef>
              <a:spcAft>
                <a:spcPts val="0"/>
              </a:spcAft>
              <a:buSzPts val="12100"/>
              <a:buNone/>
              <a:defRPr sz="12100"/>
            </a:lvl3pPr>
            <a:lvl4pPr lvl="3" algn="ctr">
              <a:spcBef>
                <a:spcPts val="0"/>
              </a:spcBef>
              <a:spcAft>
                <a:spcPts val="0"/>
              </a:spcAft>
              <a:buSzPts val="12100"/>
              <a:buNone/>
              <a:defRPr sz="12100"/>
            </a:lvl4pPr>
            <a:lvl5pPr lvl="4" algn="ctr">
              <a:spcBef>
                <a:spcPts val="0"/>
              </a:spcBef>
              <a:spcAft>
                <a:spcPts val="0"/>
              </a:spcAft>
              <a:buSzPts val="12100"/>
              <a:buNone/>
              <a:defRPr sz="12100"/>
            </a:lvl5pPr>
            <a:lvl6pPr lvl="5" algn="ctr">
              <a:spcBef>
                <a:spcPts val="0"/>
              </a:spcBef>
              <a:spcAft>
                <a:spcPts val="0"/>
              </a:spcAft>
              <a:buSzPts val="12100"/>
              <a:buNone/>
              <a:defRPr sz="12100"/>
            </a:lvl6pPr>
            <a:lvl7pPr lvl="6" algn="ctr">
              <a:spcBef>
                <a:spcPts val="0"/>
              </a:spcBef>
              <a:spcAft>
                <a:spcPts val="0"/>
              </a:spcAft>
              <a:buSzPts val="12100"/>
              <a:buNone/>
              <a:defRPr sz="12100"/>
            </a:lvl7pPr>
            <a:lvl8pPr lvl="7" algn="ctr">
              <a:spcBef>
                <a:spcPts val="0"/>
              </a:spcBef>
              <a:spcAft>
                <a:spcPts val="0"/>
              </a:spcAft>
              <a:buSzPts val="12100"/>
              <a:buNone/>
              <a:defRPr sz="12100"/>
            </a:lvl8pPr>
            <a:lvl9pPr lvl="8" algn="ctr">
              <a:spcBef>
                <a:spcPts val="0"/>
              </a:spcBef>
              <a:spcAft>
                <a:spcPts val="0"/>
              </a:spcAft>
              <a:buSzPts val="12100"/>
              <a:buNone/>
              <a:defRPr sz="12100"/>
            </a:lvl9pPr>
          </a:lstStyle>
          <a:p/>
        </p:txBody>
      </p:sp>
      <p:sp>
        <p:nvSpPr>
          <p:cNvPr id="11" name="Google Shape;11;p2"/>
          <p:cNvSpPr txBox="1"/>
          <p:nvPr>
            <p:ph idx="1" type="subTitle"/>
          </p:nvPr>
        </p:nvSpPr>
        <p:spPr>
          <a:xfrm>
            <a:off x="480538" y="10984859"/>
            <a:ext cx="13135800" cy="3072000"/>
          </a:xfrm>
          <a:prstGeom prst="rect">
            <a:avLst/>
          </a:prstGeom>
        </p:spPr>
        <p:txBody>
          <a:bodyPr anchorCtr="0" anchor="t" bIns="212075" lIns="212075" spcFirstLastPara="1" rIns="212075" wrap="square" tIns="212075">
            <a:noAutofit/>
          </a:bodyPr>
          <a:lstStyle>
            <a:lvl1pPr lvl="0" algn="ctr">
              <a:lnSpc>
                <a:spcPct val="100000"/>
              </a:lnSpc>
              <a:spcBef>
                <a:spcPts val="0"/>
              </a:spcBef>
              <a:spcAft>
                <a:spcPts val="0"/>
              </a:spcAft>
              <a:buSzPts val="6500"/>
              <a:buNone/>
              <a:defRPr sz="6500"/>
            </a:lvl1pPr>
            <a:lvl2pPr lvl="1" algn="ctr">
              <a:lnSpc>
                <a:spcPct val="100000"/>
              </a:lnSpc>
              <a:spcBef>
                <a:spcPts val="0"/>
              </a:spcBef>
              <a:spcAft>
                <a:spcPts val="0"/>
              </a:spcAft>
              <a:buSzPts val="6500"/>
              <a:buNone/>
              <a:defRPr sz="6500"/>
            </a:lvl2pPr>
            <a:lvl3pPr lvl="2" algn="ctr">
              <a:lnSpc>
                <a:spcPct val="100000"/>
              </a:lnSpc>
              <a:spcBef>
                <a:spcPts val="0"/>
              </a:spcBef>
              <a:spcAft>
                <a:spcPts val="0"/>
              </a:spcAft>
              <a:buSzPts val="6500"/>
              <a:buNone/>
              <a:defRPr sz="6500"/>
            </a:lvl3pPr>
            <a:lvl4pPr lvl="3" algn="ctr">
              <a:lnSpc>
                <a:spcPct val="100000"/>
              </a:lnSpc>
              <a:spcBef>
                <a:spcPts val="0"/>
              </a:spcBef>
              <a:spcAft>
                <a:spcPts val="0"/>
              </a:spcAft>
              <a:buSzPts val="6500"/>
              <a:buNone/>
              <a:defRPr sz="6500"/>
            </a:lvl4pPr>
            <a:lvl5pPr lvl="4" algn="ctr">
              <a:lnSpc>
                <a:spcPct val="100000"/>
              </a:lnSpc>
              <a:spcBef>
                <a:spcPts val="0"/>
              </a:spcBef>
              <a:spcAft>
                <a:spcPts val="0"/>
              </a:spcAft>
              <a:buSzPts val="6500"/>
              <a:buNone/>
              <a:defRPr sz="6500"/>
            </a:lvl5pPr>
            <a:lvl6pPr lvl="5" algn="ctr">
              <a:lnSpc>
                <a:spcPct val="100000"/>
              </a:lnSpc>
              <a:spcBef>
                <a:spcPts val="0"/>
              </a:spcBef>
              <a:spcAft>
                <a:spcPts val="0"/>
              </a:spcAft>
              <a:buSzPts val="6500"/>
              <a:buNone/>
              <a:defRPr sz="6500"/>
            </a:lvl6pPr>
            <a:lvl7pPr lvl="6" algn="ctr">
              <a:lnSpc>
                <a:spcPct val="100000"/>
              </a:lnSpc>
              <a:spcBef>
                <a:spcPts val="0"/>
              </a:spcBef>
              <a:spcAft>
                <a:spcPts val="0"/>
              </a:spcAft>
              <a:buSzPts val="6500"/>
              <a:buNone/>
              <a:defRPr sz="6500"/>
            </a:lvl7pPr>
            <a:lvl8pPr lvl="7" algn="ctr">
              <a:lnSpc>
                <a:spcPct val="100000"/>
              </a:lnSpc>
              <a:spcBef>
                <a:spcPts val="0"/>
              </a:spcBef>
              <a:spcAft>
                <a:spcPts val="0"/>
              </a:spcAft>
              <a:buSzPts val="6500"/>
              <a:buNone/>
              <a:defRPr sz="6500"/>
            </a:lvl8pPr>
            <a:lvl9pPr lvl="8" algn="ctr">
              <a:lnSpc>
                <a:spcPct val="100000"/>
              </a:lnSpc>
              <a:spcBef>
                <a:spcPts val="0"/>
              </a:spcBef>
              <a:spcAft>
                <a:spcPts val="0"/>
              </a:spcAft>
              <a:buSzPts val="6500"/>
              <a:buNone/>
              <a:defRPr sz="6500"/>
            </a:lvl9pPr>
          </a:lstStyle>
          <a:p/>
        </p:txBody>
      </p:sp>
      <p:sp>
        <p:nvSpPr>
          <p:cNvPr id="12" name="Google Shape;12;p2"/>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480538" y="4287259"/>
            <a:ext cx="13135800" cy="7610400"/>
          </a:xfrm>
          <a:prstGeom prst="rect">
            <a:avLst/>
          </a:prstGeom>
        </p:spPr>
        <p:txBody>
          <a:bodyPr anchorCtr="0" anchor="b" bIns="212075" lIns="212075" spcFirstLastPara="1" rIns="212075" wrap="square" tIns="212075">
            <a:noAutofit/>
          </a:bodyPr>
          <a:lstStyle>
            <a:lvl1pPr lvl="0" algn="ctr">
              <a:spcBef>
                <a:spcPts val="0"/>
              </a:spcBef>
              <a:spcAft>
                <a:spcPts val="0"/>
              </a:spcAft>
              <a:buSzPts val="27800"/>
              <a:buNone/>
              <a:defRPr sz="27800"/>
            </a:lvl1pPr>
            <a:lvl2pPr lvl="1" algn="ctr">
              <a:spcBef>
                <a:spcPts val="0"/>
              </a:spcBef>
              <a:spcAft>
                <a:spcPts val="0"/>
              </a:spcAft>
              <a:buSzPts val="27800"/>
              <a:buNone/>
              <a:defRPr sz="27800"/>
            </a:lvl2pPr>
            <a:lvl3pPr lvl="2" algn="ctr">
              <a:spcBef>
                <a:spcPts val="0"/>
              </a:spcBef>
              <a:spcAft>
                <a:spcPts val="0"/>
              </a:spcAft>
              <a:buSzPts val="27800"/>
              <a:buNone/>
              <a:defRPr sz="27800"/>
            </a:lvl3pPr>
            <a:lvl4pPr lvl="3" algn="ctr">
              <a:spcBef>
                <a:spcPts val="0"/>
              </a:spcBef>
              <a:spcAft>
                <a:spcPts val="0"/>
              </a:spcAft>
              <a:buSzPts val="27800"/>
              <a:buNone/>
              <a:defRPr sz="27800"/>
            </a:lvl4pPr>
            <a:lvl5pPr lvl="4" algn="ctr">
              <a:spcBef>
                <a:spcPts val="0"/>
              </a:spcBef>
              <a:spcAft>
                <a:spcPts val="0"/>
              </a:spcAft>
              <a:buSzPts val="27800"/>
              <a:buNone/>
              <a:defRPr sz="27800"/>
            </a:lvl5pPr>
            <a:lvl6pPr lvl="5" algn="ctr">
              <a:spcBef>
                <a:spcPts val="0"/>
              </a:spcBef>
              <a:spcAft>
                <a:spcPts val="0"/>
              </a:spcAft>
              <a:buSzPts val="27800"/>
              <a:buNone/>
              <a:defRPr sz="27800"/>
            </a:lvl6pPr>
            <a:lvl7pPr lvl="6" algn="ctr">
              <a:spcBef>
                <a:spcPts val="0"/>
              </a:spcBef>
              <a:spcAft>
                <a:spcPts val="0"/>
              </a:spcAft>
              <a:buSzPts val="27800"/>
              <a:buNone/>
              <a:defRPr sz="27800"/>
            </a:lvl7pPr>
            <a:lvl8pPr lvl="7" algn="ctr">
              <a:spcBef>
                <a:spcPts val="0"/>
              </a:spcBef>
              <a:spcAft>
                <a:spcPts val="0"/>
              </a:spcAft>
              <a:buSzPts val="27800"/>
              <a:buNone/>
              <a:defRPr sz="27800"/>
            </a:lvl8pPr>
            <a:lvl9pPr lvl="8" algn="ctr">
              <a:spcBef>
                <a:spcPts val="0"/>
              </a:spcBef>
              <a:spcAft>
                <a:spcPts val="0"/>
              </a:spcAft>
              <a:buSzPts val="27800"/>
              <a:buNone/>
              <a:defRPr sz="27800"/>
            </a:lvl9pPr>
          </a:lstStyle>
          <a:p>
            <a:r>
              <a:t>xx%</a:t>
            </a:r>
          </a:p>
        </p:txBody>
      </p:sp>
      <p:sp>
        <p:nvSpPr>
          <p:cNvPr id="46" name="Google Shape;46;p11"/>
          <p:cNvSpPr txBox="1"/>
          <p:nvPr>
            <p:ph idx="1" type="body"/>
          </p:nvPr>
        </p:nvSpPr>
        <p:spPr>
          <a:xfrm>
            <a:off x="480538" y="12217791"/>
            <a:ext cx="13135800" cy="5041800"/>
          </a:xfrm>
          <a:prstGeom prst="rect">
            <a:avLst/>
          </a:prstGeom>
        </p:spPr>
        <p:txBody>
          <a:bodyPr anchorCtr="0" anchor="t" bIns="212075" lIns="212075" spcFirstLastPara="1" rIns="212075" wrap="square" tIns="212075">
            <a:noAutofit/>
          </a:bodyPr>
          <a:lstStyle>
            <a:lvl1pPr indent="-495300" lvl="0" marL="457200" algn="ctr">
              <a:spcBef>
                <a:spcPts val="0"/>
              </a:spcBef>
              <a:spcAft>
                <a:spcPts val="0"/>
              </a:spcAft>
              <a:buSzPts val="4200"/>
              <a:buChar char="●"/>
              <a:defRPr/>
            </a:lvl1pPr>
            <a:lvl2pPr indent="-431800" lvl="1" marL="914400" algn="ctr">
              <a:spcBef>
                <a:spcPts val="3700"/>
              </a:spcBef>
              <a:spcAft>
                <a:spcPts val="0"/>
              </a:spcAft>
              <a:buSzPts val="3200"/>
              <a:buChar char="○"/>
              <a:defRPr/>
            </a:lvl2pPr>
            <a:lvl3pPr indent="-431800" lvl="2" marL="1371600" algn="ctr">
              <a:spcBef>
                <a:spcPts val="3700"/>
              </a:spcBef>
              <a:spcAft>
                <a:spcPts val="0"/>
              </a:spcAft>
              <a:buSzPts val="3200"/>
              <a:buChar char="■"/>
              <a:defRPr/>
            </a:lvl3pPr>
            <a:lvl4pPr indent="-431800" lvl="3" marL="1828800" algn="ctr">
              <a:spcBef>
                <a:spcPts val="3700"/>
              </a:spcBef>
              <a:spcAft>
                <a:spcPts val="0"/>
              </a:spcAft>
              <a:buSzPts val="3200"/>
              <a:buChar char="●"/>
              <a:defRPr/>
            </a:lvl4pPr>
            <a:lvl5pPr indent="-431800" lvl="4" marL="2286000" algn="ctr">
              <a:spcBef>
                <a:spcPts val="3700"/>
              </a:spcBef>
              <a:spcAft>
                <a:spcPts val="0"/>
              </a:spcAft>
              <a:buSzPts val="3200"/>
              <a:buChar char="○"/>
              <a:defRPr/>
            </a:lvl5pPr>
            <a:lvl6pPr indent="-431800" lvl="5" marL="2743200" algn="ctr">
              <a:spcBef>
                <a:spcPts val="3700"/>
              </a:spcBef>
              <a:spcAft>
                <a:spcPts val="0"/>
              </a:spcAft>
              <a:buSzPts val="3200"/>
              <a:buChar char="■"/>
              <a:defRPr/>
            </a:lvl6pPr>
            <a:lvl7pPr indent="-431800" lvl="6" marL="3200400" algn="ctr">
              <a:spcBef>
                <a:spcPts val="3700"/>
              </a:spcBef>
              <a:spcAft>
                <a:spcPts val="0"/>
              </a:spcAft>
              <a:buSzPts val="3200"/>
              <a:buChar char="●"/>
              <a:defRPr/>
            </a:lvl7pPr>
            <a:lvl8pPr indent="-431800" lvl="7" marL="3657600" algn="ctr">
              <a:spcBef>
                <a:spcPts val="3700"/>
              </a:spcBef>
              <a:spcAft>
                <a:spcPts val="0"/>
              </a:spcAft>
              <a:buSzPts val="3200"/>
              <a:buChar char="○"/>
              <a:defRPr/>
            </a:lvl8pPr>
            <a:lvl9pPr indent="-431800" lvl="8" marL="4114800" algn="ctr">
              <a:spcBef>
                <a:spcPts val="3700"/>
              </a:spcBef>
              <a:spcAft>
                <a:spcPts val="3700"/>
              </a:spcAft>
              <a:buSzPts val="3200"/>
              <a:buChar char="■"/>
              <a:defRPr/>
            </a:lvl9pPr>
          </a:lstStyle>
          <a:p/>
        </p:txBody>
      </p:sp>
      <p:sp>
        <p:nvSpPr>
          <p:cNvPr id="47" name="Google Shape;47;p11"/>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480538" y="8336535"/>
            <a:ext cx="13135800" cy="3262800"/>
          </a:xfrm>
          <a:prstGeom prst="rect">
            <a:avLst/>
          </a:prstGeom>
        </p:spPr>
        <p:txBody>
          <a:bodyPr anchorCtr="0" anchor="ctr" bIns="212075" lIns="212075" spcFirstLastPara="1" rIns="212075" wrap="square" tIns="212075">
            <a:noAutofit/>
          </a:bodyPr>
          <a:lstStyle>
            <a:lvl1pPr lvl="0" algn="ctr">
              <a:spcBef>
                <a:spcPts val="0"/>
              </a:spcBef>
              <a:spcAft>
                <a:spcPts val="0"/>
              </a:spcAft>
              <a:buSzPts val="8400"/>
              <a:buNone/>
              <a:defRPr sz="8400"/>
            </a:lvl1pPr>
            <a:lvl2pPr lvl="1" algn="ctr">
              <a:spcBef>
                <a:spcPts val="0"/>
              </a:spcBef>
              <a:spcAft>
                <a:spcPts val="0"/>
              </a:spcAft>
              <a:buSzPts val="8400"/>
              <a:buNone/>
              <a:defRPr sz="8400"/>
            </a:lvl2pPr>
            <a:lvl3pPr lvl="2" algn="ctr">
              <a:spcBef>
                <a:spcPts val="0"/>
              </a:spcBef>
              <a:spcAft>
                <a:spcPts val="0"/>
              </a:spcAft>
              <a:buSzPts val="8400"/>
              <a:buNone/>
              <a:defRPr sz="8400"/>
            </a:lvl3pPr>
            <a:lvl4pPr lvl="3" algn="ctr">
              <a:spcBef>
                <a:spcPts val="0"/>
              </a:spcBef>
              <a:spcAft>
                <a:spcPts val="0"/>
              </a:spcAft>
              <a:buSzPts val="8400"/>
              <a:buNone/>
              <a:defRPr sz="8400"/>
            </a:lvl4pPr>
            <a:lvl5pPr lvl="4" algn="ctr">
              <a:spcBef>
                <a:spcPts val="0"/>
              </a:spcBef>
              <a:spcAft>
                <a:spcPts val="0"/>
              </a:spcAft>
              <a:buSzPts val="8400"/>
              <a:buNone/>
              <a:defRPr sz="8400"/>
            </a:lvl5pPr>
            <a:lvl6pPr lvl="5" algn="ctr">
              <a:spcBef>
                <a:spcPts val="0"/>
              </a:spcBef>
              <a:spcAft>
                <a:spcPts val="0"/>
              </a:spcAft>
              <a:buSzPts val="8400"/>
              <a:buNone/>
              <a:defRPr sz="8400"/>
            </a:lvl6pPr>
            <a:lvl7pPr lvl="6" algn="ctr">
              <a:spcBef>
                <a:spcPts val="0"/>
              </a:spcBef>
              <a:spcAft>
                <a:spcPts val="0"/>
              </a:spcAft>
              <a:buSzPts val="8400"/>
              <a:buNone/>
              <a:defRPr sz="8400"/>
            </a:lvl7pPr>
            <a:lvl8pPr lvl="7" algn="ctr">
              <a:spcBef>
                <a:spcPts val="0"/>
              </a:spcBef>
              <a:spcAft>
                <a:spcPts val="0"/>
              </a:spcAft>
              <a:buSzPts val="8400"/>
              <a:buNone/>
              <a:defRPr sz="8400"/>
            </a:lvl8pPr>
            <a:lvl9pPr lvl="8" algn="ctr">
              <a:spcBef>
                <a:spcPts val="0"/>
              </a:spcBef>
              <a:spcAft>
                <a:spcPts val="0"/>
              </a:spcAft>
              <a:buSzPts val="8400"/>
              <a:buNone/>
              <a:defRPr sz="8400"/>
            </a:lvl9pPr>
          </a:lstStyle>
          <a:p/>
        </p:txBody>
      </p:sp>
      <p:sp>
        <p:nvSpPr>
          <p:cNvPr id="15" name="Google Shape;15;p3"/>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480538" y="1724884"/>
            <a:ext cx="13135800" cy="2219700"/>
          </a:xfrm>
          <a:prstGeom prst="rect">
            <a:avLst/>
          </a:prstGeom>
        </p:spPr>
        <p:txBody>
          <a:bodyPr anchorCtr="0" anchor="t" bIns="212075" lIns="212075" spcFirstLastPara="1" rIns="212075" wrap="square" tIns="212075">
            <a:noAutofit/>
          </a:bodyPr>
          <a:lstStyle>
            <a:lvl1pPr lvl="0">
              <a:spcBef>
                <a:spcPts val="0"/>
              </a:spcBef>
              <a:spcAft>
                <a:spcPts val="0"/>
              </a:spcAft>
              <a:buSzPts val="6500"/>
              <a:buNone/>
              <a:defRPr/>
            </a:lvl1pPr>
            <a:lvl2pPr lvl="1">
              <a:spcBef>
                <a:spcPts val="0"/>
              </a:spcBef>
              <a:spcAft>
                <a:spcPts val="0"/>
              </a:spcAft>
              <a:buSzPts val="6500"/>
              <a:buNone/>
              <a:defRPr/>
            </a:lvl2pPr>
            <a:lvl3pPr lvl="2">
              <a:spcBef>
                <a:spcPts val="0"/>
              </a:spcBef>
              <a:spcAft>
                <a:spcPts val="0"/>
              </a:spcAft>
              <a:buSzPts val="6500"/>
              <a:buNone/>
              <a:defRPr/>
            </a:lvl3pPr>
            <a:lvl4pPr lvl="3">
              <a:spcBef>
                <a:spcPts val="0"/>
              </a:spcBef>
              <a:spcAft>
                <a:spcPts val="0"/>
              </a:spcAft>
              <a:buSzPts val="6500"/>
              <a:buNone/>
              <a:defRPr/>
            </a:lvl4pPr>
            <a:lvl5pPr lvl="4">
              <a:spcBef>
                <a:spcPts val="0"/>
              </a:spcBef>
              <a:spcAft>
                <a:spcPts val="0"/>
              </a:spcAft>
              <a:buSzPts val="6500"/>
              <a:buNone/>
              <a:defRPr/>
            </a:lvl5pPr>
            <a:lvl6pPr lvl="5">
              <a:spcBef>
                <a:spcPts val="0"/>
              </a:spcBef>
              <a:spcAft>
                <a:spcPts val="0"/>
              </a:spcAft>
              <a:buSzPts val="6500"/>
              <a:buNone/>
              <a:defRPr/>
            </a:lvl6pPr>
            <a:lvl7pPr lvl="6">
              <a:spcBef>
                <a:spcPts val="0"/>
              </a:spcBef>
              <a:spcAft>
                <a:spcPts val="0"/>
              </a:spcAft>
              <a:buSzPts val="6500"/>
              <a:buNone/>
              <a:defRPr/>
            </a:lvl7pPr>
            <a:lvl8pPr lvl="7">
              <a:spcBef>
                <a:spcPts val="0"/>
              </a:spcBef>
              <a:spcAft>
                <a:spcPts val="0"/>
              </a:spcAft>
              <a:buSzPts val="6500"/>
              <a:buNone/>
              <a:defRPr/>
            </a:lvl8pPr>
            <a:lvl9pPr lvl="8">
              <a:spcBef>
                <a:spcPts val="0"/>
              </a:spcBef>
              <a:spcAft>
                <a:spcPts val="0"/>
              </a:spcAft>
              <a:buSzPts val="6500"/>
              <a:buNone/>
              <a:defRPr/>
            </a:lvl9pPr>
          </a:lstStyle>
          <a:p/>
        </p:txBody>
      </p:sp>
      <p:sp>
        <p:nvSpPr>
          <p:cNvPr id="18" name="Google Shape;18;p4"/>
          <p:cNvSpPr txBox="1"/>
          <p:nvPr>
            <p:ph idx="1" type="body"/>
          </p:nvPr>
        </p:nvSpPr>
        <p:spPr>
          <a:xfrm>
            <a:off x="480538" y="4466908"/>
            <a:ext cx="13135800" cy="13241700"/>
          </a:xfrm>
          <a:prstGeom prst="rect">
            <a:avLst/>
          </a:prstGeom>
        </p:spPr>
        <p:txBody>
          <a:bodyPr anchorCtr="0" anchor="t" bIns="212075" lIns="212075" spcFirstLastPara="1" rIns="212075" wrap="square" tIns="212075">
            <a:noAutofit/>
          </a:bodyPr>
          <a:lstStyle>
            <a:lvl1pPr indent="-495300" lvl="0" marL="457200">
              <a:spcBef>
                <a:spcPts val="0"/>
              </a:spcBef>
              <a:spcAft>
                <a:spcPts val="0"/>
              </a:spcAft>
              <a:buSzPts val="4200"/>
              <a:buChar char="●"/>
              <a:defRPr/>
            </a:lvl1pPr>
            <a:lvl2pPr indent="-431800" lvl="1" marL="914400">
              <a:spcBef>
                <a:spcPts val="3700"/>
              </a:spcBef>
              <a:spcAft>
                <a:spcPts val="0"/>
              </a:spcAft>
              <a:buSzPts val="3200"/>
              <a:buChar char="○"/>
              <a:defRPr/>
            </a:lvl2pPr>
            <a:lvl3pPr indent="-431800" lvl="2" marL="1371600">
              <a:spcBef>
                <a:spcPts val="3700"/>
              </a:spcBef>
              <a:spcAft>
                <a:spcPts val="0"/>
              </a:spcAft>
              <a:buSzPts val="3200"/>
              <a:buChar char="■"/>
              <a:defRPr/>
            </a:lvl3pPr>
            <a:lvl4pPr indent="-431800" lvl="3" marL="1828800">
              <a:spcBef>
                <a:spcPts val="3700"/>
              </a:spcBef>
              <a:spcAft>
                <a:spcPts val="0"/>
              </a:spcAft>
              <a:buSzPts val="3200"/>
              <a:buChar char="●"/>
              <a:defRPr/>
            </a:lvl4pPr>
            <a:lvl5pPr indent="-431800" lvl="4" marL="2286000">
              <a:spcBef>
                <a:spcPts val="3700"/>
              </a:spcBef>
              <a:spcAft>
                <a:spcPts val="0"/>
              </a:spcAft>
              <a:buSzPts val="3200"/>
              <a:buChar char="○"/>
              <a:defRPr/>
            </a:lvl5pPr>
            <a:lvl6pPr indent="-431800" lvl="5" marL="2743200">
              <a:spcBef>
                <a:spcPts val="3700"/>
              </a:spcBef>
              <a:spcAft>
                <a:spcPts val="0"/>
              </a:spcAft>
              <a:buSzPts val="3200"/>
              <a:buChar char="■"/>
              <a:defRPr/>
            </a:lvl6pPr>
            <a:lvl7pPr indent="-431800" lvl="6" marL="3200400">
              <a:spcBef>
                <a:spcPts val="3700"/>
              </a:spcBef>
              <a:spcAft>
                <a:spcPts val="0"/>
              </a:spcAft>
              <a:buSzPts val="3200"/>
              <a:buChar char="●"/>
              <a:defRPr/>
            </a:lvl7pPr>
            <a:lvl8pPr indent="-431800" lvl="7" marL="3657600">
              <a:spcBef>
                <a:spcPts val="3700"/>
              </a:spcBef>
              <a:spcAft>
                <a:spcPts val="0"/>
              </a:spcAft>
              <a:buSzPts val="3200"/>
              <a:buChar char="○"/>
              <a:defRPr/>
            </a:lvl8pPr>
            <a:lvl9pPr indent="-431800" lvl="8" marL="4114800">
              <a:spcBef>
                <a:spcPts val="3700"/>
              </a:spcBef>
              <a:spcAft>
                <a:spcPts val="3700"/>
              </a:spcAft>
              <a:buSzPts val="3200"/>
              <a:buChar char="■"/>
              <a:defRPr/>
            </a:lvl9pPr>
          </a:lstStyle>
          <a:p/>
        </p:txBody>
      </p:sp>
      <p:sp>
        <p:nvSpPr>
          <p:cNvPr id="19" name="Google Shape;19;p4"/>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480538" y="1724884"/>
            <a:ext cx="13135800" cy="2219700"/>
          </a:xfrm>
          <a:prstGeom prst="rect">
            <a:avLst/>
          </a:prstGeom>
        </p:spPr>
        <p:txBody>
          <a:bodyPr anchorCtr="0" anchor="t" bIns="212075" lIns="212075" spcFirstLastPara="1" rIns="212075" wrap="square" tIns="212075">
            <a:noAutofit/>
          </a:bodyPr>
          <a:lstStyle>
            <a:lvl1pPr lvl="0">
              <a:spcBef>
                <a:spcPts val="0"/>
              </a:spcBef>
              <a:spcAft>
                <a:spcPts val="0"/>
              </a:spcAft>
              <a:buSzPts val="6500"/>
              <a:buNone/>
              <a:defRPr/>
            </a:lvl1pPr>
            <a:lvl2pPr lvl="1">
              <a:spcBef>
                <a:spcPts val="0"/>
              </a:spcBef>
              <a:spcAft>
                <a:spcPts val="0"/>
              </a:spcAft>
              <a:buSzPts val="6500"/>
              <a:buNone/>
              <a:defRPr/>
            </a:lvl2pPr>
            <a:lvl3pPr lvl="2">
              <a:spcBef>
                <a:spcPts val="0"/>
              </a:spcBef>
              <a:spcAft>
                <a:spcPts val="0"/>
              </a:spcAft>
              <a:buSzPts val="6500"/>
              <a:buNone/>
              <a:defRPr/>
            </a:lvl3pPr>
            <a:lvl4pPr lvl="3">
              <a:spcBef>
                <a:spcPts val="0"/>
              </a:spcBef>
              <a:spcAft>
                <a:spcPts val="0"/>
              </a:spcAft>
              <a:buSzPts val="6500"/>
              <a:buNone/>
              <a:defRPr/>
            </a:lvl4pPr>
            <a:lvl5pPr lvl="4">
              <a:spcBef>
                <a:spcPts val="0"/>
              </a:spcBef>
              <a:spcAft>
                <a:spcPts val="0"/>
              </a:spcAft>
              <a:buSzPts val="6500"/>
              <a:buNone/>
              <a:defRPr/>
            </a:lvl5pPr>
            <a:lvl6pPr lvl="5">
              <a:spcBef>
                <a:spcPts val="0"/>
              </a:spcBef>
              <a:spcAft>
                <a:spcPts val="0"/>
              </a:spcAft>
              <a:buSzPts val="6500"/>
              <a:buNone/>
              <a:defRPr/>
            </a:lvl6pPr>
            <a:lvl7pPr lvl="6">
              <a:spcBef>
                <a:spcPts val="0"/>
              </a:spcBef>
              <a:spcAft>
                <a:spcPts val="0"/>
              </a:spcAft>
              <a:buSzPts val="6500"/>
              <a:buNone/>
              <a:defRPr/>
            </a:lvl7pPr>
            <a:lvl8pPr lvl="7">
              <a:spcBef>
                <a:spcPts val="0"/>
              </a:spcBef>
              <a:spcAft>
                <a:spcPts val="0"/>
              </a:spcAft>
              <a:buSzPts val="6500"/>
              <a:buNone/>
              <a:defRPr/>
            </a:lvl8pPr>
            <a:lvl9pPr lvl="8">
              <a:spcBef>
                <a:spcPts val="0"/>
              </a:spcBef>
              <a:spcAft>
                <a:spcPts val="0"/>
              </a:spcAft>
              <a:buSzPts val="6500"/>
              <a:buNone/>
              <a:defRPr/>
            </a:lvl9pPr>
          </a:lstStyle>
          <a:p/>
        </p:txBody>
      </p:sp>
      <p:sp>
        <p:nvSpPr>
          <p:cNvPr id="22" name="Google Shape;22;p5"/>
          <p:cNvSpPr txBox="1"/>
          <p:nvPr>
            <p:ph idx="1" type="body"/>
          </p:nvPr>
        </p:nvSpPr>
        <p:spPr>
          <a:xfrm>
            <a:off x="480538" y="4466908"/>
            <a:ext cx="6166500" cy="13241700"/>
          </a:xfrm>
          <a:prstGeom prst="rect">
            <a:avLst/>
          </a:prstGeom>
        </p:spPr>
        <p:txBody>
          <a:bodyPr anchorCtr="0" anchor="t" bIns="212075" lIns="212075" spcFirstLastPara="1" rIns="212075" wrap="square" tIns="212075">
            <a:noAutofit/>
          </a:bodyPr>
          <a:lstStyle>
            <a:lvl1pPr indent="-431800" lvl="0" marL="457200">
              <a:spcBef>
                <a:spcPts val="0"/>
              </a:spcBef>
              <a:spcAft>
                <a:spcPts val="0"/>
              </a:spcAft>
              <a:buSzPts val="3200"/>
              <a:buChar char="●"/>
              <a:defRPr sz="3200"/>
            </a:lvl1pPr>
            <a:lvl2pPr indent="-406400" lvl="1" marL="914400">
              <a:spcBef>
                <a:spcPts val="3700"/>
              </a:spcBef>
              <a:spcAft>
                <a:spcPts val="0"/>
              </a:spcAft>
              <a:buSzPts val="2800"/>
              <a:buChar char="○"/>
              <a:defRPr sz="2800"/>
            </a:lvl2pPr>
            <a:lvl3pPr indent="-406400" lvl="2" marL="1371600">
              <a:spcBef>
                <a:spcPts val="3700"/>
              </a:spcBef>
              <a:spcAft>
                <a:spcPts val="0"/>
              </a:spcAft>
              <a:buSzPts val="2800"/>
              <a:buChar char="■"/>
              <a:defRPr sz="2800"/>
            </a:lvl3pPr>
            <a:lvl4pPr indent="-406400" lvl="3" marL="1828800">
              <a:spcBef>
                <a:spcPts val="3700"/>
              </a:spcBef>
              <a:spcAft>
                <a:spcPts val="0"/>
              </a:spcAft>
              <a:buSzPts val="2800"/>
              <a:buChar char="●"/>
              <a:defRPr sz="2800"/>
            </a:lvl4pPr>
            <a:lvl5pPr indent="-406400" lvl="4" marL="2286000">
              <a:spcBef>
                <a:spcPts val="3700"/>
              </a:spcBef>
              <a:spcAft>
                <a:spcPts val="0"/>
              </a:spcAft>
              <a:buSzPts val="2800"/>
              <a:buChar char="○"/>
              <a:defRPr sz="2800"/>
            </a:lvl5pPr>
            <a:lvl6pPr indent="-406400" lvl="5" marL="2743200">
              <a:spcBef>
                <a:spcPts val="3700"/>
              </a:spcBef>
              <a:spcAft>
                <a:spcPts val="0"/>
              </a:spcAft>
              <a:buSzPts val="2800"/>
              <a:buChar char="■"/>
              <a:defRPr sz="2800"/>
            </a:lvl6pPr>
            <a:lvl7pPr indent="-406400" lvl="6" marL="3200400">
              <a:spcBef>
                <a:spcPts val="3700"/>
              </a:spcBef>
              <a:spcAft>
                <a:spcPts val="0"/>
              </a:spcAft>
              <a:buSzPts val="2800"/>
              <a:buChar char="●"/>
              <a:defRPr sz="2800"/>
            </a:lvl7pPr>
            <a:lvl8pPr indent="-406400" lvl="7" marL="3657600">
              <a:spcBef>
                <a:spcPts val="3700"/>
              </a:spcBef>
              <a:spcAft>
                <a:spcPts val="0"/>
              </a:spcAft>
              <a:buSzPts val="2800"/>
              <a:buChar char="○"/>
              <a:defRPr sz="2800"/>
            </a:lvl8pPr>
            <a:lvl9pPr indent="-406400" lvl="8" marL="4114800">
              <a:spcBef>
                <a:spcPts val="3700"/>
              </a:spcBef>
              <a:spcAft>
                <a:spcPts val="3700"/>
              </a:spcAft>
              <a:buSzPts val="2800"/>
              <a:buChar char="■"/>
              <a:defRPr sz="2800"/>
            </a:lvl9pPr>
          </a:lstStyle>
          <a:p/>
        </p:txBody>
      </p:sp>
      <p:sp>
        <p:nvSpPr>
          <p:cNvPr id="23" name="Google Shape;23;p5"/>
          <p:cNvSpPr txBox="1"/>
          <p:nvPr>
            <p:ph idx="2" type="body"/>
          </p:nvPr>
        </p:nvSpPr>
        <p:spPr>
          <a:xfrm>
            <a:off x="7449950" y="4466908"/>
            <a:ext cx="6166500" cy="13241700"/>
          </a:xfrm>
          <a:prstGeom prst="rect">
            <a:avLst/>
          </a:prstGeom>
        </p:spPr>
        <p:txBody>
          <a:bodyPr anchorCtr="0" anchor="t" bIns="212075" lIns="212075" spcFirstLastPara="1" rIns="212075" wrap="square" tIns="212075">
            <a:noAutofit/>
          </a:bodyPr>
          <a:lstStyle>
            <a:lvl1pPr indent="-431800" lvl="0" marL="457200">
              <a:spcBef>
                <a:spcPts val="0"/>
              </a:spcBef>
              <a:spcAft>
                <a:spcPts val="0"/>
              </a:spcAft>
              <a:buSzPts val="3200"/>
              <a:buChar char="●"/>
              <a:defRPr sz="3200"/>
            </a:lvl1pPr>
            <a:lvl2pPr indent="-406400" lvl="1" marL="914400">
              <a:spcBef>
                <a:spcPts val="3700"/>
              </a:spcBef>
              <a:spcAft>
                <a:spcPts val="0"/>
              </a:spcAft>
              <a:buSzPts val="2800"/>
              <a:buChar char="○"/>
              <a:defRPr sz="2800"/>
            </a:lvl2pPr>
            <a:lvl3pPr indent="-406400" lvl="2" marL="1371600">
              <a:spcBef>
                <a:spcPts val="3700"/>
              </a:spcBef>
              <a:spcAft>
                <a:spcPts val="0"/>
              </a:spcAft>
              <a:buSzPts val="2800"/>
              <a:buChar char="■"/>
              <a:defRPr sz="2800"/>
            </a:lvl3pPr>
            <a:lvl4pPr indent="-406400" lvl="3" marL="1828800">
              <a:spcBef>
                <a:spcPts val="3700"/>
              </a:spcBef>
              <a:spcAft>
                <a:spcPts val="0"/>
              </a:spcAft>
              <a:buSzPts val="2800"/>
              <a:buChar char="●"/>
              <a:defRPr sz="2800"/>
            </a:lvl4pPr>
            <a:lvl5pPr indent="-406400" lvl="4" marL="2286000">
              <a:spcBef>
                <a:spcPts val="3700"/>
              </a:spcBef>
              <a:spcAft>
                <a:spcPts val="0"/>
              </a:spcAft>
              <a:buSzPts val="2800"/>
              <a:buChar char="○"/>
              <a:defRPr sz="2800"/>
            </a:lvl5pPr>
            <a:lvl6pPr indent="-406400" lvl="5" marL="2743200">
              <a:spcBef>
                <a:spcPts val="3700"/>
              </a:spcBef>
              <a:spcAft>
                <a:spcPts val="0"/>
              </a:spcAft>
              <a:buSzPts val="2800"/>
              <a:buChar char="■"/>
              <a:defRPr sz="2800"/>
            </a:lvl6pPr>
            <a:lvl7pPr indent="-406400" lvl="6" marL="3200400">
              <a:spcBef>
                <a:spcPts val="3700"/>
              </a:spcBef>
              <a:spcAft>
                <a:spcPts val="0"/>
              </a:spcAft>
              <a:buSzPts val="2800"/>
              <a:buChar char="●"/>
              <a:defRPr sz="2800"/>
            </a:lvl7pPr>
            <a:lvl8pPr indent="-406400" lvl="7" marL="3657600">
              <a:spcBef>
                <a:spcPts val="3700"/>
              </a:spcBef>
              <a:spcAft>
                <a:spcPts val="0"/>
              </a:spcAft>
              <a:buSzPts val="2800"/>
              <a:buChar char="○"/>
              <a:defRPr sz="2800"/>
            </a:lvl8pPr>
            <a:lvl9pPr indent="-406400" lvl="8" marL="4114800">
              <a:spcBef>
                <a:spcPts val="3700"/>
              </a:spcBef>
              <a:spcAft>
                <a:spcPts val="3700"/>
              </a:spcAft>
              <a:buSzPts val="2800"/>
              <a:buChar char="■"/>
              <a:defRPr sz="2800"/>
            </a:lvl9pPr>
          </a:lstStyle>
          <a:p/>
        </p:txBody>
      </p:sp>
      <p:sp>
        <p:nvSpPr>
          <p:cNvPr id="24" name="Google Shape;24;p5"/>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480538" y="1724884"/>
            <a:ext cx="13135800" cy="2219700"/>
          </a:xfrm>
          <a:prstGeom prst="rect">
            <a:avLst/>
          </a:prstGeom>
        </p:spPr>
        <p:txBody>
          <a:bodyPr anchorCtr="0" anchor="t" bIns="212075" lIns="212075" spcFirstLastPara="1" rIns="212075" wrap="square" tIns="212075">
            <a:noAutofit/>
          </a:bodyPr>
          <a:lstStyle>
            <a:lvl1pPr lvl="0">
              <a:spcBef>
                <a:spcPts val="0"/>
              </a:spcBef>
              <a:spcAft>
                <a:spcPts val="0"/>
              </a:spcAft>
              <a:buSzPts val="6500"/>
              <a:buNone/>
              <a:defRPr/>
            </a:lvl1pPr>
            <a:lvl2pPr lvl="1">
              <a:spcBef>
                <a:spcPts val="0"/>
              </a:spcBef>
              <a:spcAft>
                <a:spcPts val="0"/>
              </a:spcAft>
              <a:buSzPts val="6500"/>
              <a:buNone/>
              <a:defRPr/>
            </a:lvl2pPr>
            <a:lvl3pPr lvl="2">
              <a:spcBef>
                <a:spcPts val="0"/>
              </a:spcBef>
              <a:spcAft>
                <a:spcPts val="0"/>
              </a:spcAft>
              <a:buSzPts val="6500"/>
              <a:buNone/>
              <a:defRPr/>
            </a:lvl3pPr>
            <a:lvl4pPr lvl="3">
              <a:spcBef>
                <a:spcPts val="0"/>
              </a:spcBef>
              <a:spcAft>
                <a:spcPts val="0"/>
              </a:spcAft>
              <a:buSzPts val="6500"/>
              <a:buNone/>
              <a:defRPr/>
            </a:lvl4pPr>
            <a:lvl5pPr lvl="4">
              <a:spcBef>
                <a:spcPts val="0"/>
              </a:spcBef>
              <a:spcAft>
                <a:spcPts val="0"/>
              </a:spcAft>
              <a:buSzPts val="6500"/>
              <a:buNone/>
              <a:defRPr/>
            </a:lvl5pPr>
            <a:lvl6pPr lvl="5">
              <a:spcBef>
                <a:spcPts val="0"/>
              </a:spcBef>
              <a:spcAft>
                <a:spcPts val="0"/>
              </a:spcAft>
              <a:buSzPts val="6500"/>
              <a:buNone/>
              <a:defRPr/>
            </a:lvl6pPr>
            <a:lvl7pPr lvl="6">
              <a:spcBef>
                <a:spcPts val="0"/>
              </a:spcBef>
              <a:spcAft>
                <a:spcPts val="0"/>
              </a:spcAft>
              <a:buSzPts val="6500"/>
              <a:buNone/>
              <a:defRPr/>
            </a:lvl7pPr>
            <a:lvl8pPr lvl="7">
              <a:spcBef>
                <a:spcPts val="0"/>
              </a:spcBef>
              <a:spcAft>
                <a:spcPts val="0"/>
              </a:spcAft>
              <a:buSzPts val="6500"/>
              <a:buNone/>
              <a:defRPr/>
            </a:lvl8pPr>
            <a:lvl9pPr lvl="8">
              <a:spcBef>
                <a:spcPts val="0"/>
              </a:spcBef>
              <a:spcAft>
                <a:spcPts val="0"/>
              </a:spcAft>
              <a:buSzPts val="6500"/>
              <a:buNone/>
              <a:defRPr/>
            </a:lvl9pPr>
          </a:lstStyle>
          <a:p/>
        </p:txBody>
      </p:sp>
      <p:sp>
        <p:nvSpPr>
          <p:cNvPr id="27" name="Google Shape;27;p6"/>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480538" y="2153464"/>
            <a:ext cx="4329000" cy="2928900"/>
          </a:xfrm>
          <a:prstGeom prst="rect">
            <a:avLst/>
          </a:prstGeom>
        </p:spPr>
        <p:txBody>
          <a:bodyPr anchorCtr="0" anchor="b" bIns="212075" lIns="212075" spcFirstLastPara="1" rIns="212075" wrap="square" tIns="212075">
            <a:noAutofit/>
          </a:bodyPr>
          <a:lstStyle>
            <a:lvl1pPr lvl="0">
              <a:spcBef>
                <a:spcPts val="0"/>
              </a:spcBef>
              <a:spcAft>
                <a:spcPts val="0"/>
              </a:spcAft>
              <a:buSzPts val="5600"/>
              <a:buNone/>
              <a:defRPr sz="5600"/>
            </a:lvl1pPr>
            <a:lvl2pPr lvl="1">
              <a:spcBef>
                <a:spcPts val="0"/>
              </a:spcBef>
              <a:spcAft>
                <a:spcPts val="0"/>
              </a:spcAft>
              <a:buSzPts val="5600"/>
              <a:buNone/>
              <a:defRPr sz="5600"/>
            </a:lvl2pPr>
            <a:lvl3pPr lvl="2">
              <a:spcBef>
                <a:spcPts val="0"/>
              </a:spcBef>
              <a:spcAft>
                <a:spcPts val="0"/>
              </a:spcAft>
              <a:buSzPts val="5600"/>
              <a:buNone/>
              <a:defRPr sz="5600"/>
            </a:lvl3pPr>
            <a:lvl4pPr lvl="3">
              <a:spcBef>
                <a:spcPts val="0"/>
              </a:spcBef>
              <a:spcAft>
                <a:spcPts val="0"/>
              </a:spcAft>
              <a:buSzPts val="5600"/>
              <a:buNone/>
              <a:defRPr sz="5600"/>
            </a:lvl4pPr>
            <a:lvl5pPr lvl="4">
              <a:spcBef>
                <a:spcPts val="0"/>
              </a:spcBef>
              <a:spcAft>
                <a:spcPts val="0"/>
              </a:spcAft>
              <a:buSzPts val="5600"/>
              <a:buNone/>
              <a:defRPr sz="5600"/>
            </a:lvl5pPr>
            <a:lvl6pPr lvl="5">
              <a:spcBef>
                <a:spcPts val="0"/>
              </a:spcBef>
              <a:spcAft>
                <a:spcPts val="0"/>
              </a:spcAft>
              <a:buSzPts val="5600"/>
              <a:buNone/>
              <a:defRPr sz="5600"/>
            </a:lvl6pPr>
            <a:lvl7pPr lvl="6">
              <a:spcBef>
                <a:spcPts val="0"/>
              </a:spcBef>
              <a:spcAft>
                <a:spcPts val="0"/>
              </a:spcAft>
              <a:buSzPts val="5600"/>
              <a:buNone/>
              <a:defRPr sz="5600"/>
            </a:lvl7pPr>
            <a:lvl8pPr lvl="7">
              <a:spcBef>
                <a:spcPts val="0"/>
              </a:spcBef>
              <a:spcAft>
                <a:spcPts val="0"/>
              </a:spcAft>
              <a:buSzPts val="5600"/>
              <a:buNone/>
              <a:defRPr sz="5600"/>
            </a:lvl8pPr>
            <a:lvl9pPr lvl="8">
              <a:spcBef>
                <a:spcPts val="0"/>
              </a:spcBef>
              <a:spcAft>
                <a:spcPts val="0"/>
              </a:spcAft>
              <a:buSzPts val="5600"/>
              <a:buNone/>
              <a:defRPr sz="5600"/>
            </a:lvl9pPr>
          </a:lstStyle>
          <a:p/>
        </p:txBody>
      </p:sp>
      <p:sp>
        <p:nvSpPr>
          <p:cNvPr id="30" name="Google Shape;30;p7"/>
          <p:cNvSpPr txBox="1"/>
          <p:nvPr>
            <p:ph idx="1" type="body"/>
          </p:nvPr>
        </p:nvSpPr>
        <p:spPr>
          <a:xfrm>
            <a:off x="480538" y="5385987"/>
            <a:ext cx="4329000" cy="12323100"/>
          </a:xfrm>
          <a:prstGeom prst="rect">
            <a:avLst/>
          </a:prstGeom>
        </p:spPr>
        <p:txBody>
          <a:bodyPr anchorCtr="0" anchor="t" bIns="212075" lIns="212075" spcFirstLastPara="1" rIns="212075" wrap="square" tIns="212075">
            <a:noAutofit/>
          </a:bodyPr>
          <a:lstStyle>
            <a:lvl1pPr indent="-406400" lvl="0" marL="457200">
              <a:spcBef>
                <a:spcPts val="0"/>
              </a:spcBef>
              <a:spcAft>
                <a:spcPts val="0"/>
              </a:spcAft>
              <a:buSzPts val="2800"/>
              <a:buChar char="●"/>
              <a:defRPr sz="2800"/>
            </a:lvl1pPr>
            <a:lvl2pPr indent="-406400" lvl="1" marL="914400">
              <a:spcBef>
                <a:spcPts val="3700"/>
              </a:spcBef>
              <a:spcAft>
                <a:spcPts val="0"/>
              </a:spcAft>
              <a:buSzPts val="2800"/>
              <a:buChar char="○"/>
              <a:defRPr sz="2800"/>
            </a:lvl2pPr>
            <a:lvl3pPr indent="-406400" lvl="2" marL="1371600">
              <a:spcBef>
                <a:spcPts val="3700"/>
              </a:spcBef>
              <a:spcAft>
                <a:spcPts val="0"/>
              </a:spcAft>
              <a:buSzPts val="2800"/>
              <a:buChar char="■"/>
              <a:defRPr sz="2800"/>
            </a:lvl3pPr>
            <a:lvl4pPr indent="-406400" lvl="3" marL="1828800">
              <a:spcBef>
                <a:spcPts val="3700"/>
              </a:spcBef>
              <a:spcAft>
                <a:spcPts val="0"/>
              </a:spcAft>
              <a:buSzPts val="2800"/>
              <a:buChar char="●"/>
              <a:defRPr sz="2800"/>
            </a:lvl4pPr>
            <a:lvl5pPr indent="-406400" lvl="4" marL="2286000">
              <a:spcBef>
                <a:spcPts val="3700"/>
              </a:spcBef>
              <a:spcAft>
                <a:spcPts val="0"/>
              </a:spcAft>
              <a:buSzPts val="2800"/>
              <a:buChar char="○"/>
              <a:defRPr sz="2800"/>
            </a:lvl5pPr>
            <a:lvl6pPr indent="-406400" lvl="5" marL="2743200">
              <a:spcBef>
                <a:spcPts val="3700"/>
              </a:spcBef>
              <a:spcAft>
                <a:spcPts val="0"/>
              </a:spcAft>
              <a:buSzPts val="2800"/>
              <a:buChar char="■"/>
              <a:defRPr sz="2800"/>
            </a:lvl6pPr>
            <a:lvl7pPr indent="-406400" lvl="6" marL="3200400">
              <a:spcBef>
                <a:spcPts val="3700"/>
              </a:spcBef>
              <a:spcAft>
                <a:spcPts val="0"/>
              </a:spcAft>
              <a:buSzPts val="2800"/>
              <a:buChar char="●"/>
              <a:defRPr sz="2800"/>
            </a:lvl7pPr>
            <a:lvl8pPr indent="-406400" lvl="7" marL="3657600">
              <a:spcBef>
                <a:spcPts val="3700"/>
              </a:spcBef>
              <a:spcAft>
                <a:spcPts val="0"/>
              </a:spcAft>
              <a:buSzPts val="2800"/>
              <a:buChar char="○"/>
              <a:defRPr sz="2800"/>
            </a:lvl8pPr>
            <a:lvl9pPr indent="-406400" lvl="8" marL="4114800">
              <a:spcBef>
                <a:spcPts val="3700"/>
              </a:spcBef>
              <a:spcAft>
                <a:spcPts val="3700"/>
              </a:spcAft>
              <a:buSzPts val="2800"/>
              <a:buChar char="■"/>
              <a:defRPr sz="2800"/>
            </a:lvl9pPr>
          </a:lstStyle>
          <a:p/>
        </p:txBody>
      </p:sp>
      <p:sp>
        <p:nvSpPr>
          <p:cNvPr id="31" name="Google Shape;31;p7"/>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755802" y="1744748"/>
            <a:ext cx="9816900" cy="15855600"/>
          </a:xfrm>
          <a:prstGeom prst="rect">
            <a:avLst/>
          </a:prstGeom>
        </p:spPr>
        <p:txBody>
          <a:bodyPr anchorCtr="0" anchor="ctr" bIns="212075" lIns="212075" spcFirstLastPara="1" rIns="212075" wrap="square" tIns="212075">
            <a:noAutofit/>
          </a:bodyPr>
          <a:lstStyle>
            <a:lvl1pPr lvl="0">
              <a:spcBef>
                <a:spcPts val="0"/>
              </a:spcBef>
              <a:spcAft>
                <a:spcPts val="0"/>
              </a:spcAft>
              <a:buSzPts val="11100"/>
              <a:buNone/>
              <a:defRPr sz="11100"/>
            </a:lvl1pPr>
            <a:lvl2pPr lvl="1">
              <a:spcBef>
                <a:spcPts val="0"/>
              </a:spcBef>
              <a:spcAft>
                <a:spcPts val="0"/>
              </a:spcAft>
              <a:buSzPts val="11100"/>
              <a:buNone/>
              <a:defRPr sz="11100"/>
            </a:lvl2pPr>
            <a:lvl3pPr lvl="2">
              <a:spcBef>
                <a:spcPts val="0"/>
              </a:spcBef>
              <a:spcAft>
                <a:spcPts val="0"/>
              </a:spcAft>
              <a:buSzPts val="11100"/>
              <a:buNone/>
              <a:defRPr sz="11100"/>
            </a:lvl3pPr>
            <a:lvl4pPr lvl="3">
              <a:spcBef>
                <a:spcPts val="0"/>
              </a:spcBef>
              <a:spcAft>
                <a:spcPts val="0"/>
              </a:spcAft>
              <a:buSzPts val="11100"/>
              <a:buNone/>
              <a:defRPr sz="11100"/>
            </a:lvl4pPr>
            <a:lvl5pPr lvl="4">
              <a:spcBef>
                <a:spcPts val="0"/>
              </a:spcBef>
              <a:spcAft>
                <a:spcPts val="0"/>
              </a:spcAft>
              <a:buSzPts val="11100"/>
              <a:buNone/>
              <a:defRPr sz="11100"/>
            </a:lvl5pPr>
            <a:lvl6pPr lvl="5">
              <a:spcBef>
                <a:spcPts val="0"/>
              </a:spcBef>
              <a:spcAft>
                <a:spcPts val="0"/>
              </a:spcAft>
              <a:buSzPts val="11100"/>
              <a:buNone/>
              <a:defRPr sz="11100"/>
            </a:lvl6pPr>
            <a:lvl7pPr lvl="6">
              <a:spcBef>
                <a:spcPts val="0"/>
              </a:spcBef>
              <a:spcAft>
                <a:spcPts val="0"/>
              </a:spcAft>
              <a:buSzPts val="11100"/>
              <a:buNone/>
              <a:defRPr sz="11100"/>
            </a:lvl7pPr>
            <a:lvl8pPr lvl="7">
              <a:spcBef>
                <a:spcPts val="0"/>
              </a:spcBef>
              <a:spcAft>
                <a:spcPts val="0"/>
              </a:spcAft>
              <a:buSzPts val="11100"/>
              <a:buNone/>
              <a:defRPr sz="11100"/>
            </a:lvl8pPr>
            <a:lvl9pPr lvl="8">
              <a:spcBef>
                <a:spcPts val="0"/>
              </a:spcBef>
              <a:spcAft>
                <a:spcPts val="0"/>
              </a:spcAft>
              <a:buSzPts val="11100"/>
              <a:buNone/>
              <a:defRPr sz="11100"/>
            </a:lvl9pPr>
          </a:lstStyle>
          <a:p/>
        </p:txBody>
      </p:sp>
      <p:sp>
        <p:nvSpPr>
          <p:cNvPr id="34" name="Google Shape;34;p8"/>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7048500" y="-484"/>
            <a:ext cx="7048500" cy="19935900"/>
          </a:xfrm>
          <a:prstGeom prst="rect">
            <a:avLst/>
          </a:prstGeom>
          <a:solidFill>
            <a:schemeClr val="lt2"/>
          </a:solidFill>
          <a:ln>
            <a:noFill/>
          </a:ln>
        </p:spPr>
        <p:txBody>
          <a:bodyPr anchorCtr="0" anchor="ctr" bIns="212075" lIns="212075" spcFirstLastPara="1" rIns="212075" wrap="square" tIns="21207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409313" y="4779695"/>
            <a:ext cx="6236400" cy="5745300"/>
          </a:xfrm>
          <a:prstGeom prst="rect">
            <a:avLst/>
          </a:prstGeom>
        </p:spPr>
        <p:txBody>
          <a:bodyPr anchorCtr="0" anchor="b" bIns="212075" lIns="212075" spcFirstLastPara="1" rIns="212075" wrap="square" tIns="212075">
            <a:noAutofit/>
          </a:bodyPr>
          <a:lstStyle>
            <a:lvl1pPr lvl="0" algn="ctr">
              <a:spcBef>
                <a:spcPts val="0"/>
              </a:spcBef>
              <a:spcAft>
                <a:spcPts val="0"/>
              </a:spcAft>
              <a:buSzPts val="9700"/>
              <a:buNone/>
              <a:defRPr sz="9700"/>
            </a:lvl1pPr>
            <a:lvl2pPr lvl="1" algn="ctr">
              <a:spcBef>
                <a:spcPts val="0"/>
              </a:spcBef>
              <a:spcAft>
                <a:spcPts val="0"/>
              </a:spcAft>
              <a:buSzPts val="9700"/>
              <a:buNone/>
              <a:defRPr sz="9700"/>
            </a:lvl2pPr>
            <a:lvl3pPr lvl="2" algn="ctr">
              <a:spcBef>
                <a:spcPts val="0"/>
              </a:spcBef>
              <a:spcAft>
                <a:spcPts val="0"/>
              </a:spcAft>
              <a:buSzPts val="9700"/>
              <a:buNone/>
              <a:defRPr sz="9700"/>
            </a:lvl3pPr>
            <a:lvl4pPr lvl="3" algn="ctr">
              <a:spcBef>
                <a:spcPts val="0"/>
              </a:spcBef>
              <a:spcAft>
                <a:spcPts val="0"/>
              </a:spcAft>
              <a:buSzPts val="9700"/>
              <a:buNone/>
              <a:defRPr sz="9700"/>
            </a:lvl4pPr>
            <a:lvl5pPr lvl="4" algn="ctr">
              <a:spcBef>
                <a:spcPts val="0"/>
              </a:spcBef>
              <a:spcAft>
                <a:spcPts val="0"/>
              </a:spcAft>
              <a:buSzPts val="9700"/>
              <a:buNone/>
              <a:defRPr sz="9700"/>
            </a:lvl5pPr>
            <a:lvl6pPr lvl="5" algn="ctr">
              <a:spcBef>
                <a:spcPts val="0"/>
              </a:spcBef>
              <a:spcAft>
                <a:spcPts val="0"/>
              </a:spcAft>
              <a:buSzPts val="9700"/>
              <a:buNone/>
              <a:defRPr sz="9700"/>
            </a:lvl6pPr>
            <a:lvl7pPr lvl="6" algn="ctr">
              <a:spcBef>
                <a:spcPts val="0"/>
              </a:spcBef>
              <a:spcAft>
                <a:spcPts val="0"/>
              </a:spcAft>
              <a:buSzPts val="9700"/>
              <a:buNone/>
              <a:defRPr sz="9700"/>
            </a:lvl7pPr>
            <a:lvl8pPr lvl="7" algn="ctr">
              <a:spcBef>
                <a:spcPts val="0"/>
              </a:spcBef>
              <a:spcAft>
                <a:spcPts val="0"/>
              </a:spcAft>
              <a:buSzPts val="9700"/>
              <a:buNone/>
              <a:defRPr sz="9700"/>
            </a:lvl8pPr>
            <a:lvl9pPr lvl="8" algn="ctr">
              <a:spcBef>
                <a:spcPts val="0"/>
              </a:spcBef>
              <a:spcAft>
                <a:spcPts val="0"/>
              </a:spcAft>
              <a:buSzPts val="9700"/>
              <a:buNone/>
              <a:defRPr sz="9700"/>
            </a:lvl9pPr>
          </a:lstStyle>
          <a:p/>
        </p:txBody>
      </p:sp>
      <p:sp>
        <p:nvSpPr>
          <p:cNvPr id="38" name="Google Shape;38;p9"/>
          <p:cNvSpPr txBox="1"/>
          <p:nvPr>
            <p:ph idx="1" type="subTitle"/>
          </p:nvPr>
        </p:nvSpPr>
        <p:spPr>
          <a:xfrm>
            <a:off x="409313" y="10864511"/>
            <a:ext cx="6236400" cy="4787100"/>
          </a:xfrm>
          <a:prstGeom prst="rect">
            <a:avLst/>
          </a:prstGeom>
        </p:spPr>
        <p:txBody>
          <a:bodyPr anchorCtr="0" anchor="t" bIns="212075" lIns="212075" spcFirstLastPara="1" rIns="212075" wrap="square" tIns="212075">
            <a:noAutofit/>
          </a:bodyPr>
          <a:lstStyle>
            <a:lvl1pPr lvl="0" algn="ctr">
              <a:lnSpc>
                <a:spcPct val="100000"/>
              </a:lnSpc>
              <a:spcBef>
                <a:spcPts val="0"/>
              </a:spcBef>
              <a:spcAft>
                <a:spcPts val="0"/>
              </a:spcAft>
              <a:buSzPts val="4900"/>
              <a:buNone/>
              <a:defRPr sz="4900"/>
            </a:lvl1pPr>
            <a:lvl2pPr lvl="1" algn="ctr">
              <a:lnSpc>
                <a:spcPct val="100000"/>
              </a:lnSpc>
              <a:spcBef>
                <a:spcPts val="0"/>
              </a:spcBef>
              <a:spcAft>
                <a:spcPts val="0"/>
              </a:spcAft>
              <a:buSzPts val="4900"/>
              <a:buNone/>
              <a:defRPr sz="4900"/>
            </a:lvl2pPr>
            <a:lvl3pPr lvl="2" algn="ctr">
              <a:lnSpc>
                <a:spcPct val="100000"/>
              </a:lnSpc>
              <a:spcBef>
                <a:spcPts val="0"/>
              </a:spcBef>
              <a:spcAft>
                <a:spcPts val="0"/>
              </a:spcAft>
              <a:buSzPts val="4900"/>
              <a:buNone/>
              <a:defRPr sz="4900"/>
            </a:lvl3pPr>
            <a:lvl4pPr lvl="3" algn="ctr">
              <a:lnSpc>
                <a:spcPct val="100000"/>
              </a:lnSpc>
              <a:spcBef>
                <a:spcPts val="0"/>
              </a:spcBef>
              <a:spcAft>
                <a:spcPts val="0"/>
              </a:spcAft>
              <a:buSzPts val="4900"/>
              <a:buNone/>
              <a:defRPr sz="4900"/>
            </a:lvl4pPr>
            <a:lvl5pPr lvl="4" algn="ctr">
              <a:lnSpc>
                <a:spcPct val="100000"/>
              </a:lnSpc>
              <a:spcBef>
                <a:spcPts val="0"/>
              </a:spcBef>
              <a:spcAft>
                <a:spcPts val="0"/>
              </a:spcAft>
              <a:buSzPts val="4900"/>
              <a:buNone/>
              <a:defRPr sz="4900"/>
            </a:lvl5pPr>
            <a:lvl6pPr lvl="5" algn="ctr">
              <a:lnSpc>
                <a:spcPct val="100000"/>
              </a:lnSpc>
              <a:spcBef>
                <a:spcPts val="0"/>
              </a:spcBef>
              <a:spcAft>
                <a:spcPts val="0"/>
              </a:spcAft>
              <a:buSzPts val="4900"/>
              <a:buNone/>
              <a:defRPr sz="4900"/>
            </a:lvl6pPr>
            <a:lvl7pPr lvl="6" algn="ctr">
              <a:lnSpc>
                <a:spcPct val="100000"/>
              </a:lnSpc>
              <a:spcBef>
                <a:spcPts val="0"/>
              </a:spcBef>
              <a:spcAft>
                <a:spcPts val="0"/>
              </a:spcAft>
              <a:buSzPts val="4900"/>
              <a:buNone/>
              <a:defRPr sz="4900"/>
            </a:lvl7pPr>
            <a:lvl8pPr lvl="7" algn="ctr">
              <a:lnSpc>
                <a:spcPct val="100000"/>
              </a:lnSpc>
              <a:spcBef>
                <a:spcPts val="0"/>
              </a:spcBef>
              <a:spcAft>
                <a:spcPts val="0"/>
              </a:spcAft>
              <a:buSzPts val="4900"/>
              <a:buNone/>
              <a:defRPr sz="4900"/>
            </a:lvl8pPr>
            <a:lvl9pPr lvl="8" algn="ctr">
              <a:lnSpc>
                <a:spcPct val="100000"/>
              </a:lnSpc>
              <a:spcBef>
                <a:spcPts val="0"/>
              </a:spcBef>
              <a:spcAft>
                <a:spcPts val="0"/>
              </a:spcAft>
              <a:buSzPts val="4900"/>
              <a:buNone/>
              <a:defRPr sz="4900"/>
            </a:lvl9pPr>
          </a:lstStyle>
          <a:p/>
        </p:txBody>
      </p:sp>
      <p:sp>
        <p:nvSpPr>
          <p:cNvPr id="39" name="Google Shape;39;p9"/>
          <p:cNvSpPr txBox="1"/>
          <p:nvPr>
            <p:ph idx="2" type="body"/>
          </p:nvPr>
        </p:nvSpPr>
        <p:spPr>
          <a:xfrm>
            <a:off x="7615063" y="2806461"/>
            <a:ext cx="5915400" cy="14322000"/>
          </a:xfrm>
          <a:prstGeom prst="rect">
            <a:avLst/>
          </a:prstGeom>
        </p:spPr>
        <p:txBody>
          <a:bodyPr anchorCtr="0" anchor="ctr" bIns="212075" lIns="212075" spcFirstLastPara="1" rIns="212075" wrap="square" tIns="212075">
            <a:noAutofit/>
          </a:bodyPr>
          <a:lstStyle>
            <a:lvl1pPr indent="-495300" lvl="0" marL="457200">
              <a:spcBef>
                <a:spcPts val="0"/>
              </a:spcBef>
              <a:spcAft>
                <a:spcPts val="0"/>
              </a:spcAft>
              <a:buSzPts val="4200"/>
              <a:buChar char="●"/>
              <a:defRPr/>
            </a:lvl1pPr>
            <a:lvl2pPr indent="-431800" lvl="1" marL="914400">
              <a:spcBef>
                <a:spcPts val="3700"/>
              </a:spcBef>
              <a:spcAft>
                <a:spcPts val="0"/>
              </a:spcAft>
              <a:buSzPts val="3200"/>
              <a:buChar char="○"/>
              <a:defRPr/>
            </a:lvl2pPr>
            <a:lvl3pPr indent="-431800" lvl="2" marL="1371600">
              <a:spcBef>
                <a:spcPts val="3700"/>
              </a:spcBef>
              <a:spcAft>
                <a:spcPts val="0"/>
              </a:spcAft>
              <a:buSzPts val="3200"/>
              <a:buChar char="■"/>
              <a:defRPr/>
            </a:lvl3pPr>
            <a:lvl4pPr indent="-431800" lvl="3" marL="1828800">
              <a:spcBef>
                <a:spcPts val="3700"/>
              </a:spcBef>
              <a:spcAft>
                <a:spcPts val="0"/>
              </a:spcAft>
              <a:buSzPts val="3200"/>
              <a:buChar char="●"/>
              <a:defRPr/>
            </a:lvl4pPr>
            <a:lvl5pPr indent="-431800" lvl="4" marL="2286000">
              <a:spcBef>
                <a:spcPts val="3700"/>
              </a:spcBef>
              <a:spcAft>
                <a:spcPts val="0"/>
              </a:spcAft>
              <a:buSzPts val="3200"/>
              <a:buChar char="○"/>
              <a:defRPr/>
            </a:lvl5pPr>
            <a:lvl6pPr indent="-431800" lvl="5" marL="2743200">
              <a:spcBef>
                <a:spcPts val="3700"/>
              </a:spcBef>
              <a:spcAft>
                <a:spcPts val="0"/>
              </a:spcAft>
              <a:buSzPts val="3200"/>
              <a:buChar char="■"/>
              <a:defRPr/>
            </a:lvl6pPr>
            <a:lvl7pPr indent="-431800" lvl="6" marL="3200400">
              <a:spcBef>
                <a:spcPts val="3700"/>
              </a:spcBef>
              <a:spcAft>
                <a:spcPts val="0"/>
              </a:spcAft>
              <a:buSzPts val="3200"/>
              <a:buChar char="●"/>
              <a:defRPr/>
            </a:lvl7pPr>
            <a:lvl8pPr indent="-431800" lvl="7" marL="3657600">
              <a:spcBef>
                <a:spcPts val="3700"/>
              </a:spcBef>
              <a:spcAft>
                <a:spcPts val="0"/>
              </a:spcAft>
              <a:buSzPts val="3200"/>
              <a:buChar char="○"/>
              <a:defRPr/>
            </a:lvl8pPr>
            <a:lvl9pPr indent="-431800" lvl="8" marL="4114800">
              <a:spcBef>
                <a:spcPts val="3700"/>
              </a:spcBef>
              <a:spcAft>
                <a:spcPts val="3700"/>
              </a:spcAft>
              <a:buSzPts val="3200"/>
              <a:buChar char="■"/>
              <a:defRPr/>
            </a:lvl9pPr>
          </a:lstStyle>
          <a:p/>
        </p:txBody>
      </p:sp>
      <p:sp>
        <p:nvSpPr>
          <p:cNvPr id="40" name="Google Shape;40;p9"/>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480538" y="16397395"/>
            <a:ext cx="9248100" cy="2345400"/>
          </a:xfrm>
          <a:prstGeom prst="rect">
            <a:avLst/>
          </a:prstGeom>
        </p:spPr>
        <p:txBody>
          <a:bodyPr anchorCtr="0" anchor="ctr" bIns="212075" lIns="212075" spcFirstLastPara="1" rIns="212075" wrap="square" tIns="212075">
            <a:noAutofit/>
          </a:bodyPr>
          <a:lstStyle>
            <a:lvl1pPr indent="-228600" lvl="0" marL="457200">
              <a:lnSpc>
                <a:spcPct val="100000"/>
              </a:lnSpc>
              <a:spcBef>
                <a:spcPts val="0"/>
              </a:spcBef>
              <a:spcAft>
                <a:spcPts val="0"/>
              </a:spcAft>
              <a:buSzPts val="4200"/>
              <a:buNone/>
              <a:defRPr/>
            </a:lvl1pPr>
          </a:lstStyle>
          <a:p/>
        </p:txBody>
      </p:sp>
      <p:sp>
        <p:nvSpPr>
          <p:cNvPr id="43" name="Google Shape;43;p10"/>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80538" y="1724884"/>
            <a:ext cx="13135800" cy="2219700"/>
          </a:xfrm>
          <a:prstGeom prst="rect">
            <a:avLst/>
          </a:prstGeom>
          <a:noFill/>
          <a:ln>
            <a:noFill/>
          </a:ln>
        </p:spPr>
        <p:txBody>
          <a:bodyPr anchorCtr="0" anchor="t" bIns="212075" lIns="212075" spcFirstLastPara="1" rIns="212075" wrap="square" tIns="212075">
            <a:noAutofit/>
          </a:bodyPr>
          <a:lstStyle>
            <a:lvl1pPr lvl="0">
              <a:spcBef>
                <a:spcPts val="0"/>
              </a:spcBef>
              <a:spcAft>
                <a:spcPts val="0"/>
              </a:spcAft>
              <a:buClr>
                <a:schemeClr val="dk1"/>
              </a:buClr>
              <a:buSzPts val="6500"/>
              <a:buNone/>
              <a:defRPr sz="6500">
                <a:solidFill>
                  <a:schemeClr val="dk1"/>
                </a:solidFill>
              </a:defRPr>
            </a:lvl1pPr>
            <a:lvl2pPr lvl="1">
              <a:spcBef>
                <a:spcPts val="0"/>
              </a:spcBef>
              <a:spcAft>
                <a:spcPts val="0"/>
              </a:spcAft>
              <a:buClr>
                <a:schemeClr val="dk1"/>
              </a:buClr>
              <a:buSzPts val="6500"/>
              <a:buNone/>
              <a:defRPr sz="6500">
                <a:solidFill>
                  <a:schemeClr val="dk1"/>
                </a:solidFill>
              </a:defRPr>
            </a:lvl2pPr>
            <a:lvl3pPr lvl="2">
              <a:spcBef>
                <a:spcPts val="0"/>
              </a:spcBef>
              <a:spcAft>
                <a:spcPts val="0"/>
              </a:spcAft>
              <a:buClr>
                <a:schemeClr val="dk1"/>
              </a:buClr>
              <a:buSzPts val="6500"/>
              <a:buNone/>
              <a:defRPr sz="6500">
                <a:solidFill>
                  <a:schemeClr val="dk1"/>
                </a:solidFill>
              </a:defRPr>
            </a:lvl3pPr>
            <a:lvl4pPr lvl="3">
              <a:spcBef>
                <a:spcPts val="0"/>
              </a:spcBef>
              <a:spcAft>
                <a:spcPts val="0"/>
              </a:spcAft>
              <a:buClr>
                <a:schemeClr val="dk1"/>
              </a:buClr>
              <a:buSzPts val="6500"/>
              <a:buNone/>
              <a:defRPr sz="6500">
                <a:solidFill>
                  <a:schemeClr val="dk1"/>
                </a:solidFill>
              </a:defRPr>
            </a:lvl4pPr>
            <a:lvl5pPr lvl="4">
              <a:spcBef>
                <a:spcPts val="0"/>
              </a:spcBef>
              <a:spcAft>
                <a:spcPts val="0"/>
              </a:spcAft>
              <a:buClr>
                <a:schemeClr val="dk1"/>
              </a:buClr>
              <a:buSzPts val="6500"/>
              <a:buNone/>
              <a:defRPr sz="6500">
                <a:solidFill>
                  <a:schemeClr val="dk1"/>
                </a:solidFill>
              </a:defRPr>
            </a:lvl5pPr>
            <a:lvl6pPr lvl="5">
              <a:spcBef>
                <a:spcPts val="0"/>
              </a:spcBef>
              <a:spcAft>
                <a:spcPts val="0"/>
              </a:spcAft>
              <a:buClr>
                <a:schemeClr val="dk1"/>
              </a:buClr>
              <a:buSzPts val="6500"/>
              <a:buNone/>
              <a:defRPr sz="6500">
                <a:solidFill>
                  <a:schemeClr val="dk1"/>
                </a:solidFill>
              </a:defRPr>
            </a:lvl6pPr>
            <a:lvl7pPr lvl="6">
              <a:spcBef>
                <a:spcPts val="0"/>
              </a:spcBef>
              <a:spcAft>
                <a:spcPts val="0"/>
              </a:spcAft>
              <a:buClr>
                <a:schemeClr val="dk1"/>
              </a:buClr>
              <a:buSzPts val="6500"/>
              <a:buNone/>
              <a:defRPr sz="6500">
                <a:solidFill>
                  <a:schemeClr val="dk1"/>
                </a:solidFill>
              </a:defRPr>
            </a:lvl7pPr>
            <a:lvl8pPr lvl="7">
              <a:spcBef>
                <a:spcPts val="0"/>
              </a:spcBef>
              <a:spcAft>
                <a:spcPts val="0"/>
              </a:spcAft>
              <a:buClr>
                <a:schemeClr val="dk1"/>
              </a:buClr>
              <a:buSzPts val="6500"/>
              <a:buNone/>
              <a:defRPr sz="6500">
                <a:solidFill>
                  <a:schemeClr val="dk1"/>
                </a:solidFill>
              </a:defRPr>
            </a:lvl8pPr>
            <a:lvl9pPr lvl="8">
              <a:spcBef>
                <a:spcPts val="0"/>
              </a:spcBef>
              <a:spcAft>
                <a:spcPts val="0"/>
              </a:spcAft>
              <a:buClr>
                <a:schemeClr val="dk1"/>
              </a:buClr>
              <a:buSzPts val="6500"/>
              <a:buNone/>
              <a:defRPr sz="6500">
                <a:solidFill>
                  <a:schemeClr val="dk1"/>
                </a:solidFill>
              </a:defRPr>
            </a:lvl9pPr>
          </a:lstStyle>
          <a:p/>
        </p:txBody>
      </p:sp>
      <p:sp>
        <p:nvSpPr>
          <p:cNvPr id="7" name="Google Shape;7;p1"/>
          <p:cNvSpPr txBox="1"/>
          <p:nvPr>
            <p:ph idx="1" type="body"/>
          </p:nvPr>
        </p:nvSpPr>
        <p:spPr>
          <a:xfrm>
            <a:off x="480538" y="4466908"/>
            <a:ext cx="13135800" cy="13241700"/>
          </a:xfrm>
          <a:prstGeom prst="rect">
            <a:avLst/>
          </a:prstGeom>
          <a:noFill/>
          <a:ln>
            <a:noFill/>
          </a:ln>
        </p:spPr>
        <p:txBody>
          <a:bodyPr anchorCtr="0" anchor="t" bIns="212075" lIns="212075" spcFirstLastPara="1" rIns="212075" wrap="square" tIns="212075">
            <a:noAutofit/>
          </a:bodyPr>
          <a:lstStyle>
            <a:lvl1pPr indent="-495300" lvl="0" marL="457200">
              <a:lnSpc>
                <a:spcPct val="115000"/>
              </a:lnSpc>
              <a:spcBef>
                <a:spcPts val="0"/>
              </a:spcBef>
              <a:spcAft>
                <a:spcPts val="0"/>
              </a:spcAft>
              <a:buClr>
                <a:schemeClr val="dk2"/>
              </a:buClr>
              <a:buSzPts val="4200"/>
              <a:buChar char="●"/>
              <a:defRPr sz="4200">
                <a:solidFill>
                  <a:schemeClr val="dk2"/>
                </a:solidFill>
              </a:defRPr>
            </a:lvl1pPr>
            <a:lvl2pPr indent="-431800" lvl="1" marL="914400">
              <a:lnSpc>
                <a:spcPct val="115000"/>
              </a:lnSpc>
              <a:spcBef>
                <a:spcPts val="3700"/>
              </a:spcBef>
              <a:spcAft>
                <a:spcPts val="0"/>
              </a:spcAft>
              <a:buClr>
                <a:schemeClr val="dk2"/>
              </a:buClr>
              <a:buSzPts val="3200"/>
              <a:buChar char="○"/>
              <a:defRPr sz="3200">
                <a:solidFill>
                  <a:schemeClr val="dk2"/>
                </a:solidFill>
              </a:defRPr>
            </a:lvl2pPr>
            <a:lvl3pPr indent="-431800" lvl="2" marL="1371600">
              <a:lnSpc>
                <a:spcPct val="115000"/>
              </a:lnSpc>
              <a:spcBef>
                <a:spcPts val="3700"/>
              </a:spcBef>
              <a:spcAft>
                <a:spcPts val="0"/>
              </a:spcAft>
              <a:buClr>
                <a:schemeClr val="dk2"/>
              </a:buClr>
              <a:buSzPts val="3200"/>
              <a:buChar char="■"/>
              <a:defRPr sz="3200">
                <a:solidFill>
                  <a:schemeClr val="dk2"/>
                </a:solidFill>
              </a:defRPr>
            </a:lvl3pPr>
            <a:lvl4pPr indent="-431800" lvl="3" marL="1828800">
              <a:lnSpc>
                <a:spcPct val="115000"/>
              </a:lnSpc>
              <a:spcBef>
                <a:spcPts val="3700"/>
              </a:spcBef>
              <a:spcAft>
                <a:spcPts val="0"/>
              </a:spcAft>
              <a:buClr>
                <a:schemeClr val="dk2"/>
              </a:buClr>
              <a:buSzPts val="3200"/>
              <a:buChar char="●"/>
              <a:defRPr sz="3200">
                <a:solidFill>
                  <a:schemeClr val="dk2"/>
                </a:solidFill>
              </a:defRPr>
            </a:lvl4pPr>
            <a:lvl5pPr indent="-431800" lvl="4" marL="2286000">
              <a:lnSpc>
                <a:spcPct val="115000"/>
              </a:lnSpc>
              <a:spcBef>
                <a:spcPts val="3700"/>
              </a:spcBef>
              <a:spcAft>
                <a:spcPts val="0"/>
              </a:spcAft>
              <a:buClr>
                <a:schemeClr val="dk2"/>
              </a:buClr>
              <a:buSzPts val="3200"/>
              <a:buChar char="○"/>
              <a:defRPr sz="3200">
                <a:solidFill>
                  <a:schemeClr val="dk2"/>
                </a:solidFill>
              </a:defRPr>
            </a:lvl5pPr>
            <a:lvl6pPr indent="-431800" lvl="5" marL="2743200">
              <a:lnSpc>
                <a:spcPct val="115000"/>
              </a:lnSpc>
              <a:spcBef>
                <a:spcPts val="3700"/>
              </a:spcBef>
              <a:spcAft>
                <a:spcPts val="0"/>
              </a:spcAft>
              <a:buClr>
                <a:schemeClr val="dk2"/>
              </a:buClr>
              <a:buSzPts val="3200"/>
              <a:buChar char="■"/>
              <a:defRPr sz="3200">
                <a:solidFill>
                  <a:schemeClr val="dk2"/>
                </a:solidFill>
              </a:defRPr>
            </a:lvl6pPr>
            <a:lvl7pPr indent="-431800" lvl="6" marL="3200400">
              <a:lnSpc>
                <a:spcPct val="115000"/>
              </a:lnSpc>
              <a:spcBef>
                <a:spcPts val="3700"/>
              </a:spcBef>
              <a:spcAft>
                <a:spcPts val="0"/>
              </a:spcAft>
              <a:buClr>
                <a:schemeClr val="dk2"/>
              </a:buClr>
              <a:buSzPts val="3200"/>
              <a:buChar char="●"/>
              <a:defRPr sz="3200">
                <a:solidFill>
                  <a:schemeClr val="dk2"/>
                </a:solidFill>
              </a:defRPr>
            </a:lvl7pPr>
            <a:lvl8pPr indent="-431800" lvl="7" marL="3657600">
              <a:lnSpc>
                <a:spcPct val="115000"/>
              </a:lnSpc>
              <a:spcBef>
                <a:spcPts val="3700"/>
              </a:spcBef>
              <a:spcAft>
                <a:spcPts val="0"/>
              </a:spcAft>
              <a:buClr>
                <a:schemeClr val="dk2"/>
              </a:buClr>
              <a:buSzPts val="3200"/>
              <a:buChar char="○"/>
              <a:defRPr sz="3200">
                <a:solidFill>
                  <a:schemeClr val="dk2"/>
                </a:solidFill>
              </a:defRPr>
            </a:lvl8pPr>
            <a:lvl9pPr indent="-431800" lvl="8" marL="4114800">
              <a:lnSpc>
                <a:spcPct val="115000"/>
              </a:lnSpc>
              <a:spcBef>
                <a:spcPts val="3700"/>
              </a:spcBef>
              <a:spcAft>
                <a:spcPts val="3700"/>
              </a:spcAft>
              <a:buClr>
                <a:schemeClr val="dk2"/>
              </a:buClr>
              <a:buSzPts val="3200"/>
              <a:buChar char="■"/>
              <a:defRPr sz="3200">
                <a:solidFill>
                  <a:schemeClr val="dk2"/>
                </a:solidFill>
              </a:defRPr>
            </a:lvl9pPr>
          </a:lstStyle>
          <a:p/>
        </p:txBody>
      </p:sp>
      <p:sp>
        <p:nvSpPr>
          <p:cNvPr id="8" name="Google Shape;8;p1"/>
          <p:cNvSpPr txBox="1"/>
          <p:nvPr>
            <p:ph idx="12" type="sldNum"/>
          </p:nvPr>
        </p:nvSpPr>
        <p:spPr>
          <a:xfrm>
            <a:off x="13061706" y="18074283"/>
            <a:ext cx="846000" cy="1525500"/>
          </a:xfrm>
          <a:prstGeom prst="rect">
            <a:avLst/>
          </a:prstGeom>
          <a:noFill/>
          <a:ln>
            <a:noFill/>
          </a:ln>
        </p:spPr>
        <p:txBody>
          <a:bodyPr anchorCtr="0" anchor="ctr" bIns="212075" lIns="212075" spcFirstLastPara="1" rIns="212075" wrap="square" tIns="212075">
            <a:noAutofit/>
          </a:bodyPr>
          <a:lstStyle>
            <a:lvl1pPr lvl="0" algn="r">
              <a:buNone/>
              <a:defRPr sz="2300">
                <a:solidFill>
                  <a:schemeClr val="dk2"/>
                </a:solidFill>
              </a:defRPr>
            </a:lvl1pPr>
            <a:lvl2pPr lvl="1" algn="r">
              <a:buNone/>
              <a:defRPr sz="2300">
                <a:solidFill>
                  <a:schemeClr val="dk2"/>
                </a:solidFill>
              </a:defRPr>
            </a:lvl2pPr>
            <a:lvl3pPr lvl="2" algn="r">
              <a:buNone/>
              <a:defRPr sz="2300">
                <a:solidFill>
                  <a:schemeClr val="dk2"/>
                </a:solidFill>
              </a:defRPr>
            </a:lvl3pPr>
            <a:lvl4pPr lvl="3" algn="r">
              <a:buNone/>
              <a:defRPr sz="2300">
                <a:solidFill>
                  <a:schemeClr val="dk2"/>
                </a:solidFill>
              </a:defRPr>
            </a:lvl4pPr>
            <a:lvl5pPr lvl="4" algn="r">
              <a:buNone/>
              <a:defRPr sz="2300">
                <a:solidFill>
                  <a:schemeClr val="dk2"/>
                </a:solidFill>
              </a:defRPr>
            </a:lvl5pPr>
            <a:lvl6pPr lvl="5" algn="r">
              <a:buNone/>
              <a:defRPr sz="2300">
                <a:solidFill>
                  <a:schemeClr val="dk2"/>
                </a:solidFill>
              </a:defRPr>
            </a:lvl6pPr>
            <a:lvl7pPr lvl="6" algn="r">
              <a:buNone/>
              <a:defRPr sz="2300">
                <a:solidFill>
                  <a:schemeClr val="dk2"/>
                </a:solidFill>
              </a:defRPr>
            </a:lvl7pPr>
            <a:lvl8pPr lvl="7" algn="r">
              <a:buNone/>
              <a:defRPr sz="2300">
                <a:solidFill>
                  <a:schemeClr val="dk2"/>
                </a:solidFill>
              </a:defRPr>
            </a:lvl8pPr>
            <a:lvl9pPr lvl="8" algn="r">
              <a:buNone/>
              <a:defRPr sz="2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9.jpg"/><Relationship Id="rId4" Type="http://schemas.openxmlformats.org/officeDocument/2006/relationships/hyperlink" Target="https://docs.google.com/presentation/d/1OL-yM93IlEqF0lVvDRCe7lmrR0XLJYnREOdl0VBCldk"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jpg"/><Relationship Id="rId4" Type="http://schemas.openxmlformats.org/officeDocument/2006/relationships/image" Target="../media/image15.jpg"/><Relationship Id="rId5" Type="http://schemas.openxmlformats.org/officeDocument/2006/relationships/image" Target="../media/image18.jpg"/><Relationship Id="rId6" Type="http://schemas.openxmlformats.org/officeDocument/2006/relationships/image" Target="../media/image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5.jpg"/><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0.jpg"/><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1.jpg"/><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0.jpg"/><Relationship Id="rId4" Type="http://schemas.openxmlformats.org/officeDocument/2006/relationships/image" Target="../media/image4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3.jpg"/><Relationship Id="rId4" Type="http://schemas.openxmlformats.org/officeDocument/2006/relationships/image" Target="../media/image28.jpg"/><Relationship Id="rId5" Type="http://schemas.openxmlformats.org/officeDocument/2006/relationships/image" Target="../media/image31.jpg"/><Relationship Id="rId6" Type="http://schemas.openxmlformats.org/officeDocument/2006/relationships/image" Target="../media/image2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4.jpg"/><Relationship Id="rId4" Type="http://schemas.openxmlformats.org/officeDocument/2006/relationships/image" Target="../media/image3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jpg"/><Relationship Id="rId4" Type="http://schemas.openxmlformats.org/officeDocument/2006/relationships/hyperlink" Target="https://docs.google.com/document/d/1-fk1KYEpneI5dTHUWTw-ff3Ns6QjgCcO-87MgDFK_6w" TargetMode="External"/><Relationship Id="rId5" Type="http://schemas.openxmlformats.org/officeDocument/2006/relationships/image" Target="../media/image42.png"/><Relationship Id="rId6" Type="http://schemas.openxmlformats.org/officeDocument/2006/relationships/image" Target="../media/image2.jpg"/><Relationship Id="rId7" Type="http://schemas.openxmlformats.org/officeDocument/2006/relationships/image" Target="../media/image2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3.jpg"/><Relationship Id="rId4" Type="http://schemas.openxmlformats.org/officeDocument/2006/relationships/image" Target="../media/image3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1.png"/><Relationship Id="rId4" Type="http://schemas.openxmlformats.org/officeDocument/2006/relationships/image" Target="../media/image37.jpg"/><Relationship Id="rId5" Type="http://schemas.openxmlformats.org/officeDocument/2006/relationships/image" Target="../media/image3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g"/><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jpg"/><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jpg"/><Relationship Id="rId4" Type="http://schemas.openxmlformats.org/officeDocument/2006/relationships/image" Target="../media/image19.jpg"/><Relationship Id="rId5" Type="http://schemas.openxmlformats.org/officeDocument/2006/relationships/image" Target="../media/image4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jp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26050"/>
            <a:ext cx="14097002" cy="19940428"/>
          </a:xfrm>
          <a:prstGeom prst="rect">
            <a:avLst/>
          </a:prstGeom>
          <a:noFill/>
          <a:ln>
            <a:noFill/>
          </a:ln>
        </p:spPr>
      </p:pic>
      <p:sp>
        <p:nvSpPr>
          <p:cNvPr id="55" name="Google Shape;55;p13"/>
          <p:cNvSpPr/>
          <p:nvPr/>
        </p:nvSpPr>
        <p:spPr>
          <a:xfrm>
            <a:off x="2981475" y="19427250"/>
            <a:ext cx="456600" cy="381300"/>
          </a:xfrm>
          <a:prstGeom prst="rect">
            <a:avLst/>
          </a:prstGeom>
          <a:solidFill>
            <a:srgbClr val="8E7CC3"/>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56" name="Google Shape;56;p13"/>
          <p:cNvSpPr txBox="1"/>
          <p:nvPr/>
        </p:nvSpPr>
        <p:spPr>
          <a:xfrm>
            <a:off x="3469525" y="19334050"/>
            <a:ext cx="1932900" cy="5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8E7CC3"/>
                </a:solidFill>
                <a:latin typeface="Oswald"/>
                <a:ea typeface="Oswald"/>
                <a:cs typeface="Oswald"/>
                <a:sym typeface="Oswald"/>
              </a:rPr>
              <a:t>MALE SLIDES</a:t>
            </a:r>
            <a:endParaRPr sz="2400">
              <a:solidFill>
                <a:srgbClr val="8E7CC3"/>
              </a:solidFill>
              <a:latin typeface="Oswald"/>
              <a:ea typeface="Oswald"/>
              <a:cs typeface="Oswald"/>
              <a:sym typeface="Oswald"/>
            </a:endParaRPr>
          </a:p>
        </p:txBody>
      </p:sp>
      <p:sp>
        <p:nvSpPr>
          <p:cNvPr id="57" name="Google Shape;57;p13"/>
          <p:cNvSpPr/>
          <p:nvPr/>
        </p:nvSpPr>
        <p:spPr>
          <a:xfrm>
            <a:off x="188950" y="19410400"/>
            <a:ext cx="456600" cy="381300"/>
          </a:xfrm>
          <a:prstGeom prst="rect">
            <a:avLst/>
          </a:prstGeom>
          <a:solidFill>
            <a:srgbClr val="CC4125"/>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58" name="Google Shape;58;p13"/>
          <p:cNvSpPr txBox="1"/>
          <p:nvPr/>
        </p:nvSpPr>
        <p:spPr>
          <a:xfrm>
            <a:off x="690825" y="19325625"/>
            <a:ext cx="1743300" cy="5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CC4125"/>
                </a:solidFill>
                <a:latin typeface="Oswald"/>
                <a:ea typeface="Oswald"/>
                <a:cs typeface="Oswald"/>
                <a:sym typeface="Oswald"/>
              </a:rPr>
              <a:t>IMPORTANT</a:t>
            </a:r>
            <a:endParaRPr sz="2400">
              <a:solidFill>
                <a:srgbClr val="CC4125"/>
              </a:solidFill>
              <a:latin typeface="Oswald"/>
              <a:ea typeface="Oswald"/>
              <a:cs typeface="Oswald"/>
              <a:sym typeface="Oswald"/>
            </a:endParaRPr>
          </a:p>
        </p:txBody>
      </p:sp>
      <p:sp>
        <p:nvSpPr>
          <p:cNvPr id="59" name="Google Shape;59;p13"/>
          <p:cNvSpPr txBox="1"/>
          <p:nvPr/>
        </p:nvSpPr>
        <p:spPr>
          <a:xfrm>
            <a:off x="8458025" y="19342475"/>
            <a:ext cx="1932900" cy="5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45818E"/>
                </a:solidFill>
                <a:latin typeface="Oswald"/>
                <a:ea typeface="Oswald"/>
                <a:cs typeface="Oswald"/>
                <a:sym typeface="Oswald"/>
              </a:rPr>
              <a:t>FEMALE SLIDES</a:t>
            </a:r>
            <a:endParaRPr sz="2400">
              <a:solidFill>
                <a:srgbClr val="45818E"/>
              </a:solidFill>
              <a:latin typeface="Oswald"/>
              <a:ea typeface="Oswald"/>
              <a:cs typeface="Oswald"/>
              <a:sym typeface="Oswald"/>
            </a:endParaRPr>
          </a:p>
        </p:txBody>
      </p:sp>
      <p:sp>
        <p:nvSpPr>
          <p:cNvPr id="60" name="Google Shape;60;p13"/>
          <p:cNvSpPr/>
          <p:nvPr/>
        </p:nvSpPr>
        <p:spPr>
          <a:xfrm>
            <a:off x="11087125" y="19410400"/>
            <a:ext cx="456600" cy="381300"/>
          </a:xfrm>
          <a:prstGeom prst="rect">
            <a:avLst/>
          </a:prstGeom>
          <a:solidFill>
            <a:srgbClr val="B45F06"/>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61" name="Google Shape;61;p13"/>
          <p:cNvSpPr txBox="1"/>
          <p:nvPr/>
        </p:nvSpPr>
        <p:spPr>
          <a:xfrm>
            <a:off x="11589000" y="19325625"/>
            <a:ext cx="26718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B45F06"/>
                </a:solidFill>
                <a:latin typeface="Oswald"/>
                <a:ea typeface="Oswald"/>
                <a:cs typeface="Oswald"/>
                <a:sym typeface="Oswald"/>
              </a:rPr>
              <a:t>LECTURER’S NOTES</a:t>
            </a:r>
            <a:endParaRPr sz="2400">
              <a:solidFill>
                <a:srgbClr val="B45F06"/>
              </a:solidFill>
              <a:latin typeface="Oswald"/>
              <a:ea typeface="Oswald"/>
              <a:cs typeface="Oswald"/>
              <a:sym typeface="Oswald"/>
            </a:endParaRPr>
          </a:p>
        </p:txBody>
      </p:sp>
      <p:sp>
        <p:nvSpPr>
          <p:cNvPr id="62" name="Google Shape;62;p13"/>
          <p:cNvSpPr/>
          <p:nvPr/>
        </p:nvSpPr>
        <p:spPr>
          <a:xfrm>
            <a:off x="6009500" y="19418825"/>
            <a:ext cx="456600" cy="381300"/>
          </a:xfrm>
          <a:prstGeom prst="rect">
            <a:avLst/>
          </a:prstGeom>
          <a:solidFill>
            <a:srgbClr val="999999"/>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999999"/>
              </a:solidFill>
            </a:endParaRPr>
          </a:p>
        </p:txBody>
      </p:sp>
      <p:sp>
        <p:nvSpPr>
          <p:cNvPr id="63" name="Google Shape;63;p13"/>
          <p:cNvSpPr txBox="1"/>
          <p:nvPr/>
        </p:nvSpPr>
        <p:spPr>
          <a:xfrm>
            <a:off x="6511375" y="19334050"/>
            <a:ext cx="1932900" cy="5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999999"/>
                </a:solidFill>
                <a:latin typeface="Oswald"/>
                <a:ea typeface="Oswald"/>
                <a:cs typeface="Oswald"/>
                <a:sym typeface="Oswald"/>
              </a:rPr>
              <a:t>EXTRA</a:t>
            </a:r>
            <a:endParaRPr sz="2400">
              <a:solidFill>
                <a:srgbClr val="999999"/>
              </a:solidFill>
              <a:latin typeface="Oswald"/>
              <a:ea typeface="Oswald"/>
              <a:cs typeface="Oswald"/>
              <a:sym typeface="Oswald"/>
            </a:endParaRPr>
          </a:p>
        </p:txBody>
      </p:sp>
      <p:sp>
        <p:nvSpPr>
          <p:cNvPr id="64" name="Google Shape;64;p13"/>
          <p:cNvSpPr/>
          <p:nvPr/>
        </p:nvSpPr>
        <p:spPr>
          <a:xfrm>
            <a:off x="7956150" y="19427250"/>
            <a:ext cx="456600" cy="381300"/>
          </a:xfrm>
          <a:prstGeom prst="rect">
            <a:avLst/>
          </a:prstGeom>
          <a:solidFill>
            <a:srgbClr val="45818E"/>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45818E"/>
              </a:solidFill>
            </a:endParaRPr>
          </a:p>
        </p:txBody>
      </p:sp>
      <p:sp>
        <p:nvSpPr>
          <p:cNvPr id="65" name="Google Shape;65;p13"/>
          <p:cNvSpPr txBox="1"/>
          <p:nvPr/>
        </p:nvSpPr>
        <p:spPr>
          <a:xfrm>
            <a:off x="188950" y="7205550"/>
            <a:ext cx="13608600" cy="147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100">
                <a:solidFill>
                  <a:srgbClr val="93C47D"/>
                </a:solidFill>
                <a:latin typeface="Oswald"/>
                <a:ea typeface="Oswald"/>
                <a:cs typeface="Oswald"/>
                <a:sym typeface="Oswald"/>
              </a:rPr>
              <a:t>LECTURE I: General Principles of GIT Physiology</a:t>
            </a:r>
            <a:endParaRPr sz="6100">
              <a:solidFill>
                <a:srgbClr val="93C47D"/>
              </a:solidFill>
              <a:latin typeface="Oswald"/>
              <a:ea typeface="Oswald"/>
              <a:cs typeface="Oswald"/>
              <a:sym typeface="Oswald"/>
            </a:endParaRPr>
          </a:p>
        </p:txBody>
      </p:sp>
      <p:sp>
        <p:nvSpPr>
          <p:cNvPr id="66" name="Google Shape;66;p13"/>
          <p:cNvSpPr txBox="1"/>
          <p:nvPr/>
        </p:nvSpPr>
        <p:spPr>
          <a:xfrm>
            <a:off x="5942135" y="18452325"/>
            <a:ext cx="3071400" cy="87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800">
                <a:solidFill>
                  <a:srgbClr val="434343"/>
                </a:solidFill>
                <a:uFill>
                  <a:noFill/>
                </a:uFill>
                <a:latin typeface="Oswald"/>
                <a:ea typeface="Oswald"/>
                <a:cs typeface="Oswald"/>
                <a:sym typeface="Oswald"/>
                <a:hlinkClick r:id="rId4"/>
              </a:rPr>
              <a:t>EDITING FILE</a:t>
            </a:r>
            <a:endParaRPr sz="4800">
              <a:solidFill>
                <a:srgbClr val="434343"/>
              </a:solidFill>
              <a:latin typeface="Oswald"/>
              <a:ea typeface="Oswald"/>
              <a:cs typeface="Oswald"/>
              <a:sym typeface="Oswa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9" name="Shape 309"/>
        <p:cNvGrpSpPr/>
        <p:nvPr/>
      </p:nvGrpSpPr>
      <p:grpSpPr>
        <a:xfrm>
          <a:off x="0" y="0"/>
          <a:ext cx="0" cy="0"/>
          <a:chOff x="0" y="0"/>
          <a:chExt cx="0" cy="0"/>
        </a:xfrm>
      </p:grpSpPr>
      <p:pic>
        <p:nvPicPr>
          <p:cNvPr id="310" name="Google Shape;310;p22"/>
          <p:cNvPicPr preferRelativeResize="0"/>
          <p:nvPr/>
        </p:nvPicPr>
        <p:blipFill rotWithShape="1">
          <a:blip r:embed="rId3">
            <a:alphaModFix/>
          </a:blip>
          <a:srcRect b="0" l="0" r="0" t="63310"/>
          <a:stretch/>
        </p:blipFill>
        <p:spPr>
          <a:xfrm>
            <a:off x="7048500" y="6595550"/>
            <a:ext cx="5942500" cy="2421900"/>
          </a:xfrm>
          <a:prstGeom prst="rect">
            <a:avLst/>
          </a:prstGeom>
          <a:noFill/>
          <a:ln>
            <a:noFill/>
          </a:ln>
        </p:spPr>
      </p:pic>
      <p:pic>
        <p:nvPicPr>
          <p:cNvPr id="311" name="Google Shape;311;p22"/>
          <p:cNvPicPr preferRelativeResize="0"/>
          <p:nvPr/>
        </p:nvPicPr>
        <p:blipFill rotWithShape="1">
          <a:blip r:embed="rId3">
            <a:alphaModFix/>
          </a:blip>
          <a:srcRect b="49157" l="0" r="0" t="6403"/>
          <a:stretch/>
        </p:blipFill>
        <p:spPr>
          <a:xfrm>
            <a:off x="583075" y="6365213"/>
            <a:ext cx="5942500" cy="2933450"/>
          </a:xfrm>
          <a:prstGeom prst="rect">
            <a:avLst/>
          </a:prstGeom>
          <a:noFill/>
          <a:ln>
            <a:noFill/>
          </a:ln>
        </p:spPr>
      </p:pic>
      <p:pic>
        <p:nvPicPr>
          <p:cNvPr id="312" name="Google Shape;312;p22"/>
          <p:cNvPicPr preferRelativeResize="0"/>
          <p:nvPr/>
        </p:nvPicPr>
        <p:blipFill>
          <a:blip r:embed="rId4">
            <a:alphaModFix/>
          </a:blip>
          <a:stretch>
            <a:fillRect/>
          </a:stretch>
        </p:blipFill>
        <p:spPr>
          <a:xfrm>
            <a:off x="8415773" y="14056700"/>
            <a:ext cx="4197603" cy="4129225"/>
          </a:xfrm>
          <a:prstGeom prst="rect">
            <a:avLst/>
          </a:prstGeom>
          <a:noFill/>
          <a:ln>
            <a:noFill/>
          </a:ln>
        </p:spPr>
      </p:pic>
      <p:sp>
        <p:nvSpPr>
          <p:cNvPr id="313" name="Google Shape;313;p22"/>
          <p:cNvSpPr/>
          <p:nvPr/>
        </p:nvSpPr>
        <p:spPr>
          <a:xfrm>
            <a:off x="0" y="3704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314" name="Google Shape;314;p22"/>
          <p:cNvSpPr txBox="1"/>
          <p:nvPr/>
        </p:nvSpPr>
        <p:spPr>
          <a:xfrm>
            <a:off x="114093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One</a:t>
            </a:r>
            <a:endParaRPr sz="3500">
              <a:latin typeface="Oswald"/>
              <a:ea typeface="Oswald"/>
              <a:cs typeface="Oswald"/>
              <a:sym typeface="Oswald"/>
            </a:endParaRPr>
          </a:p>
        </p:txBody>
      </p:sp>
      <p:sp>
        <p:nvSpPr>
          <p:cNvPr id="315" name="Google Shape;315;p22"/>
          <p:cNvSpPr txBox="1"/>
          <p:nvPr/>
        </p:nvSpPr>
        <p:spPr>
          <a:xfrm>
            <a:off x="114375" y="321600"/>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9</a:t>
            </a:r>
            <a:endParaRPr sz="4500">
              <a:solidFill>
                <a:srgbClr val="FFFFFF"/>
              </a:solidFill>
              <a:latin typeface="Oswald"/>
              <a:ea typeface="Oswald"/>
              <a:cs typeface="Oswald"/>
              <a:sym typeface="Oswald"/>
            </a:endParaRPr>
          </a:p>
          <a:p>
            <a:pPr indent="0" lvl="0" marL="0" rtl="0" algn="l">
              <a:spcBef>
                <a:spcPts val="0"/>
              </a:spcBef>
              <a:spcAft>
                <a:spcPts val="0"/>
              </a:spcAft>
              <a:buNone/>
            </a:pPr>
            <a:r>
              <a:t/>
            </a:r>
            <a:endParaRPr sz="4500">
              <a:solidFill>
                <a:srgbClr val="FFFFFF"/>
              </a:solidFill>
              <a:latin typeface="Oswald"/>
              <a:ea typeface="Oswald"/>
              <a:cs typeface="Oswald"/>
              <a:sym typeface="Oswald"/>
            </a:endParaRPr>
          </a:p>
        </p:txBody>
      </p:sp>
      <p:sp>
        <p:nvSpPr>
          <p:cNvPr id="316" name="Google Shape;316;p22"/>
          <p:cNvSpPr txBox="1"/>
          <p:nvPr/>
        </p:nvSpPr>
        <p:spPr>
          <a:xfrm>
            <a:off x="813441" y="321600"/>
            <a:ext cx="95067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GENERAL PRINCIPlES OF GIT PHYSIOLOGY </a:t>
            </a:r>
            <a:endParaRPr sz="3200">
              <a:solidFill>
                <a:srgbClr val="FFFFFF"/>
              </a:solidFill>
              <a:latin typeface="Oswald"/>
              <a:ea typeface="Oswald"/>
              <a:cs typeface="Oswald"/>
              <a:sym typeface="Oswald"/>
            </a:endParaRPr>
          </a:p>
        </p:txBody>
      </p:sp>
      <p:sp>
        <p:nvSpPr>
          <p:cNvPr id="317" name="Google Shape;317;p22"/>
          <p:cNvSpPr/>
          <p:nvPr/>
        </p:nvSpPr>
        <p:spPr>
          <a:xfrm>
            <a:off x="583046" y="370511"/>
            <a:ext cx="2304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318" name="Google Shape;318;p22"/>
          <p:cNvSpPr/>
          <p:nvPr/>
        </p:nvSpPr>
        <p:spPr>
          <a:xfrm>
            <a:off x="0" y="2142979"/>
            <a:ext cx="11640300" cy="699600"/>
          </a:xfrm>
          <a:prstGeom prst="rect">
            <a:avLst/>
          </a:prstGeom>
          <a:solidFill>
            <a:srgbClr val="93C4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latin typeface="Merriweather"/>
                <a:ea typeface="Merriweather"/>
                <a:cs typeface="Merriweather"/>
                <a:sym typeface="Merriweather"/>
              </a:rPr>
              <a:t> </a:t>
            </a:r>
            <a:r>
              <a:rPr lang="en" sz="3000">
                <a:latin typeface="Merriweather"/>
                <a:ea typeface="Merriweather"/>
                <a:cs typeface="Merriweather"/>
                <a:sym typeface="Merriweather"/>
              </a:rPr>
              <a:t>Changes in Voltage of the Resting Membrane Potential.</a:t>
            </a:r>
            <a:endParaRPr sz="3000">
              <a:latin typeface="Merriweather"/>
              <a:ea typeface="Merriweather"/>
              <a:cs typeface="Merriweather"/>
              <a:sym typeface="Merriweather"/>
            </a:endParaRPr>
          </a:p>
        </p:txBody>
      </p:sp>
      <p:graphicFrame>
        <p:nvGraphicFramePr>
          <p:cNvPr id="319" name="Google Shape;319;p22"/>
          <p:cNvGraphicFramePr/>
          <p:nvPr/>
        </p:nvGraphicFramePr>
        <p:xfrm>
          <a:off x="722636" y="3060480"/>
          <a:ext cx="3000000" cy="3000000"/>
        </p:xfrm>
        <a:graphic>
          <a:graphicData uri="http://schemas.openxmlformats.org/drawingml/2006/table">
            <a:tbl>
              <a:tblPr>
                <a:noFill/>
                <a:tableStyleId>{48432CCB-A751-4BB6-ACF0-0CCA88D9B698}</a:tableStyleId>
              </a:tblPr>
              <a:tblGrid>
                <a:gridCol w="6325875"/>
                <a:gridCol w="6325875"/>
              </a:tblGrid>
              <a:tr h="989725">
                <a:tc>
                  <a:txBody>
                    <a:bodyPr/>
                    <a:lstStyle/>
                    <a:p>
                      <a:pPr indent="0" lvl="0" marL="457200" rtl="0" algn="ctr">
                        <a:spcBef>
                          <a:spcPts val="0"/>
                        </a:spcBef>
                        <a:spcAft>
                          <a:spcPts val="0"/>
                        </a:spcAft>
                        <a:buNone/>
                      </a:pPr>
                      <a:r>
                        <a:rPr lang="en" sz="2400">
                          <a:latin typeface="Merriweather"/>
                          <a:ea typeface="Merriweather"/>
                          <a:cs typeface="Merriweather"/>
                          <a:sym typeface="Merriweather"/>
                        </a:rPr>
                        <a:t>Factors </a:t>
                      </a:r>
                      <a:r>
                        <a:rPr b="1" lang="en" sz="2400">
                          <a:latin typeface="Merriweather"/>
                          <a:ea typeface="Merriweather"/>
                          <a:cs typeface="Merriweather"/>
                          <a:sym typeface="Merriweather"/>
                        </a:rPr>
                        <a:t>depolarize</a:t>
                      </a:r>
                      <a:r>
                        <a:rPr lang="en" sz="2400">
                          <a:latin typeface="Merriweather"/>
                          <a:ea typeface="Merriweather"/>
                          <a:cs typeface="Merriweather"/>
                          <a:sym typeface="Merriweather"/>
                        </a:rPr>
                        <a:t> the membrane  </a:t>
                      </a:r>
                      <a:endParaRPr sz="2400">
                        <a:latin typeface="Merriweather"/>
                        <a:ea typeface="Merriweather"/>
                        <a:cs typeface="Merriweather"/>
                        <a:sym typeface="Merriweather"/>
                      </a:endParaRPr>
                    </a:p>
                    <a:p>
                      <a:pPr indent="0" lvl="0" marL="457200" rtl="0" algn="ctr">
                        <a:spcBef>
                          <a:spcPts val="0"/>
                        </a:spcBef>
                        <a:spcAft>
                          <a:spcPts val="0"/>
                        </a:spcAft>
                        <a:buNone/>
                      </a:pPr>
                      <a:r>
                        <a:rPr lang="en" sz="2600">
                          <a:solidFill>
                            <a:srgbClr val="674EA7"/>
                          </a:solidFill>
                          <a:latin typeface="Merriweather"/>
                          <a:ea typeface="Merriweather"/>
                          <a:cs typeface="Merriweather"/>
                          <a:sym typeface="Merriweather"/>
                        </a:rPr>
                        <a:t>(make it </a:t>
                      </a:r>
                      <a:r>
                        <a:rPr b="1" lang="en" sz="2600">
                          <a:solidFill>
                            <a:srgbClr val="674EA7"/>
                          </a:solidFill>
                          <a:latin typeface="Merriweather"/>
                          <a:ea typeface="Merriweather"/>
                          <a:cs typeface="Merriweather"/>
                          <a:sym typeface="Merriweather"/>
                        </a:rPr>
                        <a:t>more</a:t>
                      </a:r>
                      <a:r>
                        <a:rPr lang="en" sz="2600">
                          <a:solidFill>
                            <a:srgbClr val="674EA7"/>
                          </a:solidFill>
                          <a:latin typeface="Merriweather"/>
                          <a:ea typeface="Merriweather"/>
                          <a:cs typeface="Merriweather"/>
                          <a:sym typeface="Merriweather"/>
                        </a:rPr>
                        <a:t> excitable)</a:t>
                      </a:r>
                      <a:endParaRPr sz="2600">
                        <a:solidFill>
                          <a:srgbClr val="674EA7"/>
                        </a:solidFill>
                        <a:latin typeface="Merriweather"/>
                        <a:ea typeface="Merriweather"/>
                        <a:cs typeface="Merriweather"/>
                        <a:sym typeface="Merriweather"/>
                      </a:endParaRPr>
                    </a:p>
                  </a:txBody>
                  <a:tcPr marT="91425" marB="91425" marR="91425" marL="91425">
                    <a:lnL cap="flat" cmpd="sng" w="28575">
                      <a:solidFill>
                        <a:srgbClr val="D9D9D9"/>
                      </a:solidFill>
                      <a:prstDash val="solid"/>
                      <a:round/>
                      <a:headEnd len="sm" w="sm" type="none"/>
                      <a:tailEnd len="sm" w="sm" type="none"/>
                    </a:lnL>
                    <a:lnR cap="flat" cmpd="sng" w="28575">
                      <a:solidFill>
                        <a:srgbClr val="D9D9D9"/>
                      </a:solidFill>
                      <a:prstDash val="solid"/>
                      <a:round/>
                      <a:headEnd len="sm" w="sm" type="none"/>
                      <a:tailEnd len="sm" w="sm" type="none"/>
                    </a:lnR>
                    <a:lnT cap="flat" cmpd="sng" w="28575">
                      <a:solidFill>
                        <a:srgbClr val="D9D9D9"/>
                      </a:solidFill>
                      <a:prstDash val="solid"/>
                      <a:round/>
                      <a:headEnd len="sm" w="sm" type="none"/>
                      <a:tailEnd len="sm" w="sm" type="none"/>
                    </a:lnT>
                    <a:lnB cap="flat" cmpd="sng" w="28575">
                      <a:solidFill>
                        <a:srgbClr val="D9D9D9"/>
                      </a:solidFill>
                      <a:prstDash val="solid"/>
                      <a:round/>
                      <a:headEnd len="sm" w="sm" type="none"/>
                      <a:tailEnd len="sm" w="sm" type="none"/>
                    </a:lnB>
                    <a:solidFill>
                      <a:srgbClr val="D9EAD3"/>
                    </a:solidFill>
                  </a:tcPr>
                </a:tc>
                <a:tc>
                  <a:txBody>
                    <a:bodyPr/>
                    <a:lstStyle/>
                    <a:p>
                      <a:pPr indent="0" lvl="0" marL="457200" rtl="0" algn="ctr">
                        <a:spcBef>
                          <a:spcPts val="0"/>
                        </a:spcBef>
                        <a:spcAft>
                          <a:spcPts val="0"/>
                        </a:spcAft>
                        <a:buNone/>
                      </a:pPr>
                      <a:r>
                        <a:rPr lang="en" sz="2400">
                          <a:latin typeface="Merriweather"/>
                          <a:ea typeface="Merriweather"/>
                          <a:cs typeface="Merriweather"/>
                          <a:sym typeface="Merriweather"/>
                        </a:rPr>
                        <a:t>Factors </a:t>
                      </a:r>
                      <a:r>
                        <a:rPr b="1" lang="en" sz="2400">
                          <a:latin typeface="Merriweather"/>
                          <a:ea typeface="Merriweather"/>
                          <a:cs typeface="Merriweather"/>
                          <a:sym typeface="Merriweather"/>
                        </a:rPr>
                        <a:t>hyperpolarize</a:t>
                      </a:r>
                      <a:r>
                        <a:rPr lang="en" sz="2400">
                          <a:latin typeface="Merriweather"/>
                          <a:ea typeface="Merriweather"/>
                          <a:cs typeface="Merriweather"/>
                          <a:sym typeface="Merriweather"/>
                        </a:rPr>
                        <a:t> the membrane</a:t>
                      </a:r>
                      <a:r>
                        <a:rPr lang="en" sz="2600">
                          <a:latin typeface="Merriweather"/>
                          <a:ea typeface="Merriweather"/>
                          <a:cs typeface="Merriweather"/>
                          <a:sym typeface="Merriweather"/>
                        </a:rPr>
                        <a:t>  </a:t>
                      </a:r>
                      <a:endParaRPr sz="2600">
                        <a:latin typeface="Merriweather"/>
                        <a:ea typeface="Merriweather"/>
                        <a:cs typeface="Merriweather"/>
                        <a:sym typeface="Merriweather"/>
                      </a:endParaRPr>
                    </a:p>
                    <a:p>
                      <a:pPr indent="0" lvl="0" marL="457200" rtl="0" algn="ctr">
                        <a:spcBef>
                          <a:spcPts val="0"/>
                        </a:spcBef>
                        <a:spcAft>
                          <a:spcPts val="0"/>
                        </a:spcAft>
                        <a:buNone/>
                      </a:pPr>
                      <a:r>
                        <a:rPr lang="en" sz="2600">
                          <a:solidFill>
                            <a:srgbClr val="674EA7"/>
                          </a:solidFill>
                          <a:latin typeface="Merriweather"/>
                          <a:ea typeface="Merriweather"/>
                          <a:cs typeface="Merriweather"/>
                          <a:sym typeface="Merriweather"/>
                        </a:rPr>
                        <a:t>(make it </a:t>
                      </a:r>
                      <a:r>
                        <a:rPr b="1" lang="en" sz="2600">
                          <a:solidFill>
                            <a:srgbClr val="674EA7"/>
                          </a:solidFill>
                          <a:latin typeface="Merriweather"/>
                          <a:ea typeface="Merriweather"/>
                          <a:cs typeface="Merriweather"/>
                          <a:sym typeface="Merriweather"/>
                        </a:rPr>
                        <a:t>less</a:t>
                      </a:r>
                      <a:r>
                        <a:rPr lang="en" sz="2600">
                          <a:solidFill>
                            <a:srgbClr val="674EA7"/>
                          </a:solidFill>
                          <a:latin typeface="Merriweather"/>
                          <a:ea typeface="Merriweather"/>
                          <a:cs typeface="Merriweather"/>
                          <a:sym typeface="Merriweather"/>
                        </a:rPr>
                        <a:t> excitable)</a:t>
                      </a:r>
                      <a:endParaRPr sz="2600">
                        <a:solidFill>
                          <a:srgbClr val="674EA7"/>
                        </a:solidFill>
                        <a:latin typeface="Merriweather"/>
                        <a:ea typeface="Merriweather"/>
                        <a:cs typeface="Merriweather"/>
                        <a:sym typeface="Merriweather"/>
                      </a:endParaRPr>
                    </a:p>
                  </a:txBody>
                  <a:tcPr marT="91425" marB="91425" marR="91425" marL="91425">
                    <a:lnL cap="flat" cmpd="sng" w="28575">
                      <a:solidFill>
                        <a:srgbClr val="D9D9D9"/>
                      </a:solidFill>
                      <a:prstDash val="solid"/>
                      <a:round/>
                      <a:headEnd len="sm" w="sm" type="none"/>
                      <a:tailEnd len="sm" w="sm" type="none"/>
                    </a:lnL>
                    <a:lnR cap="flat" cmpd="sng" w="28575">
                      <a:solidFill>
                        <a:srgbClr val="D9D9D9"/>
                      </a:solidFill>
                      <a:prstDash val="solid"/>
                      <a:round/>
                      <a:headEnd len="sm" w="sm" type="none"/>
                      <a:tailEnd len="sm" w="sm" type="none"/>
                    </a:lnR>
                    <a:lnT cap="flat" cmpd="sng" w="28575">
                      <a:solidFill>
                        <a:srgbClr val="D9D9D9"/>
                      </a:solidFill>
                      <a:prstDash val="solid"/>
                      <a:round/>
                      <a:headEnd len="sm" w="sm" type="none"/>
                      <a:tailEnd len="sm" w="sm" type="none"/>
                    </a:lnT>
                    <a:lnB cap="flat" cmpd="sng" w="28575">
                      <a:solidFill>
                        <a:srgbClr val="D9D9D9"/>
                      </a:solidFill>
                      <a:prstDash val="solid"/>
                      <a:round/>
                      <a:headEnd len="sm" w="sm" type="none"/>
                      <a:tailEnd len="sm" w="sm" type="none"/>
                    </a:lnB>
                    <a:solidFill>
                      <a:srgbClr val="D9EAD3"/>
                    </a:solidFill>
                  </a:tcPr>
                </a:tc>
              </a:tr>
              <a:tr h="2149825">
                <a:tc>
                  <a:txBody>
                    <a:bodyPr/>
                    <a:lstStyle/>
                    <a:p>
                      <a:pPr indent="0" lvl="0" marL="457200" rtl="0" algn="l">
                        <a:spcBef>
                          <a:spcPts val="0"/>
                        </a:spcBef>
                        <a:spcAft>
                          <a:spcPts val="0"/>
                        </a:spcAft>
                        <a:buNone/>
                      </a:pPr>
                      <a:r>
                        <a:rPr b="1" lang="en" sz="2800">
                          <a:solidFill>
                            <a:srgbClr val="B6D7A8"/>
                          </a:solidFill>
                          <a:latin typeface="Merriweather"/>
                          <a:ea typeface="Merriweather"/>
                          <a:cs typeface="Merriweather"/>
                          <a:sym typeface="Merriweather"/>
                        </a:rPr>
                        <a:t>1-</a:t>
                      </a:r>
                      <a:r>
                        <a:rPr lang="en" sz="2800">
                          <a:latin typeface="Merriweather"/>
                          <a:ea typeface="Merriweather"/>
                          <a:cs typeface="Merriweather"/>
                          <a:sym typeface="Merriweather"/>
                        </a:rPr>
                        <a:t>Muscle stretch</a:t>
                      </a:r>
                      <a:r>
                        <a:rPr baseline="30000" lang="en" sz="2800">
                          <a:latin typeface="Merriweather"/>
                          <a:ea typeface="Merriweather"/>
                          <a:cs typeface="Merriweather"/>
                          <a:sym typeface="Merriweather"/>
                        </a:rPr>
                        <a:t>1</a:t>
                      </a:r>
                      <a:r>
                        <a:rPr lang="en" sz="2800">
                          <a:latin typeface="Merriweather"/>
                          <a:ea typeface="Merriweather"/>
                          <a:cs typeface="Merriweather"/>
                          <a:sym typeface="Merriweather"/>
                        </a:rPr>
                        <a:t>.</a:t>
                      </a:r>
                      <a:endParaRPr sz="2800">
                        <a:latin typeface="Merriweather"/>
                        <a:ea typeface="Merriweather"/>
                        <a:cs typeface="Merriweather"/>
                        <a:sym typeface="Merriweather"/>
                      </a:endParaRPr>
                    </a:p>
                    <a:p>
                      <a:pPr indent="0" lvl="0" marL="457200" rtl="0" algn="l">
                        <a:spcBef>
                          <a:spcPts val="0"/>
                        </a:spcBef>
                        <a:spcAft>
                          <a:spcPts val="0"/>
                        </a:spcAft>
                        <a:buNone/>
                      </a:pPr>
                      <a:r>
                        <a:t/>
                      </a:r>
                      <a:endParaRPr sz="1800">
                        <a:latin typeface="Merriweather"/>
                        <a:ea typeface="Merriweather"/>
                        <a:cs typeface="Merriweather"/>
                        <a:sym typeface="Merriweather"/>
                      </a:endParaRPr>
                    </a:p>
                    <a:p>
                      <a:pPr indent="0" lvl="0" marL="457200" rtl="0" algn="l">
                        <a:spcBef>
                          <a:spcPts val="0"/>
                        </a:spcBef>
                        <a:spcAft>
                          <a:spcPts val="0"/>
                        </a:spcAft>
                        <a:buNone/>
                      </a:pPr>
                      <a:r>
                        <a:rPr b="1" lang="en" sz="2800">
                          <a:solidFill>
                            <a:srgbClr val="B6D7A8"/>
                          </a:solidFill>
                          <a:latin typeface="Merriweather"/>
                          <a:ea typeface="Merriweather"/>
                          <a:cs typeface="Merriweather"/>
                          <a:sym typeface="Merriweather"/>
                        </a:rPr>
                        <a:t>2-</a:t>
                      </a:r>
                      <a:r>
                        <a:rPr lang="en" sz="2800">
                          <a:latin typeface="Merriweather"/>
                          <a:ea typeface="Merriweather"/>
                          <a:cs typeface="Merriweather"/>
                          <a:sym typeface="Merriweather"/>
                        </a:rPr>
                        <a:t> Acetylcholine</a:t>
                      </a:r>
                      <a:r>
                        <a:rPr lang="en" sz="2500">
                          <a:latin typeface="Merriweather"/>
                          <a:ea typeface="Merriweather"/>
                          <a:cs typeface="Merriweather"/>
                          <a:sym typeface="Merriweather"/>
                        </a:rPr>
                        <a:t> </a:t>
                      </a:r>
                      <a:endParaRPr sz="2500">
                        <a:latin typeface="Merriweather"/>
                        <a:ea typeface="Merriweather"/>
                        <a:cs typeface="Merriweather"/>
                        <a:sym typeface="Merriweather"/>
                      </a:endParaRPr>
                    </a:p>
                    <a:p>
                      <a:pPr indent="0" lvl="0" marL="457200" rtl="0" algn="l">
                        <a:spcBef>
                          <a:spcPts val="0"/>
                        </a:spcBef>
                        <a:spcAft>
                          <a:spcPts val="0"/>
                        </a:spcAft>
                        <a:buNone/>
                      </a:pPr>
                      <a:r>
                        <a:rPr b="1" lang="en" sz="1600">
                          <a:solidFill>
                            <a:srgbClr val="93C47D"/>
                          </a:solidFill>
                          <a:latin typeface="Merriweather"/>
                          <a:ea typeface="Merriweather"/>
                          <a:cs typeface="Merriweather"/>
                          <a:sym typeface="Merriweather"/>
                        </a:rPr>
                        <a:t>(parasympathetic stimulation).</a:t>
                      </a:r>
                      <a:endParaRPr b="1" sz="1600">
                        <a:solidFill>
                          <a:srgbClr val="93C47D"/>
                        </a:solidFill>
                        <a:latin typeface="Merriweather"/>
                        <a:ea typeface="Merriweather"/>
                        <a:cs typeface="Merriweather"/>
                        <a:sym typeface="Merriweather"/>
                      </a:endParaRPr>
                    </a:p>
                    <a:p>
                      <a:pPr indent="0" lvl="0" marL="457200" rtl="0" algn="l">
                        <a:spcBef>
                          <a:spcPts val="0"/>
                        </a:spcBef>
                        <a:spcAft>
                          <a:spcPts val="0"/>
                        </a:spcAft>
                        <a:buNone/>
                      </a:pPr>
                      <a:r>
                        <a:t/>
                      </a:r>
                      <a:endParaRPr sz="1700">
                        <a:latin typeface="Merriweather"/>
                        <a:ea typeface="Merriweather"/>
                        <a:cs typeface="Merriweather"/>
                        <a:sym typeface="Merriweather"/>
                      </a:endParaRPr>
                    </a:p>
                    <a:p>
                      <a:pPr indent="0" lvl="0" marL="457200" rtl="0" algn="l">
                        <a:spcBef>
                          <a:spcPts val="0"/>
                        </a:spcBef>
                        <a:spcAft>
                          <a:spcPts val="0"/>
                        </a:spcAft>
                        <a:buNone/>
                      </a:pPr>
                      <a:r>
                        <a:rPr b="1" lang="en" sz="2500">
                          <a:solidFill>
                            <a:srgbClr val="B6D7A8"/>
                          </a:solidFill>
                          <a:latin typeface="Merriweather"/>
                          <a:ea typeface="Merriweather"/>
                          <a:cs typeface="Merriweather"/>
                          <a:sym typeface="Merriweather"/>
                        </a:rPr>
                        <a:t>3-</a:t>
                      </a:r>
                      <a:r>
                        <a:rPr lang="en" sz="2500">
                          <a:latin typeface="Merriweather"/>
                          <a:ea typeface="Merriweather"/>
                          <a:cs typeface="Merriweather"/>
                          <a:sym typeface="Merriweather"/>
                        </a:rPr>
                        <a:t> Specific GI hormones.</a:t>
                      </a:r>
                      <a:endParaRPr sz="2500">
                        <a:latin typeface="Merriweather"/>
                        <a:ea typeface="Merriweather"/>
                        <a:cs typeface="Merriweather"/>
                        <a:sym typeface="Merriweather"/>
                      </a:endParaRPr>
                    </a:p>
                  </a:txBody>
                  <a:tcPr marT="91425" marB="91425" marR="91425" marL="91425" anchor="ctr">
                    <a:lnL cap="flat" cmpd="sng" w="28575">
                      <a:solidFill>
                        <a:srgbClr val="D9D9D9"/>
                      </a:solidFill>
                      <a:prstDash val="solid"/>
                      <a:round/>
                      <a:headEnd len="sm" w="sm" type="none"/>
                      <a:tailEnd len="sm" w="sm" type="none"/>
                    </a:lnL>
                    <a:lnR cap="flat" cmpd="sng" w="28575">
                      <a:solidFill>
                        <a:srgbClr val="D9D9D9"/>
                      </a:solidFill>
                      <a:prstDash val="solid"/>
                      <a:round/>
                      <a:headEnd len="sm" w="sm" type="none"/>
                      <a:tailEnd len="sm" w="sm" type="none"/>
                    </a:lnR>
                    <a:lnT cap="flat" cmpd="sng" w="28575">
                      <a:solidFill>
                        <a:srgbClr val="D9D9D9"/>
                      </a:solidFill>
                      <a:prstDash val="solid"/>
                      <a:round/>
                      <a:headEnd len="sm" w="sm" type="none"/>
                      <a:tailEnd len="sm" w="sm" type="none"/>
                    </a:lnT>
                    <a:lnB cap="flat" cmpd="sng" w="28575">
                      <a:solidFill>
                        <a:srgbClr val="D9D9D9"/>
                      </a:solidFill>
                      <a:prstDash val="solid"/>
                      <a:round/>
                      <a:headEnd len="sm" w="sm" type="none"/>
                      <a:tailEnd len="sm" w="sm" type="none"/>
                    </a:lnB>
                  </a:tcPr>
                </a:tc>
                <a:tc>
                  <a:txBody>
                    <a:bodyPr/>
                    <a:lstStyle/>
                    <a:p>
                      <a:pPr indent="0" lvl="0" marL="457200" rtl="0" algn="l">
                        <a:spcBef>
                          <a:spcPts val="0"/>
                        </a:spcBef>
                        <a:spcAft>
                          <a:spcPts val="0"/>
                        </a:spcAft>
                        <a:buNone/>
                      </a:pPr>
                      <a:r>
                        <a:rPr lang="en" sz="2600">
                          <a:latin typeface="Merriweather"/>
                          <a:ea typeface="Merriweather"/>
                          <a:cs typeface="Merriweather"/>
                          <a:sym typeface="Merriweather"/>
                        </a:rPr>
                        <a:t>Sympathetic stimulation</a:t>
                      </a:r>
                      <a:endParaRPr sz="2600">
                        <a:latin typeface="Merriweather"/>
                        <a:ea typeface="Merriweather"/>
                        <a:cs typeface="Merriweather"/>
                        <a:sym typeface="Merriweather"/>
                      </a:endParaRPr>
                    </a:p>
                    <a:p>
                      <a:pPr indent="-393700" lvl="2" marL="1371600" rtl="0" algn="l">
                        <a:spcBef>
                          <a:spcPts val="0"/>
                        </a:spcBef>
                        <a:spcAft>
                          <a:spcPts val="0"/>
                        </a:spcAft>
                        <a:buClr>
                          <a:srgbClr val="B6D7A8"/>
                        </a:buClr>
                        <a:buSzPts val="2600"/>
                        <a:buFont typeface="Merriweather"/>
                        <a:buChar char="■"/>
                      </a:pPr>
                      <a:r>
                        <a:rPr lang="en" sz="2600">
                          <a:latin typeface="Merriweather"/>
                          <a:ea typeface="Merriweather"/>
                          <a:cs typeface="Merriweather"/>
                          <a:sym typeface="Merriweather"/>
                        </a:rPr>
                        <a:t>Epinephrine</a:t>
                      </a:r>
                      <a:r>
                        <a:rPr lang="en" sz="2600">
                          <a:solidFill>
                            <a:srgbClr val="B6D7A8"/>
                          </a:solidFill>
                          <a:latin typeface="Merriweather"/>
                          <a:ea typeface="Merriweather"/>
                          <a:cs typeface="Merriweather"/>
                          <a:sym typeface="Merriweather"/>
                        </a:rPr>
                        <a:t> </a:t>
                      </a:r>
                      <a:r>
                        <a:rPr lang="en" sz="2600">
                          <a:solidFill>
                            <a:srgbClr val="674EA7"/>
                          </a:solidFill>
                          <a:latin typeface="Merriweather"/>
                          <a:ea typeface="Merriweather"/>
                          <a:cs typeface="Merriweather"/>
                          <a:sym typeface="Merriweather"/>
                        </a:rPr>
                        <a:t>(mainly)</a:t>
                      </a:r>
                      <a:r>
                        <a:rPr lang="en" sz="2600">
                          <a:solidFill>
                            <a:srgbClr val="B6D7A8"/>
                          </a:solidFill>
                          <a:latin typeface="Merriweather"/>
                          <a:ea typeface="Merriweather"/>
                          <a:cs typeface="Merriweather"/>
                          <a:sym typeface="Merriweather"/>
                        </a:rPr>
                        <a:t>.</a:t>
                      </a:r>
                      <a:endParaRPr sz="2600">
                        <a:solidFill>
                          <a:srgbClr val="B6D7A8"/>
                        </a:solidFill>
                        <a:latin typeface="Merriweather"/>
                        <a:ea typeface="Merriweather"/>
                        <a:cs typeface="Merriweather"/>
                        <a:sym typeface="Merriweather"/>
                      </a:endParaRPr>
                    </a:p>
                    <a:p>
                      <a:pPr indent="-393700" lvl="2" marL="1371600" rtl="0" algn="l">
                        <a:spcBef>
                          <a:spcPts val="0"/>
                        </a:spcBef>
                        <a:spcAft>
                          <a:spcPts val="0"/>
                        </a:spcAft>
                        <a:buClr>
                          <a:srgbClr val="B6D7A8"/>
                        </a:buClr>
                        <a:buSzPts val="2600"/>
                        <a:buFont typeface="Merriweather"/>
                        <a:buChar char="■"/>
                      </a:pPr>
                      <a:r>
                        <a:rPr lang="en" sz="2600">
                          <a:latin typeface="Merriweather"/>
                          <a:ea typeface="Merriweather"/>
                          <a:cs typeface="Merriweather"/>
                          <a:sym typeface="Merriweather"/>
                        </a:rPr>
                        <a:t>Norepinephrine</a:t>
                      </a:r>
                      <a:r>
                        <a:rPr lang="en" sz="2600">
                          <a:solidFill>
                            <a:srgbClr val="B6D7A8"/>
                          </a:solidFill>
                          <a:latin typeface="Merriweather"/>
                          <a:ea typeface="Merriweather"/>
                          <a:cs typeface="Merriweather"/>
                          <a:sym typeface="Merriweather"/>
                        </a:rPr>
                        <a:t>.</a:t>
                      </a:r>
                      <a:endParaRPr sz="2600">
                        <a:solidFill>
                          <a:srgbClr val="B6D7A8"/>
                        </a:solidFill>
                        <a:latin typeface="Merriweather"/>
                        <a:ea typeface="Merriweather"/>
                        <a:cs typeface="Merriweather"/>
                        <a:sym typeface="Merriweather"/>
                      </a:endParaRPr>
                    </a:p>
                  </a:txBody>
                  <a:tcPr marT="91425" marB="91425" marR="91425" marL="91425" anchor="ctr">
                    <a:lnL cap="flat" cmpd="sng" w="28575">
                      <a:solidFill>
                        <a:srgbClr val="D9D9D9"/>
                      </a:solidFill>
                      <a:prstDash val="solid"/>
                      <a:round/>
                      <a:headEnd len="sm" w="sm" type="none"/>
                      <a:tailEnd len="sm" w="sm" type="none"/>
                    </a:lnL>
                    <a:lnR cap="flat" cmpd="sng" w="28575">
                      <a:solidFill>
                        <a:srgbClr val="D9D9D9"/>
                      </a:solidFill>
                      <a:prstDash val="solid"/>
                      <a:round/>
                      <a:headEnd len="sm" w="sm" type="none"/>
                      <a:tailEnd len="sm" w="sm" type="none"/>
                    </a:lnR>
                    <a:lnT cap="flat" cmpd="sng" w="28575">
                      <a:solidFill>
                        <a:srgbClr val="D9D9D9"/>
                      </a:solidFill>
                      <a:prstDash val="solid"/>
                      <a:round/>
                      <a:headEnd len="sm" w="sm" type="none"/>
                      <a:tailEnd len="sm" w="sm" type="none"/>
                    </a:lnT>
                    <a:lnB cap="flat" cmpd="sng" w="28575">
                      <a:solidFill>
                        <a:srgbClr val="D9D9D9"/>
                      </a:solidFill>
                      <a:prstDash val="solid"/>
                      <a:round/>
                      <a:headEnd len="sm" w="sm" type="none"/>
                      <a:tailEnd len="sm" w="sm" type="none"/>
                    </a:lnB>
                  </a:tcPr>
                </a:tc>
              </a:tr>
              <a:tr h="3731800">
                <a:tc>
                  <a:txBody>
                    <a:bodyPr/>
                    <a:lstStyle/>
                    <a:p>
                      <a:pPr indent="0" lvl="0" marL="457200" rtl="0" algn="l">
                        <a:spcBef>
                          <a:spcPts val="0"/>
                        </a:spcBef>
                        <a:spcAft>
                          <a:spcPts val="0"/>
                        </a:spcAft>
                        <a:buNone/>
                      </a:pPr>
                      <a:r>
                        <a:t/>
                      </a:r>
                      <a:endParaRPr b="1" sz="2800">
                        <a:solidFill>
                          <a:srgbClr val="B4A7D6"/>
                        </a:solidFill>
                        <a:latin typeface="Merriweather"/>
                        <a:ea typeface="Merriweather"/>
                        <a:cs typeface="Merriweather"/>
                        <a:sym typeface="Merriweather"/>
                      </a:endParaRPr>
                    </a:p>
                  </a:txBody>
                  <a:tcPr marT="91425" marB="91425" marR="91425" marL="91425" anchor="ctr">
                    <a:lnL cap="flat" cmpd="sng" w="28575">
                      <a:solidFill>
                        <a:srgbClr val="D9D9D9"/>
                      </a:solidFill>
                      <a:prstDash val="solid"/>
                      <a:round/>
                      <a:headEnd len="sm" w="sm" type="none"/>
                      <a:tailEnd len="sm" w="sm" type="none"/>
                    </a:lnL>
                    <a:lnR cap="flat" cmpd="sng" w="28575">
                      <a:solidFill>
                        <a:srgbClr val="D9D9D9"/>
                      </a:solidFill>
                      <a:prstDash val="solid"/>
                      <a:round/>
                      <a:headEnd len="sm" w="sm" type="none"/>
                      <a:tailEnd len="sm" w="sm" type="none"/>
                    </a:lnR>
                    <a:lnT cap="flat" cmpd="sng" w="28575">
                      <a:solidFill>
                        <a:srgbClr val="D9D9D9"/>
                      </a:solidFill>
                      <a:prstDash val="solid"/>
                      <a:round/>
                      <a:headEnd len="sm" w="sm" type="none"/>
                      <a:tailEnd len="sm" w="sm" type="none"/>
                    </a:lnT>
                    <a:lnB cap="flat" cmpd="sng" w="28575">
                      <a:solidFill>
                        <a:srgbClr val="D9D9D9"/>
                      </a:solidFill>
                      <a:prstDash val="solid"/>
                      <a:round/>
                      <a:headEnd len="sm" w="sm" type="none"/>
                      <a:tailEnd len="sm" w="sm" type="none"/>
                    </a:lnB>
                  </a:tcPr>
                </a:tc>
                <a:tc>
                  <a:txBody>
                    <a:bodyPr/>
                    <a:lstStyle/>
                    <a:p>
                      <a:pPr indent="0" lvl="0" marL="457200" rtl="0" algn="l">
                        <a:spcBef>
                          <a:spcPts val="0"/>
                        </a:spcBef>
                        <a:spcAft>
                          <a:spcPts val="0"/>
                        </a:spcAft>
                        <a:buNone/>
                      </a:pPr>
                      <a:r>
                        <a:t/>
                      </a:r>
                      <a:endParaRPr sz="2600">
                        <a:latin typeface="Merriweather"/>
                        <a:ea typeface="Merriweather"/>
                        <a:cs typeface="Merriweather"/>
                        <a:sym typeface="Merriweather"/>
                      </a:endParaRPr>
                    </a:p>
                  </a:txBody>
                  <a:tcPr marT="91425" marB="91425" marR="91425" marL="91425" anchor="ctr">
                    <a:lnL cap="flat" cmpd="sng" w="28575">
                      <a:solidFill>
                        <a:srgbClr val="D9D9D9"/>
                      </a:solidFill>
                      <a:prstDash val="solid"/>
                      <a:round/>
                      <a:headEnd len="sm" w="sm" type="none"/>
                      <a:tailEnd len="sm" w="sm" type="none"/>
                    </a:lnL>
                    <a:lnR cap="flat" cmpd="sng" w="28575">
                      <a:solidFill>
                        <a:srgbClr val="D9D9D9"/>
                      </a:solidFill>
                      <a:prstDash val="solid"/>
                      <a:round/>
                      <a:headEnd len="sm" w="sm" type="none"/>
                      <a:tailEnd len="sm" w="sm" type="none"/>
                    </a:lnR>
                    <a:lnT cap="flat" cmpd="sng" w="28575">
                      <a:solidFill>
                        <a:srgbClr val="D9D9D9"/>
                      </a:solidFill>
                      <a:prstDash val="solid"/>
                      <a:round/>
                      <a:headEnd len="sm" w="sm" type="none"/>
                      <a:tailEnd len="sm" w="sm" type="none"/>
                    </a:lnT>
                    <a:lnB cap="flat" cmpd="sng" w="28575">
                      <a:solidFill>
                        <a:srgbClr val="D9D9D9"/>
                      </a:solidFill>
                      <a:prstDash val="solid"/>
                      <a:round/>
                      <a:headEnd len="sm" w="sm" type="none"/>
                      <a:tailEnd len="sm" w="sm" type="none"/>
                    </a:lnB>
                  </a:tcPr>
                </a:tc>
              </a:tr>
            </a:tbl>
          </a:graphicData>
        </a:graphic>
      </p:graphicFrame>
      <p:pic>
        <p:nvPicPr>
          <p:cNvPr id="320" name="Google Shape;320;p22"/>
          <p:cNvPicPr preferRelativeResize="0"/>
          <p:nvPr/>
        </p:nvPicPr>
        <p:blipFill>
          <a:blip r:embed="rId5">
            <a:alphaModFix/>
          </a:blip>
          <a:stretch>
            <a:fillRect/>
          </a:stretch>
        </p:blipFill>
        <p:spPr>
          <a:xfrm>
            <a:off x="7664825" y="10202050"/>
            <a:ext cx="5496551" cy="3473400"/>
          </a:xfrm>
          <a:prstGeom prst="rect">
            <a:avLst/>
          </a:prstGeom>
          <a:noFill/>
          <a:ln>
            <a:noFill/>
          </a:ln>
        </p:spPr>
      </p:pic>
      <p:sp>
        <p:nvSpPr>
          <p:cNvPr id="321" name="Google Shape;321;p22"/>
          <p:cNvSpPr txBox="1"/>
          <p:nvPr/>
        </p:nvSpPr>
        <p:spPr>
          <a:xfrm>
            <a:off x="8944985" y="18033517"/>
            <a:ext cx="3668400" cy="3375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700">
                <a:highlight>
                  <a:srgbClr val="FFFFFF"/>
                </a:highlight>
                <a:latin typeface="Merriweather"/>
                <a:ea typeface="Merriweather"/>
                <a:cs typeface="Merriweather"/>
                <a:sym typeface="Merriweather"/>
              </a:rPr>
              <a:t>Figure 1-16</a:t>
            </a:r>
            <a:endParaRPr b="1" sz="2700">
              <a:highlight>
                <a:srgbClr val="FFFFFF"/>
              </a:highlight>
              <a:latin typeface="Merriweather"/>
              <a:ea typeface="Merriweather"/>
              <a:cs typeface="Merriweather"/>
              <a:sym typeface="Merriweather"/>
            </a:endParaRPr>
          </a:p>
        </p:txBody>
      </p:sp>
      <p:sp>
        <p:nvSpPr>
          <p:cNvPr id="322" name="Google Shape;322;p22"/>
          <p:cNvSpPr/>
          <p:nvPr/>
        </p:nvSpPr>
        <p:spPr>
          <a:xfrm>
            <a:off x="0" y="1207788"/>
            <a:ext cx="4670100" cy="699600"/>
          </a:xfrm>
          <a:prstGeom prst="rect">
            <a:avLst/>
          </a:prstGeom>
          <a:solidFill>
            <a:srgbClr val="93C47D"/>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300">
                <a:latin typeface="Merriweather"/>
                <a:ea typeface="Merriweather"/>
                <a:cs typeface="Merriweather"/>
                <a:sym typeface="Merriweather"/>
              </a:rPr>
              <a:t>2- Electrical activity</a:t>
            </a:r>
            <a:endParaRPr sz="3300">
              <a:latin typeface="Merriweather"/>
              <a:ea typeface="Merriweather"/>
              <a:cs typeface="Merriweather"/>
              <a:sym typeface="Merriweather"/>
            </a:endParaRPr>
          </a:p>
        </p:txBody>
      </p:sp>
      <p:sp>
        <p:nvSpPr>
          <p:cNvPr id="323" name="Google Shape;323;p22"/>
          <p:cNvSpPr txBox="1"/>
          <p:nvPr/>
        </p:nvSpPr>
        <p:spPr>
          <a:xfrm>
            <a:off x="985502" y="8687991"/>
            <a:ext cx="5942400" cy="139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latin typeface="Merriweather"/>
                <a:ea typeface="Merriweather"/>
                <a:cs typeface="Merriweather"/>
                <a:sym typeface="Merriweather"/>
              </a:rPr>
              <a:t>With parasympathetic input, the membrane at the plateau of the slow wave </a:t>
            </a:r>
            <a:r>
              <a:rPr lang="en" sz="1500">
                <a:latin typeface="Merriweather"/>
                <a:ea typeface="Merriweather"/>
                <a:cs typeface="Merriweather"/>
                <a:sym typeface="Merriweather"/>
              </a:rPr>
              <a:t>depolarizers all the way to threshold; action potentials occur “on top of” the slow wave, and these set off contractions. The contraction / tension follows slightly after the electrical response.</a:t>
            </a:r>
            <a:endParaRPr sz="1500">
              <a:latin typeface="Merriweather"/>
              <a:ea typeface="Merriweather"/>
              <a:cs typeface="Merriweather"/>
              <a:sym typeface="Merriweather"/>
            </a:endParaRPr>
          </a:p>
        </p:txBody>
      </p:sp>
      <p:sp>
        <p:nvSpPr>
          <p:cNvPr id="324" name="Google Shape;324;p22"/>
          <p:cNvSpPr txBox="1"/>
          <p:nvPr/>
        </p:nvSpPr>
        <p:spPr>
          <a:xfrm>
            <a:off x="7218972" y="8584888"/>
            <a:ext cx="5942400" cy="139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latin typeface="Merriweather"/>
                <a:ea typeface="Merriweather"/>
                <a:cs typeface="Merriweather"/>
                <a:sym typeface="Merriweather"/>
              </a:rPr>
              <a:t>If resting potential is shifted to more negative values (from sympathetic input) spikes and contractions will not occur.</a:t>
            </a:r>
            <a:endParaRPr sz="1500">
              <a:latin typeface="Merriweather"/>
              <a:ea typeface="Merriweather"/>
              <a:cs typeface="Merriweather"/>
              <a:sym typeface="Merriweather"/>
            </a:endParaRPr>
          </a:p>
        </p:txBody>
      </p:sp>
      <p:pic>
        <p:nvPicPr>
          <p:cNvPr id="325" name="Google Shape;325;p22"/>
          <p:cNvPicPr preferRelativeResize="0"/>
          <p:nvPr/>
        </p:nvPicPr>
        <p:blipFill>
          <a:blip r:embed="rId6">
            <a:alphaModFix/>
          </a:blip>
          <a:stretch>
            <a:fillRect/>
          </a:stretch>
        </p:blipFill>
        <p:spPr>
          <a:xfrm>
            <a:off x="1399550" y="10563974"/>
            <a:ext cx="5496551" cy="6987453"/>
          </a:xfrm>
          <a:prstGeom prst="rect">
            <a:avLst/>
          </a:prstGeom>
          <a:noFill/>
          <a:ln>
            <a:noFill/>
          </a:ln>
        </p:spPr>
      </p:pic>
      <p:sp>
        <p:nvSpPr>
          <p:cNvPr id="326" name="Google Shape;326;p22"/>
          <p:cNvSpPr txBox="1"/>
          <p:nvPr/>
        </p:nvSpPr>
        <p:spPr>
          <a:xfrm>
            <a:off x="2743412" y="17738118"/>
            <a:ext cx="3145500" cy="294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700">
                <a:highlight>
                  <a:srgbClr val="FFFFFF"/>
                </a:highlight>
                <a:latin typeface="Merriweather"/>
                <a:ea typeface="Merriweather"/>
                <a:cs typeface="Merriweather"/>
                <a:sym typeface="Merriweather"/>
              </a:rPr>
              <a:t>Figure 1-14</a:t>
            </a:r>
            <a:endParaRPr b="1" sz="2700">
              <a:highlight>
                <a:srgbClr val="FFFFFF"/>
              </a:highlight>
              <a:latin typeface="Merriweather"/>
              <a:ea typeface="Merriweather"/>
              <a:cs typeface="Merriweather"/>
              <a:sym typeface="Merriweather"/>
            </a:endParaRPr>
          </a:p>
        </p:txBody>
      </p:sp>
      <p:sp>
        <p:nvSpPr>
          <p:cNvPr id="327" name="Google Shape;327;p22"/>
          <p:cNvSpPr txBox="1"/>
          <p:nvPr/>
        </p:nvSpPr>
        <p:spPr>
          <a:xfrm>
            <a:off x="7837750" y="13357099"/>
            <a:ext cx="2857200" cy="6996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700">
                <a:latin typeface="Merriweather"/>
                <a:ea typeface="Merriweather"/>
                <a:cs typeface="Merriweather"/>
                <a:sym typeface="Merriweather"/>
              </a:rPr>
              <a:t>Figure 1-15</a:t>
            </a:r>
            <a:endParaRPr b="1" sz="2700">
              <a:latin typeface="Merriweather"/>
              <a:ea typeface="Merriweather"/>
              <a:cs typeface="Merriweather"/>
              <a:sym typeface="Merriweather"/>
            </a:endParaRPr>
          </a:p>
        </p:txBody>
      </p:sp>
      <p:sp>
        <p:nvSpPr>
          <p:cNvPr id="328" name="Google Shape;328;p22"/>
          <p:cNvSpPr txBox="1"/>
          <p:nvPr/>
        </p:nvSpPr>
        <p:spPr>
          <a:xfrm>
            <a:off x="0" y="18817908"/>
            <a:ext cx="38178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2400">
                <a:solidFill>
                  <a:srgbClr val="FFFFFF"/>
                </a:solidFill>
                <a:latin typeface="Verdana"/>
                <a:ea typeface="Verdana"/>
                <a:cs typeface="Verdana"/>
                <a:sym typeface="Verdana"/>
              </a:rPr>
              <a:t>Footnotes</a:t>
            </a:r>
            <a:endParaRPr sz="2400">
              <a:solidFill>
                <a:srgbClr val="FFFFFF"/>
              </a:solidFill>
              <a:latin typeface="Verdana"/>
              <a:ea typeface="Verdana"/>
              <a:cs typeface="Verdana"/>
              <a:sym typeface="Verdana"/>
            </a:endParaRPr>
          </a:p>
        </p:txBody>
      </p:sp>
      <p:sp>
        <p:nvSpPr>
          <p:cNvPr id="329" name="Google Shape;329;p22"/>
          <p:cNvSpPr/>
          <p:nvPr/>
        </p:nvSpPr>
        <p:spPr>
          <a:xfrm>
            <a:off x="545100" y="18817900"/>
            <a:ext cx="13585500" cy="4335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330" name="Google Shape;330;p22"/>
          <p:cNvSpPr/>
          <p:nvPr/>
        </p:nvSpPr>
        <p:spPr>
          <a:xfrm>
            <a:off x="0" y="18817900"/>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331" name="Google Shape;331;p22"/>
          <p:cNvSpPr txBox="1"/>
          <p:nvPr/>
        </p:nvSpPr>
        <p:spPr>
          <a:xfrm>
            <a:off x="630800" y="18763525"/>
            <a:ext cx="25632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FFFFFF"/>
                </a:solidFill>
                <a:latin typeface="Oswald"/>
                <a:ea typeface="Oswald"/>
                <a:cs typeface="Oswald"/>
                <a:sym typeface="Oswald"/>
              </a:rPr>
              <a:t>FOOTNOTES</a:t>
            </a:r>
            <a:endParaRPr sz="2500">
              <a:solidFill>
                <a:srgbClr val="FFFFFF"/>
              </a:solidFill>
              <a:latin typeface="Oswald"/>
              <a:ea typeface="Oswald"/>
              <a:cs typeface="Oswald"/>
              <a:sym typeface="Oswald"/>
            </a:endParaRPr>
          </a:p>
        </p:txBody>
      </p:sp>
      <p:sp>
        <p:nvSpPr>
          <p:cNvPr id="332" name="Google Shape;332;p22"/>
          <p:cNvSpPr txBox="1"/>
          <p:nvPr/>
        </p:nvSpPr>
        <p:spPr>
          <a:xfrm>
            <a:off x="-142400" y="19262200"/>
            <a:ext cx="14239500" cy="6996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SzPts val="1600"/>
              <a:buFont typeface="Merriweather"/>
              <a:buAutoNum type="arabicPeriod"/>
            </a:pPr>
            <a:r>
              <a:rPr lang="en" sz="1600">
                <a:latin typeface="Merriweather"/>
                <a:ea typeface="Merriweather"/>
                <a:cs typeface="Merriweather"/>
                <a:sym typeface="Merriweather"/>
              </a:rPr>
              <a:t>To conceptualize this, just beneath the epithelium there are mechanosensitive sensory neurons that can communicate with ENS in response to stretch to initiate contraction. </a:t>
            </a:r>
            <a:endParaRPr sz="1600">
              <a:latin typeface="Merriweather"/>
              <a:ea typeface="Merriweather"/>
              <a:cs typeface="Merriweather"/>
              <a:sym typeface="Merriweathe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6" name="Shape 336"/>
        <p:cNvGrpSpPr/>
        <p:nvPr/>
      </p:nvGrpSpPr>
      <p:grpSpPr>
        <a:xfrm>
          <a:off x="0" y="0"/>
          <a:ext cx="0" cy="0"/>
          <a:chOff x="0" y="0"/>
          <a:chExt cx="0" cy="0"/>
        </a:xfrm>
      </p:grpSpPr>
      <p:sp>
        <p:nvSpPr>
          <p:cNvPr id="337" name="Google Shape;337;p23"/>
          <p:cNvSpPr/>
          <p:nvPr/>
        </p:nvSpPr>
        <p:spPr>
          <a:xfrm>
            <a:off x="296225" y="10421225"/>
            <a:ext cx="13551600" cy="7910400"/>
          </a:xfrm>
          <a:prstGeom prst="rect">
            <a:avLst/>
          </a:prstGeom>
          <a:noFill/>
          <a:ln cap="flat" cmpd="sng" w="66675">
            <a:solidFill>
              <a:srgbClr val="93C47D"/>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200">
              <a:latin typeface="Merriweather"/>
              <a:ea typeface="Merriweather"/>
              <a:cs typeface="Merriweather"/>
              <a:sym typeface="Merriweather"/>
            </a:endParaRPr>
          </a:p>
        </p:txBody>
      </p:sp>
      <p:pic>
        <p:nvPicPr>
          <p:cNvPr id="338" name="Google Shape;338;p23"/>
          <p:cNvPicPr preferRelativeResize="0"/>
          <p:nvPr/>
        </p:nvPicPr>
        <p:blipFill>
          <a:blip r:embed="rId3">
            <a:alphaModFix/>
          </a:blip>
          <a:stretch>
            <a:fillRect/>
          </a:stretch>
        </p:blipFill>
        <p:spPr>
          <a:xfrm>
            <a:off x="7816975" y="14026400"/>
            <a:ext cx="5485250" cy="3491950"/>
          </a:xfrm>
          <a:prstGeom prst="rect">
            <a:avLst/>
          </a:prstGeom>
          <a:noFill/>
          <a:ln cap="flat" cmpd="sng" w="9525">
            <a:solidFill>
              <a:srgbClr val="000000"/>
            </a:solidFill>
            <a:prstDash val="solid"/>
            <a:round/>
            <a:headEnd len="sm" w="sm" type="none"/>
            <a:tailEnd len="sm" w="sm" type="none"/>
          </a:ln>
        </p:spPr>
      </p:pic>
      <p:sp>
        <p:nvSpPr>
          <p:cNvPr id="339" name="Google Shape;339;p23"/>
          <p:cNvSpPr/>
          <p:nvPr/>
        </p:nvSpPr>
        <p:spPr>
          <a:xfrm>
            <a:off x="0" y="656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340" name="Google Shape;340;p23"/>
          <p:cNvSpPr txBox="1"/>
          <p:nvPr/>
        </p:nvSpPr>
        <p:spPr>
          <a:xfrm>
            <a:off x="11409324" y="553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One</a:t>
            </a:r>
            <a:endParaRPr sz="3500">
              <a:latin typeface="Oswald"/>
              <a:ea typeface="Oswald"/>
              <a:cs typeface="Oswald"/>
              <a:sym typeface="Oswald"/>
            </a:endParaRPr>
          </a:p>
        </p:txBody>
      </p:sp>
      <p:sp>
        <p:nvSpPr>
          <p:cNvPr id="341" name="Google Shape;341;p23"/>
          <p:cNvSpPr txBox="1"/>
          <p:nvPr/>
        </p:nvSpPr>
        <p:spPr>
          <a:xfrm>
            <a:off x="8" y="16800"/>
            <a:ext cx="7935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10</a:t>
            </a:r>
            <a:endParaRPr sz="4500">
              <a:solidFill>
                <a:srgbClr val="FFFFFF"/>
              </a:solidFill>
              <a:latin typeface="Oswald"/>
              <a:ea typeface="Oswald"/>
              <a:cs typeface="Oswald"/>
              <a:sym typeface="Oswald"/>
            </a:endParaRPr>
          </a:p>
          <a:p>
            <a:pPr indent="0" lvl="0" marL="0" rtl="0" algn="l">
              <a:spcBef>
                <a:spcPts val="0"/>
              </a:spcBef>
              <a:spcAft>
                <a:spcPts val="0"/>
              </a:spcAft>
              <a:buNone/>
            </a:pPr>
            <a:r>
              <a:t/>
            </a:r>
            <a:endParaRPr sz="4500">
              <a:solidFill>
                <a:srgbClr val="FFFFFF"/>
              </a:solidFill>
              <a:latin typeface="Oswald"/>
              <a:ea typeface="Oswald"/>
              <a:cs typeface="Oswald"/>
              <a:sym typeface="Oswald"/>
            </a:endParaRPr>
          </a:p>
        </p:txBody>
      </p:sp>
      <p:sp>
        <p:nvSpPr>
          <p:cNvPr id="342" name="Google Shape;342;p23"/>
          <p:cNvSpPr txBox="1"/>
          <p:nvPr/>
        </p:nvSpPr>
        <p:spPr>
          <a:xfrm>
            <a:off x="813441" y="16800"/>
            <a:ext cx="95067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GENERAL PRINCIPlES OF GIT PHYSIOLOGY </a:t>
            </a:r>
            <a:endParaRPr sz="3200">
              <a:solidFill>
                <a:srgbClr val="FFFFFF"/>
              </a:solidFill>
              <a:latin typeface="Oswald"/>
              <a:ea typeface="Oswald"/>
              <a:cs typeface="Oswald"/>
              <a:sym typeface="Oswald"/>
            </a:endParaRPr>
          </a:p>
        </p:txBody>
      </p:sp>
      <p:sp>
        <p:nvSpPr>
          <p:cNvPr id="343" name="Google Shape;343;p23"/>
          <p:cNvSpPr/>
          <p:nvPr/>
        </p:nvSpPr>
        <p:spPr>
          <a:xfrm>
            <a:off x="583046" y="65711"/>
            <a:ext cx="2304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344" name="Google Shape;344;p23"/>
          <p:cNvSpPr/>
          <p:nvPr/>
        </p:nvSpPr>
        <p:spPr>
          <a:xfrm>
            <a:off x="583114" y="1719132"/>
            <a:ext cx="12261900" cy="5488200"/>
          </a:xfrm>
          <a:prstGeom prst="rect">
            <a:avLst/>
          </a:prstGeom>
          <a:noFill/>
          <a:ln cap="flat" cmpd="sng" w="66675">
            <a:solidFill>
              <a:srgbClr val="B6D7A8"/>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200">
              <a:latin typeface="Merriweather"/>
              <a:ea typeface="Merriweather"/>
              <a:cs typeface="Merriweather"/>
              <a:sym typeface="Merriweather"/>
            </a:endParaRPr>
          </a:p>
        </p:txBody>
      </p:sp>
      <p:sp>
        <p:nvSpPr>
          <p:cNvPr id="345" name="Google Shape;345;p23"/>
          <p:cNvSpPr txBox="1"/>
          <p:nvPr/>
        </p:nvSpPr>
        <p:spPr>
          <a:xfrm>
            <a:off x="1355625" y="1960382"/>
            <a:ext cx="9317700" cy="473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chemeClr val="dk1"/>
                </a:solidFill>
                <a:highlight>
                  <a:srgbClr val="D9EAD3"/>
                </a:highlight>
                <a:latin typeface="Merriweather"/>
                <a:ea typeface="Merriweather"/>
                <a:cs typeface="Merriweather"/>
                <a:sym typeface="Merriweather"/>
              </a:rPr>
              <a:t>Syncytium:</a:t>
            </a:r>
            <a:endParaRPr sz="2500">
              <a:solidFill>
                <a:schemeClr val="dk1"/>
              </a:solidFill>
              <a:highlight>
                <a:srgbClr val="D9EAD3"/>
              </a:highlight>
              <a:latin typeface="Merriweather"/>
              <a:ea typeface="Merriweather"/>
              <a:cs typeface="Merriweather"/>
              <a:sym typeface="Merriweather"/>
            </a:endParaRPr>
          </a:p>
          <a:p>
            <a:pPr indent="0" lvl="0" marL="0" rtl="0" algn="l">
              <a:spcBef>
                <a:spcPts val="0"/>
              </a:spcBef>
              <a:spcAft>
                <a:spcPts val="0"/>
              </a:spcAft>
              <a:buNone/>
            </a:pPr>
            <a:r>
              <a:rPr lang="en" sz="2500">
                <a:solidFill>
                  <a:schemeClr val="dk1"/>
                </a:solidFill>
                <a:latin typeface="Merriweather"/>
                <a:ea typeface="Merriweather"/>
                <a:cs typeface="Merriweather"/>
                <a:sym typeface="Merriweather"/>
              </a:rPr>
              <a:t>when an action potential is elicited anywhere within the muscle mass, it generally travels in all directions in the muscle.</a:t>
            </a:r>
            <a:endParaRPr sz="2500">
              <a:latin typeface="Merriweather"/>
              <a:ea typeface="Merriweather"/>
              <a:cs typeface="Merriweather"/>
              <a:sym typeface="Merriweather"/>
            </a:endParaRPr>
          </a:p>
          <a:p>
            <a:pPr indent="0" lvl="0" marL="0" rtl="0" algn="l">
              <a:spcBef>
                <a:spcPts val="0"/>
              </a:spcBef>
              <a:spcAft>
                <a:spcPts val="0"/>
              </a:spcAft>
              <a:buNone/>
            </a:pPr>
            <a:r>
              <a:t/>
            </a:r>
            <a:endParaRPr sz="2500">
              <a:latin typeface="Merriweather"/>
              <a:ea typeface="Merriweather"/>
              <a:cs typeface="Merriweather"/>
              <a:sym typeface="Merriweather"/>
            </a:endParaRPr>
          </a:p>
          <a:p>
            <a:pPr indent="0" lvl="0" marL="0" rtl="0" algn="l">
              <a:spcBef>
                <a:spcPts val="0"/>
              </a:spcBef>
              <a:spcAft>
                <a:spcPts val="0"/>
              </a:spcAft>
              <a:buNone/>
            </a:pPr>
            <a:r>
              <a:rPr lang="en" sz="2500">
                <a:highlight>
                  <a:srgbClr val="D9D2E9"/>
                </a:highlight>
                <a:latin typeface="Merriweather"/>
                <a:ea typeface="Merriweather"/>
                <a:cs typeface="Merriweather"/>
                <a:sym typeface="Merriweather"/>
              </a:rPr>
              <a:t>Muscle fibers:</a:t>
            </a:r>
            <a:endParaRPr sz="2500">
              <a:highlight>
                <a:srgbClr val="D9D2E9"/>
              </a:highlight>
              <a:latin typeface="Merriweather"/>
              <a:ea typeface="Merriweather"/>
              <a:cs typeface="Merriweather"/>
              <a:sym typeface="Merriweather"/>
            </a:endParaRPr>
          </a:p>
          <a:p>
            <a:pPr indent="-387350" lvl="0" marL="457200" rtl="0" algn="l">
              <a:spcBef>
                <a:spcPts val="0"/>
              </a:spcBef>
              <a:spcAft>
                <a:spcPts val="0"/>
              </a:spcAft>
              <a:buClr>
                <a:srgbClr val="D9D2E9"/>
              </a:buClr>
              <a:buSzPts val="2500"/>
              <a:buFont typeface="Merriweather"/>
              <a:buChar char="●"/>
            </a:pPr>
            <a:r>
              <a:rPr lang="en" sz="2500">
                <a:latin typeface="Merriweather"/>
                <a:ea typeface="Merriweather"/>
                <a:cs typeface="Merriweather"/>
                <a:sym typeface="Merriweather"/>
              </a:rPr>
              <a:t>Length</a:t>
            </a:r>
            <a:r>
              <a:rPr lang="en" sz="2500">
                <a:solidFill>
                  <a:srgbClr val="D9D2E9"/>
                </a:solidFill>
                <a:latin typeface="Merriweather"/>
                <a:ea typeface="Merriweather"/>
                <a:cs typeface="Merriweather"/>
                <a:sym typeface="Merriweather"/>
              </a:rPr>
              <a:t>: </a:t>
            </a:r>
            <a:r>
              <a:rPr b="1" lang="en" sz="2500">
                <a:solidFill>
                  <a:srgbClr val="8E7CC3"/>
                </a:solidFill>
                <a:latin typeface="Merriweather"/>
                <a:ea typeface="Merriweather"/>
                <a:cs typeface="Merriweather"/>
                <a:sym typeface="Merriweather"/>
              </a:rPr>
              <a:t>200 - 500 μm</a:t>
            </a:r>
            <a:r>
              <a:rPr lang="en" sz="2500">
                <a:solidFill>
                  <a:srgbClr val="8E7CC3"/>
                </a:solidFill>
                <a:latin typeface="Merriweather"/>
                <a:ea typeface="Merriweather"/>
                <a:cs typeface="Merriweather"/>
                <a:sym typeface="Merriweather"/>
              </a:rPr>
              <a:t>.</a:t>
            </a:r>
            <a:endParaRPr sz="2500">
              <a:solidFill>
                <a:srgbClr val="8E7CC3"/>
              </a:solidFill>
              <a:latin typeface="Merriweather"/>
              <a:ea typeface="Merriweather"/>
              <a:cs typeface="Merriweather"/>
              <a:sym typeface="Merriweather"/>
            </a:endParaRPr>
          </a:p>
          <a:p>
            <a:pPr indent="-387350" lvl="0" marL="457200" rtl="0" algn="l">
              <a:spcBef>
                <a:spcPts val="0"/>
              </a:spcBef>
              <a:spcAft>
                <a:spcPts val="0"/>
              </a:spcAft>
              <a:buClr>
                <a:srgbClr val="D9D2E9"/>
              </a:buClr>
              <a:buSzPts val="2500"/>
              <a:buFont typeface="Merriweather"/>
              <a:buChar char="●"/>
            </a:pPr>
            <a:r>
              <a:rPr lang="en" sz="2500">
                <a:latin typeface="Merriweather"/>
                <a:ea typeface="Merriweather"/>
                <a:cs typeface="Merriweather"/>
                <a:sym typeface="Merriweather"/>
              </a:rPr>
              <a:t>Diameter</a:t>
            </a:r>
            <a:r>
              <a:rPr lang="en" sz="2500">
                <a:solidFill>
                  <a:srgbClr val="D9D2E9"/>
                </a:solidFill>
                <a:latin typeface="Merriweather"/>
                <a:ea typeface="Merriweather"/>
                <a:cs typeface="Merriweather"/>
                <a:sym typeface="Merriweather"/>
              </a:rPr>
              <a:t>: </a:t>
            </a:r>
            <a:r>
              <a:rPr b="1" lang="en" sz="2500">
                <a:solidFill>
                  <a:srgbClr val="8E7CC3"/>
                </a:solidFill>
                <a:latin typeface="Merriweather"/>
                <a:ea typeface="Merriweather"/>
                <a:cs typeface="Merriweather"/>
                <a:sym typeface="Merriweather"/>
              </a:rPr>
              <a:t>2 - 10 μm</a:t>
            </a:r>
            <a:r>
              <a:rPr lang="en" sz="2500">
                <a:solidFill>
                  <a:srgbClr val="8E7CC3"/>
                </a:solidFill>
                <a:latin typeface="Merriweather"/>
                <a:ea typeface="Merriweather"/>
                <a:cs typeface="Merriweather"/>
                <a:sym typeface="Merriweather"/>
              </a:rPr>
              <a:t>.</a:t>
            </a:r>
            <a:endParaRPr sz="2500">
              <a:solidFill>
                <a:srgbClr val="8E7CC3"/>
              </a:solidFill>
              <a:latin typeface="Merriweather"/>
              <a:ea typeface="Merriweather"/>
              <a:cs typeface="Merriweather"/>
              <a:sym typeface="Merriweather"/>
            </a:endParaRPr>
          </a:p>
          <a:p>
            <a:pPr indent="-387350" lvl="0" marL="457200" rtl="0" algn="l">
              <a:spcBef>
                <a:spcPts val="0"/>
              </a:spcBef>
              <a:spcAft>
                <a:spcPts val="0"/>
              </a:spcAft>
              <a:buClr>
                <a:srgbClr val="D9D2E9"/>
              </a:buClr>
              <a:buSzPts val="2500"/>
              <a:buFont typeface="Merriweather"/>
              <a:buChar char="●"/>
            </a:pPr>
            <a:r>
              <a:rPr lang="en" sz="2500">
                <a:latin typeface="Merriweather"/>
                <a:ea typeface="Merriweather"/>
                <a:cs typeface="Merriweather"/>
                <a:sym typeface="Merriweather"/>
              </a:rPr>
              <a:t>Arrangement</a:t>
            </a:r>
            <a:r>
              <a:rPr lang="en" sz="2500">
                <a:solidFill>
                  <a:srgbClr val="D9D2E9"/>
                </a:solidFill>
                <a:latin typeface="Merriweather"/>
                <a:ea typeface="Merriweather"/>
                <a:cs typeface="Merriweather"/>
                <a:sym typeface="Merriweather"/>
              </a:rPr>
              <a:t>: </a:t>
            </a:r>
            <a:r>
              <a:rPr b="1" lang="en" sz="2500">
                <a:solidFill>
                  <a:srgbClr val="8E7CC3"/>
                </a:solidFill>
                <a:latin typeface="Merriweather"/>
                <a:ea typeface="Merriweather"/>
                <a:cs typeface="Merriweather"/>
                <a:sym typeface="Merriweather"/>
              </a:rPr>
              <a:t>Bundles</a:t>
            </a:r>
            <a:r>
              <a:rPr lang="en" sz="2500">
                <a:solidFill>
                  <a:srgbClr val="8E7CC3"/>
                </a:solidFill>
                <a:latin typeface="Merriweather"/>
                <a:ea typeface="Merriweather"/>
                <a:cs typeface="Merriweather"/>
                <a:sym typeface="Merriweather"/>
              </a:rPr>
              <a:t>.</a:t>
            </a:r>
            <a:endParaRPr sz="2500">
              <a:solidFill>
                <a:srgbClr val="8E7CC3"/>
              </a:solidFill>
              <a:latin typeface="Merriweather"/>
              <a:ea typeface="Merriweather"/>
              <a:cs typeface="Merriweather"/>
              <a:sym typeface="Merriweather"/>
            </a:endParaRPr>
          </a:p>
          <a:p>
            <a:pPr indent="0" lvl="0" marL="0" rtl="0" algn="l">
              <a:spcBef>
                <a:spcPts val="0"/>
              </a:spcBef>
              <a:spcAft>
                <a:spcPts val="0"/>
              </a:spcAft>
              <a:buNone/>
            </a:pPr>
            <a:r>
              <a:t/>
            </a:r>
            <a:endParaRPr sz="2500">
              <a:latin typeface="Merriweather"/>
              <a:ea typeface="Merriweather"/>
              <a:cs typeface="Merriweather"/>
              <a:sym typeface="Merriweather"/>
            </a:endParaRPr>
          </a:p>
          <a:p>
            <a:pPr indent="0" lvl="0" marL="0" rtl="0" algn="l">
              <a:spcBef>
                <a:spcPts val="0"/>
              </a:spcBef>
              <a:spcAft>
                <a:spcPts val="0"/>
              </a:spcAft>
              <a:buNone/>
            </a:pPr>
            <a:r>
              <a:rPr lang="en" sz="2500">
                <a:highlight>
                  <a:srgbClr val="D9D2E9"/>
                </a:highlight>
                <a:latin typeface="Merriweather"/>
                <a:ea typeface="Merriweather"/>
                <a:cs typeface="Merriweather"/>
                <a:sym typeface="Merriweather"/>
              </a:rPr>
              <a:t>Muscle  bundle :</a:t>
            </a:r>
            <a:endParaRPr sz="2500">
              <a:highlight>
                <a:srgbClr val="D9D2E9"/>
              </a:highlight>
              <a:latin typeface="Merriweather"/>
              <a:ea typeface="Merriweather"/>
              <a:cs typeface="Merriweather"/>
              <a:sym typeface="Merriweather"/>
            </a:endParaRPr>
          </a:p>
          <a:p>
            <a:pPr indent="-387350" lvl="0" marL="457200" rtl="0" algn="l">
              <a:spcBef>
                <a:spcPts val="0"/>
              </a:spcBef>
              <a:spcAft>
                <a:spcPts val="0"/>
              </a:spcAft>
              <a:buClr>
                <a:srgbClr val="D9D2E9"/>
              </a:buClr>
              <a:buSzPts val="2500"/>
              <a:buFont typeface="Merriweather"/>
              <a:buChar char="●"/>
            </a:pPr>
            <a:r>
              <a:rPr b="1" lang="en" sz="2500">
                <a:solidFill>
                  <a:srgbClr val="8E7CC3"/>
                </a:solidFill>
                <a:latin typeface="Merriweather"/>
                <a:ea typeface="Merriweather"/>
                <a:cs typeface="Merriweather"/>
                <a:sym typeface="Merriweather"/>
              </a:rPr>
              <a:t>1000</a:t>
            </a:r>
            <a:r>
              <a:rPr lang="en" sz="2500">
                <a:solidFill>
                  <a:srgbClr val="D9D2E9"/>
                </a:solidFill>
                <a:latin typeface="Merriweather"/>
                <a:ea typeface="Merriweather"/>
                <a:cs typeface="Merriweather"/>
                <a:sym typeface="Merriweather"/>
              </a:rPr>
              <a:t> </a:t>
            </a:r>
            <a:r>
              <a:rPr lang="en" sz="2500">
                <a:latin typeface="Merriweather"/>
                <a:ea typeface="Merriweather"/>
                <a:cs typeface="Merriweather"/>
                <a:sym typeface="Merriweather"/>
              </a:rPr>
              <a:t>parallel fibers</a:t>
            </a:r>
            <a:r>
              <a:rPr lang="en" sz="2500">
                <a:solidFill>
                  <a:srgbClr val="D9D2E9"/>
                </a:solidFill>
                <a:latin typeface="Merriweather"/>
                <a:ea typeface="Merriweather"/>
                <a:cs typeface="Merriweather"/>
                <a:sym typeface="Merriweather"/>
              </a:rPr>
              <a:t>. </a:t>
            </a:r>
            <a:endParaRPr sz="2500">
              <a:solidFill>
                <a:srgbClr val="D9D2E9"/>
              </a:solidFill>
              <a:latin typeface="Merriweather"/>
              <a:ea typeface="Merriweather"/>
              <a:cs typeface="Merriweather"/>
              <a:sym typeface="Merriweather"/>
            </a:endParaRPr>
          </a:p>
          <a:p>
            <a:pPr indent="-387350" lvl="0" marL="457200" rtl="0" algn="l">
              <a:spcBef>
                <a:spcPts val="0"/>
              </a:spcBef>
              <a:spcAft>
                <a:spcPts val="0"/>
              </a:spcAft>
              <a:buClr>
                <a:srgbClr val="D9D2E9"/>
              </a:buClr>
              <a:buSzPts val="2500"/>
              <a:buFont typeface="Merriweather"/>
              <a:buChar char="●"/>
            </a:pPr>
            <a:r>
              <a:rPr lang="en" sz="2500">
                <a:solidFill>
                  <a:srgbClr val="CC4125"/>
                </a:solidFill>
                <a:latin typeface="Merriweather"/>
                <a:ea typeface="Merriweather"/>
                <a:cs typeface="Merriweather"/>
                <a:sym typeface="Merriweather"/>
              </a:rPr>
              <a:t>Gap junctions</a:t>
            </a:r>
            <a:r>
              <a:rPr lang="en" sz="2500">
                <a:solidFill>
                  <a:srgbClr val="D9D2E9"/>
                </a:solidFill>
                <a:latin typeface="Merriweather"/>
                <a:ea typeface="Merriweather"/>
                <a:cs typeface="Merriweather"/>
                <a:sym typeface="Merriweather"/>
              </a:rPr>
              <a:t> </a:t>
            </a:r>
            <a:r>
              <a:rPr lang="en" sz="2500">
                <a:latin typeface="Merriweather"/>
                <a:ea typeface="Merriweather"/>
                <a:cs typeface="Merriweather"/>
                <a:sym typeface="Merriweather"/>
              </a:rPr>
              <a:t>connect muscle fibers</a:t>
            </a:r>
            <a:r>
              <a:rPr lang="en" sz="2500">
                <a:solidFill>
                  <a:srgbClr val="D9D2E9"/>
                </a:solidFill>
                <a:latin typeface="Merriweather"/>
                <a:ea typeface="Merriweather"/>
                <a:cs typeface="Merriweather"/>
                <a:sym typeface="Merriweather"/>
              </a:rPr>
              <a:t>.</a:t>
            </a:r>
            <a:endParaRPr sz="2500">
              <a:solidFill>
                <a:srgbClr val="D9D2E9"/>
              </a:solidFill>
              <a:latin typeface="Merriweather"/>
              <a:ea typeface="Merriweather"/>
              <a:cs typeface="Merriweather"/>
              <a:sym typeface="Merriweather"/>
            </a:endParaRPr>
          </a:p>
          <a:p>
            <a:pPr indent="0" lvl="0" marL="0" rtl="0" algn="l">
              <a:spcBef>
                <a:spcPts val="0"/>
              </a:spcBef>
              <a:spcAft>
                <a:spcPts val="0"/>
              </a:spcAft>
              <a:buNone/>
            </a:pPr>
            <a:r>
              <a:t/>
            </a:r>
            <a:endParaRPr sz="2500">
              <a:latin typeface="Merriweather"/>
              <a:ea typeface="Merriweather"/>
              <a:cs typeface="Merriweather"/>
              <a:sym typeface="Merriweather"/>
            </a:endParaRPr>
          </a:p>
          <a:p>
            <a:pPr indent="0" lvl="0" marL="0" rtl="0" algn="l">
              <a:spcBef>
                <a:spcPts val="0"/>
              </a:spcBef>
              <a:spcAft>
                <a:spcPts val="0"/>
              </a:spcAft>
              <a:buNone/>
            </a:pPr>
            <a:r>
              <a:t/>
            </a:r>
            <a:endParaRPr sz="2500">
              <a:latin typeface="Merriweather"/>
              <a:ea typeface="Merriweather"/>
              <a:cs typeface="Merriweather"/>
              <a:sym typeface="Merriweather"/>
            </a:endParaRPr>
          </a:p>
        </p:txBody>
      </p:sp>
      <p:sp>
        <p:nvSpPr>
          <p:cNvPr id="346" name="Google Shape;346;p23"/>
          <p:cNvSpPr/>
          <p:nvPr/>
        </p:nvSpPr>
        <p:spPr>
          <a:xfrm>
            <a:off x="-12" y="1019522"/>
            <a:ext cx="4670100" cy="699600"/>
          </a:xfrm>
          <a:prstGeom prst="rect">
            <a:avLst/>
          </a:prstGeom>
          <a:solidFill>
            <a:srgbClr val="B6D7A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300">
                <a:latin typeface="Merriweather"/>
                <a:ea typeface="Merriweather"/>
                <a:cs typeface="Merriweather"/>
                <a:sym typeface="Merriweather"/>
              </a:rPr>
              <a:t>3- </a:t>
            </a:r>
            <a:r>
              <a:rPr lang="en" sz="3300">
                <a:latin typeface="Merriweather"/>
                <a:ea typeface="Merriweather"/>
                <a:cs typeface="Merriweather"/>
                <a:sym typeface="Merriweather"/>
              </a:rPr>
              <a:t> Syncytial function</a:t>
            </a:r>
            <a:endParaRPr sz="3300">
              <a:latin typeface="Merriweather"/>
              <a:ea typeface="Merriweather"/>
              <a:cs typeface="Merriweather"/>
              <a:sym typeface="Merriweather"/>
            </a:endParaRPr>
          </a:p>
        </p:txBody>
      </p:sp>
      <p:sp>
        <p:nvSpPr>
          <p:cNvPr id="347" name="Google Shape;347;p23"/>
          <p:cNvSpPr txBox="1"/>
          <p:nvPr/>
        </p:nvSpPr>
        <p:spPr>
          <a:xfrm>
            <a:off x="659871" y="7023731"/>
            <a:ext cx="119001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latin typeface="Oswald"/>
                <a:ea typeface="Oswald"/>
                <a:cs typeface="Oswald"/>
                <a:sym typeface="Oswald"/>
              </a:rPr>
              <a:t>Control of GI Function</a:t>
            </a:r>
            <a:endParaRPr sz="4800">
              <a:latin typeface="Oswald"/>
              <a:ea typeface="Oswald"/>
              <a:cs typeface="Oswald"/>
              <a:sym typeface="Oswald"/>
            </a:endParaRPr>
          </a:p>
          <a:p>
            <a:pPr indent="0" lvl="0" marL="0" rtl="0" algn="l">
              <a:spcBef>
                <a:spcPts val="0"/>
              </a:spcBef>
              <a:spcAft>
                <a:spcPts val="0"/>
              </a:spcAft>
              <a:buNone/>
            </a:pPr>
            <a:r>
              <a:t/>
            </a:r>
            <a:endParaRPr sz="4800">
              <a:latin typeface="Oswald"/>
              <a:ea typeface="Oswald"/>
              <a:cs typeface="Oswald"/>
              <a:sym typeface="Oswald"/>
            </a:endParaRPr>
          </a:p>
          <a:p>
            <a:pPr indent="0" lvl="0" marL="0" rtl="0" algn="l">
              <a:spcBef>
                <a:spcPts val="0"/>
              </a:spcBef>
              <a:spcAft>
                <a:spcPts val="0"/>
              </a:spcAft>
              <a:buNone/>
            </a:pPr>
            <a:r>
              <a:t/>
            </a:r>
            <a:endParaRPr sz="4800">
              <a:latin typeface="Oswald"/>
              <a:ea typeface="Oswald"/>
              <a:cs typeface="Oswald"/>
              <a:sym typeface="Oswald"/>
            </a:endParaRPr>
          </a:p>
        </p:txBody>
      </p:sp>
      <p:sp>
        <p:nvSpPr>
          <p:cNvPr id="348" name="Google Shape;348;p23"/>
          <p:cNvSpPr/>
          <p:nvPr/>
        </p:nvSpPr>
        <p:spPr>
          <a:xfrm>
            <a:off x="296217" y="7373218"/>
            <a:ext cx="468600" cy="433500"/>
          </a:xfrm>
          <a:prstGeom prst="rect">
            <a:avLst/>
          </a:prstGeom>
          <a:solidFill>
            <a:srgbClr val="6AA84F"/>
          </a:solidFill>
          <a:ln>
            <a:noFill/>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349" name="Google Shape;349;p23"/>
          <p:cNvSpPr/>
          <p:nvPr/>
        </p:nvSpPr>
        <p:spPr>
          <a:xfrm>
            <a:off x="296225" y="8156525"/>
            <a:ext cx="3816900" cy="1260300"/>
          </a:xfrm>
          <a:prstGeom prst="roundRect">
            <a:avLst>
              <a:gd fmla="val 50000" name="adj"/>
            </a:avLst>
          </a:prstGeom>
          <a:solidFill>
            <a:srgbClr val="93C47D"/>
          </a:solidFill>
          <a:ln cap="flat" cmpd="sng" w="38100">
            <a:solidFill>
              <a:srgbClr val="93C47D"/>
            </a:solidFill>
            <a:prstDash val="dot"/>
            <a:round/>
            <a:headEnd len="sm" w="sm" type="none"/>
            <a:tailEnd len="sm" w="sm" type="none"/>
          </a:ln>
        </p:spPr>
        <p:txBody>
          <a:bodyPr anchorCtr="0" anchor="ctr" bIns="140950" lIns="140950" spcFirstLastPara="1" rIns="140950" wrap="square" tIns="140950">
            <a:noAutofit/>
          </a:bodyPr>
          <a:lstStyle/>
          <a:p>
            <a:pPr indent="0" lvl="0" marL="0" rtl="0" algn="ctr">
              <a:spcBef>
                <a:spcPts val="0"/>
              </a:spcBef>
              <a:spcAft>
                <a:spcPts val="0"/>
              </a:spcAft>
              <a:buNone/>
            </a:pPr>
            <a:r>
              <a:rPr lang="en" sz="3800">
                <a:latin typeface="Merriweather"/>
                <a:ea typeface="Merriweather"/>
                <a:cs typeface="Merriweather"/>
                <a:sym typeface="Merriweather"/>
              </a:rPr>
              <a:t>Neural</a:t>
            </a:r>
            <a:endParaRPr sz="3800">
              <a:latin typeface="Merriweather"/>
              <a:ea typeface="Merriweather"/>
              <a:cs typeface="Merriweather"/>
              <a:sym typeface="Merriweather"/>
            </a:endParaRPr>
          </a:p>
        </p:txBody>
      </p:sp>
      <p:sp>
        <p:nvSpPr>
          <p:cNvPr id="350" name="Google Shape;350;p23"/>
          <p:cNvSpPr/>
          <p:nvPr/>
        </p:nvSpPr>
        <p:spPr>
          <a:xfrm>
            <a:off x="4653571" y="8156525"/>
            <a:ext cx="3816900" cy="1260300"/>
          </a:xfrm>
          <a:prstGeom prst="roundRect">
            <a:avLst>
              <a:gd fmla="val 50000" name="adj"/>
            </a:avLst>
          </a:prstGeom>
          <a:solidFill>
            <a:srgbClr val="B6D7A8"/>
          </a:solidFill>
          <a:ln>
            <a:noFill/>
          </a:ln>
        </p:spPr>
        <p:txBody>
          <a:bodyPr anchorCtr="0" anchor="ctr" bIns="140950" lIns="140950" spcFirstLastPara="1" rIns="140950" wrap="square" tIns="140950">
            <a:noAutofit/>
          </a:bodyPr>
          <a:lstStyle/>
          <a:p>
            <a:pPr indent="0" lvl="0" marL="0" rtl="0" algn="ctr">
              <a:spcBef>
                <a:spcPts val="0"/>
              </a:spcBef>
              <a:spcAft>
                <a:spcPts val="0"/>
              </a:spcAft>
              <a:buNone/>
            </a:pPr>
            <a:r>
              <a:rPr lang="en" sz="3800">
                <a:latin typeface="Merriweather"/>
                <a:ea typeface="Merriweather"/>
                <a:cs typeface="Merriweather"/>
                <a:sym typeface="Merriweather"/>
              </a:rPr>
              <a:t>Hormonal</a:t>
            </a:r>
            <a:endParaRPr sz="3800">
              <a:latin typeface="Merriweather"/>
              <a:ea typeface="Merriweather"/>
              <a:cs typeface="Merriweather"/>
              <a:sym typeface="Merriweather"/>
            </a:endParaRPr>
          </a:p>
        </p:txBody>
      </p:sp>
      <p:sp>
        <p:nvSpPr>
          <p:cNvPr id="351" name="Google Shape;351;p23"/>
          <p:cNvSpPr/>
          <p:nvPr/>
        </p:nvSpPr>
        <p:spPr>
          <a:xfrm>
            <a:off x="9294285" y="8156525"/>
            <a:ext cx="3816900" cy="1260300"/>
          </a:xfrm>
          <a:prstGeom prst="roundRect">
            <a:avLst>
              <a:gd fmla="val 50000" name="adj"/>
            </a:avLst>
          </a:prstGeom>
          <a:solidFill>
            <a:srgbClr val="D9EAD3"/>
          </a:solidFill>
          <a:ln>
            <a:noFill/>
          </a:ln>
        </p:spPr>
        <p:txBody>
          <a:bodyPr anchorCtr="0" anchor="ctr" bIns="140950" lIns="140950" spcFirstLastPara="1" rIns="140950" wrap="square" tIns="140950">
            <a:noAutofit/>
          </a:bodyPr>
          <a:lstStyle/>
          <a:p>
            <a:pPr indent="0" lvl="0" marL="0" rtl="0" algn="ctr">
              <a:spcBef>
                <a:spcPts val="0"/>
              </a:spcBef>
              <a:spcAft>
                <a:spcPts val="0"/>
              </a:spcAft>
              <a:buNone/>
            </a:pPr>
            <a:r>
              <a:rPr lang="en" sz="3800">
                <a:latin typeface="Merriweather"/>
                <a:ea typeface="Merriweather"/>
                <a:cs typeface="Merriweather"/>
                <a:sym typeface="Merriweather"/>
              </a:rPr>
              <a:t>GI contents</a:t>
            </a:r>
            <a:endParaRPr sz="3800">
              <a:latin typeface="Merriweather"/>
              <a:ea typeface="Merriweather"/>
              <a:cs typeface="Merriweather"/>
              <a:sym typeface="Merriweather"/>
            </a:endParaRPr>
          </a:p>
        </p:txBody>
      </p:sp>
      <p:cxnSp>
        <p:nvCxnSpPr>
          <p:cNvPr id="352" name="Google Shape;352;p23"/>
          <p:cNvCxnSpPr>
            <a:stCxn id="349" idx="2"/>
            <a:endCxn id="337" idx="0"/>
          </p:cNvCxnSpPr>
          <p:nvPr/>
        </p:nvCxnSpPr>
        <p:spPr>
          <a:xfrm flipH="1" rot="-5400000">
            <a:off x="4136225" y="7485275"/>
            <a:ext cx="1004400" cy="4867500"/>
          </a:xfrm>
          <a:prstGeom prst="bentConnector3">
            <a:avLst>
              <a:gd fmla="val 50000" name="adj1"/>
            </a:avLst>
          </a:prstGeom>
          <a:noFill/>
          <a:ln cap="flat" cmpd="sng" w="66675">
            <a:solidFill>
              <a:srgbClr val="93C47D"/>
            </a:solidFill>
            <a:prstDash val="dot"/>
            <a:round/>
            <a:headEnd len="med" w="med" type="none"/>
            <a:tailEnd len="med" w="med" type="none"/>
          </a:ln>
        </p:spPr>
      </p:cxnSp>
      <p:sp>
        <p:nvSpPr>
          <p:cNvPr id="353" name="Google Shape;353;p23"/>
          <p:cNvSpPr txBox="1"/>
          <p:nvPr/>
        </p:nvSpPr>
        <p:spPr>
          <a:xfrm>
            <a:off x="764825" y="10747734"/>
            <a:ext cx="13034400" cy="207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700">
                <a:solidFill>
                  <a:srgbClr val="38761D"/>
                </a:solidFill>
                <a:highlight>
                  <a:srgbClr val="D9EAD3"/>
                </a:highlight>
                <a:latin typeface="Merriweather"/>
                <a:ea typeface="Merriweather"/>
                <a:cs typeface="Merriweather"/>
                <a:sym typeface="Merriweather"/>
              </a:rPr>
              <a:t>1. </a:t>
            </a:r>
            <a:r>
              <a:rPr lang="en" sz="3300">
                <a:highlight>
                  <a:srgbClr val="D9EAD3"/>
                </a:highlight>
                <a:latin typeface="Merriweather"/>
                <a:ea typeface="Merriweather"/>
                <a:cs typeface="Merriweather"/>
                <a:sym typeface="Merriweather"/>
              </a:rPr>
              <a:t>Enteric Nervous system:</a:t>
            </a:r>
            <a:endParaRPr sz="3300">
              <a:highlight>
                <a:srgbClr val="D9EAD3"/>
              </a:highlight>
              <a:latin typeface="Merriweather"/>
              <a:ea typeface="Merriweather"/>
              <a:cs typeface="Merriweather"/>
              <a:sym typeface="Merriweather"/>
            </a:endParaRPr>
          </a:p>
          <a:p>
            <a:pPr indent="-393700" lvl="0" marL="457200" rtl="0" algn="l">
              <a:spcBef>
                <a:spcPts val="0"/>
              </a:spcBef>
              <a:spcAft>
                <a:spcPts val="0"/>
              </a:spcAft>
              <a:buClr>
                <a:srgbClr val="93C47D"/>
              </a:buClr>
              <a:buSzPts val="2600"/>
              <a:buFont typeface="Merriweather"/>
              <a:buChar char="●"/>
            </a:pPr>
            <a:r>
              <a:rPr lang="en" sz="2600">
                <a:latin typeface="Merriweather"/>
                <a:ea typeface="Merriweather"/>
                <a:cs typeface="Merriweather"/>
                <a:sym typeface="Merriweather"/>
              </a:rPr>
              <a:t>The nervous system of GI tract</a:t>
            </a:r>
            <a:r>
              <a:rPr lang="en" sz="2600">
                <a:solidFill>
                  <a:srgbClr val="93C47D"/>
                </a:solidFill>
                <a:latin typeface="Merriweather"/>
                <a:ea typeface="Merriweather"/>
                <a:cs typeface="Merriweather"/>
                <a:sym typeface="Merriweather"/>
              </a:rPr>
              <a:t>.</a:t>
            </a:r>
            <a:endParaRPr sz="2600">
              <a:solidFill>
                <a:srgbClr val="93C47D"/>
              </a:solidFill>
              <a:latin typeface="Merriweather"/>
              <a:ea typeface="Merriweather"/>
              <a:cs typeface="Merriweather"/>
              <a:sym typeface="Merriweather"/>
            </a:endParaRPr>
          </a:p>
          <a:p>
            <a:pPr indent="-393700" lvl="0" marL="457200" rtl="0" algn="l">
              <a:spcBef>
                <a:spcPts val="0"/>
              </a:spcBef>
              <a:spcAft>
                <a:spcPts val="0"/>
              </a:spcAft>
              <a:buClr>
                <a:srgbClr val="8E7CC3"/>
              </a:buClr>
              <a:buSzPts val="2600"/>
              <a:buFont typeface="Merriweather"/>
              <a:buChar char="●"/>
            </a:pPr>
            <a:r>
              <a:rPr lang="en" sz="2600">
                <a:latin typeface="Merriweather"/>
                <a:ea typeface="Merriweather"/>
                <a:cs typeface="Merriweather"/>
                <a:sym typeface="Merriweather"/>
              </a:rPr>
              <a:t>Lies entirely in the wall of the gut</a:t>
            </a:r>
            <a:r>
              <a:rPr lang="en" sz="2600">
                <a:solidFill>
                  <a:srgbClr val="8E7CC3"/>
                </a:solidFill>
                <a:latin typeface="Merriweather"/>
                <a:ea typeface="Merriweather"/>
                <a:cs typeface="Merriweather"/>
                <a:sym typeface="Merriweather"/>
              </a:rPr>
              <a:t>.</a:t>
            </a:r>
            <a:endParaRPr sz="2600">
              <a:solidFill>
                <a:srgbClr val="8E7CC3"/>
              </a:solidFill>
              <a:latin typeface="Merriweather"/>
              <a:ea typeface="Merriweather"/>
              <a:cs typeface="Merriweather"/>
              <a:sym typeface="Merriweather"/>
            </a:endParaRPr>
          </a:p>
          <a:p>
            <a:pPr indent="-374650" lvl="2" marL="1371600" rtl="0" algn="l">
              <a:spcBef>
                <a:spcPts val="0"/>
              </a:spcBef>
              <a:spcAft>
                <a:spcPts val="0"/>
              </a:spcAft>
              <a:buClr>
                <a:srgbClr val="8E7CC3"/>
              </a:buClr>
              <a:buSzPts val="2300"/>
              <a:buFont typeface="Merriweather"/>
              <a:buChar char="■"/>
            </a:pPr>
            <a:r>
              <a:rPr lang="en" sz="2300">
                <a:latin typeface="Merriweather"/>
                <a:ea typeface="Merriweather"/>
                <a:cs typeface="Merriweather"/>
                <a:sym typeface="Merriweather"/>
              </a:rPr>
              <a:t>esophagus</a:t>
            </a:r>
            <a:r>
              <a:rPr lang="en" sz="2300">
                <a:solidFill>
                  <a:srgbClr val="8E7CC3"/>
                </a:solidFill>
                <a:latin typeface="Merriweather"/>
                <a:ea typeface="Merriweather"/>
                <a:cs typeface="Merriweather"/>
                <a:sym typeface="Merriweather"/>
              </a:rPr>
              <a:t> </a:t>
            </a:r>
            <a:r>
              <a:rPr b="1" lang="en" sz="2300">
                <a:solidFill>
                  <a:srgbClr val="8E7CC3"/>
                </a:solidFill>
                <a:latin typeface="Merriweather"/>
                <a:ea typeface="Merriweather"/>
                <a:cs typeface="Merriweather"/>
                <a:sym typeface="Merriweather"/>
              </a:rPr>
              <a:t>→ </a:t>
            </a:r>
            <a:r>
              <a:rPr lang="en" sz="2300">
                <a:latin typeface="Merriweather"/>
                <a:ea typeface="Merriweather"/>
                <a:cs typeface="Merriweather"/>
                <a:sym typeface="Merriweather"/>
              </a:rPr>
              <a:t>anus</a:t>
            </a:r>
            <a:r>
              <a:rPr lang="en" sz="2300">
                <a:solidFill>
                  <a:srgbClr val="8E7CC3"/>
                </a:solidFill>
                <a:latin typeface="Merriweather"/>
                <a:ea typeface="Merriweather"/>
                <a:cs typeface="Merriweather"/>
                <a:sym typeface="Merriweather"/>
              </a:rPr>
              <a:t>. </a:t>
            </a:r>
            <a:endParaRPr sz="2300">
              <a:solidFill>
                <a:srgbClr val="8E7CC3"/>
              </a:solidFill>
              <a:latin typeface="Merriweather"/>
              <a:ea typeface="Merriweather"/>
              <a:cs typeface="Merriweather"/>
              <a:sym typeface="Merriweather"/>
            </a:endParaRPr>
          </a:p>
          <a:p>
            <a:pPr indent="-393700" lvl="0" marL="457200" rtl="0" algn="l">
              <a:spcBef>
                <a:spcPts val="0"/>
              </a:spcBef>
              <a:spcAft>
                <a:spcPts val="0"/>
              </a:spcAft>
              <a:buClr>
                <a:srgbClr val="8E7CC3"/>
              </a:buClr>
              <a:buSzPts val="2600"/>
              <a:buFont typeface="Merriweather"/>
              <a:buChar char="●"/>
            </a:pPr>
            <a:r>
              <a:rPr lang="en" sz="2600">
                <a:latin typeface="Merriweather"/>
                <a:ea typeface="Merriweather"/>
                <a:cs typeface="Merriweather"/>
                <a:sym typeface="Merriweather"/>
              </a:rPr>
              <a:t>Has as many neurons as spinal cord</a:t>
            </a:r>
            <a:r>
              <a:rPr lang="en" sz="2600">
                <a:solidFill>
                  <a:srgbClr val="8E7CC3"/>
                </a:solidFill>
                <a:latin typeface="Merriweather"/>
                <a:ea typeface="Merriweather"/>
                <a:cs typeface="Merriweather"/>
                <a:sym typeface="Merriweather"/>
              </a:rPr>
              <a:t> (</a:t>
            </a:r>
            <a:r>
              <a:rPr lang="en" sz="2600">
                <a:latin typeface="Merriweather"/>
                <a:ea typeface="Merriweather"/>
                <a:cs typeface="Merriweather"/>
                <a:sym typeface="Merriweather"/>
              </a:rPr>
              <a:t>~</a:t>
            </a:r>
            <a:r>
              <a:rPr lang="en" sz="2600">
                <a:solidFill>
                  <a:srgbClr val="8E7CC3"/>
                </a:solidFill>
                <a:latin typeface="Merriweather"/>
                <a:ea typeface="Merriweather"/>
                <a:cs typeface="Merriweather"/>
                <a:sym typeface="Merriweather"/>
              </a:rPr>
              <a:t> </a:t>
            </a:r>
            <a:r>
              <a:rPr b="1" lang="en" sz="2600">
                <a:solidFill>
                  <a:srgbClr val="8E7CC3"/>
                </a:solidFill>
                <a:latin typeface="Merriweather"/>
                <a:ea typeface="Merriweather"/>
                <a:cs typeface="Merriweather"/>
                <a:sym typeface="Merriweather"/>
              </a:rPr>
              <a:t>100</a:t>
            </a:r>
            <a:r>
              <a:rPr lang="en" sz="2600">
                <a:solidFill>
                  <a:srgbClr val="8E7CC3"/>
                </a:solidFill>
                <a:latin typeface="Merriweather"/>
                <a:ea typeface="Merriweather"/>
                <a:cs typeface="Merriweather"/>
                <a:sym typeface="Merriweather"/>
              </a:rPr>
              <a:t> </a:t>
            </a:r>
            <a:r>
              <a:rPr lang="en" sz="2600">
                <a:latin typeface="Merriweather"/>
                <a:ea typeface="Merriweather"/>
                <a:cs typeface="Merriweather"/>
                <a:sym typeface="Merriweather"/>
              </a:rPr>
              <a:t>million</a:t>
            </a:r>
            <a:r>
              <a:rPr lang="en" sz="2600">
                <a:solidFill>
                  <a:srgbClr val="8E7CC3"/>
                </a:solidFill>
                <a:latin typeface="Merriweather"/>
                <a:ea typeface="Merriweather"/>
                <a:cs typeface="Merriweather"/>
                <a:sym typeface="Merriweather"/>
              </a:rPr>
              <a:t>).</a:t>
            </a:r>
            <a:endParaRPr sz="2600">
              <a:solidFill>
                <a:srgbClr val="8E7CC3"/>
              </a:solidFill>
              <a:latin typeface="Merriweather"/>
              <a:ea typeface="Merriweather"/>
              <a:cs typeface="Merriweather"/>
              <a:sym typeface="Merriweather"/>
            </a:endParaRPr>
          </a:p>
          <a:p>
            <a:pPr indent="-393700" lvl="0" marL="457200" rtl="0" algn="l">
              <a:spcBef>
                <a:spcPts val="0"/>
              </a:spcBef>
              <a:spcAft>
                <a:spcPts val="0"/>
              </a:spcAft>
              <a:buClr>
                <a:srgbClr val="93C47D"/>
              </a:buClr>
              <a:buSzPts val="2600"/>
              <a:buFont typeface="Merriweather"/>
              <a:buChar char="●"/>
            </a:pPr>
            <a:r>
              <a:rPr lang="en" sz="2600">
                <a:solidFill>
                  <a:schemeClr val="dk1"/>
                </a:solidFill>
                <a:latin typeface="Merriweather"/>
                <a:ea typeface="Merriweather"/>
                <a:cs typeface="Merriweather"/>
                <a:sym typeface="Merriweather"/>
              </a:rPr>
              <a:t>Its function is </a:t>
            </a:r>
            <a:r>
              <a:rPr lang="en" sz="2600">
                <a:solidFill>
                  <a:schemeClr val="dk1"/>
                </a:solidFill>
                <a:latin typeface="Merriweather"/>
                <a:ea typeface="Merriweather"/>
                <a:cs typeface="Merriweather"/>
                <a:sym typeface="Merriweather"/>
              </a:rPr>
              <a:t>largely independent of the extrinsic NS </a:t>
            </a:r>
            <a:r>
              <a:rPr lang="en" sz="2600">
                <a:solidFill>
                  <a:srgbClr val="93C47D"/>
                </a:solidFill>
                <a:latin typeface="Merriweather"/>
                <a:ea typeface="Merriweather"/>
                <a:cs typeface="Merriweather"/>
                <a:sym typeface="Merriweather"/>
              </a:rPr>
              <a:t>“</a:t>
            </a:r>
            <a:r>
              <a:rPr lang="en" sz="2600">
                <a:solidFill>
                  <a:srgbClr val="45818E"/>
                </a:solidFill>
                <a:latin typeface="Merriweather"/>
                <a:ea typeface="Merriweather"/>
                <a:cs typeface="Merriweather"/>
                <a:sym typeface="Merriweather"/>
              </a:rPr>
              <a:t>mini</a:t>
            </a:r>
            <a:r>
              <a:rPr lang="en" sz="2600">
                <a:solidFill>
                  <a:srgbClr val="45818E"/>
                </a:solidFill>
                <a:latin typeface="Merriweather"/>
                <a:ea typeface="Merriweather"/>
                <a:cs typeface="Merriweather"/>
                <a:sym typeface="Merriweather"/>
              </a:rPr>
              <a:t>-</a:t>
            </a:r>
            <a:r>
              <a:rPr lang="en" sz="2600">
                <a:solidFill>
                  <a:srgbClr val="45818E"/>
                </a:solidFill>
                <a:latin typeface="Merriweather"/>
                <a:ea typeface="Merriweather"/>
                <a:cs typeface="Merriweather"/>
                <a:sym typeface="Merriweather"/>
              </a:rPr>
              <a:t>brain</a:t>
            </a:r>
            <a:r>
              <a:rPr lang="en" sz="2600">
                <a:solidFill>
                  <a:srgbClr val="93C47D"/>
                </a:solidFill>
                <a:latin typeface="Merriweather"/>
                <a:ea typeface="Merriweather"/>
                <a:cs typeface="Merriweather"/>
                <a:sym typeface="Merriweather"/>
              </a:rPr>
              <a:t>”</a:t>
            </a:r>
            <a:endParaRPr sz="2600">
              <a:solidFill>
                <a:schemeClr val="dk1"/>
              </a:solidFill>
              <a:latin typeface="Merriweather"/>
              <a:ea typeface="Merriweather"/>
              <a:cs typeface="Merriweather"/>
              <a:sym typeface="Merriweather"/>
            </a:endParaRPr>
          </a:p>
          <a:p>
            <a:pPr indent="-393700" lvl="0" marL="457200" rtl="0" algn="l">
              <a:spcBef>
                <a:spcPts val="0"/>
              </a:spcBef>
              <a:spcAft>
                <a:spcPts val="0"/>
              </a:spcAft>
              <a:buClr>
                <a:srgbClr val="93C47D"/>
              </a:buClr>
              <a:buSzPts val="2600"/>
              <a:buFont typeface="Merriweather"/>
              <a:buChar char="●"/>
            </a:pPr>
            <a:r>
              <a:rPr lang="en" sz="2600">
                <a:solidFill>
                  <a:srgbClr val="274E13"/>
                </a:solidFill>
                <a:latin typeface="Merriweather"/>
                <a:ea typeface="Merriweather"/>
                <a:cs typeface="Merriweather"/>
                <a:sym typeface="Merriweather"/>
              </a:rPr>
              <a:t>Parasympathetic</a:t>
            </a:r>
            <a:r>
              <a:rPr lang="en" sz="2600">
                <a:solidFill>
                  <a:srgbClr val="93C47D"/>
                </a:solidFill>
                <a:latin typeface="Merriweather"/>
                <a:ea typeface="Merriweather"/>
                <a:cs typeface="Merriweather"/>
                <a:sym typeface="Merriweather"/>
              </a:rPr>
              <a:t> &amp;  </a:t>
            </a:r>
            <a:r>
              <a:rPr lang="en" sz="2600">
                <a:solidFill>
                  <a:schemeClr val="dk1"/>
                </a:solidFill>
                <a:latin typeface="Merriweather"/>
                <a:ea typeface="Merriweather"/>
                <a:cs typeface="Merriweather"/>
                <a:sym typeface="Merriweather"/>
              </a:rPr>
              <a:t>sympathetic systems</a:t>
            </a:r>
            <a:r>
              <a:rPr baseline="30000" lang="en" sz="2600">
                <a:solidFill>
                  <a:schemeClr val="dk1"/>
                </a:solidFill>
                <a:latin typeface="Merriweather"/>
                <a:ea typeface="Merriweather"/>
                <a:cs typeface="Merriweather"/>
                <a:sym typeface="Merriweather"/>
              </a:rPr>
              <a:t>1</a:t>
            </a:r>
            <a:r>
              <a:rPr lang="en" sz="2600">
                <a:solidFill>
                  <a:schemeClr val="dk1"/>
                </a:solidFill>
                <a:latin typeface="Merriweather"/>
                <a:ea typeface="Merriweather"/>
                <a:cs typeface="Merriweather"/>
                <a:sym typeface="Merriweather"/>
              </a:rPr>
              <a:t> Can greatly enhance or inhibit gastrointestinal functions.</a:t>
            </a:r>
            <a:endParaRPr sz="2600">
              <a:solidFill>
                <a:srgbClr val="93C47D"/>
              </a:solidFill>
              <a:latin typeface="Merriweather"/>
              <a:ea typeface="Merriweather"/>
              <a:cs typeface="Merriweather"/>
              <a:sym typeface="Merriweather"/>
            </a:endParaRPr>
          </a:p>
        </p:txBody>
      </p:sp>
      <p:sp>
        <p:nvSpPr>
          <p:cNvPr id="354" name="Google Shape;354;p23"/>
          <p:cNvSpPr txBox="1"/>
          <p:nvPr/>
        </p:nvSpPr>
        <p:spPr>
          <a:xfrm>
            <a:off x="9127788" y="17575096"/>
            <a:ext cx="3668400" cy="3375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400">
                <a:highlight>
                  <a:srgbClr val="FFFFFF"/>
                </a:highlight>
                <a:latin typeface="Merriweather"/>
                <a:ea typeface="Merriweather"/>
                <a:cs typeface="Merriweather"/>
                <a:sym typeface="Merriweather"/>
              </a:rPr>
              <a:t>Figure 1-17</a:t>
            </a:r>
            <a:endParaRPr b="1" sz="2400">
              <a:highlight>
                <a:srgbClr val="FFFFFF"/>
              </a:highlight>
              <a:latin typeface="Merriweather"/>
              <a:ea typeface="Merriweather"/>
              <a:cs typeface="Merriweather"/>
              <a:sym typeface="Merriweather"/>
            </a:endParaRPr>
          </a:p>
        </p:txBody>
      </p:sp>
      <p:sp>
        <p:nvSpPr>
          <p:cNvPr id="355" name="Google Shape;355;p23"/>
          <p:cNvSpPr txBox="1"/>
          <p:nvPr/>
        </p:nvSpPr>
        <p:spPr>
          <a:xfrm>
            <a:off x="659875" y="14369950"/>
            <a:ext cx="7087500" cy="314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Merriweather"/>
                <a:ea typeface="Merriweather"/>
                <a:cs typeface="Merriweather"/>
                <a:sym typeface="Merriweather"/>
              </a:rPr>
              <a:t>The sensory nerve endings send afferent fibers to:</a:t>
            </a:r>
            <a:endParaRPr sz="2400">
              <a:latin typeface="Merriweather"/>
              <a:ea typeface="Merriweather"/>
              <a:cs typeface="Merriweather"/>
              <a:sym typeface="Merriweather"/>
            </a:endParaRPr>
          </a:p>
          <a:p>
            <a:pPr indent="-381000" lvl="0" marL="457200" rtl="0" algn="l">
              <a:spcBef>
                <a:spcPts val="0"/>
              </a:spcBef>
              <a:spcAft>
                <a:spcPts val="0"/>
              </a:spcAft>
              <a:buClr>
                <a:srgbClr val="93C47D"/>
              </a:buClr>
              <a:buSzPts val="2400"/>
              <a:buFont typeface="Merriweather"/>
              <a:buAutoNum type="arabicPeriod"/>
            </a:pPr>
            <a:r>
              <a:rPr b="1" lang="en" sz="2400">
                <a:latin typeface="Merriweather"/>
                <a:ea typeface="Merriweather"/>
                <a:cs typeface="Merriweather"/>
                <a:sym typeface="Merriweather"/>
              </a:rPr>
              <a:t>P</a:t>
            </a:r>
            <a:r>
              <a:rPr b="1" lang="en" sz="2400">
                <a:latin typeface="Merriweather"/>
                <a:ea typeface="Merriweather"/>
                <a:cs typeface="Merriweather"/>
                <a:sym typeface="Merriweather"/>
              </a:rPr>
              <a:t>lexuses of the enteric system</a:t>
            </a:r>
            <a:r>
              <a:rPr b="1" lang="en" sz="2400">
                <a:solidFill>
                  <a:srgbClr val="93C47D"/>
                </a:solidFill>
                <a:latin typeface="Merriweather"/>
                <a:ea typeface="Merriweather"/>
                <a:cs typeface="Merriweather"/>
                <a:sym typeface="Merriweather"/>
              </a:rPr>
              <a:t> .</a:t>
            </a:r>
            <a:endParaRPr b="1" sz="2400">
              <a:solidFill>
                <a:srgbClr val="93C47D"/>
              </a:solidFill>
              <a:latin typeface="Merriweather"/>
              <a:ea typeface="Merriweather"/>
              <a:cs typeface="Merriweather"/>
              <a:sym typeface="Merriweather"/>
            </a:endParaRPr>
          </a:p>
          <a:p>
            <a:pPr indent="-381000" lvl="0" marL="457200" rtl="0" algn="l">
              <a:spcBef>
                <a:spcPts val="0"/>
              </a:spcBef>
              <a:spcAft>
                <a:spcPts val="0"/>
              </a:spcAft>
              <a:buClr>
                <a:srgbClr val="93C47D"/>
              </a:buClr>
              <a:buSzPts val="2400"/>
              <a:buFont typeface="Merriweather"/>
              <a:buAutoNum type="arabicPeriod"/>
            </a:pPr>
            <a:r>
              <a:rPr b="1" lang="en" sz="2400">
                <a:latin typeface="Merriweather"/>
                <a:ea typeface="Merriweather"/>
                <a:cs typeface="Merriweather"/>
                <a:sym typeface="Merriweather"/>
              </a:rPr>
              <a:t>Prevertebral ganglia </a:t>
            </a:r>
            <a:r>
              <a:rPr b="1" lang="en" sz="2400">
                <a:solidFill>
                  <a:srgbClr val="93C47D"/>
                </a:solidFill>
                <a:latin typeface="Merriweather"/>
                <a:ea typeface="Merriweather"/>
                <a:cs typeface="Merriweather"/>
                <a:sym typeface="Merriweather"/>
              </a:rPr>
              <a:t>(</a:t>
            </a:r>
            <a:r>
              <a:rPr b="1" lang="en" sz="2400">
                <a:latin typeface="Merriweather"/>
                <a:ea typeface="Merriweather"/>
                <a:cs typeface="Merriweather"/>
                <a:sym typeface="Merriweather"/>
              </a:rPr>
              <a:t>sympathetic NS</a:t>
            </a:r>
            <a:r>
              <a:rPr b="1" lang="en" sz="2400">
                <a:solidFill>
                  <a:srgbClr val="93C47D"/>
                </a:solidFill>
                <a:latin typeface="Merriweather"/>
                <a:ea typeface="Merriweather"/>
                <a:cs typeface="Merriweather"/>
                <a:sym typeface="Merriweather"/>
              </a:rPr>
              <a:t>).</a:t>
            </a:r>
            <a:endParaRPr b="1" sz="2400">
              <a:solidFill>
                <a:srgbClr val="93C47D"/>
              </a:solidFill>
              <a:latin typeface="Merriweather"/>
              <a:ea typeface="Merriweather"/>
              <a:cs typeface="Merriweather"/>
              <a:sym typeface="Merriweather"/>
            </a:endParaRPr>
          </a:p>
          <a:p>
            <a:pPr indent="-381000" lvl="0" marL="457200" rtl="0" algn="l">
              <a:spcBef>
                <a:spcPts val="0"/>
              </a:spcBef>
              <a:spcAft>
                <a:spcPts val="0"/>
              </a:spcAft>
              <a:buClr>
                <a:srgbClr val="93C47D"/>
              </a:buClr>
              <a:buSzPts val="2400"/>
              <a:buFont typeface="Merriweather"/>
              <a:buAutoNum type="arabicPeriod"/>
            </a:pPr>
            <a:r>
              <a:rPr b="1" lang="en" sz="2400">
                <a:latin typeface="Merriweather"/>
                <a:ea typeface="Merriweather"/>
                <a:cs typeface="Merriweather"/>
                <a:sym typeface="Merriweather"/>
              </a:rPr>
              <a:t>Spinal cord</a:t>
            </a:r>
            <a:r>
              <a:rPr b="1" lang="en" sz="2400">
                <a:solidFill>
                  <a:srgbClr val="93C47D"/>
                </a:solidFill>
                <a:latin typeface="Merriweather"/>
                <a:ea typeface="Merriweather"/>
                <a:cs typeface="Merriweather"/>
                <a:sym typeface="Merriweather"/>
              </a:rPr>
              <a:t>.</a:t>
            </a:r>
            <a:endParaRPr b="1" sz="2400">
              <a:solidFill>
                <a:srgbClr val="93C47D"/>
              </a:solidFill>
              <a:latin typeface="Merriweather"/>
              <a:ea typeface="Merriweather"/>
              <a:cs typeface="Merriweather"/>
              <a:sym typeface="Merriweather"/>
            </a:endParaRPr>
          </a:p>
          <a:p>
            <a:pPr indent="-381000" lvl="0" marL="457200" rtl="0" algn="l">
              <a:spcBef>
                <a:spcPts val="0"/>
              </a:spcBef>
              <a:spcAft>
                <a:spcPts val="0"/>
              </a:spcAft>
              <a:buClr>
                <a:srgbClr val="93C47D"/>
              </a:buClr>
              <a:buSzPts val="2400"/>
              <a:buFont typeface="Merriweather"/>
              <a:buAutoNum type="arabicPeriod"/>
            </a:pPr>
            <a:r>
              <a:rPr b="1" lang="en" sz="2400">
                <a:latin typeface="Merriweather"/>
                <a:ea typeface="Merriweather"/>
                <a:cs typeface="Merriweather"/>
                <a:sym typeface="Merriweather"/>
              </a:rPr>
              <a:t>Vagus nerves</a:t>
            </a:r>
            <a:r>
              <a:rPr b="1" lang="en" sz="2400">
                <a:solidFill>
                  <a:srgbClr val="93C47D"/>
                </a:solidFill>
                <a:latin typeface="Merriweather"/>
                <a:ea typeface="Merriweather"/>
                <a:cs typeface="Merriweather"/>
                <a:sym typeface="Merriweather"/>
              </a:rPr>
              <a:t> </a:t>
            </a:r>
            <a:r>
              <a:rPr b="1" lang="en" sz="2400">
                <a:solidFill>
                  <a:srgbClr val="8E7CC3"/>
                </a:solidFill>
                <a:latin typeface="Merriweather"/>
                <a:ea typeface="Merriweather"/>
                <a:cs typeface="Merriweather"/>
                <a:sym typeface="Merriweather"/>
              </a:rPr>
              <a:t>(80% afferent)</a:t>
            </a:r>
            <a:r>
              <a:rPr b="1" lang="en" sz="2400">
                <a:solidFill>
                  <a:srgbClr val="93C47D"/>
                </a:solidFill>
                <a:latin typeface="Merriweather"/>
                <a:ea typeface="Merriweather"/>
                <a:cs typeface="Merriweather"/>
                <a:sym typeface="Merriweather"/>
              </a:rPr>
              <a:t>.</a:t>
            </a:r>
            <a:endParaRPr b="1" sz="2400">
              <a:solidFill>
                <a:srgbClr val="93C47D"/>
              </a:solidFill>
              <a:latin typeface="Merriweather"/>
              <a:ea typeface="Merriweather"/>
              <a:cs typeface="Merriweather"/>
              <a:sym typeface="Merriweather"/>
            </a:endParaRPr>
          </a:p>
          <a:p>
            <a:pPr indent="-381000" lvl="0" marL="457200" rtl="0" algn="l">
              <a:spcBef>
                <a:spcPts val="0"/>
              </a:spcBef>
              <a:spcAft>
                <a:spcPts val="0"/>
              </a:spcAft>
              <a:buClr>
                <a:srgbClr val="8E7CC3"/>
              </a:buClr>
              <a:buSzPts val="2400"/>
              <a:buFont typeface="Merriweather"/>
              <a:buChar char="➔"/>
            </a:pPr>
            <a:r>
              <a:rPr lang="en" sz="2400">
                <a:latin typeface="Merriweather"/>
                <a:ea typeface="Merriweather"/>
                <a:cs typeface="Merriweather"/>
                <a:sym typeface="Merriweather"/>
              </a:rPr>
              <a:t>To the brain stem</a:t>
            </a:r>
            <a:r>
              <a:rPr lang="en" sz="2400">
                <a:solidFill>
                  <a:srgbClr val="8E7CC3"/>
                </a:solidFill>
                <a:latin typeface="Merriweather"/>
                <a:ea typeface="Merriweather"/>
                <a:cs typeface="Merriweather"/>
                <a:sym typeface="Merriweather"/>
              </a:rPr>
              <a:t> (</a:t>
            </a:r>
            <a:r>
              <a:rPr b="1" lang="en" sz="2400">
                <a:solidFill>
                  <a:srgbClr val="8E7CC3"/>
                </a:solidFill>
                <a:latin typeface="Merriweather"/>
                <a:ea typeface="Merriweather"/>
                <a:cs typeface="Merriweather"/>
                <a:sym typeface="Merriweather"/>
              </a:rPr>
              <a:t>Medulla</a:t>
            </a:r>
            <a:r>
              <a:rPr lang="en" sz="2400">
                <a:solidFill>
                  <a:srgbClr val="8E7CC3"/>
                </a:solidFill>
                <a:latin typeface="Merriweather"/>
                <a:ea typeface="Merriweather"/>
                <a:cs typeface="Merriweather"/>
                <a:sym typeface="Merriweather"/>
              </a:rPr>
              <a:t>) . </a:t>
            </a:r>
            <a:endParaRPr sz="2400">
              <a:solidFill>
                <a:srgbClr val="8E7CC3"/>
              </a:solidFill>
              <a:latin typeface="Merriweather"/>
              <a:ea typeface="Merriweather"/>
              <a:cs typeface="Merriweather"/>
              <a:sym typeface="Merriweather"/>
            </a:endParaRPr>
          </a:p>
          <a:p>
            <a:pPr indent="-381000" lvl="2" marL="1371600" rtl="0" algn="l">
              <a:spcBef>
                <a:spcPts val="0"/>
              </a:spcBef>
              <a:spcAft>
                <a:spcPts val="0"/>
              </a:spcAft>
              <a:buClr>
                <a:srgbClr val="8E7CC3"/>
              </a:buClr>
              <a:buSzPts val="2400"/>
              <a:buFont typeface="Merriweather"/>
              <a:buChar char="●"/>
            </a:pPr>
            <a:r>
              <a:rPr lang="en" sz="2400">
                <a:solidFill>
                  <a:srgbClr val="8E7CC3"/>
                </a:solidFill>
                <a:latin typeface="Merriweather"/>
                <a:ea typeface="Merriweather"/>
                <a:cs typeface="Merriweather"/>
                <a:sym typeface="Merriweather"/>
              </a:rPr>
              <a:t>Vagovagal reflexes</a:t>
            </a:r>
            <a:endParaRPr sz="2400">
              <a:solidFill>
                <a:srgbClr val="8E7CC3"/>
              </a:solidFill>
              <a:latin typeface="Merriweather"/>
              <a:ea typeface="Merriweather"/>
              <a:cs typeface="Merriweather"/>
              <a:sym typeface="Merriweather"/>
            </a:endParaRPr>
          </a:p>
          <a:p>
            <a:pPr indent="-381000" lvl="0" marL="457200" rtl="0" algn="l">
              <a:spcBef>
                <a:spcPts val="0"/>
              </a:spcBef>
              <a:spcAft>
                <a:spcPts val="0"/>
              </a:spcAft>
              <a:buClr>
                <a:srgbClr val="8E7CC3"/>
              </a:buClr>
              <a:buSzPts val="2400"/>
              <a:buFont typeface="Merriweather"/>
              <a:buChar char="➔"/>
            </a:pPr>
            <a:r>
              <a:rPr lang="en" sz="2400">
                <a:latin typeface="Merriweather"/>
                <a:ea typeface="Merriweather"/>
                <a:cs typeface="Merriweather"/>
                <a:sym typeface="Merriweather"/>
              </a:rPr>
              <a:t>Elicit </a:t>
            </a:r>
            <a:r>
              <a:rPr lang="en" sz="2400">
                <a:latin typeface="Merriweather"/>
                <a:ea typeface="Merriweather"/>
                <a:cs typeface="Merriweather"/>
                <a:sym typeface="Merriweather"/>
              </a:rPr>
              <a:t>local reflexes within the gut wall</a:t>
            </a:r>
            <a:r>
              <a:rPr lang="en" sz="2400">
                <a:solidFill>
                  <a:srgbClr val="8E7CC3"/>
                </a:solidFill>
                <a:latin typeface="Merriweather"/>
                <a:ea typeface="Merriweather"/>
                <a:cs typeface="Merriweather"/>
                <a:sym typeface="Merriweather"/>
              </a:rPr>
              <a:t>.</a:t>
            </a:r>
            <a:endParaRPr sz="2400">
              <a:solidFill>
                <a:srgbClr val="8E7CC3"/>
              </a:solidFill>
              <a:latin typeface="Merriweather"/>
              <a:ea typeface="Merriweather"/>
              <a:cs typeface="Merriweather"/>
              <a:sym typeface="Merriweather"/>
            </a:endParaRPr>
          </a:p>
        </p:txBody>
      </p:sp>
      <p:sp>
        <p:nvSpPr>
          <p:cNvPr id="356" name="Google Shape;356;p23"/>
          <p:cNvSpPr txBox="1"/>
          <p:nvPr/>
        </p:nvSpPr>
        <p:spPr>
          <a:xfrm>
            <a:off x="0" y="18741708"/>
            <a:ext cx="38178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2400">
                <a:solidFill>
                  <a:srgbClr val="FFFFFF"/>
                </a:solidFill>
                <a:latin typeface="Verdana"/>
                <a:ea typeface="Verdana"/>
                <a:cs typeface="Verdana"/>
                <a:sym typeface="Verdana"/>
              </a:rPr>
              <a:t>Footnotes</a:t>
            </a:r>
            <a:endParaRPr sz="2400">
              <a:solidFill>
                <a:srgbClr val="FFFFFF"/>
              </a:solidFill>
              <a:latin typeface="Verdana"/>
              <a:ea typeface="Verdana"/>
              <a:cs typeface="Verdana"/>
              <a:sym typeface="Verdana"/>
            </a:endParaRPr>
          </a:p>
        </p:txBody>
      </p:sp>
      <p:sp>
        <p:nvSpPr>
          <p:cNvPr id="357" name="Google Shape;357;p23"/>
          <p:cNvSpPr/>
          <p:nvPr/>
        </p:nvSpPr>
        <p:spPr>
          <a:xfrm>
            <a:off x="545100" y="18741700"/>
            <a:ext cx="13585500" cy="4335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358" name="Google Shape;358;p23"/>
          <p:cNvSpPr/>
          <p:nvPr/>
        </p:nvSpPr>
        <p:spPr>
          <a:xfrm>
            <a:off x="0" y="18741700"/>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359" name="Google Shape;359;p23"/>
          <p:cNvSpPr txBox="1"/>
          <p:nvPr/>
        </p:nvSpPr>
        <p:spPr>
          <a:xfrm>
            <a:off x="630800" y="18687325"/>
            <a:ext cx="25632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FFFFFF"/>
                </a:solidFill>
                <a:latin typeface="Oswald"/>
                <a:ea typeface="Oswald"/>
                <a:cs typeface="Oswald"/>
                <a:sym typeface="Oswald"/>
              </a:rPr>
              <a:t>FOOTNOTES</a:t>
            </a:r>
            <a:endParaRPr sz="2500">
              <a:solidFill>
                <a:srgbClr val="FFFFFF"/>
              </a:solidFill>
              <a:latin typeface="Oswald"/>
              <a:ea typeface="Oswald"/>
              <a:cs typeface="Oswald"/>
              <a:sym typeface="Oswald"/>
            </a:endParaRPr>
          </a:p>
        </p:txBody>
      </p:sp>
      <p:sp>
        <p:nvSpPr>
          <p:cNvPr id="360" name="Google Shape;360;p23"/>
          <p:cNvSpPr txBox="1"/>
          <p:nvPr/>
        </p:nvSpPr>
        <p:spPr>
          <a:xfrm>
            <a:off x="-142400" y="19109800"/>
            <a:ext cx="14239500" cy="6996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Merriweather"/>
              <a:buAutoNum type="arabicPeriod"/>
            </a:pPr>
            <a:r>
              <a:rPr lang="en">
                <a:latin typeface="Merriweather"/>
                <a:ea typeface="Merriweather"/>
                <a:cs typeface="Merriweather"/>
                <a:sym typeface="Merriweather"/>
              </a:rPr>
              <a:t>Note that parasympathetic nervous system acts via preganglionic neurons, meaning it has to synapse within the the ENS to induce any physiological effect, in-order for the preganglionic to become postganglionic. Whereas sympathetic nervous system can act directly and indirectly, sympathetic nerves can also inhibit ACh release by acting on vagal nerve endings. This contributes to their inhibitory function.</a:t>
            </a:r>
            <a:endParaRPr>
              <a:latin typeface="Merriweather"/>
              <a:ea typeface="Merriweather"/>
              <a:cs typeface="Merriweather"/>
              <a:sym typeface="Merriweathe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4" name="Shape 364"/>
        <p:cNvGrpSpPr/>
        <p:nvPr/>
      </p:nvGrpSpPr>
      <p:grpSpPr>
        <a:xfrm>
          <a:off x="0" y="0"/>
          <a:ext cx="0" cy="0"/>
          <a:chOff x="0" y="0"/>
          <a:chExt cx="0" cy="0"/>
        </a:xfrm>
      </p:grpSpPr>
      <p:sp>
        <p:nvSpPr>
          <p:cNvPr id="365" name="Google Shape;365;p24"/>
          <p:cNvSpPr/>
          <p:nvPr/>
        </p:nvSpPr>
        <p:spPr>
          <a:xfrm>
            <a:off x="0" y="3704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366" name="Google Shape;366;p24"/>
          <p:cNvSpPr txBox="1"/>
          <p:nvPr/>
        </p:nvSpPr>
        <p:spPr>
          <a:xfrm>
            <a:off x="114093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One</a:t>
            </a:r>
            <a:endParaRPr sz="3500">
              <a:latin typeface="Oswald"/>
              <a:ea typeface="Oswald"/>
              <a:cs typeface="Oswald"/>
              <a:sym typeface="Oswald"/>
            </a:endParaRPr>
          </a:p>
        </p:txBody>
      </p:sp>
      <p:sp>
        <p:nvSpPr>
          <p:cNvPr id="367" name="Google Shape;367;p24"/>
          <p:cNvSpPr txBox="1"/>
          <p:nvPr/>
        </p:nvSpPr>
        <p:spPr>
          <a:xfrm>
            <a:off x="8" y="321600"/>
            <a:ext cx="7935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11</a:t>
            </a:r>
            <a:endParaRPr sz="4500">
              <a:solidFill>
                <a:srgbClr val="FFFFFF"/>
              </a:solidFill>
              <a:latin typeface="Oswald"/>
              <a:ea typeface="Oswald"/>
              <a:cs typeface="Oswald"/>
              <a:sym typeface="Oswald"/>
            </a:endParaRPr>
          </a:p>
          <a:p>
            <a:pPr indent="0" lvl="0" marL="0" rtl="0" algn="l">
              <a:spcBef>
                <a:spcPts val="0"/>
              </a:spcBef>
              <a:spcAft>
                <a:spcPts val="0"/>
              </a:spcAft>
              <a:buNone/>
            </a:pPr>
            <a:r>
              <a:t/>
            </a:r>
            <a:endParaRPr sz="4500">
              <a:solidFill>
                <a:srgbClr val="FFFFFF"/>
              </a:solidFill>
              <a:latin typeface="Oswald"/>
              <a:ea typeface="Oswald"/>
              <a:cs typeface="Oswald"/>
              <a:sym typeface="Oswald"/>
            </a:endParaRPr>
          </a:p>
        </p:txBody>
      </p:sp>
      <p:sp>
        <p:nvSpPr>
          <p:cNvPr id="368" name="Google Shape;368;p24"/>
          <p:cNvSpPr txBox="1"/>
          <p:nvPr/>
        </p:nvSpPr>
        <p:spPr>
          <a:xfrm>
            <a:off x="813441" y="321600"/>
            <a:ext cx="95067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GENERAL PRINCIPlES OF GIT PHYSIOLOGY </a:t>
            </a:r>
            <a:endParaRPr sz="3200">
              <a:solidFill>
                <a:srgbClr val="FFFFFF"/>
              </a:solidFill>
              <a:latin typeface="Oswald"/>
              <a:ea typeface="Oswald"/>
              <a:cs typeface="Oswald"/>
              <a:sym typeface="Oswald"/>
            </a:endParaRPr>
          </a:p>
        </p:txBody>
      </p:sp>
      <p:sp>
        <p:nvSpPr>
          <p:cNvPr id="369" name="Google Shape;369;p24"/>
          <p:cNvSpPr/>
          <p:nvPr/>
        </p:nvSpPr>
        <p:spPr>
          <a:xfrm>
            <a:off x="583046" y="370511"/>
            <a:ext cx="2304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370" name="Google Shape;370;p24"/>
          <p:cNvSpPr txBox="1"/>
          <p:nvPr/>
        </p:nvSpPr>
        <p:spPr>
          <a:xfrm>
            <a:off x="636334" y="1324331"/>
            <a:ext cx="119001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latin typeface="Oswald"/>
                <a:ea typeface="Oswald"/>
                <a:cs typeface="Oswald"/>
                <a:sym typeface="Oswald"/>
              </a:rPr>
              <a:t>Control of GI Function</a:t>
            </a:r>
            <a:endParaRPr sz="4800">
              <a:latin typeface="Oswald"/>
              <a:ea typeface="Oswald"/>
              <a:cs typeface="Oswald"/>
              <a:sym typeface="Oswald"/>
            </a:endParaRPr>
          </a:p>
          <a:p>
            <a:pPr indent="0" lvl="0" marL="0" rtl="0" algn="l">
              <a:spcBef>
                <a:spcPts val="0"/>
              </a:spcBef>
              <a:spcAft>
                <a:spcPts val="0"/>
              </a:spcAft>
              <a:buNone/>
            </a:pPr>
            <a:r>
              <a:t/>
            </a:r>
            <a:endParaRPr sz="4800">
              <a:latin typeface="Oswald"/>
              <a:ea typeface="Oswald"/>
              <a:cs typeface="Oswald"/>
              <a:sym typeface="Oswald"/>
            </a:endParaRPr>
          </a:p>
          <a:p>
            <a:pPr indent="0" lvl="0" marL="0" rtl="0" algn="l">
              <a:spcBef>
                <a:spcPts val="0"/>
              </a:spcBef>
              <a:spcAft>
                <a:spcPts val="0"/>
              </a:spcAft>
              <a:buNone/>
            </a:pPr>
            <a:r>
              <a:t/>
            </a:r>
            <a:endParaRPr sz="4800">
              <a:latin typeface="Oswald"/>
              <a:ea typeface="Oswald"/>
              <a:cs typeface="Oswald"/>
              <a:sym typeface="Oswald"/>
            </a:endParaRPr>
          </a:p>
        </p:txBody>
      </p:sp>
      <p:sp>
        <p:nvSpPr>
          <p:cNvPr id="371" name="Google Shape;371;p24"/>
          <p:cNvSpPr/>
          <p:nvPr/>
        </p:nvSpPr>
        <p:spPr>
          <a:xfrm>
            <a:off x="272680" y="1673818"/>
            <a:ext cx="468600" cy="433500"/>
          </a:xfrm>
          <a:prstGeom prst="rect">
            <a:avLst/>
          </a:prstGeom>
          <a:solidFill>
            <a:srgbClr val="6AA84F"/>
          </a:solidFill>
          <a:ln>
            <a:noFill/>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372" name="Google Shape;372;p24"/>
          <p:cNvSpPr/>
          <p:nvPr/>
        </p:nvSpPr>
        <p:spPr>
          <a:xfrm>
            <a:off x="272688" y="2457125"/>
            <a:ext cx="3816900" cy="1260300"/>
          </a:xfrm>
          <a:prstGeom prst="roundRect">
            <a:avLst>
              <a:gd fmla="val 50000" name="adj"/>
            </a:avLst>
          </a:prstGeom>
          <a:solidFill>
            <a:srgbClr val="93C47D"/>
          </a:solidFill>
          <a:ln>
            <a:noFill/>
          </a:ln>
        </p:spPr>
        <p:txBody>
          <a:bodyPr anchorCtr="0" anchor="ctr" bIns="140950" lIns="140950" spcFirstLastPara="1" rIns="140950" wrap="square" tIns="140950">
            <a:noAutofit/>
          </a:bodyPr>
          <a:lstStyle/>
          <a:p>
            <a:pPr indent="0" lvl="0" marL="0" rtl="0" algn="ctr">
              <a:spcBef>
                <a:spcPts val="0"/>
              </a:spcBef>
              <a:spcAft>
                <a:spcPts val="0"/>
              </a:spcAft>
              <a:buNone/>
            </a:pPr>
            <a:r>
              <a:rPr lang="en" sz="3800">
                <a:latin typeface="Merriweather"/>
                <a:ea typeface="Merriweather"/>
                <a:cs typeface="Merriweather"/>
                <a:sym typeface="Merriweather"/>
              </a:rPr>
              <a:t>Neural</a:t>
            </a:r>
            <a:endParaRPr sz="3800">
              <a:latin typeface="Merriweather"/>
              <a:ea typeface="Merriweather"/>
              <a:cs typeface="Merriweather"/>
              <a:sym typeface="Merriweather"/>
            </a:endParaRPr>
          </a:p>
        </p:txBody>
      </p:sp>
      <p:sp>
        <p:nvSpPr>
          <p:cNvPr id="373" name="Google Shape;373;p24"/>
          <p:cNvSpPr/>
          <p:nvPr/>
        </p:nvSpPr>
        <p:spPr>
          <a:xfrm>
            <a:off x="4630033" y="2457125"/>
            <a:ext cx="3816900" cy="1260300"/>
          </a:xfrm>
          <a:prstGeom prst="roundRect">
            <a:avLst>
              <a:gd fmla="val 50000" name="adj"/>
            </a:avLst>
          </a:prstGeom>
          <a:solidFill>
            <a:srgbClr val="B6D7A8"/>
          </a:solidFill>
          <a:ln>
            <a:noFill/>
          </a:ln>
        </p:spPr>
        <p:txBody>
          <a:bodyPr anchorCtr="0" anchor="ctr" bIns="140950" lIns="140950" spcFirstLastPara="1" rIns="140950" wrap="square" tIns="140950">
            <a:noAutofit/>
          </a:bodyPr>
          <a:lstStyle/>
          <a:p>
            <a:pPr indent="0" lvl="0" marL="0" rtl="0" algn="ctr">
              <a:spcBef>
                <a:spcPts val="0"/>
              </a:spcBef>
              <a:spcAft>
                <a:spcPts val="0"/>
              </a:spcAft>
              <a:buNone/>
            </a:pPr>
            <a:r>
              <a:rPr lang="en" sz="3800">
                <a:latin typeface="Merriweather"/>
                <a:ea typeface="Merriweather"/>
                <a:cs typeface="Merriweather"/>
                <a:sym typeface="Merriweather"/>
              </a:rPr>
              <a:t>Hormonal</a:t>
            </a:r>
            <a:endParaRPr sz="3800">
              <a:latin typeface="Merriweather"/>
              <a:ea typeface="Merriweather"/>
              <a:cs typeface="Merriweather"/>
              <a:sym typeface="Merriweather"/>
            </a:endParaRPr>
          </a:p>
        </p:txBody>
      </p:sp>
      <p:sp>
        <p:nvSpPr>
          <p:cNvPr id="374" name="Google Shape;374;p24"/>
          <p:cNvSpPr/>
          <p:nvPr/>
        </p:nvSpPr>
        <p:spPr>
          <a:xfrm>
            <a:off x="9270748" y="2457125"/>
            <a:ext cx="3816900" cy="1260300"/>
          </a:xfrm>
          <a:prstGeom prst="roundRect">
            <a:avLst>
              <a:gd fmla="val 50000" name="adj"/>
            </a:avLst>
          </a:prstGeom>
          <a:solidFill>
            <a:srgbClr val="D9EAD3"/>
          </a:solidFill>
          <a:ln>
            <a:noFill/>
          </a:ln>
        </p:spPr>
        <p:txBody>
          <a:bodyPr anchorCtr="0" anchor="ctr" bIns="140950" lIns="140950" spcFirstLastPara="1" rIns="140950" wrap="square" tIns="140950">
            <a:noAutofit/>
          </a:bodyPr>
          <a:lstStyle/>
          <a:p>
            <a:pPr indent="0" lvl="0" marL="0" rtl="0" algn="ctr">
              <a:spcBef>
                <a:spcPts val="0"/>
              </a:spcBef>
              <a:spcAft>
                <a:spcPts val="0"/>
              </a:spcAft>
              <a:buNone/>
            </a:pPr>
            <a:r>
              <a:rPr lang="en" sz="3800">
                <a:latin typeface="Merriweather"/>
                <a:ea typeface="Merriweather"/>
                <a:cs typeface="Merriweather"/>
                <a:sym typeface="Merriweather"/>
              </a:rPr>
              <a:t>GI contents</a:t>
            </a:r>
            <a:endParaRPr sz="3800">
              <a:latin typeface="Merriweather"/>
              <a:ea typeface="Merriweather"/>
              <a:cs typeface="Merriweather"/>
              <a:sym typeface="Merriweather"/>
            </a:endParaRPr>
          </a:p>
        </p:txBody>
      </p:sp>
      <p:sp>
        <p:nvSpPr>
          <p:cNvPr id="375" name="Google Shape;375;p24"/>
          <p:cNvSpPr/>
          <p:nvPr/>
        </p:nvSpPr>
        <p:spPr>
          <a:xfrm>
            <a:off x="302150" y="4417025"/>
            <a:ext cx="13475100" cy="15078900"/>
          </a:xfrm>
          <a:prstGeom prst="rect">
            <a:avLst/>
          </a:prstGeom>
          <a:noFill/>
          <a:ln cap="flat" cmpd="sng" w="66675">
            <a:solidFill>
              <a:srgbClr val="93C47D"/>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200">
              <a:latin typeface="Merriweather"/>
              <a:ea typeface="Merriweather"/>
              <a:cs typeface="Merriweather"/>
              <a:sym typeface="Merriweather"/>
            </a:endParaRPr>
          </a:p>
        </p:txBody>
      </p:sp>
      <p:cxnSp>
        <p:nvCxnSpPr>
          <p:cNvPr id="376" name="Google Shape;376;p24"/>
          <p:cNvCxnSpPr>
            <a:stCxn id="372" idx="2"/>
            <a:endCxn id="375" idx="0"/>
          </p:cNvCxnSpPr>
          <p:nvPr/>
        </p:nvCxnSpPr>
        <p:spPr>
          <a:xfrm flipH="1" rot="-5400000">
            <a:off x="4260588" y="1637975"/>
            <a:ext cx="699600" cy="4858500"/>
          </a:xfrm>
          <a:prstGeom prst="bentConnector3">
            <a:avLst>
              <a:gd fmla="val 50000" name="adj1"/>
            </a:avLst>
          </a:prstGeom>
          <a:noFill/>
          <a:ln cap="flat" cmpd="sng" w="66675">
            <a:solidFill>
              <a:srgbClr val="93C47D"/>
            </a:solidFill>
            <a:prstDash val="dot"/>
            <a:round/>
            <a:headEnd len="med" w="med" type="none"/>
            <a:tailEnd len="med" w="med" type="none"/>
          </a:ln>
        </p:spPr>
      </p:cxnSp>
      <p:sp>
        <p:nvSpPr>
          <p:cNvPr id="377" name="Google Shape;377;p24"/>
          <p:cNvSpPr txBox="1"/>
          <p:nvPr/>
        </p:nvSpPr>
        <p:spPr>
          <a:xfrm>
            <a:off x="789925" y="4711150"/>
            <a:ext cx="13034400" cy="328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700">
                <a:solidFill>
                  <a:srgbClr val="38761D"/>
                </a:solidFill>
                <a:highlight>
                  <a:srgbClr val="D9EAD3"/>
                </a:highlight>
                <a:latin typeface="Merriweather"/>
                <a:ea typeface="Merriweather"/>
                <a:cs typeface="Merriweather"/>
                <a:sym typeface="Merriweather"/>
              </a:rPr>
              <a:t>1. </a:t>
            </a:r>
            <a:r>
              <a:rPr lang="en" sz="3300">
                <a:highlight>
                  <a:srgbClr val="D9EAD3"/>
                </a:highlight>
                <a:latin typeface="Merriweather"/>
                <a:ea typeface="Merriweather"/>
                <a:cs typeface="Merriweather"/>
                <a:sym typeface="Merriweather"/>
              </a:rPr>
              <a:t>Enteric Nervous system:</a:t>
            </a:r>
            <a:endParaRPr sz="3300">
              <a:highlight>
                <a:srgbClr val="D9EAD3"/>
              </a:highlight>
              <a:latin typeface="Merriweather"/>
              <a:ea typeface="Merriweather"/>
              <a:cs typeface="Merriweather"/>
              <a:sym typeface="Merriweather"/>
            </a:endParaRPr>
          </a:p>
          <a:p>
            <a:pPr indent="0" lvl="0" marL="0" rtl="0" algn="l">
              <a:spcBef>
                <a:spcPts val="0"/>
              </a:spcBef>
              <a:spcAft>
                <a:spcPts val="0"/>
              </a:spcAft>
              <a:buNone/>
            </a:pPr>
            <a:r>
              <a:t/>
            </a:r>
            <a:endParaRPr sz="2500">
              <a:latin typeface="Merriweather"/>
              <a:ea typeface="Merriweather"/>
              <a:cs typeface="Merriweather"/>
              <a:sym typeface="Merriweather"/>
            </a:endParaRPr>
          </a:p>
        </p:txBody>
      </p:sp>
      <p:graphicFrame>
        <p:nvGraphicFramePr>
          <p:cNvPr id="378" name="Google Shape;378;p24"/>
          <p:cNvGraphicFramePr/>
          <p:nvPr/>
        </p:nvGraphicFramePr>
        <p:xfrm>
          <a:off x="958625" y="5930050"/>
          <a:ext cx="3000000" cy="3000000"/>
        </p:xfrm>
        <a:graphic>
          <a:graphicData uri="http://schemas.openxmlformats.org/drawingml/2006/table">
            <a:tbl>
              <a:tblPr>
                <a:noFill/>
                <a:tableStyleId>{48432CCB-A751-4BB6-ACF0-0CCA88D9B698}</a:tableStyleId>
              </a:tblPr>
              <a:tblGrid>
                <a:gridCol w="6089875"/>
                <a:gridCol w="6089875"/>
              </a:tblGrid>
              <a:tr h="684850">
                <a:tc gridSpan="2">
                  <a:txBody>
                    <a:bodyPr/>
                    <a:lstStyle/>
                    <a:p>
                      <a:pPr indent="0" lvl="0" marL="457200" rtl="0" algn="ctr">
                        <a:spcBef>
                          <a:spcPts val="0"/>
                        </a:spcBef>
                        <a:spcAft>
                          <a:spcPts val="0"/>
                        </a:spcAft>
                        <a:buNone/>
                      </a:pPr>
                      <a:r>
                        <a:rPr b="1" lang="en" sz="3700">
                          <a:solidFill>
                            <a:schemeClr val="lt1"/>
                          </a:solidFill>
                          <a:latin typeface="Merriweather"/>
                          <a:ea typeface="Merriweather"/>
                          <a:cs typeface="Merriweather"/>
                          <a:sym typeface="Merriweather"/>
                        </a:rPr>
                        <a:t>2</a:t>
                      </a:r>
                      <a:r>
                        <a:rPr b="1" lang="en" sz="2900">
                          <a:solidFill>
                            <a:schemeClr val="lt1"/>
                          </a:solidFill>
                          <a:latin typeface="Merriweather"/>
                          <a:ea typeface="Merriweather"/>
                          <a:cs typeface="Merriweather"/>
                          <a:sym typeface="Merriweather"/>
                        </a:rPr>
                        <a:t> main plexuses</a:t>
                      </a: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3C47D"/>
                    </a:solidFill>
                  </a:tcPr>
                </a:tc>
                <a:tc hMerge="1"/>
              </a:tr>
              <a:tr h="842500">
                <a:tc>
                  <a:txBody>
                    <a:bodyPr/>
                    <a:lstStyle/>
                    <a:p>
                      <a:pPr indent="0" lvl="0" marL="0" rtl="0" algn="ctr">
                        <a:spcBef>
                          <a:spcPts val="0"/>
                        </a:spcBef>
                        <a:spcAft>
                          <a:spcPts val="0"/>
                        </a:spcAft>
                        <a:buNone/>
                      </a:pPr>
                      <a:r>
                        <a:rPr b="1" lang="en" sz="2800">
                          <a:solidFill>
                            <a:schemeClr val="dk1"/>
                          </a:solidFill>
                          <a:latin typeface="Merriweather"/>
                          <a:ea typeface="Merriweather"/>
                          <a:cs typeface="Merriweather"/>
                          <a:sym typeface="Merriweather"/>
                        </a:rPr>
                        <a:t>Myenteric</a:t>
                      </a:r>
                      <a:endParaRPr b="1" sz="2800">
                        <a:solidFill>
                          <a:schemeClr val="dk1"/>
                        </a:solidFill>
                        <a:latin typeface="Merriweather"/>
                        <a:ea typeface="Merriweather"/>
                        <a:cs typeface="Merriweather"/>
                        <a:sym typeface="Merriweather"/>
                      </a:endParaRPr>
                    </a:p>
                    <a:p>
                      <a:pPr indent="0" lvl="0" marL="0" rtl="0" algn="ctr">
                        <a:spcBef>
                          <a:spcPts val="0"/>
                        </a:spcBef>
                        <a:spcAft>
                          <a:spcPts val="0"/>
                        </a:spcAft>
                        <a:buNone/>
                      </a:pPr>
                      <a:r>
                        <a:rPr b="1" lang="en" sz="2000">
                          <a:solidFill>
                            <a:srgbClr val="6AA84F"/>
                          </a:solidFill>
                          <a:latin typeface="Merriweather"/>
                          <a:ea typeface="Merriweather"/>
                          <a:cs typeface="Merriweather"/>
                          <a:sym typeface="Merriweather"/>
                        </a:rPr>
                        <a:t>“</a:t>
                      </a:r>
                      <a:r>
                        <a:rPr b="1" lang="en" sz="2000">
                          <a:solidFill>
                            <a:schemeClr val="dk1"/>
                          </a:solidFill>
                          <a:latin typeface="Merriweather"/>
                          <a:ea typeface="Merriweather"/>
                          <a:cs typeface="Merriweather"/>
                          <a:sym typeface="Merriweather"/>
                        </a:rPr>
                        <a:t>Auerbach’s</a:t>
                      </a:r>
                      <a:r>
                        <a:rPr b="1" lang="en" sz="2000">
                          <a:solidFill>
                            <a:srgbClr val="6AA84F"/>
                          </a:solidFill>
                          <a:latin typeface="Merriweather"/>
                          <a:ea typeface="Merriweather"/>
                          <a:cs typeface="Merriweather"/>
                          <a:sym typeface="Merriweather"/>
                        </a:rPr>
                        <a:t>”</a:t>
                      </a:r>
                      <a:endParaRPr b="1"/>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9EAD3"/>
                    </a:solidFill>
                  </a:tcPr>
                </a:tc>
                <a:tc>
                  <a:txBody>
                    <a:bodyPr/>
                    <a:lstStyle/>
                    <a:p>
                      <a:pPr indent="0" lvl="0" marL="0" rtl="0" algn="ctr">
                        <a:spcBef>
                          <a:spcPts val="0"/>
                        </a:spcBef>
                        <a:spcAft>
                          <a:spcPts val="0"/>
                        </a:spcAft>
                        <a:buNone/>
                      </a:pPr>
                      <a:r>
                        <a:rPr b="1" lang="en" sz="2800">
                          <a:solidFill>
                            <a:schemeClr val="dk1"/>
                          </a:solidFill>
                          <a:latin typeface="Merriweather"/>
                          <a:ea typeface="Merriweather"/>
                          <a:cs typeface="Merriweather"/>
                          <a:sym typeface="Merriweather"/>
                        </a:rPr>
                        <a:t>Submucosal</a:t>
                      </a:r>
                      <a:endParaRPr b="1" sz="2800">
                        <a:solidFill>
                          <a:schemeClr val="dk1"/>
                        </a:solidFill>
                        <a:latin typeface="Merriweather"/>
                        <a:ea typeface="Merriweather"/>
                        <a:cs typeface="Merriweather"/>
                        <a:sym typeface="Merriweather"/>
                      </a:endParaRPr>
                    </a:p>
                    <a:p>
                      <a:pPr indent="0" lvl="0" marL="0" rtl="0" algn="ctr">
                        <a:spcBef>
                          <a:spcPts val="0"/>
                        </a:spcBef>
                        <a:spcAft>
                          <a:spcPts val="0"/>
                        </a:spcAft>
                        <a:buNone/>
                      </a:pPr>
                      <a:r>
                        <a:rPr b="1" lang="en" sz="2000">
                          <a:solidFill>
                            <a:srgbClr val="6AA84F"/>
                          </a:solidFill>
                          <a:latin typeface="Merriweather"/>
                          <a:ea typeface="Merriweather"/>
                          <a:cs typeface="Merriweather"/>
                          <a:sym typeface="Merriweather"/>
                        </a:rPr>
                        <a:t>“</a:t>
                      </a:r>
                      <a:r>
                        <a:rPr b="1" lang="en" sz="2000">
                          <a:solidFill>
                            <a:schemeClr val="dk1"/>
                          </a:solidFill>
                          <a:latin typeface="Merriweather"/>
                          <a:ea typeface="Merriweather"/>
                          <a:cs typeface="Merriweather"/>
                          <a:sym typeface="Merriweather"/>
                        </a:rPr>
                        <a:t>Meissner's</a:t>
                      </a:r>
                      <a:r>
                        <a:rPr b="1" lang="en" sz="2000">
                          <a:solidFill>
                            <a:srgbClr val="6AA84F"/>
                          </a:solidFill>
                          <a:latin typeface="Merriweather"/>
                          <a:ea typeface="Merriweather"/>
                          <a:cs typeface="Merriweather"/>
                          <a:sym typeface="Merriweather"/>
                        </a:rPr>
                        <a:t>”</a:t>
                      </a:r>
                      <a:endParaRPr b="1"/>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9EAD3"/>
                    </a:solidFill>
                  </a:tcPr>
                </a:tc>
              </a:tr>
              <a:tr h="624400">
                <a:tc>
                  <a:txBody>
                    <a:bodyPr/>
                    <a:lstStyle/>
                    <a:p>
                      <a:pPr indent="0" lvl="0" marL="0" rtl="0" algn="ctr">
                        <a:spcBef>
                          <a:spcPts val="0"/>
                        </a:spcBef>
                        <a:spcAft>
                          <a:spcPts val="0"/>
                        </a:spcAft>
                        <a:buNone/>
                      </a:pPr>
                      <a:r>
                        <a:rPr lang="en" sz="2000">
                          <a:solidFill>
                            <a:srgbClr val="674EA7"/>
                          </a:solidFill>
                          <a:latin typeface="Merriweather"/>
                          <a:ea typeface="Merriweather"/>
                          <a:cs typeface="Merriweather"/>
                          <a:sym typeface="Merriweather"/>
                        </a:rPr>
                        <a:t>Outer</a:t>
                      </a:r>
                      <a:endParaRPr sz="2000">
                        <a:solidFill>
                          <a:srgbClr val="674EA7"/>
                        </a:solidFill>
                        <a:latin typeface="Merriweather"/>
                        <a:ea typeface="Merriweather"/>
                        <a:cs typeface="Merriweather"/>
                        <a:sym typeface="Merriweathe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9D2E9"/>
                    </a:solidFill>
                  </a:tcPr>
                </a:tc>
                <a:tc>
                  <a:txBody>
                    <a:bodyPr/>
                    <a:lstStyle/>
                    <a:p>
                      <a:pPr indent="0" lvl="0" marL="0" rtl="0" algn="ctr">
                        <a:spcBef>
                          <a:spcPts val="0"/>
                        </a:spcBef>
                        <a:spcAft>
                          <a:spcPts val="0"/>
                        </a:spcAft>
                        <a:buNone/>
                      </a:pPr>
                      <a:r>
                        <a:rPr lang="en" sz="2000">
                          <a:solidFill>
                            <a:srgbClr val="674EA7"/>
                          </a:solidFill>
                          <a:latin typeface="Merriweather"/>
                          <a:ea typeface="Merriweather"/>
                          <a:cs typeface="Merriweather"/>
                          <a:sym typeface="Merriweather"/>
                        </a:rPr>
                        <a:t>Inner</a:t>
                      </a:r>
                      <a:endParaRPr sz="2000">
                        <a:solidFill>
                          <a:srgbClr val="674EA7"/>
                        </a:solidFill>
                        <a:latin typeface="Merriweather"/>
                        <a:ea typeface="Merriweather"/>
                        <a:cs typeface="Merriweather"/>
                        <a:sym typeface="Merriweathe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9D2E9"/>
                    </a:solidFill>
                  </a:tcPr>
                </a:tc>
              </a:tr>
              <a:tr h="624400">
                <a:tc>
                  <a:txBody>
                    <a:bodyPr/>
                    <a:lstStyle/>
                    <a:p>
                      <a:pPr indent="0" lvl="0" marL="457200" rtl="0" algn="ctr">
                        <a:spcBef>
                          <a:spcPts val="0"/>
                        </a:spcBef>
                        <a:spcAft>
                          <a:spcPts val="0"/>
                        </a:spcAft>
                        <a:buNone/>
                      </a:pPr>
                      <a:r>
                        <a:rPr lang="en" sz="2000">
                          <a:solidFill>
                            <a:schemeClr val="dk1"/>
                          </a:solidFill>
                          <a:latin typeface="Merriweather"/>
                          <a:ea typeface="Merriweather"/>
                          <a:cs typeface="Merriweather"/>
                          <a:sym typeface="Merriweather"/>
                        </a:rPr>
                        <a:t>between longitudinal</a:t>
                      </a:r>
                      <a:r>
                        <a:rPr lang="en" sz="2000">
                          <a:solidFill>
                            <a:srgbClr val="93C47D"/>
                          </a:solidFill>
                          <a:latin typeface="Merriweather"/>
                          <a:ea typeface="Merriweather"/>
                          <a:cs typeface="Merriweather"/>
                          <a:sym typeface="Merriweather"/>
                        </a:rPr>
                        <a:t> &amp; </a:t>
                      </a:r>
                      <a:r>
                        <a:rPr lang="en" sz="2000">
                          <a:solidFill>
                            <a:schemeClr val="dk1"/>
                          </a:solidFill>
                          <a:latin typeface="Merriweather"/>
                          <a:ea typeface="Merriweather"/>
                          <a:cs typeface="Merriweather"/>
                          <a:sym typeface="Merriweather"/>
                        </a:rPr>
                        <a:t>circular muscle layers</a:t>
                      </a:r>
                      <a:r>
                        <a:rPr lang="en" sz="2000">
                          <a:solidFill>
                            <a:srgbClr val="93C47D"/>
                          </a:solidFill>
                          <a:latin typeface="Merriweather"/>
                          <a:ea typeface="Merriweather"/>
                          <a:cs typeface="Merriweather"/>
                          <a:sym typeface="Merriweather"/>
                        </a:rPr>
                        <a:t>.</a:t>
                      </a: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457200" rtl="0" algn="ctr">
                        <a:spcBef>
                          <a:spcPts val="0"/>
                        </a:spcBef>
                        <a:spcAft>
                          <a:spcPts val="0"/>
                        </a:spcAft>
                        <a:buNone/>
                      </a:pPr>
                      <a:r>
                        <a:rPr lang="en" sz="2000">
                          <a:solidFill>
                            <a:schemeClr val="dk1"/>
                          </a:solidFill>
                          <a:latin typeface="Merriweather"/>
                          <a:ea typeface="Merriweather"/>
                          <a:cs typeface="Merriweather"/>
                          <a:sym typeface="Merriweather"/>
                        </a:rPr>
                        <a:t>In submucosa</a:t>
                      </a: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624400">
                <a:tc>
                  <a:txBody>
                    <a:bodyPr/>
                    <a:lstStyle/>
                    <a:p>
                      <a:pPr indent="0" lvl="0" marL="457200" rtl="0" algn="ctr">
                        <a:spcBef>
                          <a:spcPts val="0"/>
                        </a:spcBef>
                        <a:spcAft>
                          <a:spcPts val="0"/>
                        </a:spcAft>
                        <a:buNone/>
                      </a:pPr>
                      <a:r>
                        <a:rPr lang="en" sz="2000">
                          <a:solidFill>
                            <a:schemeClr val="dk1"/>
                          </a:solidFill>
                          <a:latin typeface="Merriweather"/>
                          <a:ea typeface="Merriweather"/>
                          <a:cs typeface="Merriweather"/>
                          <a:sym typeface="Merriweather"/>
                        </a:rPr>
                        <a:t>Found throughout the GIT</a:t>
                      </a: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457200" rtl="0" algn="ctr">
                        <a:spcBef>
                          <a:spcPts val="0"/>
                        </a:spcBef>
                        <a:spcAft>
                          <a:spcPts val="0"/>
                        </a:spcAft>
                        <a:buNone/>
                      </a:pPr>
                      <a:r>
                        <a:rPr lang="en" sz="2000">
                          <a:solidFill>
                            <a:schemeClr val="dk1"/>
                          </a:solidFill>
                          <a:latin typeface="Merriweather"/>
                          <a:ea typeface="Merriweather"/>
                          <a:cs typeface="Merriweather"/>
                          <a:sym typeface="Merriweather"/>
                        </a:rPr>
                        <a:t>Only in small </a:t>
                      </a:r>
                      <a:r>
                        <a:rPr lang="en" sz="2000">
                          <a:solidFill>
                            <a:srgbClr val="93C47D"/>
                          </a:solidFill>
                          <a:latin typeface="Merriweather"/>
                          <a:ea typeface="Merriweather"/>
                          <a:cs typeface="Merriweather"/>
                          <a:sym typeface="Merriweather"/>
                        </a:rPr>
                        <a:t>&amp;</a:t>
                      </a:r>
                      <a:r>
                        <a:rPr lang="en" sz="2000">
                          <a:solidFill>
                            <a:schemeClr val="dk1"/>
                          </a:solidFill>
                          <a:latin typeface="Merriweather"/>
                          <a:ea typeface="Merriweather"/>
                          <a:cs typeface="Merriweather"/>
                          <a:sym typeface="Merriweather"/>
                        </a:rPr>
                        <a:t> large intestine</a:t>
                      </a: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624400">
                <a:tc>
                  <a:txBody>
                    <a:bodyPr/>
                    <a:lstStyle/>
                    <a:p>
                      <a:pPr indent="0" lvl="0" marL="0" rtl="0" algn="ctr">
                        <a:spcBef>
                          <a:spcPts val="0"/>
                        </a:spcBef>
                        <a:spcAft>
                          <a:spcPts val="0"/>
                        </a:spcAft>
                        <a:buNone/>
                      </a:pPr>
                      <a:r>
                        <a:rPr lang="en" sz="2000">
                          <a:solidFill>
                            <a:schemeClr val="dk1"/>
                          </a:solidFill>
                          <a:latin typeface="Merriweather"/>
                          <a:ea typeface="Merriweather"/>
                          <a:cs typeface="Merriweather"/>
                          <a:sym typeface="Merriweather"/>
                        </a:rPr>
                        <a:t>Controls </a:t>
                      </a:r>
                      <a:r>
                        <a:rPr lang="en" sz="2000">
                          <a:solidFill>
                            <a:schemeClr val="dk1"/>
                          </a:solidFill>
                          <a:latin typeface="Merriweather"/>
                          <a:ea typeface="Merriweather"/>
                          <a:cs typeface="Merriweather"/>
                          <a:sym typeface="Merriweather"/>
                        </a:rPr>
                        <a:t>GI </a:t>
                      </a:r>
                      <a:r>
                        <a:rPr b="1" lang="en" sz="2000" u="sng">
                          <a:solidFill>
                            <a:schemeClr val="dk1"/>
                          </a:solidFill>
                          <a:latin typeface="Merriweather"/>
                          <a:ea typeface="Merriweather"/>
                          <a:cs typeface="Merriweather"/>
                          <a:sym typeface="Merriweather"/>
                        </a:rPr>
                        <a:t>movement</a:t>
                      </a:r>
                      <a:endParaRPr b="1" sz="2000" u="sng">
                        <a:solidFill>
                          <a:schemeClr val="dk1"/>
                        </a:solidFill>
                        <a:latin typeface="Merriweather"/>
                        <a:ea typeface="Merriweather"/>
                        <a:cs typeface="Merriweather"/>
                        <a:sym typeface="Merriweather"/>
                      </a:endParaRPr>
                    </a:p>
                    <a:p>
                      <a:pPr indent="0" lvl="0" marL="0" rtl="0" algn="ctr">
                        <a:spcBef>
                          <a:spcPts val="0"/>
                        </a:spcBef>
                        <a:spcAft>
                          <a:spcPts val="0"/>
                        </a:spcAft>
                        <a:buNone/>
                      </a:pPr>
                      <a:r>
                        <a:rPr lang="en" sz="2000">
                          <a:solidFill>
                            <a:srgbClr val="93C47D"/>
                          </a:solidFill>
                          <a:latin typeface="Merriweather"/>
                          <a:ea typeface="Merriweather"/>
                          <a:cs typeface="Merriweather"/>
                          <a:sym typeface="Merriweather"/>
                        </a:rPr>
                        <a:t>.   </a:t>
                      </a:r>
                      <a:r>
                        <a:rPr lang="en" sz="2000">
                          <a:solidFill>
                            <a:srgbClr val="93C47D"/>
                          </a:solidFill>
                          <a:latin typeface="Merriweather"/>
                          <a:ea typeface="Merriweather"/>
                          <a:cs typeface="Merriweather"/>
                          <a:sym typeface="Merriweather"/>
                        </a:rPr>
                        <a:t>“</a:t>
                      </a:r>
                      <a:r>
                        <a:rPr lang="en" sz="2000">
                          <a:solidFill>
                            <a:schemeClr val="dk1"/>
                          </a:solidFill>
                          <a:latin typeface="Merriweather"/>
                          <a:ea typeface="Merriweather"/>
                          <a:cs typeface="Merriweather"/>
                          <a:sym typeface="Merriweather"/>
                        </a:rPr>
                        <a:t>Motility</a:t>
                      </a:r>
                      <a:r>
                        <a:rPr lang="en" sz="2000">
                          <a:solidFill>
                            <a:srgbClr val="93C47D"/>
                          </a:solidFill>
                          <a:latin typeface="Merriweather"/>
                          <a:ea typeface="Merriweather"/>
                          <a:cs typeface="Merriweather"/>
                          <a:sym typeface="Merriweather"/>
                        </a:rPr>
                        <a:t>”</a:t>
                      </a: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2000">
                          <a:solidFill>
                            <a:schemeClr val="dk1"/>
                          </a:solidFill>
                          <a:latin typeface="Merriweather"/>
                          <a:ea typeface="Merriweather"/>
                          <a:cs typeface="Merriweather"/>
                          <a:sym typeface="Merriweather"/>
                        </a:rPr>
                        <a:t>Controls </a:t>
                      </a:r>
                      <a:endParaRPr sz="2000">
                        <a:solidFill>
                          <a:schemeClr val="dk1"/>
                        </a:solidFill>
                        <a:latin typeface="Merriweather"/>
                        <a:ea typeface="Merriweather"/>
                        <a:cs typeface="Merriweather"/>
                        <a:sym typeface="Merriweather"/>
                      </a:endParaRPr>
                    </a:p>
                    <a:p>
                      <a:pPr indent="0" lvl="0" marL="0" rtl="0" algn="ctr">
                        <a:spcBef>
                          <a:spcPts val="0"/>
                        </a:spcBef>
                        <a:spcAft>
                          <a:spcPts val="0"/>
                        </a:spcAft>
                        <a:buNone/>
                      </a:pPr>
                      <a:r>
                        <a:rPr b="1" lang="en" sz="2000" u="sng">
                          <a:solidFill>
                            <a:schemeClr val="dk1"/>
                          </a:solidFill>
                          <a:latin typeface="Merriweather"/>
                          <a:ea typeface="Merriweather"/>
                          <a:cs typeface="Merriweather"/>
                          <a:sym typeface="Merriweather"/>
                        </a:rPr>
                        <a:t>secretions</a:t>
                      </a:r>
                      <a:r>
                        <a:rPr lang="en" sz="2000">
                          <a:solidFill>
                            <a:schemeClr val="dk1"/>
                          </a:solidFill>
                          <a:latin typeface="Merriweather"/>
                          <a:ea typeface="Merriweather"/>
                          <a:cs typeface="Merriweather"/>
                          <a:sym typeface="Merriweather"/>
                        </a:rPr>
                        <a:t> </a:t>
                      </a:r>
                      <a:r>
                        <a:rPr lang="en" sz="2000">
                          <a:solidFill>
                            <a:srgbClr val="93C47D"/>
                          </a:solidFill>
                          <a:latin typeface="Merriweather"/>
                          <a:ea typeface="Merriweather"/>
                          <a:cs typeface="Merriweather"/>
                          <a:sym typeface="Merriweather"/>
                        </a:rPr>
                        <a:t>&amp;</a:t>
                      </a:r>
                      <a:r>
                        <a:rPr lang="en" sz="2000">
                          <a:solidFill>
                            <a:schemeClr val="dk1"/>
                          </a:solidFill>
                          <a:latin typeface="Merriweather"/>
                          <a:ea typeface="Merriweather"/>
                          <a:cs typeface="Merriweather"/>
                          <a:sym typeface="Merriweather"/>
                        </a:rPr>
                        <a:t> local </a:t>
                      </a:r>
                      <a:r>
                        <a:rPr b="1" lang="en" sz="2000" u="sng">
                          <a:solidFill>
                            <a:schemeClr val="dk1"/>
                          </a:solidFill>
                          <a:latin typeface="Merriweather"/>
                          <a:ea typeface="Merriweather"/>
                          <a:cs typeface="Merriweather"/>
                          <a:sym typeface="Merriweather"/>
                        </a:rPr>
                        <a:t>blood flow</a:t>
                      </a:r>
                      <a:r>
                        <a:rPr lang="en" sz="2000">
                          <a:solidFill>
                            <a:srgbClr val="93C47D"/>
                          </a:solidFill>
                          <a:latin typeface="Merriweather"/>
                          <a:ea typeface="Merriweather"/>
                          <a:cs typeface="Merriweather"/>
                          <a:sym typeface="Merriweather"/>
                        </a:rPr>
                        <a:t>.</a:t>
                      </a: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624400">
                <a:tc>
                  <a:txBody>
                    <a:bodyPr/>
                    <a:lstStyle/>
                    <a:p>
                      <a:pPr indent="-355600" lvl="0" marL="457200" rtl="0" algn="l">
                        <a:spcBef>
                          <a:spcPts val="0"/>
                        </a:spcBef>
                        <a:spcAft>
                          <a:spcPts val="0"/>
                        </a:spcAft>
                        <a:buClr>
                          <a:srgbClr val="8E7CC3"/>
                        </a:buClr>
                        <a:buSzPts val="2000"/>
                        <a:buFont typeface="Merriweather"/>
                        <a:buAutoNum type="arabicPeriod"/>
                      </a:pPr>
                      <a:r>
                        <a:rPr b="1" lang="en" sz="3000">
                          <a:solidFill>
                            <a:srgbClr val="B4A7D6"/>
                          </a:solidFill>
                          <a:latin typeface="Merriweather"/>
                          <a:ea typeface="Merriweather"/>
                          <a:cs typeface="Merriweather"/>
                          <a:sym typeface="Merriweather"/>
                        </a:rPr>
                        <a:t>↑</a:t>
                      </a:r>
                      <a:r>
                        <a:rPr lang="en" sz="2000">
                          <a:solidFill>
                            <a:srgbClr val="8E7CC3"/>
                          </a:solidFill>
                          <a:latin typeface="Merriweather"/>
                          <a:ea typeface="Merriweather"/>
                          <a:cs typeface="Merriweather"/>
                          <a:sym typeface="Merriweather"/>
                        </a:rPr>
                        <a:t> </a:t>
                      </a:r>
                      <a:r>
                        <a:rPr lang="en" sz="2000">
                          <a:latin typeface="Merriweather"/>
                          <a:ea typeface="Merriweather"/>
                          <a:cs typeface="Merriweather"/>
                          <a:sym typeface="Merriweather"/>
                        </a:rPr>
                        <a:t>Tonic contraction</a:t>
                      </a:r>
                      <a:r>
                        <a:rPr lang="en" sz="2000">
                          <a:solidFill>
                            <a:srgbClr val="8E7CC3"/>
                          </a:solidFill>
                          <a:latin typeface="Merriweather"/>
                          <a:ea typeface="Merriweather"/>
                          <a:cs typeface="Merriweather"/>
                          <a:sym typeface="Merriweather"/>
                        </a:rPr>
                        <a:t>.</a:t>
                      </a:r>
                      <a:endParaRPr sz="2000">
                        <a:solidFill>
                          <a:srgbClr val="8E7CC3"/>
                        </a:solidFill>
                        <a:latin typeface="Merriweather"/>
                        <a:ea typeface="Merriweather"/>
                        <a:cs typeface="Merriweather"/>
                        <a:sym typeface="Merriweather"/>
                      </a:endParaRPr>
                    </a:p>
                    <a:p>
                      <a:pPr indent="-355600" lvl="0" marL="457200" rtl="0" algn="l">
                        <a:spcBef>
                          <a:spcPts val="0"/>
                        </a:spcBef>
                        <a:spcAft>
                          <a:spcPts val="0"/>
                        </a:spcAft>
                        <a:buClr>
                          <a:srgbClr val="8E7CC3"/>
                        </a:buClr>
                        <a:buSzPts val="2000"/>
                        <a:buFont typeface="Merriweather"/>
                        <a:buAutoNum type="arabicPeriod"/>
                      </a:pPr>
                      <a:r>
                        <a:rPr b="1" lang="en" sz="3000">
                          <a:solidFill>
                            <a:srgbClr val="B4A7D6"/>
                          </a:solidFill>
                          <a:latin typeface="Merriweather"/>
                          <a:ea typeface="Merriweather"/>
                          <a:cs typeface="Merriweather"/>
                          <a:sym typeface="Merriweather"/>
                        </a:rPr>
                        <a:t>↑</a:t>
                      </a:r>
                      <a:r>
                        <a:rPr lang="en" sz="2000">
                          <a:solidFill>
                            <a:srgbClr val="8E7CC3"/>
                          </a:solidFill>
                          <a:latin typeface="Merriweather"/>
                          <a:ea typeface="Merriweather"/>
                          <a:cs typeface="Merriweather"/>
                          <a:sym typeface="Merriweather"/>
                        </a:rPr>
                        <a:t> </a:t>
                      </a:r>
                      <a:r>
                        <a:rPr lang="en" sz="2000">
                          <a:latin typeface="Merriweather"/>
                          <a:ea typeface="Merriweather"/>
                          <a:cs typeface="Merriweather"/>
                          <a:sym typeface="Merriweather"/>
                        </a:rPr>
                        <a:t>Intensity and rate of rhythmical contractions</a:t>
                      </a:r>
                      <a:r>
                        <a:rPr lang="en" sz="2000">
                          <a:solidFill>
                            <a:srgbClr val="8E7CC3"/>
                          </a:solidFill>
                          <a:latin typeface="Merriweather"/>
                          <a:ea typeface="Merriweather"/>
                          <a:cs typeface="Merriweather"/>
                          <a:sym typeface="Merriweather"/>
                        </a:rPr>
                        <a:t>.</a:t>
                      </a:r>
                      <a:endParaRPr sz="2000">
                        <a:solidFill>
                          <a:srgbClr val="8E7CC3"/>
                        </a:solidFill>
                        <a:latin typeface="Merriweather"/>
                        <a:ea typeface="Merriweather"/>
                        <a:cs typeface="Merriweather"/>
                        <a:sym typeface="Merriweather"/>
                      </a:endParaRPr>
                    </a:p>
                    <a:p>
                      <a:pPr indent="-355600" lvl="0" marL="457200" rtl="0" algn="l">
                        <a:spcBef>
                          <a:spcPts val="0"/>
                        </a:spcBef>
                        <a:spcAft>
                          <a:spcPts val="0"/>
                        </a:spcAft>
                        <a:buClr>
                          <a:srgbClr val="8E7CC3"/>
                        </a:buClr>
                        <a:buSzPts val="2000"/>
                        <a:buFont typeface="Merriweather"/>
                        <a:buAutoNum type="arabicPeriod"/>
                      </a:pPr>
                      <a:r>
                        <a:rPr b="1" lang="en" sz="3000">
                          <a:solidFill>
                            <a:srgbClr val="B4A7D6"/>
                          </a:solidFill>
                          <a:latin typeface="Merriweather"/>
                          <a:ea typeface="Merriweather"/>
                          <a:cs typeface="Merriweather"/>
                          <a:sym typeface="Merriweather"/>
                        </a:rPr>
                        <a:t>↑</a:t>
                      </a:r>
                      <a:r>
                        <a:rPr lang="en" sz="2000">
                          <a:solidFill>
                            <a:srgbClr val="8E7CC3"/>
                          </a:solidFill>
                          <a:latin typeface="Merriweather"/>
                          <a:ea typeface="Merriweather"/>
                          <a:cs typeface="Merriweather"/>
                          <a:sym typeface="Merriweather"/>
                        </a:rPr>
                        <a:t> </a:t>
                      </a:r>
                      <a:r>
                        <a:rPr lang="en" sz="2000">
                          <a:latin typeface="Merriweather"/>
                          <a:ea typeface="Merriweather"/>
                          <a:cs typeface="Merriweather"/>
                          <a:sym typeface="Merriweather"/>
                        </a:rPr>
                        <a:t>Velocity of conduction of excitatory waves along the gut wall</a:t>
                      </a:r>
                      <a:r>
                        <a:rPr lang="en" sz="2000">
                          <a:solidFill>
                            <a:srgbClr val="8E7CC3"/>
                          </a:solidFill>
                          <a:latin typeface="Merriweather"/>
                          <a:ea typeface="Merriweather"/>
                          <a:cs typeface="Merriweather"/>
                          <a:sym typeface="Merriweather"/>
                        </a:rPr>
                        <a:t>.</a:t>
                      </a:r>
                      <a:endParaRPr sz="2000">
                        <a:solidFill>
                          <a:srgbClr val="8E7CC3"/>
                        </a:solidFill>
                        <a:latin typeface="Merriweather"/>
                        <a:ea typeface="Merriweather"/>
                        <a:cs typeface="Merriweather"/>
                        <a:sym typeface="Merriweathe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9D2E9"/>
                    </a:solidFill>
                  </a:tcPr>
                </a:tc>
                <a:tc>
                  <a:txBody>
                    <a:bodyPr/>
                    <a:lstStyle/>
                    <a:p>
                      <a:pPr indent="0" lvl="0" marL="0" rtl="0" algn="l">
                        <a:spcBef>
                          <a:spcPts val="0"/>
                        </a:spcBef>
                        <a:spcAft>
                          <a:spcPts val="0"/>
                        </a:spcAft>
                        <a:buNone/>
                      </a:pPr>
                      <a:r>
                        <a:rPr b="1" lang="en" sz="2000">
                          <a:solidFill>
                            <a:srgbClr val="674EA7"/>
                          </a:solidFill>
                          <a:latin typeface="Merriweather"/>
                          <a:ea typeface="Merriweather"/>
                          <a:cs typeface="Merriweather"/>
                          <a:sym typeface="Merriweather"/>
                        </a:rPr>
                        <a:t>Controls </a:t>
                      </a:r>
                      <a:r>
                        <a:rPr b="1" lang="en" sz="2000">
                          <a:solidFill>
                            <a:srgbClr val="8E7CC3"/>
                          </a:solidFill>
                          <a:latin typeface="Merriweather"/>
                          <a:ea typeface="Merriweather"/>
                          <a:cs typeface="Merriweather"/>
                          <a:sym typeface="Merriweather"/>
                        </a:rPr>
                        <a:t>:</a:t>
                      </a:r>
                      <a:endParaRPr b="1" sz="2000">
                        <a:solidFill>
                          <a:srgbClr val="8E7CC3"/>
                        </a:solidFill>
                        <a:latin typeface="Merriweather"/>
                        <a:ea typeface="Merriweather"/>
                        <a:cs typeface="Merriweather"/>
                        <a:sym typeface="Merriweather"/>
                      </a:endParaRPr>
                    </a:p>
                    <a:p>
                      <a:pPr indent="-355600" lvl="0" marL="457200" rtl="0" algn="l">
                        <a:spcBef>
                          <a:spcPts val="0"/>
                        </a:spcBef>
                        <a:spcAft>
                          <a:spcPts val="0"/>
                        </a:spcAft>
                        <a:buClr>
                          <a:srgbClr val="8E7CC3"/>
                        </a:buClr>
                        <a:buSzPts val="2000"/>
                        <a:buFont typeface="Merriweather"/>
                        <a:buAutoNum type="arabicPeriod"/>
                      </a:pPr>
                      <a:r>
                        <a:rPr lang="en" sz="2000">
                          <a:latin typeface="Merriweather"/>
                          <a:ea typeface="Merriweather"/>
                          <a:cs typeface="Merriweather"/>
                          <a:sym typeface="Merriweather"/>
                        </a:rPr>
                        <a:t>local intestinal secretion</a:t>
                      </a:r>
                      <a:r>
                        <a:rPr lang="en" sz="2000">
                          <a:solidFill>
                            <a:srgbClr val="8E7CC3"/>
                          </a:solidFill>
                          <a:latin typeface="Merriweather"/>
                          <a:ea typeface="Merriweather"/>
                          <a:cs typeface="Merriweather"/>
                          <a:sym typeface="Merriweather"/>
                        </a:rPr>
                        <a:t>.</a:t>
                      </a:r>
                      <a:endParaRPr sz="2000">
                        <a:solidFill>
                          <a:srgbClr val="8E7CC3"/>
                        </a:solidFill>
                        <a:latin typeface="Merriweather"/>
                        <a:ea typeface="Merriweather"/>
                        <a:cs typeface="Merriweather"/>
                        <a:sym typeface="Merriweather"/>
                      </a:endParaRPr>
                    </a:p>
                    <a:p>
                      <a:pPr indent="-355600" lvl="0" marL="457200" rtl="0" algn="l">
                        <a:spcBef>
                          <a:spcPts val="0"/>
                        </a:spcBef>
                        <a:spcAft>
                          <a:spcPts val="0"/>
                        </a:spcAft>
                        <a:buClr>
                          <a:srgbClr val="8E7CC3"/>
                        </a:buClr>
                        <a:buSzPts val="2000"/>
                        <a:buFont typeface="Merriweather"/>
                        <a:buAutoNum type="arabicPeriod"/>
                      </a:pPr>
                      <a:r>
                        <a:rPr lang="en" sz="2000">
                          <a:latin typeface="Merriweather"/>
                          <a:ea typeface="Merriweather"/>
                          <a:cs typeface="Merriweather"/>
                          <a:sym typeface="Merriweather"/>
                        </a:rPr>
                        <a:t>local absorption</a:t>
                      </a:r>
                      <a:r>
                        <a:rPr lang="en" sz="2000">
                          <a:solidFill>
                            <a:srgbClr val="8E7CC3"/>
                          </a:solidFill>
                          <a:latin typeface="Merriweather"/>
                          <a:ea typeface="Merriweather"/>
                          <a:cs typeface="Merriweather"/>
                          <a:sym typeface="Merriweather"/>
                        </a:rPr>
                        <a:t>.</a:t>
                      </a:r>
                      <a:endParaRPr sz="2000">
                        <a:solidFill>
                          <a:srgbClr val="8E7CC3"/>
                        </a:solidFill>
                        <a:latin typeface="Merriweather"/>
                        <a:ea typeface="Merriweather"/>
                        <a:cs typeface="Merriweather"/>
                        <a:sym typeface="Merriweather"/>
                      </a:endParaRPr>
                    </a:p>
                    <a:p>
                      <a:pPr indent="-355600" lvl="0" marL="457200" rtl="0" algn="l">
                        <a:spcBef>
                          <a:spcPts val="0"/>
                        </a:spcBef>
                        <a:spcAft>
                          <a:spcPts val="0"/>
                        </a:spcAft>
                        <a:buClr>
                          <a:srgbClr val="8E7CC3"/>
                        </a:buClr>
                        <a:buSzPts val="2000"/>
                        <a:buFont typeface="Merriweather"/>
                        <a:buAutoNum type="arabicPeriod"/>
                      </a:pPr>
                      <a:r>
                        <a:rPr lang="en" sz="2000">
                          <a:latin typeface="Merriweather"/>
                          <a:ea typeface="Merriweather"/>
                          <a:cs typeface="Merriweather"/>
                          <a:sym typeface="Merriweather"/>
                        </a:rPr>
                        <a:t>local contraction of submucosal muscle</a:t>
                      </a:r>
                      <a:r>
                        <a:rPr lang="en" sz="2000">
                          <a:solidFill>
                            <a:srgbClr val="8E7CC3"/>
                          </a:solidFill>
                          <a:latin typeface="Merriweather"/>
                          <a:ea typeface="Merriweather"/>
                          <a:cs typeface="Merriweather"/>
                          <a:sym typeface="Merriweather"/>
                        </a:rPr>
                        <a:t>. </a:t>
                      </a:r>
                      <a:endParaRPr sz="2000">
                        <a:solidFill>
                          <a:srgbClr val="8E7CC3"/>
                        </a:solidFill>
                        <a:latin typeface="Merriweather"/>
                        <a:ea typeface="Merriweather"/>
                        <a:cs typeface="Merriweather"/>
                        <a:sym typeface="Merriweather"/>
                      </a:endParaRPr>
                    </a:p>
                    <a:p>
                      <a:pPr indent="-330200" lvl="0" marL="457200" rtl="0" algn="l">
                        <a:spcBef>
                          <a:spcPts val="0"/>
                        </a:spcBef>
                        <a:spcAft>
                          <a:spcPts val="0"/>
                        </a:spcAft>
                        <a:buClr>
                          <a:srgbClr val="8E7CC3"/>
                        </a:buClr>
                        <a:buSzPts val="1600"/>
                        <a:buFont typeface="Merriweather"/>
                        <a:buChar char="➔"/>
                      </a:pPr>
                      <a:r>
                        <a:rPr lang="en" sz="1600">
                          <a:latin typeface="Merriweather"/>
                          <a:ea typeface="Merriweather"/>
                          <a:cs typeface="Merriweather"/>
                          <a:sym typeface="Merriweather"/>
                        </a:rPr>
                        <a:t>various degrees of enfolding of the GI mucosa</a:t>
                      </a:r>
                      <a:r>
                        <a:rPr lang="en" sz="1600">
                          <a:solidFill>
                            <a:srgbClr val="8E7CC3"/>
                          </a:solidFill>
                          <a:latin typeface="Merriweather"/>
                          <a:ea typeface="Merriweather"/>
                          <a:cs typeface="Merriweather"/>
                          <a:sym typeface="Merriweather"/>
                        </a:rPr>
                        <a:t>.</a:t>
                      </a:r>
                      <a:endParaRPr sz="1600">
                        <a:solidFill>
                          <a:srgbClr val="8E7CC3"/>
                        </a:solidFill>
                        <a:latin typeface="Merriweather"/>
                        <a:ea typeface="Merriweather"/>
                        <a:cs typeface="Merriweather"/>
                        <a:sym typeface="Merriweathe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9D2E9"/>
                    </a:solidFill>
                  </a:tcPr>
                </a:tc>
              </a:tr>
              <a:tr h="624400">
                <a:tc>
                  <a:txBody>
                    <a:bodyPr/>
                    <a:lstStyle/>
                    <a:p>
                      <a:pPr indent="0" lvl="0" marL="0" rtl="0" algn="ctr">
                        <a:spcBef>
                          <a:spcPts val="0"/>
                        </a:spcBef>
                        <a:spcAft>
                          <a:spcPts val="0"/>
                        </a:spcAft>
                        <a:buNone/>
                      </a:pPr>
                      <a:r>
                        <a:rPr lang="en" sz="2000">
                          <a:latin typeface="Merriweather"/>
                          <a:ea typeface="Merriweather"/>
                          <a:cs typeface="Merriweather"/>
                          <a:sym typeface="Merriweather"/>
                        </a:rPr>
                        <a:t>Consists mostly of a linear chain of many interconnecting neurons.</a:t>
                      </a:r>
                      <a:endParaRPr sz="2000">
                        <a:solidFill>
                          <a:schemeClr val="dk1"/>
                        </a:solidFill>
                        <a:latin typeface="Merriweather"/>
                        <a:ea typeface="Merriweather"/>
                        <a:cs typeface="Merriweather"/>
                        <a:sym typeface="Merriweathe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t/>
                      </a:r>
                      <a:endParaRPr sz="2000">
                        <a:latin typeface="Merriweather"/>
                        <a:ea typeface="Merriweather"/>
                        <a:cs typeface="Merriweather"/>
                        <a:sym typeface="Merriweathe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624400">
                <a:tc>
                  <a:txBody>
                    <a:bodyPr/>
                    <a:lstStyle/>
                    <a:p>
                      <a:pPr indent="0" lvl="0" marL="0" rtl="0" algn="ctr">
                        <a:spcBef>
                          <a:spcPts val="0"/>
                        </a:spcBef>
                        <a:spcAft>
                          <a:spcPts val="0"/>
                        </a:spcAft>
                        <a:buNone/>
                      </a:pPr>
                      <a:r>
                        <a:rPr lang="en" sz="2000">
                          <a:latin typeface="Merriweather"/>
                          <a:ea typeface="Merriweather"/>
                          <a:cs typeface="Merriweather"/>
                          <a:sym typeface="Merriweather"/>
                        </a:rPr>
                        <a:t>Has</a:t>
                      </a:r>
                      <a:r>
                        <a:rPr lang="en" sz="2000">
                          <a:latin typeface="Merriweather"/>
                          <a:ea typeface="Merriweather"/>
                          <a:cs typeface="Merriweather"/>
                          <a:sym typeface="Merriweather"/>
                        </a:rPr>
                        <a:t> excitatory </a:t>
                      </a:r>
                      <a:r>
                        <a:rPr b="1" lang="en" sz="2000">
                          <a:solidFill>
                            <a:srgbClr val="93C47D"/>
                          </a:solidFill>
                          <a:latin typeface="Merriweather"/>
                          <a:ea typeface="Merriweather"/>
                          <a:cs typeface="Merriweather"/>
                          <a:sym typeface="Merriweather"/>
                        </a:rPr>
                        <a:t>&amp;</a:t>
                      </a:r>
                      <a:r>
                        <a:rPr lang="en" sz="2000">
                          <a:latin typeface="Merriweather"/>
                          <a:ea typeface="Merriweather"/>
                          <a:cs typeface="Merriweather"/>
                          <a:sym typeface="Merriweather"/>
                        </a:rPr>
                        <a:t> inhibitory motor neurons.</a:t>
                      </a:r>
                      <a:endParaRPr sz="2000">
                        <a:latin typeface="Merriweather"/>
                        <a:ea typeface="Merriweather"/>
                        <a:cs typeface="Merriweather"/>
                        <a:sym typeface="Merriweathe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t/>
                      </a:r>
                      <a:endParaRPr sz="2000">
                        <a:latin typeface="Merriweather"/>
                        <a:ea typeface="Merriweather"/>
                        <a:cs typeface="Merriweather"/>
                        <a:sym typeface="Merriweathe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bl>
          </a:graphicData>
        </a:graphic>
      </p:graphicFrame>
      <p:pic>
        <p:nvPicPr>
          <p:cNvPr id="379" name="Google Shape;379;p24"/>
          <p:cNvPicPr preferRelativeResize="0"/>
          <p:nvPr/>
        </p:nvPicPr>
        <p:blipFill>
          <a:blip r:embed="rId3">
            <a:alphaModFix/>
          </a:blip>
          <a:stretch>
            <a:fillRect/>
          </a:stretch>
        </p:blipFill>
        <p:spPr>
          <a:xfrm>
            <a:off x="813450" y="14233709"/>
            <a:ext cx="6307226" cy="4384226"/>
          </a:xfrm>
          <a:prstGeom prst="rect">
            <a:avLst/>
          </a:prstGeom>
          <a:noFill/>
          <a:ln>
            <a:noFill/>
          </a:ln>
        </p:spPr>
      </p:pic>
      <p:pic>
        <p:nvPicPr>
          <p:cNvPr id="380" name="Google Shape;380;p24"/>
          <p:cNvPicPr preferRelativeResize="0"/>
          <p:nvPr/>
        </p:nvPicPr>
        <p:blipFill>
          <a:blip r:embed="rId4">
            <a:alphaModFix/>
          </a:blip>
          <a:stretch>
            <a:fillRect/>
          </a:stretch>
        </p:blipFill>
        <p:spPr>
          <a:xfrm>
            <a:off x="7120675" y="14233698"/>
            <a:ext cx="5984625" cy="4969512"/>
          </a:xfrm>
          <a:prstGeom prst="rect">
            <a:avLst/>
          </a:prstGeom>
          <a:noFill/>
          <a:ln>
            <a:noFill/>
          </a:ln>
        </p:spPr>
      </p:pic>
      <p:sp>
        <p:nvSpPr>
          <p:cNvPr id="381" name="Google Shape;381;p24"/>
          <p:cNvSpPr txBox="1"/>
          <p:nvPr/>
        </p:nvSpPr>
        <p:spPr>
          <a:xfrm>
            <a:off x="2776200" y="18238992"/>
            <a:ext cx="3668400" cy="9642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400">
                <a:highlight>
                  <a:srgbClr val="FFFFFF"/>
                </a:highlight>
                <a:latin typeface="Merriweather"/>
                <a:ea typeface="Merriweather"/>
                <a:cs typeface="Merriweather"/>
                <a:sym typeface="Merriweather"/>
              </a:rPr>
              <a:t>Figure 1-18</a:t>
            </a:r>
            <a:endParaRPr b="1" sz="2400">
              <a:highlight>
                <a:srgbClr val="FFFFFF"/>
              </a:highlight>
              <a:latin typeface="Merriweather"/>
              <a:ea typeface="Merriweather"/>
              <a:cs typeface="Merriweather"/>
              <a:sym typeface="Merriweather"/>
            </a:endParaRPr>
          </a:p>
        </p:txBody>
      </p:sp>
      <p:sp>
        <p:nvSpPr>
          <p:cNvPr id="382" name="Google Shape;382;p24"/>
          <p:cNvSpPr txBox="1"/>
          <p:nvPr/>
        </p:nvSpPr>
        <p:spPr>
          <a:xfrm>
            <a:off x="11567669" y="18777619"/>
            <a:ext cx="3668400" cy="9642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400">
                <a:highlight>
                  <a:srgbClr val="FFFFFF"/>
                </a:highlight>
                <a:latin typeface="Merriweather"/>
                <a:ea typeface="Merriweather"/>
                <a:cs typeface="Merriweather"/>
                <a:sym typeface="Merriweather"/>
              </a:rPr>
              <a:t>Figure 1-19</a:t>
            </a:r>
            <a:endParaRPr b="1" sz="2400">
              <a:highlight>
                <a:srgbClr val="FFFFFF"/>
              </a:highlight>
              <a:latin typeface="Merriweather"/>
              <a:ea typeface="Merriweather"/>
              <a:cs typeface="Merriweather"/>
              <a:sym typeface="Merriweather"/>
            </a:endParaRPr>
          </a:p>
        </p:txBody>
      </p:sp>
      <p:sp>
        <p:nvSpPr>
          <p:cNvPr id="383" name="Google Shape;383;p24"/>
          <p:cNvSpPr/>
          <p:nvPr/>
        </p:nvSpPr>
        <p:spPr>
          <a:xfrm>
            <a:off x="4911624" y="5930050"/>
            <a:ext cx="793500" cy="699600"/>
          </a:xfrm>
          <a:prstGeom prst="star5">
            <a:avLst>
              <a:gd fmla="val 19098" name="adj"/>
              <a:gd fmla="val 105146" name="hf"/>
              <a:gd fmla="val 110557" name="vf"/>
            </a:avLst>
          </a:prstGeom>
          <a:solidFill>
            <a:srgbClr val="CC41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7" name="Shape 387"/>
        <p:cNvGrpSpPr/>
        <p:nvPr/>
      </p:nvGrpSpPr>
      <p:grpSpPr>
        <a:xfrm>
          <a:off x="0" y="0"/>
          <a:ext cx="0" cy="0"/>
          <a:chOff x="0" y="0"/>
          <a:chExt cx="0" cy="0"/>
        </a:xfrm>
      </p:grpSpPr>
      <p:sp>
        <p:nvSpPr>
          <p:cNvPr id="388" name="Google Shape;388;p25"/>
          <p:cNvSpPr/>
          <p:nvPr/>
        </p:nvSpPr>
        <p:spPr>
          <a:xfrm>
            <a:off x="0" y="1418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389" name="Google Shape;389;p25"/>
          <p:cNvSpPr txBox="1"/>
          <p:nvPr/>
        </p:nvSpPr>
        <p:spPr>
          <a:xfrm>
            <a:off x="11409324" y="1315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One</a:t>
            </a:r>
            <a:endParaRPr sz="3500">
              <a:latin typeface="Oswald"/>
              <a:ea typeface="Oswald"/>
              <a:cs typeface="Oswald"/>
              <a:sym typeface="Oswald"/>
            </a:endParaRPr>
          </a:p>
        </p:txBody>
      </p:sp>
      <p:sp>
        <p:nvSpPr>
          <p:cNvPr id="390" name="Google Shape;390;p25"/>
          <p:cNvSpPr txBox="1"/>
          <p:nvPr/>
        </p:nvSpPr>
        <p:spPr>
          <a:xfrm>
            <a:off x="8" y="93000"/>
            <a:ext cx="7935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12</a:t>
            </a:r>
            <a:endParaRPr sz="4500">
              <a:solidFill>
                <a:srgbClr val="FFFFFF"/>
              </a:solidFill>
              <a:latin typeface="Oswald"/>
              <a:ea typeface="Oswald"/>
              <a:cs typeface="Oswald"/>
              <a:sym typeface="Oswald"/>
            </a:endParaRPr>
          </a:p>
          <a:p>
            <a:pPr indent="0" lvl="0" marL="0" rtl="0" algn="l">
              <a:spcBef>
                <a:spcPts val="0"/>
              </a:spcBef>
              <a:spcAft>
                <a:spcPts val="0"/>
              </a:spcAft>
              <a:buNone/>
            </a:pPr>
            <a:r>
              <a:t/>
            </a:r>
            <a:endParaRPr sz="4500">
              <a:solidFill>
                <a:srgbClr val="FFFFFF"/>
              </a:solidFill>
              <a:latin typeface="Oswald"/>
              <a:ea typeface="Oswald"/>
              <a:cs typeface="Oswald"/>
              <a:sym typeface="Oswald"/>
            </a:endParaRPr>
          </a:p>
        </p:txBody>
      </p:sp>
      <p:sp>
        <p:nvSpPr>
          <p:cNvPr id="391" name="Google Shape;391;p25"/>
          <p:cNvSpPr txBox="1"/>
          <p:nvPr/>
        </p:nvSpPr>
        <p:spPr>
          <a:xfrm>
            <a:off x="813441" y="93000"/>
            <a:ext cx="95067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GENERAL PRINCIPlES OF GIT PHYSIOLOGY </a:t>
            </a:r>
            <a:endParaRPr sz="3200">
              <a:solidFill>
                <a:srgbClr val="FFFFFF"/>
              </a:solidFill>
              <a:latin typeface="Oswald"/>
              <a:ea typeface="Oswald"/>
              <a:cs typeface="Oswald"/>
              <a:sym typeface="Oswald"/>
            </a:endParaRPr>
          </a:p>
        </p:txBody>
      </p:sp>
      <p:sp>
        <p:nvSpPr>
          <p:cNvPr id="392" name="Google Shape;392;p25"/>
          <p:cNvSpPr/>
          <p:nvPr/>
        </p:nvSpPr>
        <p:spPr>
          <a:xfrm>
            <a:off x="583046" y="141911"/>
            <a:ext cx="2304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393" name="Google Shape;393;p25"/>
          <p:cNvSpPr txBox="1"/>
          <p:nvPr/>
        </p:nvSpPr>
        <p:spPr>
          <a:xfrm>
            <a:off x="636334" y="943331"/>
            <a:ext cx="119001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latin typeface="Oswald"/>
                <a:ea typeface="Oswald"/>
                <a:cs typeface="Oswald"/>
                <a:sym typeface="Oswald"/>
              </a:rPr>
              <a:t>Control of GI Function</a:t>
            </a:r>
            <a:endParaRPr sz="4800">
              <a:latin typeface="Oswald"/>
              <a:ea typeface="Oswald"/>
              <a:cs typeface="Oswald"/>
              <a:sym typeface="Oswald"/>
            </a:endParaRPr>
          </a:p>
          <a:p>
            <a:pPr indent="0" lvl="0" marL="0" rtl="0" algn="l">
              <a:spcBef>
                <a:spcPts val="0"/>
              </a:spcBef>
              <a:spcAft>
                <a:spcPts val="0"/>
              </a:spcAft>
              <a:buNone/>
            </a:pPr>
            <a:r>
              <a:t/>
            </a:r>
            <a:endParaRPr sz="4800">
              <a:latin typeface="Oswald"/>
              <a:ea typeface="Oswald"/>
              <a:cs typeface="Oswald"/>
              <a:sym typeface="Oswald"/>
            </a:endParaRPr>
          </a:p>
          <a:p>
            <a:pPr indent="0" lvl="0" marL="0" rtl="0" algn="l">
              <a:spcBef>
                <a:spcPts val="0"/>
              </a:spcBef>
              <a:spcAft>
                <a:spcPts val="0"/>
              </a:spcAft>
              <a:buNone/>
            </a:pPr>
            <a:r>
              <a:t/>
            </a:r>
            <a:endParaRPr sz="4800">
              <a:latin typeface="Oswald"/>
              <a:ea typeface="Oswald"/>
              <a:cs typeface="Oswald"/>
              <a:sym typeface="Oswald"/>
            </a:endParaRPr>
          </a:p>
        </p:txBody>
      </p:sp>
      <p:sp>
        <p:nvSpPr>
          <p:cNvPr id="394" name="Google Shape;394;p25"/>
          <p:cNvSpPr/>
          <p:nvPr/>
        </p:nvSpPr>
        <p:spPr>
          <a:xfrm>
            <a:off x="272680" y="1292818"/>
            <a:ext cx="468600" cy="433500"/>
          </a:xfrm>
          <a:prstGeom prst="rect">
            <a:avLst/>
          </a:prstGeom>
          <a:solidFill>
            <a:srgbClr val="6AA84F"/>
          </a:solidFill>
          <a:ln>
            <a:noFill/>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395" name="Google Shape;395;p25"/>
          <p:cNvSpPr/>
          <p:nvPr/>
        </p:nvSpPr>
        <p:spPr>
          <a:xfrm>
            <a:off x="272688" y="2076125"/>
            <a:ext cx="3816900" cy="1260300"/>
          </a:xfrm>
          <a:prstGeom prst="roundRect">
            <a:avLst>
              <a:gd fmla="val 50000" name="adj"/>
            </a:avLst>
          </a:prstGeom>
          <a:solidFill>
            <a:srgbClr val="93C47D"/>
          </a:solidFill>
          <a:ln cap="flat" cmpd="sng" w="38100">
            <a:solidFill>
              <a:srgbClr val="93C47D"/>
            </a:solidFill>
            <a:prstDash val="dot"/>
            <a:round/>
            <a:headEnd len="sm" w="sm" type="none"/>
            <a:tailEnd len="sm" w="sm" type="none"/>
          </a:ln>
        </p:spPr>
        <p:txBody>
          <a:bodyPr anchorCtr="0" anchor="ctr" bIns="140950" lIns="140950" spcFirstLastPara="1" rIns="140950" wrap="square" tIns="140950">
            <a:noAutofit/>
          </a:bodyPr>
          <a:lstStyle/>
          <a:p>
            <a:pPr indent="0" lvl="0" marL="0" rtl="0" algn="ctr">
              <a:spcBef>
                <a:spcPts val="0"/>
              </a:spcBef>
              <a:spcAft>
                <a:spcPts val="0"/>
              </a:spcAft>
              <a:buNone/>
            </a:pPr>
            <a:r>
              <a:rPr lang="en" sz="3800">
                <a:latin typeface="Merriweather"/>
                <a:ea typeface="Merriweather"/>
                <a:cs typeface="Merriweather"/>
                <a:sym typeface="Merriweather"/>
              </a:rPr>
              <a:t>Neural</a:t>
            </a:r>
            <a:endParaRPr sz="3800">
              <a:latin typeface="Merriweather"/>
              <a:ea typeface="Merriweather"/>
              <a:cs typeface="Merriweather"/>
              <a:sym typeface="Merriweather"/>
            </a:endParaRPr>
          </a:p>
        </p:txBody>
      </p:sp>
      <p:sp>
        <p:nvSpPr>
          <p:cNvPr id="396" name="Google Shape;396;p25"/>
          <p:cNvSpPr/>
          <p:nvPr/>
        </p:nvSpPr>
        <p:spPr>
          <a:xfrm>
            <a:off x="4630033" y="2076125"/>
            <a:ext cx="3816900" cy="1260300"/>
          </a:xfrm>
          <a:prstGeom prst="roundRect">
            <a:avLst>
              <a:gd fmla="val 50000" name="adj"/>
            </a:avLst>
          </a:prstGeom>
          <a:solidFill>
            <a:srgbClr val="B6D7A8"/>
          </a:solidFill>
          <a:ln>
            <a:noFill/>
          </a:ln>
        </p:spPr>
        <p:txBody>
          <a:bodyPr anchorCtr="0" anchor="ctr" bIns="140950" lIns="140950" spcFirstLastPara="1" rIns="140950" wrap="square" tIns="140950">
            <a:noAutofit/>
          </a:bodyPr>
          <a:lstStyle/>
          <a:p>
            <a:pPr indent="0" lvl="0" marL="0" rtl="0" algn="ctr">
              <a:spcBef>
                <a:spcPts val="0"/>
              </a:spcBef>
              <a:spcAft>
                <a:spcPts val="0"/>
              </a:spcAft>
              <a:buNone/>
            </a:pPr>
            <a:r>
              <a:rPr lang="en" sz="3800">
                <a:latin typeface="Merriweather"/>
                <a:ea typeface="Merriweather"/>
                <a:cs typeface="Merriweather"/>
                <a:sym typeface="Merriweather"/>
              </a:rPr>
              <a:t>Hormonal</a:t>
            </a:r>
            <a:endParaRPr sz="3800">
              <a:latin typeface="Merriweather"/>
              <a:ea typeface="Merriweather"/>
              <a:cs typeface="Merriweather"/>
              <a:sym typeface="Merriweather"/>
            </a:endParaRPr>
          </a:p>
        </p:txBody>
      </p:sp>
      <p:sp>
        <p:nvSpPr>
          <p:cNvPr id="397" name="Google Shape;397;p25"/>
          <p:cNvSpPr/>
          <p:nvPr/>
        </p:nvSpPr>
        <p:spPr>
          <a:xfrm>
            <a:off x="9270748" y="2076125"/>
            <a:ext cx="3816900" cy="1260300"/>
          </a:xfrm>
          <a:prstGeom prst="roundRect">
            <a:avLst>
              <a:gd fmla="val 50000" name="adj"/>
            </a:avLst>
          </a:prstGeom>
          <a:solidFill>
            <a:srgbClr val="D9EAD3"/>
          </a:solidFill>
          <a:ln>
            <a:noFill/>
          </a:ln>
        </p:spPr>
        <p:txBody>
          <a:bodyPr anchorCtr="0" anchor="ctr" bIns="140950" lIns="140950" spcFirstLastPara="1" rIns="140950" wrap="square" tIns="140950">
            <a:noAutofit/>
          </a:bodyPr>
          <a:lstStyle/>
          <a:p>
            <a:pPr indent="0" lvl="0" marL="0" rtl="0" algn="ctr">
              <a:spcBef>
                <a:spcPts val="0"/>
              </a:spcBef>
              <a:spcAft>
                <a:spcPts val="0"/>
              </a:spcAft>
              <a:buNone/>
            </a:pPr>
            <a:r>
              <a:rPr lang="en" sz="3800">
                <a:latin typeface="Merriweather"/>
                <a:ea typeface="Merriweather"/>
                <a:cs typeface="Merriweather"/>
                <a:sym typeface="Merriweather"/>
              </a:rPr>
              <a:t>GI contents</a:t>
            </a:r>
            <a:endParaRPr sz="3800">
              <a:latin typeface="Merriweather"/>
              <a:ea typeface="Merriweather"/>
              <a:cs typeface="Merriweather"/>
              <a:sym typeface="Merriweather"/>
            </a:endParaRPr>
          </a:p>
        </p:txBody>
      </p:sp>
      <p:sp>
        <p:nvSpPr>
          <p:cNvPr id="398" name="Google Shape;398;p25"/>
          <p:cNvSpPr/>
          <p:nvPr/>
        </p:nvSpPr>
        <p:spPr>
          <a:xfrm>
            <a:off x="302150" y="4036025"/>
            <a:ext cx="13475100" cy="14084100"/>
          </a:xfrm>
          <a:prstGeom prst="rect">
            <a:avLst/>
          </a:prstGeom>
          <a:noFill/>
          <a:ln cap="flat" cmpd="sng" w="66675">
            <a:solidFill>
              <a:srgbClr val="93C47D"/>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200">
              <a:latin typeface="Merriweather"/>
              <a:ea typeface="Merriweather"/>
              <a:cs typeface="Merriweather"/>
              <a:sym typeface="Merriweather"/>
            </a:endParaRPr>
          </a:p>
        </p:txBody>
      </p:sp>
      <p:cxnSp>
        <p:nvCxnSpPr>
          <p:cNvPr id="399" name="Google Shape;399;p25"/>
          <p:cNvCxnSpPr>
            <a:stCxn id="395" idx="2"/>
            <a:endCxn id="398" idx="0"/>
          </p:cNvCxnSpPr>
          <p:nvPr/>
        </p:nvCxnSpPr>
        <p:spPr>
          <a:xfrm flipH="1" rot="-5400000">
            <a:off x="4260588" y="1256975"/>
            <a:ext cx="699600" cy="4858500"/>
          </a:xfrm>
          <a:prstGeom prst="bentConnector3">
            <a:avLst>
              <a:gd fmla="val 50000" name="adj1"/>
            </a:avLst>
          </a:prstGeom>
          <a:noFill/>
          <a:ln cap="flat" cmpd="sng" w="66675">
            <a:solidFill>
              <a:srgbClr val="93C47D"/>
            </a:solidFill>
            <a:prstDash val="dot"/>
            <a:round/>
            <a:headEnd len="med" w="med" type="none"/>
            <a:tailEnd len="med" w="med" type="none"/>
          </a:ln>
        </p:spPr>
      </p:cxnSp>
      <p:sp>
        <p:nvSpPr>
          <p:cNvPr id="400" name="Google Shape;400;p25"/>
          <p:cNvSpPr txBox="1"/>
          <p:nvPr/>
        </p:nvSpPr>
        <p:spPr>
          <a:xfrm>
            <a:off x="789925" y="4330150"/>
            <a:ext cx="13034400" cy="328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700">
                <a:solidFill>
                  <a:srgbClr val="38761D"/>
                </a:solidFill>
                <a:highlight>
                  <a:srgbClr val="D9EAD3"/>
                </a:highlight>
                <a:latin typeface="Merriweather"/>
                <a:ea typeface="Merriweather"/>
                <a:cs typeface="Merriweather"/>
                <a:sym typeface="Merriweather"/>
              </a:rPr>
              <a:t>1. </a:t>
            </a:r>
            <a:r>
              <a:rPr lang="en" sz="3300">
                <a:highlight>
                  <a:srgbClr val="D9EAD3"/>
                </a:highlight>
                <a:latin typeface="Merriweather"/>
                <a:ea typeface="Merriweather"/>
                <a:cs typeface="Merriweather"/>
                <a:sym typeface="Merriweather"/>
              </a:rPr>
              <a:t>Enteric Nervous system:</a:t>
            </a:r>
            <a:endParaRPr sz="3300">
              <a:highlight>
                <a:srgbClr val="D9EAD3"/>
              </a:highlight>
              <a:latin typeface="Merriweather"/>
              <a:ea typeface="Merriweather"/>
              <a:cs typeface="Merriweather"/>
              <a:sym typeface="Merriweather"/>
            </a:endParaRPr>
          </a:p>
          <a:p>
            <a:pPr indent="0" lvl="0" marL="0" rtl="0" algn="l">
              <a:spcBef>
                <a:spcPts val="0"/>
              </a:spcBef>
              <a:spcAft>
                <a:spcPts val="0"/>
              </a:spcAft>
              <a:buNone/>
            </a:pPr>
            <a:r>
              <a:t/>
            </a:r>
            <a:endParaRPr sz="2500">
              <a:latin typeface="Merriweather"/>
              <a:ea typeface="Merriweather"/>
              <a:cs typeface="Merriweather"/>
              <a:sym typeface="Merriweather"/>
            </a:endParaRPr>
          </a:p>
        </p:txBody>
      </p:sp>
      <p:sp>
        <p:nvSpPr>
          <p:cNvPr id="401" name="Google Shape;401;p25"/>
          <p:cNvSpPr/>
          <p:nvPr/>
        </p:nvSpPr>
        <p:spPr>
          <a:xfrm>
            <a:off x="4945125" y="5466996"/>
            <a:ext cx="4483500" cy="1212600"/>
          </a:xfrm>
          <a:prstGeom prst="roundRect">
            <a:avLst>
              <a:gd fmla="val 50000" name="adj"/>
            </a:avLst>
          </a:prstGeom>
          <a:solidFill>
            <a:srgbClr val="8E7CC3"/>
          </a:solidFill>
          <a:ln>
            <a:noFill/>
          </a:ln>
        </p:spPr>
        <p:txBody>
          <a:bodyPr anchorCtr="0" anchor="ctr" bIns="140950" lIns="140950" spcFirstLastPara="1" rIns="140950" wrap="square" tIns="140950">
            <a:noAutofit/>
          </a:bodyPr>
          <a:lstStyle/>
          <a:p>
            <a:pPr indent="0" lvl="0" marL="0" rtl="0" algn="ctr">
              <a:spcBef>
                <a:spcPts val="0"/>
              </a:spcBef>
              <a:spcAft>
                <a:spcPts val="0"/>
              </a:spcAft>
              <a:buNone/>
            </a:pPr>
            <a:r>
              <a:rPr b="1" lang="en" sz="2900">
                <a:solidFill>
                  <a:srgbClr val="FFFFFF"/>
                </a:solidFill>
                <a:latin typeface="Merriweather"/>
                <a:ea typeface="Merriweather"/>
                <a:cs typeface="Merriweather"/>
                <a:sym typeface="Merriweather"/>
              </a:rPr>
              <a:t>Neurotransmitters</a:t>
            </a:r>
            <a:endParaRPr b="1" sz="2900">
              <a:solidFill>
                <a:srgbClr val="FFFFFF"/>
              </a:solidFill>
              <a:latin typeface="Merriweather"/>
              <a:ea typeface="Merriweather"/>
              <a:cs typeface="Merriweather"/>
              <a:sym typeface="Merriweather"/>
            </a:endParaRPr>
          </a:p>
        </p:txBody>
      </p:sp>
      <p:sp>
        <p:nvSpPr>
          <p:cNvPr id="402" name="Google Shape;402;p25"/>
          <p:cNvSpPr/>
          <p:nvPr/>
        </p:nvSpPr>
        <p:spPr>
          <a:xfrm>
            <a:off x="8552187" y="7144620"/>
            <a:ext cx="4224900" cy="1135200"/>
          </a:xfrm>
          <a:prstGeom prst="roundRect">
            <a:avLst>
              <a:gd fmla="val 50000" name="adj"/>
            </a:avLst>
          </a:prstGeom>
          <a:noFill/>
          <a:ln cap="flat" cmpd="sng" w="38100">
            <a:solidFill>
              <a:srgbClr val="8E7CC3"/>
            </a:solidFill>
            <a:prstDash val="dot"/>
            <a:round/>
            <a:headEnd len="sm" w="sm" type="none"/>
            <a:tailEnd len="sm" w="sm" type="none"/>
          </a:ln>
        </p:spPr>
        <p:txBody>
          <a:bodyPr anchorCtr="0" anchor="ctr" bIns="140950" lIns="140950" spcFirstLastPara="1" rIns="140950" wrap="square" tIns="140950">
            <a:noAutofit/>
          </a:bodyPr>
          <a:lstStyle/>
          <a:p>
            <a:pPr indent="0" lvl="0" marL="0" rtl="0" algn="ctr">
              <a:spcBef>
                <a:spcPts val="0"/>
              </a:spcBef>
              <a:spcAft>
                <a:spcPts val="0"/>
              </a:spcAft>
              <a:buNone/>
            </a:pPr>
            <a:r>
              <a:rPr lang="en" sz="2800">
                <a:latin typeface="Merriweather"/>
                <a:ea typeface="Merriweather"/>
                <a:cs typeface="Merriweather"/>
                <a:sym typeface="Merriweather"/>
              </a:rPr>
              <a:t>Inhibitory</a:t>
            </a:r>
            <a:endParaRPr sz="2800">
              <a:solidFill>
                <a:srgbClr val="CC4125"/>
              </a:solidFill>
              <a:latin typeface="Merriweather"/>
              <a:ea typeface="Merriweather"/>
              <a:cs typeface="Merriweather"/>
              <a:sym typeface="Merriweather"/>
            </a:endParaRPr>
          </a:p>
        </p:txBody>
      </p:sp>
      <p:sp>
        <p:nvSpPr>
          <p:cNvPr id="403" name="Google Shape;403;p25"/>
          <p:cNvSpPr/>
          <p:nvPr/>
        </p:nvSpPr>
        <p:spPr>
          <a:xfrm>
            <a:off x="2534675" y="7134558"/>
            <a:ext cx="3399300" cy="1212600"/>
          </a:xfrm>
          <a:prstGeom prst="roundRect">
            <a:avLst>
              <a:gd fmla="val 50000" name="adj"/>
            </a:avLst>
          </a:prstGeom>
          <a:noFill/>
          <a:ln cap="flat" cmpd="sng" w="38100">
            <a:solidFill>
              <a:srgbClr val="8E7CC3"/>
            </a:solidFill>
            <a:prstDash val="dot"/>
            <a:round/>
            <a:headEnd len="sm" w="sm" type="none"/>
            <a:tailEnd len="sm" w="sm" type="none"/>
          </a:ln>
        </p:spPr>
        <p:txBody>
          <a:bodyPr anchorCtr="0" anchor="ctr" bIns="140950" lIns="140950" spcFirstLastPara="1" rIns="140950" wrap="square" tIns="140950">
            <a:noAutofit/>
          </a:bodyPr>
          <a:lstStyle/>
          <a:p>
            <a:pPr indent="0" lvl="0" marL="0" rtl="0" algn="ctr">
              <a:spcBef>
                <a:spcPts val="0"/>
              </a:spcBef>
              <a:spcAft>
                <a:spcPts val="0"/>
              </a:spcAft>
              <a:buClr>
                <a:srgbClr val="000000"/>
              </a:buClr>
              <a:buSzPts val="1100"/>
              <a:buFont typeface="Arial"/>
              <a:buNone/>
            </a:pPr>
            <a:r>
              <a:rPr lang="en" sz="2800">
                <a:latin typeface="Merriweather"/>
                <a:ea typeface="Merriweather"/>
                <a:cs typeface="Merriweather"/>
                <a:sym typeface="Merriweather"/>
              </a:rPr>
              <a:t>Excitatory</a:t>
            </a:r>
            <a:endParaRPr sz="2800">
              <a:latin typeface="Merriweather"/>
              <a:ea typeface="Merriweather"/>
              <a:cs typeface="Merriweather"/>
              <a:sym typeface="Merriweather"/>
            </a:endParaRPr>
          </a:p>
        </p:txBody>
      </p:sp>
      <p:cxnSp>
        <p:nvCxnSpPr>
          <p:cNvPr id="404" name="Google Shape;404;p25"/>
          <p:cNvCxnSpPr>
            <a:stCxn id="401" idx="2"/>
            <a:endCxn id="402" idx="0"/>
          </p:cNvCxnSpPr>
          <p:nvPr/>
        </p:nvCxnSpPr>
        <p:spPr>
          <a:xfrm flipH="1" rot="-5400000">
            <a:off x="8693325" y="5173146"/>
            <a:ext cx="465000" cy="3477900"/>
          </a:xfrm>
          <a:prstGeom prst="bentConnector3">
            <a:avLst>
              <a:gd fmla="val 50002" name="adj1"/>
            </a:avLst>
          </a:prstGeom>
          <a:noFill/>
          <a:ln cap="flat" cmpd="sng" w="28575">
            <a:solidFill>
              <a:srgbClr val="CCCCCC"/>
            </a:solidFill>
            <a:prstDash val="dash"/>
            <a:round/>
            <a:headEnd len="sm" w="sm" type="none"/>
            <a:tailEnd len="sm" w="sm" type="none"/>
          </a:ln>
        </p:spPr>
      </p:cxnSp>
      <p:cxnSp>
        <p:nvCxnSpPr>
          <p:cNvPr id="405" name="Google Shape;405;p25"/>
          <p:cNvCxnSpPr>
            <a:stCxn id="403" idx="0"/>
            <a:endCxn id="401" idx="2"/>
          </p:cNvCxnSpPr>
          <p:nvPr/>
        </p:nvCxnSpPr>
        <p:spPr>
          <a:xfrm rot="-5400000">
            <a:off x="5483075" y="5430708"/>
            <a:ext cx="455100" cy="2952600"/>
          </a:xfrm>
          <a:prstGeom prst="bentConnector3">
            <a:avLst>
              <a:gd fmla="val 49985" name="adj1"/>
            </a:avLst>
          </a:prstGeom>
          <a:noFill/>
          <a:ln cap="flat" cmpd="sng" w="28575">
            <a:solidFill>
              <a:srgbClr val="CCCCCC"/>
            </a:solidFill>
            <a:prstDash val="dash"/>
            <a:round/>
            <a:headEnd len="sm" w="sm" type="none"/>
            <a:tailEnd len="sm" w="sm" type="none"/>
          </a:ln>
        </p:spPr>
      </p:cxnSp>
      <p:sp>
        <p:nvSpPr>
          <p:cNvPr id="406" name="Google Shape;406;p25"/>
          <p:cNvSpPr/>
          <p:nvPr/>
        </p:nvSpPr>
        <p:spPr>
          <a:xfrm>
            <a:off x="583050" y="8608284"/>
            <a:ext cx="3399300" cy="1212600"/>
          </a:xfrm>
          <a:prstGeom prst="roundRect">
            <a:avLst>
              <a:gd fmla="val 50000" name="adj"/>
            </a:avLst>
          </a:prstGeom>
          <a:solidFill>
            <a:srgbClr val="D9D2E9"/>
          </a:solidFill>
          <a:ln>
            <a:noFill/>
          </a:ln>
        </p:spPr>
        <p:txBody>
          <a:bodyPr anchorCtr="0" anchor="ctr" bIns="140950" lIns="140950" spcFirstLastPara="1" rIns="140950" wrap="square" tIns="140950">
            <a:noAutofit/>
          </a:bodyPr>
          <a:lstStyle/>
          <a:p>
            <a:pPr indent="0" lvl="0" marL="0" rtl="0" algn="ctr">
              <a:spcBef>
                <a:spcPts val="0"/>
              </a:spcBef>
              <a:spcAft>
                <a:spcPts val="0"/>
              </a:spcAft>
              <a:buNone/>
            </a:pPr>
            <a:r>
              <a:rPr lang="en" sz="2100">
                <a:latin typeface="Merriweather"/>
                <a:ea typeface="Merriweather"/>
                <a:cs typeface="Merriweather"/>
                <a:sym typeface="Merriweather"/>
              </a:rPr>
              <a:t>Motor neurons</a:t>
            </a:r>
            <a:endParaRPr sz="2100">
              <a:latin typeface="Merriweather"/>
              <a:ea typeface="Merriweather"/>
              <a:cs typeface="Merriweather"/>
              <a:sym typeface="Merriweather"/>
            </a:endParaRPr>
          </a:p>
        </p:txBody>
      </p:sp>
      <p:sp>
        <p:nvSpPr>
          <p:cNvPr id="407" name="Google Shape;407;p25"/>
          <p:cNvSpPr/>
          <p:nvPr/>
        </p:nvSpPr>
        <p:spPr>
          <a:xfrm>
            <a:off x="8732207" y="8697483"/>
            <a:ext cx="3912300" cy="1135200"/>
          </a:xfrm>
          <a:prstGeom prst="roundRect">
            <a:avLst>
              <a:gd fmla="val 50000" name="adj"/>
            </a:avLst>
          </a:prstGeom>
          <a:solidFill>
            <a:srgbClr val="D9D2E9"/>
          </a:solidFill>
          <a:ln>
            <a:noFill/>
          </a:ln>
        </p:spPr>
        <p:txBody>
          <a:bodyPr anchorCtr="0" anchor="ctr" bIns="140950" lIns="140950" spcFirstLastPara="1" rIns="140950" wrap="square" tIns="140950">
            <a:noAutofit/>
          </a:bodyPr>
          <a:lstStyle/>
          <a:p>
            <a:pPr indent="0" lvl="0" marL="0" rtl="0" algn="ctr">
              <a:spcBef>
                <a:spcPts val="0"/>
              </a:spcBef>
              <a:spcAft>
                <a:spcPts val="0"/>
              </a:spcAft>
              <a:buClr>
                <a:schemeClr val="dk1"/>
              </a:buClr>
              <a:buSzPts val="1100"/>
              <a:buFont typeface="Arial"/>
              <a:buNone/>
            </a:pPr>
            <a:r>
              <a:rPr lang="en" sz="2100">
                <a:solidFill>
                  <a:schemeClr val="dk1"/>
                </a:solidFill>
                <a:latin typeface="Merriweather"/>
                <a:ea typeface="Merriweather"/>
                <a:cs typeface="Merriweather"/>
                <a:sym typeface="Merriweather"/>
              </a:rPr>
              <a:t>Motor neurons</a:t>
            </a:r>
            <a:endParaRPr sz="1600">
              <a:solidFill>
                <a:schemeClr val="dk1"/>
              </a:solidFill>
              <a:latin typeface="Merriweather"/>
              <a:ea typeface="Merriweather"/>
              <a:cs typeface="Merriweather"/>
              <a:sym typeface="Merriweather"/>
            </a:endParaRPr>
          </a:p>
          <a:p>
            <a:pPr indent="0" lvl="0" marL="0" rtl="0" algn="ctr">
              <a:spcBef>
                <a:spcPts val="0"/>
              </a:spcBef>
              <a:spcAft>
                <a:spcPts val="0"/>
              </a:spcAft>
              <a:buNone/>
            </a:pPr>
            <a:r>
              <a:rPr lang="en" sz="1600">
                <a:solidFill>
                  <a:schemeClr val="dk1"/>
                </a:solidFill>
                <a:latin typeface="Merriweather"/>
                <a:ea typeface="Merriweather"/>
                <a:cs typeface="Merriweather"/>
                <a:sym typeface="Merriweather"/>
              </a:rPr>
              <a:t>(</a:t>
            </a:r>
            <a:r>
              <a:rPr lang="en" sz="1600">
                <a:solidFill>
                  <a:schemeClr val="dk1"/>
                </a:solidFill>
                <a:latin typeface="Merriweather"/>
                <a:ea typeface="Merriweather"/>
                <a:cs typeface="Merriweather"/>
                <a:sym typeface="Merriweather"/>
              </a:rPr>
              <a:t>Deactivation of phosphorylated myosin heads)</a:t>
            </a:r>
            <a:endParaRPr sz="1600"/>
          </a:p>
        </p:txBody>
      </p:sp>
      <p:cxnSp>
        <p:nvCxnSpPr>
          <p:cNvPr id="408" name="Google Shape;408;p25"/>
          <p:cNvCxnSpPr>
            <a:stCxn id="402" idx="2"/>
            <a:endCxn id="407" idx="0"/>
          </p:cNvCxnSpPr>
          <p:nvPr/>
        </p:nvCxnSpPr>
        <p:spPr>
          <a:xfrm flipH="1" rot="-5400000">
            <a:off x="10467687" y="8476770"/>
            <a:ext cx="417600" cy="23700"/>
          </a:xfrm>
          <a:prstGeom prst="bentConnector3">
            <a:avLst>
              <a:gd fmla="val 49986" name="adj1"/>
            </a:avLst>
          </a:prstGeom>
          <a:noFill/>
          <a:ln cap="flat" cmpd="sng" w="28575">
            <a:solidFill>
              <a:srgbClr val="CCCCCC"/>
            </a:solidFill>
            <a:prstDash val="dash"/>
            <a:round/>
            <a:headEnd len="sm" w="sm" type="none"/>
            <a:tailEnd len="sm" w="sm" type="none"/>
          </a:ln>
        </p:spPr>
      </p:cxnSp>
      <p:cxnSp>
        <p:nvCxnSpPr>
          <p:cNvPr id="409" name="Google Shape;409;p25"/>
          <p:cNvCxnSpPr>
            <a:stCxn id="403" idx="2"/>
            <a:endCxn id="406" idx="0"/>
          </p:cNvCxnSpPr>
          <p:nvPr/>
        </p:nvCxnSpPr>
        <p:spPr>
          <a:xfrm rot="5400000">
            <a:off x="3128075" y="7501908"/>
            <a:ext cx="261000" cy="1951500"/>
          </a:xfrm>
          <a:prstGeom prst="bentConnector3">
            <a:avLst>
              <a:gd fmla="val 50024" name="adj1"/>
            </a:avLst>
          </a:prstGeom>
          <a:noFill/>
          <a:ln cap="flat" cmpd="sng" w="28575">
            <a:solidFill>
              <a:srgbClr val="CCCCCC"/>
            </a:solidFill>
            <a:prstDash val="dash"/>
            <a:round/>
            <a:headEnd len="sm" w="sm" type="none"/>
            <a:tailEnd len="sm" w="sm" type="none"/>
          </a:ln>
        </p:spPr>
      </p:cxnSp>
      <p:sp>
        <p:nvSpPr>
          <p:cNvPr id="410" name="Google Shape;410;p25"/>
          <p:cNvSpPr/>
          <p:nvPr/>
        </p:nvSpPr>
        <p:spPr>
          <a:xfrm>
            <a:off x="4234375" y="8608263"/>
            <a:ext cx="3399300" cy="1212600"/>
          </a:xfrm>
          <a:prstGeom prst="roundRect">
            <a:avLst>
              <a:gd fmla="val 50000" name="adj"/>
            </a:avLst>
          </a:prstGeom>
          <a:solidFill>
            <a:srgbClr val="D9D2E9"/>
          </a:solidFill>
          <a:ln>
            <a:noFill/>
          </a:ln>
        </p:spPr>
        <p:txBody>
          <a:bodyPr anchorCtr="0" anchor="ctr" bIns="140950" lIns="140950" spcFirstLastPara="1" rIns="140950" wrap="square" tIns="140950">
            <a:noAutofit/>
          </a:bodyPr>
          <a:lstStyle/>
          <a:p>
            <a:pPr indent="0" lvl="0" marL="0" rtl="0" algn="ctr">
              <a:spcBef>
                <a:spcPts val="0"/>
              </a:spcBef>
              <a:spcAft>
                <a:spcPts val="0"/>
              </a:spcAft>
              <a:buNone/>
            </a:pPr>
            <a:r>
              <a:rPr lang="en" sz="2100">
                <a:latin typeface="Merriweather"/>
                <a:ea typeface="Merriweather"/>
                <a:cs typeface="Merriweather"/>
                <a:sym typeface="Merriweather"/>
              </a:rPr>
              <a:t>Secretomotor neurons</a:t>
            </a:r>
            <a:endParaRPr sz="2100">
              <a:latin typeface="Merriweather"/>
              <a:ea typeface="Merriweather"/>
              <a:cs typeface="Merriweather"/>
              <a:sym typeface="Merriweather"/>
            </a:endParaRPr>
          </a:p>
        </p:txBody>
      </p:sp>
      <p:cxnSp>
        <p:nvCxnSpPr>
          <p:cNvPr id="411" name="Google Shape;411;p25"/>
          <p:cNvCxnSpPr>
            <a:stCxn id="403" idx="2"/>
            <a:endCxn id="410" idx="0"/>
          </p:cNvCxnSpPr>
          <p:nvPr/>
        </p:nvCxnSpPr>
        <p:spPr>
          <a:xfrm flipH="1" rot="-5400000">
            <a:off x="4953725" y="7627758"/>
            <a:ext cx="261000" cy="1699800"/>
          </a:xfrm>
          <a:prstGeom prst="bentConnector3">
            <a:avLst>
              <a:gd fmla="val 50020" name="adj1"/>
            </a:avLst>
          </a:prstGeom>
          <a:noFill/>
          <a:ln cap="flat" cmpd="sng" w="28575">
            <a:solidFill>
              <a:srgbClr val="CCCCCC"/>
            </a:solidFill>
            <a:prstDash val="dash"/>
            <a:round/>
            <a:headEnd len="sm" w="sm" type="none"/>
            <a:tailEnd len="sm" w="sm" type="none"/>
          </a:ln>
        </p:spPr>
      </p:cxnSp>
      <p:sp>
        <p:nvSpPr>
          <p:cNvPr id="412" name="Google Shape;412;p25"/>
          <p:cNvSpPr txBox="1"/>
          <p:nvPr/>
        </p:nvSpPr>
        <p:spPr>
          <a:xfrm>
            <a:off x="5261071" y="6228023"/>
            <a:ext cx="11097600" cy="38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1"/>
                </a:solidFill>
                <a:latin typeface="Merriweather"/>
                <a:ea typeface="Merriweather"/>
                <a:cs typeface="Merriweather"/>
                <a:sym typeface="Merriweather"/>
              </a:rPr>
              <a:t>Specific functions aren’t well known</a:t>
            </a:r>
            <a:endParaRPr sz="1600">
              <a:solidFill>
                <a:schemeClr val="dk1"/>
              </a:solidFill>
              <a:latin typeface="Merriweather"/>
              <a:ea typeface="Merriweather"/>
              <a:cs typeface="Merriweather"/>
              <a:sym typeface="Merriweather"/>
            </a:endParaRPr>
          </a:p>
          <a:p>
            <a:pPr indent="0" lvl="0" marL="0" rtl="0" algn="l">
              <a:spcBef>
                <a:spcPts val="0"/>
              </a:spcBef>
              <a:spcAft>
                <a:spcPts val="0"/>
              </a:spcAft>
              <a:buNone/>
            </a:pPr>
            <a:r>
              <a:t/>
            </a:r>
            <a:endParaRPr sz="1600">
              <a:solidFill>
                <a:schemeClr val="dk1"/>
              </a:solidFill>
              <a:latin typeface="Merriweather"/>
              <a:ea typeface="Merriweather"/>
              <a:cs typeface="Merriweather"/>
              <a:sym typeface="Merriweather"/>
            </a:endParaRPr>
          </a:p>
          <a:p>
            <a:pPr indent="0" lvl="0" marL="0" rtl="0" algn="l">
              <a:spcBef>
                <a:spcPts val="0"/>
              </a:spcBef>
              <a:spcAft>
                <a:spcPts val="0"/>
              </a:spcAft>
              <a:buNone/>
            </a:pPr>
            <a:r>
              <a:t/>
            </a:r>
            <a:endParaRPr sz="1600">
              <a:solidFill>
                <a:schemeClr val="dk1"/>
              </a:solidFill>
              <a:latin typeface="Merriweather"/>
              <a:ea typeface="Merriweather"/>
              <a:cs typeface="Merriweather"/>
              <a:sym typeface="Merriweather"/>
            </a:endParaRPr>
          </a:p>
        </p:txBody>
      </p:sp>
      <p:sp>
        <p:nvSpPr>
          <p:cNvPr id="413" name="Google Shape;413;p25"/>
          <p:cNvSpPr txBox="1"/>
          <p:nvPr/>
        </p:nvSpPr>
        <p:spPr>
          <a:xfrm>
            <a:off x="982350" y="9820994"/>
            <a:ext cx="3000000" cy="3000000"/>
          </a:xfrm>
          <a:prstGeom prst="rect">
            <a:avLst/>
          </a:prstGeom>
          <a:noFill/>
          <a:ln>
            <a:noFill/>
          </a:ln>
        </p:spPr>
        <p:txBody>
          <a:bodyPr anchorCtr="0" anchor="t" bIns="91425" lIns="91425" spcFirstLastPara="1" rIns="91425" wrap="square" tIns="91425">
            <a:noAutofit/>
          </a:bodyPr>
          <a:lstStyle/>
          <a:p>
            <a:pPr indent="-374650" lvl="0" marL="457200" rtl="0" algn="l">
              <a:spcBef>
                <a:spcPts val="0"/>
              </a:spcBef>
              <a:spcAft>
                <a:spcPts val="0"/>
              </a:spcAft>
              <a:buClr>
                <a:srgbClr val="8E7CC3"/>
              </a:buClr>
              <a:buSzPts val="2300"/>
              <a:buFont typeface="Merriweather"/>
              <a:buChar char="●"/>
            </a:pPr>
            <a:r>
              <a:rPr lang="en" sz="2300">
                <a:solidFill>
                  <a:schemeClr val="dk1"/>
                </a:solidFill>
                <a:latin typeface="Merriweather"/>
                <a:ea typeface="Merriweather"/>
                <a:cs typeface="Merriweather"/>
                <a:sym typeface="Merriweather"/>
              </a:rPr>
              <a:t>Substance P</a:t>
            </a:r>
            <a:r>
              <a:rPr lang="en" sz="2300">
                <a:solidFill>
                  <a:srgbClr val="8E7CC3"/>
                </a:solidFill>
                <a:latin typeface="Merriweather"/>
                <a:ea typeface="Merriweather"/>
                <a:cs typeface="Merriweather"/>
                <a:sym typeface="Merriweather"/>
              </a:rPr>
              <a:t>.</a:t>
            </a:r>
            <a:endParaRPr sz="2300">
              <a:solidFill>
                <a:srgbClr val="8E7CC3"/>
              </a:solidFill>
              <a:latin typeface="Merriweather"/>
              <a:ea typeface="Merriweather"/>
              <a:cs typeface="Merriweather"/>
              <a:sym typeface="Merriweather"/>
            </a:endParaRPr>
          </a:p>
          <a:p>
            <a:pPr indent="-374650" lvl="0" marL="457200" rtl="0" algn="l">
              <a:spcBef>
                <a:spcPts val="0"/>
              </a:spcBef>
              <a:spcAft>
                <a:spcPts val="0"/>
              </a:spcAft>
              <a:buClr>
                <a:srgbClr val="8E7CC3"/>
              </a:buClr>
              <a:buSzPts val="2300"/>
              <a:buFont typeface="Merriweather"/>
              <a:buChar char="●"/>
            </a:pPr>
            <a:r>
              <a:rPr lang="en" sz="2300">
                <a:solidFill>
                  <a:schemeClr val="dk1"/>
                </a:solidFill>
                <a:latin typeface="Merriweather"/>
                <a:ea typeface="Merriweather"/>
                <a:cs typeface="Merriweather"/>
                <a:sym typeface="Merriweather"/>
              </a:rPr>
              <a:t>Ach</a:t>
            </a:r>
            <a:r>
              <a:rPr lang="en" sz="2300">
                <a:solidFill>
                  <a:srgbClr val="8E7CC3"/>
                </a:solidFill>
                <a:latin typeface="Merriweather"/>
                <a:ea typeface="Merriweather"/>
                <a:cs typeface="Merriweather"/>
                <a:sym typeface="Merriweather"/>
              </a:rPr>
              <a:t>.</a:t>
            </a:r>
            <a:endParaRPr sz="2300">
              <a:solidFill>
                <a:srgbClr val="8E7CC3"/>
              </a:solidFill>
              <a:latin typeface="Merriweather"/>
              <a:ea typeface="Merriweather"/>
              <a:cs typeface="Merriweather"/>
              <a:sym typeface="Merriweather"/>
            </a:endParaRPr>
          </a:p>
        </p:txBody>
      </p:sp>
      <p:sp>
        <p:nvSpPr>
          <p:cNvPr id="414" name="Google Shape;414;p25"/>
          <p:cNvSpPr txBox="1"/>
          <p:nvPr/>
        </p:nvSpPr>
        <p:spPr>
          <a:xfrm>
            <a:off x="4434025" y="9821000"/>
            <a:ext cx="3522000" cy="3000000"/>
          </a:xfrm>
          <a:prstGeom prst="rect">
            <a:avLst/>
          </a:prstGeom>
          <a:noFill/>
          <a:ln>
            <a:noFill/>
          </a:ln>
        </p:spPr>
        <p:txBody>
          <a:bodyPr anchorCtr="0" anchor="t" bIns="91425" lIns="91425" spcFirstLastPara="1" rIns="91425" wrap="square" tIns="91425">
            <a:noAutofit/>
          </a:bodyPr>
          <a:lstStyle/>
          <a:p>
            <a:pPr indent="-374650" lvl="0" marL="457200" rtl="0" algn="l">
              <a:spcBef>
                <a:spcPts val="0"/>
              </a:spcBef>
              <a:spcAft>
                <a:spcPts val="0"/>
              </a:spcAft>
              <a:buClr>
                <a:srgbClr val="8E7CC3"/>
              </a:buClr>
              <a:buSzPts val="2300"/>
              <a:buFont typeface="Merriweather"/>
              <a:buChar char="●"/>
            </a:pPr>
            <a:r>
              <a:rPr lang="en" sz="2300">
                <a:solidFill>
                  <a:schemeClr val="dk1"/>
                </a:solidFill>
                <a:latin typeface="Merriweather"/>
                <a:ea typeface="Merriweather"/>
                <a:cs typeface="Merriweather"/>
                <a:sym typeface="Merriweather"/>
              </a:rPr>
              <a:t>vasoactive intestinal </a:t>
            </a:r>
            <a:r>
              <a:rPr lang="en" sz="2300">
                <a:solidFill>
                  <a:schemeClr val="dk1"/>
                </a:solidFill>
                <a:latin typeface="Merriweather"/>
                <a:ea typeface="Merriweather"/>
                <a:cs typeface="Merriweather"/>
                <a:sym typeface="Merriweather"/>
              </a:rPr>
              <a:t>peptide</a:t>
            </a:r>
            <a:r>
              <a:rPr lang="en" sz="2300">
                <a:solidFill>
                  <a:srgbClr val="8E7CC3"/>
                </a:solidFill>
                <a:latin typeface="Merriweather"/>
                <a:ea typeface="Merriweather"/>
                <a:cs typeface="Merriweather"/>
                <a:sym typeface="Merriweather"/>
              </a:rPr>
              <a:t>    </a:t>
            </a:r>
            <a:endParaRPr sz="2300">
              <a:solidFill>
                <a:srgbClr val="8E7CC3"/>
              </a:solidFill>
              <a:latin typeface="Merriweather"/>
              <a:ea typeface="Merriweather"/>
              <a:cs typeface="Merriweather"/>
              <a:sym typeface="Merriweather"/>
            </a:endParaRPr>
          </a:p>
          <a:p>
            <a:pPr indent="0" lvl="0" marL="0" rtl="0" algn="l">
              <a:spcBef>
                <a:spcPts val="0"/>
              </a:spcBef>
              <a:spcAft>
                <a:spcPts val="0"/>
              </a:spcAft>
              <a:buNone/>
            </a:pPr>
            <a:r>
              <a:rPr lang="en" sz="2300">
                <a:solidFill>
                  <a:srgbClr val="8E7CC3"/>
                </a:solidFill>
                <a:latin typeface="Merriweather"/>
                <a:ea typeface="Merriweather"/>
                <a:cs typeface="Merriweather"/>
                <a:sym typeface="Merriweather"/>
              </a:rPr>
              <a:t>                  (</a:t>
            </a:r>
            <a:r>
              <a:rPr lang="en" sz="2300">
                <a:latin typeface="Merriweather"/>
                <a:ea typeface="Merriweather"/>
                <a:cs typeface="Merriweather"/>
                <a:sym typeface="Merriweather"/>
              </a:rPr>
              <a:t>VIP</a:t>
            </a:r>
            <a:r>
              <a:rPr lang="en" sz="2300">
                <a:solidFill>
                  <a:srgbClr val="8E7CC3"/>
                </a:solidFill>
                <a:latin typeface="Merriweather"/>
                <a:ea typeface="Merriweather"/>
                <a:cs typeface="Merriweather"/>
                <a:sym typeface="Merriweather"/>
              </a:rPr>
              <a:t>)</a:t>
            </a:r>
            <a:endParaRPr sz="2300">
              <a:solidFill>
                <a:srgbClr val="8E7CC3"/>
              </a:solidFill>
              <a:latin typeface="Merriweather"/>
              <a:ea typeface="Merriweather"/>
              <a:cs typeface="Merriweather"/>
              <a:sym typeface="Merriweather"/>
            </a:endParaRPr>
          </a:p>
          <a:p>
            <a:pPr indent="-374650" lvl="0" marL="457200" rtl="0" algn="l">
              <a:spcBef>
                <a:spcPts val="0"/>
              </a:spcBef>
              <a:spcAft>
                <a:spcPts val="0"/>
              </a:spcAft>
              <a:buClr>
                <a:srgbClr val="8E7CC3"/>
              </a:buClr>
              <a:buSzPts val="2300"/>
              <a:buFont typeface="Merriweather"/>
              <a:buChar char="●"/>
            </a:pPr>
            <a:r>
              <a:rPr lang="en" sz="2300">
                <a:solidFill>
                  <a:schemeClr val="dk1"/>
                </a:solidFill>
                <a:latin typeface="Merriweather"/>
                <a:ea typeface="Merriweather"/>
                <a:cs typeface="Merriweather"/>
                <a:sym typeface="Merriweather"/>
              </a:rPr>
              <a:t>Histamine</a:t>
            </a:r>
            <a:r>
              <a:rPr lang="en" sz="2300">
                <a:solidFill>
                  <a:srgbClr val="8E7CC3"/>
                </a:solidFill>
                <a:latin typeface="Merriweather"/>
                <a:ea typeface="Merriweather"/>
                <a:cs typeface="Merriweather"/>
                <a:sym typeface="Merriweather"/>
              </a:rPr>
              <a:t>.</a:t>
            </a:r>
            <a:endParaRPr sz="2300">
              <a:solidFill>
                <a:srgbClr val="8E7CC3"/>
              </a:solidFill>
              <a:latin typeface="Merriweather"/>
              <a:ea typeface="Merriweather"/>
              <a:cs typeface="Merriweather"/>
              <a:sym typeface="Merriweather"/>
            </a:endParaRPr>
          </a:p>
          <a:p>
            <a:pPr indent="-374650" lvl="0" marL="457200" rtl="0" algn="l">
              <a:spcBef>
                <a:spcPts val="0"/>
              </a:spcBef>
              <a:spcAft>
                <a:spcPts val="0"/>
              </a:spcAft>
              <a:buClr>
                <a:srgbClr val="8E7CC3"/>
              </a:buClr>
              <a:buSzPts val="2300"/>
              <a:buFont typeface="Merriweather"/>
              <a:buChar char="●"/>
            </a:pPr>
            <a:r>
              <a:rPr lang="en" sz="2300">
                <a:solidFill>
                  <a:schemeClr val="dk1"/>
                </a:solidFill>
                <a:latin typeface="Merriweather"/>
                <a:ea typeface="Merriweather"/>
                <a:cs typeface="Merriweather"/>
                <a:sym typeface="Merriweather"/>
              </a:rPr>
              <a:t>Ach</a:t>
            </a:r>
            <a:r>
              <a:rPr lang="en" sz="2300">
                <a:solidFill>
                  <a:srgbClr val="8E7CC3"/>
                </a:solidFill>
                <a:latin typeface="Merriweather"/>
                <a:ea typeface="Merriweather"/>
                <a:cs typeface="Merriweather"/>
                <a:sym typeface="Merriweather"/>
              </a:rPr>
              <a:t>.</a:t>
            </a:r>
            <a:endParaRPr sz="2300">
              <a:solidFill>
                <a:srgbClr val="8E7CC3"/>
              </a:solidFill>
              <a:latin typeface="Merriweather"/>
              <a:ea typeface="Merriweather"/>
              <a:cs typeface="Merriweather"/>
              <a:sym typeface="Merriweather"/>
            </a:endParaRPr>
          </a:p>
        </p:txBody>
      </p:sp>
      <p:sp>
        <p:nvSpPr>
          <p:cNvPr id="415" name="Google Shape;415;p25"/>
          <p:cNvSpPr txBox="1"/>
          <p:nvPr/>
        </p:nvSpPr>
        <p:spPr>
          <a:xfrm>
            <a:off x="4434025" y="11895825"/>
            <a:ext cx="4483500" cy="30000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8E7CC3"/>
              </a:buClr>
              <a:buSzPts val="2000"/>
              <a:buFont typeface="Merriweather"/>
              <a:buChar char="★"/>
            </a:pPr>
            <a:r>
              <a:rPr lang="en" sz="2000">
                <a:solidFill>
                  <a:schemeClr val="dk1"/>
                </a:solidFill>
                <a:latin typeface="Merriweather"/>
                <a:ea typeface="Merriweather"/>
                <a:cs typeface="Merriweather"/>
                <a:sym typeface="Merriweather"/>
              </a:rPr>
              <a:t>R</a:t>
            </a:r>
            <a:r>
              <a:rPr lang="en" sz="2000">
                <a:solidFill>
                  <a:schemeClr val="dk1"/>
                </a:solidFill>
                <a:latin typeface="Merriweather"/>
                <a:ea typeface="Merriweather"/>
                <a:cs typeface="Merriweather"/>
                <a:sym typeface="Merriweather"/>
              </a:rPr>
              <a:t>elease water, electrolytes and mucus from crypts of Lieberkuhn</a:t>
            </a:r>
            <a:r>
              <a:rPr baseline="30000" lang="en" sz="2000">
                <a:solidFill>
                  <a:schemeClr val="dk1"/>
                </a:solidFill>
                <a:latin typeface="Merriweather"/>
                <a:ea typeface="Merriweather"/>
                <a:cs typeface="Merriweather"/>
                <a:sym typeface="Merriweather"/>
              </a:rPr>
              <a:t>1</a:t>
            </a:r>
            <a:r>
              <a:rPr lang="en" sz="2000">
                <a:solidFill>
                  <a:srgbClr val="8E7CC3"/>
                </a:solidFill>
                <a:latin typeface="Merriweather"/>
                <a:ea typeface="Merriweather"/>
                <a:cs typeface="Merriweather"/>
                <a:sym typeface="Merriweather"/>
              </a:rPr>
              <a:t>.</a:t>
            </a:r>
            <a:endParaRPr sz="2000">
              <a:solidFill>
                <a:srgbClr val="8E7CC3"/>
              </a:solidFill>
              <a:latin typeface="Merriweather"/>
              <a:ea typeface="Merriweather"/>
              <a:cs typeface="Merriweather"/>
              <a:sym typeface="Merriweather"/>
            </a:endParaRPr>
          </a:p>
        </p:txBody>
      </p:sp>
      <p:sp>
        <p:nvSpPr>
          <p:cNvPr id="416" name="Google Shape;416;p25"/>
          <p:cNvSpPr txBox="1"/>
          <p:nvPr/>
        </p:nvSpPr>
        <p:spPr>
          <a:xfrm>
            <a:off x="8983475" y="9832725"/>
            <a:ext cx="3652800" cy="3000000"/>
          </a:xfrm>
          <a:prstGeom prst="rect">
            <a:avLst/>
          </a:prstGeom>
          <a:noFill/>
          <a:ln>
            <a:noFill/>
          </a:ln>
        </p:spPr>
        <p:txBody>
          <a:bodyPr anchorCtr="0" anchor="t" bIns="91425" lIns="91425" spcFirstLastPara="1" rIns="91425" wrap="square" tIns="91425">
            <a:noAutofit/>
          </a:bodyPr>
          <a:lstStyle/>
          <a:p>
            <a:pPr indent="-374650" lvl="0" marL="457200" rtl="0" algn="l">
              <a:spcBef>
                <a:spcPts val="0"/>
              </a:spcBef>
              <a:spcAft>
                <a:spcPts val="0"/>
              </a:spcAft>
              <a:buClr>
                <a:srgbClr val="8E7CC3"/>
              </a:buClr>
              <a:buSzPts val="2300"/>
              <a:buFont typeface="Merriweather"/>
              <a:buChar char="●"/>
            </a:pPr>
            <a:r>
              <a:rPr lang="en" sz="2300">
                <a:latin typeface="Merriweather"/>
                <a:ea typeface="Merriweather"/>
                <a:cs typeface="Merriweather"/>
                <a:sym typeface="Merriweather"/>
              </a:rPr>
              <a:t>Adenosine tri-peptide </a:t>
            </a:r>
            <a:r>
              <a:rPr lang="en" sz="2300">
                <a:solidFill>
                  <a:srgbClr val="8E7CC3"/>
                </a:solidFill>
                <a:latin typeface="Merriweather"/>
                <a:ea typeface="Merriweather"/>
                <a:cs typeface="Merriweather"/>
                <a:sym typeface="Merriweather"/>
              </a:rPr>
              <a:t>(</a:t>
            </a:r>
            <a:r>
              <a:rPr lang="en" sz="2300">
                <a:latin typeface="Merriweather"/>
                <a:ea typeface="Merriweather"/>
                <a:cs typeface="Merriweather"/>
                <a:sym typeface="Merriweather"/>
              </a:rPr>
              <a:t>ATP</a:t>
            </a:r>
            <a:r>
              <a:rPr lang="en" sz="2300">
                <a:solidFill>
                  <a:srgbClr val="8E7CC3"/>
                </a:solidFill>
                <a:latin typeface="Merriweather"/>
                <a:ea typeface="Merriweather"/>
                <a:cs typeface="Merriweather"/>
                <a:sym typeface="Merriweather"/>
              </a:rPr>
              <a:t>) </a:t>
            </a:r>
            <a:endParaRPr sz="2300">
              <a:solidFill>
                <a:srgbClr val="8E7CC3"/>
              </a:solidFill>
              <a:latin typeface="Merriweather"/>
              <a:ea typeface="Merriweather"/>
              <a:cs typeface="Merriweather"/>
              <a:sym typeface="Merriweather"/>
            </a:endParaRPr>
          </a:p>
          <a:p>
            <a:pPr indent="-374650" lvl="0" marL="457200" rtl="0" algn="l">
              <a:spcBef>
                <a:spcPts val="0"/>
              </a:spcBef>
              <a:spcAft>
                <a:spcPts val="0"/>
              </a:spcAft>
              <a:buClr>
                <a:srgbClr val="8E7CC3"/>
              </a:buClr>
              <a:buSzPts val="2300"/>
              <a:buFont typeface="Merriweather"/>
              <a:buChar char="●"/>
            </a:pPr>
            <a:r>
              <a:rPr lang="en" sz="2300">
                <a:latin typeface="Merriweather"/>
                <a:ea typeface="Merriweather"/>
                <a:cs typeface="Merriweather"/>
                <a:sym typeface="Merriweather"/>
              </a:rPr>
              <a:t>Nitric oxide</a:t>
            </a:r>
            <a:r>
              <a:rPr lang="en" sz="2300">
                <a:solidFill>
                  <a:srgbClr val="8E7CC3"/>
                </a:solidFill>
                <a:latin typeface="Merriweather"/>
                <a:ea typeface="Merriweather"/>
                <a:cs typeface="Merriweather"/>
                <a:sym typeface="Merriweather"/>
              </a:rPr>
              <a:t> (</a:t>
            </a:r>
            <a:r>
              <a:rPr lang="en" sz="2300">
                <a:latin typeface="Merriweather"/>
                <a:ea typeface="Merriweather"/>
                <a:cs typeface="Merriweather"/>
                <a:sym typeface="Merriweather"/>
              </a:rPr>
              <a:t>NO</a:t>
            </a:r>
            <a:r>
              <a:rPr lang="en" sz="2300">
                <a:solidFill>
                  <a:srgbClr val="8E7CC3"/>
                </a:solidFill>
                <a:latin typeface="Merriweather"/>
                <a:ea typeface="Merriweather"/>
                <a:cs typeface="Merriweather"/>
                <a:sym typeface="Merriweather"/>
              </a:rPr>
              <a:t>)</a:t>
            </a:r>
            <a:endParaRPr sz="2300">
              <a:solidFill>
                <a:srgbClr val="8E7CC3"/>
              </a:solidFill>
              <a:latin typeface="Merriweather"/>
              <a:ea typeface="Merriweather"/>
              <a:cs typeface="Merriweather"/>
              <a:sym typeface="Merriweather"/>
            </a:endParaRPr>
          </a:p>
          <a:p>
            <a:pPr indent="-374650" lvl="0" marL="457200" rtl="0" algn="l">
              <a:spcBef>
                <a:spcPts val="0"/>
              </a:spcBef>
              <a:spcAft>
                <a:spcPts val="0"/>
              </a:spcAft>
              <a:buClr>
                <a:srgbClr val="8E7CC3"/>
              </a:buClr>
              <a:buSzPts val="2300"/>
              <a:buFont typeface="Merriweather"/>
              <a:buChar char="●"/>
            </a:pPr>
            <a:r>
              <a:rPr lang="en" sz="2300">
                <a:latin typeface="Merriweather"/>
                <a:ea typeface="Merriweather"/>
                <a:cs typeface="Merriweather"/>
                <a:sym typeface="Merriweather"/>
              </a:rPr>
              <a:t>VIP</a:t>
            </a:r>
            <a:r>
              <a:rPr lang="en" sz="2300">
                <a:solidFill>
                  <a:srgbClr val="8E7CC3"/>
                </a:solidFill>
                <a:latin typeface="Merriweather"/>
                <a:ea typeface="Merriweather"/>
                <a:cs typeface="Merriweather"/>
                <a:sym typeface="Merriweather"/>
              </a:rPr>
              <a:t>.</a:t>
            </a:r>
            <a:endParaRPr sz="2300">
              <a:solidFill>
                <a:srgbClr val="8E7CC3"/>
              </a:solidFill>
              <a:latin typeface="Merriweather"/>
              <a:ea typeface="Merriweather"/>
              <a:cs typeface="Merriweather"/>
              <a:sym typeface="Merriweather"/>
            </a:endParaRPr>
          </a:p>
        </p:txBody>
      </p:sp>
      <p:sp>
        <p:nvSpPr>
          <p:cNvPr id="417" name="Google Shape;417;p25"/>
          <p:cNvSpPr txBox="1"/>
          <p:nvPr/>
        </p:nvSpPr>
        <p:spPr>
          <a:xfrm>
            <a:off x="789925" y="13107425"/>
            <a:ext cx="13034400" cy="328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highlight>
                  <a:srgbClr val="D9D2E9"/>
                </a:highlight>
                <a:latin typeface="Merriweather"/>
                <a:ea typeface="Merriweather"/>
                <a:cs typeface="Merriweather"/>
                <a:sym typeface="Merriweather"/>
              </a:rPr>
              <a:t>Afferent Sensory Nerve Fibers from the Gut</a:t>
            </a:r>
            <a:endParaRPr sz="2800">
              <a:highlight>
                <a:srgbClr val="D9D2E9"/>
              </a:highlight>
              <a:latin typeface="Merriweather"/>
              <a:ea typeface="Merriweather"/>
              <a:cs typeface="Merriweather"/>
              <a:sym typeface="Merriweather"/>
            </a:endParaRPr>
          </a:p>
          <a:p>
            <a:pPr indent="-406400" lvl="0" marL="457200" rtl="0" algn="l">
              <a:spcBef>
                <a:spcPts val="0"/>
              </a:spcBef>
              <a:spcAft>
                <a:spcPts val="0"/>
              </a:spcAft>
              <a:buClr>
                <a:srgbClr val="8E7CC3"/>
              </a:buClr>
              <a:buSzPts val="2800"/>
              <a:buFont typeface="Merriweather"/>
              <a:buChar char="●"/>
            </a:pPr>
            <a:r>
              <a:rPr b="1" lang="en" sz="2800">
                <a:solidFill>
                  <a:srgbClr val="8E7CC3"/>
                </a:solidFill>
                <a:latin typeface="Merriweather"/>
                <a:ea typeface="Merriweather"/>
                <a:cs typeface="Merriweather"/>
                <a:sym typeface="Merriweather"/>
              </a:rPr>
              <a:t>Cell bodies location</a:t>
            </a:r>
            <a:r>
              <a:rPr lang="en" sz="2800">
                <a:solidFill>
                  <a:srgbClr val="8E7CC3"/>
                </a:solidFill>
                <a:latin typeface="Merriweather"/>
                <a:ea typeface="Merriweather"/>
                <a:cs typeface="Merriweather"/>
                <a:sym typeface="Merriweather"/>
              </a:rPr>
              <a:t>:</a:t>
            </a:r>
            <a:endParaRPr sz="2800">
              <a:solidFill>
                <a:srgbClr val="8E7CC3"/>
              </a:solidFill>
              <a:latin typeface="Merriweather"/>
              <a:ea typeface="Merriweather"/>
              <a:cs typeface="Merriweather"/>
              <a:sym typeface="Merriweather"/>
            </a:endParaRPr>
          </a:p>
          <a:p>
            <a:pPr indent="-406400" lvl="0" marL="1371600" rtl="0" algn="l">
              <a:spcBef>
                <a:spcPts val="0"/>
              </a:spcBef>
              <a:spcAft>
                <a:spcPts val="0"/>
              </a:spcAft>
              <a:buClr>
                <a:srgbClr val="8E7CC3"/>
              </a:buClr>
              <a:buSzPts val="2800"/>
              <a:buFont typeface="Merriweather"/>
              <a:buChar char="-"/>
            </a:pPr>
            <a:r>
              <a:rPr lang="en" sz="2800">
                <a:latin typeface="Merriweather"/>
                <a:ea typeface="Merriweather"/>
                <a:cs typeface="Merriweather"/>
                <a:sym typeface="Merriweather"/>
              </a:rPr>
              <a:t>Enteric nervous system</a:t>
            </a:r>
            <a:r>
              <a:rPr lang="en" sz="2800">
                <a:solidFill>
                  <a:srgbClr val="8E7CC3"/>
                </a:solidFill>
                <a:latin typeface="Merriweather"/>
                <a:ea typeface="Merriweather"/>
                <a:cs typeface="Merriweather"/>
                <a:sym typeface="Merriweather"/>
              </a:rPr>
              <a:t>.</a:t>
            </a:r>
            <a:endParaRPr sz="2800">
              <a:solidFill>
                <a:srgbClr val="8E7CC3"/>
              </a:solidFill>
              <a:latin typeface="Merriweather"/>
              <a:ea typeface="Merriweather"/>
              <a:cs typeface="Merriweather"/>
              <a:sym typeface="Merriweather"/>
            </a:endParaRPr>
          </a:p>
          <a:p>
            <a:pPr indent="-406400" lvl="0" marL="1371600" rtl="0" algn="l">
              <a:spcBef>
                <a:spcPts val="0"/>
              </a:spcBef>
              <a:spcAft>
                <a:spcPts val="0"/>
              </a:spcAft>
              <a:buClr>
                <a:srgbClr val="8E7CC3"/>
              </a:buClr>
              <a:buSzPts val="2800"/>
              <a:buFont typeface="Merriweather"/>
              <a:buChar char="-"/>
            </a:pPr>
            <a:r>
              <a:rPr lang="en" sz="2800">
                <a:latin typeface="Merriweather"/>
                <a:ea typeface="Merriweather"/>
                <a:cs typeface="Merriweather"/>
                <a:sym typeface="Merriweather"/>
              </a:rPr>
              <a:t>Dorsal root ganglia</a:t>
            </a:r>
            <a:r>
              <a:rPr lang="en" sz="2800">
                <a:solidFill>
                  <a:srgbClr val="8E7CC3"/>
                </a:solidFill>
                <a:latin typeface="Merriweather"/>
                <a:ea typeface="Merriweather"/>
                <a:cs typeface="Merriweather"/>
                <a:sym typeface="Merriweather"/>
              </a:rPr>
              <a:t>.</a:t>
            </a:r>
            <a:endParaRPr sz="2800">
              <a:solidFill>
                <a:srgbClr val="8E7CC3"/>
              </a:solidFill>
              <a:latin typeface="Merriweather"/>
              <a:ea typeface="Merriweather"/>
              <a:cs typeface="Merriweather"/>
              <a:sym typeface="Merriweather"/>
            </a:endParaRPr>
          </a:p>
          <a:p>
            <a:pPr indent="-406400" lvl="0" marL="457200" rtl="0" algn="l">
              <a:spcBef>
                <a:spcPts val="0"/>
              </a:spcBef>
              <a:spcAft>
                <a:spcPts val="0"/>
              </a:spcAft>
              <a:buClr>
                <a:srgbClr val="8E7CC3"/>
              </a:buClr>
              <a:buSzPts val="2800"/>
              <a:buFont typeface="Merriweather"/>
              <a:buChar char="●"/>
            </a:pPr>
            <a:r>
              <a:rPr b="1" lang="en" sz="2800">
                <a:solidFill>
                  <a:srgbClr val="8E7CC3"/>
                </a:solidFill>
                <a:latin typeface="Merriweather"/>
                <a:ea typeface="Merriweather"/>
                <a:cs typeface="Merriweather"/>
                <a:sym typeface="Merriweather"/>
              </a:rPr>
              <a:t>Stimuli</a:t>
            </a:r>
            <a:endParaRPr b="1" sz="2800">
              <a:solidFill>
                <a:srgbClr val="8E7CC3"/>
              </a:solidFill>
              <a:latin typeface="Merriweather"/>
              <a:ea typeface="Merriweather"/>
              <a:cs typeface="Merriweather"/>
              <a:sym typeface="Merriweather"/>
            </a:endParaRPr>
          </a:p>
          <a:p>
            <a:pPr indent="-406400" lvl="2" marL="1371600" rtl="0" algn="l">
              <a:spcBef>
                <a:spcPts val="0"/>
              </a:spcBef>
              <a:spcAft>
                <a:spcPts val="0"/>
              </a:spcAft>
              <a:buClr>
                <a:srgbClr val="8E7CC3"/>
              </a:buClr>
              <a:buSzPts val="2800"/>
              <a:buFont typeface="Merriweather"/>
              <a:buAutoNum type="romanLcPeriod"/>
            </a:pPr>
            <a:r>
              <a:rPr lang="en" sz="2800">
                <a:latin typeface="Merriweather"/>
                <a:ea typeface="Merriweather"/>
                <a:cs typeface="Merriweather"/>
                <a:sym typeface="Merriweather"/>
              </a:rPr>
              <a:t>Irritation of the gut mucosa</a:t>
            </a:r>
            <a:r>
              <a:rPr lang="en" sz="2800">
                <a:solidFill>
                  <a:srgbClr val="8E7CC3"/>
                </a:solidFill>
                <a:latin typeface="Merriweather"/>
                <a:ea typeface="Merriweather"/>
                <a:cs typeface="Merriweather"/>
                <a:sym typeface="Merriweather"/>
              </a:rPr>
              <a:t>.</a:t>
            </a:r>
            <a:endParaRPr sz="2800">
              <a:solidFill>
                <a:srgbClr val="8E7CC3"/>
              </a:solidFill>
              <a:latin typeface="Merriweather"/>
              <a:ea typeface="Merriweather"/>
              <a:cs typeface="Merriweather"/>
              <a:sym typeface="Merriweather"/>
            </a:endParaRPr>
          </a:p>
          <a:p>
            <a:pPr indent="-406400" lvl="2" marL="1371600" rtl="0" algn="l">
              <a:spcBef>
                <a:spcPts val="0"/>
              </a:spcBef>
              <a:spcAft>
                <a:spcPts val="0"/>
              </a:spcAft>
              <a:buClr>
                <a:srgbClr val="8E7CC3"/>
              </a:buClr>
              <a:buSzPts val="2800"/>
              <a:buFont typeface="Merriweather"/>
              <a:buAutoNum type="romanLcPeriod"/>
            </a:pPr>
            <a:r>
              <a:rPr lang="en" sz="2800">
                <a:latin typeface="Merriweather"/>
                <a:ea typeface="Merriweather"/>
                <a:cs typeface="Merriweather"/>
                <a:sym typeface="Merriweather"/>
              </a:rPr>
              <a:t>Excessive distention of the gut</a:t>
            </a:r>
            <a:r>
              <a:rPr lang="en" sz="2800">
                <a:solidFill>
                  <a:srgbClr val="8E7CC3"/>
                </a:solidFill>
                <a:latin typeface="Merriweather"/>
                <a:ea typeface="Merriweather"/>
                <a:cs typeface="Merriweather"/>
                <a:sym typeface="Merriweather"/>
              </a:rPr>
              <a:t>.</a:t>
            </a:r>
            <a:endParaRPr sz="2800">
              <a:solidFill>
                <a:srgbClr val="8E7CC3"/>
              </a:solidFill>
              <a:latin typeface="Merriweather"/>
              <a:ea typeface="Merriweather"/>
              <a:cs typeface="Merriweather"/>
              <a:sym typeface="Merriweather"/>
            </a:endParaRPr>
          </a:p>
          <a:p>
            <a:pPr indent="-406400" lvl="2" marL="1371600" rtl="0" algn="l">
              <a:spcBef>
                <a:spcPts val="0"/>
              </a:spcBef>
              <a:spcAft>
                <a:spcPts val="0"/>
              </a:spcAft>
              <a:buClr>
                <a:srgbClr val="8E7CC3"/>
              </a:buClr>
              <a:buSzPts val="2800"/>
              <a:buFont typeface="Merriweather"/>
              <a:buAutoNum type="romanLcPeriod"/>
            </a:pPr>
            <a:r>
              <a:rPr lang="en" sz="2800">
                <a:latin typeface="Merriweather"/>
                <a:ea typeface="Merriweather"/>
                <a:cs typeface="Merriweather"/>
                <a:sym typeface="Merriweather"/>
              </a:rPr>
              <a:t>Presence of specific chemicals in the gut</a:t>
            </a:r>
            <a:r>
              <a:rPr lang="en" sz="2800">
                <a:solidFill>
                  <a:srgbClr val="8E7CC3"/>
                </a:solidFill>
                <a:latin typeface="Merriweather"/>
                <a:ea typeface="Merriweather"/>
                <a:cs typeface="Merriweather"/>
                <a:sym typeface="Merriweather"/>
              </a:rPr>
              <a:t>.</a:t>
            </a:r>
            <a:endParaRPr sz="2800">
              <a:solidFill>
                <a:srgbClr val="8E7CC3"/>
              </a:solidFill>
              <a:latin typeface="Merriweather"/>
              <a:ea typeface="Merriweather"/>
              <a:cs typeface="Merriweather"/>
              <a:sym typeface="Merriweather"/>
            </a:endParaRPr>
          </a:p>
          <a:p>
            <a:pPr indent="-406400" lvl="0" marL="457200" rtl="0" algn="l">
              <a:spcBef>
                <a:spcPts val="0"/>
              </a:spcBef>
              <a:spcAft>
                <a:spcPts val="0"/>
              </a:spcAft>
              <a:buClr>
                <a:srgbClr val="8E7CC3"/>
              </a:buClr>
              <a:buSzPts val="2800"/>
              <a:buFont typeface="Merriweather"/>
              <a:buChar char="●"/>
            </a:pPr>
            <a:r>
              <a:rPr b="1" lang="en" sz="2800">
                <a:solidFill>
                  <a:srgbClr val="8E7CC3"/>
                </a:solidFill>
                <a:latin typeface="Merriweather"/>
                <a:ea typeface="Merriweather"/>
                <a:cs typeface="Merriweather"/>
                <a:sym typeface="Merriweather"/>
              </a:rPr>
              <a:t>Type of signal transmitted</a:t>
            </a:r>
            <a:endParaRPr b="1" sz="2800">
              <a:solidFill>
                <a:srgbClr val="8E7CC3"/>
              </a:solidFill>
              <a:latin typeface="Merriweather"/>
              <a:ea typeface="Merriweather"/>
              <a:cs typeface="Merriweather"/>
              <a:sym typeface="Merriweather"/>
            </a:endParaRPr>
          </a:p>
          <a:p>
            <a:pPr indent="-406400" lvl="2" marL="1371600" rtl="0" algn="l">
              <a:spcBef>
                <a:spcPts val="0"/>
              </a:spcBef>
              <a:spcAft>
                <a:spcPts val="0"/>
              </a:spcAft>
              <a:buClr>
                <a:srgbClr val="8E7CC3"/>
              </a:buClr>
              <a:buSzPts val="2800"/>
              <a:buFont typeface="Merriweather"/>
              <a:buChar char="-"/>
            </a:pPr>
            <a:r>
              <a:rPr lang="en" sz="2800">
                <a:latin typeface="Merriweather"/>
                <a:ea typeface="Merriweather"/>
                <a:cs typeface="Merriweather"/>
                <a:sym typeface="Merriweather"/>
              </a:rPr>
              <a:t>Excitatory</a:t>
            </a:r>
            <a:r>
              <a:rPr lang="en" sz="2800">
                <a:solidFill>
                  <a:srgbClr val="8E7CC3"/>
                </a:solidFill>
                <a:latin typeface="Merriweather"/>
                <a:ea typeface="Merriweather"/>
                <a:cs typeface="Merriweather"/>
                <a:sym typeface="Merriweather"/>
              </a:rPr>
              <a:t>.</a:t>
            </a:r>
            <a:endParaRPr sz="2800">
              <a:solidFill>
                <a:srgbClr val="8E7CC3"/>
              </a:solidFill>
              <a:latin typeface="Merriweather"/>
              <a:ea typeface="Merriweather"/>
              <a:cs typeface="Merriweather"/>
              <a:sym typeface="Merriweather"/>
            </a:endParaRPr>
          </a:p>
          <a:p>
            <a:pPr indent="-406400" lvl="2" marL="1371600" rtl="0" algn="l">
              <a:spcBef>
                <a:spcPts val="0"/>
              </a:spcBef>
              <a:spcAft>
                <a:spcPts val="0"/>
              </a:spcAft>
              <a:buClr>
                <a:srgbClr val="8E7CC3"/>
              </a:buClr>
              <a:buSzPts val="2800"/>
              <a:buFont typeface="Merriweather"/>
              <a:buChar char="-"/>
            </a:pPr>
            <a:r>
              <a:rPr lang="en" sz="2800">
                <a:latin typeface="Merriweather"/>
                <a:ea typeface="Merriweather"/>
                <a:cs typeface="Merriweather"/>
                <a:sym typeface="Merriweather"/>
              </a:rPr>
              <a:t>Inhibitory</a:t>
            </a:r>
            <a:r>
              <a:rPr lang="en" sz="2800">
                <a:solidFill>
                  <a:srgbClr val="8E7CC3"/>
                </a:solidFill>
                <a:latin typeface="Merriweather"/>
                <a:ea typeface="Merriweather"/>
                <a:cs typeface="Merriweather"/>
                <a:sym typeface="Merriweather"/>
              </a:rPr>
              <a:t>.</a:t>
            </a:r>
            <a:endParaRPr sz="2800">
              <a:solidFill>
                <a:srgbClr val="8E7CC3"/>
              </a:solidFill>
              <a:latin typeface="Merriweather"/>
              <a:ea typeface="Merriweather"/>
              <a:cs typeface="Merriweather"/>
              <a:sym typeface="Merriweather"/>
            </a:endParaRPr>
          </a:p>
        </p:txBody>
      </p:sp>
      <p:sp>
        <p:nvSpPr>
          <p:cNvPr id="418" name="Google Shape;418;p25"/>
          <p:cNvSpPr txBox="1"/>
          <p:nvPr/>
        </p:nvSpPr>
        <p:spPr>
          <a:xfrm>
            <a:off x="0" y="18741708"/>
            <a:ext cx="38178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2400">
                <a:solidFill>
                  <a:srgbClr val="FFFFFF"/>
                </a:solidFill>
                <a:latin typeface="Verdana"/>
                <a:ea typeface="Verdana"/>
                <a:cs typeface="Verdana"/>
                <a:sym typeface="Verdana"/>
              </a:rPr>
              <a:t>Footnotes</a:t>
            </a:r>
            <a:endParaRPr sz="2400">
              <a:solidFill>
                <a:srgbClr val="FFFFFF"/>
              </a:solidFill>
              <a:latin typeface="Verdana"/>
              <a:ea typeface="Verdana"/>
              <a:cs typeface="Verdana"/>
              <a:sym typeface="Verdana"/>
            </a:endParaRPr>
          </a:p>
        </p:txBody>
      </p:sp>
      <p:sp>
        <p:nvSpPr>
          <p:cNvPr id="419" name="Google Shape;419;p25"/>
          <p:cNvSpPr/>
          <p:nvPr/>
        </p:nvSpPr>
        <p:spPr>
          <a:xfrm>
            <a:off x="545100" y="18741700"/>
            <a:ext cx="13585500" cy="4335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420" name="Google Shape;420;p25"/>
          <p:cNvSpPr/>
          <p:nvPr/>
        </p:nvSpPr>
        <p:spPr>
          <a:xfrm>
            <a:off x="0" y="18741700"/>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421" name="Google Shape;421;p25"/>
          <p:cNvSpPr txBox="1"/>
          <p:nvPr/>
        </p:nvSpPr>
        <p:spPr>
          <a:xfrm>
            <a:off x="630800" y="18687325"/>
            <a:ext cx="25632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FFFFFF"/>
                </a:solidFill>
                <a:latin typeface="Oswald"/>
                <a:ea typeface="Oswald"/>
                <a:cs typeface="Oswald"/>
                <a:sym typeface="Oswald"/>
              </a:rPr>
              <a:t>FOOTNOTES</a:t>
            </a:r>
            <a:endParaRPr sz="2500">
              <a:solidFill>
                <a:srgbClr val="FFFFFF"/>
              </a:solidFill>
              <a:latin typeface="Oswald"/>
              <a:ea typeface="Oswald"/>
              <a:cs typeface="Oswald"/>
              <a:sym typeface="Oswald"/>
            </a:endParaRPr>
          </a:p>
        </p:txBody>
      </p:sp>
      <p:sp>
        <p:nvSpPr>
          <p:cNvPr id="422" name="Google Shape;422;p25"/>
          <p:cNvSpPr txBox="1"/>
          <p:nvPr/>
        </p:nvSpPr>
        <p:spPr>
          <a:xfrm>
            <a:off x="-142400" y="19109800"/>
            <a:ext cx="14239500" cy="6996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Merriweather"/>
              <a:buAutoNum type="arabicPeriod"/>
            </a:pPr>
            <a:r>
              <a:rPr lang="en">
                <a:latin typeface="Merriweather"/>
                <a:ea typeface="Merriweather"/>
                <a:cs typeface="Merriweather"/>
                <a:sym typeface="Merriweather"/>
              </a:rPr>
              <a:t>Crypts of Lieberkuhn: Remember that the gut mucosa is far-away from smooth, it is invaginated into “pits”, with mucus cells at the surface. These pits are called crypts of lieberkuhn, check further readings for more. </a:t>
            </a:r>
            <a:endParaRPr>
              <a:latin typeface="Merriweather"/>
              <a:ea typeface="Merriweather"/>
              <a:cs typeface="Merriweather"/>
              <a:sym typeface="Merriweathe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6" name="Shape 426"/>
        <p:cNvGrpSpPr/>
        <p:nvPr/>
      </p:nvGrpSpPr>
      <p:grpSpPr>
        <a:xfrm>
          <a:off x="0" y="0"/>
          <a:ext cx="0" cy="0"/>
          <a:chOff x="0" y="0"/>
          <a:chExt cx="0" cy="0"/>
        </a:xfrm>
      </p:grpSpPr>
      <p:sp>
        <p:nvSpPr>
          <p:cNvPr id="427" name="Google Shape;427;p26"/>
          <p:cNvSpPr/>
          <p:nvPr/>
        </p:nvSpPr>
        <p:spPr>
          <a:xfrm>
            <a:off x="0" y="3704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428" name="Google Shape;428;p26"/>
          <p:cNvSpPr txBox="1"/>
          <p:nvPr/>
        </p:nvSpPr>
        <p:spPr>
          <a:xfrm>
            <a:off x="114093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One</a:t>
            </a:r>
            <a:endParaRPr sz="3500">
              <a:latin typeface="Oswald"/>
              <a:ea typeface="Oswald"/>
              <a:cs typeface="Oswald"/>
              <a:sym typeface="Oswald"/>
            </a:endParaRPr>
          </a:p>
        </p:txBody>
      </p:sp>
      <p:sp>
        <p:nvSpPr>
          <p:cNvPr id="429" name="Google Shape;429;p26"/>
          <p:cNvSpPr txBox="1"/>
          <p:nvPr/>
        </p:nvSpPr>
        <p:spPr>
          <a:xfrm>
            <a:off x="8" y="321600"/>
            <a:ext cx="7935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13</a:t>
            </a:r>
            <a:endParaRPr sz="4500">
              <a:solidFill>
                <a:srgbClr val="FFFFFF"/>
              </a:solidFill>
              <a:latin typeface="Oswald"/>
              <a:ea typeface="Oswald"/>
              <a:cs typeface="Oswald"/>
              <a:sym typeface="Oswald"/>
            </a:endParaRPr>
          </a:p>
          <a:p>
            <a:pPr indent="0" lvl="0" marL="0" rtl="0" algn="l">
              <a:spcBef>
                <a:spcPts val="0"/>
              </a:spcBef>
              <a:spcAft>
                <a:spcPts val="0"/>
              </a:spcAft>
              <a:buNone/>
            </a:pPr>
            <a:r>
              <a:t/>
            </a:r>
            <a:endParaRPr sz="4500">
              <a:solidFill>
                <a:srgbClr val="FFFFFF"/>
              </a:solidFill>
              <a:latin typeface="Oswald"/>
              <a:ea typeface="Oswald"/>
              <a:cs typeface="Oswald"/>
              <a:sym typeface="Oswald"/>
            </a:endParaRPr>
          </a:p>
        </p:txBody>
      </p:sp>
      <p:sp>
        <p:nvSpPr>
          <p:cNvPr id="430" name="Google Shape;430;p26"/>
          <p:cNvSpPr txBox="1"/>
          <p:nvPr/>
        </p:nvSpPr>
        <p:spPr>
          <a:xfrm>
            <a:off x="813441" y="321600"/>
            <a:ext cx="95067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GENERAL PRINCIPlES OF GIT PHYSIOLOGY </a:t>
            </a:r>
            <a:endParaRPr sz="3200">
              <a:solidFill>
                <a:srgbClr val="FFFFFF"/>
              </a:solidFill>
              <a:latin typeface="Oswald"/>
              <a:ea typeface="Oswald"/>
              <a:cs typeface="Oswald"/>
              <a:sym typeface="Oswald"/>
            </a:endParaRPr>
          </a:p>
        </p:txBody>
      </p:sp>
      <p:sp>
        <p:nvSpPr>
          <p:cNvPr id="431" name="Google Shape;431;p26"/>
          <p:cNvSpPr/>
          <p:nvPr/>
        </p:nvSpPr>
        <p:spPr>
          <a:xfrm>
            <a:off x="583046" y="370511"/>
            <a:ext cx="2304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432" name="Google Shape;432;p26"/>
          <p:cNvSpPr txBox="1"/>
          <p:nvPr/>
        </p:nvSpPr>
        <p:spPr>
          <a:xfrm>
            <a:off x="636334" y="1324331"/>
            <a:ext cx="119001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latin typeface="Oswald"/>
                <a:ea typeface="Oswald"/>
                <a:cs typeface="Oswald"/>
                <a:sym typeface="Oswald"/>
              </a:rPr>
              <a:t>Control of GI Function</a:t>
            </a:r>
            <a:endParaRPr sz="4800">
              <a:latin typeface="Oswald"/>
              <a:ea typeface="Oswald"/>
              <a:cs typeface="Oswald"/>
              <a:sym typeface="Oswald"/>
            </a:endParaRPr>
          </a:p>
          <a:p>
            <a:pPr indent="0" lvl="0" marL="0" rtl="0" algn="l">
              <a:spcBef>
                <a:spcPts val="0"/>
              </a:spcBef>
              <a:spcAft>
                <a:spcPts val="0"/>
              </a:spcAft>
              <a:buNone/>
            </a:pPr>
            <a:r>
              <a:t/>
            </a:r>
            <a:endParaRPr sz="4800">
              <a:latin typeface="Oswald"/>
              <a:ea typeface="Oswald"/>
              <a:cs typeface="Oswald"/>
              <a:sym typeface="Oswald"/>
            </a:endParaRPr>
          </a:p>
          <a:p>
            <a:pPr indent="0" lvl="0" marL="0" rtl="0" algn="l">
              <a:spcBef>
                <a:spcPts val="0"/>
              </a:spcBef>
              <a:spcAft>
                <a:spcPts val="0"/>
              </a:spcAft>
              <a:buNone/>
            </a:pPr>
            <a:r>
              <a:t/>
            </a:r>
            <a:endParaRPr sz="4800">
              <a:latin typeface="Oswald"/>
              <a:ea typeface="Oswald"/>
              <a:cs typeface="Oswald"/>
              <a:sym typeface="Oswald"/>
            </a:endParaRPr>
          </a:p>
        </p:txBody>
      </p:sp>
      <p:sp>
        <p:nvSpPr>
          <p:cNvPr id="433" name="Google Shape;433;p26"/>
          <p:cNvSpPr/>
          <p:nvPr/>
        </p:nvSpPr>
        <p:spPr>
          <a:xfrm>
            <a:off x="272680" y="1673818"/>
            <a:ext cx="468600" cy="433500"/>
          </a:xfrm>
          <a:prstGeom prst="rect">
            <a:avLst/>
          </a:prstGeom>
          <a:solidFill>
            <a:srgbClr val="6AA84F"/>
          </a:solidFill>
          <a:ln>
            <a:noFill/>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434" name="Google Shape;434;p26"/>
          <p:cNvSpPr/>
          <p:nvPr/>
        </p:nvSpPr>
        <p:spPr>
          <a:xfrm>
            <a:off x="272688" y="2457125"/>
            <a:ext cx="3816900" cy="1260300"/>
          </a:xfrm>
          <a:prstGeom prst="roundRect">
            <a:avLst>
              <a:gd fmla="val 50000" name="adj"/>
            </a:avLst>
          </a:prstGeom>
          <a:solidFill>
            <a:srgbClr val="93C47D"/>
          </a:solidFill>
          <a:ln cap="flat" cmpd="sng" w="38100">
            <a:solidFill>
              <a:srgbClr val="93C47D"/>
            </a:solidFill>
            <a:prstDash val="dot"/>
            <a:round/>
            <a:headEnd len="sm" w="sm" type="none"/>
            <a:tailEnd len="sm" w="sm" type="none"/>
          </a:ln>
        </p:spPr>
        <p:txBody>
          <a:bodyPr anchorCtr="0" anchor="ctr" bIns="140950" lIns="140950" spcFirstLastPara="1" rIns="140950" wrap="square" tIns="140950">
            <a:noAutofit/>
          </a:bodyPr>
          <a:lstStyle/>
          <a:p>
            <a:pPr indent="0" lvl="0" marL="0" rtl="0" algn="ctr">
              <a:spcBef>
                <a:spcPts val="0"/>
              </a:spcBef>
              <a:spcAft>
                <a:spcPts val="0"/>
              </a:spcAft>
              <a:buNone/>
            </a:pPr>
            <a:r>
              <a:rPr lang="en" sz="3800">
                <a:latin typeface="Merriweather"/>
                <a:ea typeface="Merriweather"/>
                <a:cs typeface="Merriweather"/>
                <a:sym typeface="Merriweather"/>
              </a:rPr>
              <a:t>Neural</a:t>
            </a:r>
            <a:endParaRPr sz="3800">
              <a:latin typeface="Merriweather"/>
              <a:ea typeface="Merriweather"/>
              <a:cs typeface="Merriweather"/>
              <a:sym typeface="Merriweather"/>
            </a:endParaRPr>
          </a:p>
        </p:txBody>
      </p:sp>
      <p:sp>
        <p:nvSpPr>
          <p:cNvPr id="435" name="Google Shape;435;p26"/>
          <p:cNvSpPr/>
          <p:nvPr/>
        </p:nvSpPr>
        <p:spPr>
          <a:xfrm>
            <a:off x="4630033" y="2457125"/>
            <a:ext cx="3816900" cy="1260300"/>
          </a:xfrm>
          <a:prstGeom prst="roundRect">
            <a:avLst>
              <a:gd fmla="val 50000" name="adj"/>
            </a:avLst>
          </a:prstGeom>
          <a:solidFill>
            <a:srgbClr val="B6D7A8"/>
          </a:solidFill>
          <a:ln>
            <a:noFill/>
          </a:ln>
        </p:spPr>
        <p:txBody>
          <a:bodyPr anchorCtr="0" anchor="ctr" bIns="140950" lIns="140950" spcFirstLastPara="1" rIns="140950" wrap="square" tIns="140950">
            <a:noAutofit/>
          </a:bodyPr>
          <a:lstStyle/>
          <a:p>
            <a:pPr indent="0" lvl="0" marL="0" rtl="0" algn="ctr">
              <a:spcBef>
                <a:spcPts val="0"/>
              </a:spcBef>
              <a:spcAft>
                <a:spcPts val="0"/>
              </a:spcAft>
              <a:buNone/>
            </a:pPr>
            <a:r>
              <a:rPr lang="en" sz="3800">
                <a:latin typeface="Merriweather"/>
                <a:ea typeface="Merriweather"/>
                <a:cs typeface="Merriweather"/>
                <a:sym typeface="Merriweather"/>
              </a:rPr>
              <a:t>Hormonal</a:t>
            </a:r>
            <a:endParaRPr sz="3800">
              <a:latin typeface="Merriweather"/>
              <a:ea typeface="Merriweather"/>
              <a:cs typeface="Merriweather"/>
              <a:sym typeface="Merriweather"/>
            </a:endParaRPr>
          </a:p>
        </p:txBody>
      </p:sp>
      <p:sp>
        <p:nvSpPr>
          <p:cNvPr id="436" name="Google Shape;436;p26"/>
          <p:cNvSpPr/>
          <p:nvPr/>
        </p:nvSpPr>
        <p:spPr>
          <a:xfrm>
            <a:off x="9270748" y="2457125"/>
            <a:ext cx="3816900" cy="1260300"/>
          </a:xfrm>
          <a:prstGeom prst="roundRect">
            <a:avLst>
              <a:gd fmla="val 50000" name="adj"/>
            </a:avLst>
          </a:prstGeom>
          <a:solidFill>
            <a:srgbClr val="D9EAD3"/>
          </a:solidFill>
          <a:ln>
            <a:noFill/>
          </a:ln>
        </p:spPr>
        <p:txBody>
          <a:bodyPr anchorCtr="0" anchor="ctr" bIns="140950" lIns="140950" spcFirstLastPara="1" rIns="140950" wrap="square" tIns="140950">
            <a:noAutofit/>
          </a:bodyPr>
          <a:lstStyle/>
          <a:p>
            <a:pPr indent="0" lvl="0" marL="0" rtl="0" algn="ctr">
              <a:spcBef>
                <a:spcPts val="0"/>
              </a:spcBef>
              <a:spcAft>
                <a:spcPts val="0"/>
              </a:spcAft>
              <a:buNone/>
            </a:pPr>
            <a:r>
              <a:rPr lang="en" sz="3800">
                <a:latin typeface="Merriweather"/>
                <a:ea typeface="Merriweather"/>
                <a:cs typeface="Merriweather"/>
                <a:sym typeface="Merriweather"/>
              </a:rPr>
              <a:t>GI contents</a:t>
            </a:r>
            <a:endParaRPr sz="3800">
              <a:latin typeface="Merriweather"/>
              <a:ea typeface="Merriweather"/>
              <a:cs typeface="Merriweather"/>
              <a:sym typeface="Merriweather"/>
            </a:endParaRPr>
          </a:p>
        </p:txBody>
      </p:sp>
      <p:sp>
        <p:nvSpPr>
          <p:cNvPr id="437" name="Google Shape;437;p26"/>
          <p:cNvSpPr/>
          <p:nvPr/>
        </p:nvSpPr>
        <p:spPr>
          <a:xfrm>
            <a:off x="302150" y="4417025"/>
            <a:ext cx="13475100" cy="15078900"/>
          </a:xfrm>
          <a:prstGeom prst="rect">
            <a:avLst/>
          </a:prstGeom>
          <a:noFill/>
          <a:ln cap="flat" cmpd="sng" w="66675">
            <a:solidFill>
              <a:srgbClr val="93C47D"/>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200">
              <a:latin typeface="Merriweather"/>
              <a:ea typeface="Merriweather"/>
              <a:cs typeface="Merriweather"/>
              <a:sym typeface="Merriweather"/>
            </a:endParaRPr>
          </a:p>
        </p:txBody>
      </p:sp>
      <p:cxnSp>
        <p:nvCxnSpPr>
          <p:cNvPr id="438" name="Google Shape;438;p26"/>
          <p:cNvCxnSpPr>
            <a:stCxn id="434" idx="2"/>
            <a:endCxn id="437" idx="0"/>
          </p:cNvCxnSpPr>
          <p:nvPr/>
        </p:nvCxnSpPr>
        <p:spPr>
          <a:xfrm flipH="1" rot="-5400000">
            <a:off x="4260588" y="1637975"/>
            <a:ext cx="699600" cy="4858500"/>
          </a:xfrm>
          <a:prstGeom prst="bentConnector3">
            <a:avLst>
              <a:gd fmla="val 50000" name="adj1"/>
            </a:avLst>
          </a:prstGeom>
          <a:noFill/>
          <a:ln cap="flat" cmpd="sng" w="66675">
            <a:solidFill>
              <a:srgbClr val="93C47D"/>
            </a:solidFill>
            <a:prstDash val="dot"/>
            <a:round/>
            <a:headEnd len="med" w="med" type="none"/>
            <a:tailEnd len="med" w="med" type="none"/>
          </a:ln>
        </p:spPr>
      </p:cxnSp>
      <p:sp>
        <p:nvSpPr>
          <p:cNvPr id="439" name="Google Shape;439;p26"/>
          <p:cNvSpPr txBox="1"/>
          <p:nvPr/>
        </p:nvSpPr>
        <p:spPr>
          <a:xfrm>
            <a:off x="1062600" y="6548124"/>
            <a:ext cx="13034400" cy="328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700">
                <a:solidFill>
                  <a:srgbClr val="38761D"/>
                </a:solidFill>
                <a:highlight>
                  <a:srgbClr val="D9EAD3"/>
                </a:highlight>
                <a:latin typeface="Merriweather"/>
                <a:ea typeface="Merriweather"/>
                <a:cs typeface="Merriweather"/>
                <a:sym typeface="Merriweather"/>
              </a:rPr>
              <a:t>2</a:t>
            </a:r>
            <a:r>
              <a:rPr lang="en" sz="4700">
                <a:solidFill>
                  <a:srgbClr val="38761D"/>
                </a:solidFill>
                <a:highlight>
                  <a:srgbClr val="D9EAD3"/>
                </a:highlight>
                <a:latin typeface="Merriweather"/>
                <a:ea typeface="Merriweather"/>
                <a:cs typeface="Merriweather"/>
                <a:sym typeface="Merriweather"/>
              </a:rPr>
              <a:t>. </a:t>
            </a:r>
            <a:r>
              <a:rPr lang="en" sz="3300">
                <a:highlight>
                  <a:srgbClr val="D9EAD3"/>
                </a:highlight>
                <a:latin typeface="Merriweather"/>
                <a:ea typeface="Merriweather"/>
                <a:cs typeface="Merriweather"/>
                <a:sym typeface="Merriweather"/>
              </a:rPr>
              <a:t>Sympathetic</a:t>
            </a:r>
            <a:r>
              <a:rPr lang="en" sz="3300">
                <a:highlight>
                  <a:srgbClr val="D9EAD3"/>
                </a:highlight>
                <a:latin typeface="Merriweather"/>
                <a:ea typeface="Merriweather"/>
                <a:cs typeface="Merriweather"/>
                <a:sym typeface="Merriweather"/>
              </a:rPr>
              <a:t> nervous system:</a:t>
            </a:r>
            <a:endParaRPr sz="3300">
              <a:highlight>
                <a:srgbClr val="D9EAD3"/>
              </a:highlight>
              <a:latin typeface="Merriweather"/>
              <a:ea typeface="Merriweather"/>
              <a:cs typeface="Merriweather"/>
              <a:sym typeface="Merriweather"/>
            </a:endParaRPr>
          </a:p>
          <a:p>
            <a:pPr indent="0" lvl="0" marL="0" rtl="0" algn="l">
              <a:spcBef>
                <a:spcPts val="0"/>
              </a:spcBef>
              <a:spcAft>
                <a:spcPts val="0"/>
              </a:spcAft>
              <a:buNone/>
            </a:pPr>
            <a:r>
              <a:t/>
            </a:r>
            <a:endParaRPr sz="2500">
              <a:latin typeface="Merriweather"/>
              <a:ea typeface="Merriweather"/>
              <a:cs typeface="Merriweather"/>
              <a:sym typeface="Merriweather"/>
            </a:endParaRPr>
          </a:p>
        </p:txBody>
      </p:sp>
      <p:sp>
        <p:nvSpPr>
          <p:cNvPr id="440" name="Google Shape;440;p26"/>
          <p:cNvSpPr txBox="1"/>
          <p:nvPr/>
        </p:nvSpPr>
        <p:spPr>
          <a:xfrm>
            <a:off x="1314625" y="4698875"/>
            <a:ext cx="10543500" cy="1944300"/>
          </a:xfrm>
          <a:prstGeom prst="rect">
            <a:avLst/>
          </a:prstGeom>
          <a:noFill/>
          <a:ln>
            <a:noFill/>
          </a:ln>
        </p:spPr>
        <p:txBody>
          <a:bodyPr anchorCtr="0" anchor="t" bIns="91425" lIns="91425" spcFirstLastPara="1" rIns="91425" wrap="square" tIns="91425">
            <a:noAutofit/>
          </a:bodyPr>
          <a:lstStyle/>
          <a:p>
            <a:pPr indent="-393700" lvl="0" marL="457200" rtl="0" algn="l">
              <a:spcBef>
                <a:spcPts val="0"/>
              </a:spcBef>
              <a:spcAft>
                <a:spcPts val="0"/>
              </a:spcAft>
              <a:buClr>
                <a:srgbClr val="8E7CC3"/>
              </a:buClr>
              <a:buSzPts val="2600"/>
              <a:buFont typeface="Merriweather"/>
              <a:buChar char="★"/>
            </a:pPr>
            <a:r>
              <a:rPr lang="en" sz="2600">
                <a:latin typeface="Merriweather"/>
                <a:ea typeface="Merriweather"/>
                <a:cs typeface="Merriweather"/>
                <a:sym typeface="Merriweather"/>
              </a:rPr>
              <a:t>Autonomic nervous system</a:t>
            </a:r>
            <a:r>
              <a:rPr lang="en" sz="2600">
                <a:solidFill>
                  <a:srgbClr val="8E7CC3"/>
                </a:solidFill>
                <a:latin typeface="Merriweather"/>
                <a:ea typeface="Merriweather"/>
                <a:cs typeface="Merriweather"/>
                <a:sym typeface="Merriweather"/>
              </a:rPr>
              <a:t> (</a:t>
            </a:r>
            <a:r>
              <a:rPr lang="en" sz="2600">
                <a:latin typeface="Merriweather"/>
                <a:ea typeface="Merriweather"/>
                <a:cs typeface="Merriweather"/>
                <a:sym typeface="Merriweather"/>
              </a:rPr>
              <a:t>ANS</a:t>
            </a:r>
            <a:r>
              <a:rPr lang="en" sz="2600">
                <a:solidFill>
                  <a:srgbClr val="8E7CC3"/>
                </a:solidFill>
                <a:latin typeface="Merriweather"/>
                <a:ea typeface="Merriweather"/>
                <a:cs typeface="Merriweather"/>
                <a:sym typeface="Merriweather"/>
              </a:rPr>
              <a:t>) </a:t>
            </a:r>
            <a:r>
              <a:rPr lang="en" sz="2600">
                <a:latin typeface="Merriweather"/>
                <a:ea typeface="Merriweather"/>
                <a:cs typeface="Merriweather"/>
                <a:sym typeface="Merriweather"/>
              </a:rPr>
              <a:t>is divided into</a:t>
            </a:r>
            <a:r>
              <a:rPr lang="en" sz="2600">
                <a:solidFill>
                  <a:srgbClr val="8E7CC3"/>
                </a:solidFill>
                <a:latin typeface="Merriweather"/>
                <a:ea typeface="Merriweather"/>
                <a:cs typeface="Merriweather"/>
                <a:sym typeface="Merriweather"/>
              </a:rPr>
              <a:t>:</a:t>
            </a:r>
            <a:endParaRPr sz="2600">
              <a:solidFill>
                <a:srgbClr val="8E7CC3"/>
              </a:solidFill>
              <a:latin typeface="Merriweather"/>
              <a:ea typeface="Merriweather"/>
              <a:cs typeface="Merriweather"/>
              <a:sym typeface="Merriweather"/>
            </a:endParaRPr>
          </a:p>
          <a:p>
            <a:pPr indent="0" lvl="0" marL="0" rtl="0" algn="l">
              <a:spcBef>
                <a:spcPts val="0"/>
              </a:spcBef>
              <a:spcAft>
                <a:spcPts val="0"/>
              </a:spcAft>
              <a:buNone/>
            </a:pPr>
            <a:r>
              <a:rPr b="1" lang="en" sz="2600">
                <a:solidFill>
                  <a:srgbClr val="8E7CC3"/>
                </a:solidFill>
                <a:latin typeface="Merriweather"/>
                <a:ea typeface="Merriweather"/>
                <a:cs typeface="Merriweather"/>
                <a:sym typeface="Merriweather"/>
              </a:rPr>
              <a:t>-</a:t>
            </a:r>
            <a:r>
              <a:rPr lang="en" sz="2600">
                <a:solidFill>
                  <a:srgbClr val="8E7CC3"/>
                </a:solidFill>
                <a:latin typeface="Merriweather"/>
                <a:ea typeface="Merriweather"/>
                <a:cs typeface="Merriweather"/>
                <a:sym typeface="Merriweather"/>
              </a:rPr>
              <a:t> </a:t>
            </a:r>
            <a:r>
              <a:rPr lang="en" sz="2600">
                <a:latin typeface="Merriweather"/>
                <a:ea typeface="Merriweather"/>
                <a:cs typeface="Merriweather"/>
                <a:sym typeface="Merriweather"/>
              </a:rPr>
              <a:t>Parasympathetic</a:t>
            </a:r>
            <a:endParaRPr sz="2600">
              <a:latin typeface="Merriweather"/>
              <a:ea typeface="Merriweather"/>
              <a:cs typeface="Merriweather"/>
              <a:sym typeface="Merriweather"/>
            </a:endParaRPr>
          </a:p>
          <a:p>
            <a:pPr indent="0" lvl="0" marL="0" rtl="0" algn="l">
              <a:spcBef>
                <a:spcPts val="0"/>
              </a:spcBef>
              <a:spcAft>
                <a:spcPts val="0"/>
              </a:spcAft>
              <a:buNone/>
            </a:pPr>
            <a:r>
              <a:rPr b="1" lang="en" sz="2600">
                <a:solidFill>
                  <a:srgbClr val="8E7CC3"/>
                </a:solidFill>
                <a:latin typeface="Merriweather"/>
                <a:ea typeface="Merriweather"/>
                <a:cs typeface="Merriweather"/>
                <a:sym typeface="Merriweather"/>
              </a:rPr>
              <a:t>-</a:t>
            </a:r>
            <a:r>
              <a:rPr lang="en" sz="2600">
                <a:solidFill>
                  <a:srgbClr val="8E7CC3"/>
                </a:solidFill>
                <a:latin typeface="Merriweather"/>
                <a:ea typeface="Merriweather"/>
                <a:cs typeface="Merriweather"/>
                <a:sym typeface="Merriweather"/>
              </a:rPr>
              <a:t> </a:t>
            </a:r>
            <a:r>
              <a:rPr lang="en" sz="2600">
                <a:latin typeface="Merriweather"/>
                <a:ea typeface="Merriweather"/>
                <a:cs typeface="Merriweather"/>
                <a:sym typeface="Merriweather"/>
              </a:rPr>
              <a:t>Sympathetic</a:t>
            </a:r>
            <a:endParaRPr sz="2600">
              <a:latin typeface="Merriweather"/>
              <a:ea typeface="Merriweather"/>
              <a:cs typeface="Merriweather"/>
              <a:sym typeface="Merriweather"/>
            </a:endParaRPr>
          </a:p>
          <a:p>
            <a:pPr indent="0" lvl="0" marL="0" rtl="0" algn="l">
              <a:spcBef>
                <a:spcPts val="0"/>
              </a:spcBef>
              <a:spcAft>
                <a:spcPts val="0"/>
              </a:spcAft>
              <a:buNone/>
            </a:pPr>
            <a:r>
              <a:rPr b="1" lang="en" sz="2600">
                <a:solidFill>
                  <a:srgbClr val="8E7CC3"/>
                </a:solidFill>
                <a:latin typeface="Merriweather"/>
                <a:ea typeface="Merriweather"/>
                <a:cs typeface="Merriweather"/>
                <a:sym typeface="Merriweather"/>
              </a:rPr>
              <a:t>-</a:t>
            </a:r>
            <a:r>
              <a:rPr lang="en" sz="2600">
                <a:solidFill>
                  <a:srgbClr val="8E7CC3"/>
                </a:solidFill>
                <a:latin typeface="Merriweather"/>
                <a:ea typeface="Merriweather"/>
                <a:cs typeface="Merriweather"/>
                <a:sym typeface="Merriweather"/>
              </a:rPr>
              <a:t> </a:t>
            </a:r>
            <a:r>
              <a:rPr lang="en" sz="2600">
                <a:latin typeface="Merriweather"/>
                <a:ea typeface="Merriweather"/>
                <a:cs typeface="Merriweather"/>
                <a:sym typeface="Merriweather"/>
              </a:rPr>
              <a:t>Enteric Nervous System </a:t>
            </a:r>
            <a:r>
              <a:rPr lang="en" sz="2600">
                <a:solidFill>
                  <a:srgbClr val="8E7CC3"/>
                </a:solidFill>
                <a:latin typeface="Merriweather"/>
                <a:ea typeface="Merriweather"/>
                <a:cs typeface="Merriweather"/>
                <a:sym typeface="Merriweather"/>
              </a:rPr>
              <a:t>(</a:t>
            </a:r>
            <a:r>
              <a:rPr lang="en" sz="2600">
                <a:latin typeface="Merriweather"/>
                <a:ea typeface="Merriweather"/>
                <a:cs typeface="Merriweather"/>
                <a:sym typeface="Merriweather"/>
              </a:rPr>
              <a:t>ENS</a:t>
            </a:r>
            <a:r>
              <a:rPr lang="en" sz="2600">
                <a:solidFill>
                  <a:srgbClr val="8E7CC3"/>
                </a:solidFill>
                <a:latin typeface="Merriweather"/>
                <a:ea typeface="Merriweather"/>
                <a:cs typeface="Merriweather"/>
                <a:sym typeface="Merriweather"/>
              </a:rPr>
              <a:t>)</a:t>
            </a:r>
            <a:endParaRPr sz="2600">
              <a:solidFill>
                <a:srgbClr val="8E7CC3"/>
              </a:solidFill>
              <a:latin typeface="Merriweather"/>
              <a:ea typeface="Merriweather"/>
              <a:cs typeface="Merriweather"/>
              <a:sym typeface="Merriweather"/>
            </a:endParaRPr>
          </a:p>
        </p:txBody>
      </p:sp>
      <p:pic>
        <p:nvPicPr>
          <p:cNvPr id="441" name="Google Shape;441;p26"/>
          <p:cNvPicPr preferRelativeResize="0"/>
          <p:nvPr/>
        </p:nvPicPr>
        <p:blipFill>
          <a:blip r:embed="rId3">
            <a:alphaModFix/>
          </a:blip>
          <a:stretch>
            <a:fillRect/>
          </a:stretch>
        </p:blipFill>
        <p:spPr>
          <a:xfrm>
            <a:off x="8449751" y="6915901"/>
            <a:ext cx="5327500" cy="5646353"/>
          </a:xfrm>
          <a:prstGeom prst="rect">
            <a:avLst/>
          </a:prstGeom>
          <a:noFill/>
          <a:ln>
            <a:noFill/>
          </a:ln>
        </p:spPr>
      </p:pic>
      <p:sp>
        <p:nvSpPr>
          <p:cNvPr id="442" name="Google Shape;442;p26"/>
          <p:cNvSpPr txBox="1"/>
          <p:nvPr/>
        </p:nvSpPr>
        <p:spPr>
          <a:xfrm>
            <a:off x="936750" y="7624625"/>
            <a:ext cx="6855900" cy="3534900"/>
          </a:xfrm>
          <a:prstGeom prst="rect">
            <a:avLst/>
          </a:prstGeom>
          <a:noFill/>
          <a:ln cap="flat" cmpd="sng" w="28575">
            <a:solidFill>
              <a:srgbClr val="B4A7D6"/>
            </a:solidFill>
            <a:prstDash val="solid"/>
            <a:round/>
            <a:headEnd len="sm" w="sm" type="none"/>
            <a:tailEnd len="sm" w="sm" type="none"/>
          </a:ln>
        </p:spPr>
        <p:txBody>
          <a:bodyPr anchorCtr="0" anchor="t" bIns="91425" lIns="91425" spcFirstLastPara="1" rIns="91425" wrap="square" tIns="91425">
            <a:noAutofit/>
          </a:bodyPr>
          <a:lstStyle/>
          <a:p>
            <a:pPr indent="-387350" lvl="0" marL="457200" rtl="0" algn="l">
              <a:spcBef>
                <a:spcPts val="0"/>
              </a:spcBef>
              <a:spcAft>
                <a:spcPts val="0"/>
              </a:spcAft>
              <a:buClr>
                <a:srgbClr val="8E7CC3"/>
              </a:buClr>
              <a:buSzPts val="2500"/>
              <a:buFont typeface="Merriweather"/>
              <a:buChar char="●"/>
            </a:pPr>
            <a:r>
              <a:rPr lang="en" sz="2500">
                <a:latin typeface="Merriweather"/>
                <a:ea typeface="Merriweather"/>
                <a:cs typeface="Merriweather"/>
                <a:sym typeface="Merriweather"/>
              </a:rPr>
              <a:t>Origin</a:t>
            </a:r>
            <a:r>
              <a:rPr lang="en" sz="2500">
                <a:solidFill>
                  <a:srgbClr val="8E7CC3"/>
                </a:solidFill>
                <a:latin typeface="Merriweather"/>
                <a:ea typeface="Merriweather"/>
                <a:cs typeface="Merriweather"/>
                <a:sym typeface="Merriweather"/>
              </a:rPr>
              <a:t>: </a:t>
            </a:r>
            <a:r>
              <a:rPr b="1" lang="en" sz="2500">
                <a:solidFill>
                  <a:srgbClr val="8E7CC3"/>
                </a:solidFill>
                <a:latin typeface="Merriweather"/>
                <a:ea typeface="Merriweather"/>
                <a:cs typeface="Merriweather"/>
                <a:sym typeface="Merriweather"/>
              </a:rPr>
              <a:t>T5-L2</a:t>
            </a:r>
            <a:endParaRPr b="1" sz="2500">
              <a:solidFill>
                <a:srgbClr val="8E7CC3"/>
              </a:solidFill>
              <a:latin typeface="Merriweather"/>
              <a:ea typeface="Merriweather"/>
              <a:cs typeface="Merriweather"/>
              <a:sym typeface="Merriweather"/>
            </a:endParaRPr>
          </a:p>
          <a:p>
            <a:pPr indent="-387350" lvl="0" marL="457200" rtl="0" algn="l">
              <a:spcBef>
                <a:spcPts val="0"/>
              </a:spcBef>
              <a:spcAft>
                <a:spcPts val="0"/>
              </a:spcAft>
              <a:buClr>
                <a:srgbClr val="8E7CC3"/>
              </a:buClr>
              <a:buSzPts val="2500"/>
              <a:buFont typeface="Merriweather"/>
              <a:buChar char="●"/>
            </a:pPr>
            <a:r>
              <a:rPr lang="en" sz="2500">
                <a:latin typeface="Merriweather"/>
                <a:ea typeface="Merriweather"/>
                <a:cs typeface="Merriweather"/>
                <a:sym typeface="Merriweather"/>
              </a:rPr>
              <a:t>Innervates essentially GI tract</a:t>
            </a:r>
            <a:r>
              <a:rPr lang="en" sz="2500">
                <a:solidFill>
                  <a:srgbClr val="8E7CC3"/>
                </a:solidFill>
                <a:latin typeface="Merriweather"/>
                <a:ea typeface="Merriweather"/>
                <a:cs typeface="Merriweather"/>
                <a:sym typeface="Merriweather"/>
              </a:rPr>
              <a:t>.</a:t>
            </a:r>
            <a:endParaRPr sz="2500">
              <a:solidFill>
                <a:srgbClr val="8E7CC3"/>
              </a:solidFill>
              <a:latin typeface="Merriweather"/>
              <a:ea typeface="Merriweather"/>
              <a:cs typeface="Merriweather"/>
              <a:sym typeface="Merriweather"/>
            </a:endParaRPr>
          </a:p>
          <a:p>
            <a:pPr indent="-387350" lvl="0" marL="457200" rtl="0" algn="l">
              <a:spcBef>
                <a:spcPts val="0"/>
              </a:spcBef>
              <a:spcAft>
                <a:spcPts val="0"/>
              </a:spcAft>
              <a:buClr>
                <a:srgbClr val="8E7CC3"/>
              </a:buClr>
              <a:buSzPts val="2500"/>
              <a:buFont typeface="Merriweather"/>
              <a:buChar char="●"/>
            </a:pPr>
            <a:r>
              <a:rPr lang="en" sz="2500">
                <a:latin typeface="Merriweather"/>
                <a:ea typeface="Merriweather"/>
                <a:cs typeface="Merriweather"/>
                <a:sym typeface="Merriweather"/>
              </a:rPr>
              <a:t>Nerve endings secrete mainly norepinephrine</a:t>
            </a:r>
            <a:r>
              <a:rPr lang="en" sz="2500">
                <a:solidFill>
                  <a:srgbClr val="8E7CC3"/>
                </a:solidFill>
                <a:latin typeface="Merriweather"/>
                <a:ea typeface="Merriweather"/>
                <a:cs typeface="Merriweather"/>
                <a:sym typeface="Merriweather"/>
              </a:rPr>
              <a:t>.</a:t>
            </a:r>
            <a:endParaRPr sz="2500">
              <a:solidFill>
                <a:srgbClr val="8E7CC3"/>
              </a:solidFill>
              <a:latin typeface="Merriweather"/>
              <a:ea typeface="Merriweather"/>
              <a:cs typeface="Merriweather"/>
              <a:sym typeface="Merriweather"/>
            </a:endParaRPr>
          </a:p>
          <a:p>
            <a:pPr indent="-387350" lvl="0" marL="457200" rtl="0" algn="l">
              <a:spcBef>
                <a:spcPts val="0"/>
              </a:spcBef>
              <a:spcAft>
                <a:spcPts val="0"/>
              </a:spcAft>
              <a:buClr>
                <a:srgbClr val="CC4125"/>
              </a:buClr>
              <a:buSzPts val="2500"/>
              <a:buFont typeface="Merriweather"/>
              <a:buChar char="●"/>
            </a:pPr>
            <a:r>
              <a:rPr lang="en" sz="2500">
                <a:solidFill>
                  <a:srgbClr val="CC4125"/>
                </a:solidFill>
                <a:latin typeface="Merriweather"/>
                <a:ea typeface="Merriweather"/>
                <a:cs typeface="Merriweather"/>
                <a:sym typeface="Merriweather"/>
              </a:rPr>
              <a:t>Stimulation inhibits activity of the GI.</a:t>
            </a:r>
            <a:endParaRPr sz="2500">
              <a:solidFill>
                <a:srgbClr val="CC4125"/>
              </a:solidFill>
              <a:latin typeface="Merriweather"/>
              <a:ea typeface="Merriweather"/>
              <a:cs typeface="Merriweather"/>
              <a:sym typeface="Merriweather"/>
            </a:endParaRPr>
          </a:p>
          <a:p>
            <a:pPr indent="-387350" lvl="0" marL="457200" rtl="0" algn="l">
              <a:spcBef>
                <a:spcPts val="0"/>
              </a:spcBef>
              <a:spcAft>
                <a:spcPts val="0"/>
              </a:spcAft>
              <a:buClr>
                <a:srgbClr val="8E7CC3"/>
              </a:buClr>
              <a:buSzPts val="2500"/>
              <a:buFont typeface="Merriweather"/>
              <a:buChar char="●"/>
            </a:pPr>
            <a:r>
              <a:rPr lang="en" sz="2500">
                <a:latin typeface="Merriweather"/>
                <a:ea typeface="Merriweather"/>
                <a:cs typeface="Merriweather"/>
                <a:sym typeface="Merriweather"/>
              </a:rPr>
              <a:t>Strong stimulation</a:t>
            </a:r>
            <a:r>
              <a:rPr lang="en" sz="2500">
                <a:solidFill>
                  <a:srgbClr val="8E7CC3"/>
                </a:solidFill>
                <a:latin typeface="Merriweather"/>
                <a:ea typeface="Merriweather"/>
                <a:cs typeface="Merriweather"/>
                <a:sym typeface="Merriweather"/>
              </a:rPr>
              <a:t> </a:t>
            </a:r>
            <a:r>
              <a:rPr b="1" lang="en" sz="2500">
                <a:solidFill>
                  <a:srgbClr val="8E7CC3"/>
                </a:solidFill>
                <a:latin typeface="Merriweather"/>
                <a:ea typeface="Merriweather"/>
                <a:cs typeface="Merriweather"/>
                <a:sym typeface="Merriweather"/>
              </a:rPr>
              <a:t>→</a:t>
            </a:r>
            <a:r>
              <a:rPr lang="en" sz="2500">
                <a:solidFill>
                  <a:srgbClr val="8E7CC3"/>
                </a:solidFill>
                <a:latin typeface="Merriweather"/>
                <a:ea typeface="Merriweather"/>
                <a:cs typeface="Merriweather"/>
                <a:sym typeface="Merriweather"/>
              </a:rPr>
              <a:t> </a:t>
            </a:r>
            <a:r>
              <a:rPr lang="en" sz="2500">
                <a:latin typeface="Merriweather"/>
                <a:ea typeface="Merriweather"/>
                <a:cs typeface="Merriweather"/>
                <a:sym typeface="Merriweather"/>
              </a:rPr>
              <a:t>can inhibit motor movements </a:t>
            </a:r>
            <a:r>
              <a:rPr lang="en" sz="2500">
                <a:latin typeface="Merriweather"/>
                <a:ea typeface="Merriweather"/>
                <a:cs typeface="Merriweather"/>
                <a:sym typeface="Merriweather"/>
              </a:rPr>
              <a:t>so </a:t>
            </a:r>
            <a:r>
              <a:rPr lang="en" sz="2500">
                <a:latin typeface="Merriweather"/>
                <a:ea typeface="Merriweather"/>
                <a:cs typeface="Merriweather"/>
                <a:sym typeface="Merriweather"/>
              </a:rPr>
              <a:t>greatly</a:t>
            </a:r>
            <a:r>
              <a:rPr lang="en" sz="2500">
                <a:solidFill>
                  <a:srgbClr val="8E7CC3"/>
                </a:solidFill>
                <a:latin typeface="Merriweather"/>
                <a:ea typeface="Merriweather"/>
                <a:cs typeface="Merriweather"/>
                <a:sym typeface="Merriweather"/>
              </a:rPr>
              <a:t> </a:t>
            </a:r>
            <a:r>
              <a:rPr b="1" lang="en" sz="2500">
                <a:solidFill>
                  <a:srgbClr val="8E7CC3"/>
                </a:solidFill>
                <a:latin typeface="Merriweather"/>
                <a:ea typeface="Merriweather"/>
                <a:cs typeface="Merriweather"/>
                <a:sym typeface="Merriweather"/>
              </a:rPr>
              <a:t>→ </a:t>
            </a:r>
            <a:r>
              <a:rPr lang="en" sz="2500">
                <a:latin typeface="Merriweather"/>
                <a:ea typeface="Merriweather"/>
                <a:cs typeface="Merriweather"/>
                <a:sym typeface="Merriweather"/>
              </a:rPr>
              <a:t>block movement of food</a:t>
            </a:r>
            <a:r>
              <a:rPr lang="en" sz="2500">
                <a:solidFill>
                  <a:srgbClr val="8E7CC3"/>
                </a:solidFill>
                <a:latin typeface="Merriweather"/>
                <a:ea typeface="Merriweather"/>
                <a:cs typeface="Merriweather"/>
                <a:sym typeface="Merriweather"/>
              </a:rPr>
              <a:t>.</a:t>
            </a:r>
            <a:endParaRPr sz="2500">
              <a:solidFill>
                <a:srgbClr val="8E7CC3"/>
              </a:solidFill>
              <a:latin typeface="Merriweather"/>
              <a:ea typeface="Merriweather"/>
              <a:cs typeface="Merriweather"/>
              <a:sym typeface="Merriweather"/>
            </a:endParaRPr>
          </a:p>
        </p:txBody>
      </p:sp>
      <p:sp>
        <p:nvSpPr>
          <p:cNvPr id="443" name="Google Shape;443;p26"/>
          <p:cNvSpPr txBox="1"/>
          <p:nvPr/>
        </p:nvSpPr>
        <p:spPr>
          <a:xfrm>
            <a:off x="937807" y="12834969"/>
            <a:ext cx="13034400" cy="328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700">
                <a:solidFill>
                  <a:srgbClr val="38761D"/>
                </a:solidFill>
                <a:highlight>
                  <a:srgbClr val="D9EAD3"/>
                </a:highlight>
                <a:latin typeface="Merriweather"/>
                <a:ea typeface="Merriweather"/>
                <a:cs typeface="Merriweather"/>
                <a:sym typeface="Merriweather"/>
              </a:rPr>
              <a:t>3</a:t>
            </a:r>
            <a:r>
              <a:rPr lang="en" sz="4700">
                <a:solidFill>
                  <a:srgbClr val="38761D"/>
                </a:solidFill>
                <a:highlight>
                  <a:srgbClr val="D9EAD3"/>
                </a:highlight>
                <a:latin typeface="Merriweather"/>
                <a:ea typeface="Merriweather"/>
                <a:cs typeface="Merriweather"/>
                <a:sym typeface="Merriweather"/>
              </a:rPr>
              <a:t>. </a:t>
            </a:r>
            <a:r>
              <a:rPr lang="en" sz="3300">
                <a:highlight>
                  <a:srgbClr val="D9EAD3"/>
                </a:highlight>
                <a:latin typeface="Merriweather"/>
                <a:ea typeface="Merriweather"/>
                <a:cs typeface="Merriweather"/>
                <a:sym typeface="Merriweather"/>
              </a:rPr>
              <a:t>Parasympathetic</a:t>
            </a:r>
            <a:r>
              <a:rPr lang="en" sz="3300">
                <a:highlight>
                  <a:srgbClr val="D9EAD3"/>
                </a:highlight>
                <a:latin typeface="Merriweather"/>
                <a:ea typeface="Merriweather"/>
                <a:cs typeface="Merriweather"/>
                <a:sym typeface="Merriweather"/>
              </a:rPr>
              <a:t> nervous system:</a:t>
            </a:r>
            <a:endParaRPr sz="3300">
              <a:highlight>
                <a:srgbClr val="D9EAD3"/>
              </a:highlight>
              <a:latin typeface="Merriweather"/>
              <a:ea typeface="Merriweather"/>
              <a:cs typeface="Merriweather"/>
              <a:sym typeface="Merriweather"/>
            </a:endParaRPr>
          </a:p>
          <a:p>
            <a:pPr indent="0" lvl="0" marL="0" rtl="0" algn="l">
              <a:spcBef>
                <a:spcPts val="0"/>
              </a:spcBef>
              <a:spcAft>
                <a:spcPts val="0"/>
              </a:spcAft>
              <a:buNone/>
            </a:pPr>
            <a:r>
              <a:t/>
            </a:r>
            <a:endParaRPr sz="2500">
              <a:latin typeface="Merriweather"/>
              <a:ea typeface="Merriweather"/>
              <a:cs typeface="Merriweather"/>
              <a:sym typeface="Merriweather"/>
            </a:endParaRPr>
          </a:p>
        </p:txBody>
      </p:sp>
      <p:sp>
        <p:nvSpPr>
          <p:cNvPr id="444" name="Google Shape;444;p26"/>
          <p:cNvSpPr txBox="1"/>
          <p:nvPr/>
        </p:nvSpPr>
        <p:spPr>
          <a:xfrm>
            <a:off x="583050" y="13818625"/>
            <a:ext cx="7563300" cy="5390400"/>
          </a:xfrm>
          <a:prstGeom prst="rect">
            <a:avLst/>
          </a:prstGeom>
          <a:noFill/>
          <a:ln cap="flat" cmpd="sng" w="28575">
            <a:solidFill>
              <a:srgbClr val="B4A7D6"/>
            </a:solidFill>
            <a:prstDash val="solid"/>
            <a:round/>
            <a:headEnd len="sm" w="sm" type="none"/>
            <a:tailEnd len="sm" w="sm" type="none"/>
          </a:ln>
        </p:spPr>
        <p:txBody>
          <a:bodyPr anchorCtr="0" anchor="t" bIns="91425" lIns="91425" spcFirstLastPara="1" rIns="91425" wrap="square" tIns="91425">
            <a:noAutofit/>
          </a:bodyPr>
          <a:lstStyle/>
          <a:p>
            <a:pPr indent="-387350" lvl="0" marL="457200" rtl="0" algn="l">
              <a:spcBef>
                <a:spcPts val="0"/>
              </a:spcBef>
              <a:spcAft>
                <a:spcPts val="0"/>
              </a:spcAft>
              <a:buClr>
                <a:srgbClr val="8E7CC3"/>
              </a:buClr>
              <a:buSzPts val="2500"/>
              <a:buFont typeface="Merriweather"/>
              <a:buChar char="●"/>
            </a:pPr>
            <a:r>
              <a:rPr lang="en" sz="2500">
                <a:solidFill>
                  <a:schemeClr val="dk1"/>
                </a:solidFill>
                <a:latin typeface="Merriweather"/>
                <a:ea typeface="Merriweather"/>
                <a:cs typeface="Merriweather"/>
                <a:sym typeface="Merriweather"/>
              </a:rPr>
              <a:t>Vagus</a:t>
            </a:r>
            <a:r>
              <a:rPr lang="en" sz="2500">
                <a:solidFill>
                  <a:schemeClr val="dk1"/>
                </a:solidFill>
                <a:latin typeface="Merriweather"/>
                <a:ea typeface="Merriweather"/>
                <a:cs typeface="Merriweather"/>
                <a:sym typeface="Merriweather"/>
              </a:rPr>
              <a:t> nerves </a:t>
            </a:r>
            <a:r>
              <a:rPr lang="en" sz="2500">
                <a:solidFill>
                  <a:srgbClr val="8E7CC3"/>
                </a:solidFill>
                <a:latin typeface="Merriweather"/>
                <a:ea typeface="Merriweather"/>
                <a:cs typeface="Merriweather"/>
                <a:sym typeface="Merriweather"/>
              </a:rPr>
              <a:t>(</a:t>
            </a:r>
            <a:r>
              <a:rPr lang="en" sz="2500">
                <a:solidFill>
                  <a:schemeClr val="dk1"/>
                </a:solidFill>
                <a:latin typeface="Merriweather"/>
                <a:ea typeface="Merriweather"/>
                <a:cs typeface="Merriweather"/>
                <a:sym typeface="Merriweather"/>
              </a:rPr>
              <a:t>cranial division</a:t>
            </a:r>
            <a:r>
              <a:rPr lang="en" sz="2500">
                <a:solidFill>
                  <a:srgbClr val="8E7CC3"/>
                </a:solidFill>
                <a:latin typeface="Merriweather"/>
                <a:ea typeface="Merriweather"/>
                <a:cs typeface="Merriweather"/>
                <a:sym typeface="Merriweather"/>
              </a:rPr>
              <a:t>) </a:t>
            </a:r>
            <a:r>
              <a:rPr lang="en">
                <a:latin typeface="Merriweather"/>
                <a:ea typeface="Merriweather"/>
                <a:cs typeface="Merriweather"/>
                <a:sym typeface="Merriweather"/>
              </a:rPr>
              <a:t>innervate</a:t>
            </a:r>
            <a:r>
              <a:rPr lang="en" sz="2500">
                <a:solidFill>
                  <a:srgbClr val="8E7CC3"/>
                </a:solidFill>
                <a:latin typeface="Merriweather"/>
                <a:ea typeface="Merriweather"/>
                <a:cs typeface="Merriweather"/>
                <a:sym typeface="Merriweather"/>
              </a:rPr>
              <a:t>:</a:t>
            </a:r>
            <a:endParaRPr sz="2500">
              <a:solidFill>
                <a:srgbClr val="8E7CC3"/>
              </a:solidFill>
              <a:latin typeface="Merriweather"/>
              <a:ea typeface="Merriweather"/>
              <a:cs typeface="Merriweather"/>
              <a:sym typeface="Merriweather"/>
            </a:endParaRPr>
          </a:p>
          <a:p>
            <a:pPr indent="-387350" lvl="0" marL="457200" rtl="0" algn="l">
              <a:spcBef>
                <a:spcPts val="0"/>
              </a:spcBef>
              <a:spcAft>
                <a:spcPts val="0"/>
              </a:spcAft>
              <a:buClr>
                <a:srgbClr val="8E7CC3"/>
              </a:buClr>
              <a:buSzPts val="2500"/>
              <a:buFont typeface="Merriweather"/>
              <a:buChar char="-"/>
            </a:pPr>
            <a:r>
              <a:rPr lang="en" sz="2500">
                <a:latin typeface="Merriweather"/>
                <a:ea typeface="Merriweather"/>
                <a:cs typeface="Merriweather"/>
                <a:sym typeface="Merriweather"/>
              </a:rPr>
              <a:t>Esophagus</a:t>
            </a:r>
            <a:r>
              <a:rPr lang="en" sz="2500">
                <a:solidFill>
                  <a:srgbClr val="8E7CC3"/>
                </a:solidFill>
                <a:latin typeface="Merriweather"/>
                <a:ea typeface="Merriweather"/>
                <a:cs typeface="Merriweather"/>
                <a:sym typeface="Merriweather"/>
              </a:rPr>
              <a:t>.</a:t>
            </a:r>
            <a:endParaRPr sz="2500">
              <a:solidFill>
                <a:srgbClr val="8E7CC3"/>
              </a:solidFill>
              <a:latin typeface="Merriweather"/>
              <a:ea typeface="Merriweather"/>
              <a:cs typeface="Merriweather"/>
              <a:sym typeface="Merriweather"/>
            </a:endParaRPr>
          </a:p>
          <a:p>
            <a:pPr indent="-387350" lvl="0" marL="457200" rtl="0" algn="l">
              <a:spcBef>
                <a:spcPts val="0"/>
              </a:spcBef>
              <a:spcAft>
                <a:spcPts val="0"/>
              </a:spcAft>
              <a:buClr>
                <a:srgbClr val="8E7CC3"/>
              </a:buClr>
              <a:buSzPts val="2500"/>
              <a:buFont typeface="Merriweather"/>
              <a:buChar char="-"/>
            </a:pPr>
            <a:r>
              <a:rPr lang="en" sz="2500">
                <a:latin typeface="Merriweather"/>
                <a:ea typeface="Merriweather"/>
                <a:cs typeface="Merriweather"/>
                <a:sym typeface="Merriweather"/>
              </a:rPr>
              <a:t>Stomach</a:t>
            </a:r>
            <a:r>
              <a:rPr lang="en" sz="2500">
                <a:solidFill>
                  <a:srgbClr val="8E7CC3"/>
                </a:solidFill>
                <a:latin typeface="Merriweather"/>
                <a:ea typeface="Merriweather"/>
                <a:cs typeface="Merriweather"/>
                <a:sym typeface="Merriweather"/>
              </a:rPr>
              <a:t>.</a:t>
            </a:r>
            <a:endParaRPr sz="2500">
              <a:solidFill>
                <a:srgbClr val="8E7CC3"/>
              </a:solidFill>
              <a:latin typeface="Merriweather"/>
              <a:ea typeface="Merriweather"/>
              <a:cs typeface="Merriweather"/>
              <a:sym typeface="Merriweather"/>
            </a:endParaRPr>
          </a:p>
          <a:p>
            <a:pPr indent="-387350" lvl="0" marL="457200" rtl="0" algn="l">
              <a:spcBef>
                <a:spcPts val="0"/>
              </a:spcBef>
              <a:spcAft>
                <a:spcPts val="0"/>
              </a:spcAft>
              <a:buClr>
                <a:srgbClr val="8E7CC3"/>
              </a:buClr>
              <a:buSzPts val="2500"/>
              <a:buFont typeface="Merriweather"/>
              <a:buChar char="-"/>
            </a:pPr>
            <a:r>
              <a:rPr lang="en" sz="2500">
                <a:latin typeface="Merriweather"/>
                <a:ea typeface="Merriweather"/>
                <a:cs typeface="Merriweather"/>
                <a:sym typeface="Merriweather"/>
              </a:rPr>
              <a:t>Pancreas</a:t>
            </a:r>
            <a:r>
              <a:rPr lang="en" sz="2500">
                <a:solidFill>
                  <a:srgbClr val="8E7CC3"/>
                </a:solidFill>
                <a:latin typeface="Merriweather"/>
                <a:ea typeface="Merriweather"/>
                <a:cs typeface="Merriweather"/>
                <a:sym typeface="Merriweather"/>
              </a:rPr>
              <a:t>.</a:t>
            </a:r>
            <a:endParaRPr sz="2500">
              <a:solidFill>
                <a:srgbClr val="8E7CC3"/>
              </a:solidFill>
              <a:latin typeface="Merriweather"/>
              <a:ea typeface="Merriweather"/>
              <a:cs typeface="Merriweather"/>
              <a:sym typeface="Merriweather"/>
            </a:endParaRPr>
          </a:p>
          <a:p>
            <a:pPr indent="-387350" lvl="0" marL="457200" rtl="0" algn="l">
              <a:spcBef>
                <a:spcPts val="0"/>
              </a:spcBef>
              <a:spcAft>
                <a:spcPts val="0"/>
              </a:spcAft>
              <a:buClr>
                <a:srgbClr val="8E7CC3"/>
              </a:buClr>
              <a:buSzPts val="2500"/>
              <a:buFont typeface="Merriweather"/>
              <a:buChar char="-"/>
            </a:pPr>
            <a:r>
              <a:rPr lang="en" sz="2500">
                <a:latin typeface="Merriweather"/>
                <a:ea typeface="Merriweather"/>
                <a:cs typeface="Merriweather"/>
                <a:sym typeface="Merriweather"/>
              </a:rPr>
              <a:t>Intestines</a:t>
            </a:r>
            <a:r>
              <a:rPr lang="en" sz="2500">
                <a:solidFill>
                  <a:srgbClr val="8E7CC3"/>
                </a:solidFill>
                <a:latin typeface="Merriweather"/>
                <a:ea typeface="Merriweather"/>
                <a:cs typeface="Merriweather"/>
                <a:sym typeface="Merriweather"/>
              </a:rPr>
              <a:t> </a:t>
            </a:r>
            <a:r>
              <a:rPr lang="en" sz="2000">
                <a:solidFill>
                  <a:srgbClr val="8E7CC3"/>
                </a:solidFill>
                <a:latin typeface="Merriweather"/>
                <a:ea typeface="Merriweather"/>
                <a:cs typeface="Merriweather"/>
                <a:sym typeface="Merriweather"/>
              </a:rPr>
              <a:t>down to the first half of the large intestine.</a:t>
            </a:r>
            <a:endParaRPr sz="2000">
              <a:solidFill>
                <a:srgbClr val="8E7CC3"/>
              </a:solidFill>
              <a:latin typeface="Merriweather"/>
              <a:ea typeface="Merriweather"/>
              <a:cs typeface="Merriweather"/>
              <a:sym typeface="Merriweather"/>
            </a:endParaRPr>
          </a:p>
          <a:p>
            <a:pPr indent="-387350" lvl="0" marL="457200" rtl="0" algn="l">
              <a:spcBef>
                <a:spcPts val="0"/>
              </a:spcBef>
              <a:spcAft>
                <a:spcPts val="0"/>
              </a:spcAft>
              <a:buClr>
                <a:srgbClr val="8E7CC3"/>
              </a:buClr>
              <a:buSzPts val="2500"/>
              <a:buFont typeface="Merriweather"/>
              <a:buChar char="●"/>
            </a:pPr>
            <a:r>
              <a:rPr lang="en" sz="2500">
                <a:latin typeface="Merriweather"/>
                <a:ea typeface="Merriweather"/>
                <a:cs typeface="Merriweather"/>
                <a:sym typeface="Merriweather"/>
              </a:rPr>
              <a:t>Pelvic nerves</a:t>
            </a:r>
            <a:r>
              <a:rPr lang="en" sz="2500">
                <a:solidFill>
                  <a:srgbClr val="8E7CC3"/>
                </a:solidFill>
                <a:latin typeface="Merriweather"/>
                <a:ea typeface="Merriweather"/>
                <a:cs typeface="Merriweather"/>
                <a:sym typeface="Merriweather"/>
              </a:rPr>
              <a:t> (</a:t>
            </a:r>
            <a:r>
              <a:rPr lang="en" sz="2500">
                <a:latin typeface="Merriweather"/>
                <a:ea typeface="Merriweather"/>
                <a:cs typeface="Merriweather"/>
                <a:sym typeface="Merriweather"/>
              </a:rPr>
              <a:t>sacral division</a:t>
            </a:r>
            <a:r>
              <a:rPr lang="en" sz="2500">
                <a:solidFill>
                  <a:srgbClr val="8E7CC3"/>
                </a:solidFill>
                <a:latin typeface="Merriweather"/>
                <a:ea typeface="Merriweather"/>
                <a:cs typeface="Merriweather"/>
                <a:sym typeface="Merriweather"/>
              </a:rPr>
              <a:t>) </a:t>
            </a:r>
            <a:r>
              <a:rPr lang="en">
                <a:solidFill>
                  <a:schemeClr val="dk1"/>
                </a:solidFill>
                <a:latin typeface="Merriweather"/>
                <a:ea typeface="Merriweather"/>
                <a:cs typeface="Merriweather"/>
                <a:sym typeface="Merriweather"/>
              </a:rPr>
              <a:t>innervate</a:t>
            </a:r>
            <a:r>
              <a:rPr lang="en" sz="2500">
                <a:solidFill>
                  <a:srgbClr val="8E7CC3"/>
                </a:solidFill>
                <a:latin typeface="Merriweather"/>
                <a:ea typeface="Merriweather"/>
                <a:cs typeface="Merriweather"/>
                <a:sym typeface="Merriweather"/>
              </a:rPr>
              <a:t>: </a:t>
            </a:r>
            <a:endParaRPr sz="2500">
              <a:solidFill>
                <a:srgbClr val="8E7CC3"/>
              </a:solidFill>
              <a:latin typeface="Merriweather"/>
              <a:ea typeface="Merriweather"/>
              <a:cs typeface="Merriweather"/>
              <a:sym typeface="Merriweather"/>
            </a:endParaRPr>
          </a:p>
          <a:p>
            <a:pPr indent="-387350" lvl="0" marL="457200" rtl="0" algn="l">
              <a:spcBef>
                <a:spcPts val="0"/>
              </a:spcBef>
              <a:spcAft>
                <a:spcPts val="0"/>
              </a:spcAft>
              <a:buClr>
                <a:srgbClr val="8E7CC3"/>
              </a:buClr>
              <a:buSzPts val="2500"/>
              <a:buFont typeface="Merriweather"/>
              <a:buChar char="-"/>
            </a:pPr>
            <a:r>
              <a:rPr lang="en" sz="2500">
                <a:latin typeface="Merriweather"/>
                <a:ea typeface="Merriweather"/>
                <a:cs typeface="Merriweather"/>
                <a:sym typeface="Merriweather"/>
              </a:rPr>
              <a:t>Distal half of the large intestine</a:t>
            </a:r>
            <a:r>
              <a:rPr lang="en" sz="2500">
                <a:solidFill>
                  <a:srgbClr val="8E7CC3"/>
                </a:solidFill>
                <a:latin typeface="Merriweather"/>
                <a:ea typeface="Merriweather"/>
                <a:cs typeface="Merriweather"/>
                <a:sym typeface="Merriweather"/>
              </a:rPr>
              <a:t>.</a:t>
            </a:r>
            <a:endParaRPr sz="2500">
              <a:solidFill>
                <a:srgbClr val="8E7CC3"/>
              </a:solidFill>
              <a:latin typeface="Merriweather"/>
              <a:ea typeface="Merriweather"/>
              <a:cs typeface="Merriweather"/>
              <a:sym typeface="Merriweather"/>
            </a:endParaRPr>
          </a:p>
          <a:p>
            <a:pPr indent="-387350" lvl="0" marL="457200" rtl="0" algn="l">
              <a:spcBef>
                <a:spcPts val="0"/>
              </a:spcBef>
              <a:spcAft>
                <a:spcPts val="0"/>
              </a:spcAft>
              <a:buClr>
                <a:srgbClr val="8E7CC3"/>
              </a:buClr>
              <a:buSzPts val="2500"/>
              <a:buFont typeface="Merriweather"/>
              <a:buChar char="-"/>
            </a:pPr>
            <a:r>
              <a:rPr lang="en" sz="2500">
                <a:latin typeface="Merriweather"/>
                <a:ea typeface="Merriweather"/>
                <a:cs typeface="Merriweather"/>
                <a:sym typeface="Merriweather"/>
              </a:rPr>
              <a:t>Anus</a:t>
            </a:r>
            <a:r>
              <a:rPr lang="en" sz="2500">
                <a:solidFill>
                  <a:srgbClr val="8E7CC3"/>
                </a:solidFill>
                <a:latin typeface="Merriweather"/>
                <a:ea typeface="Merriweather"/>
                <a:cs typeface="Merriweather"/>
                <a:sym typeface="Merriweather"/>
              </a:rPr>
              <a:t>.</a:t>
            </a:r>
            <a:endParaRPr sz="2500">
              <a:solidFill>
                <a:srgbClr val="8E7CC3"/>
              </a:solidFill>
              <a:latin typeface="Merriweather"/>
              <a:ea typeface="Merriweather"/>
              <a:cs typeface="Merriweather"/>
              <a:sym typeface="Merriweather"/>
            </a:endParaRPr>
          </a:p>
          <a:p>
            <a:pPr indent="0" lvl="0" marL="0" rtl="0" algn="l">
              <a:spcBef>
                <a:spcPts val="0"/>
              </a:spcBef>
              <a:spcAft>
                <a:spcPts val="0"/>
              </a:spcAft>
              <a:buNone/>
            </a:pPr>
            <a:r>
              <a:rPr lang="en" sz="2500">
                <a:solidFill>
                  <a:srgbClr val="8E7CC3"/>
                </a:solidFill>
                <a:latin typeface="Merriweather"/>
                <a:ea typeface="Merriweather"/>
                <a:cs typeface="Merriweather"/>
                <a:sym typeface="Merriweather"/>
              </a:rPr>
              <a:t>(To execute the defecation reflexes).</a:t>
            </a:r>
            <a:endParaRPr sz="2500">
              <a:solidFill>
                <a:srgbClr val="8E7CC3"/>
              </a:solidFill>
              <a:latin typeface="Merriweather"/>
              <a:ea typeface="Merriweather"/>
              <a:cs typeface="Merriweather"/>
              <a:sym typeface="Merriweather"/>
            </a:endParaRPr>
          </a:p>
          <a:p>
            <a:pPr indent="-387350" lvl="0" marL="457200" rtl="0" algn="l">
              <a:spcBef>
                <a:spcPts val="0"/>
              </a:spcBef>
              <a:spcAft>
                <a:spcPts val="0"/>
              </a:spcAft>
              <a:buClr>
                <a:srgbClr val="8E7CC3"/>
              </a:buClr>
              <a:buSzPts val="2500"/>
              <a:buFont typeface="Merriweather"/>
              <a:buChar char="●"/>
            </a:pPr>
            <a:r>
              <a:rPr lang="en" sz="2500">
                <a:latin typeface="Merriweather"/>
                <a:ea typeface="Merriweather"/>
                <a:cs typeface="Merriweather"/>
                <a:sym typeface="Merriweather"/>
              </a:rPr>
              <a:t>Postganglionic neurons are located mainly in the myenteric and submucosal plexuses</a:t>
            </a:r>
            <a:r>
              <a:rPr lang="en" sz="2500">
                <a:solidFill>
                  <a:srgbClr val="8E7CC3"/>
                </a:solidFill>
                <a:latin typeface="Merriweather"/>
                <a:ea typeface="Merriweather"/>
                <a:cs typeface="Merriweather"/>
                <a:sym typeface="Merriweather"/>
              </a:rPr>
              <a:t>.</a:t>
            </a:r>
            <a:endParaRPr sz="2500">
              <a:solidFill>
                <a:srgbClr val="8E7CC3"/>
              </a:solidFill>
              <a:latin typeface="Merriweather"/>
              <a:ea typeface="Merriweather"/>
              <a:cs typeface="Merriweather"/>
              <a:sym typeface="Merriweather"/>
            </a:endParaRPr>
          </a:p>
          <a:p>
            <a:pPr indent="-387350" lvl="0" marL="457200" rtl="0" algn="l">
              <a:spcBef>
                <a:spcPts val="0"/>
              </a:spcBef>
              <a:spcAft>
                <a:spcPts val="0"/>
              </a:spcAft>
              <a:buClr>
                <a:srgbClr val="CC4125"/>
              </a:buClr>
              <a:buSzPts val="2500"/>
              <a:buFont typeface="Merriweather"/>
              <a:buChar char="●"/>
            </a:pPr>
            <a:r>
              <a:rPr lang="en" sz="2500">
                <a:solidFill>
                  <a:srgbClr val="CC4125"/>
                </a:solidFill>
                <a:latin typeface="Merriweather"/>
                <a:ea typeface="Merriweather"/>
                <a:cs typeface="Merriweather"/>
                <a:sym typeface="Merriweather"/>
              </a:rPr>
              <a:t>Stimulation causes general increase in activity of the enteric nervous system.</a:t>
            </a:r>
            <a:endParaRPr sz="2500">
              <a:solidFill>
                <a:srgbClr val="CC4125"/>
              </a:solidFill>
              <a:latin typeface="Merriweather"/>
              <a:ea typeface="Merriweather"/>
              <a:cs typeface="Merriweather"/>
              <a:sym typeface="Merriweather"/>
            </a:endParaRPr>
          </a:p>
        </p:txBody>
      </p:sp>
      <p:pic>
        <p:nvPicPr>
          <p:cNvPr id="445" name="Google Shape;445;p26"/>
          <p:cNvPicPr preferRelativeResize="0"/>
          <p:nvPr/>
        </p:nvPicPr>
        <p:blipFill>
          <a:blip r:embed="rId4">
            <a:alphaModFix/>
          </a:blip>
          <a:stretch>
            <a:fillRect/>
          </a:stretch>
        </p:blipFill>
        <p:spPr>
          <a:xfrm>
            <a:off x="8233813" y="14088351"/>
            <a:ext cx="5327524" cy="5039779"/>
          </a:xfrm>
          <a:prstGeom prst="rect">
            <a:avLst/>
          </a:prstGeom>
          <a:noFill/>
          <a:ln>
            <a:noFill/>
          </a:ln>
        </p:spPr>
      </p:pic>
      <p:sp>
        <p:nvSpPr>
          <p:cNvPr id="446" name="Google Shape;446;p26"/>
          <p:cNvSpPr txBox="1"/>
          <p:nvPr/>
        </p:nvSpPr>
        <p:spPr>
          <a:xfrm>
            <a:off x="11401519" y="12443130"/>
            <a:ext cx="3668400" cy="9642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400">
                <a:highlight>
                  <a:srgbClr val="FFFFFF"/>
                </a:highlight>
                <a:latin typeface="Merriweather"/>
                <a:ea typeface="Merriweather"/>
                <a:cs typeface="Merriweather"/>
                <a:sym typeface="Merriweather"/>
              </a:rPr>
              <a:t>Figure 1-20</a:t>
            </a:r>
            <a:endParaRPr b="1" sz="2400">
              <a:highlight>
                <a:srgbClr val="FFFFFF"/>
              </a:highlight>
              <a:latin typeface="Merriweather"/>
              <a:ea typeface="Merriweather"/>
              <a:cs typeface="Merriweather"/>
              <a:sym typeface="Merriweather"/>
            </a:endParaRPr>
          </a:p>
        </p:txBody>
      </p:sp>
      <p:sp>
        <p:nvSpPr>
          <p:cNvPr id="447" name="Google Shape;447;p26"/>
          <p:cNvSpPr txBox="1"/>
          <p:nvPr/>
        </p:nvSpPr>
        <p:spPr>
          <a:xfrm>
            <a:off x="11564872" y="18730364"/>
            <a:ext cx="3668400" cy="9642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400">
                <a:highlight>
                  <a:srgbClr val="FFFFFF"/>
                </a:highlight>
                <a:latin typeface="Merriweather"/>
                <a:ea typeface="Merriweather"/>
                <a:cs typeface="Merriweather"/>
                <a:sym typeface="Merriweather"/>
              </a:rPr>
              <a:t>Figure 1-21</a:t>
            </a:r>
            <a:endParaRPr b="1" sz="2400">
              <a:highlight>
                <a:srgbClr val="FFFFFF"/>
              </a:highlight>
              <a:latin typeface="Merriweather"/>
              <a:ea typeface="Merriweather"/>
              <a:cs typeface="Merriweather"/>
              <a:sym typeface="Merriweathe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1" name="Shape 451"/>
        <p:cNvGrpSpPr/>
        <p:nvPr/>
      </p:nvGrpSpPr>
      <p:grpSpPr>
        <a:xfrm>
          <a:off x="0" y="0"/>
          <a:ext cx="0" cy="0"/>
          <a:chOff x="0" y="0"/>
          <a:chExt cx="0" cy="0"/>
        </a:xfrm>
      </p:grpSpPr>
      <p:sp>
        <p:nvSpPr>
          <p:cNvPr id="452" name="Google Shape;452;p27"/>
          <p:cNvSpPr/>
          <p:nvPr/>
        </p:nvSpPr>
        <p:spPr>
          <a:xfrm>
            <a:off x="0" y="1418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453" name="Google Shape;453;p27"/>
          <p:cNvSpPr txBox="1"/>
          <p:nvPr/>
        </p:nvSpPr>
        <p:spPr>
          <a:xfrm>
            <a:off x="11409324" y="1315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One</a:t>
            </a:r>
            <a:endParaRPr sz="3500">
              <a:latin typeface="Oswald"/>
              <a:ea typeface="Oswald"/>
              <a:cs typeface="Oswald"/>
              <a:sym typeface="Oswald"/>
            </a:endParaRPr>
          </a:p>
        </p:txBody>
      </p:sp>
      <p:sp>
        <p:nvSpPr>
          <p:cNvPr id="454" name="Google Shape;454;p27"/>
          <p:cNvSpPr txBox="1"/>
          <p:nvPr/>
        </p:nvSpPr>
        <p:spPr>
          <a:xfrm>
            <a:off x="-43150" y="93000"/>
            <a:ext cx="7845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14</a:t>
            </a:r>
            <a:endParaRPr sz="4500">
              <a:solidFill>
                <a:srgbClr val="FFFFFF"/>
              </a:solidFill>
              <a:latin typeface="Oswald"/>
              <a:ea typeface="Oswald"/>
              <a:cs typeface="Oswald"/>
              <a:sym typeface="Oswald"/>
            </a:endParaRPr>
          </a:p>
          <a:p>
            <a:pPr indent="0" lvl="0" marL="0" rtl="0" algn="l">
              <a:spcBef>
                <a:spcPts val="0"/>
              </a:spcBef>
              <a:spcAft>
                <a:spcPts val="0"/>
              </a:spcAft>
              <a:buNone/>
            </a:pPr>
            <a:r>
              <a:t/>
            </a:r>
            <a:endParaRPr sz="4500">
              <a:solidFill>
                <a:srgbClr val="FFFFFF"/>
              </a:solidFill>
              <a:latin typeface="Oswald"/>
              <a:ea typeface="Oswald"/>
              <a:cs typeface="Oswald"/>
              <a:sym typeface="Oswald"/>
            </a:endParaRPr>
          </a:p>
        </p:txBody>
      </p:sp>
      <p:sp>
        <p:nvSpPr>
          <p:cNvPr id="455" name="Google Shape;455;p27"/>
          <p:cNvSpPr txBox="1"/>
          <p:nvPr/>
        </p:nvSpPr>
        <p:spPr>
          <a:xfrm>
            <a:off x="813441" y="93000"/>
            <a:ext cx="95067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GENERAL PRINCIPlES OF GIT PHYSIOLOGY </a:t>
            </a:r>
            <a:endParaRPr sz="3200">
              <a:solidFill>
                <a:srgbClr val="FFFFFF"/>
              </a:solidFill>
              <a:latin typeface="Oswald"/>
              <a:ea typeface="Oswald"/>
              <a:cs typeface="Oswald"/>
              <a:sym typeface="Oswald"/>
            </a:endParaRPr>
          </a:p>
        </p:txBody>
      </p:sp>
      <p:sp>
        <p:nvSpPr>
          <p:cNvPr id="456" name="Google Shape;456;p27"/>
          <p:cNvSpPr/>
          <p:nvPr/>
        </p:nvSpPr>
        <p:spPr>
          <a:xfrm>
            <a:off x="583046" y="141911"/>
            <a:ext cx="2304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457" name="Google Shape;457;p27"/>
          <p:cNvSpPr txBox="1"/>
          <p:nvPr/>
        </p:nvSpPr>
        <p:spPr>
          <a:xfrm>
            <a:off x="636334" y="867131"/>
            <a:ext cx="119001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latin typeface="Oswald"/>
                <a:ea typeface="Oswald"/>
                <a:cs typeface="Oswald"/>
                <a:sym typeface="Oswald"/>
              </a:rPr>
              <a:t>Control of GI Function</a:t>
            </a:r>
            <a:endParaRPr sz="4800">
              <a:latin typeface="Oswald"/>
              <a:ea typeface="Oswald"/>
              <a:cs typeface="Oswald"/>
              <a:sym typeface="Oswald"/>
            </a:endParaRPr>
          </a:p>
          <a:p>
            <a:pPr indent="0" lvl="0" marL="0" rtl="0" algn="l">
              <a:spcBef>
                <a:spcPts val="0"/>
              </a:spcBef>
              <a:spcAft>
                <a:spcPts val="0"/>
              </a:spcAft>
              <a:buNone/>
            </a:pPr>
            <a:r>
              <a:t/>
            </a:r>
            <a:endParaRPr sz="4800">
              <a:latin typeface="Oswald"/>
              <a:ea typeface="Oswald"/>
              <a:cs typeface="Oswald"/>
              <a:sym typeface="Oswald"/>
            </a:endParaRPr>
          </a:p>
          <a:p>
            <a:pPr indent="0" lvl="0" marL="0" rtl="0" algn="l">
              <a:spcBef>
                <a:spcPts val="0"/>
              </a:spcBef>
              <a:spcAft>
                <a:spcPts val="0"/>
              </a:spcAft>
              <a:buNone/>
            </a:pPr>
            <a:r>
              <a:t/>
            </a:r>
            <a:endParaRPr sz="4800">
              <a:latin typeface="Oswald"/>
              <a:ea typeface="Oswald"/>
              <a:cs typeface="Oswald"/>
              <a:sym typeface="Oswald"/>
            </a:endParaRPr>
          </a:p>
        </p:txBody>
      </p:sp>
      <p:sp>
        <p:nvSpPr>
          <p:cNvPr id="458" name="Google Shape;458;p27"/>
          <p:cNvSpPr/>
          <p:nvPr/>
        </p:nvSpPr>
        <p:spPr>
          <a:xfrm>
            <a:off x="272680" y="1216618"/>
            <a:ext cx="468600" cy="433500"/>
          </a:xfrm>
          <a:prstGeom prst="rect">
            <a:avLst/>
          </a:prstGeom>
          <a:solidFill>
            <a:srgbClr val="6AA84F"/>
          </a:solidFill>
          <a:ln>
            <a:noFill/>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459" name="Google Shape;459;p27"/>
          <p:cNvSpPr/>
          <p:nvPr/>
        </p:nvSpPr>
        <p:spPr>
          <a:xfrm>
            <a:off x="272688" y="1999925"/>
            <a:ext cx="3816900" cy="1260300"/>
          </a:xfrm>
          <a:prstGeom prst="roundRect">
            <a:avLst>
              <a:gd fmla="val 50000" name="adj"/>
            </a:avLst>
          </a:prstGeom>
          <a:solidFill>
            <a:srgbClr val="93C47D"/>
          </a:solidFill>
          <a:ln cap="flat" cmpd="sng" w="38100">
            <a:solidFill>
              <a:srgbClr val="93C47D"/>
            </a:solidFill>
            <a:prstDash val="dot"/>
            <a:round/>
            <a:headEnd len="sm" w="sm" type="none"/>
            <a:tailEnd len="sm" w="sm" type="none"/>
          </a:ln>
        </p:spPr>
        <p:txBody>
          <a:bodyPr anchorCtr="0" anchor="ctr" bIns="140950" lIns="140950" spcFirstLastPara="1" rIns="140950" wrap="square" tIns="140950">
            <a:noAutofit/>
          </a:bodyPr>
          <a:lstStyle/>
          <a:p>
            <a:pPr indent="0" lvl="0" marL="0" rtl="0" algn="ctr">
              <a:spcBef>
                <a:spcPts val="0"/>
              </a:spcBef>
              <a:spcAft>
                <a:spcPts val="0"/>
              </a:spcAft>
              <a:buNone/>
            </a:pPr>
            <a:r>
              <a:rPr lang="en" sz="3800">
                <a:latin typeface="Merriweather"/>
                <a:ea typeface="Merriweather"/>
                <a:cs typeface="Merriweather"/>
                <a:sym typeface="Merriweather"/>
              </a:rPr>
              <a:t>Neural</a:t>
            </a:r>
            <a:endParaRPr sz="3800">
              <a:latin typeface="Merriweather"/>
              <a:ea typeface="Merriweather"/>
              <a:cs typeface="Merriweather"/>
              <a:sym typeface="Merriweather"/>
            </a:endParaRPr>
          </a:p>
        </p:txBody>
      </p:sp>
      <p:sp>
        <p:nvSpPr>
          <p:cNvPr id="460" name="Google Shape;460;p27"/>
          <p:cNvSpPr/>
          <p:nvPr/>
        </p:nvSpPr>
        <p:spPr>
          <a:xfrm>
            <a:off x="4630033" y="1999925"/>
            <a:ext cx="3816900" cy="1260300"/>
          </a:xfrm>
          <a:prstGeom prst="roundRect">
            <a:avLst>
              <a:gd fmla="val 50000" name="adj"/>
            </a:avLst>
          </a:prstGeom>
          <a:solidFill>
            <a:srgbClr val="B6D7A8"/>
          </a:solidFill>
          <a:ln>
            <a:noFill/>
          </a:ln>
        </p:spPr>
        <p:txBody>
          <a:bodyPr anchorCtr="0" anchor="ctr" bIns="140950" lIns="140950" spcFirstLastPara="1" rIns="140950" wrap="square" tIns="140950">
            <a:noAutofit/>
          </a:bodyPr>
          <a:lstStyle/>
          <a:p>
            <a:pPr indent="0" lvl="0" marL="0" rtl="0" algn="ctr">
              <a:spcBef>
                <a:spcPts val="0"/>
              </a:spcBef>
              <a:spcAft>
                <a:spcPts val="0"/>
              </a:spcAft>
              <a:buNone/>
            </a:pPr>
            <a:r>
              <a:rPr lang="en" sz="3800">
                <a:latin typeface="Merriweather"/>
                <a:ea typeface="Merriweather"/>
                <a:cs typeface="Merriweather"/>
                <a:sym typeface="Merriweather"/>
              </a:rPr>
              <a:t>Hormonal</a:t>
            </a:r>
            <a:endParaRPr sz="3800">
              <a:latin typeface="Merriweather"/>
              <a:ea typeface="Merriweather"/>
              <a:cs typeface="Merriweather"/>
              <a:sym typeface="Merriweather"/>
            </a:endParaRPr>
          </a:p>
        </p:txBody>
      </p:sp>
      <p:sp>
        <p:nvSpPr>
          <p:cNvPr id="461" name="Google Shape;461;p27"/>
          <p:cNvSpPr/>
          <p:nvPr/>
        </p:nvSpPr>
        <p:spPr>
          <a:xfrm>
            <a:off x="9270748" y="1999925"/>
            <a:ext cx="3816900" cy="1260300"/>
          </a:xfrm>
          <a:prstGeom prst="roundRect">
            <a:avLst>
              <a:gd fmla="val 50000" name="adj"/>
            </a:avLst>
          </a:prstGeom>
          <a:solidFill>
            <a:srgbClr val="D9EAD3"/>
          </a:solidFill>
          <a:ln>
            <a:noFill/>
          </a:ln>
        </p:spPr>
        <p:txBody>
          <a:bodyPr anchorCtr="0" anchor="ctr" bIns="140950" lIns="140950" spcFirstLastPara="1" rIns="140950" wrap="square" tIns="140950">
            <a:noAutofit/>
          </a:bodyPr>
          <a:lstStyle/>
          <a:p>
            <a:pPr indent="0" lvl="0" marL="0" rtl="0" algn="ctr">
              <a:spcBef>
                <a:spcPts val="0"/>
              </a:spcBef>
              <a:spcAft>
                <a:spcPts val="0"/>
              </a:spcAft>
              <a:buNone/>
            </a:pPr>
            <a:r>
              <a:rPr lang="en" sz="3800">
                <a:latin typeface="Merriweather"/>
                <a:ea typeface="Merriweather"/>
                <a:cs typeface="Merriweather"/>
                <a:sym typeface="Merriweather"/>
              </a:rPr>
              <a:t>GI contents</a:t>
            </a:r>
            <a:endParaRPr sz="3800">
              <a:latin typeface="Merriweather"/>
              <a:ea typeface="Merriweather"/>
              <a:cs typeface="Merriweather"/>
              <a:sym typeface="Merriweather"/>
            </a:endParaRPr>
          </a:p>
        </p:txBody>
      </p:sp>
      <p:sp>
        <p:nvSpPr>
          <p:cNvPr id="462" name="Google Shape;462;p27"/>
          <p:cNvSpPr/>
          <p:nvPr/>
        </p:nvSpPr>
        <p:spPr>
          <a:xfrm>
            <a:off x="310950" y="3840525"/>
            <a:ext cx="13475100" cy="14266500"/>
          </a:xfrm>
          <a:prstGeom prst="rect">
            <a:avLst/>
          </a:prstGeom>
          <a:noFill/>
          <a:ln cap="flat" cmpd="sng" w="66675">
            <a:solidFill>
              <a:srgbClr val="B6D7A8"/>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200">
              <a:latin typeface="Merriweather"/>
              <a:ea typeface="Merriweather"/>
              <a:cs typeface="Merriweather"/>
              <a:sym typeface="Merriweather"/>
            </a:endParaRPr>
          </a:p>
        </p:txBody>
      </p:sp>
      <p:cxnSp>
        <p:nvCxnSpPr>
          <p:cNvPr id="463" name="Google Shape;463;p27"/>
          <p:cNvCxnSpPr>
            <a:stCxn id="460" idx="2"/>
            <a:endCxn id="462" idx="0"/>
          </p:cNvCxnSpPr>
          <p:nvPr/>
        </p:nvCxnSpPr>
        <p:spPr>
          <a:xfrm flipH="1" rot="-5400000">
            <a:off x="6503383" y="3295325"/>
            <a:ext cx="580200" cy="510000"/>
          </a:xfrm>
          <a:prstGeom prst="bentConnector3">
            <a:avLst>
              <a:gd fmla="val 50009" name="adj1"/>
            </a:avLst>
          </a:prstGeom>
          <a:noFill/>
          <a:ln cap="flat" cmpd="sng" w="66675">
            <a:solidFill>
              <a:srgbClr val="B6D7A8"/>
            </a:solidFill>
            <a:prstDash val="dot"/>
            <a:round/>
            <a:headEnd len="med" w="med" type="none"/>
            <a:tailEnd len="med" w="med" type="none"/>
          </a:ln>
        </p:spPr>
      </p:cxnSp>
      <p:graphicFrame>
        <p:nvGraphicFramePr>
          <p:cNvPr id="464" name="Google Shape;464;p27"/>
          <p:cNvGraphicFramePr/>
          <p:nvPr/>
        </p:nvGraphicFramePr>
        <p:xfrm>
          <a:off x="591850" y="4230636"/>
          <a:ext cx="3000000" cy="3000000"/>
        </p:xfrm>
        <a:graphic>
          <a:graphicData uri="http://schemas.openxmlformats.org/drawingml/2006/table">
            <a:tbl>
              <a:tblPr>
                <a:noFill/>
                <a:tableStyleId>{48432CCB-A751-4BB6-ACF0-0CCA88D9B698}</a:tableStyleId>
              </a:tblPr>
              <a:tblGrid>
                <a:gridCol w="2796825"/>
                <a:gridCol w="2343750"/>
                <a:gridCol w="3172450"/>
                <a:gridCol w="4684750"/>
              </a:tblGrid>
              <a:tr h="679950">
                <a:tc>
                  <a:txBody>
                    <a:bodyPr/>
                    <a:lstStyle/>
                    <a:p>
                      <a:pPr indent="0" lvl="0" marL="0" rtl="0" algn="ctr">
                        <a:spcBef>
                          <a:spcPts val="0"/>
                        </a:spcBef>
                        <a:spcAft>
                          <a:spcPts val="0"/>
                        </a:spcAft>
                        <a:buNone/>
                      </a:pPr>
                      <a:r>
                        <a:rPr b="1" lang="en" sz="2100">
                          <a:solidFill>
                            <a:srgbClr val="FFFFFF"/>
                          </a:solidFill>
                          <a:latin typeface="Merriweather"/>
                          <a:ea typeface="Merriweather"/>
                          <a:cs typeface="Merriweather"/>
                          <a:sym typeface="Merriweather"/>
                        </a:rPr>
                        <a:t>Hormone</a:t>
                      </a:r>
                      <a:endParaRPr b="1" sz="2100">
                        <a:solidFill>
                          <a:srgbClr val="FFFFFF"/>
                        </a:solidFill>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8E7CC3"/>
                    </a:solidFill>
                  </a:tcPr>
                </a:tc>
                <a:tc>
                  <a:txBody>
                    <a:bodyPr/>
                    <a:lstStyle/>
                    <a:p>
                      <a:pPr indent="0" lvl="0" marL="0" rtl="0" algn="ctr">
                        <a:spcBef>
                          <a:spcPts val="0"/>
                        </a:spcBef>
                        <a:spcAft>
                          <a:spcPts val="0"/>
                        </a:spcAft>
                        <a:buNone/>
                      </a:pPr>
                      <a:r>
                        <a:rPr b="1" lang="en" sz="2100">
                          <a:solidFill>
                            <a:srgbClr val="FFFFFF"/>
                          </a:solidFill>
                          <a:latin typeface="Merriweather"/>
                          <a:ea typeface="Merriweather"/>
                          <a:cs typeface="Merriweather"/>
                          <a:sym typeface="Merriweather"/>
                        </a:rPr>
                        <a:t>Site of action</a:t>
                      </a:r>
                      <a:endParaRPr b="1" sz="2100">
                        <a:solidFill>
                          <a:srgbClr val="FFFFFF"/>
                        </a:solidFill>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8E7CC3"/>
                    </a:solidFill>
                  </a:tcPr>
                </a:tc>
                <a:tc>
                  <a:txBody>
                    <a:bodyPr/>
                    <a:lstStyle/>
                    <a:p>
                      <a:pPr indent="0" lvl="0" marL="0" rtl="0" algn="ctr">
                        <a:spcBef>
                          <a:spcPts val="0"/>
                        </a:spcBef>
                        <a:spcAft>
                          <a:spcPts val="0"/>
                        </a:spcAft>
                        <a:buNone/>
                      </a:pPr>
                      <a:r>
                        <a:rPr b="1" lang="en" sz="2100">
                          <a:solidFill>
                            <a:srgbClr val="FFFFFF"/>
                          </a:solidFill>
                          <a:latin typeface="Merriweather"/>
                          <a:ea typeface="Merriweather"/>
                          <a:cs typeface="Merriweather"/>
                          <a:sym typeface="Merriweather"/>
                        </a:rPr>
                        <a:t>Stimuli</a:t>
                      </a:r>
                      <a:endParaRPr b="1" sz="2100">
                        <a:solidFill>
                          <a:srgbClr val="FFFFFF"/>
                        </a:solidFill>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8E7CC3"/>
                    </a:solidFill>
                  </a:tcPr>
                </a:tc>
                <a:tc>
                  <a:txBody>
                    <a:bodyPr/>
                    <a:lstStyle/>
                    <a:p>
                      <a:pPr indent="0" lvl="0" marL="0" rtl="0" algn="ctr">
                        <a:spcBef>
                          <a:spcPts val="0"/>
                        </a:spcBef>
                        <a:spcAft>
                          <a:spcPts val="0"/>
                        </a:spcAft>
                        <a:buNone/>
                      </a:pPr>
                      <a:r>
                        <a:rPr b="1" lang="en" sz="2100">
                          <a:solidFill>
                            <a:srgbClr val="FFFFFF"/>
                          </a:solidFill>
                          <a:latin typeface="Merriweather"/>
                          <a:ea typeface="Merriweather"/>
                          <a:cs typeface="Merriweather"/>
                          <a:sym typeface="Merriweather"/>
                        </a:rPr>
                        <a:t>Actions</a:t>
                      </a:r>
                      <a:endParaRPr b="1" sz="2100">
                        <a:solidFill>
                          <a:srgbClr val="FFFFFF"/>
                        </a:solidFill>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8E7CC3"/>
                    </a:solidFill>
                  </a:tcPr>
                </a:tc>
              </a:tr>
              <a:tr h="679950">
                <a:tc>
                  <a:txBody>
                    <a:bodyPr/>
                    <a:lstStyle/>
                    <a:p>
                      <a:pPr indent="0" lvl="0" marL="0" rtl="0" algn="l">
                        <a:spcBef>
                          <a:spcPts val="0"/>
                        </a:spcBef>
                        <a:spcAft>
                          <a:spcPts val="0"/>
                        </a:spcAft>
                        <a:buNone/>
                      </a:pPr>
                      <a:r>
                        <a:rPr b="1" lang="en" sz="2000">
                          <a:latin typeface="Merriweather"/>
                          <a:ea typeface="Merriweather"/>
                          <a:cs typeface="Merriweather"/>
                          <a:sym typeface="Merriweather"/>
                        </a:rPr>
                        <a:t>Gastrin</a:t>
                      </a:r>
                      <a:endParaRPr b="1" sz="2000">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2E9"/>
                    </a:solidFill>
                  </a:tcPr>
                </a:tc>
                <a:tc>
                  <a:txBody>
                    <a:bodyPr/>
                    <a:lstStyle/>
                    <a:p>
                      <a:pPr indent="0" lvl="0" marL="0" rtl="0" algn="l">
                        <a:spcBef>
                          <a:spcPts val="0"/>
                        </a:spcBef>
                        <a:spcAft>
                          <a:spcPts val="0"/>
                        </a:spcAft>
                        <a:buNone/>
                      </a:pPr>
                      <a:r>
                        <a:rPr b="1" lang="en" sz="1700">
                          <a:solidFill>
                            <a:srgbClr val="8E7CC3"/>
                          </a:solidFill>
                          <a:latin typeface="Merriweather"/>
                          <a:ea typeface="Merriweather"/>
                          <a:cs typeface="Merriweather"/>
                          <a:sym typeface="Merriweather"/>
                        </a:rPr>
                        <a:t>G cells</a:t>
                      </a:r>
                      <a:endParaRPr b="1" sz="1700">
                        <a:solidFill>
                          <a:srgbClr val="8E7CC3"/>
                        </a:solidFill>
                        <a:latin typeface="Merriweather"/>
                        <a:ea typeface="Merriweather"/>
                        <a:cs typeface="Merriweather"/>
                        <a:sym typeface="Merriweather"/>
                      </a:endParaRPr>
                    </a:p>
                    <a:p>
                      <a:pPr indent="-317500" lvl="0" marL="457200" rtl="0" algn="l">
                        <a:spcBef>
                          <a:spcPts val="0"/>
                        </a:spcBef>
                        <a:spcAft>
                          <a:spcPts val="0"/>
                        </a:spcAft>
                        <a:buSzPts val="1400"/>
                        <a:buFont typeface="Merriweather"/>
                        <a:buChar char="-"/>
                      </a:pPr>
                      <a:r>
                        <a:rPr lang="en">
                          <a:latin typeface="Merriweather"/>
                          <a:ea typeface="Merriweather"/>
                          <a:cs typeface="Merriweather"/>
                          <a:sym typeface="Merriweather"/>
                        </a:rPr>
                        <a:t>Antrum</a:t>
                      </a:r>
                      <a:endParaRPr>
                        <a:latin typeface="Merriweather"/>
                        <a:ea typeface="Merriweather"/>
                        <a:cs typeface="Merriweather"/>
                        <a:sym typeface="Merriweather"/>
                      </a:endParaRPr>
                    </a:p>
                    <a:p>
                      <a:pPr indent="-317500" lvl="0" marL="457200" rtl="0" algn="l">
                        <a:spcBef>
                          <a:spcPts val="0"/>
                        </a:spcBef>
                        <a:spcAft>
                          <a:spcPts val="0"/>
                        </a:spcAft>
                        <a:buSzPts val="1400"/>
                        <a:buFont typeface="Merriweather"/>
                        <a:buChar char="-"/>
                      </a:pPr>
                      <a:r>
                        <a:rPr lang="en">
                          <a:latin typeface="Merriweather"/>
                          <a:ea typeface="Merriweather"/>
                          <a:cs typeface="Merriweather"/>
                          <a:sym typeface="Merriweather"/>
                        </a:rPr>
                        <a:t>Duodenum</a:t>
                      </a:r>
                      <a:endParaRPr>
                        <a:latin typeface="Merriweather"/>
                        <a:ea typeface="Merriweather"/>
                        <a:cs typeface="Merriweather"/>
                        <a:sym typeface="Merriweather"/>
                      </a:endParaRPr>
                    </a:p>
                    <a:p>
                      <a:pPr indent="-317500" lvl="0" marL="457200" rtl="0" algn="l">
                        <a:spcBef>
                          <a:spcPts val="0"/>
                        </a:spcBef>
                        <a:spcAft>
                          <a:spcPts val="0"/>
                        </a:spcAft>
                        <a:buSzPts val="1400"/>
                        <a:buFont typeface="Merriweather"/>
                        <a:buChar char="-"/>
                      </a:pPr>
                      <a:r>
                        <a:rPr lang="en">
                          <a:latin typeface="Merriweather"/>
                          <a:ea typeface="Merriweather"/>
                          <a:cs typeface="Merriweather"/>
                          <a:sym typeface="Merriweather"/>
                        </a:rPr>
                        <a:t>Jejunum</a:t>
                      </a:r>
                      <a:endParaRPr>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317500" lvl="0" marL="457200" rtl="0" algn="l">
                        <a:spcBef>
                          <a:spcPts val="0"/>
                        </a:spcBef>
                        <a:spcAft>
                          <a:spcPts val="0"/>
                        </a:spcAft>
                        <a:buClr>
                          <a:srgbClr val="8E7CC3"/>
                        </a:buClr>
                        <a:buSzPts val="1400"/>
                        <a:buFont typeface="Merriweather"/>
                        <a:buChar char="●"/>
                      </a:pPr>
                      <a:r>
                        <a:rPr lang="en">
                          <a:latin typeface="Merriweather"/>
                          <a:ea typeface="Merriweather"/>
                          <a:cs typeface="Merriweather"/>
                          <a:sym typeface="Merriweather"/>
                        </a:rPr>
                        <a:t>Protein</a:t>
                      </a:r>
                      <a:r>
                        <a:rPr lang="en">
                          <a:solidFill>
                            <a:srgbClr val="8E7CC3"/>
                          </a:solidFill>
                          <a:latin typeface="Merriweather"/>
                          <a:ea typeface="Merriweather"/>
                          <a:cs typeface="Merriweather"/>
                          <a:sym typeface="Merriweather"/>
                        </a:rPr>
                        <a:t>.</a:t>
                      </a:r>
                      <a:endParaRPr>
                        <a:solidFill>
                          <a:srgbClr val="8E7CC3"/>
                        </a:solidFill>
                        <a:latin typeface="Merriweather"/>
                        <a:ea typeface="Merriweather"/>
                        <a:cs typeface="Merriweather"/>
                        <a:sym typeface="Merriweather"/>
                      </a:endParaRPr>
                    </a:p>
                    <a:p>
                      <a:pPr indent="-317500" lvl="0" marL="457200" rtl="0" algn="l">
                        <a:spcBef>
                          <a:spcPts val="0"/>
                        </a:spcBef>
                        <a:spcAft>
                          <a:spcPts val="0"/>
                        </a:spcAft>
                        <a:buClr>
                          <a:srgbClr val="8E7CC3"/>
                        </a:buClr>
                        <a:buSzPts val="1400"/>
                        <a:buFont typeface="Merriweather"/>
                        <a:buChar char="●"/>
                      </a:pPr>
                      <a:r>
                        <a:rPr lang="en">
                          <a:latin typeface="Merriweather"/>
                          <a:ea typeface="Merriweather"/>
                          <a:cs typeface="Merriweather"/>
                          <a:sym typeface="Merriweather"/>
                        </a:rPr>
                        <a:t>Distention of the stomach</a:t>
                      </a:r>
                      <a:r>
                        <a:rPr lang="en">
                          <a:solidFill>
                            <a:srgbClr val="8E7CC3"/>
                          </a:solidFill>
                          <a:latin typeface="Merriweather"/>
                          <a:ea typeface="Merriweather"/>
                          <a:cs typeface="Merriweather"/>
                          <a:sym typeface="Merriweather"/>
                        </a:rPr>
                        <a:t>.</a:t>
                      </a:r>
                      <a:endParaRPr>
                        <a:solidFill>
                          <a:srgbClr val="8E7CC3"/>
                        </a:solidFill>
                        <a:latin typeface="Merriweather"/>
                        <a:ea typeface="Merriweather"/>
                        <a:cs typeface="Merriweather"/>
                        <a:sym typeface="Merriweather"/>
                      </a:endParaRPr>
                    </a:p>
                    <a:p>
                      <a:pPr indent="-317500" lvl="0" marL="457200" rtl="0" algn="l">
                        <a:spcBef>
                          <a:spcPts val="0"/>
                        </a:spcBef>
                        <a:spcAft>
                          <a:spcPts val="0"/>
                        </a:spcAft>
                        <a:buClr>
                          <a:srgbClr val="8E7CC3"/>
                        </a:buClr>
                        <a:buSzPts val="1400"/>
                        <a:buFont typeface="Merriweather"/>
                        <a:buChar char="●"/>
                      </a:pPr>
                      <a:r>
                        <a:rPr lang="en">
                          <a:latin typeface="Merriweather"/>
                          <a:ea typeface="Merriweather"/>
                          <a:cs typeface="Merriweather"/>
                          <a:sym typeface="Merriweather"/>
                        </a:rPr>
                        <a:t>Vagal stimulation</a:t>
                      </a:r>
                      <a:r>
                        <a:rPr lang="en">
                          <a:solidFill>
                            <a:srgbClr val="8E7CC3"/>
                          </a:solidFill>
                          <a:latin typeface="Merriweather"/>
                          <a:ea typeface="Merriweather"/>
                          <a:cs typeface="Merriweather"/>
                          <a:sym typeface="Merriweather"/>
                        </a:rPr>
                        <a:t> </a:t>
                      </a:r>
                      <a:r>
                        <a:rPr b="1" lang="en">
                          <a:solidFill>
                            <a:srgbClr val="8E7CC3"/>
                          </a:solidFill>
                          <a:latin typeface="Merriweather"/>
                          <a:ea typeface="Merriweather"/>
                          <a:cs typeface="Merriweather"/>
                          <a:sym typeface="Merriweather"/>
                        </a:rPr>
                        <a:t>(</a:t>
                      </a:r>
                      <a:r>
                        <a:rPr b="1" lang="en">
                          <a:latin typeface="Merriweather"/>
                          <a:ea typeface="Merriweather"/>
                          <a:cs typeface="Merriweather"/>
                          <a:sym typeface="Merriweather"/>
                        </a:rPr>
                        <a:t>GRP</a:t>
                      </a:r>
                      <a:r>
                        <a:rPr b="1" lang="en">
                          <a:solidFill>
                            <a:srgbClr val="8E7CC3"/>
                          </a:solidFill>
                          <a:latin typeface="Merriweather"/>
                          <a:ea typeface="Merriweather"/>
                          <a:cs typeface="Merriweather"/>
                          <a:sym typeface="Merriweather"/>
                        </a:rPr>
                        <a:t>).</a:t>
                      </a:r>
                      <a:endParaRPr b="1">
                        <a:solidFill>
                          <a:srgbClr val="8E7CC3"/>
                        </a:solidFill>
                        <a:latin typeface="Merriweather"/>
                        <a:ea typeface="Merriweather"/>
                        <a:cs typeface="Merriweather"/>
                        <a:sym typeface="Merriweather"/>
                      </a:endParaRPr>
                    </a:p>
                    <a:p>
                      <a:pPr indent="-317500" lvl="0" marL="457200" rtl="0" algn="l">
                        <a:spcBef>
                          <a:spcPts val="0"/>
                        </a:spcBef>
                        <a:spcAft>
                          <a:spcPts val="0"/>
                        </a:spcAft>
                        <a:buClr>
                          <a:srgbClr val="8E7CC3"/>
                        </a:buClr>
                        <a:buSzPts val="1400"/>
                        <a:buFont typeface="Merriweather"/>
                        <a:buChar char="●"/>
                      </a:pPr>
                      <a:r>
                        <a:rPr lang="en">
                          <a:latin typeface="Merriweather"/>
                          <a:ea typeface="Merriweather"/>
                          <a:cs typeface="Merriweather"/>
                          <a:sym typeface="Merriweather"/>
                        </a:rPr>
                        <a:t>Acid</a:t>
                      </a:r>
                      <a:r>
                        <a:rPr lang="en">
                          <a:solidFill>
                            <a:srgbClr val="8E7CC3"/>
                          </a:solidFill>
                          <a:latin typeface="Merriweather"/>
                          <a:ea typeface="Merriweather"/>
                          <a:cs typeface="Merriweather"/>
                          <a:sym typeface="Merriweather"/>
                        </a:rPr>
                        <a:t> </a:t>
                      </a:r>
                      <a:r>
                        <a:rPr b="1" lang="en">
                          <a:solidFill>
                            <a:srgbClr val="8E7CC3"/>
                          </a:solidFill>
                          <a:latin typeface="Merriweather"/>
                          <a:ea typeface="Merriweather"/>
                          <a:cs typeface="Merriweather"/>
                          <a:sym typeface="Merriweather"/>
                        </a:rPr>
                        <a:t>(</a:t>
                      </a:r>
                      <a:r>
                        <a:rPr b="1" lang="en">
                          <a:latin typeface="Merriweather"/>
                          <a:ea typeface="Merriweather"/>
                          <a:cs typeface="Merriweather"/>
                          <a:sym typeface="Merriweather"/>
                        </a:rPr>
                        <a:t>inhibits release</a:t>
                      </a:r>
                      <a:r>
                        <a:rPr b="1" lang="en">
                          <a:solidFill>
                            <a:srgbClr val="8E7CC3"/>
                          </a:solidFill>
                          <a:latin typeface="Merriweather"/>
                          <a:ea typeface="Merriweather"/>
                          <a:cs typeface="Merriweather"/>
                          <a:sym typeface="Merriweather"/>
                        </a:rPr>
                        <a:t>).</a:t>
                      </a:r>
                      <a:endParaRPr b="1">
                        <a:solidFill>
                          <a:srgbClr val="8E7CC3"/>
                        </a:solidFill>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a:highlight>
                            <a:srgbClr val="D9D2E9"/>
                          </a:highlight>
                          <a:latin typeface="Merriweather"/>
                          <a:ea typeface="Merriweather"/>
                          <a:cs typeface="Merriweather"/>
                          <a:sym typeface="Merriweather"/>
                        </a:rPr>
                        <a:t>Stimulates:</a:t>
                      </a:r>
                      <a:endParaRPr b="1">
                        <a:highlight>
                          <a:srgbClr val="D9D2E9"/>
                        </a:highlight>
                        <a:latin typeface="Merriweather"/>
                        <a:ea typeface="Merriweather"/>
                        <a:cs typeface="Merriweather"/>
                        <a:sym typeface="Merriweather"/>
                      </a:endParaRPr>
                    </a:p>
                    <a:p>
                      <a:pPr indent="-317500" lvl="0" marL="457200" rtl="0" algn="l">
                        <a:spcBef>
                          <a:spcPts val="0"/>
                        </a:spcBef>
                        <a:spcAft>
                          <a:spcPts val="0"/>
                        </a:spcAft>
                        <a:buClr>
                          <a:srgbClr val="8E7CC3"/>
                        </a:buClr>
                        <a:buSzPts val="1400"/>
                        <a:buFont typeface="Merriweather"/>
                        <a:buChar char="●"/>
                      </a:pPr>
                      <a:r>
                        <a:rPr lang="en">
                          <a:latin typeface="Merriweather"/>
                          <a:ea typeface="Merriweather"/>
                          <a:cs typeface="Merriweather"/>
                          <a:sym typeface="Merriweather"/>
                        </a:rPr>
                        <a:t>Gastric</a:t>
                      </a:r>
                      <a:r>
                        <a:rPr lang="en">
                          <a:solidFill>
                            <a:srgbClr val="8E7CC3"/>
                          </a:solidFill>
                          <a:latin typeface="Merriweather"/>
                          <a:ea typeface="Merriweather"/>
                          <a:cs typeface="Merriweather"/>
                          <a:sym typeface="Merriweather"/>
                        </a:rPr>
                        <a:t> </a:t>
                      </a:r>
                      <a:r>
                        <a:rPr b="1" lang="en">
                          <a:solidFill>
                            <a:srgbClr val="8E7CC3"/>
                          </a:solidFill>
                          <a:latin typeface="Merriweather"/>
                          <a:ea typeface="Merriweather"/>
                          <a:cs typeface="Merriweather"/>
                          <a:sym typeface="Merriweather"/>
                        </a:rPr>
                        <a:t>H+ </a:t>
                      </a:r>
                      <a:r>
                        <a:rPr lang="en">
                          <a:latin typeface="Merriweather"/>
                          <a:ea typeface="Merriweather"/>
                          <a:cs typeface="Merriweather"/>
                          <a:sym typeface="Merriweather"/>
                        </a:rPr>
                        <a:t>secretion</a:t>
                      </a:r>
                      <a:r>
                        <a:rPr lang="en">
                          <a:solidFill>
                            <a:srgbClr val="8E7CC3"/>
                          </a:solidFill>
                          <a:latin typeface="Merriweather"/>
                          <a:ea typeface="Merriweather"/>
                          <a:cs typeface="Merriweather"/>
                          <a:sym typeface="Merriweather"/>
                        </a:rPr>
                        <a:t>.</a:t>
                      </a:r>
                      <a:endParaRPr>
                        <a:solidFill>
                          <a:srgbClr val="8E7CC3"/>
                        </a:solidFill>
                        <a:latin typeface="Merriweather"/>
                        <a:ea typeface="Merriweather"/>
                        <a:cs typeface="Merriweather"/>
                        <a:sym typeface="Merriweather"/>
                      </a:endParaRPr>
                    </a:p>
                    <a:p>
                      <a:pPr indent="-317500" lvl="0" marL="457200" rtl="0" algn="l">
                        <a:spcBef>
                          <a:spcPts val="0"/>
                        </a:spcBef>
                        <a:spcAft>
                          <a:spcPts val="0"/>
                        </a:spcAft>
                        <a:buClr>
                          <a:srgbClr val="8E7CC3"/>
                        </a:buClr>
                        <a:buSzPts val="1400"/>
                        <a:buFont typeface="Merriweather"/>
                        <a:buChar char="●"/>
                      </a:pPr>
                      <a:r>
                        <a:rPr lang="en">
                          <a:latin typeface="Merriweather"/>
                          <a:ea typeface="Merriweather"/>
                          <a:cs typeface="Merriweather"/>
                          <a:sym typeface="Merriweather"/>
                        </a:rPr>
                        <a:t>Growth</a:t>
                      </a:r>
                      <a:r>
                        <a:rPr lang="en">
                          <a:solidFill>
                            <a:srgbClr val="8E7CC3"/>
                          </a:solidFill>
                          <a:latin typeface="Merriweather"/>
                          <a:ea typeface="Merriweather"/>
                          <a:cs typeface="Merriweather"/>
                          <a:sym typeface="Merriweather"/>
                        </a:rPr>
                        <a:t> </a:t>
                      </a:r>
                      <a:r>
                        <a:rPr lang="en">
                          <a:latin typeface="Merriweather"/>
                          <a:ea typeface="Merriweather"/>
                          <a:cs typeface="Merriweather"/>
                          <a:sym typeface="Merriweather"/>
                        </a:rPr>
                        <a:t>of gastric mucosa</a:t>
                      </a:r>
                      <a:r>
                        <a:rPr lang="en">
                          <a:solidFill>
                            <a:srgbClr val="8E7CC3"/>
                          </a:solidFill>
                          <a:latin typeface="Merriweather"/>
                          <a:ea typeface="Merriweather"/>
                          <a:cs typeface="Merriweather"/>
                          <a:sym typeface="Merriweather"/>
                        </a:rPr>
                        <a:t>.</a:t>
                      </a:r>
                      <a:endParaRPr>
                        <a:solidFill>
                          <a:srgbClr val="8E7CC3"/>
                        </a:solidFill>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68800">
                <a:tc>
                  <a:txBody>
                    <a:bodyPr/>
                    <a:lstStyle/>
                    <a:p>
                      <a:pPr indent="0" lvl="0" marL="0" rtl="0" algn="l">
                        <a:spcBef>
                          <a:spcPts val="0"/>
                        </a:spcBef>
                        <a:spcAft>
                          <a:spcPts val="0"/>
                        </a:spcAft>
                        <a:buNone/>
                      </a:pPr>
                      <a:r>
                        <a:rPr b="1" lang="en" sz="2000">
                          <a:latin typeface="Merriweather"/>
                          <a:ea typeface="Merriweather"/>
                          <a:cs typeface="Merriweather"/>
                          <a:sym typeface="Merriweather"/>
                        </a:rPr>
                        <a:t>Cholecystokinin</a:t>
                      </a:r>
                      <a:endParaRPr b="1" sz="2000">
                        <a:latin typeface="Merriweather"/>
                        <a:ea typeface="Merriweather"/>
                        <a:cs typeface="Merriweather"/>
                        <a:sym typeface="Merriweather"/>
                      </a:endParaRPr>
                    </a:p>
                    <a:p>
                      <a:pPr indent="0" lvl="0" marL="0" rtl="0" algn="l">
                        <a:spcBef>
                          <a:spcPts val="0"/>
                        </a:spcBef>
                        <a:spcAft>
                          <a:spcPts val="0"/>
                        </a:spcAft>
                        <a:buNone/>
                      </a:pPr>
                      <a:r>
                        <a:rPr b="1" lang="en" sz="2000">
                          <a:latin typeface="Merriweather"/>
                          <a:ea typeface="Merriweather"/>
                          <a:cs typeface="Merriweather"/>
                          <a:sym typeface="Merriweather"/>
                        </a:rPr>
                        <a:t> (CCK)</a:t>
                      </a:r>
                      <a:endParaRPr b="1" sz="2000">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2E9"/>
                    </a:solidFill>
                  </a:tcPr>
                </a:tc>
                <a:tc>
                  <a:txBody>
                    <a:bodyPr/>
                    <a:lstStyle/>
                    <a:p>
                      <a:pPr indent="0" lvl="0" marL="0" rtl="0" algn="l">
                        <a:spcBef>
                          <a:spcPts val="0"/>
                        </a:spcBef>
                        <a:spcAft>
                          <a:spcPts val="0"/>
                        </a:spcAft>
                        <a:buNone/>
                      </a:pPr>
                      <a:r>
                        <a:rPr b="1" lang="en" sz="1700">
                          <a:solidFill>
                            <a:srgbClr val="8E7CC3"/>
                          </a:solidFill>
                          <a:latin typeface="Merriweather"/>
                          <a:ea typeface="Merriweather"/>
                          <a:cs typeface="Merriweather"/>
                          <a:sym typeface="Merriweather"/>
                        </a:rPr>
                        <a:t>I </a:t>
                      </a:r>
                      <a:r>
                        <a:rPr b="1" lang="en" sz="1700">
                          <a:solidFill>
                            <a:srgbClr val="8E7CC3"/>
                          </a:solidFill>
                          <a:latin typeface="Merriweather"/>
                          <a:ea typeface="Merriweather"/>
                          <a:cs typeface="Merriweather"/>
                          <a:sym typeface="Merriweather"/>
                        </a:rPr>
                        <a:t>cells</a:t>
                      </a:r>
                      <a:endParaRPr b="1" sz="1700">
                        <a:solidFill>
                          <a:srgbClr val="8E7CC3"/>
                        </a:solidFill>
                        <a:latin typeface="Merriweather"/>
                        <a:ea typeface="Merriweather"/>
                        <a:cs typeface="Merriweather"/>
                        <a:sym typeface="Merriweather"/>
                      </a:endParaRPr>
                    </a:p>
                    <a:p>
                      <a:pPr indent="-317500" lvl="0" marL="457200" rtl="0" algn="l">
                        <a:spcBef>
                          <a:spcPts val="0"/>
                        </a:spcBef>
                        <a:spcAft>
                          <a:spcPts val="0"/>
                        </a:spcAft>
                        <a:buSzPts val="1400"/>
                        <a:buFont typeface="Merriweather"/>
                        <a:buChar char="-"/>
                      </a:pPr>
                      <a:r>
                        <a:rPr lang="en">
                          <a:latin typeface="Merriweather"/>
                          <a:ea typeface="Merriweather"/>
                          <a:cs typeface="Merriweather"/>
                          <a:sym typeface="Merriweather"/>
                        </a:rPr>
                        <a:t>Duodenum</a:t>
                      </a:r>
                      <a:endParaRPr>
                        <a:latin typeface="Merriweather"/>
                        <a:ea typeface="Merriweather"/>
                        <a:cs typeface="Merriweather"/>
                        <a:sym typeface="Merriweather"/>
                      </a:endParaRPr>
                    </a:p>
                    <a:p>
                      <a:pPr indent="-317500" lvl="0" marL="457200" rtl="0" algn="l">
                        <a:spcBef>
                          <a:spcPts val="0"/>
                        </a:spcBef>
                        <a:spcAft>
                          <a:spcPts val="0"/>
                        </a:spcAft>
                        <a:buSzPts val="1400"/>
                        <a:buFont typeface="Merriweather"/>
                        <a:buChar char="-"/>
                      </a:pPr>
                      <a:r>
                        <a:rPr lang="en">
                          <a:latin typeface="Merriweather"/>
                          <a:ea typeface="Merriweather"/>
                          <a:cs typeface="Merriweather"/>
                          <a:sym typeface="Merriweather"/>
                        </a:rPr>
                        <a:t>Jejunum</a:t>
                      </a:r>
                      <a:endParaRPr>
                        <a:latin typeface="Merriweather"/>
                        <a:ea typeface="Merriweather"/>
                        <a:cs typeface="Merriweather"/>
                        <a:sym typeface="Merriweather"/>
                      </a:endParaRPr>
                    </a:p>
                    <a:p>
                      <a:pPr indent="-317500" lvl="0" marL="457200" rtl="0" algn="l">
                        <a:spcBef>
                          <a:spcPts val="0"/>
                        </a:spcBef>
                        <a:spcAft>
                          <a:spcPts val="0"/>
                        </a:spcAft>
                        <a:buSzPts val="1400"/>
                        <a:buFont typeface="Merriweather"/>
                        <a:buChar char="-"/>
                      </a:pPr>
                      <a:r>
                        <a:rPr lang="en">
                          <a:latin typeface="Merriweather"/>
                          <a:ea typeface="Merriweather"/>
                          <a:cs typeface="Merriweather"/>
                          <a:sym typeface="Merriweather"/>
                        </a:rPr>
                        <a:t>Ileum</a:t>
                      </a:r>
                      <a:endParaRPr>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317500" lvl="0" marL="457200" rtl="0" algn="l">
                        <a:spcBef>
                          <a:spcPts val="0"/>
                        </a:spcBef>
                        <a:spcAft>
                          <a:spcPts val="0"/>
                        </a:spcAft>
                        <a:buClr>
                          <a:srgbClr val="8E7CC3"/>
                        </a:buClr>
                        <a:buSzPts val="1400"/>
                        <a:buFont typeface="Merriweather"/>
                        <a:buChar char="●"/>
                      </a:pPr>
                      <a:r>
                        <a:rPr lang="en">
                          <a:latin typeface="Merriweather"/>
                          <a:ea typeface="Merriweather"/>
                          <a:cs typeface="Merriweather"/>
                          <a:sym typeface="Merriweather"/>
                        </a:rPr>
                        <a:t>Protein</a:t>
                      </a:r>
                      <a:r>
                        <a:rPr lang="en">
                          <a:solidFill>
                            <a:srgbClr val="8E7CC3"/>
                          </a:solidFill>
                          <a:latin typeface="Merriweather"/>
                          <a:ea typeface="Merriweather"/>
                          <a:cs typeface="Merriweather"/>
                          <a:sym typeface="Merriweather"/>
                        </a:rPr>
                        <a:t>.</a:t>
                      </a:r>
                      <a:endParaRPr>
                        <a:solidFill>
                          <a:srgbClr val="8E7CC3"/>
                        </a:solidFill>
                        <a:latin typeface="Merriweather"/>
                        <a:ea typeface="Merriweather"/>
                        <a:cs typeface="Merriweather"/>
                        <a:sym typeface="Merriweather"/>
                      </a:endParaRPr>
                    </a:p>
                    <a:p>
                      <a:pPr indent="-317500" lvl="0" marL="457200" rtl="0" algn="l">
                        <a:spcBef>
                          <a:spcPts val="0"/>
                        </a:spcBef>
                        <a:spcAft>
                          <a:spcPts val="0"/>
                        </a:spcAft>
                        <a:buClr>
                          <a:srgbClr val="8E7CC3"/>
                        </a:buClr>
                        <a:buSzPts val="1400"/>
                        <a:buFont typeface="Merriweather"/>
                        <a:buChar char="●"/>
                      </a:pPr>
                      <a:r>
                        <a:rPr lang="en">
                          <a:latin typeface="Merriweather"/>
                          <a:ea typeface="Merriweather"/>
                          <a:cs typeface="Merriweather"/>
                          <a:sym typeface="Merriweather"/>
                        </a:rPr>
                        <a:t>Fatty acids</a:t>
                      </a:r>
                      <a:r>
                        <a:rPr lang="en">
                          <a:solidFill>
                            <a:srgbClr val="8E7CC3"/>
                          </a:solidFill>
                          <a:latin typeface="Merriweather"/>
                          <a:ea typeface="Merriweather"/>
                          <a:cs typeface="Merriweather"/>
                          <a:sym typeface="Merriweather"/>
                        </a:rPr>
                        <a:t>.</a:t>
                      </a:r>
                      <a:endParaRPr>
                        <a:solidFill>
                          <a:srgbClr val="8E7CC3"/>
                        </a:solidFill>
                        <a:latin typeface="Merriweather"/>
                        <a:ea typeface="Merriweather"/>
                        <a:cs typeface="Merriweather"/>
                        <a:sym typeface="Merriweather"/>
                      </a:endParaRPr>
                    </a:p>
                    <a:p>
                      <a:pPr indent="-317500" lvl="0" marL="457200" rtl="0" algn="l">
                        <a:spcBef>
                          <a:spcPts val="0"/>
                        </a:spcBef>
                        <a:spcAft>
                          <a:spcPts val="0"/>
                        </a:spcAft>
                        <a:buClr>
                          <a:srgbClr val="8E7CC3"/>
                        </a:buClr>
                        <a:buSzPts val="1400"/>
                        <a:buFont typeface="Merriweather"/>
                        <a:buChar char="●"/>
                      </a:pPr>
                      <a:r>
                        <a:rPr lang="en">
                          <a:latin typeface="Merriweather"/>
                          <a:ea typeface="Merriweather"/>
                          <a:cs typeface="Merriweather"/>
                          <a:sym typeface="Merriweather"/>
                        </a:rPr>
                        <a:t>Acids</a:t>
                      </a:r>
                      <a:r>
                        <a:rPr lang="en">
                          <a:solidFill>
                            <a:srgbClr val="8E7CC3"/>
                          </a:solidFill>
                          <a:latin typeface="Merriweather"/>
                          <a:ea typeface="Merriweather"/>
                          <a:cs typeface="Merriweather"/>
                          <a:sym typeface="Merriweather"/>
                        </a:rPr>
                        <a:t>.</a:t>
                      </a:r>
                      <a:endParaRPr>
                        <a:solidFill>
                          <a:srgbClr val="8E7CC3"/>
                        </a:solidFill>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a:highlight>
                            <a:srgbClr val="D9D2E9"/>
                          </a:highlight>
                          <a:latin typeface="Merriweather"/>
                          <a:ea typeface="Merriweather"/>
                          <a:cs typeface="Merriweather"/>
                          <a:sym typeface="Merriweather"/>
                        </a:rPr>
                        <a:t>Stimulates: </a:t>
                      </a:r>
                      <a:endParaRPr b="1">
                        <a:highlight>
                          <a:srgbClr val="D9D2E9"/>
                        </a:highlight>
                        <a:latin typeface="Merriweather"/>
                        <a:ea typeface="Merriweather"/>
                        <a:cs typeface="Merriweather"/>
                        <a:sym typeface="Merriweather"/>
                      </a:endParaRPr>
                    </a:p>
                    <a:p>
                      <a:pPr indent="-317500" lvl="0" marL="457200" rtl="0" algn="l">
                        <a:spcBef>
                          <a:spcPts val="0"/>
                        </a:spcBef>
                        <a:spcAft>
                          <a:spcPts val="0"/>
                        </a:spcAft>
                        <a:buClr>
                          <a:srgbClr val="8E7CC3"/>
                        </a:buClr>
                        <a:buSzPts val="1400"/>
                        <a:buFont typeface="Merriweather"/>
                        <a:buChar char="●"/>
                      </a:pPr>
                      <a:r>
                        <a:rPr lang="en">
                          <a:latin typeface="Merriweather"/>
                          <a:ea typeface="Merriweather"/>
                          <a:cs typeface="Merriweather"/>
                          <a:sym typeface="Merriweather"/>
                        </a:rPr>
                        <a:t>Pancreatic enzyme secretion</a:t>
                      </a:r>
                      <a:r>
                        <a:rPr lang="en">
                          <a:solidFill>
                            <a:srgbClr val="8E7CC3"/>
                          </a:solidFill>
                          <a:latin typeface="Merriweather"/>
                          <a:ea typeface="Merriweather"/>
                          <a:cs typeface="Merriweather"/>
                          <a:sym typeface="Merriweather"/>
                        </a:rPr>
                        <a:t>.</a:t>
                      </a:r>
                      <a:endParaRPr>
                        <a:solidFill>
                          <a:srgbClr val="8E7CC3"/>
                        </a:solidFill>
                        <a:latin typeface="Merriweather"/>
                        <a:ea typeface="Merriweather"/>
                        <a:cs typeface="Merriweather"/>
                        <a:sym typeface="Merriweather"/>
                      </a:endParaRPr>
                    </a:p>
                    <a:p>
                      <a:pPr indent="-317500" lvl="0" marL="457200" rtl="0" algn="l">
                        <a:spcBef>
                          <a:spcPts val="0"/>
                        </a:spcBef>
                        <a:spcAft>
                          <a:spcPts val="0"/>
                        </a:spcAft>
                        <a:buClr>
                          <a:srgbClr val="8E7CC3"/>
                        </a:buClr>
                        <a:buSzPts val="1400"/>
                        <a:buFont typeface="Merriweather"/>
                        <a:buChar char="●"/>
                      </a:pPr>
                      <a:r>
                        <a:rPr lang="en">
                          <a:latin typeface="Merriweather"/>
                          <a:ea typeface="Merriweather"/>
                          <a:cs typeface="Merriweather"/>
                          <a:sym typeface="Merriweather"/>
                        </a:rPr>
                        <a:t>Pancreatic </a:t>
                      </a:r>
                      <a:r>
                        <a:rPr b="1" lang="en">
                          <a:solidFill>
                            <a:srgbClr val="8E7CC3"/>
                          </a:solidFill>
                          <a:latin typeface="Merriweather"/>
                          <a:ea typeface="Merriweather"/>
                          <a:cs typeface="Merriweather"/>
                          <a:sym typeface="Merriweather"/>
                        </a:rPr>
                        <a:t>HCO-3</a:t>
                      </a:r>
                      <a:r>
                        <a:rPr lang="en">
                          <a:latin typeface="Merriweather"/>
                          <a:ea typeface="Merriweather"/>
                          <a:cs typeface="Merriweather"/>
                          <a:sym typeface="Merriweather"/>
                        </a:rPr>
                        <a:t> secretio</a:t>
                      </a:r>
                      <a:r>
                        <a:rPr lang="en">
                          <a:latin typeface="Merriweather"/>
                          <a:ea typeface="Merriweather"/>
                          <a:cs typeface="Merriweather"/>
                          <a:sym typeface="Merriweather"/>
                        </a:rPr>
                        <a:t>n</a:t>
                      </a:r>
                      <a:r>
                        <a:rPr lang="en">
                          <a:solidFill>
                            <a:srgbClr val="8E7CC3"/>
                          </a:solidFill>
                          <a:latin typeface="Merriweather"/>
                          <a:ea typeface="Merriweather"/>
                          <a:cs typeface="Merriweather"/>
                          <a:sym typeface="Merriweather"/>
                        </a:rPr>
                        <a:t>.</a:t>
                      </a:r>
                      <a:endParaRPr>
                        <a:solidFill>
                          <a:srgbClr val="8E7CC3"/>
                        </a:solidFill>
                        <a:latin typeface="Merriweather"/>
                        <a:ea typeface="Merriweather"/>
                        <a:cs typeface="Merriweather"/>
                        <a:sym typeface="Merriweather"/>
                      </a:endParaRPr>
                    </a:p>
                    <a:p>
                      <a:pPr indent="-317500" lvl="0" marL="457200" rtl="0" algn="l">
                        <a:spcBef>
                          <a:spcPts val="0"/>
                        </a:spcBef>
                        <a:spcAft>
                          <a:spcPts val="0"/>
                        </a:spcAft>
                        <a:buClr>
                          <a:srgbClr val="8E7CC3"/>
                        </a:buClr>
                        <a:buSzPts val="1400"/>
                        <a:buFont typeface="Merriweather"/>
                        <a:buChar char="●"/>
                      </a:pPr>
                      <a:r>
                        <a:rPr lang="en">
                          <a:latin typeface="Merriweather"/>
                          <a:ea typeface="Merriweather"/>
                          <a:cs typeface="Merriweather"/>
                          <a:sym typeface="Merriweather"/>
                        </a:rPr>
                        <a:t>G</a:t>
                      </a:r>
                      <a:r>
                        <a:rPr lang="en">
                          <a:latin typeface="Merriweather"/>
                          <a:ea typeface="Merriweather"/>
                          <a:cs typeface="Merriweather"/>
                          <a:sym typeface="Merriweather"/>
                        </a:rPr>
                        <a:t>allbladder contraction</a:t>
                      </a:r>
                      <a:r>
                        <a:rPr lang="en">
                          <a:solidFill>
                            <a:srgbClr val="8E7CC3"/>
                          </a:solidFill>
                          <a:latin typeface="Merriweather"/>
                          <a:ea typeface="Merriweather"/>
                          <a:cs typeface="Merriweather"/>
                          <a:sym typeface="Merriweather"/>
                        </a:rPr>
                        <a:t>.</a:t>
                      </a:r>
                      <a:endParaRPr>
                        <a:solidFill>
                          <a:srgbClr val="8E7CC3"/>
                        </a:solidFill>
                        <a:latin typeface="Merriweather"/>
                        <a:ea typeface="Merriweather"/>
                        <a:cs typeface="Merriweather"/>
                        <a:sym typeface="Merriweather"/>
                      </a:endParaRPr>
                    </a:p>
                    <a:p>
                      <a:pPr indent="-317500" lvl="0" marL="457200" rtl="0" algn="l">
                        <a:spcBef>
                          <a:spcPts val="0"/>
                        </a:spcBef>
                        <a:spcAft>
                          <a:spcPts val="0"/>
                        </a:spcAft>
                        <a:buClr>
                          <a:srgbClr val="8E7CC3"/>
                        </a:buClr>
                        <a:buSzPts val="1400"/>
                        <a:buFont typeface="Merriweather"/>
                        <a:buChar char="●"/>
                      </a:pPr>
                      <a:r>
                        <a:rPr lang="en">
                          <a:latin typeface="Merriweather"/>
                          <a:ea typeface="Merriweather"/>
                          <a:cs typeface="Merriweather"/>
                          <a:sym typeface="Merriweather"/>
                        </a:rPr>
                        <a:t>Exocrine pancreas </a:t>
                      </a:r>
                      <a:r>
                        <a:rPr lang="en">
                          <a:latin typeface="Merriweather"/>
                          <a:ea typeface="Merriweather"/>
                          <a:cs typeface="Merriweather"/>
                          <a:sym typeface="Merriweather"/>
                        </a:rPr>
                        <a:t>growth</a:t>
                      </a:r>
                      <a:r>
                        <a:rPr lang="en">
                          <a:solidFill>
                            <a:srgbClr val="8E7CC3"/>
                          </a:solidFill>
                          <a:latin typeface="Merriweather"/>
                          <a:ea typeface="Merriweather"/>
                          <a:cs typeface="Merriweather"/>
                          <a:sym typeface="Merriweather"/>
                        </a:rPr>
                        <a:t>.</a:t>
                      </a:r>
                      <a:endParaRPr>
                        <a:solidFill>
                          <a:srgbClr val="8E7CC3"/>
                        </a:solidFill>
                        <a:latin typeface="Merriweather"/>
                        <a:ea typeface="Merriweather"/>
                        <a:cs typeface="Merriweather"/>
                        <a:sym typeface="Merriweather"/>
                      </a:endParaRPr>
                    </a:p>
                    <a:p>
                      <a:pPr indent="-317500" lvl="0" marL="457200" rtl="0" algn="l">
                        <a:spcBef>
                          <a:spcPts val="0"/>
                        </a:spcBef>
                        <a:spcAft>
                          <a:spcPts val="0"/>
                        </a:spcAft>
                        <a:buClr>
                          <a:srgbClr val="8E7CC3"/>
                        </a:buClr>
                        <a:buSzPts val="1400"/>
                        <a:buFont typeface="Merriweather"/>
                        <a:buChar char="●"/>
                      </a:pPr>
                      <a:r>
                        <a:rPr lang="en">
                          <a:latin typeface="Merriweather"/>
                          <a:ea typeface="Merriweather"/>
                          <a:cs typeface="Merriweather"/>
                          <a:sym typeface="Merriweather"/>
                        </a:rPr>
                        <a:t>R</a:t>
                      </a:r>
                      <a:r>
                        <a:rPr lang="en">
                          <a:latin typeface="Merriweather"/>
                          <a:ea typeface="Merriweather"/>
                          <a:cs typeface="Merriweather"/>
                          <a:sym typeface="Merriweather"/>
                        </a:rPr>
                        <a:t>elaxation of the sphincter of Oddi</a:t>
                      </a:r>
                      <a:r>
                        <a:rPr lang="en">
                          <a:solidFill>
                            <a:srgbClr val="8E7CC3"/>
                          </a:solidFill>
                          <a:latin typeface="Merriweather"/>
                          <a:ea typeface="Merriweather"/>
                          <a:cs typeface="Merriweather"/>
                          <a:sym typeface="Merriweather"/>
                        </a:rPr>
                        <a:t>.</a:t>
                      </a:r>
                      <a:r>
                        <a:rPr baseline="30000" lang="en" sz="1800">
                          <a:latin typeface="Merriweather"/>
                          <a:ea typeface="Merriweather"/>
                          <a:cs typeface="Merriweather"/>
                          <a:sym typeface="Merriweather"/>
                        </a:rPr>
                        <a:t>1</a:t>
                      </a:r>
                      <a:endParaRPr baseline="30000" sz="1800">
                        <a:latin typeface="Merriweather"/>
                        <a:ea typeface="Merriweather"/>
                        <a:cs typeface="Merriweather"/>
                        <a:sym typeface="Merriweather"/>
                      </a:endParaRPr>
                    </a:p>
                    <a:p>
                      <a:pPr indent="0" lvl="0" marL="0" rtl="0" algn="l">
                        <a:spcBef>
                          <a:spcPts val="0"/>
                        </a:spcBef>
                        <a:spcAft>
                          <a:spcPts val="0"/>
                        </a:spcAft>
                        <a:buNone/>
                      </a:pPr>
                      <a:r>
                        <a:rPr b="1" lang="en">
                          <a:solidFill>
                            <a:schemeClr val="dk1"/>
                          </a:solidFill>
                          <a:highlight>
                            <a:srgbClr val="D9D2E9"/>
                          </a:highlight>
                          <a:latin typeface="Merriweather"/>
                          <a:ea typeface="Merriweather"/>
                          <a:cs typeface="Merriweather"/>
                          <a:sym typeface="Merriweather"/>
                        </a:rPr>
                        <a:t>Inhibits: </a:t>
                      </a:r>
                      <a:endParaRPr b="1">
                        <a:highlight>
                          <a:srgbClr val="D9D2E9"/>
                        </a:highlight>
                        <a:latin typeface="Merriweather"/>
                        <a:ea typeface="Merriweather"/>
                        <a:cs typeface="Merriweather"/>
                        <a:sym typeface="Merriweather"/>
                      </a:endParaRPr>
                    </a:p>
                    <a:p>
                      <a:pPr indent="0" lvl="0" marL="0" rtl="0" algn="l">
                        <a:spcBef>
                          <a:spcPts val="0"/>
                        </a:spcBef>
                        <a:spcAft>
                          <a:spcPts val="0"/>
                        </a:spcAft>
                        <a:buNone/>
                      </a:pPr>
                      <a:r>
                        <a:rPr lang="en">
                          <a:latin typeface="Merriweather"/>
                          <a:ea typeface="Merriweather"/>
                          <a:cs typeface="Merriweather"/>
                          <a:sym typeface="Merriweather"/>
                        </a:rPr>
                        <a:t>G</a:t>
                      </a:r>
                      <a:r>
                        <a:rPr lang="en">
                          <a:latin typeface="Merriweather"/>
                          <a:ea typeface="Merriweather"/>
                          <a:cs typeface="Merriweather"/>
                          <a:sym typeface="Merriweather"/>
                        </a:rPr>
                        <a:t>astric emptying</a:t>
                      </a:r>
                      <a:endParaRPr>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440150">
                <a:tc>
                  <a:txBody>
                    <a:bodyPr/>
                    <a:lstStyle/>
                    <a:p>
                      <a:pPr indent="0" lvl="0" marL="0" rtl="0" algn="l">
                        <a:spcBef>
                          <a:spcPts val="0"/>
                        </a:spcBef>
                        <a:spcAft>
                          <a:spcPts val="0"/>
                        </a:spcAft>
                        <a:buNone/>
                      </a:pPr>
                      <a:r>
                        <a:rPr b="1" lang="en" sz="2000">
                          <a:latin typeface="Merriweather"/>
                          <a:ea typeface="Merriweather"/>
                          <a:cs typeface="Merriweather"/>
                          <a:sym typeface="Merriweather"/>
                        </a:rPr>
                        <a:t>Secretin</a:t>
                      </a:r>
                      <a:endParaRPr b="1" sz="2000">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2E9"/>
                    </a:solidFill>
                  </a:tcPr>
                </a:tc>
                <a:tc>
                  <a:txBody>
                    <a:bodyPr/>
                    <a:lstStyle/>
                    <a:p>
                      <a:pPr indent="0" lvl="0" marL="0" rtl="0" algn="l">
                        <a:spcBef>
                          <a:spcPts val="0"/>
                        </a:spcBef>
                        <a:spcAft>
                          <a:spcPts val="0"/>
                        </a:spcAft>
                        <a:buNone/>
                      </a:pPr>
                      <a:r>
                        <a:rPr b="1" lang="en" sz="1700">
                          <a:solidFill>
                            <a:srgbClr val="8E7CC3"/>
                          </a:solidFill>
                          <a:latin typeface="Merriweather"/>
                          <a:ea typeface="Merriweather"/>
                          <a:cs typeface="Merriweather"/>
                          <a:sym typeface="Merriweather"/>
                        </a:rPr>
                        <a:t>S</a:t>
                      </a:r>
                      <a:r>
                        <a:rPr b="1" lang="en" sz="1700">
                          <a:solidFill>
                            <a:srgbClr val="8E7CC3"/>
                          </a:solidFill>
                          <a:latin typeface="Merriweather"/>
                          <a:ea typeface="Merriweather"/>
                          <a:cs typeface="Merriweather"/>
                          <a:sym typeface="Merriweather"/>
                        </a:rPr>
                        <a:t> cells</a:t>
                      </a:r>
                      <a:endParaRPr b="1" sz="1700">
                        <a:solidFill>
                          <a:srgbClr val="8E7CC3"/>
                        </a:solidFill>
                        <a:latin typeface="Merriweather"/>
                        <a:ea typeface="Merriweather"/>
                        <a:cs typeface="Merriweather"/>
                        <a:sym typeface="Merriweather"/>
                      </a:endParaRPr>
                    </a:p>
                    <a:p>
                      <a:pPr indent="-317500" lvl="0" marL="457200" rtl="0" algn="l">
                        <a:spcBef>
                          <a:spcPts val="0"/>
                        </a:spcBef>
                        <a:spcAft>
                          <a:spcPts val="0"/>
                        </a:spcAft>
                        <a:buSzPts val="1400"/>
                        <a:buFont typeface="Merriweather"/>
                        <a:buChar char="-"/>
                      </a:pPr>
                      <a:r>
                        <a:rPr lang="en">
                          <a:latin typeface="Merriweather"/>
                          <a:ea typeface="Merriweather"/>
                          <a:cs typeface="Merriweather"/>
                          <a:sym typeface="Merriweather"/>
                        </a:rPr>
                        <a:t>Duodenum</a:t>
                      </a:r>
                      <a:endParaRPr>
                        <a:latin typeface="Merriweather"/>
                        <a:ea typeface="Merriweather"/>
                        <a:cs typeface="Merriweather"/>
                        <a:sym typeface="Merriweather"/>
                      </a:endParaRPr>
                    </a:p>
                    <a:p>
                      <a:pPr indent="-317500" lvl="0" marL="457200" rtl="0" algn="l">
                        <a:spcBef>
                          <a:spcPts val="0"/>
                        </a:spcBef>
                        <a:spcAft>
                          <a:spcPts val="0"/>
                        </a:spcAft>
                        <a:buSzPts val="1400"/>
                        <a:buFont typeface="Merriweather"/>
                        <a:buChar char="-"/>
                      </a:pPr>
                      <a:r>
                        <a:rPr lang="en">
                          <a:latin typeface="Merriweather"/>
                          <a:ea typeface="Merriweather"/>
                          <a:cs typeface="Merriweather"/>
                          <a:sym typeface="Merriweather"/>
                        </a:rPr>
                        <a:t>Jejunum</a:t>
                      </a:r>
                      <a:endParaRPr>
                        <a:latin typeface="Merriweather"/>
                        <a:ea typeface="Merriweather"/>
                        <a:cs typeface="Merriweather"/>
                        <a:sym typeface="Merriweather"/>
                      </a:endParaRPr>
                    </a:p>
                    <a:p>
                      <a:pPr indent="-317500" lvl="0" marL="457200" rtl="0" algn="l">
                        <a:spcBef>
                          <a:spcPts val="0"/>
                        </a:spcBef>
                        <a:spcAft>
                          <a:spcPts val="0"/>
                        </a:spcAft>
                        <a:buSzPts val="1400"/>
                        <a:buFont typeface="Merriweather"/>
                        <a:buChar char="-"/>
                      </a:pPr>
                      <a:r>
                        <a:rPr lang="en">
                          <a:latin typeface="Merriweather"/>
                          <a:ea typeface="Merriweather"/>
                          <a:cs typeface="Merriweather"/>
                          <a:sym typeface="Merriweather"/>
                        </a:rPr>
                        <a:t>Ileum</a:t>
                      </a:r>
                      <a:endParaRPr>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317500" lvl="0" marL="457200" rtl="0" algn="l">
                        <a:spcBef>
                          <a:spcPts val="0"/>
                        </a:spcBef>
                        <a:spcAft>
                          <a:spcPts val="0"/>
                        </a:spcAft>
                        <a:buClr>
                          <a:srgbClr val="8E7CC3"/>
                        </a:buClr>
                        <a:buSzPts val="1400"/>
                        <a:buFont typeface="Merriweather"/>
                        <a:buChar char="●"/>
                      </a:pPr>
                      <a:r>
                        <a:rPr lang="en">
                          <a:latin typeface="Merriweather"/>
                          <a:ea typeface="Merriweather"/>
                          <a:cs typeface="Merriweather"/>
                          <a:sym typeface="Merriweather"/>
                        </a:rPr>
                        <a:t>Acids</a:t>
                      </a:r>
                      <a:r>
                        <a:rPr lang="en">
                          <a:solidFill>
                            <a:srgbClr val="8E7CC3"/>
                          </a:solidFill>
                          <a:latin typeface="Merriweather"/>
                          <a:ea typeface="Merriweather"/>
                          <a:cs typeface="Merriweather"/>
                          <a:sym typeface="Merriweather"/>
                        </a:rPr>
                        <a:t>.</a:t>
                      </a:r>
                      <a:endParaRPr>
                        <a:solidFill>
                          <a:srgbClr val="8E7CC3"/>
                        </a:solidFill>
                        <a:latin typeface="Merriweather"/>
                        <a:ea typeface="Merriweather"/>
                        <a:cs typeface="Merriweather"/>
                        <a:sym typeface="Merriweather"/>
                      </a:endParaRPr>
                    </a:p>
                    <a:p>
                      <a:pPr indent="-317500" lvl="0" marL="457200" rtl="0" algn="l">
                        <a:spcBef>
                          <a:spcPts val="0"/>
                        </a:spcBef>
                        <a:spcAft>
                          <a:spcPts val="0"/>
                        </a:spcAft>
                        <a:buClr>
                          <a:srgbClr val="8E7CC3"/>
                        </a:buClr>
                        <a:buSzPts val="1400"/>
                        <a:buFont typeface="Merriweather"/>
                        <a:buChar char="●"/>
                      </a:pPr>
                      <a:r>
                        <a:rPr lang="en">
                          <a:latin typeface="Merriweather"/>
                          <a:ea typeface="Merriweather"/>
                          <a:cs typeface="Merriweather"/>
                          <a:sym typeface="Merriweather"/>
                        </a:rPr>
                        <a:t>Fat</a:t>
                      </a:r>
                      <a:r>
                        <a:rPr lang="en">
                          <a:solidFill>
                            <a:srgbClr val="8E7CC3"/>
                          </a:solidFill>
                          <a:latin typeface="Merriweather"/>
                          <a:ea typeface="Merriweather"/>
                          <a:cs typeface="Merriweather"/>
                          <a:sym typeface="Merriweather"/>
                        </a:rPr>
                        <a:t>.</a:t>
                      </a:r>
                      <a:endParaRPr>
                        <a:solidFill>
                          <a:srgbClr val="8E7CC3"/>
                        </a:solidFill>
                        <a:latin typeface="Merriweather"/>
                        <a:ea typeface="Merriweather"/>
                        <a:cs typeface="Merriweather"/>
                        <a:sym typeface="Merriweather"/>
                      </a:endParaRPr>
                    </a:p>
                    <a:p>
                      <a:pPr indent="0" lvl="0" marL="0" rtl="0" algn="ctr">
                        <a:spcBef>
                          <a:spcPts val="0"/>
                        </a:spcBef>
                        <a:spcAft>
                          <a:spcPts val="0"/>
                        </a:spcAft>
                        <a:buNone/>
                      </a:pPr>
                      <a:r>
                        <a:rPr lang="en">
                          <a:solidFill>
                            <a:srgbClr val="8E7CC3"/>
                          </a:solidFill>
                          <a:latin typeface="Merriweather"/>
                          <a:ea typeface="Merriweather"/>
                          <a:cs typeface="Merriweather"/>
                          <a:sym typeface="Merriweather"/>
                        </a:rPr>
                        <a:t>(in the duodenum)</a:t>
                      </a:r>
                      <a:endParaRPr>
                        <a:solidFill>
                          <a:srgbClr val="8E7CC3"/>
                        </a:solidFill>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a:solidFill>
                            <a:schemeClr val="dk1"/>
                          </a:solidFill>
                          <a:highlight>
                            <a:srgbClr val="D9D2E9"/>
                          </a:highlight>
                          <a:latin typeface="Merriweather"/>
                          <a:ea typeface="Merriweather"/>
                          <a:cs typeface="Merriweather"/>
                          <a:sym typeface="Merriweather"/>
                        </a:rPr>
                        <a:t>Stimulates: </a:t>
                      </a:r>
                      <a:endParaRPr b="1">
                        <a:solidFill>
                          <a:schemeClr val="dk1"/>
                        </a:solidFill>
                        <a:highlight>
                          <a:srgbClr val="D9D2E9"/>
                        </a:highlight>
                        <a:latin typeface="Merriweather"/>
                        <a:ea typeface="Merriweather"/>
                        <a:cs typeface="Merriweather"/>
                        <a:sym typeface="Merriweather"/>
                      </a:endParaRPr>
                    </a:p>
                    <a:p>
                      <a:pPr indent="-317500" lvl="0" marL="457200" rtl="0" algn="l">
                        <a:spcBef>
                          <a:spcPts val="0"/>
                        </a:spcBef>
                        <a:spcAft>
                          <a:spcPts val="0"/>
                        </a:spcAft>
                        <a:buClr>
                          <a:srgbClr val="8E7CC3"/>
                        </a:buClr>
                        <a:buSzPts val="1400"/>
                        <a:buFont typeface="Merriweather"/>
                        <a:buChar char="●"/>
                      </a:pPr>
                      <a:r>
                        <a:rPr lang="en">
                          <a:latin typeface="Merriweather"/>
                          <a:ea typeface="Merriweather"/>
                          <a:cs typeface="Merriweather"/>
                          <a:sym typeface="Merriweather"/>
                        </a:rPr>
                        <a:t>Pepsin secretion</a:t>
                      </a:r>
                      <a:r>
                        <a:rPr lang="en">
                          <a:solidFill>
                            <a:srgbClr val="8E7CC3"/>
                          </a:solidFill>
                          <a:latin typeface="Merriweather"/>
                          <a:ea typeface="Merriweather"/>
                          <a:cs typeface="Merriweather"/>
                          <a:sym typeface="Merriweather"/>
                        </a:rPr>
                        <a:t>.</a:t>
                      </a:r>
                      <a:endParaRPr>
                        <a:solidFill>
                          <a:srgbClr val="8E7CC3"/>
                        </a:solidFill>
                        <a:latin typeface="Merriweather"/>
                        <a:ea typeface="Merriweather"/>
                        <a:cs typeface="Merriweather"/>
                        <a:sym typeface="Merriweather"/>
                      </a:endParaRPr>
                    </a:p>
                    <a:p>
                      <a:pPr indent="-317500" lvl="0" marL="457200" rtl="0" algn="l">
                        <a:spcBef>
                          <a:spcPts val="0"/>
                        </a:spcBef>
                        <a:spcAft>
                          <a:spcPts val="0"/>
                        </a:spcAft>
                        <a:buClr>
                          <a:srgbClr val="8E7CC3"/>
                        </a:buClr>
                        <a:buSzPts val="1400"/>
                        <a:buFont typeface="Merriweather"/>
                        <a:buChar char="●"/>
                      </a:pPr>
                      <a:r>
                        <a:rPr lang="en">
                          <a:latin typeface="Merriweather"/>
                          <a:ea typeface="Merriweather"/>
                          <a:cs typeface="Merriweather"/>
                          <a:sym typeface="Merriweather"/>
                        </a:rPr>
                        <a:t>Pancreatic </a:t>
                      </a:r>
                      <a:r>
                        <a:rPr b="1" lang="en">
                          <a:solidFill>
                            <a:srgbClr val="8E7CC3"/>
                          </a:solidFill>
                          <a:latin typeface="Merriweather"/>
                          <a:ea typeface="Merriweather"/>
                          <a:cs typeface="Merriweather"/>
                          <a:sym typeface="Merriweather"/>
                        </a:rPr>
                        <a:t>HCO -3</a:t>
                      </a:r>
                      <a:r>
                        <a:rPr lang="en">
                          <a:latin typeface="Merriweather"/>
                          <a:ea typeface="Merriweather"/>
                          <a:cs typeface="Merriweather"/>
                          <a:sym typeface="Merriweather"/>
                        </a:rPr>
                        <a:t>  secretion</a:t>
                      </a:r>
                      <a:r>
                        <a:rPr lang="en">
                          <a:solidFill>
                            <a:srgbClr val="8E7CC3"/>
                          </a:solidFill>
                          <a:latin typeface="Merriweather"/>
                          <a:ea typeface="Merriweather"/>
                          <a:cs typeface="Merriweather"/>
                          <a:sym typeface="Merriweather"/>
                        </a:rPr>
                        <a:t>.</a:t>
                      </a:r>
                      <a:endParaRPr>
                        <a:solidFill>
                          <a:srgbClr val="8E7CC3"/>
                        </a:solidFill>
                        <a:latin typeface="Merriweather"/>
                        <a:ea typeface="Merriweather"/>
                        <a:cs typeface="Merriweather"/>
                        <a:sym typeface="Merriweather"/>
                      </a:endParaRPr>
                    </a:p>
                    <a:p>
                      <a:pPr indent="-317500" lvl="0" marL="457200" rtl="0" algn="l">
                        <a:spcBef>
                          <a:spcPts val="0"/>
                        </a:spcBef>
                        <a:spcAft>
                          <a:spcPts val="0"/>
                        </a:spcAft>
                        <a:buClr>
                          <a:srgbClr val="8E7CC3"/>
                        </a:buClr>
                        <a:buSzPts val="1400"/>
                        <a:buFont typeface="Merriweather"/>
                        <a:buChar char="●"/>
                      </a:pPr>
                      <a:r>
                        <a:rPr lang="en">
                          <a:latin typeface="Merriweather"/>
                          <a:ea typeface="Merriweather"/>
                          <a:cs typeface="Merriweather"/>
                          <a:sym typeface="Merriweather"/>
                        </a:rPr>
                        <a:t>Biliary </a:t>
                      </a:r>
                      <a:r>
                        <a:rPr b="1" lang="en">
                          <a:solidFill>
                            <a:srgbClr val="8E7CC3"/>
                          </a:solidFill>
                          <a:latin typeface="Merriweather"/>
                          <a:ea typeface="Merriweather"/>
                          <a:cs typeface="Merriweather"/>
                          <a:sym typeface="Merriweather"/>
                        </a:rPr>
                        <a:t>HCO -3</a:t>
                      </a:r>
                      <a:r>
                        <a:rPr lang="en">
                          <a:latin typeface="Merriweather"/>
                          <a:ea typeface="Merriweather"/>
                          <a:cs typeface="Merriweather"/>
                          <a:sym typeface="Merriweather"/>
                        </a:rPr>
                        <a:t> secretion</a:t>
                      </a:r>
                      <a:r>
                        <a:rPr lang="en">
                          <a:solidFill>
                            <a:srgbClr val="8E7CC3"/>
                          </a:solidFill>
                          <a:latin typeface="Merriweather"/>
                          <a:ea typeface="Merriweather"/>
                          <a:cs typeface="Merriweather"/>
                          <a:sym typeface="Merriweather"/>
                        </a:rPr>
                        <a:t>.</a:t>
                      </a:r>
                      <a:endParaRPr>
                        <a:solidFill>
                          <a:srgbClr val="8E7CC3"/>
                        </a:solidFill>
                        <a:latin typeface="Merriweather"/>
                        <a:ea typeface="Merriweather"/>
                        <a:cs typeface="Merriweather"/>
                        <a:sym typeface="Merriweather"/>
                      </a:endParaRPr>
                    </a:p>
                    <a:p>
                      <a:pPr indent="-317500" lvl="0" marL="457200" rtl="0" algn="l">
                        <a:spcBef>
                          <a:spcPts val="0"/>
                        </a:spcBef>
                        <a:spcAft>
                          <a:spcPts val="0"/>
                        </a:spcAft>
                        <a:buClr>
                          <a:srgbClr val="8E7CC3"/>
                        </a:buClr>
                        <a:buSzPts val="1400"/>
                        <a:buFont typeface="Merriweather"/>
                        <a:buChar char="●"/>
                      </a:pPr>
                      <a:r>
                        <a:rPr lang="en">
                          <a:latin typeface="Merriweather"/>
                          <a:ea typeface="Merriweather"/>
                          <a:cs typeface="Merriweather"/>
                          <a:sym typeface="Merriweather"/>
                        </a:rPr>
                        <a:t>Exocrine pancreas growth</a:t>
                      </a:r>
                      <a:r>
                        <a:rPr lang="en">
                          <a:solidFill>
                            <a:srgbClr val="8E7CC3"/>
                          </a:solidFill>
                          <a:latin typeface="Merriweather"/>
                          <a:ea typeface="Merriweather"/>
                          <a:cs typeface="Merriweather"/>
                          <a:sym typeface="Merriweather"/>
                        </a:rPr>
                        <a:t>. </a:t>
                      </a:r>
                      <a:endParaRPr>
                        <a:solidFill>
                          <a:srgbClr val="8E7CC3"/>
                        </a:solidFill>
                        <a:latin typeface="Merriweather"/>
                        <a:ea typeface="Merriweather"/>
                        <a:cs typeface="Merriweather"/>
                        <a:sym typeface="Merriweather"/>
                      </a:endParaRPr>
                    </a:p>
                    <a:p>
                      <a:pPr indent="0" lvl="0" marL="0" rtl="0" algn="l">
                        <a:spcBef>
                          <a:spcPts val="0"/>
                        </a:spcBef>
                        <a:spcAft>
                          <a:spcPts val="0"/>
                        </a:spcAft>
                        <a:buClr>
                          <a:schemeClr val="dk1"/>
                        </a:buClr>
                        <a:buSzPts val="1100"/>
                        <a:buFont typeface="Arial"/>
                        <a:buNone/>
                      </a:pPr>
                      <a:r>
                        <a:rPr b="1" lang="en">
                          <a:solidFill>
                            <a:schemeClr val="dk1"/>
                          </a:solidFill>
                          <a:highlight>
                            <a:srgbClr val="D9D2E9"/>
                          </a:highlight>
                          <a:latin typeface="Merriweather"/>
                          <a:ea typeface="Merriweather"/>
                          <a:cs typeface="Merriweather"/>
                          <a:sym typeface="Merriweather"/>
                        </a:rPr>
                        <a:t>Inhibits: </a:t>
                      </a:r>
                      <a:endParaRPr>
                        <a:latin typeface="Merriweather"/>
                        <a:ea typeface="Merriweather"/>
                        <a:cs typeface="Merriweather"/>
                        <a:sym typeface="Merriweather"/>
                      </a:endParaRPr>
                    </a:p>
                    <a:p>
                      <a:pPr indent="0" lvl="0" marL="0" rtl="0" algn="l">
                        <a:spcBef>
                          <a:spcPts val="0"/>
                        </a:spcBef>
                        <a:spcAft>
                          <a:spcPts val="0"/>
                        </a:spcAft>
                        <a:buNone/>
                      </a:pPr>
                      <a:r>
                        <a:rPr lang="en">
                          <a:latin typeface="Merriweather"/>
                          <a:ea typeface="Merriweather"/>
                          <a:cs typeface="Merriweather"/>
                          <a:sym typeface="Merriweather"/>
                        </a:rPr>
                        <a:t>Gastric </a:t>
                      </a:r>
                      <a:r>
                        <a:rPr b="1" lang="en">
                          <a:solidFill>
                            <a:srgbClr val="8E7CC3"/>
                          </a:solidFill>
                          <a:latin typeface="Merriweather"/>
                          <a:ea typeface="Merriweather"/>
                          <a:cs typeface="Merriweather"/>
                          <a:sym typeface="Merriweather"/>
                        </a:rPr>
                        <a:t>H+</a:t>
                      </a:r>
                      <a:r>
                        <a:rPr lang="en">
                          <a:latin typeface="Merriweather"/>
                          <a:ea typeface="Merriweather"/>
                          <a:cs typeface="Merriweather"/>
                          <a:sym typeface="Merriweather"/>
                        </a:rPr>
                        <a:t> secretion</a:t>
                      </a:r>
                      <a:endParaRPr>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679950">
                <a:tc>
                  <a:txBody>
                    <a:bodyPr/>
                    <a:lstStyle/>
                    <a:p>
                      <a:pPr indent="0" lvl="0" marL="0" rtl="0" algn="l">
                        <a:spcBef>
                          <a:spcPts val="0"/>
                        </a:spcBef>
                        <a:spcAft>
                          <a:spcPts val="0"/>
                        </a:spcAft>
                        <a:buNone/>
                      </a:pPr>
                      <a:r>
                        <a:rPr b="1" lang="en" sz="2000">
                          <a:latin typeface="Merriweather"/>
                          <a:ea typeface="Merriweather"/>
                          <a:cs typeface="Merriweather"/>
                          <a:sym typeface="Merriweather"/>
                        </a:rPr>
                        <a:t>Glucose-Dependent Insulinotropic Peptide (GIP)</a:t>
                      </a:r>
                      <a:endParaRPr b="1" sz="2000">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2E9"/>
                    </a:solidFill>
                  </a:tcPr>
                </a:tc>
                <a:tc>
                  <a:txBody>
                    <a:bodyPr/>
                    <a:lstStyle/>
                    <a:p>
                      <a:pPr indent="0" lvl="0" marL="0" rtl="0" algn="l">
                        <a:spcBef>
                          <a:spcPts val="0"/>
                        </a:spcBef>
                        <a:spcAft>
                          <a:spcPts val="0"/>
                        </a:spcAft>
                        <a:buNone/>
                      </a:pPr>
                      <a:r>
                        <a:rPr b="1" lang="en" sz="1700">
                          <a:solidFill>
                            <a:srgbClr val="8E7CC3"/>
                          </a:solidFill>
                          <a:latin typeface="Merriweather"/>
                          <a:ea typeface="Merriweather"/>
                          <a:cs typeface="Merriweather"/>
                          <a:sym typeface="Merriweather"/>
                        </a:rPr>
                        <a:t>K cells</a:t>
                      </a:r>
                      <a:r>
                        <a:rPr b="1" lang="en">
                          <a:solidFill>
                            <a:srgbClr val="8E7CC3"/>
                          </a:solidFill>
                          <a:latin typeface="Merriweather"/>
                          <a:ea typeface="Merriweather"/>
                          <a:cs typeface="Merriweather"/>
                          <a:sym typeface="Merriweather"/>
                        </a:rPr>
                        <a:t> </a:t>
                      </a:r>
                      <a:endParaRPr b="1">
                        <a:solidFill>
                          <a:srgbClr val="8E7CC3"/>
                        </a:solidFill>
                        <a:latin typeface="Merriweather"/>
                        <a:ea typeface="Merriweather"/>
                        <a:cs typeface="Merriweather"/>
                        <a:sym typeface="Merriweather"/>
                      </a:endParaRPr>
                    </a:p>
                    <a:p>
                      <a:pPr indent="-317500" lvl="0" marL="457200" rtl="0" algn="l">
                        <a:spcBef>
                          <a:spcPts val="0"/>
                        </a:spcBef>
                        <a:spcAft>
                          <a:spcPts val="0"/>
                        </a:spcAft>
                        <a:buSzPts val="1400"/>
                        <a:buFont typeface="Merriweather"/>
                        <a:buChar char="-"/>
                      </a:pPr>
                      <a:r>
                        <a:rPr lang="en">
                          <a:latin typeface="Merriweather"/>
                          <a:ea typeface="Merriweather"/>
                          <a:cs typeface="Merriweather"/>
                          <a:sym typeface="Merriweather"/>
                        </a:rPr>
                        <a:t>Duodenum</a:t>
                      </a:r>
                      <a:endParaRPr>
                        <a:latin typeface="Merriweather"/>
                        <a:ea typeface="Merriweather"/>
                        <a:cs typeface="Merriweather"/>
                        <a:sym typeface="Merriweather"/>
                      </a:endParaRPr>
                    </a:p>
                    <a:p>
                      <a:pPr indent="-317500" lvl="0" marL="457200" rtl="0" algn="l">
                        <a:spcBef>
                          <a:spcPts val="0"/>
                        </a:spcBef>
                        <a:spcAft>
                          <a:spcPts val="0"/>
                        </a:spcAft>
                        <a:buSzPts val="1400"/>
                        <a:buFont typeface="Merriweather"/>
                        <a:buChar char="-"/>
                      </a:pPr>
                      <a:r>
                        <a:rPr lang="en">
                          <a:latin typeface="Merriweather"/>
                          <a:ea typeface="Merriweather"/>
                          <a:cs typeface="Merriweather"/>
                          <a:sym typeface="Merriweather"/>
                        </a:rPr>
                        <a:t>jejunum</a:t>
                      </a:r>
                      <a:endParaRPr>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317500" lvl="0" marL="457200" rtl="0" algn="l">
                        <a:spcBef>
                          <a:spcPts val="0"/>
                        </a:spcBef>
                        <a:spcAft>
                          <a:spcPts val="0"/>
                        </a:spcAft>
                        <a:buClr>
                          <a:srgbClr val="8E7CC3"/>
                        </a:buClr>
                        <a:buSzPts val="1400"/>
                        <a:buFont typeface="Merriweather"/>
                        <a:buChar char="●"/>
                      </a:pPr>
                      <a:r>
                        <a:rPr lang="en">
                          <a:latin typeface="Merriweather"/>
                          <a:ea typeface="Merriweather"/>
                          <a:cs typeface="Merriweather"/>
                          <a:sym typeface="Merriweather"/>
                        </a:rPr>
                        <a:t>Protein</a:t>
                      </a:r>
                      <a:r>
                        <a:rPr lang="en">
                          <a:solidFill>
                            <a:srgbClr val="8E7CC3"/>
                          </a:solidFill>
                          <a:latin typeface="Merriweather"/>
                          <a:ea typeface="Merriweather"/>
                          <a:cs typeface="Merriweather"/>
                          <a:sym typeface="Merriweather"/>
                        </a:rPr>
                        <a:t>.</a:t>
                      </a:r>
                      <a:endParaRPr>
                        <a:solidFill>
                          <a:srgbClr val="8E7CC3"/>
                        </a:solidFill>
                        <a:latin typeface="Merriweather"/>
                        <a:ea typeface="Merriweather"/>
                        <a:cs typeface="Merriweather"/>
                        <a:sym typeface="Merriweather"/>
                      </a:endParaRPr>
                    </a:p>
                    <a:p>
                      <a:pPr indent="-317500" lvl="0" marL="457200" rtl="0" algn="l">
                        <a:spcBef>
                          <a:spcPts val="0"/>
                        </a:spcBef>
                        <a:spcAft>
                          <a:spcPts val="0"/>
                        </a:spcAft>
                        <a:buClr>
                          <a:srgbClr val="8E7CC3"/>
                        </a:buClr>
                        <a:buSzPts val="1400"/>
                        <a:buFont typeface="Merriweather"/>
                        <a:buChar char="●"/>
                      </a:pPr>
                      <a:r>
                        <a:rPr lang="en">
                          <a:latin typeface="Merriweather"/>
                          <a:ea typeface="Merriweather"/>
                          <a:cs typeface="Merriweather"/>
                          <a:sym typeface="Merriweather"/>
                        </a:rPr>
                        <a:t>Fatty acids</a:t>
                      </a:r>
                      <a:r>
                        <a:rPr lang="en">
                          <a:solidFill>
                            <a:srgbClr val="8E7CC3"/>
                          </a:solidFill>
                          <a:latin typeface="Merriweather"/>
                          <a:ea typeface="Merriweather"/>
                          <a:cs typeface="Merriweather"/>
                          <a:sym typeface="Merriweather"/>
                        </a:rPr>
                        <a:t>.</a:t>
                      </a:r>
                      <a:endParaRPr>
                        <a:solidFill>
                          <a:srgbClr val="8E7CC3"/>
                        </a:solidFill>
                        <a:latin typeface="Merriweather"/>
                        <a:ea typeface="Merriweather"/>
                        <a:cs typeface="Merriweather"/>
                        <a:sym typeface="Merriweather"/>
                      </a:endParaRPr>
                    </a:p>
                    <a:p>
                      <a:pPr indent="-317500" lvl="0" marL="457200" rtl="0" algn="l">
                        <a:spcBef>
                          <a:spcPts val="0"/>
                        </a:spcBef>
                        <a:spcAft>
                          <a:spcPts val="0"/>
                        </a:spcAft>
                        <a:buClr>
                          <a:srgbClr val="8E7CC3"/>
                        </a:buClr>
                        <a:buSzPts val="1400"/>
                        <a:buFont typeface="Merriweather"/>
                        <a:buChar char="●"/>
                      </a:pPr>
                      <a:r>
                        <a:rPr lang="en">
                          <a:latin typeface="Merriweather"/>
                          <a:ea typeface="Merriweather"/>
                          <a:cs typeface="Merriweather"/>
                          <a:sym typeface="Merriweather"/>
                        </a:rPr>
                        <a:t>Oral glucose</a:t>
                      </a:r>
                      <a:r>
                        <a:rPr lang="en">
                          <a:solidFill>
                            <a:srgbClr val="8E7CC3"/>
                          </a:solidFill>
                          <a:latin typeface="Merriweather"/>
                          <a:ea typeface="Merriweather"/>
                          <a:cs typeface="Merriweather"/>
                          <a:sym typeface="Merriweather"/>
                        </a:rPr>
                        <a:t>.</a:t>
                      </a:r>
                      <a:endParaRPr>
                        <a:solidFill>
                          <a:srgbClr val="8E7CC3"/>
                        </a:solidFill>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a:solidFill>
                            <a:schemeClr val="dk1"/>
                          </a:solidFill>
                          <a:highlight>
                            <a:srgbClr val="D9D2E9"/>
                          </a:highlight>
                          <a:latin typeface="Merriweather"/>
                          <a:ea typeface="Merriweather"/>
                          <a:cs typeface="Merriweather"/>
                          <a:sym typeface="Merriweather"/>
                        </a:rPr>
                        <a:t>Stimulates: </a:t>
                      </a:r>
                      <a:endParaRPr b="1">
                        <a:solidFill>
                          <a:schemeClr val="dk1"/>
                        </a:solidFill>
                        <a:highlight>
                          <a:srgbClr val="D9D2E9"/>
                        </a:highlight>
                        <a:latin typeface="Merriweather"/>
                        <a:ea typeface="Merriweather"/>
                        <a:cs typeface="Merriweather"/>
                        <a:sym typeface="Merriweather"/>
                      </a:endParaRPr>
                    </a:p>
                    <a:p>
                      <a:pPr indent="0" lvl="0" marL="0" rtl="0" algn="l">
                        <a:spcBef>
                          <a:spcPts val="0"/>
                        </a:spcBef>
                        <a:spcAft>
                          <a:spcPts val="0"/>
                        </a:spcAft>
                        <a:buNone/>
                      </a:pPr>
                      <a:r>
                        <a:rPr lang="en">
                          <a:latin typeface="Merriweather"/>
                          <a:ea typeface="Merriweather"/>
                          <a:cs typeface="Merriweather"/>
                          <a:sym typeface="Merriweather"/>
                        </a:rPr>
                        <a:t> Insulin secretion </a:t>
                      </a:r>
                      <a:r>
                        <a:rPr lang="en" sz="1300">
                          <a:solidFill>
                            <a:srgbClr val="8E7CC3"/>
                          </a:solidFill>
                          <a:latin typeface="Merriweather"/>
                          <a:ea typeface="Merriweather"/>
                          <a:cs typeface="Merriweather"/>
                          <a:sym typeface="Merriweather"/>
                        </a:rPr>
                        <a:t>(from pancreatic β cells)</a:t>
                      </a:r>
                      <a:endParaRPr sz="1300">
                        <a:solidFill>
                          <a:srgbClr val="8E7CC3"/>
                        </a:solidFill>
                        <a:latin typeface="Merriweather"/>
                        <a:ea typeface="Merriweather"/>
                        <a:cs typeface="Merriweather"/>
                        <a:sym typeface="Merriweather"/>
                      </a:endParaRPr>
                    </a:p>
                    <a:p>
                      <a:pPr indent="0" lvl="0" marL="0" rtl="0" algn="l">
                        <a:spcBef>
                          <a:spcPts val="0"/>
                        </a:spcBef>
                        <a:spcAft>
                          <a:spcPts val="0"/>
                        </a:spcAft>
                        <a:buClr>
                          <a:schemeClr val="dk1"/>
                        </a:buClr>
                        <a:buSzPts val="1100"/>
                        <a:buFont typeface="Arial"/>
                        <a:buNone/>
                      </a:pPr>
                      <a:r>
                        <a:rPr b="1" lang="en">
                          <a:solidFill>
                            <a:schemeClr val="dk1"/>
                          </a:solidFill>
                          <a:highlight>
                            <a:srgbClr val="D9D2E9"/>
                          </a:highlight>
                          <a:latin typeface="Merriweather"/>
                          <a:ea typeface="Merriweather"/>
                          <a:cs typeface="Merriweather"/>
                          <a:sym typeface="Merriweather"/>
                        </a:rPr>
                        <a:t>Inhibits: </a:t>
                      </a:r>
                      <a:endParaRPr>
                        <a:latin typeface="Merriweather"/>
                        <a:ea typeface="Merriweather"/>
                        <a:cs typeface="Merriweather"/>
                        <a:sym typeface="Merriweather"/>
                      </a:endParaRPr>
                    </a:p>
                    <a:p>
                      <a:pPr indent="0" lvl="0" marL="0" rtl="0" algn="l">
                        <a:spcBef>
                          <a:spcPts val="0"/>
                        </a:spcBef>
                        <a:spcAft>
                          <a:spcPts val="0"/>
                        </a:spcAft>
                        <a:buNone/>
                      </a:pPr>
                      <a:r>
                        <a:rPr lang="en">
                          <a:latin typeface="Merriweather"/>
                          <a:ea typeface="Merriweather"/>
                          <a:cs typeface="Merriweather"/>
                          <a:sym typeface="Merriweather"/>
                        </a:rPr>
                        <a:t>Gastric </a:t>
                      </a:r>
                      <a:r>
                        <a:rPr b="1" lang="en">
                          <a:solidFill>
                            <a:srgbClr val="8E7CC3"/>
                          </a:solidFill>
                          <a:latin typeface="Merriweather"/>
                          <a:ea typeface="Merriweather"/>
                          <a:cs typeface="Merriweather"/>
                          <a:sym typeface="Merriweather"/>
                        </a:rPr>
                        <a:t>H+</a:t>
                      </a:r>
                      <a:r>
                        <a:rPr lang="en">
                          <a:latin typeface="Merriweather"/>
                          <a:ea typeface="Merriweather"/>
                          <a:cs typeface="Merriweather"/>
                          <a:sym typeface="Merriweather"/>
                        </a:rPr>
                        <a:t> secretion</a:t>
                      </a:r>
                      <a:endParaRPr>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679950">
                <a:tc>
                  <a:txBody>
                    <a:bodyPr/>
                    <a:lstStyle/>
                    <a:p>
                      <a:pPr indent="0" lvl="0" marL="0" rtl="0" algn="l">
                        <a:spcBef>
                          <a:spcPts val="0"/>
                        </a:spcBef>
                        <a:spcAft>
                          <a:spcPts val="0"/>
                        </a:spcAft>
                        <a:buNone/>
                      </a:pPr>
                      <a:r>
                        <a:rPr b="1" lang="en" sz="2000">
                          <a:latin typeface="Merriweather"/>
                          <a:ea typeface="Merriweather"/>
                          <a:cs typeface="Merriweather"/>
                          <a:sym typeface="Merriweather"/>
                        </a:rPr>
                        <a:t>Motilin</a:t>
                      </a:r>
                      <a:endParaRPr b="1" sz="2000">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2E9"/>
                    </a:solidFill>
                  </a:tcPr>
                </a:tc>
                <a:tc>
                  <a:txBody>
                    <a:bodyPr/>
                    <a:lstStyle/>
                    <a:p>
                      <a:pPr indent="0" lvl="0" marL="0" rtl="0" algn="l">
                        <a:spcBef>
                          <a:spcPts val="0"/>
                        </a:spcBef>
                        <a:spcAft>
                          <a:spcPts val="0"/>
                        </a:spcAft>
                        <a:buNone/>
                      </a:pPr>
                      <a:r>
                        <a:rPr b="1" lang="en" sz="1700">
                          <a:solidFill>
                            <a:srgbClr val="8E7CC3"/>
                          </a:solidFill>
                          <a:latin typeface="Merriweather"/>
                          <a:ea typeface="Merriweather"/>
                          <a:cs typeface="Merriweather"/>
                          <a:sym typeface="Merriweather"/>
                        </a:rPr>
                        <a:t>M cells</a:t>
                      </a:r>
                      <a:r>
                        <a:rPr lang="en">
                          <a:solidFill>
                            <a:srgbClr val="8E7CC3"/>
                          </a:solidFill>
                          <a:latin typeface="Merriweather"/>
                          <a:ea typeface="Merriweather"/>
                          <a:cs typeface="Merriweather"/>
                          <a:sym typeface="Merriweather"/>
                        </a:rPr>
                        <a:t> </a:t>
                      </a:r>
                      <a:endParaRPr>
                        <a:solidFill>
                          <a:srgbClr val="8E7CC3"/>
                        </a:solidFill>
                        <a:latin typeface="Merriweather"/>
                        <a:ea typeface="Merriweather"/>
                        <a:cs typeface="Merriweather"/>
                        <a:sym typeface="Merriweather"/>
                      </a:endParaRPr>
                    </a:p>
                    <a:p>
                      <a:pPr indent="-317500" lvl="0" marL="457200" rtl="0" algn="l">
                        <a:spcBef>
                          <a:spcPts val="0"/>
                        </a:spcBef>
                        <a:spcAft>
                          <a:spcPts val="0"/>
                        </a:spcAft>
                        <a:buSzPts val="1400"/>
                        <a:buFont typeface="Merriweather"/>
                        <a:buChar char="-"/>
                      </a:pPr>
                      <a:r>
                        <a:rPr lang="en">
                          <a:latin typeface="Merriweather"/>
                          <a:ea typeface="Merriweather"/>
                          <a:cs typeface="Merriweather"/>
                          <a:sym typeface="Merriweather"/>
                        </a:rPr>
                        <a:t>Duodenum </a:t>
                      </a:r>
                      <a:endParaRPr>
                        <a:latin typeface="Merriweather"/>
                        <a:ea typeface="Merriweather"/>
                        <a:cs typeface="Merriweather"/>
                        <a:sym typeface="Merriweather"/>
                      </a:endParaRPr>
                    </a:p>
                    <a:p>
                      <a:pPr indent="-317500" lvl="0" marL="457200" rtl="0" algn="l">
                        <a:spcBef>
                          <a:spcPts val="0"/>
                        </a:spcBef>
                        <a:spcAft>
                          <a:spcPts val="0"/>
                        </a:spcAft>
                        <a:buSzPts val="1400"/>
                        <a:buFont typeface="Merriweather"/>
                        <a:buChar char="-"/>
                      </a:pPr>
                      <a:r>
                        <a:rPr lang="en">
                          <a:latin typeface="Merriweather"/>
                          <a:ea typeface="Merriweather"/>
                          <a:cs typeface="Merriweather"/>
                          <a:sym typeface="Merriweather"/>
                        </a:rPr>
                        <a:t>Jejunum</a:t>
                      </a:r>
                      <a:endParaRPr>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317500" lvl="0" marL="457200" rtl="0" algn="l">
                        <a:spcBef>
                          <a:spcPts val="0"/>
                        </a:spcBef>
                        <a:spcAft>
                          <a:spcPts val="0"/>
                        </a:spcAft>
                        <a:buClr>
                          <a:srgbClr val="8E7CC3"/>
                        </a:buClr>
                        <a:buSzPts val="1400"/>
                        <a:buFont typeface="Merriweather"/>
                        <a:buChar char="●"/>
                      </a:pPr>
                      <a:r>
                        <a:rPr lang="en">
                          <a:latin typeface="Merriweather"/>
                          <a:ea typeface="Merriweather"/>
                          <a:cs typeface="Merriweather"/>
                          <a:sym typeface="Merriweather"/>
                        </a:rPr>
                        <a:t>Fat</a:t>
                      </a:r>
                      <a:r>
                        <a:rPr lang="en">
                          <a:solidFill>
                            <a:srgbClr val="8E7CC3"/>
                          </a:solidFill>
                          <a:latin typeface="Merriweather"/>
                          <a:ea typeface="Merriweather"/>
                          <a:cs typeface="Merriweather"/>
                          <a:sym typeface="Merriweather"/>
                        </a:rPr>
                        <a:t>.</a:t>
                      </a:r>
                      <a:endParaRPr>
                        <a:solidFill>
                          <a:srgbClr val="8E7CC3"/>
                        </a:solidFill>
                        <a:latin typeface="Merriweather"/>
                        <a:ea typeface="Merriweather"/>
                        <a:cs typeface="Merriweather"/>
                        <a:sym typeface="Merriweather"/>
                      </a:endParaRPr>
                    </a:p>
                    <a:p>
                      <a:pPr indent="-317500" lvl="0" marL="457200" rtl="0" algn="l">
                        <a:spcBef>
                          <a:spcPts val="0"/>
                        </a:spcBef>
                        <a:spcAft>
                          <a:spcPts val="0"/>
                        </a:spcAft>
                        <a:buClr>
                          <a:srgbClr val="8E7CC3"/>
                        </a:buClr>
                        <a:buSzPts val="1400"/>
                        <a:buFont typeface="Merriweather"/>
                        <a:buChar char="●"/>
                      </a:pPr>
                      <a:r>
                        <a:rPr lang="en">
                          <a:latin typeface="Merriweather"/>
                          <a:ea typeface="Merriweather"/>
                          <a:cs typeface="Merriweather"/>
                          <a:sym typeface="Merriweather"/>
                        </a:rPr>
                        <a:t>Acid</a:t>
                      </a:r>
                      <a:r>
                        <a:rPr lang="en">
                          <a:solidFill>
                            <a:srgbClr val="8E7CC3"/>
                          </a:solidFill>
                          <a:latin typeface="Merriweather"/>
                          <a:ea typeface="Merriweather"/>
                          <a:cs typeface="Merriweather"/>
                          <a:sym typeface="Merriweather"/>
                        </a:rPr>
                        <a:t>.</a:t>
                      </a:r>
                      <a:endParaRPr>
                        <a:solidFill>
                          <a:srgbClr val="8E7CC3"/>
                        </a:solidFill>
                        <a:latin typeface="Merriweather"/>
                        <a:ea typeface="Merriweather"/>
                        <a:cs typeface="Merriweather"/>
                        <a:sym typeface="Merriweather"/>
                      </a:endParaRPr>
                    </a:p>
                    <a:p>
                      <a:pPr indent="-317500" lvl="0" marL="457200" rtl="0" algn="l">
                        <a:spcBef>
                          <a:spcPts val="0"/>
                        </a:spcBef>
                        <a:spcAft>
                          <a:spcPts val="0"/>
                        </a:spcAft>
                        <a:buClr>
                          <a:srgbClr val="8E7CC3"/>
                        </a:buClr>
                        <a:buSzPts val="1400"/>
                        <a:buFont typeface="Merriweather"/>
                        <a:buChar char="●"/>
                      </a:pPr>
                      <a:r>
                        <a:rPr lang="en">
                          <a:latin typeface="Merriweather"/>
                          <a:ea typeface="Merriweather"/>
                          <a:cs typeface="Merriweather"/>
                          <a:sym typeface="Merriweather"/>
                        </a:rPr>
                        <a:t>Nerve</a:t>
                      </a:r>
                      <a:r>
                        <a:rPr lang="en">
                          <a:solidFill>
                            <a:srgbClr val="8E7CC3"/>
                          </a:solidFill>
                          <a:latin typeface="Merriweather"/>
                          <a:ea typeface="Merriweather"/>
                          <a:cs typeface="Merriweather"/>
                          <a:sym typeface="Merriweather"/>
                        </a:rPr>
                        <a:t>.</a:t>
                      </a:r>
                      <a:endParaRPr>
                        <a:solidFill>
                          <a:srgbClr val="8E7CC3"/>
                        </a:solidFill>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a:solidFill>
                            <a:schemeClr val="dk1"/>
                          </a:solidFill>
                          <a:highlight>
                            <a:srgbClr val="D9D2E9"/>
                          </a:highlight>
                          <a:latin typeface="Merriweather"/>
                          <a:ea typeface="Merriweather"/>
                          <a:cs typeface="Merriweather"/>
                          <a:sym typeface="Merriweather"/>
                        </a:rPr>
                        <a:t>Stimulates: </a:t>
                      </a:r>
                      <a:endParaRPr b="1">
                        <a:solidFill>
                          <a:schemeClr val="dk1"/>
                        </a:solidFill>
                        <a:highlight>
                          <a:srgbClr val="D9D2E9"/>
                        </a:highlight>
                        <a:latin typeface="Merriweather"/>
                        <a:ea typeface="Merriweather"/>
                        <a:cs typeface="Merriweather"/>
                        <a:sym typeface="Merriweather"/>
                      </a:endParaRPr>
                    </a:p>
                    <a:p>
                      <a:pPr indent="-317500" lvl="0" marL="457200" rtl="0" algn="l">
                        <a:spcBef>
                          <a:spcPts val="0"/>
                        </a:spcBef>
                        <a:spcAft>
                          <a:spcPts val="0"/>
                        </a:spcAft>
                        <a:buClr>
                          <a:srgbClr val="8E7CC3"/>
                        </a:buClr>
                        <a:buSzPts val="1400"/>
                        <a:buFont typeface="Merriweather"/>
                        <a:buChar char="●"/>
                      </a:pPr>
                      <a:r>
                        <a:rPr lang="en">
                          <a:latin typeface="Merriweather"/>
                          <a:ea typeface="Merriweather"/>
                          <a:cs typeface="Merriweather"/>
                          <a:sym typeface="Merriweather"/>
                        </a:rPr>
                        <a:t>Gastric motility</a:t>
                      </a:r>
                      <a:r>
                        <a:rPr lang="en">
                          <a:solidFill>
                            <a:srgbClr val="8E7CC3"/>
                          </a:solidFill>
                          <a:latin typeface="Merriweather"/>
                          <a:ea typeface="Merriweather"/>
                          <a:cs typeface="Merriweather"/>
                          <a:sym typeface="Merriweather"/>
                        </a:rPr>
                        <a:t>.</a:t>
                      </a:r>
                      <a:endParaRPr>
                        <a:solidFill>
                          <a:srgbClr val="8E7CC3"/>
                        </a:solidFill>
                        <a:latin typeface="Merriweather"/>
                        <a:ea typeface="Merriweather"/>
                        <a:cs typeface="Merriweather"/>
                        <a:sym typeface="Merriweather"/>
                      </a:endParaRPr>
                    </a:p>
                    <a:p>
                      <a:pPr indent="-317500" lvl="0" marL="457200" rtl="0" algn="l">
                        <a:spcBef>
                          <a:spcPts val="0"/>
                        </a:spcBef>
                        <a:spcAft>
                          <a:spcPts val="0"/>
                        </a:spcAft>
                        <a:buClr>
                          <a:srgbClr val="8E7CC3"/>
                        </a:buClr>
                        <a:buSzPts val="1400"/>
                        <a:buFont typeface="Merriweather"/>
                        <a:buChar char="●"/>
                      </a:pPr>
                      <a:r>
                        <a:rPr lang="en">
                          <a:latin typeface="Merriweather"/>
                          <a:ea typeface="Merriweather"/>
                          <a:cs typeface="Merriweather"/>
                          <a:sym typeface="Merriweather"/>
                        </a:rPr>
                        <a:t>Intestinal motility</a:t>
                      </a:r>
                      <a:r>
                        <a:rPr lang="en">
                          <a:solidFill>
                            <a:srgbClr val="8E7CC3"/>
                          </a:solidFill>
                          <a:latin typeface="Merriweather"/>
                          <a:ea typeface="Merriweather"/>
                          <a:cs typeface="Merriweather"/>
                          <a:sym typeface="Merriweather"/>
                        </a:rPr>
                        <a:t>.</a:t>
                      </a:r>
                      <a:endParaRPr>
                        <a:solidFill>
                          <a:srgbClr val="8E7CC3"/>
                        </a:solidFill>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pic>
        <p:nvPicPr>
          <p:cNvPr id="465" name="Google Shape;465;p27"/>
          <p:cNvPicPr preferRelativeResize="0"/>
          <p:nvPr/>
        </p:nvPicPr>
        <p:blipFill rotWithShape="1">
          <a:blip r:embed="rId3">
            <a:alphaModFix/>
          </a:blip>
          <a:srcRect b="2148" l="0" r="0" t="1946"/>
          <a:stretch/>
        </p:blipFill>
        <p:spPr>
          <a:xfrm>
            <a:off x="1280975" y="12044226"/>
            <a:ext cx="5008625" cy="4669450"/>
          </a:xfrm>
          <a:prstGeom prst="rect">
            <a:avLst/>
          </a:prstGeom>
          <a:noFill/>
          <a:ln>
            <a:noFill/>
          </a:ln>
        </p:spPr>
      </p:pic>
      <p:pic>
        <p:nvPicPr>
          <p:cNvPr id="466" name="Google Shape;466;p27"/>
          <p:cNvPicPr preferRelativeResize="0"/>
          <p:nvPr/>
        </p:nvPicPr>
        <p:blipFill>
          <a:blip r:embed="rId4">
            <a:alphaModFix/>
          </a:blip>
          <a:stretch>
            <a:fillRect/>
          </a:stretch>
        </p:blipFill>
        <p:spPr>
          <a:xfrm>
            <a:off x="7057302" y="12044227"/>
            <a:ext cx="6153150" cy="4880447"/>
          </a:xfrm>
          <a:prstGeom prst="rect">
            <a:avLst/>
          </a:prstGeom>
          <a:noFill/>
          <a:ln cap="flat" cmpd="sng" w="9525">
            <a:solidFill>
              <a:srgbClr val="000000"/>
            </a:solidFill>
            <a:prstDash val="solid"/>
            <a:round/>
            <a:headEnd len="sm" w="sm" type="none"/>
            <a:tailEnd len="sm" w="sm" type="none"/>
          </a:ln>
        </p:spPr>
      </p:pic>
      <p:sp>
        <p:nvSpPr>
          <p:cNvPr id="467" name="Google Shape;467;p27"/>
          <p:cNvSpPr txBox="1"/>
          <p:nvPr/>
        </p:nvSpPr>
        <p:spPr>
          <a:xfrm>
            <a:off x="2279697" y="16614044"/>
            <a:ext cx="36684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400">
                <a:highlight>
                  <a:srgbClr val="FFFFFF"/>
                </a:highlight>
                <a:latin typeface="Merriweather"/>
                <a:ea typeface="Merriweather"/>
                <a:cs typeface="Merriweather"/>
                <a:sym typeface="Merriweather"/>
              </a:rPr>
              <a:t>Figure 1-22</a:t>
            </a:r>
            <a:endParaRPr b="1" sz="2400">
              <a:highlight>
                <a:srgbClr val="FFFFFF"/>
              </a:highlight>
              <a:latin typeface="Merriweather"/>
              <a:ea typeface="Merriweather"/>
              <a:cs typeface="Merriweather"/>
              <a:sym typeface="Merriweather"/>
            </a:endParaRPr>
          </a:p>
        </p:txBody>
      </p:sp>
      <p:sp>
        <p:nvSpPr>
          <p:cNvPr id="468" name="Google Shape;468;p27"/>
          <p:cNvSpPr txBox="1"/>
          <p:nvPr/>
        </p:nvSpPr>
        <p:spPr>
          <a:xfrm>
            <a:off x="9057113" y="16924678"/>
            <a:ext cx="36684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400">
                <a:highlight>
                  <a:srgbClr val="FFFFFF"/>
                </a:highlight>
                <a:latin typeface="Merriweather"/>
                <a:ea typeface="Merriweather"/>
                <a:cs typeface="Merriweather"/>
                <a:sym typeface="Merriweather"/>
              </a:rPr>
              <a:t>Figure 1-23</a:t>
            </a:r>
            <a:endParaRPr b="1" sz="2400">
              <a:highlight>
                <a:srgbClr val="FFFFFF"/>
              </a:highlight>
              <a:latin typeface="Merriweather"/>
              <a:ea typeface="Merriweather"/>
              <a:cs typeface="Merriweather"/>
              <a:sym typeface="Merriweather"/>
            </a:endParaRPr>
          </a:p>
        </p:txBody>
      </p:sp>
      <p:sp>
        <p:nvSpPr>
          <p:cNvPr id="469" name="Google Shape;469;p27"/>
          <p:cNvSpPr txBox="1"/>
          <p:nvPr/>
        </p:nvSpPr>
        <p:spPr>
          <a:xfrm>
            <a:off x="0" y="18741708"/>
            <a:ext cx="38178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2400">
                <a:solidFill>
                  <a:srgbClr val="FFFFFF"/>
                </a:solidFill>
                <a:latin typeface="Verdana"/>
                <a:ea typeface="Verdana"/>
                <a:cs typeface="Verdana"/>
                <a:sym typeface="Verdana"/>
              </a:rPr>
              <a:t>Footnotes</a:t>
            </a:r>
            <a:endParaRPr sz="2400">
              <a:solidFill>
                <a:srgbClr val="FFFFFF"/>
              </a:solidFill>
              <a:latin typeface="Verdana"/>
              <a:ea typeface="Verdana"/>
              <a:cs typeface="Verdana"/>
              <a:sym typeface="Verdana"/>
            </a:endParaRPr>
          </a:p>
        </p:txBody>
      </p:sp>
      <p:sp>
        <p:nvSpPr>
          <p:cNvPr id="470" name="Google Shape;470;p27"/>
          <p:cNvSpPr/>
          <p:nvPr/>
        </p:nvSpPr>
        <p:spPr>
          <a:xfrm>
            <a:off x="545100" y="18741700"/>
            <a:ext cx="13585500" cy="4335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471" name="Google Shape;471;p27"/>
          <p:cNvSpPr/>
          <p:nvPr/>
        </p:nvSpPr>
        <p:spPr>
          <a:xfrm>
            <a:off x="0" y="18741700"/>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472" name="Google Shape;472;p27"/>
          <p:cNvSpPr txBox="1"/>
          <p:nvPr/>
        </p:nvSpPr>
        <p:spPr>
          <a:xfrm>
            <a:off x="630800" y="18687325"/>
            <a:ext cx="25632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FFFFFF"/>
                </a:solidFill>
                <a:latin typeface="Oswald"/>
                <a:ea typeface="Oswald"/>
                <a:cs typeface="Oswald"/>
                <a:sym typeface="Oswald"/>
              </a:rPr>
              <a:t>FOOTNOTES</a:t>
            </a:r>
            <a:endParaRPr sz="2500">
              <a:solidFill>
                <a:srgbClr val="FFFFFF"/>
              </a:solidFill>
              <a:latin typeface="Oswald"/>
              <a:ea typeface="Oswald"/>
              <a:cs typeface="Oswald"/>
              <a:sym typeface="Oswald"/>
            </a:endParaRPr>
          </a:p>
        </p:txBody>
      </p:sp>
      <p:sp>
        <p:nvSpPr>
          <p:cNvPr id="473" name="Google Shape;473;p27"/>
          <p:cNvSpPr txBox="1"/>
          <p:nvPr/>
        </p:nvSpPr>
        <p:spPr>
          <a:xfrm>
            <a:off x="-142400" y="19186000"/>
            <a:ext cx="14239500" cy="6996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Merriweather"/>
              <a:buAutoNum type="arabicPeriod"/>
            </a:pPr>
            <a:r>
              <a:rPr lang="en">
                <a:latin typeface="Merriweather"/>
                <a:ea typeface="Merriweather"/>
                <a:cs typeface="Merriweather"/>
                <a:sym typeface="Merriweather"/>
              </a:rPr>
              <a:t>Sphincter of Oddi: most of food absorption occurs in jejunum, and duodenum serves in digestion of food before absorption in jejunum. This digestion is helped by pancreatic and biliary secretions that contain many enzymes and are collected in a common duct that empties into the duodenum, the sphincter for this duct is the sphincter of Oddi. </a:t>
            </a:r>
            <a:endParaRPr>
              <a:latin typeface="Merriweather"/>
              <a:ea typeface="Merriweather"/>
              <a:cs typeface="Merriweather"/>
              <a:sym typeface="Merriweathe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7" name="Shape 477"/>
        <p:cNvGrpSpPr/>
        <p:nvPr/>
      </p:nvGrpSpPr>
      <p:grpSpPr>
        <a:xfrm>
          <a:off x="0" y="0"/>
          <a:ext cx="0" cy="0"/>
          <a:chOff x="0" y="0"/>
          <a:chExt cx="0" cy="0"/>
        </a:xfrm>
      </p:grpSpPr>
      <p:sp>
        <p:nvSpPr>
          <p:cNvPr id="478" name="Google Shape;478;p28"/>
          <p:cNvSpPr/>
          <p:nvPr/>
        </p:nvSpPr>
        <p:spPr>
          <a:xfrm>
            <a:off x="0" y="3704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479" name="Google Shape;479;p28"/>
          <p:cNvSpPr txBox="1"/>
          <p:nvPr/>
        </p:nvSpPr>
        <p:spPr>
          <a:xfrm>
            <a:off x="114093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One</a:t>
            </a:r>
            <a:endParaRPr sz="3500">
              <a:latin typeface="Oswald"/>
              <a:ea typeface="Oswald"/>
              <a:cs typeface="Oswald"/>
              <a:sym typeface="Oswald"/>
            </a:endParaRPr>
          </a:p>
        </p:txBody>
      </p:sp>
      <p:sp>
        <p:nvSpPr>
          <p:cNvPr id="480" name="Google Shape;480;p28"/>
          <p:cNvSpPr txBox="1"/>
          <p:nvPr/>
        </p:nvSpPr>
        <p:spPr>
          <a:xfrm>
            <a:off x="0" y="321600"/>
            <a:ext cx="6801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15</a:t>
            </a:r>
            <a:endParaRPr sz="4500">
              <a:solidFill>
                <a:srgbClr val="FFFFFF"/>
              </a:solidFill>
              <a:latin typeface="Oswald"/>
              <a:ea typeface="Oswald"/>
              <a:cs typeface="Oswald"/>
              <a:sym typeface="Oswald"/>
            </a:endParaRPr>
          </a:p>
          <a:p>
            <a:pPr indent="0" lvl="0" marL="0" rtl="0" algn="l">
              <a:spcBef>
                <a:spcPts val="0"/>
              </a:spcBef>
              <a:spcAft>
                <a:spcPts val="0"/>
              </a:spcAft>
              <a:buNone/>
            </a:pPr>
            <a:r>
              <a:t/>
            </a:r>
            <a:endParaRPr sz="4500">
              <a:solidFill>
                <a:srgbClr val="FFFFFF"/>
              </a:solidFill>
              <a:latin typeface="Oswald"/>
              <a:ea typeface="Oswald"/>
              <a:cs typeface="Oswald"/>
              <a:sym typeface="Oswald"/>
            </a:endParaRPr>
          </a:p>
        </p:txBody>
      </p:sp>
      <p:sp>
        <p:nvSpPr>
          <p:cNvPr id="481" name="Google Shape;481;p28"/>
          <p:cNvSpPr txBox="1"/>
          <p:nvPr/>
        </p:nvSpPr>
        <p:spPr>
          <a:xfrm>
            <a:off x="813441" y="321600"/>
            <a:ext cx="95067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GENERAL PRINCIPlES OF GIT PHYSIOLOGY </a:t>
            </a:r>
            <a:endParaRPr sz="3200">
              <a:solidFill>
                <a:srgbClr val="FFFFFF"/>
              </a:solidFill>
              <a:latin typeface="Oswald"/>
              <a:ea typeface="Oswald"/>
              <a:cs typeface="Oswald"/>
              <a:sym typeface="Oswald"/>
            </a:endParaRPr>
          </a:p>
        </p:txBody>
      </p:sp>
      <p:sp>
        <p:nvSpPr>
          <p:cNvPr id="482" name="Google Shape;482;p28"/>
          <p:cNvSpPr/>
          <p:nvPr/>
        </p:nvSpPr>
        <p:spPr>
          <a:xfrm>
            <a:off x="583046" y="370511"/>
            <a:ext cx="2304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483" name="Google Shape;483;p28"/>
          <p:cNvSpPr/>
          <p:nvPr/>
        </p:nvSpPr>
        <p:spPr>
          <a:xfrm>
            <a:off x="5283640" y="1242750"/>
            <a:ext cx="3326700" cy="1235700"/>
          </a:xfrm>
          <a:prstGeom prst="roundRect">
            <a:avLst>
              <a:gd fmla="val 50000" name="adj"/>
            </a:avLst>
          </a:prstGeom>
          <a:solidFill>
            <a:srgbClr val="93C47D"/>
          </a:solidFill>
          <a:ln>
            <a:noFill/>
          </a:ln>
        </p:spPr>
        <p:txBody>
          <a:bodyPr anchorCtr="0" anchor="ctr" bIns="140950" lIns="140950" spcFirstLastPara="1" rIns="140950" wrap="square" tIns="140950">
            <a:noAutofit/>
          </a:bodyPr>
          <a:lstStyle/>
          <a:p>
            <a:pPr indent="0" lvl="0" marL="0" rtl="0" algn="ctr">
              <a:spcBef>
                <a:spcPts val="0"/>
              </a:spcBef>
              <a:spcAft>
                <a:spcPts val="0"/>
              </a:spcAft>
              <a:buNone/>
            </a:pPr>
            <a:r>
              <a:rPr b="1" lang="en" sz="3300">
                <a:solidFill>
                  <a:srgbClr val="FFFFFF"/>
                </a:solidFill>
                <a:latin typeface="Merriweather"/>
                <a:ea typeface="Merriweather"/>
                <a:cs typeface="Merriweather"/>
                <a:sym typeface="Merriweather"/>
              </a:rPr>
              <a:t>GI reflexes</a:t>
            </a:r>
            <a:endParaRPr b="1" sz="3300">
              <a:solidFill>
                <a:srgbClr val="FFFFFF"/>
              </a:solidFill>
              <a:latin typeface="Merriweather"/>
              <a:ea typeface="Merriweather"/>
              <a:cs typeface="Merriweather"/>
              <a:sym typeface="Merriweather"/>
            </a:endParaRPr>
          </a:p>
        </p:txBody>
      </p:sp>
      <p:sp>
        <p:nvSpPr>
          <p:cNvPr id="484" name="Google Shape;484;p28"/>
          <p:cNvSpPr/>
          <p:nvPr/>
        </p:nvSpPr>
        <p:spPr>
          <a:xfrm>
            <a:off x="9713850" y="2799098"/>
            <a:ext cx="4179900" cy="1403100"/>
          </a:xfrm>
          <a:prstGeom prst="roundRect">
            <a:avLst>
              <a:gd fmla="val 50000" name="adj"/>
            </a:avLst>
          </a:prstGeom>
          <a:noFill/>
          <a:ln cap="flat" cmpd="sng" w="38100">
            <a:solidFill>
              <a:srgbClr val="93C47D"/>
            </a:solidFill>
            <a:prstDash val="dot"/>
            <a:round/>
            <a:headEnd len="sm" w="sm" type="none"/>
            <a:tailEnd len="sm" w="sm" type="none"/>
          </a:ln>
        </p:spPr>
        <p:txBody>
          <a:bodyPr anchorCtr="0" anchor="ctr" bIns="140950" lIns="140950" spcFirstLastPara="1" rIns="140950" wrap="square" tIns="140950">
            <a:noAutofit/>
          </a:bodyPr>
          <a:lstStyle/>
          <a:p>
            <a:pPr indent="0" lvl="0" marL="0" rtl="0" algn="ctr">
              <a:spcBef>
                <a:spcPts val="0"/>
              </a:spcBef>
              <a:spcAft>
                <a:spcPts val="0"/>
              </a:spcAft>
              <a:buClr>
                <a:schemeClr val="dk1"/>
              </a:buClr>
              <a:buSzPts val="1100"/>
              <a:buFont typeface="Arial"/>
              <a:buNone/>
            </a:pPr>
            <a:r>
              <a:rPr lang="en" sz="2100">
                <a:solidFill>
                  <a:schemeClr val="dk1"/>
                </a:solidFill>
                <a:latin typeface="Merriweather"/>
                <a:ea typeface="Merriweather"/>
                <a:cs typeface="Merriweather"/>
                <a:sym typeface="Merriweather"/>
              </a:rPr>
              <a:t>Integrated at </a:t>
            </a:r>
            <a:endParaRPr sz="2100">
              <a:solidFill>
                <a:schemeClr val="dk1"/>
              </a:solidFill>
              <a:latin typeface="Merriweather"/>
              <a:ea typeface="Merriweather"/>
              <a:cs typeface="Merriweather"/>
              <a:sym typeface="Merriweather"/>
            </a:endParaRPr>
          </a:p>
          <a:p>
            <a:pPr indent="0" lvl="0" marL="0" rtl="0" algn="ctr">
              <a:spcBef>
                <a:spcPts val="0"/>
              </a:spcBef>
              <a:spcAft>
                <a:spcPts val="0"/>
              </a:spcAft>
              <a:buClr>
                <a:schemeClr val="dk1"/>
              </a:buClr>
              <a:buSzPts val="1100"/>
              <a:buFont typeface="Arial"/>
              <a:buNone/>
            </a:pPr>
            <a:r>
              <a:rPr b="1" lang="en" sz="2900">
                <a:solidFill>
                  <a:srgbClr val="6AA84F"/>
                </a:solidFill>
                <a:latin typeface="Merriweather"/>
                <a:ea typeface="Merriweather"/>
                <a:cs typeface="Merriweather"/>
                <a:sym typeface="Merriweather"/>
              </a:rPr>
              <a:t>spinal cord/brain stem</a:t>
            </a:r>
            <a:endParaRPr b="1" sz="3200">
              <a:solidFill>
                <a:srgbClr val="6AA84F"/>
              </a:solidFill>
              <a:latin typeface="Merriweather"/>
              <a:ea typeface="Merriweather"/>
              <a:cs typeface="Merriweather"/>
              <a:sym typeface="Merriweather"/>
            </a:endParaRPr>
          </a:p>
        </p:txBody>
      </p:sp>
      <p:sp>
        <p:nvSpPr>
          <p:cNvPr id="485" name="Google Shape;485;p28"/>
          <p:cNvSpPr/>
          <p:nvPr/>
        </p:nvSpPr>
        <p:spPr>
          <a:xfrm>
            <a:off x="86775" y="2799163"/>
            <a:ext cx="4417500" cy="1606800"/>
          </a:xfrm>
          <a:prstGeom prst="roundRect">
            <a:avLst>
              <a:gd fmla="val 50000" name="adj"/>
            </a:avLst>
          </a:prstGeom>
          <a:noFill/>
          <a:ln cap="flat" cmpd="sng" w="38100">
            <a:solidFill>
              <a:srgbClr val="93C47D"/>
            </a:solidFill>
            <a:prstDash val="dot"/>
            <a:round/>
            <a:headEnd len="sm" w="sm" type="none"/>
            <a:tailEnd len="sm" w="sm" type="none"/>
          </a:ln>
        </p:spPr>
        <p:txBody>
          <a:bodyPr anchorCtr="0" anchor="ctr" bIns="140950" lIns="140950" spcFirstLastPara="1" rIns="140950" wrap="square" tIns="140950">
            <a:noAutofit/>
          </a:bodyPr>
          <a:lstStyle/>
          <a:p>
            <a:pPr indent="0" lvl="0" marL="0" rtl="0" algn="ctr">
              <a:spcBef>
                <a:spcPts val="0"/>
              </a:spcBef>
              <a:spcAft>
                <a:spcPts val="0"/>
              </a:spcAft>
              <a:buClr>
                <a:srgbClr val="000000"/>
              </a:buClr>
              <a:buSzPts val="1100"/>
              <a:buFont typeface="Arial"/>
              <a:buNone/>
            </a:pPr>
            <a:r>
              <a:t/>
            </a:r>
            <a:endParaRPr b="1" sz="2900">
              <a:solidFill>
                <a:srgbClr val="6AA84F"/>
              </a:solidFill>
              <a:latin typeface="Merriweather"/>
              <a:ea typeface="Merriweather"/>
              <a:cs typeface="Merriweather"/>
              <a:sym typeface="Merriweather"/>
            </a:endParaRPr>
          </a:p>
        </p:txBody>
      </p:sp>
      <p:cxnSp>
        <p:nvCxnSpPr>
          <p:cNvPr id="486" name="Google Shape;486;p28"/>
          <p:cNvCxnSpPr>
            <a:stCxn id="483" idx="2"/>
            <a:endCxn id="484" idx="0"/>
          </p:cNvCxnSpPr>
          <p:nvPr/>
        </p:nvCxnSpPr>
        <p:spPr>
          <a:xfrm flipH="1" rot="-5400000">
            <a:off x="9214990" y="210450"/>
            <a:ext cx="320700" cy="4856700"/>
          </a:xfrm>
          <a:prstGeom prst="bentConnector3">
            <a:avLst>
              <a:gd fmla="val 49992" name="adj1"/>
            </a:avLst>
          </a:prstGeom>
          <a:noFill/>
          <a:ln cap="flat" cmpd="sng" w="28575">
            <a:solidFill>
              <a:srgbClr val="CCCCCC"/>
            </a:solidFill>
            <a:prstDash val="dash"/>
            <a:round/>
            <a:headEnd len="sm" w="sm" type="none"/>
            <a:tailEnd len="sm" w="sm" type="none"/>
          </a:ln>
        </p:spPr>
      </p:cxnSp>
      <p:cxnSp>
        <p:nvCxnSpPr>
          <p:cNvPr id="487" name="Google Shape;487;p28"/>
          <p:cNvCxnSpPr>
            <a:stCxn id="485" idx="0"/>
            <a:endCxn id="483" idx="2"/>
          </p:cNvCxnSpPr>
          <p:nvPr/>
        </p:nvCxnSpPr>
        <p:spPr>
          <a:xfrm rot="-5400000">
            <a:off x="4460925" y="313063"/>
            <a:ext cx="320700" cy="4651500"/>
          </a:xfrm>
          <a:prstGeom prst="bentConnector3">
            <a:avLst>
              <a:gd fmla="val 50002" name="adj1"/>
            </a:avLst>
          </a:prstGeom>
          <a:noFill/>
          <a:ln cap="flat" cmpd="sng" w="28575">
            <a:solidFill>
              <a:srgbClr val="CCCCCC"/>
            </a:solidFill>
            <a:prstDash val="dash"/>
            <a:round/>
            <a:headEnd len="sm" w="sm" type="none"/>
            <a:tailEnd len="sm" w="sm" type="none"/>
          </a:ln>
        </p:spPr>
      </p:cxnSp>
      <p:sp>
        <p:nvSpPr>
          <p:cNvPr id="488" name="Google Shape;488;p28"/>
          <p:cNvSpPr/>
          <p:nvPr/>
        </p:nvSpPr>
        <p:spPr>
          <a:xfrm>
            <a:off x="367055" y="4627800"/>
            <a:ext cx="3829200" cy="1156800"/>
          </a:xfrm>
          <a:prstGeom prst="roundRect">
            <a:avLst>
              <a:gd fmla="val 50000" name="adj"/>
            </a:avLst>
          </a:prstGeom>
          <a:solidFill>
            <a:srgbClr val="D9EAD3"/>
          </a:solidFill>
          <a:ln>
            <a:noFill/>
          </a:ln>
        </p:spPr>
        <p:txBody>
          <a:bodyPr anchorCtr="0" anchor="ctr" bIns="140950" lIns="140950" spcFirstLastPara="1" rIns="140950" wrap="square" tIns="140950">
            <a:noAutofit/>
          </a:bodyPr>
          <a:lstStyle/>
          <a:p>
            <a:pPr indent="0" lvl="0" marL="0" rtl="0" algn="ctr">
              <a:spcBef>
                <a:spcPts val="0"/>
              </a:spcBef>
              <a:spcAft>
                <a:spcPts val="0"/>
              </a:spcAft>
              <a:buNone/>
            </a:pPr>
            <a:r>
              <a:rPr lang="en" sz="2100">
                <a:latin typeface="Merriweather"/>
                <a:ea typeface="Merriweather"/>
                <a:cs typeface="Merriweather"/>
                <a:sym typeface="Merriweather"/>
              </a:rPr>
              <a:t>GI secretions</a:t>
            </a:r>
            <a:endParaRPr sz="2100">
              <a:latin typeface="Merriweather"/>
              <a:ea typeface="Merriweather"/>
              <a:cs typeface="Merriweather"/>
              <a:sym typeface="Merriweather"/>
            </a:endParaRPr>
          </a:p>
        </p:txBody>
      </p:sp>
      <p:sp>
        <p:nvSpPr>
          <p:cNvPr id="489" name="Google Shape;489;p28"/>
          <p:cNvSpPr/>
          <p:nvPr/>
        </p:nvSpPr>
        <p:spPr>
          <a:xfrm>
            <a:off x="9935125" y="4627794"/>
            <a:ext cx="3829200" cy="1156800"/>
          </a:xfrm>
          <a:prstGeom prst="roundRect">
            <a:avLst>
              <a:gd fmla="val 50000" name="adj"/>
            </a:avLst>
          </a:prstGeom>
          <a:solidFill>
            <a:srgbClr val="D9D2E9"/>
          </a:solidFill>
          <a:ln>
            <a:noFill/>
          </a:ln>
        </p:spPr>
        <p:txBody>
          <a:bodyPr anchorCtr="0" anchor="ctr" bIns="140950" lIns="140950" spcFirstLastPara="1" rIns="140950" wrap="square" tIns="140950">
            <a:noAutofit/>
          </a:bodyPr>
          <a:lstStyle/>
          <a:p>
            <a:pPr indent="0" lvl="0" marL="0" rtl="0" algn="ctr">
              <a:spcBef>
                <a:spcPts val="0"/>
              </a:spcBef>
              <a:spcAft>
                <a:spcPts val="0"/>
              </a:spcAft>
              <a:buNone/>
            </a:pPr>
            <a:r>
              <a:rPr lang="en" sz="2100">
                <a:latin typeface="Merriweather"/>
                <a:ea typeface="Merriweather"/>
                <a:cs typeface="Merriweather"/>
                <a:sym typeface="Merriweather"/>
              </a:rPr>
              <a:t>Control gastric motor and secretory activity</a:t>
            </a:r>
            <a:endParaRPr sz="2100">
              <a:latin typeface="Merriweather"/>
              <a:ea typeface="Merriweather"/>
              <a:cs typeface="Merriweather"/>
              <a:sym typeface="Merriweather"/>
            </a:endParaRPr>
          </a:p>
        </p:txBody>
      </p:sp>
      <p:cxnSp>
        <p:nvCxnSpPr>
          <p:cNvPr id="490" name="Google Shape;490;p28"/>
          <p:cNvCxnSpPr>
            <a:stCxn id="484" idx="2"/>
            <a:endCxn id="489" idx="0"/>
          </p:cNvCxnSpPr>
          <p:nvPr/>
        </p:nvCxnSpPr>
        <p:spPr>
          <a:xfrm flipH="1" rot="-5400000">
            <a:off x="11613900" y="4392098"/>
            <a:ext cx="425700" cy="45900"/>
          </a:xfrm>
          <a:prstGeom prst="bentConnector3">
            <a:avLst>
              <a:gd fmla="val 110450" name="adj1"/>
            </a:avLst>
          </a:prstGeom>
          <a:noFill/>
          <a:ln cap="flat" cmpd="sng" w="28575">
            <a:solidFill>
              <a:srgbClr val="CCCCCC"/>
            </a:solidFill>
            <a:prstDash val="dash"/>
            <a:round/>
            <a:headEnd len="sm" w="sm" type="none"/>
            <a:tailEnd len="sm" w="sm" type="none"/>
          </a:ln>
        </p:spPr>
      </p:cxnSp>
      <p:sp>
        <p:nvSpPr>
          <p:cNvPr id="491" name="Google Shape;491;p28"/>
          <p:cNvSpPr/>
          <p:nvPr/>
        </p:nvSpPr>
        <p:spPr>
          <a:xfrm>
            <a:off x="4746575" y="2799025"/>
            <a:ext cx="4417500" cy="1606800"/>
          </a:xfrm>
          <a:prstGeom prst="roundRect">
            <a:avLst>
              <a:gd fmla="val 50000" name="adj"/>
            </a:avLst>
          </a:prstGeom>
          <a:noFill/>
          <a:ln cap="flat" cmpd="sng" w="38100">
            <a:solidFill>
              <a:srgbClr val="93C47D"/>
            </a:solidFill>
            <a:prstDash val="dot"/>
            <a:round/>
            <a:headEnd len="sm" w="sm" type="none"/>
            <a:tailEnd len="sm" w="sm" type="none"/>
          </a:ln>
        </p:spPr>
        <p:txBody>
          <a:bodyPr anchorCtr="0" anchor="ctr" bIns="140950" lIns="140950" spcFirstLastPara="1" rIns="140950" wrap="square" tIns="140950">
            <a:noAutofit/>
          </a:bodyPr>
          <a:lstStyle/>
          <a:p>
            <a:pPr indent="0" lvl="0" marL="0" rtl="0" algn="ctr">
              <a:spcBef>
                <a:spcPts val="0"/>
              </a:spcBef>
              <a:spcAft>
                <a:spcPts val="0"/>
              </a:spcAft>
              <a:buClr>
                <a:schemeClr val="dk1"/>
              </a:buClr>
              <a:buSzPts val="1100"/>
              <a:buFont typeface="Arial"/>
              <a:buNone/>
            </a:pPr>
            <a:r>
              <a:t/>
            </a:r>
            <a:endParaRPr b="1" sz="3200">
              <a:solidFill>
                <a:srgbClr val="6AA84F"/>
              </a:solidFill>
              <a:latin typeface="Merriweather"/>
              <a:ea typeface="Merriweather"/>
              <a:cs typeface="Merriweather"/>
              <a:sym typeface="Merriweather"/>
            </a:endParaRPr>
          </a:p>
        </p:txBody>
      </p:sp>
      <p:cxnSp>
        <p:nvCxnSpPr>
          <p:cNvPr id="492" name="Google Shape;492;p28"/>
          <p:cNvCxnSpPr>
            <a:stCxn id="491" idx="2"/>
            <a:endCxn id="493" idx="0"/>
          </p:cNvCxnSpPr>
          <p:nvPr/>
        </p:nvCxnSpPr>
        <p:spPr>
          <a:xfrm rot="5400000">
            <a:off x="6837425" y="4515325"/>
            <a:ext cx="227400" cy="8400"/>
          </a:xfrm>
          <a:prstGeom prst="bentConnector3">
            <a:avLst>
              <a:gd fmla="val 50000" name="adj1"/>
            </a:avLst>
          </a:prstGeom>
          <a:noFill/>
          <a:ln cap="flat" cmpd="sng" w="28575">
            <a:solidFill>
              <a:srgbClr val="CCCCCC"/>
            </a:solidFill>
            <a:prstDash val="dash"/>
            <a:round/>
            <a:headEnd len="sm" w="sm" type="none"/>
            <a:tailEnd len="sm" w="sm" type="none"/>
          </a:ln>
        </p:spPr>
      </p:cxnSp>
      <p:cxnSp>
        <p:nvCxnSpPr>
          <p:cNvPr id="494" name="Google Shape;494;p28"/>
          <p:cNvCxnSpPr>
            <a:stCxn id="483" idx="2"/>
            <a:endCxn id="491" idx="0"/>
          </p:cNvCxnSpPr>
          <p:nvPr/>
        </p:nvCxnSpPr>
        <p:spPr>
          <a:xfrm flipH="1" rot="-5400000">
            <a:off x="6790840" y="2634600"/>
            <a:ext cx="320700" cy="8400"/>
          </a:xfrm>
          <a:prstGeom prst="bentConnector3">
            <a:avLst>
              <a:gd fmla="val 49981" name="adj1"/>
            </a:avLst>
          </a:prstGeom>
          <a:noFill/>
          <a:ln cap="flat" cmpd="sng" w="28575">
            <a:solidFill>
              <a:srgbClr val="CCCCCC"/>
            </a:solidFill>
            <a:prstDash val="dash"/>
            <a:round/>
            <a:headEnd len="sm" w="sm" type="none"/>
            <a:tailEnd len="sm" w="sm" type="none"/>
          </a:ln>
        </p:spPr>
      </p:cxnSp>
      <p:sp>
        <p:nvSpPr>
          <p:cNvPr id="495" name="Google Shape;495;p28"/>
          <p:cNvSpPr txBox="1"/>
          <p:nvPr/>
        </p:nvSpPr>
        <p:spPr>
          <a:xfrm>
            <a:off x="795825" y="3795270"/>
            <a:ext cx="3000000" cy="61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100">
                <a:highlight>
                  <a:srgbClr val="D9EAD3"/>
                </a:highlight>
                <a:latin typeface="Merriweather"/>
                <a:ea typeface="Merriweather"/>
                <a:cs typeface="Merriweather"/>
                <a:sym typeface="Merriweather"/>
              </a:rPr>
              <a:t>Local effects</a:t>
            </a:r>
            <a:endParaRPr sz="2000">
              <a:highlight>
                <a:srgbClr val="D9EAD3"/>
              </a:highlight>
            </a:endParaRPr>
          </a:p>
        </p:txBody>
      </p:sp>
      <p:sp>
        <p:nvSpPr>
          <p:cNvPr id="496" name="Google Shape;496;p28"/>
          <p:cNvSpPr txBox="1"/>
          <p:nvPr/>
        </p:nvSpPr>
        <p:spPr>
          <a:xfrm>
            <a:off x="795525" y="2799159"/>
            <a:ext cx="3000000" cy="111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100">
                <a:solidFill>
                  <a:schemeClr val="dk1"/>
                </a:solidFill>
                <a:latin typeface="Merriweather"/>
                <a:ea typeface="Merriweather"/>
                <a:cs typeface="Merriweather"/>
                <a:sym typeface="Merriweather"/>
              </a:rPr>
              <a:t>Integrated within</a:t>
            </a:r>
            <a:r>
              <a:rPr lang="en" sz="2800">
                <a:solidFill>
                  <a:schemeClr val="dk1"/>
                </a:solidFill>
                <a:latin typeface="Merriweather"/>
                <a:ea typeface="Merriweather"/>
                <a:cs typeface="Merriweather"/>
                <a:sym typeface="Merriweather"/>
              </a:rPr>
              <a:t> </a:t>
            </a:r>
            <a:endParaRPr sz="2800">
              <a:solidFill>
                <a:schemeClr val="dk1"/>
              </a:solidFill>
              <a:latin typeface="Merriweather"/>
              <a:ea typeface="Merriweather"/>
              <a:cs typeface="Merriweather"/>
              <a:sym typeface="Merriweather"/>
            </a:endParaRPr>
          </a:p>
          <a:p>
            <a:pPr indent="0" lvl="0" marL="0" rtl="0" algn="ctr">
              <a:spcBef>
                <a:spcPts val="0"/>
              </a:spcBef>
              <a:spcAft>
                <a:spcPts val="0"/>
              </a:spcAft>
              <a:buNone/>
            </a:pPr>
            <a:r>
              <a:rPr b="1" lang="en" sz="2900">
                <a:solidFill>
                  <a:srgbClr val="6AA84F"/>
                </a:solidFill>
                <a:latin typeface="Merriweather"/>
                <a:ea typeface="Merriweather"/>
                <a:cs typeface="Merriweather"/>
                <a:sym typeface="Merriweather"/>
              </a:rPr>
              <a:t>ENS</a:t>
            </a:r>
            <a:endParaRPr/>
          </a:p>
        </p:txBody>
      </p:sp>
      <p:sp>
        <p:nvSpPr>
          <p:cNvPr id="497" name="Google Shape;497;p28"/>
          <p:cNvSpPr txBox="1"/>
          <p:nvPr/>
        </p:nvSpPr>
        <p:spPr>
          <a:xfrm>
            <a:off x="5019125" y="2799200"/>
            <a:ext cx="4179900" cy="200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100">
                <a:solidFill>
                  <a:schemeClr val="dk1"/>
                </a:solidFill>
                <a:latin typeface="Merriweather"/>
                <a:ea typeface="Merriweather"/>
                <a:cs typeface="Merriweather"/>
                <a:sym typeface="Merriweather"/>
              </a:rPr>
              <a:t>Integrated at </a:t>
            </a:r>
            <a:endParaRPr sz="2100">
              <a:solidFill>
                <a:schemeClr val="dk1"/>
              </a:solidFill>
              <a:latin typeface="Merriweather"/>
              <a:ea typeface="Merriweather"/>
              <a:cs typeface="Merriweather"/>
              <a:sym typeface="Merriweather"/>
            </a:endParaRPr>
          </a:p>
          <a:p>
            <a:pPr indent="0" lvl="0" marL="0" rtl="0" algn="ctr">
              <a:spcBef>
                <a:spcPts val="0"/>
              </a:spcBef>
              <a:spcAft>
                <a:spcPts val="0"/>
              </a:spcAft>
              <a:buNone/>
            </a:pPr>
            <a:r>
              <a:rPr b="1" lang="en" sz="2900">
                <a:solidFill>
                  <a:srgbClr val="6AA84F"/>
                </a:solidFill>
                <a:latin typeface="Merriweather"/>
                <a:ea typeface="Merriweather"/>
                <a:cs typeface="Merriweather"/>
                <a:sym typeface="Merriweather"/>
              </a:rPr>
              <a:t>Sympathetic</a:t>
            </a:r>
            <a:r>
              <a:rPr b="1" lang="en" sz="3200">
                <a:solidFill>
                  <a:srgbClr val="6AA84F"/>
                </a:solidFill>
                <a:latin typeface="Merriweather"/>
                <a:ea typeface="Merriweather"/>
                <a:cs typeface="Merriweather"/>
                <a:sym typeface="Merriweather"/>
              </a:rPr>
              <a:t> </a:t>
            </a:r>
            <a:r>
              <a:rPr b="1" lang="en" sz="1900">
                <a:solidFill>
                  <a:srgbClr val="38761D"/>
                </a:solidFill>
                <a:latin typeface="Merriweather"/>
                <a:ea typeface="Merriweather"/>
                <a:cs typeface="Merriweather"/>
                <a:sym typeface="Merriweather"/>
              </a:rPr>
              <a:t>ganglia</a:t>
            </a:r>
            <a:r>
              <a:rPr b="1" lang="en" sz="3200">
                <a:solidFill>
                  <a:srgbClr val="6AA84F"/>
                </a:solidFill>
                <a:latin typeface="Merriweather"/>
                <a:ea typeface="Merriweather"/>
                <a:cs typeface="Merriweather"/>
                <a:sym typeface="Merriweather"/>
              </a:rPr>
              <a:t>	</a:t>
            </a:r>
            <a:endParaRPr/>
          </a:p>
        </p:txBody>
      </p:sp>
      <p:sp>
        <p:nvSpPr>
          <p:cNvPr id="498" name="Google Shape;498;p28"/>
          <p:cNvSpPr txBox="1"/>
          <p:nvPr/>
        </p:nvSpPr>
        <p:spPr>
          <a:xfrm>
            <a:off x="4898450" y="3795275"/>
            <a:ext cx="4027500" cy="46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700">
                <a:highlight>
                  <a:srgbClr val="D9EAD3"/>
                </a:highlight>
                <a:latin typeface="Merriweather"/>
                <a:ea typeface="Merriweather"/>
                <a:cs typeface="Merriweather"/>
                <a:sym typeface="Merriweather"/>
              </a:rPr>
              <a:t>Signals Travel Long distance in GIT</a:t>
            </a:r>
            <a:endParaRPr sz="1700">
              <a:highlight>
                <a:srgbClr val="D9EAD3"/>
              </a:highlight>
            </a:endParaRPr>
          </a:p>
        </p:txBody>
      </p:sp>
      <p:sp>
        <p:nvSpPr>
          <p:cNvPr id="499" name="Google Shape;499;p28"/>
          <p:cNvSpPr/>
          <p:nvPr/>
        </p:nvSpPr>
        <p:spPr>
          <a:xfrm>
            <a:off x="367355" y="5993550"/>
            <a:ext cx="3829200" cy="1156800"/>
          </a:xfrm>
          <a:prstGeom prst="roundRect">
            <a:avLst>
              <a:gd fmla="val 50000" name="adj"/>
            </a:avLst>
          </a:prstGeom>
          <a:solidFill>
            <a:srgbClr val="D9EAD3"/>
          </a:solidFill>
          <a:ln>
            <a:noFill/>
          </a:ln>
        </p:spPr>
        <p:txBody>
          <a:bodyPr anchorCtr="0" anchor="ctr" bIns="140950" lIns="140950" spcFirstLastPara="1" rIns="140950" wrap="square" tIns="140950">
            <a:noAutofit/>
          </a:bodyPr>
          <a:lstStyle/>
          <a:p>
            <a:pPr indent="0" lvl="0" marL="0" rtl="0" algn="ctr">
              <a:spcBef>
                <a:spcPts val="0"/>
              </a:spcBef>
              <a:spcAft>
                <a:spcPts val="0"/>
              </a:spcAft>
              <a:buNone/>
            </a:pPr>
            <a:r>
              <a:rPr lang="en" sz="2100">
                <a:latin typeface="Merriweather"/>
                <a:ea typeface="Merriweather"/>
                <a:cs typeface="Merriweather"/>
                <a:sym typeface="Merriweather"/>
              </a:rPr>
              <a:t>Peristalsis </a:t>
            </a:r>
            <a:endParaRPr sz="2100">
              <a:latin typeface="Merriweather"/>
              <a:ea typeface="Merriweather"/>
              <a:cs typeface="Merriweather"/>
              <a:sym typeface="Merriweather"/>
            </a:endParaRPr>
          </a:p>
        </p:txBody>
      </p:sp>
      <p:sp>
        <p:nvSpPr>
          <p:cNvPr id="500" name="Google Shape;500;p28"/>
          <p:cNvSpPr/>
          <p:nvPr/>
        </p:nvSpPr>
        <p:spPr>
          <a:xfrm>
            <a:off x="367055" y="7359300"/>
            <a:ext cx="3829200" cy="1156800"/>
          </a:xfrm>
          <a:prstGeom prst="roundRect">
            <a:avLst>
              <a:gd fmla="val 50000" name="adj"/>
            </a:avLst>
          </a:prstGeom>
          <a:solidFill>
            <a:srgbClr val="D9EAD3"/>
          </a:solidFill>
          <a:ln>
            <a:noFill/>
          </a:ln>
        </p:spPr>
        <p:txBody>
          <a:bodyPr anchorCtr="0" anchor="ctr" bIns="140950" lIns="140950" spcFirstLastPara="1" rIns="140950" wrap="square" tIns="140950">
            <a:noAutofit/>
          </a:bodyPr>
          <a:lstStyle/>
          <a:p>
            <a:pPr indent="0" lvl="0" marL="0" rtl="0" algn="ctr">
              <a:spcBef>
                <a:spcPts val="0"/>
              </a:spcBef>
              <a:spcAft>
                <a:spcPts val="0"/>
              </a:spcAft>
              <a:buNone/>
            </a:pPr>
            <a:r>
              <a:rPr lang="en" sz="2100">
                <a:latin typeface="Merriweather"/>
                <a:ea typeface="Merriweather"/>
                <a:cs typeface="Merriweather"/>
                <a:sym typeface="Merriweather"/>
              </a:rPr>
              <a:t>Mixing movement</a:t>
            </a:r>
            <a:endParaRPr sz="2100">
              <a:latin typeface="Merriweather"/>
              <a:ea typeface="Merriweather"/>
              <a:cs typeface="Merriweather"/>
              <a:sym typeface="Merriweather"/>
            </a:endParaRPr>
          </a:p>
        </p:txBody>
      </p:sp>
      <p:sp>
        <p:nvSpPr>
          <p:cNvPr id="501" name="Google Shape;501;p28"/>
          <p:cNvSpPr/>
          <p:nvPr/>
        </p:nvSpPr>
        <p:spPr>
          <a:xfrm>
            <a:off x="4983880" y="4627800"/>
            <a:ext cx="3829200" cy="1156800"/>
          </a:xfrm>
          <a:prstGeom prst="roundRect">
            <a:avLst>
              <a:gd fmla="val 50000" name="adj"/>
            </a:avLst>
          </a:prstGeom>
          <a:solidFill>
            <a:srgbClr val="D9EAD3"/>
          </a:solidFill>
          <a:ln>
            <a:noFill/>
          </a:ln>
        </p:spPr>
        <p:txBody>
          <a:bodyPr anchorCtr="0" anchor="ctr" bIns="140950" lIns="140950" spcFirstLastPara="1" rIns="140950" wrap="square" tIns="140950">
            <a:noAutofit/>
          </a:bodyPr>
          <a:lstStyle/>
          <a:p>
            <a:pPr indent="0" lvl="0" marL="0" rtl="0" algn="ctr">
              <a:spcBef>
                <a:spcPts val="0"/>
              </a:spcBef>
              <a:spcAft>
                <a:spcPts val="0"/>
              </a:spcAft>
              <a:buNone/>
            </a:pPr>
            <a:r>
              <a:rPr b="1" lang="en" sz="2100">
                <a:solidFill>
                  <a:srgbClr val="6AA84F"/>
                </a:solidFill>
                <a:latin typeface="Merriweather"/>
                <a:ea typeface="Merriweather"/>
                <a:cs typeface="Merriweather"/>
                <a:sym typeface="Merriweather"/>
              </a:rPr>
              <a:t>Gastro</a:t>
            </a:r>
            <a:r>
              <a:rPr b="1" lang="en" sz="2100">
                <a:latin typeface="Merriweather"/>
                <a:ea typeface="Merriweather"/>
                <a:cs typeface="Merriweather"/>
                <a:sym typeface="Merriweather"/>
              </a:rPr>
              <a:t>colic </a:t>
            </a:r>
            <a:endParaRPr b="1" sz="2100">
              <a:latin typeface="Merriweather"/>
              <a:ea typeface="Merriweather"/>
              <a:cs typeface="Merriweather"/>
              <a:sym typeface="Merriweather"/>
            </a:endParaRPr>
          </a:p>
        </p:txBody>
      </p:sp>
      <p:sp>
        <p:nvSpPr>
          <p:cNvPr id="502" name="Google Shape;502;p28"/>
          <p:cNvSpPr/>
          <p:nvPr/>
        </p:nvSpPr>
        <p:spPr>
          <a:xfrm>
            <a:off x="5135605" y="6778075"/>
            <a:ext cx="3829200" cy="1156800"/>
          </a:xfrm>
          <a:prstGeom prst="roundRect">
            <a:avLst>
              <a:gd fmla="val 50000" name="adj"/>
            </a:avLst>
          </a:prstGeom>
          <a:solidFill>
            <a:srgbClr val="D9EAD3"/>
          </a:solidFill>
          <a:ln>
            <a:noFill/>
          </a:ln>
        </p:spPr>
        <p:txBody>
          <a:bodyPr anchorCtr="0" anchor="ctr" bIns="140950" lIns="140950" spcFirstLastPara="1" rIns="140950" wrap="square" tIns="140950">
            <a:noAutofit/>
          </a:bodyPr>
          <a:lstStyle/>
          <a:p>
            <a:pPr indent="0" lvl="0" marL="0" rtl="0" algn="ctr">
              <a:spcBef>
                <a:spcPts val="0"/>
              </a:spcBef>
              <a:spcAft>
                <a:spcPts val="0"/>
              </a:spcAft>
              <a:buNone/>
            </a:pPr>
            <a:r>
              <a:rPr b="1" lang="en" sz="2100">
                <a:solidFill>
                  <a:srgbClr val="6AA84F"/>
                </a:solidFill>
                <a:latin typeface="Merriweather"/>
                <a:ea typeface="Merriweather"/>
                <a:cs typeface="Merriweather"/>
                <a:sym typeface="Merriweather"/>
              </a:rPr>
              <a:t>Entero</a:t>
            </a:r>
            <a:r>
              <a:rPr lang="en" sz="2100">
                <a:latin typeface="Merriweather"/>
                <a:ea typeface="Merriweather"/>
                <a:cs typeface="Merriweather"/>
                <a:sym typeface="Merriweather"/>
              </a:rPr>
              <a:t>gastric </a:t>
            </a:r>
            <a:endParaRPr sz="2100">
              <a:latin typeface="Merriweather"/>
              <a:ea typeface="Merriweather"/>
              <a:cs typeface="Merriweather"/>
              <a:sym typeface="Merriweather"/>
            </a:endParaRPr>
          </a:p>
        </p:txBody>
      </p:sp>
      <p:sp>
        <p:nvSpPr>
          <p:cNvPr id="503" name="Google Shape;503;p28"/>
          <p:cNvSpPr/>
          <p:nvPr/>
        </p:nvSpPr>
        <p:spPr>
          <a:xfrm>
            <a:off x="5027155" y="8896500"/>
            <a:ext cx="3829200" cy="1156800"/>
          </a:xfrm>
          <a:prstGeom prst="roundRect">
            <a:avLst>
              <a:gd fmla="val 50000" name="adj"/>
            </a:avLst>
          </a:prstGeom>
          <a:solidFill>
            <a:srgbClr val="D9EAD3"/>
          </a:solidFill>
          <a:ln>
            <a:noFill/>
          </a:ln>
        </p:spPr>
        <p:txBody>
          <a:bodyPr anchorCtr="0" anchor="ctr" bIns="140950" lIns="140950" spcFirstLastPara="1" rIns="140950" wrap="square" tIns="140950">
            <a:noAutofit/>
          </a:bodyPr>
          <a:lstStyle/>
          <a:p>
            <a:pPr indent="0" lvl="0" marL="0" rtl="0" algn="ctr">
              <a:spcBef>
                <a:spcPts val="0"/>
              </a:spcBef>
              <a:spcAft>
                <a:spcPts val="0"/>
              </a:spcAft>
              <a:buNone/>
            </a:pPr>
            <a:r>
              <a:rPr b="1" lang="en" sz="2100">
                <a:solidFill>
                  <a:srgbClr val="6AA84F"/>
                </a:solidFill>
                <a:latin typeface="Merriweather"/>
                <a:ea typeface="Merriweather"/>
                <a:cs typeface="Merriweather"/>
                <a:sym typeface="Merriweather"/>
              </a:rPr>
              <a:t>Colono</a:t>
            </a:r>
            <a:r>
              <a:rPr b="1" lang="en" sz="2100">
                <a:latin typeface="Merriweather"/>
                <a:ea typeface="Merriweather"/>
                <a:cs typeface="Merriweather"/>
                <a:sym typeface="Merriweather"/>
              </a:rPr>
              <a:t>ileal</a:t>
            </a:r>
            <a:endParaRPr b="1" sz="2100">
              <a:latin typeface="Merriweather"/>
              <a:ea typeface="Merriweather"/>
              <a:cs typeface="Merriweather"/>
              <a:sym typeface="Merriweather"/>
            </a:endParaRPr>
          </a:p>
        </p:txBody>
      </p:sp>
      <p:sp>
        <p:nvSpPr>
          <p:cNvPr id="504" name="Google Shape;504;p28"/>
          <p:cNvSpPr txBox="1"/>
          <p:nvPr/>
        </p:nvSpPr>
        <p:spPr>
          <a:xfrm>
            <a:off x="5344255" y="5722900"/>
            <a:ext cx="3000000" cy="786000"/>
          </a:xfrm>
          <a:prstGeom prst="rect">
            <a:avLst/>
          </a:prstGeom>
          <a:noFill/>
          <a:ln>
            <a:noFill/>
          </a:ln>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Clr>
                <a:srgbClr val="8E7CC3"/>
              </a:buClr>
              <a:buSzPts val="1400"/>
              <a:buChar char="★"/>
            </a:pPr>
            <a:r>
              <a:rPr b="1" lang="en">
                <a:latin typeface="Merriweather"/>
                <a:ea typeface="Merriweather"/>
                <a:cs typeface="Merriweather"/>
                <a:sym typeface="Merriweather"/>
              </a:rPr>
              <a:t>S</a:t>
            </a:r>
            <a:r>
              <a:rPr b="1" lang="en">
                <a:latin typeface="Merriweather"/>
                <a:ea typeface="Merriweather"/>
                <a:cs typeface="Merriweather"/>
                <a:sym typeface="Merriweather"/>
              </a:rPr>
              <a:t>tomach</a:t>
            </a:r>
            <a:r>
              <a:rPr lang="en">
                <a:solidFill>
                  <a:srgbClr val="8E7CC3"/>
                </a:solidFill>
                <a:latin typeface="Merriweather"/>
                <a:ea typeface="Merriweather"/>
                <a:cs typeface="Merriweather"/>
                <a:sym typeface="Merriweather"/>
              </a:rPr>
              <a:t> </a:t>
            </a:r>
            <a:r>
              <a:rPr b="1" lang="en" sz="2000">
                <a:solidFill>
                  <a:srgbClr val="8E7CC3"/>
                </a:solidFill>
                <a:latin typeface="Merriweather"/>
                <a:ea typeface="Merriweather"/>
                <a:cs typeface="Merriweather"/>
                <a:sym typeface="Merriweather"/>
              </a:rPr>
              <a:t>→</a:t>
            </a:r>
            <a:r>
              <a:rPr b="1" lang="en" sz="2500">
                <a:solidFill>
                  <a:srgbClr val="8E7CC3"/>
                </a:solidFill>
                <a:latin typeface="Merriweather"/>
                <a:ea typeface="Merriweather"/>
                <a:cs typeface="Merriweather"/>
                <a:sym typeface="Merriweather"/>
              </a:rPr>
              <a:t> </a:t>
            </a:r>
            <a:r>
              <a:rPr b="1" lang="en">
                <a:latin typeface="Merriweather"/>
                <a:ea typeface="Merriweather"/>
                <a:cs typeface="Merriweather"/>
                <a:sym typeface="Merriweather"/>
              </a:rPr>
              <a:t>colon</a:t>
            </a:r>
            <a:r>
              <a:rPr lang="en">
                <a:solidFill>
                  <a:srgbClr val="8E7CC3"/>
                </a:solidFill>
                <a:latin typeface="Merriweather"/>
                <a:ea typeface="Merriweather"/>
                <a:cs typeface="Merriweather"/>
                <a:sym typeface="Merriweather"/>
              </a:rPr>
              <a:t>.</a:t>
            </a:r>
            <a:endParaRPr>
              <a:solidFill>
                <a:srgbClr val="8E7CC3"/>
              </a:solidFill>
              <a:latin typeface="Merriweather"/>
              <a:ea typeface="Merriweather"/>
              <a:cs typeface="Merriweather"/>
              <a:sym typeface="Merriweather"/>
            </a:endParaRPr>
          </a:p>
        </p:txBody>
      </p:sp>
      <p:sp>
        <p:nvSpPr>
          <p:cNvPr id="505" name="Google Shape;505;p28"/>
          <p:cNvSpPr txBox="1"/>
          <p:nvPr/>
        </p:nvSpPr>
        <p:spPr>
          <a:xfrm>
            <a:off x="5100655" y="7841325"/>
            <a:ext cx="4417500" cy="786000"/>
          </a:xfrm>
          <a:prstGeom prst="rect">
            <a:avLst/>
          </a:prstGeom>
          <a:noFill/>
          <a:ln>
            <a:noFill/>
          </a:ln>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Clr>
                <a:srgbClr val="8E7CC3"/>
              </a:buClr>
              <a:buSzPts val="1400"/>
              <a:buFont typeface="Merriweather"/>
              <a:buChar char="★"/>
            </a:pPr>
            <a:r>
              <a:rPr b="1" lang="en">
                <a:latin typeface="Merriweather"/>
                <a:ea typeface="Merriweather"/>
                <a:cs typeface="Merriweather"/>
                <a:sym typeface="Merriweather"/>
              </a:rPr>
              <a:t>Colon</a:t>
            </a:r>
            <a:r>
              <a:rPr b="1" lang="en">
                <a:solidFill>
                  <a:srgbClr val="8E7CC3"/>
                </a:solidFill>
                <a:latin typeface="Merriweather"/>
                <a:ea typeface="Merriweather"/>
                <a:cs typeface="Merriweather"/>
                <a:sym typeface="Merriweather"/>
              </a:rPr>
              <a:t> &amp; </a:t>
            </a:r>
            <a:r>
              <a:rPr b="1" lang="en">
                <a:latin typeface="Merriweather"/>
                <a:ea typeface="Merriweather"/>
                <a:cs typeface="Merriweather"/>
                <a:sym typeface="Merriweather"/>
              </a:rPr>
              <a:t>small intestine</a:t>
            </a:r>
            <a:r>
              <a:rPr b="1" lang="en">
                <a:solidFill>
                  <a:srgbClr val="8E7CC3"/>
                </a:solidFill>
                <a:latin typeface="Merriweather"/>
                <a:ea typeface="Merriweather"/>
                <a:cs typeface="Merriweather"/>
                <a:sym typeface="Merriweather"/>
              </a:rPr>
              <a:t> </a:t>
            </a:r>
            <a:r>
              <a:rPr b="1" lang="en" sz="2000">
                <a:solidFill>
                  <a:srgbClr val="8E7CC3"/>
                </a:solidFill>
                <a:latin typeface="Merriweather"/>
                <a:ea typeface="Merriweather"/>
                <a:cs typeface="Merriweather"/>
                <a:sym typeface="Merriweather"/>
              </a:rPr>
              <a:t>→</a:t>
            </a:r>
            <a:r>
              <a:rPr b="1" lang="en" sz="2500">
                <a:solidFill>
                  <a:srgbClr val="8E7CC3"/>
                </a:solidFill>
                <a:latin typeface="Merriweather"/>
                <a:ea typeface="Merriweather"/>
                <a:cs typeface="Merriweather"/>
                <a:sym typeface="Merriweather"/>
              </a:rPr>
              <a:t> </a:t>
            </a:r>
            <a:r>
              <a:rPr b="1" lang="en">
                <a:latin typeface="Merriweather"/>
                <a:ea typeface="Merriweather"/>
                <a:cs typeface="Merriweather"/>
                <a:sym typeface="Merriweather"/>
              </a:rPr>
              <a:t>stomach</a:t>
            </a:r>
            <a:r>
              <a:rPr b="1" lang="en">
                <a:solidFill>
                  <a:srgbClr val="8E7CC3"/>
                </a:solidFill>
                <a:latin typeface="Merriweather"/>
                <a:ea typeface="Merriweather"/>
                <a:cs typeface="Merriweather"/>
                <a:sym typeface="Merriweather"/>
              </a:rPr>
              <a:t> </a:t>
            </a:r>
            <a:endParaRPr b="1">
              <a:solidFill>
                <a:srgbClr val="8E7CC3"/>
              </a:solidFill>
              <a:latin typeface="Merriweather"/>
              <a:ea typeface="Merriweather"/>
              <a:cs typeface="Merriweather"/>
              <a:sym typeface="Merriweather"/>
            </a:endParaRPr>
          </a:p>
          <a:p>
            <a:pPr indent="-317500" lvl="0" marL="457200" rtl="0" algn="l">
              <a:lnSpc>
                <a:spcPct val="100000"/>
              </a:lnSpc>
              <a:spcBef>
                <a:spcPts val="0"/>
              </a:spcBef>
              <a:spcAft>
                <a:spcPts val="0"/>
              </a:spcAft>
              <a:buClr>
                <a:srgbClr val="8E7CC3"/>
              </a:buClr>
              <a:buSzPts val="1400"/>
              <a:buChar char="★"/>
            </a:pPr>
            <a:r>
              <a:rPr b="1" lang="en">
                <a:latin typeface="Merriweather"/>
                <a:ea typeface="Merriweather"/>
                <a:cs typeface="Merriweather"/>
                <a:sym typeface="Merriweather"/>
              </a:rPr>
              <a:t>inhibit motility</a:t>
            </a:r>
            <a:r>
              <a:rPr b="1" lang="en">
                <a:solidFill>
                  <a:srgbClr val="8E7CC3"/>
                </a:solidFill>
                <a:latin typeface="Merriweather"/>
                <a:ea typeface="Merriweather"/>
                <a:cs typeface="Merriweather"/>
                <a:sym typeface="Merriweather"/>
              </a:rPr>
              <a:t> &amp; </a:t>
            </a:r>
            <a:r>
              <a:rPr b="1" lang="en">
                <a:latin typeface="Merriweather"/>
                <a:ea typeface="Merriweather"/>
                <a:cs typeface="Merriweather"/>
                <a:sym typeface="Merriweather"/>
              </a:rPr>
              <a:t>secretion</a:t>
            </a:r>
            <a:r>
              <a:rPr lang="en">
                <a:solidFill>
                  <a:srgbClr val="8E7CC3"/>
                </a:solidFill>
                <a:latin typeface="Merriweather"/>
                <a:ea typeface="Merriweather"/>
                <a:cs typeface="Merriweather"/>
                <a:sym typeface="Merriweather"/>
              </a:rPr>
              <a:t>.</a:t>
            </a:r>
            <a:endParaRPr>
              <a:solidFill>
                <a:srgbClr val="8E7CC3"/>
              </a:solidFill>
              <a:latin typeface="Merriweather"/>
              <a:ea typeface="Merriweather"/>
              <a:cs typeface="Merriweather"/>
              <a:sym typeface="Merriweather"/>
            </a:endParaRPr>
          </a:p>
        </p:txBody>
      </p:sp>
      <p:sp>
        <p:nvSpPr>
          <p:cNvPr id="506" name="Google Shape;506;p28"/>
          <p:cNvSpPr txBox="1"/>
          <p:nvPr/>
        </p:nvSpPr>
        <p:spPr>
          <a:xfrm>
            <a:off x="4983880" y="10119650"/>
            <a:ext cx="4417500" cy="786000"/>
          </a:xfrm>
          <a:prstGeom prst="rect">
            <a:avLst/>
          </a:prstGeom>
          <a:noFill/>
          <a:ln>
            <a:noFill/>
          </a:ln>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Clr>
                <a:srgbClr val="8E7CC3"/>
              </a:buClr>
              <a:buSzPts val="1400"/>
              <a:buChar char="★"/>
            </a:pPr>
            <a:r>
              <a:rPr b="1" lang="en">
                <a:latin typeface="Merriweather"/>
                <a:ea typeface="Merriweather"/>
                <a:cs typeface="Merriweather"/>
                <a:sym typeface="Merriweather"/>
              </a:rPr>
              <a:t>Colon</a:t>
            </a:r>
            <a:r>
              <a:rPr b="1" lang="en">
                <a:solidFill>
                  <a:srgbClr val="8E7CC3"/>
                </a:solidFill>
                <a:latin typeface="Merriweather"/>
                <a:ea typeface="Merriweather"/>
                <a:cs typeface="Merriweather"/>
                <a:sym typeface="Merriweather"/>
              </a:rPr>
              <a:t> </a:t>
            </a:r>
            <a:r>
              <a:rPr b="1" lang="en" sz="2000">
                <a:solidFill>
                  <a:srgbClr val="8E7CC3"/>
                </a:solidFill>
                <a:latin typeface="Merriweather"/>
                <a:ea typeface="Merriweather"/>
                <a:cs typeface="Merriweather"/>
                <a:sym typeface="Merriweather"/>
              </a:rPr>
              <a:t>→</a:t>
            </a:r>
            <a:r>
              <a:rPr b="1" lang="en" sz="2500">
                <a:solidFill>
                  <a:srgbClr val="8E7CC3"/>
                </a:solidFill>
                <a:latin typeface="Merriweather"/>
                <a:ea typeface="Merriweather"/>
                <a:cs typeface="Merriweather"/>
                <a:sym typeface="Merriweather"/>
              </a:rPr>
              <a:t> </a:t>
            </a:r>
            <a:r>
              <a:rPr b="1" lang="en">
                <a:latin typeface="Merriweather"/>
                <a:ea typeface="Merriweather"/>
                <a:cs typeface="Merriweather"/>
                <a:sym typeface="Merriweather"/>
              </a:rPr>
              <a:t>ileum</a:t>
            </a:r>
            <a:r>
              <a:rPr b="1" lang="en">
                <a:solidFill>
                  <a:srgbClr val="8E7CC3"/>
                </a:solidFill>
                <a:latin typeface="Merriweather"/>
                <a:ea typeface="Merriweather"/>
                <a:cs typeface="Merriweather"/>
                <a:sym typeface="Merriweather"/>
              </a:rPr>
              <a:t> </a:t>
            </a:r>
            <a:endParaRPr b="1">
              <a:solidFill>
                <a:srgbClr val="8E7CC3"/>
              </a:solidFill>
              <a:latin typeface="Merriweather"/>
              <a:ea typeface="Merriweather"/>
              <a:cs typeface="Merriweather"/>
              <a:sym typeface="Merriweather"/>
            </a:endParaRPr>
          </a:p>
          <a:p>
            <a:pPr indent="-317500" lvl="0" marL="457200" rtl="0" algn="l">
              <a:lnSpc>
                <a:spcPct val="100000"/>
              </a:lnSpc>
              <a:spcBef>
                <a:spcPts val="0"/>
              </a:spcBef>
              <a:spcAft>
                <a:spcPts val="0"/>
              </a:spcAft>
              <a:buClr>
                <a:srgbClr val="8E7CC3"/>
              </a:buClr>
              <a:buSzPts val="1400"/>
              <a:buFont typeface="Merriweather"/>
              <a:buChar char="★"/>
            </a:pPr>
            <a:r>
              <a:rPr b="1" lang="en">
                <a:latin typeface="Merriweather"/>
                <a:ea typeface="Merriweather"/>
                <a:cs typeface="Merriweather"/>
                <a:sym typeface="Merriweather"/>
              </a:rPr>
              <a:t>inhibit emptying</a:t>
            </a:r>
            <a:r>
              <a:rPr b="1" lang="en">
                <a:solidFill>
                  <a:srgbClr val="8E7CC3"/>
                </a:solidFill>
                <a:latin typeface="Merriweather"/>
                <a:ea typeface="Merriweather"/>
                <a:cs typeface="Merriweather"/>
                <a:sym typeface="Merriweather"/>
              </a:rPr>
              <a:t> into the colon.</a:t>
            </a:r>
            <a:endParaRPr>
              <a:solidFill>
                <a:srgbClr val="8E7CC3"/>
              </a:solidFill>
              <a:latin typeface="Merriweather"/>
              <a:ea typeface="Merriweather"/>
              <a:cs typeface="Merriweather"/>
              <a:sym typeface="Merriweather"/>
            </a:endParaRPr>
          </a:p>
        </p:txBody>
      </p:sp>
      <p:sp>
        <p:nvSpPr>
          <p:cNvPr id="507" name="Google Shape;507;p28"/>
          <p:cNvSpPr txBox="1"/>
          <p:nvPr/>
        </p:nvSpPr>
        <p:spPr>
          <a:xfrm>
            <a:off x="9935124" y="5741400"/>
            <a:ext cx="1571100" cy="50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600">
              <a:latin typeface="Merriweather"/>
              <a:ea typeface="Merriweather"/>
              <a:cs typeface="Merriweather"/>
              <a:sym typeface="Merriweather"/>
            </a:endParaRPr>
          </a:p>
          <a:p>
            <a:pPr indent="0" lvl="0" marL="0" rtl="0" algn="l">
              <a:spcBef>
                <a:spcPts val="0"/>
              </a:spcBef>
              <a:spcAft>
                <a:spcPts val="0"/>
              </a:spcAft>
              <a:buNone/>
            </a:pPr>
            <a:r>
              <a:rPr b="1" lang="en" sz="1600">
                <a:latin typeface="Merriweather"/>
                <a:ea typeface="Merriweather"/>
                <a:cs typeface="Merriweather"/>
                <a:sym typeface="Merriweather"/>
              </a:rPr>
              <a:t>Duodenum</a:t>
            </a:r>
            <a:endParaRPr b="1" sz="1600">
              <a:latin typeface="Merriweather"/>
              <a:ea typeface="Merriweather"/>
              <a:cs typeface="Merriweather"/>
              <a:sym typeface="Merriweather"/>
            </a:endParaRPr>
          </a:p>
          <a:p>
            <a:pPr indent="0" lvl="0" marL="0" rtl="0" algn="l">
              <a:spcBef>
                <a:spcPts val="0"/>
              </a:spcBef>
              <a:spcAft>
                <a:spcPts val="0"/>
              </a:spcAft>
              <a:buNone/>
            </a:pPr>
            <a:r>
              <a:rPr b="1" lang="en" sz="1600">
                <a:solidFill>
                  <a:srgbClr val="674EA7"/>
                </a:solidFill>
                <a:latin typeface="Merriweather"/>
                <a:ea typeface="Merriweather"/>
                <a:cs typeface="Merriweather"/>
                <a:sym typeface="Merriweather"/>
              </a:rPr>
              <a:t>&amp; </a:t>
            </a:r>
            <a:r>
              <a:rPr b="1" lang="en" sz="1600">
                <a:solidFill>
                  <a:schemeClr val="dk1"/>
                </a:solidFill>
                <a:latin typeface="Merriweather"/>
                <a:ea typeface="Merriweather"/>
                <a:cs typeface="Merriweather"/>
                <a:sym typeface="Merriweather"/>
              </a:rPr>
              <a:t>Stomach</a:t>
            </a:r>
            <a:r>
              <a:rPr b="1" lang="en" sz="1600">
                <a:latin typeface="Merriweather"/>
                <a:ea typeface="Merriweather"/>
                <a:cs typeface="Merriweather"/>
                <a:sym typeface="Merriweather"/>
              </a:rPr>
              <a:t> </a:t>
            </a:r>
            <a:endParaRPr b="1" sz="1600">
              <a:latin typeface="Merriweather"/>
              <a:ea typeface="Merriweather"/>
              <a:cs typeface="Merriweather"/>
              <a:sym typeface="Merriweather"/>
            </a:endParaRPr>
          </a:p>
        </p:txBody>
      </p:sp>
      <p:sp>
        <p:nvSpPr>
          <p:cNvPr id="508" name="Google Shape;508;p28"/>
          <p:cNvSpPr/>
          <p:nvPr/>
        </p:nvSpPr>
        <p:spPr>
          <a:xfrm>
            <a:off x="11436725" y="6093100"/>
            <a:ext cx="971700" cy="248100"/>
          </a:xfrm>
          <a:prstGeom prst="rightArrow">
            <a:avLst>
              <a:gd fmla="val 50000" name="adj1"/>
              <a:gd fmla="val 50000" name="adj2"/>
            </a:avLst>
          </a:prstGeom>
          <a:solidFill>
            <a:srgbClr val="8E7C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28"/>
          <p:cNvSpPr txBox="1"/>
          <p:nvPr/>
        </p:nvSpPr>
        <p:spPr>
          <a:xfrm>
            <a:off x="11331892" y="5741400"/>
            <a:ext cx="2838600" cy="33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674EA7"/>
                </a:solidFill>
                <a:latin typeface="Merriweather"/>
                <a:ea typeface="Merriweather"/>
                <a:cs typeface="Merriweather"/>
                <a:sym typeface="Merriweather"/>
              </a:rPr>
              <a:t>Vagus N.</a:t>
            </a:r>
            <a:endParaRPr>
              <a:solidFill>
                <a:srgbClr val="674EA7"/>
              </a:solidFill>
              <a:latin typeface="Merriweather"/>
              <a:ea typeface="Merriweather"/>
              <a:cs typeface="Merriweather"/>
              <a:sym typeface="Merriweather"/>
            </a:endParaRPr>
          </a:p>
        </p:txBody>
      </p:sp>
      <p:sp>
        <p:nvSpPr>
          <p:cNvPr id="510" name="Google Shape;510;p28"/>
          <p:cNvSpPr txBox="1"/>
          <p:nvPr/>
        </p:nvSpPr>
        <p:spPr>
          <a:xfrm>
            <a:off x="12478914" y="6072594"/>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latin typeface="Merriweather"/>
                <a:ea typeface="Merriweather"/>
                <a:cs typeface="Merriweather"/>
                <a:sym typeface="Merriweather"/>
              </a:rPr>
              <a:t>B</a:t>
            </a:r>
            <a:r>
              <a:rPr b="1" lang="en" sz="1600">
                <a:latin typeface="Merriweather"/>
                <a:ea typeface="Merriweather"/>
                <a:cs typeface="Merriweather"/>
                <a:sym typeface="Merriweather"/>
              </a:rPr>
              <a:t>rain stem</a:t>
            </a:r>
            <a:endParaRPr b="1" sz="1600">
              <a:latin typeface="Merriweather"/>
              <a:ea typeface="Merriweather"/>
              <a:cs typeface="Merriweather"/>
              <a:sym typeface="Merriweather"/>
            </a:endParaRPr>
          </a:p>
        </p:txBody>
      </p:sp>
      <p:sp>
        <p:nvSpPr>
          <p:cNvPr id="511" name="Google Shape;511;p28"/>
          <p:cNvSpPr/>
          <p:nvPr/>
        </p:nvSpPr>
        <p:spPr>
          <a:xfrm rot="10800000">
            <a:off x="11363875" y="6290000"/>
            <a:ext cx="971700" cy="248100"/>
          </a:xfrm>
          <a:prstGeom prst="rightArrow">
            <a:avLst>
              <a:gd fmla="val 50000" name="adj1"/>
              <a:gd fmla="val 50000" name="adj2"/>
            </a:avLst>
          </a:prstGeom>
          <a:solidFill>
            <a:srgbClr val="8E7C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28"/>
          <p:cNvSpPr/>
          <p:nvPr/>
        </p:nvSpPr>
        <p:spPr>
          <a:xfrm>
            <a:off x="9817650" y="6975950"/>
            <a:ext cx="3829200" cy="1156800"/>
          </a:xfrm>
          <a:prstGeom prst="roundRect">
            <a:avLst>
              <a:gd fmla="val 50000" name="adj"/>
            </a:avLst>
          </a:prstGeom>
          <a:solidFill>
            <a:srgbClr val="D9EAD3"/>
          </a:solidFill>
          <a:ln>
            <a:noFill/>
          </a:ln>
        </p:spPr>
        <p:txBody>
          <a:bodyPr anchorCtr="0" anchor="ctr" bIns="140950" lIns="140950" spcFirstLastPara="1" rIns="140950" wrap="square" tIns="140950">
            <a:noAutofit/>
          </a:bodyPr>
          <a:lstStyle/>
          <a:p>
            <a:pPr indent="0" lvl="0" marL="0" rtl="0" algn="ctr">
              <a:spcBef>
                <a:spcPts val="0"/>
              </a:spcBef>
              <a:spcAft>
                <a:spcPts val="0"/>
              </a:spcAft>
              <a:buNone/>
            </a:pPr>
            <a:r>
              <a:rPr b="1" lang="en" sz="2100">
                <a:latin typeface="Merriweather"/>
                <a:ea typeface="Merriweather"/>
                <a:cs typeface="Merriweather"/>
                <a:sym typeface="Merriweather"/>
              </a:rPr>
              <a:t>Pain reflexes</a:t>
            </a:r>
            <a:r>
              <a:rPr b="1" lang="en" sz="2100">
                <a:latin typeface="Merriweather"/>
                <a:ea typeface="Merriweather"/>
                <a:cs typeface="Merriweather"/>
                <a:sym typeface="Merriweather"/>
              </a:rPr>
              <a:t> </a:t>
            </a:r>
            <a:endParaRPr b="1" sz="2100">
              <a:latin typeface="Merriweather"/>
              <a:ea typeface="Merriweather"/>
              <a:cs typeface="Merriweather"/>
              <a:sym typeface="Merriweather"/>
            </a:endParaRPr>
          </a:p>
        </p:txBody>
      </p:sp>
      <p:sp>
        <p:nvSpPr>
          <p:cNvPr id="513" name="Google Shape;513;p28"/>
          <p:cNvSpPr/>
          <p:nvPr/>
        </p:nvSpPr>
        <p:spPr>
          <a:xfrm>
            <a:off x="9852600" y="8883475"/>
            <a:ext cx="3829200" cy="1156800"/>
          </a:xfrm>
          <a:prstGeom prst="roundRect">
            <a:avLst>
              <a:gd fmla="val 50000" name="adj"/>
            </a:avLst>
          </a:prstGeom>
          <a:solidFill>
            <a:srgbClr val="D9EAD3"/>
          </a:solidFill>
          <a:ln>
            <a:noFill/>
          </a:ln>
        </p:spPr>
        <p:txBody>
          <a:bodyPr anchorCtr="0" anchor="ctr" bIns="140950" lIns="140950" spcFirstLastPara="1" rIns="140950" wrap="square" tIns="140950">
            <a:noAutofit/>
          </a:bodyPr>
          <a:lstStyle/>
          <a:p>
            <a:pPr indent="0" lvl="0" marL="0" rtl="0" algn="ctr">
              <a:spcBef>
                <a:spcPts val="0"/>
              </a:spcBef>
              <a:spcAft>
                <a:spcPts val="0"/>
              </a:spcAft>
              <a:buNone/>
            </a:pPr>
            <a:r>
              <a:rPr b="1" lang="en" sz="2100">
                <a:latin typeface="Merriweather"/>
                <a:ea typeface="Merriweather"/>
                <a:cs typeface="Merriweather"/>
                <a:sym typeface="Merriweather"/>
              </a:rPr>
              <a:t>Defecation reflexes</a:t>
            </a:r>
            <a:r>
              <a:rPr lang="en" sz="2100">
                <a:latin typeface="Merriweather"/>
                <a:ea typeface="Merriweather"/>
                <a:cs typeface="Merriweather"/>
                <a:sym typeface="Merriweather"/>
              </a:rPr>
              <a:t> </a:t>
            </a:r>
            <a:endParaRPr sz="2100">
              <a:latin typeface="Merriweather"/>
              <a:ea typeface="Merriweather"/>
              <a:cs typeface="Merriweather"/>
              <a:sym typeface="Merriweather"/>
            </a:endParaRPr>
          </a:p>
        </p:txBody>
      </p:sp>
      <p:sp>
        <p:nvSpPr>
          <p:cNvPr id="514" name="Google Shape;514;p28"/>
          <p:cNvSpPr txBox="1"/>
          <p:nvPr/>
        </p:nvSpPr>
        <p:spPr>
          <a:xfrm>
            <a:off x="10422575" y="8132761"/>
            <a:ext cx="3000000" cy="786000"/>
          </a:xfrm>
          <a:prstGeom prst="rect">
            <a:avLst/>
          </a:prstGeom>
          <a:noFill/>
          <a:ln>
            <a:noFill/>
          </a:ln>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Clr>
                <a:srgbClr val="8E7CC3"/>
              </a:buClr>
              <a:buSzPts val="1400"/>
              <a:buChar char="★"/>
            </a:pPr>
            <a:r>
              <a:rPr b="1" lang="en">
                <a:latin typeface="Merriweather"/>
                <a:ea typeface="Merriweather"/>
                <a:cs typeface="Merriweather"/>
                <a:sym typeface="Merriweather"/>
              </a:rPr>
              <a:t>Cause general inhibition of the entire GI tract.</a:t>
            </a:r>
            <a:endParaRPr>
              <a:solidFill>
                <a:srgbClr val="8E7CC3"/>
              </a:solidFill>
              <a:latin typeface="Merriweather"/>
              <a:ea typeface="Merriweather"/>
              <a:cs typeface="Merriweather"/>
              <a:sym typeface="Merriweather"/>
            </a:endParaRPr>
          </a:p>
        </p:txBody>
      </p:sp>
      <p:sp>
        <p:nvSpPr>
          <p:cNvPr id="515" name="Google Shape;515;p28"/>
          <p:cNvSpPr txBox="1"/>
          <p:nvPr/>
        </p:nvSpPr>
        <p:spPr>
          <a:xfrm>
            <a:off x="10076302" y="10513394"/>
            <a:ext cx="4417500" cy="7860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0"/>
              </a:spcAft>
              <a:buNone/>
            </a:pPr>
            <a:r>
              <a:t/>
            </a:r>
            <a:endParaRPr b="1" sz="2000">
              <a:solidFill>
                <a:srgbClr val="8E7CC3"/>
              </a:solidFill>
              <a:latin typeface="Merriweather"/>
              <a:ea typeface="Merriweather"/>
              <a:cs typeface="Merriweather"/>
              <a:sym typeface="Merriweather"/>
            </a:endParaRPr>
          </a:p>
          <a:p>
            <a:pPr indent="0" lvl="0" marL="0" rtl="0" algn="l">
              <a:lnSpc>
                <a:spcPct val="100000"/>
              </a:lnSpc>
              <a:spcBef>
                <a:spcPts val="0"/>
              </a:spcBef>
              <a:spcAft>
                <a:spcPts val="0"/>
              </a:spcAft>
              <a:buNone/>
            </a:pPr>
            <a:r>
              <a:t/>
            </a:r>
            <a:endParaRPr b="1" sz="2000">
              <a:solidFill>
                <a:srgbClr val="8E7CC3"/>
              </a:solidFill>
              <a:latin typeface="Merriweather"/>
              <a:ea typeface="Merriweather"/>
              <a:cs typeface="Merriweather"/>
              <a:sym typeface="Merriweather"/>
            </a:endParaRPr>
          </a:p>
          <a:p>
            <a:pPr indent="-317500" lvl="0" marL="457200" rtl="0" algn="l">
              <a:lnSpc>
                <a:spcPct val="100000"/>
              </a:lnSpc>
              <a:spcBef>
                <a:spcPts val="0"/>
              </a:spcBef>
              <a:spcAft>
                <a:spcPts val="0"/>
              </a:spcAft>
              <a:buClr>
                <a:srgbClr val="8E7CC3"/>
              </a:buClr>
              <a:buSzPts val="1400"/>
              <a:buChar char="★"/>
            </a:pPr>
            <a:r>
              <a:rPr b="1" lang="en">
                <a:latin typeface="Merriweather"/>
                <a:ea typeface="Merriweather"/>
                <a:cs typeface="Merriweather"/>
                <a:sym typeface="Merriweather"/>
              </a:rPr>
              <a:t>Produce the powerful contractions required for defecation:</a:t>
            </a:r>
            <a:endParaRPr b="1">
              <a:latin typeface="Merriweather"/>
              <a:ea typeface="Merriweather"/>
              <a:cs typeface="Merriweather"/>
              <a:sym typeface="Merriweather"/>
            </a:endParaRPr>
          </a:p>
          <a:p>
            <a:pPr indent="-317500" lvl="0" marL="457200" rtl="0" algn="l">
              <a:lnSpc>
                <a:spcPct val="100000"/>
              </a:lnSpc>
              <a:spcBef>
                <a:spcPts val="0"/>
              </a:spcBef>
              <a:spcAft>
                <a:spcPts val="0"/>
              </a:spcAft>
              <a:buClr>
                <a:srgbClr val="8E7CC3"/>
              </a:buClr>
              <a:buSzPts val="1400"/>
              <a:buFont typeface="Merriweather"/>
              <a:buChar char="-"/>
            </a:pPr>
            <a:r>
              <a:rPr b="1" lang="en">
                <a:latin typeface="Merriweather"/>
                <a:ea typeface="Merriweather"/>
                <a:cs typeface="Merriweather"/>
                <a:sym typeface="Merriweather"/>
              </a:rPr>
              <a:t>Colon</a:t>
            </a:r>
            <a:r>
              <a:rPr b="1" lang="en">
                <a:solidFill>
                  <a:srgbClr val="8E7CC3"/>
                </a:solidFill>
                <a:latin typeface="Merriweather"/>
                <a:ea typeface="Merriweather"/>
                <a:cs typeface="Merriweather"/>
                <a:sym typeface="Merriweather"/>
              </a:rPr>
              <a:t>.</a:t>
            </a:r>
            <a:endParaRPr b="1">
              <a:solidFill>
                <a:srgbClr val="8E7CC3"/>
              </a:solidFill>
              <a:latin typeface="Merriweather"/>
              <a:ea typeface="Merriweather"/>
              <a:cs typeface="Merriweather"/>
              <a:sym typeface="Merriweather"/>
            </a:endParaRPr>
          </a:p>
          <a:p>
            <a:pPr indent="-317500" lvl="0" marL="457200" rtl="0" algn="l">
              <a:lnSpc>
                <a:spcPct val="100000"/>
              </a:lnSpc>
              <a:spcBef>
                <a:spcPts val="0"/>
              </a:spcBef>
              <a:spcAft>
                <a:spcPts val="0"/>
              </a:spcAft>
              <a:buClr>
                <a:srgbClr val="8E7CC3"/>
              </a:buClr>
              <a:buSzPts val="1400"/>
              <a:buFont typeface="Merriweather"/>
              <a:buChar char="-"/>
            </a:pPr>
            <a:r>
              <a:rPr b="1" lang="en">
                <a:latin typeface="Merriweather"/>
                <a:ea typeface="Merriweather"/>
                <a:cs typeface="Merriweather"/>
                <a:sym typeface="Merriweather"/>
              </a:rPr>
              <a:t>Rectum</a:t>
            </a:r>
            <a:r>
              <a:rPr b="1" lang="en">
                <a:solidFill>
                  <a:srgbClr val="8E7CC3"/>
                </a:solidFill>
                <a:latin typeface="Merriweather"/>
                <a:ea typeface="Merriweather"/>
                <a:cs typeface="Merriweather"/>
                <a:sym typeface="Merriweather"/>
              </a:rPr>
              <a:t>.</a:t>
            </a:r>
            <a:endParaRPr b="1">
              <a:solidFill>
                <a:srgbClr val="8E7CC3"/>
              </a:solidFill>
              <a:latin typeface="Merriweather"/>
              <a:ea typeface="Merriweather"/>
              <a:cs typeface="Merriweather"/>
              <a:sym typeface="Merriweather"/>
            </a:endParaRPr>
          </a:p>
          <a:p>
            <a:pPr indent="-317500" lvl="0" marL="457200" rtl="0" algn="l">
              <a:lnSpc>
                <a:spcPct val="100000"/>
              </a:lnSpc>
              <a:spcBef>
                <a:spcPts val="0"/>
              </a:spcBef>
              <a:spcAft>
                <a:spcPts val="0"/>
              </a:spcAft>
              <a:buClr>
                <a:srgbClr val="8E7CC3"/>
              </a:buClr>
              <a:buSzPts val="1400"/>
              <a:buFont typeface="Merriweather"/>
              <a:buChar char="-"/>
            </a:pPr>
            <a:r>
              <a:rPr b="1" lang="en">
                <a:latin typeface="Merriweather"/>
                <a:ea typeface="Merriweather"/>
                <a:cs typeface="Merriweather"/>
                <a:sym typeface="Merriweather"/>
              </a:rPr>
              <a:t>Abdomen</a:t>
            </a:r>
            <a:r>
              <a:rPr b="1" lang="en">
                <a:solidFill>
                  <a:srgbClr val="8E7CC3"/>
                </a:solidFill>
                <a:latin typeface="Merriweather"/>
                <a:ea typeface="Merriweather"/>
                <a:cs typeface="Merriweather"/>
                <a:sym typeface="Merriweather"/>
              </a:rPr>
              <a:t>.</a:t>
            </a:r>
            <a:endParaRPr>
              <a:solidFill>
                <a:srgbClr val="8E7CC3"/>
              </a:solidFill>
              <a:latin typeface="Merriweather"/>
              <a:ea typeface="Merriweather"/>
              <a:cs typeface="Merriweather"/>
              <a:sym typeface="Merriweather"/>
            </a:endParaRPr>
          </a:p>
        </p:txBody>
      </p:sp>
      <p:sp>
        <p:nvSpPr>
          <p:cNvPr id="516" name="Google Shape;516;p28"/>
          <p:cNvSpPr txBox="1"/>
          <p:nvPr/>
        </p:nvSpPr>
        <p:spPr>
          <a:xfrm>
            <a:off x="9713862" y="10028942"/>
            <a:ext cx="1571100" cy="50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600">
              <a:latin typeface="Merriweather"/>
              <a:ea typeface="Merriweather"/>
              <a:cs typeface="Merriweather"/>
              <a:sym typeface="Merriweather"/>
            </a:endParaRPr>
          </a:p>
          <a:p>
            <a:pPr indent="0" lvl="0" marL="0" rtl="0" algn="l">
              <a:spcBef>
                <a:spcPts val="0"/>
              </a:spcBef>
              <a:spcAft>
                <a:spcPts val="0"/>
              </a:spcAft>
              <a:buNone/>
            </a:pPr>
            <a:r>
              <a:rPr b="1" lang="en" sz="1600">
                <a:latin typeface="Merriweather"/>
                <a:ea typeface="Merriweather"/>
                <a:cs typeface="Merriweather"/>
                <a:sym typeface="Merriweather"/>
              </a:rPr>
              <a:t>Colon</a:t>
            </a:r>
            <a:endParaRPr b="1" sz="1600">
              <a:latin typeface="Merriweather"/>
              <a:ea typeface="Merriweather"/>
              <a:cs typeface="Merriweather"/>
              <a:sym typeface="Merriweather"/>
            </a:endParaRPr>
          </a:p>
          <a:p>
            <a:pPr indent="0" lvl="0" marL="0" rtl="0" algn="l">
              <a:spcBef>
                <a:spcPts val="0"/>
              </a:spcBef>
              <a:spcAft>
                <a:spcPts val="0"/>
              </a:spcAft>
              <a:buNone/>
            </a:pPr>
            <a:r>
              <a:rPr b="1" lang="en" sz="1600">
                <a:solidFill>
                  <a:srgbClr val="674EA7"/>
                </a:solidFill>
                <a:latin typeface="Merriweather"/>
                <a:ea typeface="Merriweather"/>
                <a:cs typeface="Merriweather"/>
                <a:sym typeface="Merriweather"/>
              </a:rPr>
              <a:t>&amp; </a:t>
            </a:r>
            <a:r>
              <a:rPr b="1" lang="en" sz="1600">
                <a:solidFill>
                  <a:schemeClr val="dk1"/>
                </a:solidFill>
                <a:latin typeface="Merriweather"/>
                <a:ea typeface="Merriweather"/>
                <a:cs typeface="Merriweather"/>
                <a:sym typeface="Merriweather"/>
              </a:rPr>
              <a:t>Rectum</a:t>
            </a:r>
            <a:r>
              <a:rPr b="1" lang="en" sz="1600">
                <a:latin typeface="Merriweather"/>
                <a:ea typeface="Merriweather"/>
                <a:cs typeface="Merriweather"/>
                <a:sym typeface="Merriweather"/>
              </a:rPr>
              <a:t> </a:t>
            </a:r>
            <a:endParaRPr b="1" sz="1600">
              <a:latin typeface="Merriweather"/>
              <a:ea typeface="Merriweather"/>
              <a:cs typeface="Merriweather"/>
              <a:sym typeface="Merriweather"/>
            </a:endParaRPr>
          </a:p>
        </p:txBody>
      </p:sp>
      <p:sp>
        <p:nvSpPr>
          <p:cNvPr id="517" name="Google Shape;517;p28"/>
          <p:cNvSpPr/>
          <p:nvPr/>
        </p:nvSpPr>
        <p:spPr>
          <a:xfrm>
            <a:off x="11215463" y="10380642"/>
            <a:ext cx="971700" cy="248100"/>
          </a:xfrm>
          <a:prstGeom prst="rightArrow">
            <a:avLst>
              <a:gd fmla="val 50000" name="adj1"/>
              <a:gd fmla="val 50000" name="adj2"/>
            </a:avLst>
          </a:prstGeom>
          <a:solidFill>
            <a:srgbClr val="B4A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28"/>
          <p:cNvSpPr txBox="1"/>
          <p:nvPr/>
        </p:nvSpPr>
        <p:spPr>
          <a:xfrm>
            <a:off x="12257650" y="10360134"/>
            <a:ext cx="3000000" cy="50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latin typeface="Merriweather"/>
                <a:ea typeface="Merriweather"/>
                <a:cs typeface="Merriweather"/>
                <a:sym typeface="Merriweather"/>
              </a:rPr>
              <a:t>Spinal cord</a:t>
            </a:r>
            <a:endParaRPr b="1" sz="1600">
              <a:latin typeface="Merriweather"/>
              <a:ea typeface="Merriweather"/>
              <a:cs typeface="Merriweather"/>
              <a:sym typeface="Merriweather"/>
            </a:endParaRPr>
          </a:p>
        </p:txBody>
      </p:sp>
      <p:sp>
        <p:nvSpPr>
          <p:cNvPr id="519" name="Google Shape;519;p28"/>
          <p:cNvSpPr/>
          <p:nvPr/>
        </p:nvSpPr>
        <p:spPr>
          <a:xfrm rot="10800000">
            <a:off x="11142613" y="10577542"/>
            <a:ext cx="971700" cy="248100"/>
          </a:xfrm>
          <a:prstGeom prst="rightArrow">
            <a:avLst>
              <a:gd fmla="val 50000" name="adj1"/>
              <a:gd fmla="val 50000" name="adj2"/>
            </a:avLst>
          </a:prstGeom>
          <a:solidFill>
            <a:srgbClr val="B4A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20" name="Google Shape;520;p28"/>
          <p:cNvPicPr preferRelativeResize="0"/>
          <p:nvPr/>
        </p:nvPicPr>
        <p:blipFill>
          <a:blip r:embed="rId3">
            <a:alphaModFix/>
          </a:blip>
          <a:stretch>
            <a:fillRect/>
          </a:stretch>
        </p:blipFill>
        <p:spPr>
          <a:xfrm>
            <a:off x="7360900" y="12894050"/>
            <a:ext cx="6276975" cy="5800725"/>
          </a:xfrm>
          <a:prstGeom prst="rect">
            <a:avLst/>
          </a:prstGeom>
          <a:noFill/>
          <a:ln>
            <a:noFill/>
          </a:ln>
        </p:spPr>
      </p:pic>
      <p:pic>
        <p:nvPicPr>
          <p:cNvPr id="521" name="Google Shape;521;p28"/>
          <p:cNvPicPr preferRelativeResize="0"/>
          <p:nvPr/>
        </p:nvPicPr>
        <p:blipFill rotWithShape="1">
          <a:blip r:embed="rId4">
            <a:alphaModFix/>
          </a:blip>
          <a:srcRect b="0" l="0" r="0" t="0"/>
          <a:stretch/>
        </p:blipFill>
        <p:spPr>
          <a:xfrm>
            <a:off x="1289700" y="12062825"/>
            <a:ext cx="5167425" cy="7185601"/>
          </a:xfrm>
          <a:prstGeom prst="rect">
            <a:avLst/>
          </a:prstGeom>
          <a:noFill/>
          <a:ln>
            <a:noFill/>
          </a:ln>
        </p:spPr>
      </p:pic>
      <p:sp>
        <p:nvSpPr>
          <p:cNvPr id="522" name="Google Shape;522;p28"/>
          <p:cNvSpPr txBox="1"/>
          <p:nvPr/>
        </p:nvSpPr>
        <p:spPr>
          <a:xfrm>
            <a:off x="2787087" y="19028163"/>
            <a:ext cx="36684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400">
                <a:highlight>
                  <a:srgbClr val="FFFFFF"/>
                </a:highlight>
                <a:latin typeface="Merriweather"/>
                <a:ea typeface="Merriweather"/>
                <a:cs typeface="Merriweather"/>
                <a:sym typeface="Merriweather"/>
              </a:rPr>
              <a:t>Figure 1-24</a:t>
            </a:r>
            <a:endParaRPr b="1" sz="2400">
              <a:highlight>
                <a:srgbClr val="FFFFFF"/>
              </a:highlight>
              <a:latin typeface="Merriweather"/>
              <a:ea typeface="Merriweather"/>
              <a:cs typeface="Merriweather"/>
              <a:sym typeface="Merriweather"/>
            </a:endParaRPr>
          </a:p>
        </p:txBody>
      </p:sp>
      <p:sp>
        <p:nvSpPr>
          <p:cNvPr id="523" name="Google Shape;523;p28"/>
          <p:cNvSpPr txBox="1"/>
          <p:nvPr/>
        </p:nvSpPr>
        <p:spPr>
          <a:xfrm>
            <a:off x="9794263" y="18465428"/>
            <a:ext cx="36684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400">
                <a:highlight>
                  <a:srgbClr val="FFFFFF"/>
                </a:highlight>
                <a:latin typeface="Merriweather"/>
                <a:ea typeface="Merriweather"/>
                <a:cs typeface="Merriweather"/>
                <a:sym typeface="Merriweather"/>
              </a:rPr>
              <a:t>Figure 1-25</a:t>
            </a:r>
            <a:endParaRPr b="1" sz="2400">
              <a:highlight>
                <a:srgbClr val="FFFFFF"/>
              </a:highlight>
              <a:latin typeface="Merriweather"/>
              <a:ea typeface="Merriweather"/>
              <a:cs typeface="Merriweather"/>
              <a:sym typeface="Merriweathe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7" name="Shape 527"/>
        <p:cNvGrpSpPr/>
        <p:nvPr/>
      </p:nvGrpSpPr>
      <p:grpSpPr>
        <a:xfrm>
          <a:off x="0" y="0"/>
          <a:ext cx="0" cy="0"/>
          <a:chOff x="0" y="0"/>
          <a:chExt cx="0" cy="0"/>
        </a:xfrm>
      </p:grpSpPr>
      <p:pic>
        <p:nvPicPr>
          <p:cNvPr id="528" name="Google Shape;528;p29"/>
          <p:cNvPicPr preferRelativeResize="0"/>
          <p:nvPr/>
        </p:nvPicPr>
        <p:blipFill>
          <a:blip r:embed="rId3">
            <a:alphaModFix/>
          </a:blip>
          <a:stretch>
            <a:fillRect/>
          </a:stretch>
        </p:blipFill>
        <p:spPr>
          <a:xfrm>
            <a:off x="952500" y="14116350"/>
            <a:ext cx="5729550" cy="985025"/>
          </a:xfrm>
          <a:prstGeom prst="rect">
            <a:avLst/>
          </a:prstGeom>
          <a:noFill/>
          <a:ln>
            <a:noFill/>
          </a:ln>
        </p:spPr>
      </p:pic>
      <p:sp>
        <p:nvSpPr>
          <p:cNvPr id="529" name="Google Shape;529;p29"/>
          <p:cNvSpPr/>
          <p:nvPr/>
        </p:nvSpPr>
        <p:spPr>
          <a:xfrm>
            <a:off x="0" y="3704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530" name="Google Shape;530;p29"/>
          <p:cNvSpPr txBox="1"/>
          <p:nvPr/>
        </p:nvSpPr>
        <p:spPr>
          <a:xfrm>
            <a:off x="114093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One</a:t>
            </a:r>
            <a:endParaRPr sz="3500">
              <a:latin typeface="Oswald"/>
              <a:ea typeface="Oswald"/>
              <a:cs typeface="Oswald"/>
              <a:sym typeface="Oswald"/>
            </a:endParaRPr>
          </a:p>
        </p:txBody>
      </p:sp>
      <p:sp>
        <p:nvSpPr>
          <p:cNvPr id="531" name="Google Shape;531;p29"/>
          <p:cNvSpPr txBox="1"/>
          <p:nvPr/>
        </p:nvSpPr>
        <p:spPr>
          <a:xfrm>
            <a:off x="0" y="321600"/>
            <a:ext cx="6801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16</a:t>
            </a:r>
            <a:endParaRPr sz="4500">
              <a:solidFill>
                <a:srgbClr val="FFFFFF"/>
              </a:solidFill>
              <a:latin typeface="Oswald"/>
              <a:ea typeface="Oswald"/>
              <a:cs typeface="Oswald"/>
              <a:sym typeface="Oswald"/>
            </a:endParaRPr>
          </a:p>
          <a:p>
            <a:pPr indent="0" lvl="0" marL="0" rtl="0" algn="l">
              <a:spcBef>
                <a:spcPts val="0"/>
              </a:spcBef>
              <a:spcAft>
                <a:spcPts val="0"/>
              </a:spcAft>
              <a:buNone/>
            </a:pPr>
            <a:r>
              <a:t/>
            </a:r>
            <a:endParaRPr sz="4500">
              <a:solidFill>
                <a:srgbClr val="FFFFFF"/>
              </a:solidFill>
              <a:latin typeface="Oswald"/>
              <a:ea typeface="Oswald"/>
              <a:cs typeface="Oswald"/>
              <a:sym typeface="Oswald"/>
            </a:endParaRPr>
          </a:p>
        </p:txBody>
      </p:sp>
      <p:sp>
        <p:nvSpPr>
          <p:cNvPr id="532" name="Google Shape;532;p29"/>
          <p:cNvSpPr txBox="1"/>
          <p:nvPr/>
        </p:nvSpPr>
        <p:spPr>
          <a:xfrm>
            <a:off x="813441" y="321600"/>
            <a:ext cx="95067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GENERAL PRINCIPlES OF GIT PHYSIOLOGY </a:t>
            </a:r>
            <a:endParaRPr sz="3200">
              <a:solidFill>
                <a:srgbClr val="FFFFFF"/>
              </a:solidFill>
              <a:latin typeface="Oswald"/>
              <a:ea typeface="Oswald"/>
              <a:cs typeface="Oswald"/>
              <a:sym typeface="Oswald"/>
            </a:endParaRPr>
          </a:p>
        </p:txBody>
      </p:sp>
      <p:sp>
        <p:nvSpPr>
          <p:cNvPr id="533" name="Google Shape;533;p29"/>
          <p:cNvSpPr/>
          <p:nvPr/>
        </p:nvSpPr>
        <p:spPr>
          <a:xfrm>
            <a:off x="583046" y="370511"/>
            <a:ext cx="2304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534" name="Google Shape;534;p29"/>
          <p:cNvSpPr txBox="1"/>
          <p:nvPr/>
        </p:nvSpPr>
        <p:spPr>
          <a:xfrm>
            <a:off x="680157" y="1082381"/>
            <a:ext cx="119001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latin typeface="Oswald"/>
                <a:ea typeface="Oswald"/>
                <a:cs typeface="Oswald"/>
                <a:sym typeface="Oswald"/>
              </a:rPr>
              <a:t>Functional Types of Movement in the GIT</a:t>
            </a:r>
            <a:endParaRPr sz="4800">
              <a:latin typeface="Oswald"/>
              <a:ea typeface="Oswald"/>
              <a:cs typeface="Oswald"/>
              <a:sym typeface="Oswald"/>
            </a:endParaRPr>
          </a:p>
          <a:p>
            <a:pPr indent="0" lvl="0" marL="0" rtl="0" algn="l">
              <a:spcBef>
                <a:spcPts val="0"/>
              </a:spcBef>
              <a:spcAft>
                <a:spcPts val="0"/>
              </a:spcAft>
              <a:buNone/>
            </a:pPr>
            <a:r>
              <a:t/>
            </a:r>
            <a:endParaRPr sz="4800">
              <a:latin typeface="Oswald"/>
              <a:ea typeface="Oswald"/>
              <a:cs typeface="Oswald"/>
              <a:sym typeface="Oswald"/>
            </a:endParaRPr>
          </a:p>
          <a:p>
            <a:pPr indent="0" lvl="0" marL="0" rtl="0" algn="l">
              <a:spcBef>
                <a:spcPts val="0"/>
              </a:spcBef>
              <a:spcAft>
                <a:spcPts val="0"/>
              </a:spcAft>
              <a:buNone/>
            </a:pPr>
            <a:r>
              <a:t/>
            </a:r>
            <a:endParaRPr sz="4800">
              <a:latin typeface="Oswald"/>
              <a:ea typeface="Oswald"/>
              <a:cs typeface="Oswald"/>
              <a:sym typeface="Oswald"/>
            </a:endParaRPr>
          </a:p>
        </p:txBody>
      </p:sp>
      <p:sp>
        <p:nvSpPr>
          <p:cNvPr id="535" name="Google Shape;535;p29"/>
          <p:cNvSpPr/>
          <p:nvPr/>
        </p:nvSpPr>
        <p:spPr>
          <a:xfrm>
            <a:off x="316503" y="1431868"/>
            <a:ext cx="468600" cy="433500"/>
          </a:xfrm>
          <a:prstGeom prst="rect">
            <a:avLst/>
          </a:prstGeom>
          <a:solidFill>
            <a:srgbClr val="93C47D"/>
          </a:solidFill>
          <a:ln>
            <a:noFill/>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graphicFrame>
        <p:nvGraphicFramePr>
          <p:cNvPr id="536" name="Google Shape;536;p29"/>
          <p:cNvGraphicFramePr/>
          <p:nvPr/>
        </p:nvGraphicFramePr>
        <p:xfrm>
          <a:off x="952500" y="2436308"/>
          <a:ext cx="3000000" cy="3000000"/>
        </p:xfrm>
        <a:graphic>
          <a:graphicData uri="http://schemas.openxmlformats.org/drawingml/2006/table">
            <a:tbl>
              <a:tblPr>
                <a:noFill/>
                <a:tableStyleId>{48432CCB-A751-4BB6-ACF0-0CCA88D9B698}</a:tableStyleId>
              </a:tblPr>
              <a:tblGrid>
                <a:gridCol w="6317400"/>
                <a:gridCol w="6317400"/>
              </a:tblGrid>
              <a:tr h="1165250">
                <a:tc>
                  <a:txBody>
                    <a:bodyPr/>
                    <a:lstStyle/>
                    <a:p>
                      <a:pPr indent="0" lvl="0" marL="0" rtl="0" algn="ctr">
                        <a:spcBef>
                          <a:spcPts val="0"/>
                        </a:spcBef>
                        <a:spcAft>
                          <a:spcPts val="0"/>
                        </a:spcAft>
                        <a:buNone/>
                      </a:pPr>
                      <a:r>
                        <a:rPr b="1" lang="en" sz="3300">
                          <a:latin typeface="Merriweather"/>
                          <a:ea typeface="Merriweather"/>
                          <a:cs typeface="Merriweather"/>
                          <a:sym typeface="Merriweather"/>
                        </a:rPr>
                        <a:t>Propulsive </a:t>
                      </a:r>
                      <a:endParaRPr b="1" sz="3300">
                        <a:latin typeface="Merriweather"/>
                        <a:ea typeface="Merriweather"/>
                        <a:cs typeface="Merriweather"/>
                        <a:sym typeface="Merriweather"/>
                      </a:endParaRPr>
                    </a:p>
                    <a:p>
                      <a:pPr indent="0" lvl="0" marL="0" rtl="0" algn="ctr">
                        <a:spcBef>
                          <a:spcPts val="0"/>
                        </a:spcBef>
                        <a:spcAft>
                          <a:spcPts val="0"/>
                        </a:spcAft>
                        <a:buNone/>
                      </a:pPr>
                      <a:r>
                        <a:rPr b="1" lang="en" sz="3300">
                          <a:solidFill>
                            <a:srgbClr val="FFFFFF"/>
                          </a:solidFill>
                          <a:latin typeface="Merriweather"/>
                          <a:ea typeface="Merriweather"/>
                          <a:cs typeface="Merriweather"/>
                          <a:sym typeface="Merriweather"/>
                        </a:rPr>
                        <a:t>(Peristalsis)</a:t>
                      </a:r>
                      <a:endParaRPr b="1" sz="3300">
                        <a:solidFill>
                          <a:srgbClr val="FFFFFF"/>
                        </a:solidFill>
                        <a:latin typeface="Merriweather"/>
                        <a:ea typeface="Merriweather"/>
                        <a:cs typeface="Merriweather"/>
                        <a:sym typeface="Merriweather"/>
                      </a:endParaRPr>
                    </a:p>
                  </a:txBody>
                  <a:tcPr marT="91425" marB="91425" marR="91425" marL="91425" anchor="ctr">
                    <a:lnL cap="flat" cmpd="sng" w="104775">
                      <a:solidFill>
                        <a:srgbClr val="FFFFFF"/>
                      </a:solidFill>
                      <a:prstDash val="solid"/>
                      <a:round/>
                      <a:headEnd len="sm" w="sm" type="none"/>
                      <a:tailEnd len="sm" w="sm" type="none"/>
                    </a:lnL>
                    <a:lnR cap="flat" cmpd="sng" w="104775">
                      <a:solidFill>
                        <a:srgbClr val="FFFFFF"/>
                      </a:solidFill>
                      <a:prstDash val="solid"/>
                      <a:round/>
                      <a:headEnd len="sm" w="sm" type="none"/>
                      <a:tailEnd len="sm" w="sm" type="none"/>
                    </a:lnR>
                    <a:lnT cap="flat" cmpd="sng" w="104775">
                      <a:solidFill>
                        <a:srgbClr val="FFFFFF"/>
                      </a:solidFill>
                      <a:prstDash val="solid"/>
                      <a:round/>
                      <a:headEnd len="sm" w="sm" type="none"/>
                      <a:tailEnd len="sm" w="sm" type="none"/>
                    </a:lnT>
                    <a:lnB cap="flat" cmpd="sng" w="104775">
                      <a:solidFill>
                        <a:srgbClr val="FFFFFF"/>
                      </a:solidFill>
                      <a:prstDash val="solid"/>
                      <a:round/>
                      <a:headEnd len="sm" w="sm" type="none"/>
                      <a:tailEnd len="sm" w="sm" type="none"/>
                    </a:lnB>
                    <a:solidFill>
                      <a:srgbClr val="93C47D"/>
                    </a:solidFill>
                  </a:tcPr>
                </a:tc>
                <a:tc>
                  <a:txBody>
                    <a:bodyPr/>
                    <a:lstStyle/>
                    <a:p>
                      <a:pPr indent="0" lvl="0" marL="0" rtl="0" algn="ctr">
                        <a:spcBef>
                          <a:spcPts val="0"/>
                        </a:spcBef>
                        <a:spcAft>
                          <a:spcPts val="0"/>
                        </a:spcAft>
                        <a:buNone/>
                      </a:pPr>
                      <a:r>
                        <a:rPr b="1" lang="en" sz="3300">
                          <a:latin typeface="Merriweather"/>
                          <a:ea typeface="Merriweather"/>
                          <a:cs typeface="Merriweather"/>
                          <a:sym typeface="Merriweather"/>
                        </a:rPr>
                        <a:t>Mixing</a:t>
                      </a:r>
                      <a:endParaRPr b="1" sz="3300">
                        <a:latin typeface="Merriweather"/>
                        <a:ea typeface="Merriweather"/>
                        <a:cs typeface="Merriweather"/>
                        <a:sym typeface="Merriweather"/>
                      </a:endParaRPr>
                    </a:p>
                    <a:p>
                      <a:pPr indent="0" lvl="0" marL="0" rtl="0" algn="ctr">
                        <a:spcBef>
                          <a:spcPts val="0"/>
                        </a:spcBef>
                        <a:spcAft>
                          <a:spcPts val="0"/>
                        </a:spcAft>
                        <a:buNone/>
                      </a:pPr>
                      <a:r>
                        <a:rPr b="1" lang="en" sz="3300">
                          <a:latin typeface="Merriweather"/>
                          <a:ea typeface="Merriweather"/>
                          <a:cs typeface="Merriweather"/>
                          <a:sym typeface="Merriweather"/>
                        </a:rPr>
                        <a:t> </a:t>
                      </a:r>
                      <a:r>
                        <a:rPr b="1" lang="en" sz="3300">
                          <a:solidFill>
                            <a:srgbClr val="FFFFFF"/>
                          </a:solidFill>
                          <a:latin typeface="Merriweather"/>
                          <a:ea typeface="Merriweather"/>
                          <a:cs typeface="Merriweather"/>
                          <a:sym typeface="Merriweather"/>
                        </a:rPr>
                        <a:t>(segmentation)</a:t>
                      </a:r>
                      <a:endParaRPr b="1" sz="3300">
                        <a:solidFill>
                          <a:srgbClr val="FFFFFF"/>
                        </a:solidFill>
                        <a:latin typeface="Merriweather"/>
                        <a:ea typeface="Merriweather"/>
                        <a:cs typeface="Merriweather"/>
                        <a:sym typeface="Merriweather"/>
                      </a:endParaRPr>
                    </a:p>
                  </a:txBody>
                  <a:tcPr marT="91425" marB="91425" marR="91425" marL="91425" anchor="ctr">
                    <a:lnL cap="flat" cmpd="sng" w="104775">
                      <a:solidFill>
                        <a:srgbClr val="FFFFFF"/>
                      </a:solidFill>
                      <a:prstDash val="solid"/>
                      <a:round/>
                      <a:headEnd len="sm" w="sm" type="none"/>
                      <a:tailEnd len="sm" w="sm" type="none"/>
                    </a:lnL>
                    <a:lnR cap="flat" cmpd="sng" w="104775">
                      <a:solidFill>
                        <a:srgbClr val="FFFFFF"/>
                      </a:solidFill>
                      <a:prstDash val="solid"/>
                      <a:round/>
                      <a:headEnd len="sm" w="sm" type="none"/>
                      <a:tailEnd len="sm" w="sm" type="none"/>
                    </a:lnR>
                    <a:lnT cap="flat" cmpd="sng" w="104775">
                      <a:solidFill>
                        <a:srgbClr val="FFFFFF"/>
                      </a:solidFill>
                      <a:prstDash val="solid"/>
                      <a:round/>
                      <a:headEnd len="sm" w="sm" type="none"/>
                      <a:tailEnd len="sm" w="sm" type="none"/>
                    </a:lnT>
                    <a:lnB cap="flat" cmpd="sng" w="104775">
                      <a:solidFill>
                        <a:srgbClr val="FFFFFF"/>
                      </a:solidFill>
                      <a:prstDash val="solid"/>
                      <a:round/>
                      <a:headEnd len="sm" w="sm" type="none"/>
                      <a:tailEnd len="sm" w="sm" type="none"/>
                    </a:lnB>
                    <a:solidFill>
                      <a:srgbClr val="93C47D"/>
                    </a:solidFill>
                  </a:tcPr>
                </a:tc>
              </a:tr>
              <a:tr h="1615550">
                <a:tc>
                  <a:txBody>
                    <a:bodyPr/>
                    <a:lstStyle/>
                    <a:p>
                      <a:pPr indent="0" lvl="0" marL="0" rtl="0" algn="ctr">
                        <a:spcBef>
                          <a:spcPts val="0"/>
                        </a:spcBef>
                        <a:spcAft>
                          <a:spcPts val="0"/>
                        </a:spcAft>
                        <a:buNone/>
                      </a:pPr>
                      <a:r>
                        <a:rPr lang="en" sz="2400">
                          <a:latin typeface="Merriweather"/>
                          <a:ea typeface="Merriweather"/>
                          <a:cs typeface="Merriweather"/>
                          <a:sym typeface="Merriweather"/>
                        </a:rPr>
                        <a:t>Progressive	wave of contraction &amp;	relaxation. </a:t>
                      </a:r>
                      <a:r>
                        <a:rPr b="1" lang="en">
                          <a:solidFill>
                            <a:srgbClr val="B7B7B7"/>
                          </a:solidFill>
                          <a:latin typeface="Merriweather"/>
                          <a:ea typeface="Merriweather"/>
                          <a:cs typeface="Merriweather"/>
                          <a:sym typeface="Merriweather"/>
                        </a:rPr>
                        <a:t>T</a:t>
                      </a:r>
                      <a:r>
                        <a:rPr b="1" lang="en">
                          <a:solidFill>
                            <a:srgbClr val="B7B7B7"/>
                          </a:solidFill>
                          <a:latin typeface="Merriweather"/>
                          <a:ea typeface="Merriweather"/>
                          <a:cs typeface="Merriweather"/>
                          <a:sym typeface="Merriweather"/>
                        </a:rPr>
                        <a:t>o push food forward</a:t>
                      </a:r>
                      <a:endParaRPr b="1">
                        <a:solidFill>
                          <a:srgbClr val="B7B7B7"/>
                        </a:solidFill>
                        <a:latin typeface="Merriweather"/>
                        <a:ea typeface="Merriweather"/>
                        <a:cs typeface="Merriweather"/>
                        <a:sym typeface="Merriweather"/>
                      </a:endParaRPr>
                    </a:p>
                  </a:txBody>
                  <a:tcPr marT="91425" marB="91425" marR="91425" marL="91425" anchor="ctr">
                    <a:lnL cap="flat" cmpd="sng" w="104775">
                      <a:solidFill>
                        <a:srgbClr val="FFFFFF"/>
                      </a:solidFill>
                      <a:prstDash val="solid"/>
                      <a:round/>
                      <a:headEnd len="sm" w="sm" type="none"/>
                      <a:tailEnd len="sm" w="sm" type="none"/>
                    </a:lnL>
                    <a:lnR cap="flat" cmpd="sng" w="104775">
                      <a:solidFill>
                        <a:srgbClr val="FFFFFF"/>
                      </a:solidFill>
                      <a:prstDash val="solid"/>
                      <a:round/>
                      <a:headEnd len="sm" w="sm" type="none"/>
                      <a:tailEnd len="sm" w="sm" type="none"/>
                    </a:lnR>
                    <a:lnT cap="flat" cmpd="sng" w="104775">
                      <a:solidFill>
                        <a:srgbClr val="FFFFFF"/>
                      </a:solidFill>
                      <a:prstDash val="solid"/>
                      <a:round/>
                      <a:headEnd len="sm" w="sm" type="none"/>
                      <a:tailEnd len="sm" w="sm" type="none"/>
                    </a:lnT>
                    <a:lnB cap="flat" cmpd="sng" w="104775">
                      <a:solidFill>
                        <a:srgbClr val="FFFFFF"/>
                      </a:solidFill>
                      <a:prstDash val="solid"/>
                      <a:round/>
                      <a:headEnd len="sm" w="sm" type="none"/>
                      <a:tailEnd len="sm" w="sm" type="none"/>
                    </a:lnB>
                    <a:solidFill>
                      <a:srgbClr val="D9EAD3"/>
                    </a:solidFill>
                  </a:tcPr>
                </a:tc>
                <a:tc>
                  <a:txBody>
                    <a:bodyPr/>
                    <a:lstStyle/>
                    <a:p>
                      <a:pPr indent="0" lvl="0" marL="0" rtl="0" algn="ctr">
                        <a:spcBef>
                          <a:spcPts val="0"/>
                        </a:spcBef>
                        <a:spcAft>
                          <a:spcPts val="0"/>
                        </a:spcAft>
                        <a:buNone/>
                      </a:pPr>
                      <a:r>
                        <a:rPr lang="en" sz="2400">
                          <a:latin typeface="Merriweather"/>
                          <a:ea typeface="Merriweather"/>
                          <a:cs typeface="Merriweather"/>
                          <a:sym typeface="Merriweather"/>
                        </a:rPr>
                        <a:t>Non-propulsive segmental	 contractions. </a:t>
                      </a:r>
                      <a:r>
                        <a:rPr lang="en">
                          <a:solidFill>
                            <a:srgbClr val="B7B7B7"/>
                          </a:solidFill>
                          <a:latin typeface="Merriweather"/>
                          <a:ea typeface="Merriweather"/>
                          <a:cs typeface="Merriweather"/>
                          <a:sym typeface="Merriweather"/>
                        </a:rPr>
                        <a:t>To break food into smaller pieces</a:t>
                      </a:r>
                      <a:endParaRPr>
                        <a:solidFill>
                          <a:srgbClr val="B7B7B7"/>
                        </a:solidFill>
                        <a:latin typeface="Merriweather"/>
                        <a:ea typeface="Merriweather"/>
                        <a:cs typeface="Merriweather"/>
                        <a:sym typeface="Merriweather"/>
                      </a:endParaRPr>
                    </a:p>
                  </a:txBody>
                  <a:tcPr marT="91425" marB="91425" marR="91425" marL="91425" anchor="ctr">
                    <a:lnL cap="flat" cmpd="sng" w="104775">
                      <a:solidFill>
                        <a:srgbClr val="FFFFFF"/>
                      </a:solidFill>
                      <a:prstDash val="solid"/>
                      <a:round/>
                      <a:headEnd len="sm" w="sm" type="none"/>
                      <a:tailEnd len="sm" w="sm" type="none"/>
                    </a:lnL>
                    <a:lnR cap="flat" cmpd="sng" w="104775">
                      <a:solidFill>
                        <a:srgbClr val="FFFFFF"/>
                      </a:solidFill>
                      <a:prstDash val="solid"/>
                      <a:round/>
                      <a:headEnd len="sm" w="sm" type="none"/>
                      <a:tailEnd len="sm" w="sm" type="none"/>
                    </a:lnR>
                    <a:lnT cap="flat" cmpd="sng" w="104775">
                      <a:solidFill>
                        <a:srgbClr val="FFFFFF"/>
                      </a:solidFill>
                      <a:prstDash val="solid"/>
                      <a:round/>
                      <a:headEnd len="sm" w="sm" type="none"/>
                      <a:tailEnd len="sm" w="sm" type="none"/>
                    </a:lnT>
                    <a:lnB cap="flat" cmpd="sng" w="104775">
                      <a:solidFill>
                        <a:srgbClr val="FFFFFF"/>
                      </a:solidFill>
                      <a:prstDash val="solid"/>
                      <a:round/>
                      <a:headEnd len="sm" w="sm" type="none"/>
                      <a:tailEnd len="sm" w="sm" type="none"/>
                    </a:lnB>
                    <a:solidFill>
                      <a:srgbClr val="D9EAD3"/>
                    </a:solidFill>
                  </a:tcPr>
                </a:tc>
              </a:tr>
              <a:tr h="2093850">
                <a:tc>
                  <a:txBody>
                    <a:bodyPr/>
                    <a:lstStyle/>
                    <a:p>
                      <a:pPr indent="0" lvl="0" marL="0" rtl="0" algn="ctr">
                        <a:spcBef>
                          <a:spcPts val="0"/>
                        </a:spcBef>
                        <a:spcAft>
                          <a:spcPts val="0"/>
                        </a:spcAft>
                        <a:buNone/>
                      </a:pPr>
                      <a:r>
                        <a:rPr lang="en" sz="2400">
                          <a:latin typeface="Merriweather"/>
                          <a:ea typeface="Merriweather"/>
                          <a:cs typeface="Merriweather"/>
                          <a:sym typeface="Merriweather"/>
                        </a:rPr>
                        <a:t>Organizes propulsion of material over variable distances within the GI lumen.</a:t>
                      </a:r>
                      <a:endParaRPr sz="2400">
                        <a:latin typeface="Merriweather"/>
                        <a:ea typeface="Merriweather"/>
                        <a:cs typeface="Merriweather"/>
                        <a:sym typeface="Merriweather"/>
                      </a:endParaRPr>
                    </a:p>
                  </a:txBody>
                  <a:tcPr marT="91425" marB="91425" marR="91425" marL="91425" anchor="ctr">
                    <a:lnL cap="flat" cmpd="sng" w="104775">
                      <a:solidFill>
                        <a:srgbClr val="FFFFFF"/>
                      </a:solidFill>
                      <a:prstDash val="solid"/>
                      <a:round/>
                      <a:headEnd len="sm" w="sm" type="none"/>
                      <a:tailEnd len="sm" w="sm" type="none"/>
                    </a:lnL>
                    <a:lnR cap="flat" cmpd="sng" w="104775">
                      <a:solidFill>
                        <a:srgbClr val="FFFFFF"/>
                      </a:solidFill>
                      <a:prstDash val="solid"/>
                      <a:round/>
                      <a:headEnd len="sm" w="sm" type="none"/>
                      <a:tailEnd len="sm" w="sm" type="none"/>
                    </a:lnR>
                    <a:lnT cap="flat" cmpd="sng" w="104775">
                      <a:solidFill>
                        <a:srgbClr val="FFFFFF"/>
                      </a:solidFill>
                      <a:prstDash val="solid"/>
                      <a:round/>
                      <a:headEnd len="sm" w="sm" type="none"/>
                      <a:tailEnd len="sm" w="sm" type="none"/>
                    </a:lnT>
                    <a:lnB cap="flat" cmpd="sng" w="104775">
                      <a:solidFill>
                        <a:srgbClr val="FFFFFF"/>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t/>
                      </a:r>
                      <a:endParaRPr sz="2200">
                        <a:solidFill>
                          <a:srgbClr val="FFFFFF"/>
                        </a:solidFill>
                        <a:latin typeface="Merriweather"/>
                        <a:ea typeface="Merriweather"/>
                        <a:cs typeface="Merriweather"/>
                        <a:sym typeface="Merriweather"/>
                      </a:endParaRPr>
                    </a:p>
                  </a:txBody>
                  <a:tcPr marT="91425" marB="91425" marR="91425" marL="91425" anchor="ctr">
                    <a:lnL cap="flat" cmpd="sng" w="104775">
                      <a:solidFill>
                        <a:srgbClr val="FFFFFF"/>
                      </a:solidFill>
                      <a:prstDash val="solid"/>
                      <a:round/>
                      <a:headEnd len="sm" w="sm" type="none"/>
                      <a:tailEnd len="sm" w="sm" type="none"/>
                    </a:lnL>
                    <a:lnR cap="flat" cmpd="sng" w="104775">
                      <a:solidFill>
                        <a:srgbClr val="FFFFFF"/>
                      </a:solidFill>
                      <a:prstDash val="solid"/>
                      <a:round/>
                      <a:headEnd len="sm" w="sm" type="none"/>
                      <a:tailEnd len="sm" w="sm" type="none"/>
                    </a:lnR>
                    <a:lnT cap="flat" cmpd="sng" w="104775">
                      <a:solidFill>
                        <a:srgbClr val="FFFFFF"/>
                      </a:solidFill>
                      <a:prstDash val="solid"/>
                      <a:round/>
                      <a:headEnd len="sm" w="sm" type="none"/>
                      <a:tailEnd len="sm" w="sm" type="none"/>
                    </a:lnT>
                    <a:lnB cap="flat" cmpd="sng" w="104775">
                      <a:solidFill>
                        <a:srgbClr val="FFFFFF"/>
                      </a:solidFill>
                      <a:prstDash val="solid"/>
                      <a:round/>
                      <a:headEnd len="sm" w="sm" type="none"/>
                      <a:tailEnd len="sm" w="sm" type="none"/>
                    </a:lnB>
                    <a:solidFill>
                      <a:srgbClr val="D9EAD3"/>
                    </a:solidFill>
                  </a:tcPr>
                </a:tc>
              </a:tr>
              <a:tr h="2752475">
                <a:tc>
                  <a:txBody>
                    <a:bodyPr/>
                    <a:lstStyle/>
                    <a:p>
                      <a:pPr indent="0" lvl="0" marL="457200" rtl="0" algn="l">
                        <a:spcBef>
                          <a:spcPts val="0"/>
                        </a:spcBef>
                        <a:spcAft>
                          <a:spcPts val="0"/>
                        </a:spcAft>
                        <a:buNone/>
                      </a:pPr>
                      <a:r>
                        <a:t/>
                      </a:r>
                      <a:endParaRPr sz="2400">
                        <a:solidFill>
                          <a:schemeClr val="dk1"/>
                        </a:solidFill>
                        <a:latin typeface="Merriweather"/>
                        <a:ea typeface="Merriweather"/>
                        <a:cs typeface="Merriweather"/>
                        <a:sym typeface="Merriweather"/>
                      </a:endParaRPr>
                    </a:p>
                    <a:p>
                      <a:pPr indent="0" lvl="0" marL="457200" rtl="0" algn="l">
                        <a:spcBef>
                          <a:spcPts val="0"/>
                        </a:spcBef>
                        <a:spcAft>
                          <a:spcPts val="0"/>
                        </a:spcAft>
                        <a:buNone/>
                      </a:pPr>
                      <a:r>
                        <a:t/>
                      </a:r>
                      <a:endParaRPr sz="2400">
                        <a:solidFill>
                          <a:schemeClr val="dk1"/>
                        </a:solidFill>
                        <a:latin typeface="Merriweather"/>
                        <a:ea typeface="Merriweather"/>
                        <a:cs typeface="Merriweather"/>
                        <a:sym typeface="Merriweather"/>
                      </a:endParaRPr>
                    </a:p>
                  </a:txBody>
                  <a:tcPr marT="91425" marB="91425" marR="91425" marL="91425" anchor="ctr">
                    <a:lnL cap="flat" cmpd="sng" w="104775">
                      <a:solidFill>
                        <a:srgbClr val="FFFFFF"/>
                      </a:solidFill>
                      <a:prstDash val="solid"/>
                      <a:round/>
                      <a:headEnd len="sm" w="sm" type="none"/>
                      <a:tailEnd len="sm" w="sm" type="none"/>
                    </a:lnL>
                    <a:lnR cap="flat" cmpd="sng" w="104775">
                      <a:solidFill>
                        <a:srgbClr val="FFFFFF"/>
                      </a:solidFill>
                      <a:prstDash val="solid"/>
                      <a:round/>
                      <a:headEnd len="sm" w="sm" type="none"/>
                      <a:tailEnd len="sm" w="sm" type="none"/>
                    </a:lnR>
                    <a:lnT cap="flat" cmpd="sng" w="104775">
                      <a:solidFill>
                        <a:srgbClr val="FFFFFF"/>
                      </a:solidFill>
                      <a:prstDash val="solid"/>
                      <a:round/>
                      <a:headEnd len="sm" w="sm" type="none"/>
                      <a:tailEnd len="sm" w="sm" type="none"/>
                    </a:lnT>
                    <a:lnB cap="flat" cmpd="sng" w="104775">
                      <a:solidFill>
                        <a:srgbClr val="FFFFFF"/>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t/>
                      </a:r>
                      <a:endParaRPr sz="2200">
                        <a:solidFill>
                          <a:srgbClr val="FFFFFF"/>
                        </a:solidFill>
                        <a:latin typeface="Merriweather"/>
                        <a:ea typeface="Merriweather"/>
                        <a:cs typeface="Merriweather"/>
                        <a:sym typeface="Merriweather"/>
                      </a:endParaRPr>
                    </a:p>
                  </a:txBody>
                  <a:tcPr marT="91425" marB="91425" marR="91425" marL="91425" anchor="ctr">
                    <a:lnL cap="flat" cmpd="sng" w="104775">
                      <a:solidFill>
                        <a:srgbClr val="FFFFFF"/>
                      </a:solidFill>
                      <a:prstDash val="solid"/>
                      <a:round/>
                      <a:headEnd len="sm" w="sm" type="none"/>
                      <a:tailEnd len="sm" w="sm" type="none"/>
                    </a:lnL>
                    <a:lnR cap="flat" cmpd="sng" w="104775">
                      <a:solidFill>
                        <a:srgbClr val="FFFFFF"/>
                      </a:solidFill>
                      <a:prstDash val="solid"/>
                      <a:round/>
                      <a:headEnd len="sm" w="sm" type="none"/>
                      <a:tailEnd len="sm" w="sm" type="none"/>
                    </a:lnR>
                    <a:lnT cap="flat" cmpd="sng" w="104775">
                      <a:solidFill>
                        <a:srgbClr val="FFFFFF"/>
                      </a:solidFill>
                      <a:prstDash val="solid"/>
                      <a:round/>
                      <a:headEnd len="sm" w="sm" type="none"/>
                      <a:tailEnd len="sm" w="sm" type="none"/>
                    </a:lnT>
                    <a:lnB cap="flat" cmpd="sng" w="104775">
                      <a:solidFill>
                        <a:srgbClr val="FFFFFF"/>
                      </a:solidFill>
                      <a:prstDash val="solid"/>
                      <a:round/>
                      <a:headEnd len="sm" w="sm" type="none"/>
                      <a:tailEnd len="sm" w="sm" type="none"/>
                    </a:lnB>
                    <a:solidFill>
                      <a:srgbClr val="D9EAD3"/>
                    </a:solidFill>
                  </a:tcPr>
                </a:tc>
              </a:tr>
              <a:tr h="1983500">
                <a:tc>
                  <a:txBody>
                    <a:bodyPr/>
                    <a:lstStyle/>
                    <a:p>
                      <a:pPr indent="-381000" lvl="0" marL="457200" rtl="0" algn="ctr">
                        <a:spcBef>
                          <a:spcPts val="0"/>
                        </a:spcBef>
                        <a:spcAft>
                          <a:spcPts val="0"/>
                        </a:spcAft>
                        <a:buClr>
                          <a:srgbClr val="6AA84F"/>
                        </a:buClr>
                        <a:buSzPts val="2400"/>
                        <a:buFont typeface="Merriweather"/>
                        <a:buChar char="★"/>
                      </a:pPr>
                      <a:r>
                        <a:rPr lang="en" sz="2400">
                          <a:latin typeface="Merriweather"/>
                          <a:ea typeface="Merriweather"/>
                          <a:cs typeface="Merriweather"/>
                          <a:sym typeface="Merriweather"/>
                        </a:rPr>
                        <a:t>Stimulus</a:t>
                      </a:r>
                      <a:r>
                        <a:rPr lang="en" sz="2400">
                          <a:solidFill>
                            <a:srgbClr val="6AA84F"/>
                          </a:solidFill>
                          <a:latin typeface="Merriweather"/>
                          <a:ea typeface="Merriweather"/>
                          <a:cs typeface="Merriweather"/>
                          <a:sym typeface="Merriweather"/>
                        </a:rPr>
                        <a:t>: </a:t>
                      </a:r>
                      <a:r>
                        <a:rPr lang="en" sz="2400">
                          <a:latin typeface="Merriweather"/>
                          <a:ea typeface="Merriweather"/>
                          <a:cs typeface="Merriweather"/>
                          <a:sym typeface="Merriweather"/>
                        </a:rPr>
                        <a:t>distention</a:t>
                      </a:r>
                      <a:r>
                        <a:rPr lang="en" sz="2400">
                          <a:solidFill>
                            <a:srgbClr val="6AA84F"/>
                          </a:solidFill>
                          <a:latin typeface="Merriweather"/>
                          <a:ea typeface="Merriweather"/>
                          <a:cs typeface="Merriweather"/>
                          <a:sym typeface="Merriweather"/>
                        </a:rPr>
                        <a:t>. </a:t>
                      </a:r>
                      <a:endParaRPr sz="2400">
                        <a:solidFill>
                          <a:srgbClr val="6AA84F"/>
                        </a:solidFill>
                        <a:latin typeface="Merriweather"/>
                        <a:ea typeface="Merriweather"/>
                        <a:cs typeface="Merriweather"/>
                        <a:sym typeface="Merriweather"/>
                      </a:endParaRPr>
                    </a:p>
                    <a:p>
                      <a:pPr indent="0" lvl="0" marL="0" rtl="0" algn="l">
                        <a:spcBef>
                          <a:spcPts val="0"/>
                        </a:spcBef>
                        <a:spcAft>
                          <a:spcPts val="0"/>
                        </a:spcAft>
                        <a:buNone/>
                      </a:pPr>
                      <a:r>
                        <a:rPr lang="en" sz="2300">
                          <a:solidFill>
                            <a:srgbClr val="8E7CC3"/>
                          </a:solidFill>
                          <a:latin typeface="Merriweather"/>
                          <a:ea typeface="Merriweather"/>
                          <a:cs typeface="Merriweather"/>
                          <a:sym typeface="Merriweather"/>
                        </a:rPr>
                        <a:t> </a:t>
                      </a:r>
                      <a:r>
                        <a:rPr b="1" lang="en" sz="2300">
                          <a:solidFill>
                            <a:srgbClr val="8E7CC3"/>
                          </a:solidFill>
                          <a:latin typeface="Merriweather"/>
                          <a:ea typeface="Merriweather"/>
                          <a:cs typeface="Merriweather"/>
                          <a:sym typeface="Merriweather"/>
                        </a:rPr>
                        <a:t>Others : </a:t>
                      </a:r>
                      <a:endParaRPr b="1" sz="2300">
                        <a:solidFill>
                          <a:srgbClr val="8E7CC3"/>
                        </a:solidFill>
                        <a:latin typeface="Merriweather"/>
                        <a:ea typeface="Merriweather"/>
                        <a:cs typeface="Merriweather"/>
                        <a:sym typeface="Merriweather"/>
                      </a:endParaRPr>
                    </a:p>
                    <a:p>
                      <a:pPr indent="-361950" lvl="0" marL="457200" rtl="0" algn="l">
                        <a:spcBef>
                          <a:spcPts val="0"/>
                        </a:spcBef>
                        <a:spcAft>
                          <a:spcPts val="0"/>
                        </a:spcAft>
                        <a:buClr>
                          <a:srgbClr val="8E7CC3"/>
                        </a:buClr>
                        <a:buSzPts val="2100"/>
                        <a:buFont typeface="Merriweather"/>
                        <a:buChar char="-"/>
                      </a:pPr>
                      <a:r>
                        <a:rPr lang="en" sz="2100">
                          <a:latin typeface="Merriweather"/>
                          <a:ea typeface="Merriweather"/>
                          <a:cs typeface="Merriweather"/>
                          <a:sym typeface="Merriweather"/>
                        </a:rPr>
                        <a:t>Chemical irritation</a:t>
                      </a:r>
                      <a:r>
                        <a:rPr b="1" lang="en" sz="2100">
                          <a:solidFill>
                            <a:srgbClr val="8E7CC3"/>
                          </a:solidFill>
                          <a:latin typeface="Merriweather"/>
                          <a:ea typeface="Merriweather"/>
                          <a:cs typeface="Merriweather"/>
                          <a:sym typeface="Merriweather"/>
                        </a:rPr>
                        <a:t>.</a:t>
                      </a:r>
                      <a:endParaRPr b="1" sz="2100">
                        <a:solidFill>
                          <a:srgbClr val="8E7CC3"/>
                        </a:solidFill>
                        <a:latin typeface="Merriweather"/>
                        <a:ea typeface="Merriweather"/>
                        <a:cs typeface="Merriweather"/>
                        <a:sym typeface="Merriweather"/>
                      </a:endParaRPr>
                    </a:p>
                    <a:p>
                      <a:pPr indent="-361950" lvl="0" marL="457200" rtl="0" algn="l">
                        <a:spcBef>
                          <a:spcPts val="0"/>
                        </a:spcBef>
                        <a:spcAft>
                          <a:spcPts val="0"/>
                        </a:spcAft>
                        <a:buClr>
                          <a:srgbClr val="8E7CC3"/>
                        </a:buClr>
                        <a:buSzPts val="2100"/>
                        <a:buFont typeface="Merriweather"/>
                        <a:buChar char="-"/>
                      </a:pPr>
                      <a:r>
                        <a:rPr lang="en" sz="2100">
                          <a:latin typeface="Merriweather"/>
                          <a:ea typeface="Merriweather"/>
                          <a:cs typeface="Merriweather"/>
                          <a:sym typeface="Merriweather"/>
                        </a:rPr>
                        <a:t>Physical irritation</a:t>
                      </a:r>
                      <a:r>
                        <a:rPr b="1" lang="en" sz="2100">
                          <a:solidFill>
                            <a:srgbClr val="8E7CC3"/>
                          </a:solidFill>
                          <a:latin typeface="Merriweather"/>
                          <a:ea typeface="Merriweather"/>
                          <a:cs typeface="Merriweather"/>
                          <a:sym typeface="Merriweather"/>
                        </a:rPr>
                        <a:t>.</a:t>
                      </a:r>
                      <a:endParaRPr b="1" sz="2100">
                        <a:solidFill>
                          <a:srgbClr val="8E7CC3"/>
                        </a:solidFill>
                        <a:latin typeface="Merriweather"/>
                        <a:ea typeface="Merriweather"/>
                        <a:cs typeface="Merriweather"/>
                        <a:sym typeface="Merriweather"/>
                      </a:endParaRPr>
                    </a:p>
                  </a:txBody>
                  <a:tcPr marT="91425" marB="91425" marR="91425" marL="91425" anchor="ctr">
                    <a:lnL cap="flat" cmpd="sng" w="104775">
                      <a:solidFill>
                        <a:srgbClr val="FFFFFF"/>
                      </a:solidFill>
                      <a:prstDash val="solid"/>
                      <a:round/>
                      <a:headEnd len="sm" w="sm" type="none"/>
                      <a:tailEnd len="sm" w="sm" type="none"/>
                    </a:lnL>
                    <a:lnR cap="flat" cmpd="sng" w="104775">
                      <a:solidFill>
                        <a:srgbClr val="FFFFFF"/>
                      </a:solidFill>
                      <a:prstDash val="solid"/>
                      <a:round/>
                      <a:headEnd len="sm" w="sm" type="none"/>
                      <a:tailEnd len="sm" w="sm" type="none"/>
                    </a:lnR>
                    <a:lnT cap="flat" cmpd="sng" w="104775">
                      <a:solidFill>
                        <a:srgbClr val="FFFFFF"/>
                      </a:solidFill>
                      <a:prstDash val="solid"/>
                      <a:round/>
                      <a:headEnd len="sm" w="sm" type="none"/>
                      <a:tailEnd len="sm" w="sm" type="none"/>
                    </a:lnT>
                    <a:lnB cap="flat" cmpd="sng" w="104775">
                      <a:solidFill>
                        <a:srgbClr val="FFFFFF"/>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t/>
                      </a:r>
                      <a:endParaRPr sz="2200">
                        <a:solidFill>
                          <a:srgbClr val="FFFFFF"/>
                        </a:solidFill>
                        <a:latin typeface="Merriweather"/>
                        <a:ea typeface="Merriweather"/>
                        <a:cs typeface="Merriweather"/>
                        <a:sym typeface="Merriweather"/>
                      </a:endParaRPr>
                    </a:p>
                  </a:txBody>
                  <a:tcPr marT="91425" marB="91425" marR="91425" marL="91425" anchor="ctr">
                    <a:lnL cap="flat" cmpd="sng" w="104775">
                      <a:solidFill>
                        <a:srgbClr val="FFFFFF"/>
                      </a:solidFill>
                      <a:prstDash val="solid"/>
                      <a:round/>
                      <a:headEnd len="sm" w="sm" type="none"/>
                      <a:tailEnd len="sm" w="sm" type="none"/>
                    </a:lnL>
                    <a:lnR cap="flat" cmpd="sng" w="104775">
                      <a:solidFill>
                        <a:srgbClr val="FFFFFF"/>
                      </a:solidFill>
                      <a:prstDash val="solid"/>
                      <a:round/>
                      <a:headEnd len="sm" w="sm" type="none"/>
                      <a:tailEnd len="sm" w="sm" type="none"/>
                    </a:lnR>
                    <a:lnT cap="flat" cmpd="sng" w="104775">
                      <a:solidFill>
                        <a:srgbClr val="FFFFFF"/>
                      </a:solidFill>
                      <a:prstDash val="solid"/>
                      <a:round/>
                      <a:headEnd len="sm" w="sm" type="none"/>
                      <a:tailEnd len="sm" w="sm" type="none"/>
                    </a:lnT>
                    <a:lnB cap="flat" cmpd="sng" w="104775">
                      <a:solidFill>
                        <a:srgbClr val="FFFFFF"/>
                      </a:solidFill>
                      <a:prstDash val="solid"/>
                      <a:round/>
                      <a:headEnd len="sm" w="sm" type="none"/>
                      <a:tailEnd len="sm" w="sm" type="none"/>
                    </a:lnB>
                    <a:solidFill>
                      <a:srgbClr val="FFFFFF"/>
                    </a:solidFill>
                  </a:tcPr>
                </a:tc>
              </a:tr>
              <a:tr h="2136575">
                <a:tc>
                  <a:txBody>
                    <a:bodyPr/>
                    <a:lstStyle/>
                    <a:p>
                      <a:pPr indent="0" lvl="0" marL="457200" rtl="0" algn="l">
                        <a:spcBef>
                          <a:spcPts val="0"/>
                        </a:spcBef>
                        <a:spcAft>
                          <a:spcPts val="0"/>
                        </a:spcAft>
                        <a:buNone/>
                      </a:pPr>
                      <a:r>
                        <a:t/>
                      </a:r>
                      <a:endParaRPr sz="2400">
                        <a:solidFill>
                          <a:schemeClr val="dk1"/>
                        </a:solidFill>
                        <a:latin typeface="Merriweather"/>
                        <a:ea typeface="Merriweather"/>
                        <a:cs typeface="Merriweather"/>
                        <a:sym typeface="Merriweather"/>
                      </a:endParaRPr>
                    </a:p>
                  </a:txBody>
                  <a:tcPr marT="91425" marB="91425" marR="91425" marL="91425" anchor="ctr">
                    <a:lnL cap="flat" cmpd="sng" w="104775">
                      <a:solidFill>
                        <a:srgbClr val="FFFFFF"/>
                      </a:solidFill>
                      <a:prstDash val="solid"/>
                      <a:round/>
                      <a:headEnd len="sm" w="sm" type="none"/>
                      <a:tailEnd len="sm" w="sm" type="none"/>
                    </a:lnL>
                    <a:lnR cap="flat" cmpd="sng" w="104775">
                      <a:solidFill>
                        <a:srgbClr val="FFFFFF"/>
                      </a:solidFill>
                      <a:prstDash val="solid"/>
                      <a:round/>
                      <a:headEnd len="sm" w="sm" type="none"/>
                      <a:tailEnd len="sm" w="sm" type="none"/>
                    </a:lnR>
                    <a:lnT cap="flat" cmpd="sng" w="104775">
                      <a:solidFill>
                        <a:srgbClr val="FFFFFF"/>
                      </a:solidFill>
                      <a:prstDash val="solid"/>
                      <a:round/>
                      <a:headEnd len="sm" w="sm" type="none"/>
                      <a:tailEnd len="sm" w="sm" type="none"/>
                    </a:lnT>
                    <a:lnB cap="flat" cmpd="sng" w="104775">
                      <a:solidFill>
                        <a:srgbClr val="FFFFFF"/>
                      </a:solidFill>
                      <a:prstDash val="solid"/>
                      <a:round/>
                      <a:headEnd len="sm" w="sm" type="none"/>
                      <a:tailEnd len="sm" w="sm" type="none"/>
                    </a:lnB>
                    <a:solidFill>
                      <a:srgbClr val="D9D2E9"/>
                    </a:solidFill>
                  </a:tcPr>
                </a:tc>
                <a:tc>
                  <a:txBody>
                    <a:bodyPr/>
                    <a:lstStyle/>
                    <a:p>
                      <a:pPr indent="0" lvl="0" marL="0" rtl="0" algn="l">
                        <a:spcBef>
                          <a:spcPts val="0"/>
                        </a:spcBef>
                        <a:spcAft>
                          <a:spcPts val="0"/>
                        </a:spcAft>
                        <a:buNone/>
                      </a:pPr>
                      <a:r>
                        <a:t/>
                      </a:r>
                      <a:endParaRPr sz="2200">
                        <a:solidFill>
                          <a:srgbClr val="FFFFFF"/>
                        </a:solidFill>
                        <a:latin typeface="Merriweather"/>
                        <a:ea typeface="Merriweather"/>
                        <a:cs typeface="Merriweather"/>
                        <a:sym typeface="Merriweather"/>
                      </a:endParaRPr>
                    </a:p>
                  </a:txBody>
                  <a:tcPr marT="91425" marB="91425" marR="91425" marL="91425" anchor="ctr">
                    <a:lnL cap="flat" cmpd="sng" w="104775">
                      <a:solidFill>
                        <a:srgbClr val="FFFFFF"/>
                      </a:solidFill>
                      <a:prstDash val="solid"/>
                      <a:round/>
                      <a:headEnd len="sm" w="sm" type="none"/>
                      <a:tailEnd len="sm" w="sm" type="none"/>
                    </a:lnL>
                    <a:lnR cap="flat" cmpd="sng" w="104775">
                      <a:solidFill>
                        <a:srgbClr val="FFFFFF"/>
                      </a:solidFill>
                      <a:prstDash val="solid"/>
                      <a:round/>
                      <a:headEnd len="sm" w="sm" type="none"/>
                      <a:tailEnd len="sm" w="sm" type="none"/>
                    </a:lnR>
                    <a:lnT cap="flat" cmpd="sng" w="104775">
                      <a:solidFill>
                        <a:srgbClr val="FFFFFF"/>
                      </a:solidFill>
                      <a:prstDash val="solid"/>
                      <a:round/>
                      <a:headEnd len="sm" w="sm" type="none"/>
                      <a:tailEnd len="sm" w="sm" type="none"/>
                    </a:lnT>
                    <a:lnB cap="flat" cmpd="sng" w="104775">
                      <a:solidFill>
                        <a:srgbClr val="FFFFFF"/>
                      </a:solidFill>
                      <a:prstDash val="solid"/>
                      <a:round/>
                      <a:headEnd len="sm" w="sm" type="none"/>
                      <a:tailEnd len="sm" w="sm" type="none"/>
                    </a:lnB>
                    <a:solidFill>
                      <a:srgbClr val="FFFFFF"/>
                    </a:solidFill>
                  </a:tcPr>
                </a:tc>
              </a:tr>
            </a:tbl>
          </a:graphicData>
        </a:graphic>
      </p:graphicFrame>
      <p:sp>
        <p:nvSpPr>
          <p:cNvPr id="537" name="Google Shape;537;p29"/>
          <p:cNvSpPr txBox="1"/>
          <p:nvPr/>
        </p:nvSpPr>
        <p:spPr>
          <a:xfrm>
            <a:off x="7488300" y="5536195"/>
            <a:ext cx="6099000" cy="22803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6AA84F"/>
              </a:buClr>
              <a:buSzPts val="2400"/>
              <a:buFont typeface="Merriweather"/>
              <a:buChar char="★"/>
            </a:pPr>
            <a:r>
              <a:rPr lang="en" sz="2400">
                <a:latin typeface="Merriweather"/>
                <a:ea typeface="Merriweather"/>
                <a:cs typeface="Merriweather"/>
                <a:sym typeface="Merriweather"/>
              </a:rPr>
              <a:t>Blend different juices with the chime</a:t>
            </a:r>
            <a:r>
              <a:rPr lang="en" sz="2400">
                <a:solidFill>
                  <a:srgbClr val="6AA84F"/>
                </a:solidFill>
                <a:latin typeface="Merriweather"/>
                <a:ea typeface="Merriweather"/>
                <a:cs typeface="Merriweather"/>
                <a:sym typeface="Merriweather"/>
              </a:rPr>
              <a:t>.</a:t>
            </a:r>
            <a:endParaRPr sz="2400">
              <a:solidFill>
                <a:srgbClr val="6AA84F"/>
              </a:solidFill>
              <a:latin typeface="Merriweather"/>
              <a:ea typeface="Merriweather"/>
              <a:cs typeface="Merriweather"/>
              <a:sym typeface="Merriweather"/>
            </a:endParaRPr>
          </a:p>
          <a:p>
            <a:pPr indent="-381000" lvl="0" marL="457200" rtl="0" algn="l">
              <a:spcBef>
                <a:spcPts val="0"/>
              </a:spcBef>
              <a:spcAft>
                <a:spcPts val="0"/>
              </a:spcAft>
              <a:buClr>
                <a:srgbClr val="6AA84F"/>
              </a:buClr>
              <a:buSzPts val="2400"/>
              <a:buFont typeface="Merriweather"/>
              <a:buChar char="★"/>
            </a:pPr>
            <a:r>
              <a:rPr lang="en" sz="2400">
                <a:latin typeface="Merriweather"/>
                <a:ea typeface="Merriweather"/>
                <a:cs typeface="Merriweather"/>
                <a:sym typeface="Merriweather"/>
              </a:rPr>
              <a:t>Bring products of digestion in contact with absorptive surfaces</a:t>
            </a:r>
            <a:r>
              <a:rPr lang="en" sz="2400">
                <a:solidFill>
                  <a:srgbClr val="6AA84F"/>
                </a:solidFill>
                <a:latin typeface="Merriweather"/>
                <a:ea typeface="Merriweather"/>
                <a:cs typeface="Merriweather"/>
                <a:sym typeface="Merriweather"/>
              </a:rPr>
              <a:t>.</a:t>
            </a:r>
            <a:endParaRPr sz="2400">
              <a:solidFill>
                <a:srgbClr val="6AA84F"/>
              </a:solidFill>
            </a:endParaRPr>
          </a:p>
        </p:txBody>
      </p:sp>
      <p:sp>
        <p:nvSpPr>
          <p:cNvPr id="538" name="Google Shape;538;p29"/>
          <p:cNvSpPr txBox="1"/>
          <p:nvPr/>
        </p:nvSpPr>
        <p:spPr>
          <a:xfrm>
            <a:off x="1170900" y="7338200"/>
            <a:ext cx="6317400" cy="27525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6AA84F"/>
              </a:buClr>
              <a:buSzPts val="2400"/>
              <a:buFont typeface="Merriweather"/>
              <a:buChar char="★"/>
            </a:pPr>
            <a:r>
              <a:rPr b="1" lang="en" sz="2400">
                <a:latin typeface="Merriweather"/>
                <a:ea typeface="Merriweather"/>
                <a:cs typeface="Merriweather"/>
                <a:sym typeface="Merriweather"/>
              </a:rPr>
              <a:t>Propulsive</a:t>
            </a:r>
            <a:r>
              <a:rPr b="1" lang="en" sz="2400">
                <a:solidFill>
                  <a:srgbClr val="6AA84F"/>
                </a:solidFill>
                <a:latin typeface="Merriweather"/>
                <a:ea typeface="Merriweather"/>
                <a:cs typeface="Merriweather"/>
                <a:sym typeface="Merriweather"/>
              </a:rPr>
              <a:t> </a:t>
            </a:r>
            <a:r>
              <a:rPr b="1" lang="en" sz="2100">
                <a:solidFill>
                  <a:srgbClr val="45818E"/>
                </a:solidFill>
                <a:latin typeface="Merriweather"/>
                <a:ea typeface="Merriweather"/>
                <a:cs typeface="Merriweather"/>
                <a:sym typeface="Merriweather"/>
              </a:rPr>
              <a:t>(upstream)</a:t>
            </a:r>
            <a:r>
              <a:rPr b="1" lang="en" sz="2400">
                <a:solidFill>
                  <a:srgbClr val="45818E"/>
                </a:solidFill>
                <a:latin typeface="Merriweather"/>
                <a:ea typeface="Merriweather"/>
                <a:cs typeface="Merriweather"/>
                <a:sym typeface="Merriweather"/>
              </a:rPr>
              <a:t> </a:t>
            </a:r>
            <a:r>
              <a:rPr b="1" lang="en" sz="2400">
                <a:latin typeface="Merriweather"/>
                <a:ea typeface="Merriweather"/>
                <a:cs typeface="Merriweather"/>
                <a:sym typeface="Merriweather"/>
              </a:rPr>
              <a:t>segment</a:t>
            </a:r>
            <a:r>
              <a:rPr b="1" lang="en" sz="2400">
                <a:solidFill>
                  <a:srgbClr val="6AA84F"/>
                </a:solidFill>
                <a:latin typeface="Merriweather"/>
                <a:ea typeface="Merriweather"/>
                <a:cs typeface="Merriweather"/>
                <a:sym typeface="Merriweather"/>
              </a:rPr>
              <a:t> </a:t>
            </a:r>
            <a:endParaRPr b="1" sz="2400">
              <a:solidFill>
                <a:srgbClr val="6AA84F"/>
              </a:solidFill>
              <a:latin typeface="Merriweather"/>
              <a:ea typeface="Merriweather"/>
              <a:cs typeface="Merriweather"/>
              <a:sym typeface="Merriweather"/>
            </a:endParaRPr>
          </a:p>
          <a:p>
            <a:pPr indent="-368300" lvl="0" marL="457200" rtl="0" algn="l">
              <a:spcBef>
                <a:spcPts val="0"/>
              </a:spcBef>
              <a:spcAft>
                <a:spcPts val="0"/>
              </a:spcAft>
              <a:buClr>
                <a:schemeClr val="dk1"/>
              </a:buClr>
              <a:buSzPts val="2200"/>
              <a:buFont typeface="Merriweather"/>
              <a:buChar char="-"/>
            </a:pPr>
            <a:r>
              <a:rPr lang="en" sz="2100">
                <a:solidFill>
                  <a:schemeClr val="dk1"/>
                </a:solidFill>
                <a:latin typeface="Merriweather"/>
                <a:ea typeface="Merriweather"/>
                <a:cs typeface="Merriweather"/>
                <a:sym typeface="Merriweather"/>
              </a:rPr>
              <a:t>Contraction</a:t>
            </a:r>
            <a:r>
              <a:rPr lang="en" sz="2200">
                <a:solidFill>
                  <a:schemeClr val="dk1"/>
                </a:solidFill>
                <a:latin typeface="Merriweather"/>
                <a:ea typeface="Merriweather"/>
                <a:cs typeface="Merriweather"/>
                <a:sym typeface="Merriweather"/>
              </a:rPr>
              <a:t> </a:t>
            </a:r>
            <a:r>
              <a:rPr b="1" lang="en" sz="2200">
                <a:solidFill>
                  <a:srgbClr val="6AA84F"/>
                </a:solidFill>
                <a:latin typeface="Merriweather"/>
                <a:ea typeface="Merriweather"/>
                <a:cs typeface="Merriweather"/>
                <a:sym typeface="Merriweather"/>
              </a:rPr>
              <a:t>(circular Muscle) </a:t>
            </a:r>
            <a:endParaRPr b="1" sz="2200">
              <a:solidFill>
                <a:srgbClr val="6AA84F"/>
              </a:solidFill>
              <a:latin typeface="Merriweather"/>
              <a:ea typeface="Merriweather"/>
              <a:cs typeface="Merriweather"/>
              <a:sym typeface="Merriweather"/>
            </a:endParaRPr>
          </a:p>
          <a:p>
            <a:pPr indent="-368300" lvl="0" marL="457200" rtl="0" algn="l">
              <a:spcBef>
                <a:spcPts val="0"/>
              </a:spcBef>
              <a:spcAft>
                <a:spcPts val="0"/>
              </a:spcAft>
              <a:buClr>
                <a:schemeClr val="dk1"/>
              </a:buClr>
              <a:buSzPts val="2200"/>
              <a:buFont typeface="Merriweather"/>
              <a:buChar char="-"/>
            </a:pPr>
            <a:r>
              <a:rPr lang="en" sz="2100">
                <a:solidFill>
                  <a:schemeClr val="dk1"/>
                </a:solidFill>
                <a:latin typeface="Merriweather"/>
                <a:ea typeface="Merriweather"/>
                <a:cs typeface="Merriweather"/>
                <a:sym typeface="Merriweather"/>
              </a:rPr>
              <a:t>Relaxation</a:t>
            </a:r>
            <a:r>
              <a:rPr lang="en" sz="2200">
                <a:solidFill>
                  <a:schemeClr val="dk1"/>
                </a:solidFill>
                <a:latin typeface="Merriweather"/>
                <a:ea typeface="Merriweather"/>
                <a:cs typeface="Merriweather"/>
                <a:sym typeface="Merriweather"/>
              </a:rPr>
              <a:t> </a:t>
            </a:r>
            <a:r>
              <a:rPr b="1" lang="en" sz="2200">
                <a:solidFill>
                  <a:srgbClr val="38761D"/>
                </a:solidFill>
                <a:latin typeface="Merriweather"/>
                <a:ea typeface="Merriweather"/>
                <a:cs typeface="Merriweather"/>
                <a:sym typeface="Merriweather"/>
              </a:rPr>
              <a:t>(longitudinal Muscle)</a:t>
            </a:r>
            <a:endParaRPr b="1" sz="2200">
              <a:solidFill>
                <a:srgbClr val="38761D"/>
              </a:solidFill>
              <a:latin typeface="Merriweather"/>
              <a:ea typeface="Merriweather"/>
              <a:cs typeface="Merriweather"/>
              <a:sym typeface="Merriweather"/>
            </a:endParaRPr>
          </a:p>
          <a:p>
            <a:pPr indent="0" lvl="0" marL="0" rtl="0" algn="l">
              <a:spcBef>
                <a:spcPts val="0"/>
              </a:spcBef>
              <a:spcAft>
                <a:spcPts val="0"/>
              </a:spcAft>
              <a:buNone/>
            </a:pPr>
            <a:r>
              <a:t/>
            </a:r>
            <a:endParaRPr sz="2400">
              <a:solidFill>
                <a:schemeClr val="dk1"/>
              </a:solidFill>
              <a:latin typeface="Merriweather"/>
              <a:ea typeface="Merriweather"/>
              <a:cs typeface="Merriweather"/>
              <a:sym typeface="Merriweather"/>
            </a:endParaRPr>
          </a:p>
          <a:p>
            <a:pPr indent="-381000" lvl="0" marL="457200" rtl="0" algn="l">
              <a:spcBef>
                <a:spcPts val="0"/>
              </a:spcBef>
              <a:spcAft>
                <a:spcPts val="0"/>
              </a:spcAft>
              <a:buClr>
                <a:srgbClr val="6AA84F"/>
              </a:buClr>
              <a:buSzPts val="2400"/>
              <a:buFont typeface="Merriweather"/>
              <a:buChar char="★"/>
            </a:pPr>
            <a:r>
              <a:rPr b="1" lang="en" sz="2400">
                <a:latin typeface="Merriweather"/>
                <a:ea typeface="Merriweather"/>
                <a:cs typeface="Merriweather"/>
                <a:sym typeface="Merriweather"/>
              </a:rPr>
              <a:t>Receiving</a:t>
            </a:r>
            <a:r>
              <a:rPr b="1" lang="en" sz="2400">
                <a:solidFill>
                  <a:srgbClr val="6AA84F"/>
                </a:solidFill>
                <a:latin typeface="Merriweather"/>
                <a:ea typeface="Merriweather"/>
                <a:cs typeface="Merriweather"/>
                <a:sym typeface="Merriweather"/>
              </a:rPr>
              <a:t> </a:t>
            </a:r>
            <a:r>
              <a:rPr b="1" lang="en" sz="2100">
                <a:solidFill>
                  <a:srgbClr val="45818E"/>
                </a:solidFill>
                <a:latin typeface="Merriweather"/>
                <a:ea typeface="Merriweather"/>
                <a:cs typeface="Merriweather"/>
                <a:sym typeface="Merriweather"/>
              </a:rPr>
              <a:t>(downstream)</a:t>
            </a:r>
            <a:r>
              <a:rPr b="1" lang="en" sz="2400">
                <a:solidFill>
                  <a:srgbClr val="45818E"/>
                </a:solidFill>
                <a:latin typeface="Merriweather"/>
                <a:ea typeface="Merriweather"/>
                <a:cs typeface="Merriweather"/>
                <a:sym typeface="Merriweather"/>
              </a:rPr>
              <a:t> </a:t>
            </a:r>
            <a:r>
              <a:rPr b="1" lang="en" sz="2400">
                <a:latin typeface="Merriweather"/>
                <a:ea typeface="Merriweather"/>
                <a:cs typeface="Merriweather"/>
                <a:sym typeface="Merriweather"/>
              </a:rPr>
              <a:t>segment</a:t>
            </a:r>
            <a:endParaRPr b="1" sz="2400">
              <a:latin typeface="Merriweather"/>
              <a:ea typeface="Merriweather"/>
              <a:cs typeface="Merriweather"/>
              <a:sym typeface="Merriweather"/>
            </a:endParaRPr>
          </a:p>
          <a:p>
            <a:pPr indent="-381000" lvl="0" marL="457200" rtl="0" algn="l">
              <a:spcBef>
                <a:spcPts val="0"/>
              </a:spcBef>
              <a:spcAft>
                <a:spcPts val="0"/>
              </a:spcAft>
              <a:buClr>
                <a:schemeClr val="dk1"/>
              </a:buClr>
              <a:buSzPts val="2400"/>
              <a:buFont typeface="Merriweather"/>
              <a:buChar char="-"/>
            </a:pPr>
            <a:r>
              <a:rPr lang="en" sz="2100">
                <a:solidFill>
                  <a:schemeClr val="dk1"/>
                </a:solidFill>
                <a:latin typeface="Merriweather"/>
                <a:ea typeface="Merriweather"/>
                <a:cs typeface="Merriweather"/>
                <a:sym typeface="Merriweather"/>
              </a:rPr>
              <a:t>Contraction</a:t>
            </a:r>
            <a:r>
              <a:rPr lang="en" sz="2400">
                <a:solidFill>
                  <a:schemeClr val="dk1"/>
                </a:solidFill>
                <a:latin typeface="Merriweather"/>
                <a:ea typeface="Merriweather"/>
                <a:cs typeface="Merriweather"/>
                <a:sym typeface="Merriweather"/>
              </a:rPr>
              <a:t> </a:t>
            </a:r>
            <a:r>
              <a:rPr b="1" lang="en" sz="2200">
                <a:solidFill>
                  <a:srgbClr val="38761D"/>
                </a:solidFill>
                <a:latin typeface="Merriweather"/>
                <a:ea typeface="Merriweather"/>
                <a:cs typeface="Merriweather"/>
                <a:sym typeface="Merriweather"/>
              </a:rPr>
              <a:t>(longitudinal Muscle)</a:t>
            </a:r>
            <a:endParaRPr b="1" sz="2200">
              <a:solidFill>
                <a:srgbClr val="38761D"/>
              </a:solidFill>
              <a:latin typeface="Merriweather"/>
              <a:ea typeface="Merriweather"/>
              <a:cs typeface="Merriweather"/>
              <a:sym typeface="Merriweather"/>
            </a:endParaRPr>
          </a:p>
          <a:p>
            <a:pPr indent="-381000" lvl="0" marL="457200" rtl="0" algn="l">
              <a:spcBef>
                <a:spcPts val="0"/>
              </a:spcBef>
              <a:spcAft>
                <a:spcPts val="0"/>
              </a:spcAft>
              <a:buClr>
                <a:schemeClr val="dk1"/>
              </a:buClr>
              <a:buSzPts val="2400"/>
              <a:buFont typeface="Merriweather"/>
              <a:buChar char="-"/>
            </a:pPr>
            <a:r>
              <a:rPr lang="en" sz="2100">
                <a:solidFill>
                  <a:schemeClr val="dk1"/>
                </a:solidFill>
                <a:latin typeface="Merriweather"/>
                <a:ea typeface="Merriweather"/>
                <a:cs typeface="Merriweather"/>
                <a:sym typeface="Merriweather"/>
              </a:rPr>
              <a:t>Relaxation</a:t>
            </a:r>
            <a:r>
              <a:rPr lang="en" sz="2200">
                <a:solidFill>
                  <a:schemeClr val="dk1"/>
                </a:solidFill>
                <a:latin typeface="Merriweather"/>
                <a:ea typeface="Merriweather"/>
                <a:cs typeface="Merriweather"/>
                <a:sym typeface="Merriweather"/>
              </a:rPr>
              <a:t> </a:t>
            </a:r>
            <a:r>
              <a:rPr b="1" lang="en" sz="2200">
                <a:solidFill>
                  <a:srgbClr val="6AA84F"/>
                </a:solidFill>
                <a:latin typeface="Merriweather"/>
                <a:ea typeface="Merriweather"/>
                <a:cs typeface="Merriweather"/>
                <a:sym typeface="Merriweather"/>
              </a:rPr>
              <a:t>(circular Muscle)</a:t>
            </a:r>
            <a:endParaRPr b="1" sz="2200">
              <a:solidFill>
                <a:srgbClr val="6AA84F"/>
              </a:solidFill>
            </a:endParaRPr>
          </a:p>
        </p:txBody>
      </p:sp>
      <p:sp>
        <p:nvSpPr>
          <p:cNvPr id="539" name="Google Shape;539;p29"/>
          <p:cNvSpPr txBox="1"/>
          <p:nvPr/>
        </p:nvSpPr>
        <p:spPr>
          <a:xfrm>
            <a:off x="1280090" y="12452535"/>
            <a:ext cx="6099000" cy="22803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674EA7"/>
              </a:buClr>
              <a:buSzPts val="2400"/>
              <a:buFont typeface="Merriweather"/>
              <a:buChar char="★"/>
            </a:pPr>
            <a:r>
              <a:rPr lang="en" sz="2400">
                <a:latin typeface="Merriweather"/>
                <a:ea typeface="Merriweather"/>
                <a:cs typeface="Merriweather"/>
                <a:sym typeface="Merriweather"/>
              </a:rPr>
              <a:t>Myenteric plexus is important</a:t>
            </a:r>
            <a:r>
              <a:rPr lang="en" sz="2400">
                <a:solidFill>
                  <a:srgbClr val="674EA7"/>
                </a:solidFill>
                <a:latin typeface="Merriweather"/>
                <a:ea typeface="Merriweather"/>
                <a:cs typeface="Merriweather"/>
                <a:sym typeface="Merriweather"/>
              </a:rPr>
              <a:t>.</a:t>
            </a:r>
            <a:endParaRPr sz="2400">
              <a:solidFill>
                <a:srgbClr val="674EA7"/>
              </a:solidFill>
              <a:latin typeface="Merriweather"/>
              <a:ea typeface="Merriweather"/>
              <a:cs typeface="Merriweather"/>
              <a:sym typeface="Merriweather"/>
            </a:endParaRPr>
          </a:p>
          <a:p>
            <a:pPr indent="0" lvl="0" marL="0" rtl="0" algn="l">
              <a:spcBef>
                <a:spcPts val="0"/>
              </a:spcBef>
              <a:spcAft>
                <a:spcPts val="0"/>
              </a:spcAft>
              <a:buNone/>
            </a:pPr>
            <a:r>
              <a:t/>
            </a:r>
            <a:endParaRPr sz="2400">
              <a:latin typeface="Merriweather"/>
              <a:ea typeface="Merriweather"/>
              <a:cs typeface="Merriweather"/>
              <a:sym typeface="Merriweather"/>
            </a:endParaRPr>
          </a:p>
          <a:p>
            <a:pPr indent="-381000" lvl="0" marL="457200" rtl="0" algn="l">
              <a:spcBef>
                <a:spcPts val="0"/>
              </a:spcBef>
              <a:spcAft>
                <a:spcPts val="0"/>
              </a:spcAft>
              <a:buClr>
                <a:srgbClr val="674EA7"/>
              </a:buClr>
              <a:buSzPts val="2400"/>
              <a:buFont typeface="Merriweather"/>
              <a:buChar char="★"/>
            </a:pPr>
            <a:r>
              <a:rPr lang="en" sz="2400">
                <a:latin typeface="Merriweather"/>
                <a:ea typeface="Merriweather"/>
                <a:cs typeface="Merriweather"/>
                <a:sym typeface="Merriweather"/>
              </a:rPr>
              <a:t>Atropine</a:t>
            </a:r>
            <a:r>
              <a:rPr lang="en" sz="2400">
                <a:solidFill>
                  <a:srgbClr val="674EA7"/>
                </a:solidFill>
                <a:latin typeface="Merriweather"/>
                <a:ea typeface="Merriweather"/>
                <a:cs typeface="Merriweather"/>
                <a:sym typeface="Merriweather"/>
              </a:rPr>
              <a:t> </a:t>
            </a:r>
            <a:r>
              <a:rPr b="1" lang="en" sz="1900">
                <a:solidFill>
                  <a:srgbClr val="674EA7"/>
                </a:solidFill>
                <a:latin typeface="Merriweather"/>
                <a:ea typeface="Merriweather"/>
                <a:cs typeface="Merriweather"/>
                <a:sym typeface="Merriweather"/>
              </a:rPr>
              <a:t>(cholinergic blocker) </a:t>
            </a:r>
            <a:r>
              <a:rPr lang="en" sz="2400">
                <a:latin typeface="Merriweather"/>
                <a:ea typeface="Merriweather"/>
                <a:cs typeface="Merriweather"/>
                <a:sym typeface="Merriweather"/>
              </a:rPr>
              <a:t>depresses propulsion.</a:t>
            </a:r>
            <a:endParaRPr sz="2400"/>
          </a:p>
        </p:txBody>
      </p:sp>
      <p:sp>
        <p:nvSpPr>
          <p:cNvPr id="540" name="Google Shape;540;p29"/>
          <p:cNvSpPr txBox="1"/>
          <p:nvPr/>
        </p:nvSpPr>
        <p:spPr>
          <a:xfrm>
            <a:off x="7379100" y="7816488"/>
            <a:ext cx="6317400" cy="27525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6AA84F"/>
              </a:buClr>
              <a:buSzPts val="2400"/>
              <a:buFont typeface="Merriweather"/>
              <a:buChar char="★"/>
            </a:pPr>
            <a:r>
              <a:rPr b="1" lang="en" sz="2400">
                <a:latin typeface="Merriweather"/>
                <a:ea typeface="Merriweather"/>
                <a:cs typeface="Merriweather"/>
                <a:sym typeface="Merriweather"/>
              </a:rPr>
              <a:t>Propulsive segment</a:t>
            </a:r>
            <a:r>
              <a:rPr b="1" lang="en" sz="2400">
                <a:solidFill>
                  <a:srgbClr val="6AA84F"/>
                </a:solidFill>
                <a:latin typeface="Merriweather"/>
                <a:ea typeface="Merriweather"/>
                <a:cs typeface="Merriweather"/>
                <a:sym typeface="Merriweather"/>
              </a:rPr>
              <a:t>.</a:t>
            </a:r>
            <a:endParaRPr b="1" sz="2400">
              <a:solidFill>
                <a:srgbClr val="6AA84F"/>
              </a:solidFill>
              <a:latin typeface="Merriweather"/>
              <a:ea typeface="Merriweather"/>
              <a:cs typeface="Merriweather"/>
              <a:sym typeface="Merriweather"/>
            </a:endParaRPr>
          </a:p>
          <a:p>
            <a:pPr indent="-368300" lvl="0" marL="457200" rtl="0" algn="l">
              <a:spcBef>
                <a:spcPts val="0"/>
              </a:spcBef>
              <a:spcAft>
                <a:spcPts val="0"/>
              </a:spcAft>
              <a:buClr>
                <a:srgbClr val="6AA84F"/>
              </a:buClr>
              <a:buSzPts val="2200"/>
              <a:buFont typeface="Merriweather"/>
              <a:buChar char="-"/>
            </a:pPr>
            <a:r>
              <a:rPr lang="en" sz="2100">
                <a:latin typeface="Merriweather"/>
                <a:ea typeface="Merriweather"/>
                <a:cs typeface="Merriweather"/>
                <a:sym typeface="Merriweather"/>
              </a:rPr>
              <a:t>Contraction</a:t>
            </a:r>
            <a:r>
              <a:rPr lang="en" sz="2200">
                <a:solidFill>
                  <a:srgbClr val="6AA84F"/>
                </a:solidFill>
                <a:latin typeface="Merriweather"/>
                <a:ea typeface="Merriweather"/>
                <a:cs typeface="Merriweather"/>
                <a:sym typeface="Merriweather"/>
              </a:rPr>
              <a:t> </a:t>
            </a:r>
            <a:r>
              <a:rPr b="1" lang="en" sz="2200">
                <a:solidFill>
                  <a:srgbClr val="6AA84F"/>
                </a:solidFill>
                <a:latin typeface="Merriweather"/>
                <a:ea typeface="Merriweather"/>
                <a:cs typeface="Merriweather"/>
                <a:sym typeface="Merriweather"/>
              </a:rPr>
              <a:t>(circular Muscle) </a:t>
            </a:r>
            <a:endParaRPr b="1" sz="2200">
              <a:solidFill>
                <a:srgbClr val="6AA84F"/>
              </a:solidFill>
              <a:latin typeface="Merriweather"/>
              <a:ea typeface="Merriweather"/>
              <a:cs typeface="Merriweather"/>
              <a:sym typeface="Merriweather"/>
            </a:endParaRPr>
          </a:p>
          <a:p>
            <a:pPr indent="0" lvl="0" marL="0" rtl="0" algn="l">
              <a:spcBef>
                <a:spcPts val="0"/>
              </a:spcBef>
              <a:spcAft>
                <a:spcPts val="0"/>
              </a:spcAft>
              <a:buNone/>
            </a:pPr>
            <a:r>
              <a:t/>
            </a:r>
            <a:endParaRPr sz="2400">
              <a:solidFill>
                <a:srgbClr val="6AA84F"/>
              </a:solidFill>
              <a:latin typeface="Merriweather"/>
              <a:ea typeface="Merriweather"/>
              <a:cs typeface="Merriweather"/>
              <a:sym typeface="Merriweather"/>
            </a:endParaRPr>
          </a:p>
          <a:p>
            <a:pPr indent="-381000" lvl="0" marL="457200" rtl="0" algn="l">
              <a:spcBef>
                <a:spcPts val="0"/>
              </a:spcBef>
              <a:spcAft>
                <a:spcPts val="0"/>
              </a:spcAft>
              <a:buClr>
                <a:srgbClr val="6AA84F"/>
              </a:buClr>
              <a:buSzPts val="2400"/>
              <a:buFont typeface="Merriweather"/>
              <a:buChar char="★"/>
            </a:pPr>
            <a:r>
              <a:rPr b="1" lang="en" sz="2400">
                <a:latin typeface="Merriweather"/>
                <a:ea typeface="Merriweather"/>
                <a:cs typeface="Merriweather"/>
                <a:sym typeface="Merriweather"/>
              </a:rPr>
              <a:t>Receiving segment</a:t>
            </a:r>
            <a:r>
              <a:rPr b="1" lang="en" sz="2400">
                <a:solidFill>
                  <a:srgbClr val="6AA84F"/>
                </a:solidFill>
                <a:latin typeface="Merriweather"/>
                <a:ea typeface="Merriweather"/>
                <a:cs typeface="Merriweather"/>
                <a:sym typeface="Merriweather"/>
              </a:rPr>
              <a:t>.</a:t>
            </a:r>
            <a:endParaRPr b="1" sz="2200">
              <a:solidFill>
                <a:srgbClr val="6AA84F"/>
              </a:solidFill>
              <a:latin typeface="Merriweather"/>
              <a:ea typeface="Merriweather"/>
              <a:cs typeface="Merriweather"/>
              <a:sym typeface="Merriweather"/>
            </a:endParaRPr>
          </a:p>
          <a:p>
            <a:pPr indent="-381000" lvl="0" marL="457200" rtl="0" algn="l">
              <a:spcBef>
                <a:spcPts val="0"/>
              </a:spcBef>
              <a:spcAft>
                <a:spcPts val="0"/>
              </a:spcAft>
              <a:buClr>
                <a:srgbClr val="6AA84F"/>
              </a:buClr>
              <a:buSzPts val="2400"/>
              <a:buFont typeface="Merriweather"/>
              <a:buChar char="-"/>
            </a:pPr>
            <a:r>
              <a:rPr lang="en" sz="2100">
                <a:latin typeface="Merriweather"/>
                <a:ea typeface="Merriweather"/>
                <a:cs typeface="Merriweather"/>
                <a:sym typeface="Merriweather"/>
              </a:rPr>
              <a:t>Relaxation</a:t>
            </a:r>
            <a:r>
              <a:rPr lang="en" sz="2200">
                <a:solidFill>
                  <a:srgbClr val="6AA84F"/>
                </a:solidFill>
                <a:latin typeface="Merriweather"/>
                <a:ea typeface="Merriweather"/>
                <a:cs typeface="Merriweather"/>
                <a:sym typeface="Merriweather"/>
              </a:rPr>
              <a:t> </a:t>
            </a:r>
            <a:r>
              <a:rPr b="1" lang="en" sz="2200">
                <a:solidFill>
                  <a:srgbClr val="6AA84F"/>
                </a:solidFill>
                <a:latin typeface="Merriweather"/>
                <a:ea typeface="Merriweather"/>
                <a:cs typeface="Merriweather"/>
                <a:sym typeface="Merriweather"/>
              </a:rPr>
              <a:t>(circular Muscle)</a:t>
            </a:r>
            <a:endParaRPr b="1" sz="2200">
              <a:solidFill>
                <a:srgbClr val="6AA84F"/>
              </a:solidFill>
            </a:endParaRPr>
          </a:p>
        </p:txBody>
      </p:sp>
      <p:pic>
        <p:nvPicPr>
          <p:cNvPr id="541" name="Google Shape;541;p29"/>
          <p:cNvPicPr preferRelativeResize="0"/>
          <p:nvPr/>
        </p:nvPicPr>
        <p:blipFill>
          <a:blip r:embed="rId4">
            <a:alphaModFix/>
          </a:blip>
          <a:stretch>
            <a:fillRect/>
          </a:stretch>
        </p:blipFill>
        <p:spPr>
          <a:xfrm>
            <a:off x="7637725" y="13122175"/>
            <a:ext cx="5800150" cy="6059699"/>
          </a:xfrm>
          <a:prstGeom prst="rect">
            <a:avLst/>
          </a:prstGeom>
          <a:noFill/>
          <a:ln>
            <a:noFill/>
          </a:ln>
        </p:spPr>
      </p:pic>
      <p:pic>
        <p:nvPicPr>
          <p:cNvPr id="542" name="Google Shape;542;p29"/>
          <p:cNvPicPr preferRelativeResize="0"/>
          <p:nvPr/>
        </p:nvPicPr>
        <p:blipFill rotWithShape="1">
          <a:blip r:embed="rId5">
            <a:alphaModFix/>
          </a:blip>
          <a:srcRect b="0" l="22677" r="22677" t="0"/>
          <a:stretch/>
        </p:blipFill>
        <p:spPr>
          <a:xfrm>
            <a:off x="1170900" y="14956825"/>
            <a:ext cx="5308126" cy="4539200"/>
          </a:xfrm>
          <a:prstGeom prst="rect">
            <a:avLst/>
          </a:prstGeom>
          <a:noFill/>
          <a:ln>
            <a:noFill/>
          </a:ln>
        </p:spPr>
      </p:pic>
      <p:pic>
        <p:nvPicPr>
          <p:cNvPr id="543" name="Google Shape;543;p29"/>
          <p:cNvPicPr preferRelativeResize="0"/>
          <p:nvPr/>
        </p:nvPicPr>
        <p:blipFill>
          <a:blip r:embed="rId6">
            <a:alphaModFix/>
          </a:blip>
          <a:stretch>
            <a:fillRect/>
          </a:stretch>
        </p:blipFill>
        <p:spPr>
          <a:xfrm>
            <a:off x="7637725" y="12028375"/>
            <a:ext cx="4762500" cy="1114425"/>
          </a:xfrm>
          <a:prstGeom prst="rect">
            <a:avLst/>
          </a:prstGeom>
          <a:noFill/>
          <a:ln>
            <a:noFill/>
          </a:ln>
        </p:spPr>
      </p:pic>
      <p:sp>
        <p:nvSpPr>
          <p:cNvPr id="544" name="Google Shape;544;p29"/>
          <p:cNvSpPr txBox="1"/>
          <p:nvPr/>
        </p:nvSpPr>
        <p:spPr>
          <a:xfrm>
            <a:off x="2253389" y="19298828"/>
            <a:ext cx="36684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400">
                <a:highlight>
                  <a:srgbClr val="FFFFFF"/>
                </a:highlight>
                <a:latin typeface="Merriweather"/>
                <a:ea typeface="Merriweather"/>
                <a:cs typeface="Merriweather"/>
                <a:sym typeface="Merriweather"/>
              </a:rPr>
              <a:t>Figure 1-26</a:t>
            </a:r>
            <a:endParaRPr b="1" sz="2400">
              <a:highlight>
                <a:srgbClr val="FFFFFF"/>
              </a:highlight>
              <a:latin typeface="Merriweather"/>
              <a:ea typeface="Merriweather"/>
              <a:cs typeface="Merriweather"/>
              <a:sym typeface="Merriweather"/>
            </a:endParaRPr>
          </a:p>
        </p:txBody>
      </p:sp>
      <p:sp>
        <p:nvSpPr>
          <p:cNvPr id="545" name="Google Shape;545;p29"/>
          <p:cNvSpPr txBox="1"/>
          <p:nvPr/>
        </p:nvSpPr>
        <p:spPr>
          <a:xfrm>
            <a:off x="9404754" y="18964347"/>
            <a:ext cx="36684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400">
                <a:highlight>
                  <a:srgbClr val="FFFFFF"/>
                </a:highlight>
                <a:latin typeface="Merriweather"/>
                <a:ea typeface="Merriweather"/>
                <a:cs typeface="Merriweather"/>
                <a:sym typeface="Merriweather"/>
              </a:rPr>
              <a:t>Figure 1-27</a:t>
            </a:r>
            <a:endParaRPr b="1" sz="2400">
              <a:highlight>
                <a:srgbClr val="FFFFFF"/>
              </a:highlight>
              <a:latin typeface="Merriweather"/>
              <a:ea typeface="Merriweather"/>
              <a:cs typeface="Merriweather"/>
              <a:sym typeface="Merriweathe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9" name="Shape 549"/>
        <p:cNvGrpSpPr/>
        <p:nvPr/>
      </p:nvGrpSpPr>
      <p:grpSpPr>
        <a:xfrm>
          <a:off x="0" y="0"/>
          <a:ext cx="0" cy="0"/>
          <a:chOff x="0" y="0"/>
          <a:chExt cx="0" cy="0"/>
        </a:xfrm>
      </p:grpSpPr>
      <p:sp>
        <p:nvSpPr>
          <p:cNvPr id="550" name="Google Shape;550;p30"/>
          <p:cNvSpPr txBox="1"/>
          <p:nvPr/>
        </p:nvSpPr>
        <p:spPr>
          <a:xfrm>
            <a:off x="656557" y="6759631"/>
            <a:ext cx="119001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latin typeface="Oswald"/>
                <a:ea typeface="Oswald"/>
                <a:cs typeface="Oswald"/>
                <a:sym typeface="Oswald"/>
              </a:rPr>
              <a:t>Does the Bowel Move in the Fasting State?</a:t>
            </a:r>
            <a:endParaRPr sz="4800">
              <a:latin typeface="Oswald"/>
              <a:ea typeface="Oswald"/>
              <a:cs typeface="Oswald"/>
              <a:sym typeface="Oswald"/>
            </a:endParaRPr>
          </a:p>
          <a:p>
            <a:pPr indent="0" lvl="0" marL="0" rtl="0" algn="l">
              <a:spcBef>
                <a:spcPts val="0"/>
              </a:spcBef>
              <a:spcAft>
                <a:spcPts val="0"/>
              </a:spcAft>
              <a:buNone/>
            </a:pPr>
            <a:r>
              <a:t/>
            </a:r>
            <a:endParaRPr sz="4800">
              <a:latin typeface="Oswald"/>
              <a:ea typeface="Oswald"/>
              <a:cs typeface="Oswald"/>
              <a:sym typeface="Oswald"/>
            </a:endParaRPr>
          </a:p>
          <a:p>
            <a:pPr indent="0" lvl="0" marL="0" rtl="0" algn="l">
              <a:spcBef>
                <a:spcPts val="0"/>
              </a:spcBef>
              <a:spcAft>
                <a:spcPts val="0"/>
              </a:spcAft>
              <a:buNone/>
            </a:pPr>
            <a:r>
              <a:t/>
            </a:r>
            <a:endParaRPr sz="4800">
              <a:latin typeface="Oswald"/>
              <a:ea typeface="Oswald"/>
              <a:cs typeface="Oswald"/>
              <a:sym typeface="Oswald"/>
            </a:endParaRPr>
          </a:p>
          <a:p>
            <a:pPr indent="0" lvl="0" marL="0" rtl="0" algn="l">
              <a:spcBef>
                <a:spcPts val="0"/>
              </a:spcBef>
              <a:spcAft>
                <a:spcPts val="0"/>
              </a:spcAft>
              <a:buNone/>
            </a:pPr>
            <a:r>
              <a:t/>
            </a:r>
            <a:endParaRPr sz="4800">
              <a:latin typeface="Oswald"/>
              <a:ea typeface="Oswald"/>
              <a:cs typeface="Oswald"/>
              <a:sym typeface="Oswald"/>
            </a:endParaRPr>
          </a:p>
        </p:txBody>
      </p:sp>
      <p:pic>
        <p:nvPicPr>
          <p:cNvPr id="551" name="Google Shape;551;p30"/>
          <p:cNvPicPr preferRelativeResize="0"/>
          <p:nvPr/>
        </p:nvPicPr>
        <p:blipFill>
          <a:blip r:embed="rId3">
            <a:alphaModFix/>
          </a:blip>
          <a:stretch>
            <a:fillRect/>
          </a:stretch>
        </p:blipFill>
        <p:spPr>
          <a:xfrm>
            <a:off x="7503045" y="12856825"/>
            <a:ext cx="6461906" cy="5314200"/>
          </a:xfrm>
          <a:prstGeom prst="rect">
            <a:avLst/>
          </a:prstGeom>
          <a:noFill/>
          <a:ln>
            <a:noFill/>
          </a:ln>
        </p:spPr>
      </p:pic>
      <p:sp>
        <p:nvSpPr>
          <p:cNvPr id="552" name="Google Shape;552;p30"/>
          <p:cNvSpPr txBox="1"/>
          <p:nvPr/>
        </p:nvSpPr>
        <p:spPr>
          <a:xfrm>
            <a:off x="316500" y="7542625"/>
            <a:ext cx="11069100" cy="53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999999"/>
                </a:solidFill>
                <a:latin typeface="Merriweather"/>
                <a:ea typeface="Merriweather"/>
                <a:cs typeface="Merriweather"/>
                <a:sym typeface="Merriweather"/>
              </a:rPr>
              <a:t>During fasting between periods of digestion, the pattern of electrical and motor activity in GI smooth muscle becomes modified</a:t>
            </a:r>
            <a:endParaRPr sz="2000">
              <a:solidFill>
                <a:srgbClr val="999999"/>
              </a:solidFill>
              <a:latin typeface="Merriweather"/>
              <a:ea typeface="Merriweather"/>
              <a:cs typeface="Merriweather"/>
              <a:sym typeface="Merriweather"/>
            </a:endParaRPr>
          </a:p>
          <a:p>
            <a:pPr indent="0" lvl="0" marL="0" rtl="0" algn="l">
              <a:spcBef>
                <a:spcPts val="0"/>
              </a:spcBef>
              <a:spcAft>
                <a:spcPts val="0"/>
              </a:spcAft>
              <a:buNone/>
            </a:pPr>
            <a:r>
              <a:t/>
            </a:r>
            <a:endParaRPr>
              <a:solidFill>
                <a:srgbClr val="999999"/>
              </a:solidFill>
              <a:latin typeface="Merriweather"/>
              <a:ea typeface="Merriweather"/>
              <a:cs typeface="Merriweather"/>
              <a:sym typeface="Merriweather"/>
            </a:endParaRPr>
          </a:p>
          <a:p>
            <a:pPr indent="0" lvl="0" marL="0" rtl="0" algn="l">
              <a:spcBef>
                <a:spcPts val="0"/>
              </a:spcBef>
              <a:spcAft>
                <a:spcPts val="0"/>
              </a:spcAft>
              <a:buNone/>
            </a:pPr>
            <a:r>
              <a:t/>
            </a:r>
            <a:endParaRPr>
              <a:solidFill>
                <a:srgbClr val="999999"/>
              </a:solidFill>
              <a:latin typeface="Merriweather"/>
              <a:ea typeface="Merriweather"/>
              <a:cs typeface="Merriweather"/>
              <a:sym typeface="Merriweather"/>
            </a:endParaRPr>
          </a:p>
          <a:p>
            <a:pPr indent="0" lvl="0" marL="0" rtl="0" algn="l">
              <a:spcBef>
                <a:spcPts val="0"/>
              </a:spcBef>
              <a:spcAft>
                <a:spcPts val="0"/>
              </a:spcAft>
              <a:buNone/>
            </a:pPr>
            <a:r>
              <a:rPr b="1" lang="en" sz="2800">
                <a:solidFill>
                  <a:srgbClr val="45818E"/>
                </a:solidFill>
                <a:latin typeface="Merriweather"/>
                <a:ea typeface="Merriweather"/>
                <a:cs typeface="Merriweather"/>
                <a:sym typeface="Merriweather"/>
              </a:rPr>
              <a:t>Migrating </a:t>
            </a:r>
            <a:r>
              <a:rPr b="1" lang="en" sz="2800">
                <a:solidFill>
                  <a:srgbClr val="45818E"/>
                </a:solidFill>
                <a:latin typeface="Merriweather"/>
                <a:ea typeface="Merriweather"/>
                <a:cs typeface="Merriweather"/>
                <a:sym typeface="Merriweather"/>
              </a:rPr>
              <a:t>motor complexes (MMC): </a:t>
            </a:r>
            <a:endParaRPr b="1" sz="2800">
              <a:solidFill>
                <a:srgbClr val="45818E"/>
              </a:solidFill>
              <a:latin typeface="Merriweather"/>
              <a:ea typeface="Merriweather"/>
              <a:cs typeface="Merriweather"/>
              <a:sym typeface="Merriweather"/>
            </a:endParaRPr>
          </a:p>
          <a:p>
            <a:pPr indent="0" lvl="0" marL="0" rtl="0" algn="l">
              <a:spcBef>
                <a:spcPts val="0"/>
              </a:spcBef>
              <a:spcAft>
                <a:spcPts val="0"/>
              </a:spcAft>
              <a:buNone/>
            </a:pPr>
            <a:r>
              <a:t/>
            </a:r>
            <a:endParaRPr b="1">
              <a:highlight>
                <a:srgbClr val="D0E0E3"/>
              </a:highlight>
              <a:latin typeface="Merriweather"/>
              <a:ea typeface="Merriweather"/>
              <a:cs typeface="Merriweather"/>
              <a:sym typeface="Merriweather"/>
            </a:endParaRPr>
          </a:p>
          <a:p>
            <a:pPr indent="0" lvl="0" marL="0" rtl="0" algn="l">
              <a:spcBef>
                <a:spcPts val="0"/>
              </a:spcBef>
              <a:spcAft>
                <a:spcPts val="0"/>
              </a:spcAft>
              <a:buNone/>
            </a:pPr>
            <a:r>
              <a:rPr lang="en" sz="2200">
                <a:highlight>
                  <a:srgbClr val="D9D9D9"/>
                </a:highlight>
                <a:latin typeface="Merriweather"/>
                <a:ea typeface="Merriweather"/>
                <a:cs typeface="Merriweather"/>
                <a:sym typeface="Merriweather"/>
              </a:rPr>
              <a:t>Definition:</a:t>
            </a:r>
            <a:endParaRPr sz="2200">
              <a:highlight>
                <a:srgbClr val="D9D9D9"/>
              </a:highlight>
              <a:latin typeface="Merriweather"/>
              <a:ea typeface="Merriweather"/>
              <a:cs typeface="Merriweather"/>
              <a:sym typeface="Merriweather"/>
            </a:endParaRPr>
          </a:p>
          <a:p>
            <a:pPr indent="0" lvl="0" marL="0" rtl="0" algn="l">
              <a:spcBef>
                <a:spcPts val="0"/>
              </a:spcBef>
              <a:spcAft>
                <a:spcPts val="0"/>
              </a:spcAft>
              <a:buNone/>
            </a:pPr>
            <a:r>
              <a:rPr lang="en" sz="2200">
                <a:solidFill>
                  <a:srgbClr val="999999"/>
                </a:solidFill>
                <a:latin typeface="Merriweather"/>
                <a:ea typeface="Merriweather"/>
                <a:cs typeface="Merriweather"/>
                <a:sym typeface="Merriweather"/>
              </a:rPr>
              <a:t>C</a:t>
            </a:r>
            <a:r>
              <a:rPr lang="en" sz="2200">
                <a:solidFill>
                  <a:srgbClr val="999999"/>
                </a:solidFill>
                <a:latin typeface="Merriweather"/>
                <a:ea typeface="Merriweather"/>
                <a:cs typeface="Merriweather"/>
                <a:sym typeface="Merriweather"/>
              </a:rPr>
              <a:t>ycles of motor activity (periodic gastric contractions).</a:t>
            </a:r>
            <a:endParaRPr sz="2200">
              <a:solidFill>
                <a:srgbClr val="999999"/>
              </a:solidFill>
              <a:latin typeface="Merriweather"/>
              <a:ea typeface="Merriweather"/>
              <a:cs typeface="Merriweather"/>
              <a:sym typeface="Merriweather"/>
            </a:endParaRPr>
          </a:p>
          <a:p>
            <a:pPr indent="0" lvl="0" marL="0" rtl="0" algn="l">
              <a:spcBef>
                <a:spcPts val="0"/>
              </a:spcBef>
              <a:spcAft>
                <a:spcPts val="0"/>
              </a:spcAft>
              <a:buNone/>
            </a:pPr>
            <a:r>
              <a:t/>
            </a:r>
            <a:endParaRPr sz="2200">
              <a:solidFill>
                <a:srgbClr val="999999"/>
              </a:solidFill>
              <a:latin typeface="Merriweather"/>
              <a:ea typeface="Merriweather"/>
              <a:cs typeface="Merriweather"/>
              <a:sym typeface="Merriweather"/>
            </a:endParaRPr>
          </a:p>
          <a:p>
            <a:pPr indent="0" lvl="0" marL="0" rtl="0" algn="l">
              <a:spcBef>
                <a:spcPts val="0"/>
              </a:spcBef>
              <a:spcAft>
                <a:spcPts val="0"/>
              </a:spcAft>
              <a:buNone/>
            </a:pPr>
            <a:r>
              <a:rPr lang="en" sz="2200">
                <a:highlight>
                  <a:srgbClr val="D9D9D9"/>
                </a:highlight>
                <a:latin typeface="Merriweather"/>
                <a:ea typeface="Merriweather"/>
                <a:cs typeface="Merriweather"/>
                <a:sym typeface="Merriweather"/>
              </a:rPr>
              <a:t>Location: </a:t>
            </a:r>
            <a:endParaRPr sz="2200">
              <a:highlight>
                <a:srgbClr val="D9D9D9"/>
              </a:highlight>
              <a:latin typeface="Merriweather"/>
              <a:ea typeface="Merriweather"/>
              <a:cs typeface="Merriweather"/>
              <a:sym typeface="Merriweather"/>
            </a:endParaRPr>
          </a:p>
          <a:p>
            <a:pPr indent="0" lvl="0" marL="0" rtl="0" algn="l">
              <a:spcBef>
                <a:spcPts val="0"/>
              </a:spcBef>
              <a:spcAft>
                <a:spcPts val="0"/>
              </a:spcAft>
              <a:buNone/>
            </a:pPr>
            <a:r>
              <a:rPr lang="en" sz="2200">
                <a:solidFill>
                  <a:srgbClr val="999999"/>
                </a:solidFill>
                <a:latin typeface="Merriweather"/>
                <a:ea typeface="Merriweather"/>
                <a:cs typeface="Merriweather"/>
                <a:sym typeface="Merriweather"/>
              </a:rPr>
              <a:t>M</a:t>
            </a:r>
            <a:r>
              <a:rPr lang="en" sz="2200">
                <a:solidFill>
                  <a:srgbClr val="999999"/>
                </a:solidFill>
                <a:latin typeface="Merriweather"/>
                <a:ea typeface="Merriweather"/>
                <a:cs typeface="Merriweather"/>
                <a:sym typeface="Merriweather"/>
              </a:rPr>
              <a:t>igrate </a:t>
            </a:r>
            <a:r>
              <a:rPr lang="en" sz="2200">
                <a:solidFill>
                  <a:srgbClr val="999999"/>
                </a:solidFill>
                <a:latin typeface="Merriweather"/>
                <a:ea typeface="Merriweather"/>
                <a:cs typeface="Merriweather"/>
                <a:sym typeface="Merriweather"/>
              </a:rPr>
              <a:t>from the </a:t>
            </a:r>
            <a:r>
              <a:rPr lang="en" sz="2200">
                <a:solidFill>
                  <a:srgbClr val="999999"/>
                </a:solidFill>
                <a:latin typeface="Merriweather"/>
                <a:ea typeface="Merriweather"/>
                <a:cs typeface="Merriweather"/>
                <a:sym typeface="Merriweather"/>
              </a:rPr>
              <a:t>stomach</a:t>
            </a:r>
            <a:r>
              <a:rPr lang="en" sz="2200">
                <a:solidFill>
                  <a:srgbClr val="999999"/>
                </a:solidFill>
                <a:latin typeface="Merriweather"/>
                <a:ea typeface="Merriweather"/>
                <a:cs typeface="Merriweather"/>
                <a:sym typeface="Merriweather"/>
              </a:rPr>
              <a:t> to the</a:t>
            </a:r>
            <a:r>
              <a:rPr lang="en" sz="2200">
                <a:solidFill>
                  <a:srgbClr val="999999"/>
                </a:solidFill>
                <a:latin typeface="Merriweather"/>
                <a:ea typeface="Merriweather"/>
                <a:cs typeface="Merriweather"/>
                <a:sym typeface="Merriweather"/>
              </a:rPr>
              <a:t> distal ileum. </a:t>
            </a:r>
            <a:endParaRPr sz="2200">
              <a:solidFill>
                <a:srgbClr val="999999"/>
              </a:solidFill>
              <a:latin typeface="Merriweather"/>
              <a:ea typeface="Merriweather"/>
              <a:cs typeface="Merriweather"/>
              <a:sym typeface="Merriweather"/>
            </a:endParaRPr>
          </a:p>
          <a:p>
            <a:pPr indent="0" lvl="0" marL="0" rtl="0" algn="l">
              <a:spcBef>
                <a:spcPts val="0"/>
              </a:spcBef>
              <a:spcAft>
                <a:spcPts val="0"/>
              </a:spcAft>
              <a:buNone/>
            </a:pPr>
            <a:r>
              <a:t/>
            </a:r>
            <a:endParaRPr sz="2200">
              <a:solidFill>
                <a:srgbClr val="999999"/>
              </a:solidFill>
              <a:latin typeface="Merriweather"/>
              <a:ea typeface="Merriweather"/>
              <a:cs typeface="Merriweather"/>
              <a:sym typeface="Merriweather"/>
            </a:endParaRPr>
          </a:p>
          <a:p>
            <a:pPr indent="0" lvl="0" marL="0" rtl="0" algn="l">
              <a:spcBef>
                <a:spcPts val="0"/>
              </a:spcBef>
              <a:spcAft>
                <a:spcPts val="0"/>
              </a:spcAft>
              <a:buNone/>
            </a:pPr>
            <a:r>
              <a:rPr lang="en" sz="2200">
                <a:solidFill>
                  <a:srgbClr val="45818E"/>
                </a:solidFill>
                <a:highlight>
                  <a:srgbClr val="D0E0E3"/>
                </a:highlight>
                <a:latin typeface="Merriweather"/>
                <a:ea typeface="Merriweather"/>
                <a:cs typeface="Merriweather"/>
                <a:sym typeface="Merriweather"/>
              </a:rPr>
              <a:t>Occurrence:</a:t>
            </a:r>
            <a:endParaRPr sz="2200">
              <a:solidFill>
                <a:srgbClr val="45818E"/>
              </a:solidFill>
              <a:highlight>
                <a:srgbClr val="D0E0E3"/>
              </a:highlight>
              <a:latin typeface="Merriweather"/>
              <a:ea typeface="Merriweather"/>
              <a:cs typeface="Merriweather"/>
              <a:sym typeface="Merriweather"/>
            </a:endParaRPr>
          </a:p>
          <a:p>
            <a:pPr indent="0" lvl="0" marL="0" rtl="0" algn="l">
              <a:spcBef>
                <a:spcPts val="0"/>
              </a:spcBef>
              <a:spcAft>
                <a:spcPts val="0"/>
              </a:spcAft>
              <a:buNone/>
            </a:pPr>
            <a:r>
              <a:rPr lang="en" sz="2100">
                <a:latin typeface="Merriweather"/>
                <a:ea typeface="Merriweather"/>
                <a:cs typeface="Merriweather"/>
                <a:sym typeface="Merriweather"/>
              </a:rPr>
              <a:t>Every  </a:t>
            </a:r>
            <a:r>
              <a:rPr b="1" lang="en" sz="2100">
                <a:solidFill>
                  <a:srgbClr val="76A5AF"/>
                </a:solidFill>
                <a:latin typeface="Merriweather"/>
                <a:ea typeface="Merriweather"/>
                <a:cs typeface="Merriweather"/>
                <a:sym typeface="Merriweather"/>
              </a:rPr>
              <a:t>90-120</a:t>
            </a:r>
            <a:r>
              <a:rPr lang="en" sz="2100">
                <a:latin typeface="Merriweather"/>
                <a:ea typeface="Merriweather"/>
                <a:cs typeface="Merriweather"/>
                <a:sym typeface="Merriweather"/>
              </a:rPr>
              <a:t> min</a:t>
            </a:r>
            <a:endParaRPr sz="2100">
              <a:latin typeface="Merriweather"/>
              <a:ea typeface="Merriweather"/>
              <a:cs typeface="Merriweather"/>
              <a:sym typeface="Merriweather"/>
            </a:endParaRPr>
          </a:p>
          <a:p>
            <a:pPr indent="0" lvl="0" marL="0" rtl="0" algn="l">
              <a:spcBef>
                <a:spcPts val="0"/>
              </a:spcBef>
              <a:spcAft>
                <a:spcPts val="0"/>
              </a:spcAft>
              <a:buNone/>
            </a:pPr>
            <a:r>
              <a:t/>
            </a:r>
            <a:endParaRPr sz="2200">
              <a:solidFill>
                <a:srgbClr val="999999"/>
              </a:solidFill>
              <a:latin typeface="Merriweather"/>
              <a:ea typeface="Merriweather"/>
              <a:cs typeface="Merriweather"/>
              <a:sym typeface="Merriweather"/>
            </a:endParaRPr>
          </a:p>
          <a:p>
            <a:pPr indent="0" lvl="0" marL="0" rtl="0" algn="l">
              <a:spcBef>
                <a:spcPts val="0"/>
              </a:spcBef>
              <a:spcAft>
                <a:spcPts val="0"/>
              </a:spcAft>
              <a:buNone/>
            </a:pPr>
            <a:r>
              <a:rPr lang="en" sz="2200">
                <a:solidFill>
                  <a:srgbClr val="45818E"/>
                </a:solidFill>
                <a:highlight>
                  <a:srgbClr val="D0E0E3"/>
                </a:highlight>
                <a:latin typeface="Merriweather"/>
                <a:ea typeface="Merriweather"/>
                <a:cs typeface="Merriweather"/>
                <a:sym typeface="Merriweather"/>
              </a:rPr>
              <a:t>Function:</a:t>
            </a:r>
            <a:endParaRPr sz="2200">
              <a:solidFill>
                <a:srgbClr val="45818E"/>
              </a:solidFill>
              <a:highlight>
                <a:srgbClr val="D0E0E3"/>
              </a:highlight>
              <a:latin typeface="Merriweather"/>
              <a:ea typeface="Merriweather"/>
              <a:cs typeface="Merriweather"/>
              <a:sym typeface="Merriweather"/>
            </a:endParaRPr>
          </a:p>
          <a:p>
            <a:pPr indent="0" lvl="0" marL="0" rtl="0" algn="l">
              <a:spcBef>
                <a:spcPts val="0"/>
              </a:spcBef>
              <a:spcAft>
                <a:spcPts val="0"/>
              </a:spcAft>
              <a:buNone/>
            </a:pPr>
            <a:r>
              <a:rPr lang="en" sz="2200">
                <a:solidFill>
                  <a:srgbClr val="999999"/>
                </a:solidFill>
                <a:latin typeface="Merriweather"/>
                <a:ea typeface="Merriweather"/>
                <a:cs typeface="Merriweather"/>
                <a:sym typeface="Merriweather"/>
              </a:rPr>
              <a:t>C</a:t>
            </a:r>
            <a:r>
              <a:rPr lang="en" sz="2200">
                <a:solidFill>
                  <a:srgbClr val="999999"/>
                </a:solidFill>
                <a:latin typeface="Merriweather"/>
                <a:ea typeface="Merriweather"/>
                <a:cs typeface="Merriweather"/>
                <a:sym typeface="Merriweather"/>
              </a:rPr>
              <a:t>lear the stomach &amp; small intestine of </a:t>
            </a:r>
            <a:endParaRPr sz="2200">
              <a:solidFill>
                <a:srgbClr val="999999"/>
              </a:solidFill>
              <a:latin typeface="Merriweather"/>
              <a:ea typeface="Merriweather"/>
              <a:cs typeface="Merriweather"/>
              <a:sym typeface="Merriweather"/>
            </a:endParaRPr>
          </a:p>
          <a:p>
            <a:pPr indent="0" lvl="0" marL="0" rtl="0" algn="l">
              <a:spcBef>
                <a:spcPts val="0"/>
              </a:spcBef>
              <a:spcAft>
                <a:spcPts val="0"/>
              </a:spcAft>
              <a:buNone/>
            </a:pPr>
            <a:r>
              <a:rPr lang="en" sz="2200">
                <a:solidFill>
                  <a:srgbClr val="999999"/>
                </a:solidFill>
                <a:latin typeface="Merriweather"/>
                <a:ea typeface="Merriweather"/>
                <a:cs typeface="Merriweather"/>
                <a:sym typeface="Merriweather"/>
              </a:rPr>
              <a:t>any residue remaining from the previous meal.</a:t>
            </a:r>
            <a:endParaRPr sz="2200">
              <a:solidFill>
                <a:srgbClr val="999999"/>
              </a:solidFill>
              <a:latin typeface="Merriweather"/>
              <a:ea typeface="Merriweather"/>
              <a:cs typeface="Merriweather"/>
              <a:sym typeface="Merriweather"/>
            </a:endParaRPr>
          </a:p>
          <a:p>
            <a:pPr indent="0" lvl="0" marL="0" rtl="0" algn="l">
              <a:spcBef>
                <a:spcPts val="0"/>
              </a:spcBef>
              <a:spcAft>
                <a:spcPts val="0"/>
              </a:spcAft>
              <a:buNone/>
            </a:pPr>
            <a:r>
              <a:rPr lang="en" sz="2200">
                <a:solidFill>
                  <a:srgbClr val="999999"/>
                </a:solidFill>
                <a:latin typeface="Merriweather"/>
                <a:ea typeface="Merriweather"/>
                <a:cs typeface="Merriweather"/>
                <a:sym typeface="Merriweather"/>
              </a:rPr>
              <a:t>i</a:t>
            </a:r>
            <a:r>
              <a:rPr lang="en" sz="2200">
                <a:solidFill>
                  <a:srgbClr val="999999"/>
                </a:solidFill>
                <a:latin typeface="Merriweather"/>
                <a:ea typeface="Merriweather"/>
                <a:cs typeface="Merriweather"/>
                <a:sym typeface="Merriweather"/>
              </a:rPr>
              <a:t>ts absence has been associated with gastroparesis,</a:t>
            </a:r>
            <a:endParaRPr sz="2200">
              <a:solidFill>
                <a:srgbClr val="999999"/>
              </a:solidFill>
              <a:latin typeface="Merriweather"/>
              <a:ea typeface="Merriweather"/>
              <a:cs typeface="Merriweather"/>
              <a:sym typeface="Merriweather"/>
            </a:endParaRPr>
          </a:p>
          <a:p>
            <a:pPr indent="0" lvl="0" marL="0" rtl="0" algn="l">
              <a:spcBef>
                <a:spcPts val="0"/>
              </a:spcBef>
              <a:spcAft>
                <a:spcPts val="0"/>
              </a:spcAft>
              <a:buNone/>
            </a:pPr>
            <a:r>
              <a:rPr lang="en" sz="2200">
                <a:solidFill>
                  <a:srgbClr val="999999"/>
                </a:solidFill>
                <a:latin typeface="Merriweather"/>
                <a:ea typeface="Merriweather"/>
                <a:cs typeface="Merriweather"/>
                <a:sym typeface="Merriweather"/>
              </a:rPr>
              <a:t>Intestinal </a:t>
            </a:r>
            <a:r>
              <a:rPr lang="en" sz="2200">
                <a:solidFill>
                  <a:srgbClr val="999999"/>
                </a:solidFill>
                <a:latin typeface="Merriweather"/>
                <a:ea typeface="Merriweather"/>
                <a:cs typeface="Merriweather"/>
                <a:sym typeface="Merriweather"/>
              </a:rPr>
              <a:t>pseudo-obstruction and small intestinal</a:t>
            </a:r>
            <a:endParaRPr sz="2200">
              <a:solidFill>
                <a:srgbClr val="999999"/>
              </a:solidFill>
              <a:latin typeface="Merriweather"/>
              <a:ea typeface="Merriweather"/>
              <a:cs typeface="Merriweather"/>
              <a:sym typeface="Merriweather"/>
            </a:endParaRPr>
          </a:p>
          <a:p>
            <a:pPr indent="0" lvl="0" marL="0" rtl="0" algn="l">
              <a:spcBef>
                <a:spcPts val="0"/>
              </a:spcBef>
              <a:spcAft>
                <a:spcPts val="0"/>
              </a:spcAft>
              <a:buNone/>
            </a:pPr>
            <a:r>
              <a:rPr lang="en" sz="2200">
                <a:solidFill>
                  <a:srgbClr val="999999"/>
                </a:solidFill>
                <a:latin typeface="Merriweather"/>
                <a:ea typeface="Merriweather"/>
                <a:cs typeface="Merriweather"/>
                <a:sym typeface="Merriweather"/>
              </a:rPr>
              <a:t>bacterial growth.</a:t>
            </a:r>
            <a:endParaRPr sz="2200">
              <a:solidFill>
                <a:srgbClr val="999999"/>
              </a:solidFill>
              <a:latin typeface="Merriweather"/>
              <a:ea typeface="Merriweather"/>
              <a:cs typeface="Merriweather"/>
              <a:sym typeface="Merriweather"/>
            </a:endParaRPr>
          </a:p>
          <a:p>
            <a:pPr indent="0" lvl="0" marL="0" rtl="0" algn="l">
              <a:spcBef>
                <a:spcPts val="0"/>
              </a:spcBef>
              <a:spcAft>
                <a:spcPts val="0"/>
              </a:spcAft>
              <a:buNone/>
            </a:pPr>
            <a:r>
              <a:t/>
            </a:r>
            <a:endParaRPr sz="2200">
              <a:solidFill>
                <a:srgbClr val="999999"/>
              </a:solidFill>
              <a:latin typeface="Merriweather"/>
              <a:ea typeface="Merriweather"/>
              <a:cs typeface="Merriweather"/>
              <a:sym typeface="Merriweather"/>
            </a:endParaRPr>
          </a:p>
          <a:p>
            <a:pPr indent="0" lvl="0" marL="0" rtl="0" algn="l">
              <a:spcBef>
                <a:spcPts val="0"/>
              </a:spcBef>
              <a:spcAft>
                <a:spcPts val="0"/>
              </a:spcAft>
              <a:buNone/>
            </a:pPr>
            <a:r>
              <a:rPr lang="en" sz="2200">
                <a:highlight>
                  <a:srgbClr val="D9D9D9"/>
                </a:highlight>
                <a:latin typeface="Merriweather"/>
                <a:ea typeface="Merriweather"/>
                <a:cs typeface="Merriweather"/>
                <a:sym typeface="Merriweather"/>
              </a:rPr>
              <a:t>Characters:</a:t>
            </a:r>
            <a:r>
              <a:rPr lang="en" sz="2200">
                <a:solidFill>
                  <a:srgbClr val="999999"/>
                </a:solidFill>
                <a:latin typeface="Merriweather"/>
                <a:ea typeface="Merriweather"/>
                <a:cs typeface="Merriweather"/>
                <a:sym typeface="Merriweather"/>
              </a:rPr>
              <a:t> </a:t>
            </a:r>
            <a:endParaRPr sz="2200">
              <a:solidFill>
                <a:srgbClr val="999999"/>
              </a:solidFill>
              <a:latin typeface="Merriweather"/>
              <a:ea typeface="Merriweather"/>
              <a:cs typeface="Merriweather"/>
              <a:sym typeface="Merriweather"/>
            </a:endParaRPr>
          </a:p>
          <a:p>
            <a:pPr indent="0" lvl="0" marL="0" rtl="0" algn="l">
              <a:spcBef>
                <a:spcPts val="0"/>
              </a:spcBef>
              <a:spcAft>
                <a:spcPts val="0"/>
              </a:spcAft>
              <a:buNone/>
            </a:pPr>
            <a:r>
              <a:rPr lang="en" sz="2100">
                <a:solidFill>
                  <a:srgbClr val="999999"/>
                </a:solidFill>
                <a:latin typeface="Merriweather"/>
                <a:ea typeface="Merriweather"/>
                <a:cs typeface="Merriweather"/>
                <a:sym typeface="Merriweather"/>
              </a:rPr>
              <a:t>Increase in</a:t>
            </a:r>
            <a:endParaRPr sz="2100">
              <a:solidFill>
                <a:srgbClr val="999999"/>
              </a:solidFill>
              <a:latin typeface="Merriweather"/>
              <a:ea typeface="Merriweather"/>
              <a:cs typeface="Merriweather"/>
              <a:sym typeface="Merriweather"/>
            </a:endParaRPr>
          </a:p>
          <a:p>
            <a:pPr indent="-349250" lvl="0" marL="457200" rtl="0" algn="l">
              <a:spcBef>
                <a:spcPts val="0"/>
              </a:spcBef>
              <a:spcAft>
                <a:spcPts val="0"/>
              </a:spcAft>
              <a:buClr>
                <a:srgbClr val="D9D9D9"/>
              </a:buClr>
              <a:buSzPts val="1900"/>
              <a:buFont typeface="Merriweather"/>
              <a:buChar char="●"/>
            </a:pPr>
            <a:r>
              <a:rPr lang="en" sz="1900">
                <a:solidFill>
                  <a:srgbClr val="999999"/>
                </a:solidFill>
                <a:latin typeface="Merriweather"/>
                <a:ea typeface="Merriweather"/>
                <a:cs typeface="Merriweather"/>
                <a:sym typeface="Merriweather"/>
              </a:rPr>
              <a:t>Gastric secretion</a:t>
            </a:r>
            <a:r>
              <a:rPr lang="en" sz="1900">
                <a:solidFill>
                  <a:srgbClr val="D9D9D9"/>
                </a:solidFill>
                <a:latin typeface="Merriweather"/>
                <a:ea typeface="Merriweather"/>
                <a:cs typeface="Merriweather"/>
                <a:sym typeface="Merriweather"/>
              </a:rPr>
              <a:t>.</a:t>
            </a:r>
            <a:endParaRPr sz="1900">
              <a:solidFill>
                <a:srgbClr val="D9D9D9"/>
              </a:solidFill>
              <a:latin typeface="Merriweather"/>
              <a:ea typeface="Merriweather"/>
              <a:cs typeface="Merriweather"/>
              <a:sym typeface="Merriweather"/>
            </a:endParaRPr>
          </a:p>
          <a:p>
            <a:pPr indent="-349250" lvl="0" marL="457200" rtl="0" algn="l">
              <a:spcBef>
                <a:spcPts val="0"/>
              </a:spcBef>
              <a:spcAft>
                <a:spcPts val="0"/>
              </a:spcAft>
              <a:buClr>
                <a:srgbClr val="D9D9D9"/>
              </a:buClr>
              <a:buSzPts val="1900"/>
              <a:buFont typeface="Merriweather"/>
              <a:buChar char="●"/>
            </a:pPr>
            <a:r>
              <a:rPr lang="en" sz="1900">
                <a:solidFill>
                  <a:srgbClr val="666666"/>
                </a:solidFill>
                <a:latin typeface="Merriweather"/>
                <a:ea typeface="Merriweather"/>
                <a:cs typeface="Merriweather"/>
                <a:sym typeface="Merriweather"/>
              </a:rPr>
              <a:t>Bile flow</a:t>
            </a:r>
            <a:r>
              <a:rPr lang="en" sz="1900">
                <a:solidFill>
                  <a:srgbClr val="D9D9D9"/>
                </a:solidFill>
                <a:latin typeface="Merriweather"/>
                <a:ea typeface="Merriweather"/>
                <a:cs typeface="Merriweather"/>
                <a:sym typeface="Merriweather"/>
              </a:rPr>
              <a:t>.</a:t>
            </a:r>
            <a:endParaRPr sz="1900">
              <a:solidFill>
                <a:srgbClr val="D9D9D9"/>
              </a:solidFill>
              <a:latin typeface="Merriweather"/>
              <a:ea typeface="Merriweather"/>
              <a:cs typeface="Merriweather"/>
              <a:sym typeface="Merriweather"/>
            </a:endParaRPr>
          </a:p>
          <a:p>
            <a:pPr indent="-349250" lvl="0" marL="457200" rtl="0" algn="l">
              <a:spcBef>
                <a:spcPts val="0"/>
              </a:spcBef>
              <a:spcAft>
                <a:spcPts val="0"/>
              </a:spcAft>
              <a:buClr>
                <a:srgbClr val="D9D9D9"/>
              </a:buClr>
              <a:buSzPts val="1900"/>
              <a:buFont typeface="Merriweather"/>
              <a:buChar char="●"/>
            </a:pPr>
            <a:r>
              <a:rPr lang="en" sz="1900">
                <a:solidFill>
                  <a:srgbClr val="999999"/>
                </a:solidFill>
                <a:latin typeface="Merriweather"/>
                <a:ea typeface="Merriweather"/>
                <a:cs typeface="Merriweather"/>
                <a:sym typeface="Merriweather"/>
              </a:rPr>
              <a:t>Pancreatic secretion</a:t>
            </a:r>
            <a:r>
              <a:rPr lang="en" sz="1900">
                <a:solidFill>
                  <a:srgbClr val="D9D9D9"/>
                </a:solidFill>
                <a:latin typeface="Merriweather"/>
                <a:ea typeface="Merriweather"/>
                <a:cs typeface="Merriweather"/>
                <a:sym typeface="Merriweather"/>
              </a:rPr>
              <a:t> .</a:t>
            </a:r>
            <a:endParaRPr sz="1900">
              <a:solidFill>
                <a:srgbClr val="D9D9D9"/>
              </a:solidFill>
              <a:latin typeface="Merriweather"/>
              <a:ea typeface="Merriweather"/>
              <a:cs typeface="Merriweather"/>
              <a:sym typeface="Merriweather"/>
            </a:endParaRPr>
          </a:p>
          <a:p>
            <a:pPr indent="0" lvl="0" marL="0" rtl="0" algn="l">
              <a:spcBef>
                <a:spcPts val="0"/>
              </a:spcBef>
              <a:spcAft>
                <a:spcPts val="0"/>
              </a:spcAft>
              <a:buClr>
                <a:schemeClr val="dk1"/>
              </a:buClr>
              <a:buSzPts val="1100"/>
              <a:buFont typeface="Arial"/>
              <a:buNone/>
            </a:pPr>
            <a:r>
              <a:t/>
            </a:r>
            <a:endParaRPr>
              <a:solidFill>
                <a:schemeClr val="dk1"/>
              </a:solidFill>
              <a:latin typeface="Merriweather"/>
              <a:ea typeface="Merriweather"/>
              <a:cs typeface="Merriweather"/>
              <a:sym typeface="Merriweather"/>
            </a:endParaRPr>
          </a:p>
          <a:p>
            <a:pPr indent="0" lvl="0" marL="0" rtl="0" algn="l">
              <a:spcBef>
                <a:spcPts val="0"/>
              </a:spcBef>
              <a:spcAft>
                <a:spcPts val="0"/>
              </a:spcAft>
              <a:buNone/>
            </a:pPr>
            <a:r>
              <a:rPr lang="en" sz="2200">
                <a:solidFill>
                  <a:srgbClr val="45818E"/>
                </a:solidFill>
                <a:highlight>
                  <a:srgbClr val="D0E0E3"/>
                </a:highlight>
                <a:latin typeface="Merriweather"/>
                <a:ea typeface="Merriweather"/>
                <a:cs typeface="Merriweather"/>
                <a:sym typeface="Merriweather"/>
              </a:rPr>
              <a:t>4 phases:</a:t>
            </a:r>
            <a:endParaRPr sz="2200">
              <a:solidFill>
                <a:srgbClr val="45818E"/>
              </a:solidFill>
              <a:highlight>
                <a:srgbClr val="D0E0E3"/>
              </a:highlight>
              <a:latin typeface="Merriweather"/>
              <a:ea typeface="Merriweather"/>
              <a:cs typeface="Merriweather"/>
              <a:sym typeface="Merriweather"/>
            </a:endParaRPr>
          </a:p>
          <a:p>
            <a:pPr indent="0" lvl="0" marL="0" rtl="0" algn="l">
              <a:spcBef>
                <a:spcPts val="0"/>
              </a:spcBef>
              <a:spcAft>
                <a:spcPts val="0"/>
              </a:spcAft>
              <a:buNone/>
            </a:pPr>
            <a:r>
              <a:t/>
            </a:r>
            <a:endParaRPr sz="1700">
              <a:solidFill>
                <a:srgbClr val="999999"/>
              </a:solidFill>
              <a:latin typeface="Merriweather"/>
              <a:ea typeface="Merriweather"/>
              <a:cs typeface="Merriweather"/>
              <a:sym typeface="Merriweather"/>
            </a:endParaRPr>
          </a:p>
          <a:p>
            <a:pPr indent="0" lvl="0" marL="0" rtl="0" algn="l">
              <a:spcBef>
                <a:spcPts val="0"/>
              </a:spcBef>
              <a:spcAft>
                <a:spcPts val="0"/>
              </a:spcAft>
              <a:buNone/>
            </a:pPr>
            <a:r>
              <a:rPr b="1" lang="en" sz="2200">
                <a:solidFill>
                  <a:srgbClr val="666666"/>
                </a:solidFill>
                <a:latin typeface="Merriweather"/>
                <a:ea typeface="Merriweather"/>
                <a:cs typeface="Merriweather"/>
                <a:sym typeface="Merriweather"/>
              </a:rPr>
              <a:t>Phase I</a:t>
            </a:r>
            <a:endParaRPr b="1" sz="2200">
              <a:solidFill>
                <a:srgbClr val="666666"/>
              </a:solidFill>
              <a:latin typeface="Merriweather"/>
              <a:ea typeface="Merriweather"/>
              <a:cs typeface="Merriweather"/>
              <a:sym typeface="Merriweather"/>
            </a:endParaRPr>
          </a:p>
          <a:p>
            <a:pPr indent="0" lvl="0" marL="0" rtl="0" algn="l">
              <a:spcBef>
                <a:spcPts val="0"/>
              </a:spcBef>
              <a:spcAft>
                <a:spcPts val="0"/>
              </a:spcAft>
              <a:buClr>
                <a:schemeClr val="dk1"/>
              </a:buClr>
              <a:buSzPts val="1100"/>
              <a:buFont typeface="Arial"/>
              <a:buNone/>
            </a:pPr>
            <a:r>
              <a:rPr lang="en" sz="2000">
                <a:solidFill>
                  <a:srgbClr val="999999"/>
                </a:solidFill>
                <a:latin typeface="Merriweather"/>
                <a:ea typeface="Merriweather"/>
                <a:cs typeface="Merriweather"/>
                <a:sym typeface="Merriweather"/>
              </a:rPr>
              <a:t>Quiescent period</a:t>
            </a:r>
            <a:endParaRPr sz="2000">
              <a:solidFill>
                <a:srgbClr val="999999"/>
              </a:solidFill>
              <a:latin typeface="Merriweather"/>
              <a:ea typeface="Merriweather"/>
              <a:cs typeface="Merriweather"/>
              <a:sym typeface="Merriweather"/>
            </a:endParaRPr>
          </a:p>
          <a:p>
            <a:pPr indent="0" lvl="0" marL="0" rtl="0" algn="l">
              <a:spcBef>
                <a:spcPts val="0"/>
              </a:spcBef>
              <a:spcAft>
                <a:spcPts val="0"/>
              </a:spcAft>
              <a:buNone/>
            </a:pPr>
            <a:r>
              <a:rPr b="1" lang="en" sz="2200">
                <a:solidFill>
                  <a:srgbClr val="666666"/>
                </a:solidFill>
                <a:latin typeface="Merriweather"/>
                <a:ea typeface="Merriweather"/>
                <a:cs typeface="Merriweather"/>
                <a:sym typeface="Merriweather"/>
              </a:rPr>
              <a:t>Phase II</a:t>
            </a:r>
            <a:endParaRPr b="1" sz="2200">
              <a:solidFill>
                <a:srgbClr val="666666"/>
              </a:solidFill>
              <a:latin typeface="Merriweather"/>
              <a:ea typeface="Merriweather"/>
              <a:cs typeface="Merriweather"/>
              <a:sym typeface="Merriweather"/>
            </a:endParaRPr>
          </a:p>
          <a:p>
            <a:pPr indent="0" lvl="0" marL="0" rtl="0" algn="l">
              <a:spcBef>
                <a:spcPts val="0"/>
              </a:spcBef>
              <a:spcAft>
                <a:spcPts val="0"/>
              </a:spcAft>
              <a:buNone/>
            </a:pPr>
            <a:r>
              <a:rPr lang="en" sz="2000">
                <a:solidFill>
                  <a:srgbClr val="999999"/>
                </a:solidFill>
                <a:latin typeface="Merriweather"/>
                <a:ea typeface="Merriweather"/>
                <a:cs typeface="Merriweather"/>
                <a:sym typeface="Merriweather"/>
              </a:rPr>
              <a:t>Irregular electrical and mechanical activity</a:t>
            </a:r>
            <a:endParaRPr sz="2000">
              <a:solidFill>
                <a:schemeClr val="dk1"/>
              </a:solidFill>
              <a:latin typeface="Merriweather"/>
              <a:ea typeface="Merriweather"/>
              <a:cs typeface="Merriweather"/>
              <a:sym typeface="Merriweather"/>
            </a:endParaRPr>
          </a:p>
          <a:p>
            <a:pPr indent="0" lvl="0" marL="0" rtl="0" algn="l">
              <a:spcBef>
                <a:spcPts val="0"/>
              </a:spcBef>
              <a:spcAft>
                <a:spcPts val="0"/>
              </a:spcAft>
              <a:buNone/>
            </a:pPr>
            <a:r>
              <a:rPr b="1" lang="en" sz="2200">
                <a:solidFill>
                  <a:srgbClr val="666666"/>
                </a:solidFill>
                <a:latin typeface="Merriweather"/>
                <a:ea typeface="Merriweather"/>
                <a:cs typeface="Merriweather"/>
                <a:sym typeface="Merriweather"/>
              </a:rPr>
              <a:t>Phase III</a:t>
            </a:r>
            <a:endParaRPr b="1" sz="2200">
              <a:solidFill>
                <a:srgbClr val="666666"/>
              </a:solidFill>
              <a:latin typeface="Merriweather"/>
              <a:ea typeface="Merriweather"/>
              <a:cs typeface="Merriweather"/>
              <a:sym typeface="Merriweather"/>
            </a:endParaRPr>
          </a:p>
          <a:p>
            <a:pPr indent="0" lvl="0" marL="0" rtl="0" algn="l">
              <a:spcBef>
                <a:spcPts val="0"/>
              </a:spcBef>
              <a:spcAft>
                <a:spcPts val="0"/>
              </a:spcAft>
              <a:buClr>
                <a:schemeClr val="dk1"/>
              </a:buClr>
              <a:buSzPts val="1100"/>
              <a:buFont typeface="Arial"/>
              <a:buNone/>
            </a:pPr>
            <a:r>
              <a:rPr lang="en" sz="2000">
                <a:solidFill>
                  <a:srgbClr val="999999"/>
                </a:solidFill>
                <a:latin typeface="Merriweather"/>
                <a:ea typeface="Merriweather"/>
                <a:cs typeface="Merriweather"/>
                <a:sym typeface="Merriweather"/>
              </a:rPr>
              <a:t>Burst of regular activity</a:t>
            </a:r>
            <a:endParaRPr sz="2000">
              <a:solidFill>
                <a:srgbClr val="999999"/>
              </a:solidFill>
              <a:latin typeface="Merriweather"/>
              <a:ea typeface="Merriweather"/>
              <a:cs typeface="Merriweather"/>
              <a:sym typeface="Merriweather"/>
            </a:endParaRPr>
          </a:p>
          <a:p>
            <a:pPr indent="0" lvl="0" marL="0" rtl="0" algn="l">
              <a:spcBef>
                <a:spcPts val="0"/>
              </a:spcBef>
              <a:spcAft>
                <a:spcPts val="0"/>
              </a:spcAft>
              <a:buClr>
                <a:schemeClr val="dk1"/>
              </a:buClr>
              <a:buSzPts val="1100"/>
              <a:buFont typeface="Arial"/>
              <a:buNone/>
            </a:pPr>
            <a:r>
              <a:rPr b="1" lang="en" sz="2200">
                <a:solidFill>
                  <a:srgbClr val="666666"/>
                </a:solidFill>
                <a:latin typeface="Merriweather"/>
                <a:ea typeface="Merriweather"/>
                <a:cs typeface="Merriweather"/>
                <a:sym typeface="Merriweather"/>
              </a:rPr>
              <a:t>Phase IV</a:t>
            </a:r>
            <a:endParaRPr b="1" sz="2200">
              <a:solidFill>
                <a:srgbClr val="666666"/>
              </a:solidFill>
              <a:latin typeface="Merriweather"/>
              <a:ea typeface="Merriweather"/>
              <a:cs typeface="Merriweather"/>
              <a:sym typeface="Merriweather"/>
            </a:endParaRPr>
          </a:p>
          <a:p>
            <a:pPr indent="0" lvl="0" marL="0" rtl="0" algn="l">
              <a:spcBef>
                <a:spcPts val="0"/>
              </a:spcBef>
              <a:spcAft>
                <a:spcPts val="0"/>
              </a:spcAft>
              <a:buClr>
                <a:schemeClr val="dk1"/>
              </a:buClr>
              <a:buSzPts val="1100"/>
              <a:buFont typeface="Arial"/>
              <a:buNone/>
            </a:pPr>
            <a:r>
              <a:rPr lang="en" sz="2000">
                <a:solidFill>
                  <a:srgbClr val="999999"/>
                </a:solidFill>
                <a:latin typeface="Merriweather"/>
                <a:ea typeface="Merriweather"/>
                <a:cs typeface="Merriweather"/>
                <a:sym typeface="Merriweather"/>
              </a:rPr>
              <a:t>Declining activity which merges with the next Phase I.</a:t>
            </a:r>
            <a:endParaRPr sz="2000">
              <a:solidFill>
                <a:srgbClr val="999999"/>
              </a:solidFill>
              <a:latin typeface="Merriweather"/>
              <a:ea typeface="Merriweather"/>
              <a:cs typeface="Merriweather"/>
              <a:sym typeface="Merriweather"/>
            </a:endParaRPr>
          </a:p>
        </p:txBody>
      </p:sp>
      <p:sp>
        <p:nvSpPr>
          <p:cNvPr id="553" name="Google Shape;553;p30"/>
          <p:cNvSpPr/>
          <p:nvPr/>
        </p:nvSpPr>
        <p:spPr>
          <a:xfrm>
            <a:off x="0" y="3704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554" name="Google Shape;554;p30"/>
          <p:cNvSpPr txBox="1"/>
          <p:nvPr/>
        </p:nvSpPr>
        <p:spPr>
          <a:xfrm>
            <a:off x="114093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One</a:t>
            </a:r>
            <a:endParaRPr sz="3500">
              <a:latin typeface="Oswald"/>
              <a:ea typeface="Oswald"/>
              <a:cs typeface="Oswald"/>
              <a:sym typeface="Oswald"/>
            </a:endParaRPr>
          </a:p>
        </p:txBody>
      </p:sp>
      <p:sp>
        <p:nvSpPr>
          <p:cNvPr id="555" name="Google Shape;555;p30"/>
          <p:cNvSpPr txBox="1"/>
          <p:nvPr/>
        </p:nvSpPr>
        <p:spPr>
          <a:xfrm>
            <a:off x="0" y="321600"/>
            <a:ext cx="6801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17</a:t>
            </a:r>
            <a:endParaRPr sz="4500">
              <a:solidFill>
                <a:srgbClr val="FFFFFF"/>
              </a:solidFill>
              <a:latin typeface="Oswald"/>
              <a:ea typeface="Oswald"/>
              <a:cs typeface="Oswald"/>
              <a:sym typeface="Oswald"/>
            </a:endParaRPr>
          </a:p>
          <a:p>
            <a:pPr indent="0" lvl="0" marL="0" rtl="0" algn="l">
              <a:spcBef>
                <a:spcPts val="0"/>
              </a:spcBef>
              <a:spcAft>
                <a:spcPts val="0"/>
              </a:spcAft>
              <a:buNone/>
            </a:pPr>
            <a:r>
              <a:t/>
            </a:r>
            <a:endParaRPr sz="4500">
              <a:solidFill>
                <a:srgbClr val="FFFFFF"/>
              </a:solidFill>
              <a:latin typeface="Oswald"/>
              <a:ea typeface="Oswald"/>
              <a:cs typeface="Oswald"/>
              <a:sym typeface="Oswald"/>
            </a:endParaRPr>
          </a:p>
        </p:txBody>
      </p:sp>
      <p:sp>
        <p:nvSpPr>
          <p:cNvPr id="556" name="Google Shape;556;p30"/>
          <p:cNvSpPr txBox="1"/>
          <p:nvPr/>
        </p:nvSpPr>
        <p:spPr>
          <a:xfrm>
            <a:off x="813441" y="321600"/>
            <a:ext cx="95067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GENERAL PRINCIPlES OF GIT PHYSIOLOGY </a:t>
            </a:r>
            <a:endParaRPr sz="3200">
              <a:solidFill>
                <a:srgbClr val="FFFFFF"/>
              </a:solidFill>
              <a:latin typeface="Oswald"/>
              <a:ea typeface="Oswald"/>
              <a:cs typeface="Oswald"/>
              <a:sym typeface="Oswald"/>
            </a:endParaRPr>
          </a:p>
        </p:txBody>
      </p:sp>
      <p:sp>
        <p:nvSpPr>
          <p:cNvPr id="557" name="Google Shape;557;p30"/>
          <p:cNvSpPr/>
          <p:nvPr/>
        </p:nvSpPr>
        <p:spPr>
          <a:xfrm>
            <a:off x="583046" y="370511"/>
            <a:ext cx="2304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558" name="Google Shape;558;p30"/>
          <p:cNvSpPr txBox="1"/>
          <p:nvPr/>
        </p:nvSpPr>
        <p:spPr>
          <a:xfrm>
            <a:off x="680157" y="1082381"/>
            <a:ext cx="119001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latin typeface="Oswald"/>
                <a:ea typeface="Oswald"/>
                <a:cs typeface="Oswald"/>
                <a:sym typeface="Oswald"/>
              </a:rPr>
              <a:t>Functional Types of Movement in the GIT</a:t>
            </a:r>
            <a:endParaRPr sz="4800">
              <a:latin typeface="Oswald"/>
              <a:ea typeface="Oswald"/>
              <a:cs typeface="Oswald"/>
              <a:sym typeface="Oswald"/>
            </a:endParaRPr>
          </a:p>
          <a:p>
            <a:pPr indent="0" lvl="0" marL="0" rtl="0" algn="l">
              <a:spcBef>
                <a:spcPts val="0"/>
              </a:spcBef>
              <a:spcAft>
                <a:spcPts val="0"/>
              </a:spcAft>
              <a:buNone/>
            </a:pPr>
            <a:r>
              <a:t/>
            </a:r>
            <a:endParaRPr sz="4800">
              <a:latin typeface="Oswald"/>
              <a:ea typeface="Oswald"/>
              <a:cs typeface="Oswald"/>
              <a:sym typeface="Oswald"/>
            </a:endParaRPr>
          </a:p>
          <a:p>
            <a:pPr indent="0" lvl="0" marL="0" rtl="0" algn="l">
              <a:spcBef>
                <a:spcPts val="0"/>
              </a:spcBef>
              <a:spcAft>
                <a:spcPts val="0"/>
              </a:spcAft>
              <a:buNone/>
            </a:pPr>
            <a:r>
              <a:t/>
            </a:r>
            <a:endParaRPr sz="4800">
              <a:latin typeface="Oswald"/>
              <a:ea typeface="Oswald"/>
              <a:cs typeface="Oswald"/>
              <a:sym typeface="Oswald"/>
            </a:endParaRPr>
          </a:p>
        </p:txBody>
      </p:sp>
      <p:sp>
        <p:nvSpPr>
          <p:cNvPr id="559" name="Google Shape;559;p30"/>
          <p:cNvSpPr/>
          <p:nvPr/>
        </p:nvSpPr>
        <p:spPr>
          <a:xfrm>
            <a:off x="316503" y="1431868"/>
            <a:ext cx="468600" cy="433500"/>
          </a:xfrm>
          <a:prstGeom prst="rect">
            <a:avLst/>
          </a:prstGeom>
          <a:solidFill>
            <a:srgbClr val="8E7CC3"/>
          </a:solidFill>
          <a:ln>
            <a:noFill/>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560" name="Google Shape;560;p30"/>
          <p:cNvSpPr txBox="1"/>
          <p:nvPr/>
        </p:nvSpPr>
        <p:spPr>
          <a:xfrm>
            <a:off x="316500" y="2370605"/>
            <a:ext cx="9053100" cy="388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200">
                <a:highlight>
                  <a:srgbClr val="D9D2E9"/>
                </a:highlight>
                <a:latin typeface="Merriweather"/>
                <a:ea typeface="Merriweather"/>
                <a:cs typeface="Merriweather"/>
                <a:sym typeface="Merriweather"/>
              </a:rPr>
              <a:t>Peristaltic Reflex and the "Law of the Gut"</a:t>
            </a:r>
            <a:r>
              <a:rPr lang="en" sz="2600">
                <a:highlight>
                  <a:srgbClr val="D9D2E9"/>
                </a:highlight>
                <a:latin typeface="Merriweather"/>
                <a:ea typeface="Merriweather"/>
                <a:cs typeface="Merriweather"/>
                <a:sym typeface="Merriweather"/>
              </a:rPr>
              <a:t> </a:t>
            </a:r>
            <a:endParaRPr sz="2600">
              <a:highlight>
                <a:srgbClr val="D9D2E9"/>
              </a:highlight>
              <a:latin typeface="Merriweather"/>
              <a:ea typeface="Merriweather"/>
              <a:cs typeface="Merriweather"/>
              <a:sym typeface="Merriweather"/>
            </a:endParaRPr>
          </a:p>
          <a:p>
            <a:pPr indent="0" lvl="0" marL="0" rtl="0" algn="l">
              <a:lnSpc>
                <a:spcPct val="115000"/>
              </a:lnSpc>
              <a:spcBef>
                <a:spcPts val="0"/>
              </a:spcBef>
              <a:spcAft>
                <a:spcPts val="0"/>
              </a:spcAft>
              <a:buNone/>
            </a:pPr>
            <a:r>
              <a:rPr lang="en" sz="2600">
                <a:latin typeface="Merriweather"/>
                <a:ea typeface="Merriweather"/>
                <a:cs typeface="Merriweather"/>
                <a:sym typeface="Merriweather"/>
              </a:rPr>
              <a:t>When a segment of the intestinal tract is excited by distention and initiates peristalsis:</a:t>
            </a:r>
            <a:endParaRPr sz="2600">
              <a:latin typeface="Merriweather"/>
              <a:ea typeface="Merriweather"/>
              <a:cs typeface="Merriweather"/>
              <a:sym typeface="Merriweather"/>
            </a:endParaRPr>
          </a:p>
          <a:p>
            <a:pPr indent="0" lvl="0" marL="0" rtl="0" algn="l">
              <a:lnSpc>
                <a:spcPct val="115000"/>
              </a:lnSpc>
              <a:spcBef>
                <a:spcPts val="0"/>
              </a:spcBef>
              <a:spcAft>
                <a:spcPts val="0"/>
              </a:spcAft>
              <a:buNone/>
            </a:pPr>
            <a:r>
              <a:rPr b="1" lang="en" sz="2700">
                <a:solidFill>
                  <a:srgbClr val="674EA7"/>
                </a:solidFill>
                <a:latin typeface="Merriweather"/>
                <a:ea typeface="Merriweather"/>
                <a:cs typeface="Merriweather"/>
                <a:sym typeface="Merriweather"/>
              </a:rPr>
              <a:t>T</a:t>
            </a:r>
            <a:r>
              <a:rPr b="1" lang="en" sz="2700">
                <a:solidFill>
                  <a:srgbClr val="674EA7"/>
                </a:solidFill>
                <a:latin typeface="Merriweather"/>
                <a:ea typeface="Merriweather"/>
                <a:cs typeface="Merriweather"/>
                <a:sym typeface="Merriweather"/>
              </a:rPr>
              <a:t>he contractile ring </a:t>
            </a:r>
            <a:endParaRPr b="1" sz="2700">
              <a:solidFill>
                <a:srgbClr val="674EA7"/>
              </a:solidFill>
              <a:latin typeface="Merriweather"/>
              <a:ea typeface="Merriweather"/>
              <a:cs typeface="Merriweather"/>
              <a:sym typeface="Merriweather"/>
            </a:endParaRPr>
          </a:p>
          <a:p>
            <a:pPr indent="-393700" lvl="0" marL="457200" rtl="0" algn="l">
              <a:lnSpc>
                <a:spcPct val="115000"/>
              </a:lnSpc>
              <a:spcBef>
                <a:spcPts val="0"/>
              </a:spcBef>
              <a:spcAft>
                <a:spcPts val="0"/>
              </a:spcAft>
              <a:buClr>
                <a:srgbClr val="8E7CC3"/>
              </a:buClr>
              <a:buSzPts val="2600"/>
              <a:buFont typeface="Merriweather"/>
              <a:buAutoNum type="arabicPeriod"/>
            </a:pPr>
            <a:r>
              <a:rPr lang="en" sz="2600">
                <a:latin typeface="Merriweather"/>
                <a:ea typeface="Merriweather"/>
                <a:cs typeface="Merriweather"/>
                <a:sym typeface="Merriweather"/>
              </a:rPr>
              <a:t>begins on the</a:t>
            </a:r>
            <a:r>
              <a:rPr lang="en" sz="2600">
                <a:solidFill>
                  <a:srgbClr val="8E7CC3"/>
                </a:solidFill>
                <a:latin typeface="Merriweather"/>
                <a:ea typeface="Merriweather"/>
                <a:cs typeface="Merriweather"/>
                <a:sym typeface="Merriweather"/>
              </a:rPr>
              <a:t> </a:t>
            </a:r>
            <a:r>
              <a:rPr b="1" lang="en" sz="2600">
                <a:solidFill>
                  <a:srgbClr val="8E7CC3"/>
                </a:solidFill>
                <a:latin typeface="Merriweather"/>
                <a:ea typeface="Merriweather"/>
                <a:cs typeface="Merriweather"/>
                <a:sym typeface="Merriweather"/>
              </a:rPr>
              <a:t>Orad </a:t>
            </a:r>
            <a:r>
              <a:rPr lang="en" sz="2600">
                <a:latin typeface="Merriweather"/>
                <a:ea typeface="Merriweather"/>
                <a:cs typeface="Merriweather"/>
                <a:sym typeface="Merriweather"/>
              </a:rPr>
              <a:t>side</a:t>
            </a:r>
            <a:r>
              <a:rPr lang="en" sz="2600">
                <a:solidFill>
                  <a:srgbClr val="8E7CC3"/>
                </a:solidFill>
                <a:latin typeface="Merriweather"/>
                <a:ea typeface="Merriweather"/>
                <a:cs typeface="Merriweather"/>
                <a:sym typeface="Merriweather"/>
              </a:rPr>
              <a:t> </a:t>
            </a:r>
            <a:r>
              <a:rPr lang="en" sz="2600">
                <a:latin typeface="Merriweather"/>
                <a:ea typeface="Merriweather"/>
                <a:cs typeface="Merriweather"/>
                <a:sym typeface="Merriweather"/>
              </a:rPr>
              <a:t>of the distended segment</a:t>
            </a:r>
            <a:r>
              <a:rPr lang="en" sz="2600">
                <a:solidFill>
                  <a:srgbClr val="8E7CC3"/>
                </a:solidFill>
                <a:latin typeface="Merriweather"/>
                <a:ea typeface="Merriweather"/>
                <a:cs typeface="Merriweather"/>
                <a:sym typeface="Merriweather"/>
              </a:rPr>
              <a:t>. </a:t>
            </a:r>
            <a:endParaRPr sz="2600">
              <a:solidFill>
                <a:srgbClr val="8E7CC3"/>
              </a:solidFill>
              <a:latin typeface="Merriweather"/>
              <a:ea typeface="Merriweather"/>
              <a:cs typeface="Merriweather"/>
              <a:sym typeface="Merriweather"/>
            </a:endParaRPr>
          </a:p>
          <a:p>
            <a:pPr indent="-393700" lvl="0" marL="457200" rtl="0" algn="l">
              <a:lnSpc>
                <a:spcPct val="115000"/>
              </a:lnSpc>
              <a:spcBef>
                <a:spcPts val="0"/>
              </a:spcBef>
              <a:spcAft>
                <a:spcPts val="0"/>
              </a:spcAft>
              <a:buClr>
                <a:srgbClr val="8E7CC3"/>
              </a:buClr>
              <a:buSzPts val="2600"/>
              <a:buFont typeface="Merriweather"/>
              <a:buAutoNum type="arabicPeriod"/>
            </a:pPr>
            <a:r>
              <a:rPr lang="en" sz="2600">
                <a:latin typeface="Merriweather"/>
                <a:ea typeface="Merriweather"/>
                <a:cs typeface="Merriweather"/>
                <a:sym typeface="Merriweather"/>
              </a:rPr>
              <a:t>Moves toward the distended segment</a:t>
            </a:r>
            <a:r>
              <a:rPr lang="en" sz="2600">
                <a:solidFill>
                  <a:srgbClr val="8E7CC3"/>
                </a:solidFill>
                <a:latin typeface="Merriweather"/>
                <a:ea typeface="Merriweather"/>
                <a:cs typeface="Merriweather"/>
                <a:sym typeface="Merriweather"/>
              </a:rPr>
              <a:t>.</a:t>
            </a:r>
            <a:endParaRPr sz="2600">
              <a:solidFill>
                <a:srgbClr val="8E7CC3"/>
              </a:solidFill>
              <a:latin typeface="Merriweather"/>
              <a:ea typeface="Merriweather"/>
              <a:cs typeface="Merriweather"/>
              <a:sym typeface="Merriweather"/>
            </a:endParaRPr>
          </a:p>
          <a:p>
            <a:pPr indent="-393700" lvl="0" marL="457200" rtl="0" algn="l">
              <a:lnSpc>
                <a:spcPct val="115000"/>
              </a:lnSpc>
              <a:spcBef>
                <a:spcPts val="0"/>
              </a:spcBef>
              <a:spcAft>
                <a:spcPts val="0"/>
              </a:spcAft>
              <a:buClr>
                <a:srgbClr val="8E7CC3"/>
              </a:buClr>
              <a:buSzPts val="2600"/>
              <a:buFont typeface="Merriweather"/>
              <a:buChar char="➔"/>
            </a:pPr>
            <a:r>
              <a:rPr lang="en" sz="2600">
                <a:latin typeface="Merriweather"/>
                <a:ea typeface="Merriweather"/>
                <a:cs typeface="Merriweather"/>
                <a:sym typeface="Merriweather"/>
              </a:rPr>
              <a:t>Pushing the intestinal contents in the</a:t>
            </a:r>
            <a:r>
              <a:rPr lang="en" sz="2600">
                <a:solidFill>
                  <a:srgbClr val="8E7CC3"/>
                </a:solidFill>
                <a:latin typeface="Merriweather"/>
                <a:ea typeface="Merriweather"/>
                <a:cs typeface="Merriweather"/>
                <a:sym typeface="Merriweather"/>
              </a:rPr>
              <a:t> </a:t>
            </a:r>
            <a:r>
              <a:rPr b="1" lang="en" sz="2600">
                <a:solidFill>
                  <a:srgbClr val="8E7CC3"/>
                </a:solidFill>
                <a:latin typeface="Merriweather"/>
                <a:ea typeface="Merriweather"/>
                <a:cs typeface="Merriweather"/>
                <a:sym typeface="Merriweather"/>
              </a:rPr>
              <a:t>anal (Caudad)</a:t>
            </a:r>
            <a:r>
              <a:rPr lang="en" sz="2600">
                <a:solidFill>
                  <a:srgbClr val="8E7CC3"/>
                </a:solidFill>
                <a:latin typeface="Merriweather"/>
                <a:ea typeface="Merriweather"/>
                <a:cs typeface="Merriweather"/>
                <a:sym typeface="Merriweather"/>
              </a:rPr>
              <a:t> </a:t>
            </a:r>
            <a:r>
              <a:rPr lang="en" sz="2600">
                <a:latin typeface="Merriweather"/>
                <a:ea typeface="Merriweather"/>
                <a:cs typeface="Merriweather"/>
                <a:sym typeface="Merriweather"/>
              </a:rPr>
              <a:t>direction for </a:t>
            </a:r>
            <a:r>
              <a:rPr b="1" lang="en" sz="2700">
                <a:solidFill>
                  <a:srgbClr val="B4A7D6"/>
                </a:solidFill>
                <a:latin typeface="Merriweather"/>
                <a:ea typeface="Merriweather"/>
                <a:cs typeface="Merriweather"/>
                <a:sym typeface="Merriweather"/>
              </a:rPr>
              <a:t>5 - 10</a:t>
            </a:r>
            <a:r>
              <a:rPr lang="en" sz="2600">
                <a:solidFill>
                  <a:srgbClr val="8E7CC3"/>
                </a:solidFill>
                <a:latin typeface="Merriweather"/>
                <a:ea typeface="Merriweather"/>
                <a:cs typeface="Merriweather"/>
                <a:sym typeface="Merriweather"/>
              </a:rPr>
              <a:t> </a:t>
            </a:r>
            <a:r>
              <a:rPr lang="en" sz="2600">
                <a:latin typeface="Merriweather"/>
                <a:ea typeface="Merriweather"/>
                <a:cs typeface="Merriweather"/>
                <a:sym typeface="Merriweather"/>
              </a:rPr>
              <a:t>cm before dying out</a:t>
            </a:r>
            <a:r>
              <a:rPr lang="en" sz="2600">
                <a:solidFill>
                  <a:srgbClr val="8E7CC3"/>
                </a:solidFill>
                <a:latin typeface="Merriweather"/>
                <a:ea typeface="Merriweather"/>
                <a:cs typeface="Merriweather"/>
                <a:sym typeface="Merriweather"/>
              </a:rPr>
              <a:t>.</a:t>
            </a:r>
            <a:endParaRPr sz="2600">
              <a:solidFill>
                <a:srgbClr val="8E7CC3"/>
              </a:solidFill>
              <a:latin typeface="Merriweather"/>
              <a:ea typeface="Merriweather"/>
              <a:cs typeface="Merriweather"/>
              <a:sym typeface="Merriweather"/>
            </a:endParaRPr>
          </a:p>
        </p:txBody>
      </p:sp>
      <p:pic>
        <p:nvPicPr>
          <p:cNvPr id="561" name="Google Shape;561;p30"/>
          <p:cNvPicPr preferRelativeResize="0"/>
          <p:nvPr/>
        </p:nvPicPr>
        <p:blipFill>
          <a:blip r:embed="rId4">
            <a:alphaModFix/>
          </a:blip>
          <a:stretch>
            <a:fillRect/>
          </a:stretch>
        </p:blipFill>
        <p:spPr>
          <a:xfrm>
            <a:off x="8992429" y="3099919"/>
            <a:ext cx="4930425" cy="3316050"/>
          </a:xfrm>
          <a:prstGeom prst="rect">
            <a:avLst/>
          </a:prstGeom>
          <a:noFill/>
          <a:ln>
            <a:noFill/>
          </a:ln>
        </p:spPr>
      </p:pic>
      <p:sp>
        <p:nvSpPr>
          <p:cNvPr id="562" name="Google Shape;562;p30"/>
          <p:cNvSpPr txBox="1"/>
          <p:nvPr/>
        </p:nvSpPr>
        <p:spPr>
          <a:xfrm>
            <a:off x="10320142" y="6254392"/>
            <a:ext cx="36684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400">
                <a:highlight>
                  <a:srgbClr val="FFFFFF"/>
                </a:highlight>
                <a:latin typeface="Merriweather"/>
                <a:ea typeface="Merriweather"/>
                <a:cs typeface="Merriweather"/>
                <a:sym typeface="Merriweather"/>
              </a:rPr>
              <a:t>Figure 1-28</a:t>
            </a:r>
            <a:endParaRPr b="1" sz="2400">
              <a:highlight>
                <a:srgbClr val="FFFFFF"/>
              </a:highlight>
              <a:latin typeface="Merriweather"/>
              <a:ea typeface="Merriweather"/>
              <a:cs typeface="Merriweather"/>
              <a:sym typeface="Merriweather"/>
            </a:endParaRPr>
          </a:p>
        </p:txBody>
      </p:sp>
      <p:sp>
        <p:nvSpPr>
          <p:cNvPr id="563" name="Google Shape;563;p30"/>
          <p:cNvSpPr/>
          <p:nvPr/>
        </p:nvSpPr>
        <p:spPr>
          <a:xfrm>
            <a:off x="344853" y="7143623"/>
            <a:ext cx="468600" cy="433500"/>
          </a:xfrm>
          <a:prstGeom prst="rect">
            <a:avLst/>
          </a:prstGeom>
          <a:solidFill>
            <a:srgbClr val="76A5AF"/>
          </a:solidFill>
          <a:ln>
            <a:noFill/>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564" name="Google Shape;564;p30"/>
          <p:cNvSpPr txBox="1"/>
          <p:nvPr/>
        </p:nvSpPr>
        <p:spPr>
          <a:xfrm>
            <a:off x="8173600" y="9690150"/>
            <a:ext cx="5899800" cy="175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999999"/>
                </a:solidFill>
                <a:latin typeface="Merriweather"/>
                <a:ea typeface="Merriweather"/>
                <a:cs typeface="Merriweather"/>
                <a:sym typeface="Merriweather"/>
              </a:rPr>
              <a:t> </a:t>
            </a:r>
            <a:r>
              <a:rPr b="1" lang="en" sz="2200">
                <a:solidFill>
                  <a:srgbClr val="999999"/>
                </a:solidFill>
                <a:latin typeface="Merriweather"/>
                <a:ea typeface="Merriweather"/>
                <a:cs typeface="Merriweather"/>
                <a:sym typeface="Merriweather"/>
              </a:rPr>
              <a:t>Motilin</a:t>
            </a:r>
            <a:r>
              <a:rPr lang="en" sz="2200">
                <a:solidFill>
                  <a:srgbClr val="999999"/>
                </a:solidFill>
                <a:highlight>
                  <a:srgbClr val="D9D9D9"/>
                </a:highlight>
                <a:latin typeface="Merriweather"/>
                <a:ea typeface="Merriweather"/>
                <a:cs typeface="Merriweather"/>
                <a:sym typeface="Merriweather"/>
              </a:rPr>
              <a:t> </a:t>
            </a:r>
            <a:endParaRPr sz="2200">
              <a:solidFill>
                <a:srgbClr val="999999"/>
              </a:solidFill>
              <a:highlight>
                <a:srgbClr val="D9D9D9"/>
              </a:highlight>
              <a:latin typeface="Merriweather"/>
              <a:ea typeface="Merriweather"/>
              <a:cs typeface="Merriweather"/>
              <a:sym typeface="Merriweather"/>
            </a:endParaRPr>
          </a:p>
          <a:p>
            <a:pPr indent="-355600" lvl="0" marL="457200" rtl="0" algn="l">
              <a:spcBef>
                <a:spcPts val="0"/>
              </a:spcBef>
              <a:spcAft>
                <a:spcPts val="0"/>
              </a:spcAft>
              <a:buClr>
                <a:srgbClr val="D9D9D9"/>
              </a:buClr>
              <a:buSzPts val="2000"/>
              <a:buFont typeface="Merriweather"/>
              <a:buChar char="●"/>
            </a:pPr>
            <a:r>
              <a:rPr lang="en" sz="2000">
                <a:solidFill>
                  <a:srgbClr val="999999"/>
                </a:solidFill>
                <a:latin typeface="Merriweather"/>
                <a:ea typeface="Merriweather"/>
                <a:cs typeface="Merriweather"/>
                <a:sym typeface="Merriweather"/>
              </a:rPr>
              <a:t>22–amino acid peptide</a:t>
            </a:r>
            <a:r>
              <a:rPr lang="en" sz="2000">
                <a:solidFill>
                  <a:srgbClr val="D9D9D9"/>
                </a:solidFill>
                <a:latin typeface="Merriweather"/>
                <a:ea typeface="Merriweather"/>
                <a:cs typeface="Merriweather"/>
                <a:sym typeface="Merriweather"/>
              </a:rPr>
              <a:t>.</a:t>
            </a:r>
            <a:endParaRPr sz="2000">
              <a:solidFill>
                <a:srgbClr val="D9D9D9"/>
              </a:solidFill>
              <a:latin typeface="Merriweather"/>
              <a:ea typeface="Merriweather"/>
              <a:cs typeface="Merriweather"/>
              <a:sym typeface="Merriweather"/>
            </a:endParaRPr>
          </a:p>
          <a:p>
            <a:pPr indent="-355600" lvl="0" marL="457200" rtl="0" algn="l">
              <a:spcBef>
                <a:spcPts val="0"/>
              </a:spcBef>
              <a:spcAft>
                <a:spcPts val="0"/>
              </a:spcAft>
              <a:buClr>
                <a:srgbClr val="D9D9D9"/>
              </a:buClr>
              <a:buSzPts val="2000"/>
              <a:buFont typeface="Merriweather"/>
              <a:buChar char="●"/>
            </a:pPr>
            <a:r>
              <a:rPr lang="en" sz="2000">
                <a:solidFill>
                  <a:srgbClr val="999999"/>
                </a:solidFill>
                <a:latin typeface="Merriweather"/>
                <a:ea typeface="Merriweather"/>
                <a:cs typeface="Merriweather"/>
                <a:sym typeface="Merriweather"/>
              </a:rPr>
              <a:t>Not a member of the gastrin-CCK or the secretin-glucagon family</a:t>
            </a:r>
            <a:r>
              <a:rPr lang="en" sz="2000">
                <a:solidFill>
                  <a:srgbClr val="D9D9D9"/>
                </a:solidFill>
                <a:latin typeface="Merriweather"/>
                <a:ea typeface="Merriweather"/>
                <a:cs typeface="Merriweather"/>
                <a:sym typeface="Merriweather"/>
              </a:rPr>
              <a:t>.</a:t>
            </a:r>
            <a:endParaRPr sz="2000">
              <a:solidFill>
                <a:srgbClr val="D9D9D9"/>
              </a:solidFill>
              <a:latin typeface="Merriweather"/>
              <a:ea typeface="Merriweather"/>
              <a:cs typeface="Merriweather"/>
              <a:sym typeface="Merriweather"/>
            </a:endParaRPr>
          </a:p>
          <a:p>
            <a:pPr indent="-355600" lvl="0" marL="457200" rtl="0" algn="l">
              <a:spcBef>
                <a:spcPts val="0"/>
              </a:spcBef>
              <a:spcAft>
                <a:spcPts val="0"/>
              </a:spcAft>
              <a:buClr>
                <a:srgbClr val="D9D9D9"/>
              </a:buClr>
              <a:buSzPts val="2000"/>
              <a:buFont typeface="Merriweather"/>
              <a:buChar char="●"/>
            </a:pPr>
            <a:r>
              <a:rPr lang="en" sz="2000">
                <a:solidFill>
                  <a:srgbClr val="999999"/>
                </a:solidFill>
                <a:latin typeface="Merriweather"/>
                <a:ea typeface="Merriweather"/>
                <a:cs typeface="Merriweather"/>
                <a:sym typeface="Merriweather"/>
              </a:rPr>
              <a:t>Secreted from the upper duodenum</a:t>
            </a:r>
            <a:r>
              <a:rPr lang="en" sz="2000">
                <a:solidFill>
                  <a:srgbClr val="D9D9D9"/>
                </a:solidFill>
                <a:latin typeface="Merriweather"/>
                <a:ea typeface="Merriweather"/>
                <a:cs typeface="Merriweather"/>
                <a:sym typeface="Merriweather"/>
              </a:rPr>
              <a:t>.</a:t>
            </a:r>
            <a:endParaRPr sz="2000">
              <a:solidFill>
                <a:srgbClr val="D9D9D9"/>
              </a:solidFill>
              <a:latin typeface="Merriweather"/>
              <a:ea typeface="Merriweather"/>
              <a:cs typeface="Merriweather"/>
              <a:sym typeface="Merriweather"/>
            </a:endParaRPr>
          </a:p>
          <a:p>
            <a:pPr indent="-355600" lvl="0" marL="457200" rtl="0" algn="l">
              <a:spcBef>
                <a:spcPts val="0"/>
              </a:spcBef>
              <a:spcAft>
                <a:spcPts val="0"/>
              </a:spcAft>
              <a:buClr>
                <a:srgbClr val="D9D9D9"/>
              </a:buClr>
              <a:buSzPts val="2000"/>
              <a:buFont typeface="Merriweather"/>
              <a:buChar char="●"/>
            </a:pPr>
            <a:r>
              <a:rPr lang="en" sz="2000">
                <a:solidFill>
                  <a:srgbClr val="999999"/>
                </a:solidFill>
                <a:latin typeface="Merriweather"/>
                <a:ea typeface="Merriweather"/>
                <a:cs typeface="Merriweather"/>
                <a:sym typeface="Merriweather"/>
              </a:rPr>
              <a:t>believed to increase gastro-intestinal motility</a:t>
            </a:r>
            <a:r>
              <a:rPr lang="en" sz="2000">
                <a:solidFill>
                  <a:srgbClr val="D9D9D9"/>
                </a:solidFill>
                <a:latin typeface="Merriweather"/>
                <a:ea typeface="Merriweather"/>
                <a:cs typeface="Merriweather"/>
                <a:sym typeface="Merriweather"/>
              </a:rPr>
              <a:t> .</a:t>
            </a:r>
            <a:endParaRPr sz="2000">
              <a:solidFill>
                <a:srgbClr val="D9D9D9"/>
              </a:solidFill>
              <a:latin typeface="Merriweather"/>
              <a:ea typeface="Merriweather"/>
              <a:cs typeface="Merriweather"/>
              <a:sym typeface="Merriweather"/>
            </a:endParaRPr>
          </a:p>
          <a:p>
            <a:pPr indent="-355600" lvl="0" marL="457200" rtl="0" algn="l">
              <a:spcBef>
                <a:spcPts val="0"/>
              </a:spcBef>
              <a:spcAft>
                <a:spcPts val="0"/>
              </a:spcAft>
              <a:buClr>
                <a:srgbClr val="D9D9D9"/>
              </a:buClr>
              <a:buSzPts val="2000"/>
              <a:buFont typeface="Merriweather"/>
              <a:buChar char="●"/>
            </a:pPr>
            <a:r>
              <a:rPr lang="en" sz="2000">
                <a:solidFill>
                  <a:srgbClr val="999999"/>
                </a:solidFill>
                <a:latin typeface="Merriweather"/>
                <a:ea typeface="Merriweather"/>
                <a:cs typeface="Merriweather"/>
                <a:sym typeface="Merriweather"/>
              </a:rPr>
              <a:t>initiate MMC</a:t>
            </a:r>
            <a:r>
              <a:rPr lang="en" sz="2000">
                <a:solidFill>
                  <a:srgbClr val="D9D9D9"/>
                </a:solidFill>
                <a:latin typeface="Merriweather"/>
                <a:ea typeface="Merriweather"/>
                <a:cs typeface="Merriweather"/>
                <a:sym typeface="Merriweather"/>
              </a:rPr>
              <a:t>.</a:t>
            </a:r>
            <a:endParaRPr sz="2000">
              <a:solidFill>
                <a:srgbClr val="D9D9D9"/>
              </a:solidFill>
              <a:latin typeface="Merriweather"/>
              <a:ea typeface="Merriweather"/>
              <a:cs typeface="Merriweather"/>
              <a:sym typeface="Merriweather"/>
            </a:endParaRPr>
          </a:p>
        </p:txBody>
      </p:sp>
      <p:sp>
        <p:nvSpPr>
          <p:cNvPr id="565" name="Google Shape;565;p30"/>
          <p:cNvSpPr txBox="1"/>
          <p:nvPr/>
        </p:nvSpPr>
        <p:spPr>
          <a:xfrm>
            <a:off x="8173600" y="9359475"/>
            <a:ext cx="3349500" cy="33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45818E"/>
                </a:solidFill>
                <a:highlight>
                  <a:srgbClr val="D0E0E3"/>
                </a:highlight>
                <a:latin typeface="Merriweather"/>
                <a:ea typeface="Merriweather"/>
                <a:cs typeface="Merriweather"/>
                <a:sym typeface="Merriweather"/>
              </a:rPr>
              <a:t>Mediator:</a:t>
            </a:r>
            <a:endParaRPr/>
          </a:p>
        </p:txBody>
      </p:sp>
      <p:sp>
        <p:nvSpPr>
          <p:cNvPr id="566" name="Google Shape;566;p30"/>
          <p:cNvSpPr txBox="1"/>
          <p:nvPr/>
        </p:nvSpPr>
        <p:spPr>
          <a:xfrm>
            <a:off x="10065525" y="18003000"/>
            <a:ext cx="42225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400">
                <a:highlight>
                  <a:srgbClr val="FFFFFF"/>
                </a:highlight>
                <a:latin typeface="Merriweather"/>
                <a:ea typeface="Merriweather"/>
                <a:cs typeface="Merriweather"/>
                <a:sym typeface="Merriweather"/>
              </a:rPr>
              <a:t>Figure 1-29</a:t>
            </a:r>
            <a:endParaRPr b="1" sz="2400">
              <a:highlight>
                <a:srgbClr val="FFFFFF"/>
              </a:highlight>
              <a:latin typeface="Merriweather"/>
              <a:ea typeface="Merriweather"/>
              <a:cs typeface="Merriweather"/>
              <a:sym typeface="Merriweathe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0" name="Shape 570"/>
        <p:cNvGrpSpPr/>
        <p:nvPr/>
      </p:nvGrpSpPr>
      <p:grpSpPr>
        <a:xfrm>
          <a:off x="0" y="0"/>
          <a:ext cx="0" cy="0"/>
          <a:chOff x="0" y="0"/>
          <a:chExt cx="0" cy="0"/>
        </a:xfrm>
      </p:grpSpPr>
      <p:sp>
        <p:nvSpPr>
          <p:cNvPr id="571" name="Google Shape;571;p31"/>
          <p:cNvSpPr/>
          <p:nvPr/>
        </p:nvSpPr>
        <p:spPr>
          <a:xfrm>
            <a:off x="0" y="3704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572" name="Google Shape;572;p31"/>
          <p:cNvSpPr txBox="1"/>
          <p:nvPr/>
        </p:nvSpPr>
        <p:spPr>
          <a:xfrm>
            <a:off x="114093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One</a:t>
            </a:r>
            <a:endParaRPr sz="3500">
              <a:latin typeface="Oswald"/>
              <a:ea typeface="Oswald"/>
              <a:cs typeface="Oswald"/>
              <a:sym typeface="Oswald"/>
            </a:endParaRPr>
          </a:p>
        </p:txBody>
      </p:sp>
      <p:sp>
        <p:nvSpPr>
          <p:cNvPr id="573" name="Google Shape;573;p31"/>
          <p:cNvSpPr txBox="1"/>
          <p:nvPr/>
        </p:nvSpPr>
        <p:spPr>
          <a:xfrm>
            <a:off x="8" y="321600"/>
            <a:ext cx="7935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18</a:t>
            </a:r>
            <a:endParaRPr sz="4500">
              <a:solidFill>
                <a:srgbClr val="FFFFFF"/>
              </a:solidFill>
              <a:latin typeface="Oswald"/>
              <a:ea typeface="Oswald"/>
              <a:cs typeface="Oswald"/>
              <a:sym typeface="Oswald"/>
            </a:endParaRPr>
          </a:p>
          <a:p>
            <a:pPr indent="0" lvl="0" marL="0" rtl="0" algn="l">
              <a:spcBef>
                <a:spcPts val="0"/>
              </a:spcBef>
              <a:spcAft>
                <a:spcPts val="0"/>
              </a:spcAft>
              <a:buNone/>
            </a:pPr>
            <a:r>
              <a:t/>
            </a:r>
            <a:endParaRPr sz="4500">
              <a:solidFill>
                <a:srgbClr val="FFFFFF"/>
              </a:solidFill>
              <a:latin typeface="Oswald"/>
              <a:ea typeface="Oswald"/>
              <a:cs typeface="Oswald"/>
              <a:sym typeface="Oswald"/>
            </a:endParaRPr>
          </a:p>
        </p:txBody>
      </p:sp>
      <p:sp>
        <p:nvSpPr>
          <p:cNvPr id="574" name="Google Shape;574;p31"/>
          <p:cNvSpPr txBox="1"/>
          <p:nvPr/>
        </p:nvSpPr>
        <p:spPr>
          <a:xfrm>
            <a:off x="813441" y="321600"/>
            <a:ext cx="95067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GENERAL PRINCIPlES OF GIT PHYSIOLOGY </a:t>
            </a:r>
            <a:endParaRPr sz="3200">
              <a:solidFill>
                <a:srgbClr val="FFFFFF"/>
              </a:solidFill>
              <a:latin typeface="Oswald"/>
              <a:ea typeface="Oswald"/>
              <a:cs typeface="Oswald"/>
              <a:sym typeface="Oswald"/>
            </a:endParaRPr>
          </a:p>
        </p:txBody>
      </p:sp>
      <p:sp>
        <p:nvSpPr>
          <p:cNvPr id="575" name="Google Shape;575;p31"/>
          <p:cNvSpPr/>
          <p:nvPr/>
        </p:nvSpPr>
        <p:spPr>
          <a:xfrm>
            <a:off x="583046" y="370511"/>
            <a:ext cx="2304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576" name="Google Shape;576;p31"/>
          <p:cNvSpPr txBox="1"/>
          <p:nvPr/>
        </p:nvSpPr>
        <p:spPr>
          <a:xfrm>
            <a:off x="636334" y="1324331"/>
            <a:ext cx="119001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latin typeface="Oswald"/>
                <a:ea typeface="Oswald"/>
                <a:cs typeface="Oswald"/>
                <a:sym typeface="Oswald"/>
              </a:rPr>
              <a:t>GI Blood Flow </a:t>
            </a:r>
            <a:r>
              <a:rPr lang="en" sz="4800">
                <a:solidFill>
                  <a:srgbClr val="93C47D"/>
                </a:solidFill>
                <a:latin typeface="Oswald"/>
                <a:ea typeface="Oswald"/>
                <a:cs typeface="Oswald"/>
                <a:sym typeface="Oswald"/>
              </a:rPr>
              <a:t>"Splanchnic Circulation"</a:t>
            </a:r>
            <a:endParaRPr sz="4800">
              <a:solidFill>
                <a:srgbClr val="93C47D"/>
              </a:solidFill>
              <a:latin typeface="Oswald"/>
              <a:ea typeface="Oswald"/>
              <a:cs typeface="Oswald"/>
              <a:sym typeface="Oswald"/>
            </a:endParaRPr>
          </a:p>
          <a:p>
            <a:pPr indent="0" lvl="0" marL="0" rtl="0" algn="l">
              <a:spcBef>
                <a:spcPts val="0"/>
              </a:spcBef>
              <a:spcAft>
                <a:spcPts val="0"/>
              </a:spcAft>
              <a:buNone/>
            </a:pPr>
            <a:r>
              <a:t/>
            </a:r>
            <a:endParaRPr sz="4800">
              <a:latin typeface="Oswald"/>
              <a:ea typeface="Oswald"/>
              <a:cs typeface="Oswald"/>
              <a:sym typeface="Oswald"/>
            </a:endParaRPr>
          </a:p>
          <a:p>
            <a:pPr indent="0" lvl="0" marL="0" rtl="0" algn="l">
              <a:spcBef>
                <a:spcPts val="0"/>
              </a:spcBef>
              <a:spcAft>
                <a:spcPts val="0"/>
              </a:spcAft>
              <a:buNone/>
            </a:pPr>
            <a:r>
              <a:t/>
            </a:r>
            <a:endParaRPr sz="4800">
              <a:latin typeface="Oswald"/>
              <a:ea typeface="Oswald"/>
              <a:cs typeface="Oswald"/>
              <a:sym typeface="Oswald"/>
            </a:endParaRPr>
          </a:p>
        </p:txBody>
      </p:sp>
      <p:sp>
        <p:nvSpPr>
          <p:cNvPr id="577" name="Google Shape;577;p31"/>
          <p:cNvSpPr/>
          <p:nvPr/>
        </p:nvSpPr>
        <p:spPr>
          <a:xfrm>
            <a:off x="272680" y="1673818"/>
            <a:ext cx="468600" cy="433500"/>
          </a:xfrm>
          <a:prstGeom prst="rect">
            <a:avLst/>
          </a:prstGeom>
          <a:solidFill>
            <a:srgbClr val="6AA84F"/>
          </a:solidFill>
          <a:ln>
            <a:noFill/>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578" name="Google Shape;578;p31"/>
          <p:cNvSpPr/>
          <p:nvPr/>
        </p:nvSpPr>
        <p:spPr>
          <a:xfrm>
            <a:off x="99807" y="2653861"/>
            <a:ext cx="2496000" cy="1244700"/>
          </a:xfrm>
          <a:prstGeom prst="roundRect">
            <a:avLst>
              <a:gd fmla="val 16667" name="adj"/>
            </a:avLst>
          </a:prstGeom>
          <a:solidFill>
            <a:srgbClr val="D9D2E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200">
                <a:latin typeface="Merriweather"/>
                <a:ea typeface="Merriweather"/>
                <a:cs typeface="Merriweather"/>
                <a:sym typeface="Merriweather"/>
              </a:rPr>
              <a:t>Gut</a:t>
            </a:r>
            <a:endParaRPr b="1" sz="3200">
              <a:latin typeface="Merriweather"/>
              <a:ea typeface="Merriweather"/>
              <a:cs typeface="Merriweather"/>
              <a:sym typeface="Merriweather"/>
            </a:endParaRPr>
          </a:p>
        </p:txBody>
      </p:sp>
      <p:sp>
        <p:nvSpPr>
          <p:cNvPr id="579" name="Google Shape;579;p31"/>
          <p:cNvSpPr/>
          <p:nvPr/>
        </p:nvSpPr>
        <p:spPr>
          <a:xfrm>
            <a:off x="3069639" y="2653850"/>
            <a:ext cx="2496000" cy="1244700"/>
          </a:xfrm>
          <a:prstGeom prst="roundRect">
            <a:avLst>
              <a:gd fmla="val 16667" name="adj"/>
            </a:avLst>
          </a:prstGeom>
          <a:solidFill>
            <a:srgbClr val="D9D2E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200">
                <a:latin typeface="Merriweather"/>
                <a:ea typeface="Merriweather"/>
                <a:cs typeface="Merriweather"/>
                <a:sym typeface="Merriweather"/>
              </a:rPr>
              <a:t>Spleen</a:t>
            </a:r>
            <a:endParaRPr b="1" sz="3200">
              <a:latin typeface="Merriweather"/>
              <a:ea typeface="Merriweather"/>
              <a:cs typeface="Merriweather"/>
              <a:sym typeface="Merriweather"/>
            </a:endParaRPr>
          </a:p>
        </p:txBody>
      </p:sp>
      <p:sp>
        <p:nvSpPr>
          <p:cNvPr id="580" name="Google Shape;580;p31"/>
          <p:cNvSpPr/>
          <p:nvPr/>
        </p:nvSpPr>
        <p:spPr>
          <a:xfrm>
            <a:off x="5939672" y="2653854"/>
            <a:ext cx="2496000" cy="1244700"/>
          </a:xfrm>
          <a:prstGeom prst="roundRect">
            <a:avLst>
              <a:gd fmla="val 16667" name="adj"/>
            </a:avLst>
          </a:prstGeom>
          <a:solidFill>
            <a:srgbClr val="D9D2E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200">
                <a:latin typeface="Merriweather"/>
                <a:ea typeface="Merriweather"/>
                <a:cs typeface="Merriweather"/>
                <a:sym typeface="Merriweather"/>
              </a:rPr>
              <a:t>Pancreas</a:t>
            </a:r>
            <a:endParaRPr b="1" sz="3200">
              <a:latin typeface="Merriweather"/>
              <a:ea typeface="Merriweather"/>
              <a:cs typeface="Merriweather"/>
              <a:sym typeface="Merriweather"/>
            </a:endParaRPr>
          </a:p>
        </p:txBody>
      </p:sp>
      <p:cxnSp>
        <p:nvCxnSpPr>
          <p:cNvPr id="581" name="Google Shape;581;p31"/>
          <p:cNvCxnSpPr>
            <a:stCxn id="578" idx="2"/>
            <a:endCxn id="582" idx="0"/>
          </p:cNvCxnSpPr>
          <p:nvPr/>
        </p:nvCxnSpPr>
        <p:spPr>
          <a:xfrm flipH="1" rot="-5400000">
            <a:off x="2609457" y="2636911"/>
            <a:ext cx="446400" cy="2969700"/>
          </a:xfrm>
          <a:prstGeom prst="bentConnector3">
            <a:avLst>
              <a:gd fmla="val 49999" name="adj1"/>
            </a:avLst>
          </a:prstGeom>
          <a:noFill/>
          <a:ln cap="flat" cmpd="sng" w="66675">
            <a:solidFill>
              <a:srgbClr val="CCCCCC"/>
            </a:solidFill>
            <a:prstDash val="lgDash"/>
            <a:round/>
            <a:headEnd len="med" w="med" type="none"/>
            <a:tailEnd len="med" w="med" type="none"/>
          </a:ln>
        </p:spPr>
      </p:cxnSp>
      <p:sp>
        <p:nvSpPr>
          <p:cNvPr id="582" name="Google Shape;582;p31"/>
          <p:cNvSpPr/>
          <p:nvPr/>
        </p:nvSpPr>
        <p:spPr>
          <a:xfrm>
            <a:off x="3069629" y="4345044"/>
            <a:ext cx="2496000" cy="1244700"/>
          </a:xfrm>
          <a:prstGeom prst="roundRect">
            <a:avLst>
              <a:gd fmla="val 16667" name="adj"/>
            </a:avLst>
          </a:prstGeom>
          <a:solidFill>
            <a:srgbClr val="B4A7D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200">
                <a:latin typeface="Merriweather"/>
                <a:ea typeface="Merriweather"/>
                <a:cs typeface="Merriweather"/>
                <a:sym typeface="Merriweather"/>
              </a:rPr>
              <a:t>Liver</a:t>
            </a:r>
            <a:endParaRPr b="1" sz="3200">
              <a:latin typeface="Merriweather"/>
              <a:ea typeface="Merriweather"/>
              <a:cs typeface="Merriweather"/>
              <a:sym typeface="Merriweather"/>
            </a:endParaRPr>
          </a:p>
        </p:txBody>
      </p:sp>
      <p:cxnSp>
        <p:nvCxnSpPr>
          <p:cNvPr id="583" name="Google Shape;583;p31"/>
          <p:cNvCxnSpPr>
            <a:stCxn id="579" idx="2"/>
            <a:endCxn id="582" idx="0"/>
          </p:cNvCxnSpPr>
          <p:nvPr/>
        </p:nvCxnSpPr>
        <p:spPr>
          <a:xfrm flipH="1" rot="-5400000">
            <a:off x="4094739" y="4121450"/>
            <a:ext cx="446400" cy="600"/>
          </a:xfrm>
          <a:prstGeom prst="bentConnector3">
            <a:avLst>
              <a:gd fmla="val 50011" name="adj1"/>
            </a:avLst>
          </a:prstGeom>
          <a:noFill/>
          <a:ln cap="flat" cmpd="sng" w="66675">
            <a:solidFill>
              <a:srgbClr val="CCCCCC"/>
            </a:solidFill>
            <a:prstDash val="lgDash"/>
            <a:round/>
            <a:headEnd len="med" w="med" type="none"/>
            <a:tailEnd len="med" w="med" type="none"/>
          </a:ln>
        </p:spPr>
      </p:cxnSp>
      <p:cxnSp>
        <p:nvCxnSpPr>
          <p:cNvPr id="584" name="Google Shape;584;p31"/>
          <p:cNvCxnSpPr>
            <a:stCxn id="580" idx="2"/>
            <a:endCxn id="582" idx="0"/>
          </p:cNvCxnSpPr>
          <p:nvPr/>
        </p:nvCxnSpPr>
        <p:spPr>
          <a:xfrm rot="5400000">
            <a:off x="5529422" y="2686704"/>
            <a:ext cx="446400" cy="2870100"/>
          </a:xfrm>
          <a:prstGeom prst="bentConnector3">
            <a:avLst>
              <a:gd fmla="val 50000" name="adj1"/>
            </a:avLst>
          </a:prstGeom>
          <a:noFill/>
          <a:ln cap="flat" cmpd="sng" w="66675">
            <a:solidFill>
              <a:srgbClr val="CCCCCC"/>
            </a:solidFill>
            <a:prstDash val="lgDash"/>
            <a:round/>
            <a:headEnd len="med" w="med" type="none"/>
            <a:tailEnd len="med" w="med" type="none"/>
          </a:ln>
        </p:spPr>
      </p:cxnSp>
      <p:sp>
        <p:nvSpPr>
          <p:cNvPr id="585" name="Google Shape;585;p31"/>
          <p:cNvSpPr/>
          <p:nvPr/>
        </p:nvSpPr>
        <p:spPr>
          <a:xfrm>
            <a:off x="3069633" y="5977763"/>
            <a:ext cx="2496000" cy="1244700"/>
          </a:xfrm>
          <a:prstGeom prst="roundRect">
            <a:avLst>
              <a:gd fmla="val 16667" name="adj"/>
            </a:avLst>
          </a:prstGeom>
          <a:solidFill>
            <a:srgbClr val="8E7CC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200">
                <a:latin typeface="Merriweather"/>
                <a:ea typeface="Merriweather"/>
                <a:cs typeface="Merriweather"/>
                <a:sym typeface="Merriweather"/>
              </a:rPr>
              <a:t>Hepatic veins</a:t>
            </a:r>
            <a:endParaRPr b="1" sz="3200">
              <a:latin typeface="Merriweather"/>
              <a:ea typeface="Merriweather"/>
              <a:cs typeface="Merriweather"/>
              <a:sym typeface="Merriweather"/>
            </a:endParaRPr>
          </a:p>
        </p:txBody>
      </p:sp>
      <p:sp>
        <p:nvSpPr>
          <p:cNvPr id="586" name="Google Shape;586;p31"/>
          <p:cNvSpPr txBox="1"/>
          <p:nvPr/>
        </p:nvSpPr>
        <p:spPr>
          <a:xfrm>
            <a:off x="0" y="4607558"/>
            <a:ext cx="3069900" cy="719700"/>
          </a:xfrm>
          <a:prstGeom prst="rect">
            <a:avLst/>
          </a:prstGeom>
          <a:noFill/>
          <a:ln>
            <a:noFill/>
          </a:ln>
        </p:spPr>
        <p:txBody>
          <a:bodyPr anchorCtr="0" anchor="t" bIns="91425" lIns="91425" spcFirstLastPara="1" rIns="91425" wrap="square" tIns="91425">
            <a:noAutofit/>
          </a:bodyPr>
          <a:lstStyle/>
          <a:p>
            <a:pPr indent="-349250" lvl="0" marL="457200" rtl="0" algn="l">
              <a:spcBef>
                <a:spcPts val="0"/>
              </a:spcBef>
              <a:spcAft>
                <a:spcPts val="0"/>
              </a:spcAft>
              <a:buClr>
                <a:srgbClr val="8E7CC3"/>
              </a:buClr>
              <a:buSzPts val="1900"/>
              <a:buFont typeface="Merriweather"/>
              <a:buChar char="★"/>
            </a:pPr>
            <a:r>
              <a:rPr lang="en" sz="1900">
                <a:latin typeface="Merriweather"/>
                <a:ea typeface="Merriweather"/>
                <a:cs typeface="Merriweather"/>
                <a:sym typeface="Merriweather"/>
              </a:rPr>
              <a:t>through millions of</a:t>
            </a:r>
            <a:endParaRPr sz="1900">
              <a:latin typeface="Merriweather"/>
              <a:ea typeface="Merriweather"/>
              <a:cs typeface="Merriweather"/>
              <a:sym typeface="Merriweather"/>
            </a:endParaRPr>
          </a:p>
          <a:p>
            <a:pPr indent="0" lvl="0" marL="0" rtl="0" algn="l">
              <a:spcBef>
                <a:spcPts val="0"/>
              </a:spcBef>
              <a:spcAft>
                <a:spcPts val="0"/>
              </a:spcAft>
              <a:buNone/>
            </a:pPr>
            <a:r>
              <a:rPr lang="en" sz="1900">
                <a:latin typeface="Merriweather"/>
                <a:ea typeface="Merriweather"/>
                <a:cs typeface="Merriweather"/>
                <a:sym typeface="Merriweather"/>
              </a:rPr>
              <a:t> minute liver sinusoids</a:t>
            </a:r>
            <a:r>
              <a:rPr baseline="30000" lang="en" sz="1900">
                <a:latin typeface="Merriweather"/>
                <a:ea typeface="Merriweather"/>
                <a:cs typeface="Merriweather"/>
                <a:sym typeface="Merriweather"/>
              </a:rPr>
              <a:t>1</a:t>
            </a:r>
            <a:r>
              <a:rPr lang="en" sz="1900">
                <a:solidFill>
                  <a:srgbClr val="8E7CC3"/>
                </a:solidFill>
                <a:latin typeface="Merriweather"/>
                <a:ea typeface="Merriweather"/>
                <a:cs typeface="Merriweather"/>
                <a:sym typeface="Merriweather"/>
              </a:rPr>
              <a:t>.</a:t>
            </a:r>
            <a:endParaRPr sz="1900">
              <a:solidFill>
                <a:srgbClr val="8E7CC3"/>
              </a:solidFill>
              <a:latin typeface="Merriweather"/>
              <a:ea typeface="Merriweather"/>
              <a:cs typeface="Merriweather"/>
              <a:sym typeface="Merriweather"/>
            </a:endParaRPr>
          </a:p>
        </p:txBody>
      </p:sp>
      <p:cxnSp>
        <p:nvCxnSpPr>
          <p:cNvPr id="587" name="Google Shape;587;p31"/>
          <p:cNvCxnSpPr>
            <a:stCxn id="582" idx="2"/>
            <a:endCxn id="585" idx="0"/>
          </p:cNvCxnSpPr>
          <p:nvPr/>
        </p:nvCxnSpPr>
        <p:spPr>
          <a:xfrm flipH="1" rot="-5400000">
            <a:off x="4123979" y="5783394"/>
            <a:ext cx="387900" cy="600"/>
          </a:xfrm>
          <a:prstGeom prst="bentConnector3">
            <a:avLst>
              <a:gd fmla="val 50001" name="adj1"/>
            </a:avLst>
          </a:prstGeom>
          <a:noFill/>
          <a:ln cap="flat" cmpd="sng" w="66675">
            <a:solidFill>
              <a:srgbClr val="CCCCCC"/>
            </a:solidFill>
            <a:prstDash val="lgDash"/>
            <a:round/>
            <a:headEnd len="med" w="med" type="none"/>
            <a:tailEnd len="med" w="med" type="none"/>
          </a:ln>
        </p:spPr>
      </p:cxnSp>
      <p:sp>
        <p:nvSpPr>
          <p:cNvPr id="588" name="Google Shape;588;p31"/>
          <p:cNvSpPr/>
          <p:nvPr/>
        </p:nvSpPr>
        <p:spPr>
          <a:xfrm>
            <a:off x="3069633" y="7625775"/>
            <a:ext cx="2496000" cy="1244700"/>
          </a:xfrm>
          <a:prstGeom prst="roundRect">
            <a:avLst>
              <a:gd fmla="val 16667" name="adj"/>
            </a:avLst>
          </a:prstGeom>
          <a:solidFill>
            <a:srgbClr val="674EA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200">
                <a:solidFill>
                  <a:srgbClr val="FFFFFF"/>
                </a:solidFill>
                <a:latin typeface="Merriweather"/>
                <a:ea typeface="Merriweather"/>
                <a:cs typeface="Merriweather"/>
                <a:sym typeface="Merriweather"/>
              </a:rPr>
              <a:t>Vena cava</a:t>
            </a:r>
            <a:endParaRPr b="1" sz="3200">
              <a:solidFill>
                <a:srgbClr val="FFFFFF"/>
              </a:solidFill>
              <a:latin typeface="Merriweather"/>
              <a:ea typeface="Merriweather"/>
              <a:cs typeface="Merriweather"/>
              <a:sym typeface="Merriweather"/>
            </a:endParaRPr>
          </a:p>
        </p:txBody>
      </p:sp>
      <p:sp>
        <p:nvSpPr>
          <p:cNvPr id="589" name="Google Shape;589;p31"/>
          <p:cNvSpPr txBox="1"/>
          <p:nvPr/>
        </p:nvSpPr>
        <p:spPr>
          <a:xfrm>
            <a:off x="1316912" y="7869735"/>
            <a:ext cx="1752600" cy="3987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8E7CC3"/>
              </a:buClr>
              <a:buSzPts val="2200"/>
              <a:buFont typeface="Merriweather"/>
              <a:buChar char="★"/>
            </a:pPr>
            <a:r>
              <a:rPr lang="en" sz="2200">
                <a:latin typeface="Merriweather"/>
                <a:ea typeface="Merriweather"/>
                <a:cs typeface="Merriweather"/>
                <a:sym typeface="Merriweather"/>
              </a:rPr>
              <a:t>G</a:t>
            </a:r>
            <a:r>
              <a:rPr lang="en" sz="2200">
                <a:latin typeface="Merriweather"/>
                <a:ea typeface="Merriweather"/>
                <a:cs typeface="Merriweather"/>
                <a:sym typeface="Merriweather"/>
              </a:rPr>
              <a:t>eneral </a:t>
            </a:r>
            <a:endParaRPr sz="2200">
              <a:latin typeface="Merriweather"/>
              <a:ea typeface="Merriweather"/>
              <a:cs typeface="Merriweather"/>
              <a:sym typeface="Merriweather"/>
            </a:endParaRPr>
          </a:p>
          <a:p>
            <a:pPr indent="0" lvl="0" marL="0" rtl="0" algn="l">
              <a:spcBef>
                <a:spcPts val="0"/>
              </a:spcBef>
              <a:spcAft>
                <a:spcPts val="0"/>
              </a:spcAft>
              <a:buNone/>
            </a:pPr>
            <a:r>
              <a:rPr lang="en" sz="2200">
                <a:latin typeface="Merriweather"/>
                <a:ea typeface="Merriweather"/>
                <a:cs typeface="Merriweather"/>
                <a:sym typeface="Merriweather"/>
              </a:rPr>
              <a:t>circulation</a:t>
            </a:r>
            <a:endParaRPr sz="2200">
              <a:solidFill>
                <a:srgbClr val="8E7CC3"/>
              </a:solidFill>
              <a:latin typeface="Merriweather"/>
              <a:ea typeface="Merriweather"/>
              <a:cs typeface="Merriweather"/>
              <a:sym typeface="Merriweather"/>
            </a:endParaRPr>
          </a:p>
        </p:txBody>
      </p:sp>
      <p:cxnSp>
        <p:nvCxnSpPr>
          <p:cNvPr id="590" name="Google Shape;590;p31"/>
          <p:cNvCxnSpPr>
            <a:stCxn id="585" idx="2"/>
            <a:endCxn id="588" idx="0"/>
          </p:cNvCxnSpPr>
          <p:nvPr/>
        </p:nvCxnSpPr>
        <p:spPr>
          <a:xfrm flipH="1" rot="-5400000">
            <a:off x="4116333" y="7423763"/>
            <a:ext cx="403200" cy="600"/>
          </a:xfrm>
          <a:prstGeom prst="bentConnector3">
            <a:avLst>
              <a:gd fmla="val 50016" name="adj1"/>
            </a:avLst>
          </a:prstGeom>
          <a:noFill/>
          <a:ln cap="flat" cmpd="sng" w="66675">
            <a:solidFill>
              <a:srgbClr val="CCCCCC"/>
            </a:solidFill>
            <a:prstDash val="lgDash"/>
            <a:round/>
            <a:headEnd len="med" w="med" type="none"/>
            <a:tailEnd len="med" w="med" type="none"/>
          </a:ln>
        </p:spPr>
      </p:cxnSp>
      <p:pic>
        <p:nvPicPr>
          <p:cNvPr id="591" name="Google Shape;591;p31"/>
          <p:cNvPicPr preferRelativeResize="0"/>
          <p:nvPr/>
        </p:nvPicPr>
        <p:blipFill>
          <a:blip r:embed="rId3">
            <a:alphaModFix/>
          </a:blip>
          <a:stretch>
            <a:fillRect/>
          </a:stretch>
        </p:blipFill>
        <p:spPr>
          <a:xfrm>
            <a:off x="8207075" y="3679126"/>
            <a:ext cx="5661375" cy="5841983"/>
          </a:xfrm>
          <a:prstGeom prst="rect">
            <a:avLst/>
          </a:prstGeom>
          <a:noFill/>
          <a:ln>
            <a:noFill/>
          </a:ln>
        </p:spPr>
      </p:pic>
      <p:sp>
        <p:nvSpPr>
          <p:cNvPr id="592" name="Google Shape;592;p31"/>
          <p:cNvSpPr txBox="1"/>
          <p:nvPr/>
        </p:nvSpPr>
        <p:spPr>
          <a:xfrm>
            <a:off x="659867" y="9967925"/>
            <a:ext cx="11900100" cy="7812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latin typeface="Oswald"/>
                <a:ea typeface="Oswald"/>
                <a:cs typeface="Oswald"/>
                <a:sym typeface="Oswald"/>
              </a:rPr>
              <a:t>Control of GI Blood </a:t>
            </a:r>
            <a:r>
              <a:rPr lang="en" sz="4800">
                <a:latin typeface="Oswald"/>
                <a:ea typeface="Oswald"/>
                <a:cs typeface="Oswald"/>
                <a:sym typeface="Oswald"/>
              </a:rPr>
              <a:t>flow </a:t>
            </a:r>
            <a:endParaRPr sz="4800">
              <a:latin typeface="Oswald"/>
              <a:ea typeface="Oswald"/>
              <a:cs typeface="Oswald"/>
              <a:sym typeface="Oswald"/>
            </a:endParaRPr>
          </a:p>
          <a:p>
            <a:pPr indent="0" lvl="0" marL="0" rtl="0" algn="l">
              <a:spcBef>
                <a:spcPts val="0"/>
              </a:spcBef>
              <a:spcAft>
                <a:spcPts val="0"/>
              </a:spcAft>
              <a:buNone/>
            </a:pPr>
            <a:r>
              <a:t/>
            </a:r>
            <a:endParaRPr sz="4800">
              <a:latin typeface="Oswald"/>
              <a:ea typeface="Oswald"/>
              <a:cs typeface="Oswald"/>
              <a:sym typeface="Oswald"/>
            </a:endParaRPr>
          </a:p>
          <a:p>
            <a:pPr indent="0" lvl="0" marL="0" rtl="0" algn="l">
              <a:spcBef>
                <a:spcPts val="0"/>
              </a:spcBef>
              <a:spcAft>
                <a:spcPts val="0"/>
              </a:spcAft>
              <a:buNone/>
            </a:pPr>
            <a:r>
              <a:t/>
            </a:r>
            <a:endParaRPr sz="4800">
              <a:latin typeface="Oswald"/>
              <a:ea typeface="Oswald"/>
              <a:cs typeface="Oswald"/>
              <a:sym typeface="Oswald"/>
            </a:endParaRPr>
          </a:p>
        </p:txBody>
      </p:sp>
      <p:sp>
        <p:nvSpPr>
          <p:cNvPr id="593" name="Google Shape;593;p31"/>
          <p:cNvSpPr/>
          <p:nvPr/>
        </p:nvSpPr>
        <p:spPr>
          <a:xfrm>
            <a:off x="296213" y="10316673"/>
            <a:ext cx="468600" cy="432600"/>
          </a:xfrm>
          <a:prstGeom prst="rect">
            <a:avLst/>
          </a:prstGeom>
          <a:solidFill>
            <a:srgbClr val="8E7CC3"/>
          </a:solidFill>
          <a:ln>
            <a:noFill/>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594" name="Google Shape;594;p31"/>
          <p:cNvSpPr/>
          <p:nvPr/>
        </p:nvSpPr>
        <p:spPr>
          <a:xfrm>
            <a:off x="1794836" y="11272800"/>
            <a:ext cx="3816900" cy="1257600"/>
          </a:xfrm>
          <a:prstGeom prst="roundRect">
            <a:avLst>
              <a:gd fmla="val 50000" name="adj"/>
            </a:avLst>
          </a:prstGeom>
          <a:solidFill>
            <a:srgbClr val="D9D2E9"/>
          </a:solidFill>
          <a:ln>
            <a:noFill/>
          </a:ln>
        </p:spPr>
        <p:txBody>
          <a:bodyPr anchorCtr="0" anchor="ctr" bIns="140950" lIns="140950" spcFirstLastPara="1" rIns="140950" wrap="square" tIns="140950">
            <a:noAutofit/>
          </a:bodyPr>
          <a:lstStyle/>
          <a:p>
            <a:pPr indent="0" lvl="0" marL="0" rtl="0" algn="ctr">
              <a:spcBef>
                <a:spcPts val="0"/>
              </a:spcBef>
              <a:spcAft>
                <a:spcPts val="0"/>
              </a:spcAft>
              <a:buNone/>
            </a:pPr>
            <a:r>
              <a:rPr lang="en" sz="3800">
                <a:latin typeface="Merriweather"/>
                <a:ea typeface="Merriweather"/>
                <a:cs typeface="Merriweather"/>
                <a:sym typeface="Merriweather"/>
              </a:rPr>
              <a:t>Neural</a:t>
            </a:r>
            <a:endParaRPr sz="3800">
              <a:latin typeface="Merriweather"/>
              <a:ea typeface="Merriweather"/>
              <a:cs typeface="Merriweather"/>
              <a:sym typeface="Merriweather"/>
            </a:endParaRPr>
          </a:p>
        </p:txBody>
      </p:sp>
      <p:sp>
        <p:nvSpPr>
          <p:cNvPr id="595" name="Google Shape;595;p31"/>
          <p:cNvSpPr/>
          <p:nvPr/>
        </p:nvSpPr>
        <p:spPr>
          <a:xfrm>
            <a:off x="325675" y="13054076"/>
            <a:ext cx="13475100" cy="5299500"/>
          </a:xfrm>
          <a:prstGeom prst="rect">
            <a:avLst/>
          </a:prstGeom>
          <a:noFill/>
          <a:ln cap="flat" cmpd="sng" w="66675">
            <a:solidFill>
              <a:srgbClr val="D9D2E9"/>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200">
              <a:latin typeface="Merriweather"/>
              <a:ea typeface="Merriweather"/>
              <a:cs typeface="Merriweather"/>
              <a:sym typeface="Merriweather"/>
            </a:endParaRPr>
          </a:p>
        </p:txBody>
      </p:sp>
      <p:cxnSp>
        <p:nvCxnSpPr>
          <p:cNvPr id="596" name="Google Shape;596;p31"/>
          <p:cNvCxnSpPr>
            <a:stCxn id="594" idx="2"/>
            <a:endCxn id="595" idx="0"/>
          </p:cNvCxnSpPr>
          <p:nvPr/>
        </p:nvCxnSpPr>
        <p:spPr>
          <a:xfrm flipH="1" rot="-5400000">
            <a:off x="5121386" y="11112300"/>
            <a:ext cx="523800" cy="3360000"/>
          </a:xfrm>
          <a:prstGeom prst="bentConnector3">
            <a:avLst>
              <a:gd fmla="val 49988" name="adj1"/>
            </a:avLst>
          </a:prstGeom>
          <a:noFill/>
          <a:ln cap="flat" cmpd="sng" w="66675">
            <a:solidFill>
              <a:srgbClr val="D9D2E9"/>
            </a:solidFill>
            <a:prstDash val="dot"/>
            <a:round/>
            <a:headEnd len="med" w="med" type="none"/>
            <a:tailEnd len="med" w="med" type="none"/>
          </a:ln>
        </p:spPr>
      </p:cxnSp>
      <p:sp>
        <p:nvSpPr>
          <p:cNvPr id="597" name="Google Shape;597;p31"/>
          <p:cNvSpPr/>
          <p:nvPr/>
        </p:nvSpPr>
        <p:spPr>
          <a:xfrm>
            <a:off x="7094586" y="11272800"/>
            <a:ext cx="3816900" cy="1257600"/>
          </a:xfrm>
          <a:prstGeom prst="roundRect">
            <a:avLst>
              <a:gd fmla="val 50000" name="adj"/>
            </a:avLst>
          </a:prstGeom>
          <a:solidFill>
            <a:srgbClr val="B4A7D6"/>
          </a:solidFill>
          <a:ln>
            <a:noFill/>
          </a:ln>
        </p:spPr>
        <p:txBody>
          <a:bodyPr anchorCtr="0" anchor="ctr" bIns="140950" lIns="140950" spcFirstLastPara="1" rIns="140950" wrap="square" tIns="140950">
            <a:noAutofit/>
          </a:bodyPr>
          <a:lstStyle/>
          <a:p>
            <a:pPr indent="0" lvl="0" marL="0" rtl="0" algn="ctr">
              <a:spcBef>
                <a:spcPts val="0"/>
              </a:spcBef>
              <a:spcAft>
                <a:spcPts val="0"/>
              </a:spcAft>
              <a:buNone/>
            </a:pPr>
            <a:r>
              <a:rPr lang="en" sz="3800">
                <a:latin typeface="Merriweather"/>
                <a:ea typeface="Merriweather"/>
                <a:cs typeface="Merriweather"/>
                <a:sym typeface="Merriweather"/>
              </a:rPr>
              <a:t>Gut activity</a:t>
            </a:r>
            <a:endParaRPr sz="3800">
              <a:latin typeface="Merriweather"/>
              <a:ea typeface="Merriweather"/>
              <a:cs typeface="Merriweather"/>
              <a:sym typeface="Merriweather"/>
            </a:endParaRPr>
          </a:p>
        </p:txBody>
      </p:sp>
      <p:sp>
        <p:nvSpPr>
          <p:cNvPr id="598" name="Google Shape;598;p31"/>
          <p:cNvSpPr txBox="1"/>
          <p:nvPr/>
        </p:nvSpPr>
        <p:spPr>
          <a:xfrm>
            <a:off x="813457" y="13494569"/>
            <a:ext cx="13034400" cy="328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300">
                <a:highlight>
                  <a:srgbClr val="D9D2E9"/>
                </a:highlight>
                <a:latin typeface="Merriweather"/>
                <a:ea typeface="Merriweather"/>
                <a:cs typeface="Merriweather"/>
                <a:sym typeface="Merriweather"/>
              </a:rPr>
              <a:t>Parasympathetic stimulation</a:t>
            </a:r>
            <a:endParaRPr sz="3300">
              <a:highlight>
                <a:srgbClr val="D9D2E9"/>
              </a:highlight>
              <a:latin typeface="Merriweather"/>
              <a:ea typeface="Merriweather"/>
              <a:cs typeface="Merriweather"/>
              <a:sym typeface="Merriweather"/>
            </a:endParaRPr>
          </a:p>
          <a:p>
            <a:pPr indent="0" lvl="0" marL="0" rtl="0" algn="l">
              <a:spcBef>
                <a:spcPts val="0"/>
              </a:spcBef>
              <a:spcAft>
                <a:spcPts val="0"/>
              </a:spcAft>
              <a:buNone/>
            </a:pPr>
            <a:r>
              <a:rPr b="1" lang="en" sz="3000">
                <a:solidFill>
                  <a:srgbClr val="B4A7D6"/>
                </a:solidFill>
                <a:latin typeface="Merriweather"/>
                <a:ea typeface="Merriweather"/>
                <a:cs typeface="Merriweather"/>
                <a:sym typeface="Merriweather"/>
              </a:rPr>
              <a:t>↑</a:t>
            </a:r>
            <a:r>
              <a:rPr b="1" lang="en" sz="3000">
                <a:solidFill>
                  <a:srgbClr val="B6D7A8"/>
                </a:solidFill>
                <a:latin typeface="Merriweather"/>
                <a:ea typeface="Merriweather"/>
                <a:cs typeface="Merriweather"/>
                <a:sym typeface="Merriweather"/>
              </a:rPr>
              <a:t> </a:t>
            </a:r>
            <a:r>
              <a:rPr lang="en" sz="2500">
                <a:latin typeface="Merriweather"/>
                <a:ea typeface="Merriweather"/>
                <a:cs typeface="Merriweather"/>
                <a:sym typeface="Merriweather"/>
              </a:rPr>
              <a:t>Local blood flow</a:t>
            </a:r>
            <a:endParaRPr sz="2500">
              <a:latin typeface="Merriweather"/>
              <a:ea typeface="Merriweather"/>
              <a:cs typeface="Merriweather"/>
              <a:sym typeface="Merriweather"/>
            </a:endParaRPr>
          </a:p>
          <a:p>
            <a:pPr indent="0" lvl="0" marL="0" rtl="0" algn="l">
              <a:spcBef>
                <a:spcPts val="0"/>
              </a:spcBef>
              <a:spcAft>
                <a:spcPts val="0"/>
              </a:spcAft>
              <a:buNone/>
            </a:pPr>
            <a:r>
              <a:rPr b="1" lang="en" sz="3000">
                <a:solidFill>
                  <a:srgbClr val="B4A7D6"/>
                </a:solidFill>
                <a:latin typeface="Merriweather"/>
                <a:ea typeface="Merriweather"/>
                <a:cs typeface="Merriweather"/>
                <a:sym typeface="Merriweather"/>
              </a:rPr>
              <a:t>↑</a:t>
            </a:r>
            <a:r>
              <a:rPr b="1" lang="en" sz="3000">
                <a:solidFill>
                  <a:srgbClr val="B6D7A8"/>
                </a:solidFill>
                <a:latin typeface="Merriweather"/>
                <a:ea typeface="Merriweather"/>
                <a:cs typeface="Merriweather"/>
                <a:sym typeface="Merriweather"/>
              </a:rPr>
              <a:t> </a:t>
            </a:r>
            <a:r>
              <a:rPr lang="en" sz="2500">
                <a:latin typeface="Merriweather"/>
                <a:ea typeface="Merriweather"/>
                <a:cs typeface="Merriweather"/>
                <a:sym typeface="Merriweather"/>
              </a:rPr>
              <a:t>Glandular secretion</a:t>
            </a:r>
            <a:endParaRPr sz="2500">
              <a:latin typeface="Merriweather"/>
              <a:ea typeface="Merriweather"/>
              <a:cs typeface="Merriweather"/>
              <a:sym typeface="Merriweather"/>
            </a:endParaRPr>
          </a:p>
          <a:p>
            <a:pPr indent="0" lvl="0" marL="0" rtl="0" algn="l">
              <a:spcBef>
                <a:spcPts val="0"/>
              </a:spcBef>
              <a:spcAft>
                <a:spcPts val="0"/>
              </a:spcAft>
              <a:buNone/>
            </a:pPr>
            <a:r>
              <a:t/>
            </a:r>
            <a:endParaRPr sz="2500">
              <a:latin typeface="Merriweather"/>
              <a:ea typeface="Merriweather"/>
              <a:cs typeface="Merriweather"/>
              <a:sym typeface="Merriweather"/>
            </a:endParaRPr>
          </a:p>
          <a:p>
            <a:pPr indent="0" lvl="0" marL="0" rtl="0" algn="l">
              <a:spcBef>
                <a:spcPts val="0"/>
              </a:spcBef>
              <a:spcAft>
                <a:spcPts val="0"/>
              </a:spcAft>
              <a:buNone/>
            </a:pPr>
            <a:r>
              <a:rPr lang="en" sz="3300">
                <a:solidFill>
                  <a:schemeClr val="dk1"/>
                </a:solidFill>
                <a:highlight>
                  <a:srgbClr val="D9D2E9"/>
                </a:highlight>
                <a:latin typeface="Merriweather"/>
                <a:ea typeface="Merriweather"/>
                <a:cs typeface="Merriweather"/>
                <a:sym typeface="Merriweather"/>
              </a:rPr>
              <a:t>Sympathetic stimulation</a:t>
            </a:r>
            <a:endParaRPr sz="2500">
              <a:solidFill>
                <a:schemeClr val="dk1"/>
              </a:solidFill>
              <a:latin typeface="Merriweather"/>
              <a:ea typeface="Merriweather"/>
              <a:cs typeface="Merriweather"/>
              <a:sym typeface="Merriweather"/>
            </a:endParaRPr>
          </a:p>
          <a:p>
            <a:pPr indent="0" lvl="0" marL="0" rtl="0" algn="l">
              <a:spcBef>
                <a:spcPts val="0"/>
              </a:spcBef>
              <a:spcAft>
                <a:spcPts val="0"/>
              </a:spcAft>
              <a:buNone/>
            </a:pPr>
            <a:r>
              <a:rPr lang="en" sz="2500">
                <a:solidFill>
                  <a:schemeClr val="dk1"/>
                </a:solidFill>
                <a:latin typeface="Merriweather"/>
                <a:ea typeface="Merriweather"/>
                <a:cs typeface="Merriweather"/>
                <a:sym typeface="Merriweather"/>
              </a:rPr>
              <a:t>intense </a:t>
            </a:r>
            <a:r>
              <a:rPr b="1" lang="en" sz="2500">
                <a:solidFill>
                  <a:srgbClr val="674EA7"/>
                </a:solidFill>
                <a:latin typeface="Merriweather"/>
                <a:ea typeface="Merriweather"/>
                <a:cs typeface="Merriweather"/>
                <a:sym typeface="Merriweather"/>
              </a:rPr>
              <a:t>vasoconstriction</a:t>
            </a:r>
            <a:r>
              <a:rPr lang="en" sz="2500">
                <a:solidFill>
                  <a:schemeClr val="dk1"/>
                </a:solidFill>
                <a:latin typeface="Merriweather"/>
                <a:ea typeface="Merriweather"/>
                <a:cs typeface="Merriweather"/>
                <a:sym typeface="Merriweather"/>
              </a:rPr>
              <a:t> </a:t>
            </a:r>
            <a:r>
              <a:rPr lang="en" sz="2200">
                <a:solidFill>
                  <a:schemeClr val="dk1"/>
                </a:solidFill>
                <a:latin typeface="Merriweather"/>
                <a:ea typeface="Merriweather"/>
                <a:cs typeface="Merriweather"/>
                <a:sym typeface="Merriweather"/>
              </a:rPr>
              <a:t>of the arterioles</a:t>
            </a:r>
            <a:endParaRPr sz="2200">
              <a:solidFill>
                <a:schemeClr val="dk1"/>
              </a:solidFill>
              <a:latin typeface="Merriweather"/>
              <a:ea typeface="Merriweather"/>
              <a:cs typeface="Merriweather"/>
              <a:sym typeface="Merriweather"/>
            </a:endParaRPr>
          </a:p>
          <a:p>
            <a:pPr indent="0" lvl="0" marL="0" rtl="0" algn="l">
              <a:spcBef>
                <a:spcPts val="0"/>
              </a:spcBef>
              <a:spcAft>
                <a:spcPts val="0"/>
              </a:spcAft>
              <a:buNone/>
            </a:pPr>
            <a:r>
              <a:rPr b="1" lang="en" sz="3000">
                <a:solidFill>
                  <a:srgbClr val="B4A7D6"/>
                </a:solidFill>
                <a:latin typeface="Merriweather"/>
                <a:ea typeface="Merriweather"/>
                <a:cs typeface="Merriweather"/>
                <a:sym typeface="Merriweather"/>
              </a:rPr>
              <a:t>↓</a:t>
            </a:r>
            <a:r>
              <a:rPr b="1" lang="en" sz="3000">
                <a:solidFill>
                  <a:srgbClr val="B6D7A8"/>
                </a:solidFill>
                <a:latin typeface="Merriweather"/>
                <a:ea typeface="Merriweather"/>
                <a:cs typeface="Merriweather"/>
                <a:sym typeface="Merriweather"/>
              </a:rPr>
              <a:t> </a:t>
            </a:r>
            <a:r>
              <a:rPr lang="en" sz="2500">
                <a:solidFill>
                  <a:schemeClr val="dk1"/>
                </a:solidFill>
                <a:latin typeface="Merriweather"/>
                <a:ea typeface="Merriweather"/>
                <a:cs typeface="Merriweather"/>
                <a:sym typeface="Merriweather"/>
              </a:rPr>
              <a:t>Local blood flow </a:t>
            </a:r>
            <a:r>
              <a:rPr lang="en" sz="2200">
                <a:solidFill>
                  <a:srgbClr val="674EA7"/>
                </a:solidFill>
                <a:latin typeface="Merriweather"/>
                <a:ea typeface="Merriweather"/>
                <a:cs typeface="Merriweather"/>
                <a:sym typeface="Merriweather"/>
              </a:rPr>
              <a:t>(greatly)</a:t>
            </a:r>
            <a:endParaRPr sz="2200">
              <a:solidFill>
                <a:srgbClr val="674EA7"/>
              </a:solidFill>
              <a:latin typeface="Merriweather"/>
              <a:ea typeface="Merriweather"/>
              <a:cs typeface="Merriweather"/>
              <a:sym typeface="Merriweather"/>
            </a:endParaRPr>
          </a:p>
          <a:p>
            <a:pPr indent="0" lvl="0" marL="0" rtl="0" algn="l">
              <a:spcBef>
                <a:spcPts val="0"/>
              </a:spcBef>
              <a:spcAft>
                <a:spcPts val="0"/>
              </a:spcAft>
              <a:buNone/>
            </a:pPr>
            <a:r>
              <a:t/>
            </a:r>
            <a:endParaRPr sz="2500">
              <a:solidFill>
                <a:schemeClr val="dk1"/>
              </a:solidFill>
              <a:latin typeface="Merriweather"/>
              <a:ea typeface="Merriweather"/>
              <a:cs typeface="Merriweather"/>
              <a:sym typeface="Merriweather"/>
            </a:endParaRPr>
          </a:p>
          <a:p>
            <a:pPr indent="-387350" lvl="0" marL="457200" rtl="0" algn="l">
              <a:spcBef>
                <a:spcPts val="0"/>
              </a:spcBef>
              <a:spcAft>
                <a:spcPts val="0"/>
              </a:spcAft>
              <a:buClr>
                <a:srgbClr val="B4A7D6"/>
              </a:buClr>
              <a:buSzPts val="2500"/>
              <a:buFont typeface="Merriweather"/>
              <a:buChar char="★"/>
            </a:pPr>
            <a:r>
              <a:rPr lang="en" sz="2500">
                <a:latin typeface="Merriweather"/>
                <a:ea typeface="Merriweather"/>
                <a:cs typeface="Merriweather"/>
                <a:sym typeface="Merriweather"/>
              </a:rPr>
              <a:t>The local metabolic vasodilator mechanisms override the sympathetic effects, returning the normal blood flow to GI muscle and glands</a:t>
            </a:r>
            <a:r>
              <a:rPr lang="en" sz="2500">
                <a:solidFill>
                  <a:srgbClr val="B4A7D6"/>
                </a:solidFill>
                <a:latin typeface="Merriweather"/>
                <a:ea typeface="Merriweather"/>
                <a:cs typeface="Merriweather"/>
                <a:sym typeface="Merriweather"/>
              </a:rPr>
              <a:t>.</a:t>
            </a:r>
            <a:endParaRPr sz="2500">
              <a:solidFill>
                <a:srgbClr val="B4A7D6"/>
              </a:solidFill>
              <a:latin typeface="Merriweather"/>
              <a:ea typeface="Merriweather"/>
              <a:cs typeface="Merriweather"/>
              <a:sym typeface="Merriweather"/>
            </a:endParaRPr>
          </a:p>
        </p:txBody>
      </p:sp>
      <p:sp>
        <p:nvSpPr>
          <p:cNvPr id="599" name="Google Shape;599;p31"/>
          <p:cNvSpPr txBox="1"/>
          <p:nvPr/>
        </p:nvSpPr>
        <p:spPr>
          <a:xfrm>
            <a:off x="0" y="18741708"/>
            <a:ext cx="38178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2400">
                <a:solidFill>
                  <a:srgbClr val="FFFFFF"/>
                </a:solidFill>
                <a:latin typeface="Verdana"/>
                <a:ea typeface="Verdana"/>
                <a:cs typeface="Verdana"/>
                <a:sym typeface="Verdana"/>
              </a:rPr>
              <a:t>Footnotes</a:t>
            </a:r>
            <a:endParaRPr sz="2400">
              <a:solidFill>
                <a:srgbClr val="FFFFFF"/>
              </a:solidFill>
              <a:latin typeface="Verdana"/>
              <a:ea typeface="Verdana"/>
              <a:cs typeface="Verdana"/>
              <a:sym typeface="Verdana"/>
            </a:endParaRPr>
          </a:p>
        </p:txBody>
      </p:sp>
      <p:sp>
        <p:nvSpPr>
          <p:cNvPr id="600" name="Google Shape;600;p31"/>
          <p:cNvSpPr/>
          <p:nvPr/>
        </p:nvSpPr>
        <p:spPr>
          <a:xfrm>
            <a:off x="545100" y="18741700"/>
            <a:ext cx="13585500" cy="4335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601" name="Google Shape;601;p31"/>
          <p:cNvSpPr/>
          <p:nvPr/>
        </p:nvSpPr>
        <p:spPr>
          <a:xfrm>
            <a:off x="0" y="18741700"/>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602" name="Google Shape;602;p31"/>
          <p:cNvSpPr txBox="1"/>
          <p:nvPr/>
        </p:nvSpPr>
        <p:spPr>
          <a:xfrm>
            <a:off x="630800" y="18687325"/>
            <a:ext cx="25632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FFFFFF"/>
                </a:solidFill>
                <a:latin typeface="Oswald"/>
                <a:ea typeface="Oswald"/>
                <a:cs typeface="Oswald"/>
                <a:sym typeface="Oswald"/>
              </a:rPr>
              <a:t>FOOTNOTES</a:t>
            </a:r>
            <a:endParaRPr sz="2500">
              <a:solidFill>
                <a:srgbClr val="FFFFFF"/>
              </a:solidFill>
              <a:latin typeface="Oswald"/>
              <a:ea typeface="Oswald"/>
              <a:cs typeface="Oswald"/>
              <a:sym typeface="Oswald"/>
            </a:endParaRPr>
          </a:p>
        </p:txBody>
      </p:sp>
      <p:sp>
        <p:nvSpPr>
          <p:cNvPr id="603" name="Google Shape;603;p31"/>
          <p:cNvSpPr txBox="1"/>
          <p:nvPr/>
        </p:nvSpPr>
        <p:spPr>
          <a:xfrm>
            <a:off x="-142400" y="19186000"/>
            <a:ext cx="14239500" cy="6996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Merriweather"/>
              <a:buAutoNum type="arabicPeriod"/>
            </a:pPr>
            <a:r>
              <a:rPr lang="en">
                <a:latin typeface="Merriweather"/>
                <a:ea typeface="Merriweather"/>
                <a:cs typeface="Merriweather"/>
                <a:sym typeface="Merriweather"/>
              </a:rPr>
              <a:t>Sinusoids are minute vessels that are lined by phagocytic cells called, Kupffer cells, these help in phagocytosis of microorganisms helping us avoid states like septicemia. </a:t>
            </a:r>
            <a:endParaRPr>
              <a:latin typeface="Merriweather"/>
              <a:ea typeface="Merriweather"/>
              <a:cs typeface="Merriweather"/>
              <a:sym typeface="Merriweather"/>
            </a:endParaRPr>
          </a:p>
        </p:txBody>
      </p:sp>
      <p:sp>
        <p:nvSpPr>
          <p:cNvPr id="604" name="Google Shape;604;p31"/>
          <p:cNvSpPr txBox="1"/>
          <p:nvPr/>
        </p:nvSpPr>
        <p:spPr>
          <a:xfrm>
            <a:off x="10091554" y="9489947"/>
            <a:ext cx="36684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400">
                <a:highlight>
                  <a:srgbClr val="FFFFFF"/>
                </a:highlight>
                <a:latin typeface="Merriweather"/>
                <a:ea typeface="Merriweather"/>
                <a:cs typeface="Merriweather"/>
                <a:sym typeface="Merriweather"/>
              </a:rPr>
              <a:t>Figure 1-30</a:t>
            </a:r>
            <a:endParaRPr b="1" sz="2400">
              <a:highlight>
                <a:srgbClr val="FFFFFF"/>
              </a:highlight>
              <a:latin typeface="Merriweather"/>
              <a:ea typeface="Merriweather"/>
              <a:cs typeface="Merriweather"/>
              <a:sym typeface="Merriweathe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 name="Shape 70"/>
        <p:cNvGrpSpPr/>
        <p:nvPr/>
      </p:nvGrpSpPr>
      <p:grpSpPr>
        <a:xfrm>
          <a:off x="0" y="0"/>
          <a:ext cx="0" cy="0"/>
          <a:chOff x="0" y="0"/>
          <a:chExt cx="0" cy="0"/>
        </a:xfrm>
      </p:grpSpPr>
      <p:sp>
        <p:nvSpPr>
          <p:cNvPr id="71" name="Google Shape;71;p14"/>
          <p:cNvSpPr/>
          <p:nvPr/>
        </p:nvSpPr>
        <p:spPr>
          <a:xfrm>
            <a:off x="0" y="3704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72" name="Google Shape;72;p14"/>
          <p:cNvSpPr/>
          <p:nvPr/>
        </p:nvSpPr>
        <p:spPr>
          <a:xfrm>
            <a:off x="656616" y="3705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73" name="Google Shape;73;p14"/>
          <p:cNvSpPr/>
          <p:nvPr/>
        </p:nvSpPr>
        <p:spPr>
          <a:xfrm rot="10800000">
            <a:off x="226550" y="1527200"/>
            <a:ext cx="13446000" cy="4719900"/>
          </a:xfrm>
          <a:prstGeom prst="round1Rect">
            <a:avLst>
              <a:gd fmla="val 16667" name="adj"/>
            </a:avLst>
          </a:prstGeom>
          <a:noFill/>
          <a:ln cap="flat" cmpd="sng" w="38100">
            <a:solidFill>
              <a:srgbClr val="666666"/>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74" name="Google Shape;74;p14"/>
          <p:cNvSpPr txBox="1"/>
          <p:nvPr/>
        </p:nvSpPr>
        <p:spPr>
          <a:xfrm>
            <a:off x="114093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One</a:t>
            </a:r>
            <a:endParaRPr sz="3500">
              <a:latin typeface="Oswald"/>
              <a:ea typeface="Oswald"/>
              <a:cs typeface="Oswald"/>
              <a:sym typeface="Oswald"/>
            </a:endParaRPr>
          </a:p>
        </p:txBody>
      </p:sp>
      <p:sp>
        <p:nvSpPr>
          <p:cNvPr id="75" name="Google Shape;75;p14"/>
          <p:cNvSpPr/>
          <p:nvPr/>
        </p:nvSpPr>
        <p:spPr>
          <a:xfrm>
            <a:off x="704050" y="1174841"/>
            <a:ext cx="13446000" cy="4335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76" name="Google Shape;76;p14"/>
          <p:cNvSpPr/>
          <p:nvPr/>
        </p:nvSpPr>
        <p:spPr>
          <a:xfrm>
            <a:off x="207500" y="1174841"/>
            <a:ext cx="18873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4"/>
          <p:cNvSpPr txBox="1"/>
          <p:nvPr/>
        </p:nvSpPr>
        <p:spPr>
          <a:xfrm>
            <a:off x="255115" y="1165741"/>
            <a:ext cx="1887300" cy="4335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2800">
                <a:solidFill>
                  <a:srgbClr val="FFFFFF"/>
                </a:solidFill>
                <a:latin typeface="Oswald"/>
                <a:ea typeface="Oswald"/>
                <a:cs typeface="Oswald"/>
                <a:sym typeface="Oswald"/>
              </a:rPr>
              <a:t>OBJECTIVES</a:t>
            </a:r>
            <a:endParaRPr sz="2800">
              <a:solidFill>
                <a:srgbClr val="FFFFFF"/>
              </a:solidFill>
              <a:latin typeface="Oswald"/>
              <a:ea typeface="Oswald"/>
              <a:cs typeface="Oswald"/>
              <a:sym typeface="Oswald"/>
            </a:endParaRPr>
          </a:p>
        </p:txBody>
      </p:sp>
      <p:sp>
        <p:nvSpPr>
          <p:cNvPr id="78" name="Google Shape;78;p14"/>
          <p:cNvSpPr txBox="1"/>
          <p:nvPr/>
        </p:nvSpPr>
        <p:spPr>
          <a:xfrm>
            <a:off x="188014" y="3216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1</a:t>
            </a:r>
            <a:endParaRPr sz="4500">
              <a:solidFill>
                <a:srgbClr val="FFFFFF"/>
              </a:solidFill>
              <a:latin typeface="Oswald"/>
              <a:ea typeface="Oswald"/>
              <a:cs typeface="Oswald"/>
              <a:sym typeface="Oswald"/>
            </a:endParaRPr>
          </a:p>
        </p:txBody>
      </p:sp>
      <p:sp>
        <p:nvSpPr>
          <p:cNvPr id="79" name="Google Shape;79;p14"/>
          <p:cNvSpPr txBox="1"/>
          <p:nvPr/>
        </p:nvSpPr>
        <p:spPr>
          <a:xfrm>
            <a:off x="929925" y="321600"/>
            <a:ext cx="112776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GENERAL PRINCIPlES OF GIT PHYSIOLOGY </a:t>
            </a:r>
            <a:endParaRPr sz="3200">
              <a:solidFill>
                <a:srgbClr val="FFFFFF"/>
              </a:solidFill>
              <a:latin typeface="Oswald"/>
              <a:ea typeface="Oswald"/>
              <a:cs typeface="Oswald"/>
              <a:sym typeface="Oswald"/>
            </a:endParaRPr>
          </a:p>
        </p:txBody>
      </p:sp>
      <p:sp>
        <p:nvSpPr>
          <p:cNvPr id="80" name="Google Shape;80;p14"/>
          <p:cNvSpPr txBox="1"/>
          <p:nvPr/>
        </p:nvSpPr>
        <p:spPr>
          <a:xfrm>
            <a:off x="716111" y="1527299"/>
            <a:ext cx="12512400" cy="461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93C47D"/>
                </a:solidFill>
                <a:latin typeface="Merriweather"/>
                <a:ea typeface="Merriweather"/>
                <a:cs typeface="Merriweather"/>
                <a:sym typeface="Merriweather"/>
              </a:rPr>
              <a:t>•</a:t>
            </a:r>
            <a:r>
              <a:rPr lang="en" sz="1700">
                <a:solidFill>
                  <a:srgbClr val="93C47D"/>
                </a:solidFill>
                <a:latin typeface="Merriweather"/>
                <a:ea typeface="Merriweather"/>
                <a:cs typeface="Merriweather"/>
                <a:sym typeface="Merriweather"/>
              </a:rPr>
              <a:t> </a:t>
            </a:r>
            <a:r>
              <a:rPr lang="en" sz="1700">
                <a:latin typeface="Merriweather"/>
                <a:ea typeface="Merriweather"/>
                <a:cs typeface="Merriweather"/>
                <a:sym typeface="Merriweather"/>
              </a:rPr>
              <a:t>Physiologic Anatomy of the Gastrointestinal Wall</a:t>
            </a:r>
            <a:endParaRPr sz="1700">
              <a:latin typeface="Merriweather"/>
              <a:ea typeface="Merriweather"/>
              <a:cs typeface="Merriweather"/>
              <a:sym typeface="Merriweather"/>
            </a:endParaRPr>
          </a:p>
          <a:p>
            <a:pPr indent="0" lvl="0" marL="0" rtl="0" algn="l">
              <a:spcBef>
                <a:spcPts val="0"/>
              </a:spcBef>
              <a:spcAft>
                <a:spcPts val="0"/>
              </a:spcAft>
              <a:buNone/>
            </a:pPr>
            <a:r>
              <a:rPr lang="en" sz="2000">
                <a:solidFill>
                  <a:srgbClr val="93C47D"/>
                </a:solidFill>
                <a:latin typeface="Merriweather"/>
                <a:ea typeface="Merriweather"/>
                <a:cs typeface="Merriweather"/>
                <a:sym typeface="Merriweather"/>
              </a:rPr>
              <a:t>•</a:t>
            </a:r>
            <a:r>
              <a:rPr lang="en" sz="1700">
                <a:latin typeface="Merriweather"/>
                <a:ea typeface="Merriweather"/>
                <a:cs typeface="Merriweather"/>
                <a:sym typeface="Merriweather"/>
              </a:rPr>
              <a:t> The General/</a:t>
            </a:r>
            <a:r>
              <a:rPr lang="en" sz="1700">
                <a:solidFill>
                  <a:srgbClr val="45818E"/>
                </a:solidFill>
                <a:latin typeface="Merriweather"/>
                <a:ea typeface="Merriweather"/>
                <a:cs typeface="Merriweather"/>
                <a:sym typeface="Merriweather"/>
              </a:rPr>
              <a:t>specific</a:t>
            </a:r>
            <a:r>
              <a:rPr lang="en" sz="1700">
                <a:latin typeface="Merriweather"/>
                <a:ea typeface="Merriweather"/>
                <a:cs typeface="Merriweather"/>
                <a:sym typeface="Merriweather"/>
              </a:rPr>
              <a:t> Characteristics of Smooth Muscle</a:t>
            </a:r>
            <a:endParaRPr sz="1700">
              <a:latin typeface="Merriweather"/>
              <a:ea typeface="Merriweather"/>
              <a:cs typeface="Merriweather"/>
              <a:sym typeface="Merriweather"/>
            </a:endParaRPr>
          </a:p>
          <a:p>
            <a:pPr indent="0" lvl="0" marL="0" rtl="0" algn="l">
              <a:spcBef>
                <a:spcPts val="0"/>
              </a:spcBef>
              <a:spcAft>
                <a:spcPts val="0"/>
              </a:spcAft>
              <a:buNone/>
            </a:pPr>
            <a:r>
              <a:rPr lang="en" sz="2000">
                <a:solidFill>
                  <a:srgbClr val="93C47D"/>
                </a:solidFill>
                <a:latin typeface="Merriweather"/>
                <a:ea typeface="Merriweather"/>
                <a:cs typeface="Merriweather"/>
                <a:sym typeface="Merriweather"/>
              </a:rPr>
              <a:t>•</a:t>
            </a:r>
            <a:r>
              <a:rPr lang="en" sz="1700">
                <a:latin typeface="Merriweather"/>
                <a:ea typeface="Merriweather"/>
                <a:cs typeface="Merriweather"/>
                <a:sym typeface="Merriweather"/>
              </a:rPr>
              <a:t> </a:t>
            </a:r>
            <a:r>
              <a:rPr lang="en" sz="1700">
                <a:solidFill>
                  <a:srgbClr val="8E7CC3"/>
                </a:solidFill>
                <a:latin typeface="Merriweather"/>
                <a:ea typeface="Merriweather"/>
                <a:cs typeface="Merriweather"/>
                <a:sym typeface="Merriweather"/>
              </a:rPr>
              <a:t>Smooth muscle cell classifications and types of contraction</a:t>
            </a:r>
            <a:endParaRPr sz="1700">
              <a:solidFill>
                <a:srgbClr val="8E7CC3"/>
              </a:solidFill>
              <a:latin typeface="Merriweather"/>
              <a:ea typeface="Merriweather"/>
              <a:cs typeface="Merriweather"/>
              <a:sym typeface="Merriweather"/>
            </a:endParaRPr>
          </a:p>
          <a:p>
            <a:pPr indent="0" lvl="0" marL="0" rtl="0" algn="l">
              <a:spcBef>
                <a:spcPts val="0"/>
              </a:spcBef>
              <a:spcAft>
                <a:spcPts val="0"/>
              </a:spcAft>
              <a:buNone/>
            </a:pPr>
            <a:r>
              <a:rPr lang="en" sz="2000">
                <a:solidFill>
                  <a:srgbClr val="93C47D"/>
                </a:solidFill>
                <a:latin typeface="Merriweather"/>
                <a:ea typeface="Merriweather"/>
                <a:cs typeface="Merriweather"/>
                <a:sym typeface="Merriweather"/>
              </a:rPr>
              <a:t>•</a:t>
            </a:r>
            <a:r>
              <a:rPr lang="en" sz="1700">
                <a:latin typeface="Merriweather"/>
                <a:ea typeface="Merriweather"/>
                <a:cs typeface="Merriweather"/>
                <a:sym typeface="Merriweather"/>
              </a:rPr>
              <a:t> </a:t>
            </a:r>
            <a:r>
              <a:rPr lang="en" sz="1700">
                <a:solidFill>
                  <a:srgbClr val="8E7CC3"/>
                </a:solidFill>
                <a:latin typeface="Merriweather"/>
                <a:ea typeface="Merriweather"/>
                <a:cs typeface="Merriweather"/>
                <a:sym typeface="Merriweather"/>
              </a:rPr>
              <a:t>Muscle layers in GI wall</a:t>
            </a:r>
            <a:endParaRPr sz="1700">
              <a:solidFill>
                <a:srgbClr val="8E7CC3"/>
              </a:solidFill>
              <a:latin typeface="Merriweather"/>
              <a:ea typeface="Merriweather"/>
              <a:cs typeface="Merriweather"/>
              <a:sym typeface="Merriweather"/>
            </a:endParaRPr>
          </a:p>
          <a:p>
            <a:pPr indent="0" lvl="0" marL="0" rtl="0" algn="l">
              <a:spcBef>
                <a:spcPts val="0"/>
              </a:spcBef>
              <a:spcAft>
                <a:spcPts val="0"/>
              </a:spcAft>
              <a:buNone/>
            </a:pPr>
            <a:r>
              <a:rPr lang="en" sz="2000">
                <a:solidFill>
                  <a:srgbClr val="93C47D"/>
                </a:solidFill>
                <a:latin typeface="Merriweather"/>
                <a:ea typeface="Merriweather"/>
                <a:cs typeface="Merriweather"/>
                <a:sym typeface="Merriweather"/>
              </a:rPr>
              <a:t>•</a:t>
            </a:r>
            <a:r>
              <a:rPr lang="en" sz="1700">
                <a:latin typeface="Merriweather"/>
                <a:ea typeface="Merriweather"/>
                <a:cs typeface="Merriweather"/>
                <a:sym typeface="Merriweather"/>
              </a:rPr>
              <a:t> </a:t>
            </a:r>
            <a:r>
              <a:rPr lang="en" sz="1700">
                <a:solidFill>
                  <a:srgbClr val="8E7CC3"/>
                </a:solidFill>
                <a:latin typeface="Merriweather"/>
                <a:ea typeface="Merriweather"/>
                <a:cs typeface="Merriweather"/>
                <a:sym typeface="Merriweather"/>
              </a:rPr>
              <a:t>Electrical Activity of Gastrointestinal Smooth Muscle</a:t>
            </a:r>
            <a:endParaRPr sz="1700">
              <a:solidFill>
                <a:srgbClr val="8E7CC3"/>
              </a:solidFill>
              <a:latin typeface="Merriweather"/>
              <a:ea typeface="Merriweather"/>
              <a:cs typeface="Merriweather"/>
              <a:sym typeface="Merriweather"/>
            </a:endParaRPr>
          </a:p>
          <a:p>
            <a:pPr indent="0" lvl="0" marL="0" rtl="0" algn="l">
              <a:spcBef>
                <a:spcPts val="0"/>
              </a:spcBef>
              <a:spcAft>
                <a:spcPts val="0"/>
              </a:spcAft>
              <a:buNone/>
            </a:pPr>
            <a:r>
              <a:rPr lang="en" sz="2000">
                <a:solidFill>
                  <a:srgbClr val="93C47D"/>
                </a:solidFill>
                <a:latin typeface="Merriweather"/>
                <a:ea typeface="Merriweather"/>
                <a:cs typeface="Merriweather"/>
                <a:sym typeface="Merriweather"/>
              </a:rPr>
              <a:t>•</a:t>
            </a:r>
            <a:r>
              <a:rPr lang="en" sz="1700">
                <a:latin typeface="Merriweather"/>
                <a:ea typeface="Merriweather"/>
                <a:cs typeface="Merriweather"/>
                <a:sym typeface="Merriweather"/>
              </a:rPr>
              <a:t> </a:t>
            </a:r>
            <a:r>
              <a:rPr lang="en" sz="1700">
                <a:solidFill>
                  <a:srgbClr val="8E7CC3"/>
                </a:solidFill>
                <a:latin typeface="Merriweather"/>
                <a:ea typeface="Merriweather"/>
                <a:cs typeface="Merriweather"/>
                <a:sym typeface="Merriweather"/>
              </a:rPr>
              <a:t>Slow Waves and spike potentials</a:t>
            </a:r>
            <a:endParaRPr sz="1700">
              <a:solidFill>
                <a:srgbClr val="8E7CC3"/>
              </a:solidFill>
              <a:latin typeface="Merriweather"/>
              <a:ea typeface="Merriweather"/>
              <a:cs typeface="Merriweather"/>
              <a:sym typeface="Merriweather"/>
            </a:endParaRPr>
          </a:p>
          <a:p>
            <a:pPr indent="0" lvl="0" marL="0" rtl="0" algn="l">
              <a:spcBef>
                <a:spcPts val="0"/>
              </a:spcBef>
              <a:spcAft>
                <a:spcPts val="0"/>
              </a:spcAft>
              <a:buNone/>
            </a:pPr>
            <a:r>
              <a:rPr lang="en" sz="2000">
                <a:solidFill>
                  <a:srgbClr val="93C47D"/>
                </a:solidFill>
                <a:latin typeface="Merriweather"/>
                <a:ea typeface="Merriweather"/>
                <a:cs typeface="Merriweather"/>
                <a:sym typeface="Merriweather"/>
              </a:rPr>
              <a:t>•</a:t>
            </a:r>
            <a:r>
              <a:rPr lang="en" sz="1700">
                <a:latin typeface="Merriweather"/>
                <a:ea typeface="Merriweather"/>
                <a:cs typeface="Merriweather"/>
                <a:sym typeface="Merriweather"/>
              </a:rPr>
              <a:t> </a:t>
            </a:r>
            <a:r>
              <a:rPr lang="en" sz="1700">
                <a:solidFill>
                  <a:srgbClr val="8E7CC3"/>
                </a:solidFill>
                <a:latin typeface="Merriweather"/>
                <a:ea typeface="Merriweather"/>
                <a:cs typeface="Merriweather"/>
                <a:sym typeface="Merriweather"/>
              </a:rPr>
              <a:t>Calcium Ions and Muscle Contraction</a:t>
            </a:r>
            <a:endParaRPr sz="1700">
              <a:solidFill>
                <a:srgbClr val="8E7CC3"/>
              </a:solidFill>
              <a:latin typeface="Merriweather"/>
              <a:ea typeface="Merriweather"/>
              <a:cs typeface="Merriweather"/>
              <a:sym typeface="Merriweather"/>
            </a:endParaRPr>
          </a:p>
          <a:p>
            <a:pPr indent="0" lvl="0" marL="0" rtl="0" algn="l">
              <a:spcBef>
                <a:spcPts val="0"/>
              </a:spcBef>
              <a:spcAft>
                <a:spcPts val="0"/>
              </a:spcAft>
              <a:buNone/>
            </a:pPr>
            <a:r>
              <a:rPr lang="en" sz="2000">
                <a:solidFill>
                  <a:srgbClr val="93C47D"/>
                </a:solidFill>
                <a:latin typeface="Merriweather"/>
                <a:ea typeface="Merriweather"/>
                <a:cs typeface="Merriweather"/>
                <a:sym typeface="Merriweather"/>
              </a:rPr>
              <a:t>•</a:t>
            </a:r>
            <a:r>
              <a:rPr lang="en" sz="1700">
                <a:latin typeface="Merriweather"/>
                <a:ea typeface="Merriweather"/>
                <a:cs typeface="Merriweather"/>
                <a:sym typeface="Merriweather"/>
              </a:rPr>
              <a:t> </a:t>
            </a:r>
            <a:r>
              <a:rPr lang="en" sz="1700">
                <a:solidFill>
                  <a:srgbClr val="8E7CC3"/>
                </a:solidFill>
                <a:latin typeface="Merriweather"/>
                <a:ea typeface="Merriweather"/>
                <a:cs typeface="Merriweather"/>
                <a:sym typeface="Merriweather"/>
              </a:rPr>
              <a:t>Neural</a:t>
            </a:r>
            <a:r>
              <a:rPr lang="en" sz="1700">
                <a:latin typeface="Merriweather"/>
                <a:ea typeface="Merriweather"/>
                <a:cs typeface="Merriweather"/>
                <a:sym typeface="Merriweather"/>
              </a:rPr>
              <a:t> Control of Gastrointestinal Function-Enteric Nervous System (ENS)</a:t>
            </a:r>
            <a:endParaRPr sz="1700">
              <a:latin typeface="Merriweather"/>
              <a:ea typeface="Merriweather"/>
              <a:cs typeface="Merriweather"/>
              <a:sym typeface="Merriweather"/>
            </a:endParaRPr>
          </a:p>
          <a:p>
            <a:pPr indent="0" lvl="0" marL="0" rtl="0" algn="l">
              <a:spcBef>
                <a:spcPts val="0"/>
              </a:spcBef>
              <a:spcAft>
                <a:spcPts val="0"/>
              </a:spcAft>
              <a:buNone/>
            </a:pPr>
            <a:r>
              <a:rPr lang="en" sz="2000">
                <a:solidFill>
                  <a:srgbClr val="93C47D"/>
                </a:solidFill>
                <a:latin typeface="Merriweather"/>
                <a:ea typeface="Merriweather"/>
                <a:cs typeface="Merriweather"/>
                <a:sym typeface="Merriweather"/>
              </a:rPr>
              <a:t>•</a:t>
            </a:r>
            <a:r>
              <a:rPr lang="en" sz="1700">
                <a:latin typeface="Merriweather"/>
                <a:ea typeface="Merriweather"/>
                <a:cs typeface="Merriweather"/>
                <a:sym typeface="Merriweather"/>
              </a:rPr>
              <a:t> </a:t>
            </a:r>
            <a:r>
              <a:rPr lang="en" sz="1700">
                <a:solidFill>
                  <a:srgbClr val="8E7CC3"/>
                </a:solidFill>
                <a:latin typeface="Merriweather"/>
                <a:ea typeface="Merriweather"/>
                <a:cs typeface="Merriweather"/>
                <a:sym typeface="Merriweather"/>
              </a:rPr>
              <a:t>Differences Between the Myenteric and Submucosal Plexuses</a:t>
            </a:r>
            <a:endParaRPr sz="1700">
              <a:solidFill>
                <a:srgbClr val="8E7CC3"/>
              </a:solidFill>
              <a:latin typeface="Merriweather"/>
              <a:ea typeface="Merriweather"/>
              <a:cs typeface="Merriweather"/>
              <a:sym typeface="Merriweather"/>
            </a:endParaRPr>
          </a:p>
          <a:p>
            <a:pPr indent="0" lvl="0" marL="0" rtl="0" algn="l">
              <a:spcBef>
                <a:spcPts val="0"/>
              </a:spcBef>
              <a:spcAft>
                <a:spcPts val="0"/>
              </a:spcAft>
              <a:buNone/>
            </a:pPr>
            <a:r>
              <a:rPr lang="en" sz="2000">
                <a:solidFill>
                  <a:srgbClr val="93C47D"/>
                </a:solidFill>
                <a:latin typeface="Merriweather"/>
                <a:ea typeface="Merriweather"/>
                <a:cs typeface="Merriweather"/>
                <a:sym typeface="Merriweather"/>
              </a:rPr>
              <a:t>•</a:t>
            </a:r>
            <a:r>
              <a:rPr lang="en" sz="1700">
                <a:latin typeface="Merriweather"/>
                <a:ea typeface="Merriweather"/>
                <a:cs typeface="Merriweather"/>
                <a:sym typeface="Merriweather"/>
              </a:rPr>
              <a:t> Types of Neurotransmitters Secreted by Enteric Neurons</a:t>
            </a:r>
            <a:endParaRPr sz="1700">
              <a:latin typeface="Merriweather"/>
              <a:ea typeface="Merriweather"/>
              <a:cs typeface="Merriweather"/>
              <a:sym typeface="Merriweather"/>
            </a:endParaRPr>
          </a:p>
          <a:p>
            <a:pPr indent="0" lvl="0" marL="0" rtl="0" algn="l">
              <a:spcBef>
                <a:spcPts val="0"/>
              </a:spcBef>
              <a:spcAft>
                <a:spcPts val="0"/>
              </a:spcAft>
              <a:buNone/>
            </a:pPr>
            <a:r>
              <a:rPr lang="en" sz="2000">
                <a:solidFill>
                  <a:srgbClr val="93C47D"/>
                </a:solidFill>
                <a:latin typeface="Merriweather"/>
                <a:ea typeface="Merriweather"/>
                <a:cs typeface="Merriweather"/>
                <a:sym typeface="Merriweather"/>
              </a:rPr>
              <a:t>•</a:t>
            </a:r>
            <a:r>
              <a:rPr lang="en" sz="1700">
                <a:latin typeface="Merriweather"/>
                <a:ea typeface="Merriweather"/>
                <a:cs typeface="Merriweather"/>
                <a:sym typeface="Merriweather"/>
              </a:rPr>
              <a:t> </a:t>
            </a:r>
            <a:r>
              <a:rPr lang="en" sz="1700">
                <a:solidFill>
                  <a:srgbClr val="8E7CC3"/>
                </a:solidFill>
                <a:latin typeface="Merriweather"/>
                <a:ea typeface="Merriweather"/>
                <a:cs typeface="Merriweather"/>
                <a:sym typeface="Merriweather"/>
              </a:rPr>
              <a:t>Autonomic Control of the Gastrointestinal Tract</a:t>
            </a:r>
            <a:endParaRPr sz="1700">
              <a:solidFill>
                <a:srgbClr val="8E7CC3"/>
              </a:solidFill>
              <a:latin typeface="Merriweather"/>
              <a:ea typeface="Merriweather"/>
              <a:cs typeface="Merriweather"/>
              <a:sym typeface="Merriweather"/>
            </a:endParaRPr>
          </a:p>
          <a:p>
            <a:pPr indent="0" lvl="0" marL="0" rtl="0" algn="l">
              <a:spcBef>
                <a:spcPts val="0"/>
              </a:spcBef>
              <a:spcAft>
                <a:spcPts val="0"/>
              </a:spcAft>
              <a:buNone/>
            </a:pPr>
            <a:r>
              <a:rPr lang="en" sz="2000">
                <a:solidFill>
                  <a:srgbClr val="93C47D"/>
                </a:solidFill>
                <a:latin typeface="Merriweather"/>
                <a:ea typeface="Merriweather"/>
                <a:cs typeface="Merriweather"/>
                <a:sym typeface="Merriweather"/>
              </a:rPr>
              <a:t>•</a:t>
            </a:r>
            <a:r>
              <a:rPr lang="en" sz="1700">
                <a:latin typeface="Merriweather"/>
                <a:ea typeface="Merriweather"/>
                <a:cs typeface="Merriweather"/>
                <a:sym typeface="Merriweather"/>
              </a:rPr>
              <a:t> </a:t>
            </a:r>
            <a:r>
              <a:rPr lang="en" sz="1700">
                <a:solidFill>
                  <a:srgbClr val="8E7CC3"/>
                </a:solidFill>
                <a:latin typeface="Merriweather"/>
                <a:ea typeface="Merriweather"/>
                <a:cs typeface="Merriweather"/>
                <a:sym typeface="Merriweather"/>
              </a:rPr>
              <a:t>Hormonal Control of Gastrointestinal Motility</a:t>
            </a:r>
            <a:endParaRPr sz="1700">
              <a:solidFill>
                <a:srgbClr val="8E7CC3"/>
              </a:solidFill>
              <a:latin typeface="Merriweather"/>
              <a:ea typeface="Merriweather"/>
              <a:cs typeface="Merriweather"/>
              <a:sym typeface="Merriweather"/>
            </a:endParaRPr>
          </a:p>
          <a:p>
            <a:pPr indent="0" lvl="0" marL="0" rtl="0" algn="l">
              <a:spcBef>
                <a:spcPts val="0"/>
              </a:spcBef>
              <a:spcAft>
                <a:spcPts val="0"/>
              </a:spcAft>
              <a:buNone/>
            </a:pPr>
            <a:r>
              <a:rPr lang="en" sz="2000">
                <a:solidFill>
                  <a:srgbClr val="93C47D"/>
                </a:solidFill>
                <a:latin typeface="Merriweather"/>
                <a:ea typeface="Merriweather"/>
                <a:cs typeface="Merriweather"/>
                <a:sym typeface="Merriweather"/>
              </a:rPr>
              <a:t>•</a:t>
            </a:r>
            <a:r>
              <a:rPr lang="en" sz="1700">
                <a:latin typeface="Merriweather"/>
                <a:ea typeface="Merriweather"/>
                <a:cs typeface="Merriweather"/>
                <a:sym typeface="Merriweather"/>
              </a:rPr>
              <a:t> Functional Types of Movements in the GI Tract</a:t>
            </a:r>
            <a:endParaRPr sz="1700">
              <a:latin typeface="Merriweather"/>
              <a:ea typeface="Merriweather"/>
              <a:cs typeface="Merriweather"/>
              <a:sym typeface="Merriweather"/>
            </a:endParaRPr>
          </a:p>
          <a:p>
            <a:pPr indent="0" lvl="0" marL="0" rtl="0" algn="l">
              <a:spcBef>
                <a:spcPts val="0"/>
              </a:spcBef>
              <a:spcAft>
                <a:spcPts val="0"/>
              </a:spcAft>
              <a:buNone/>
            </a:pPr>
            <a:r>
              <a:rPr lang="en" sz="2000">
                <a:solidFill>
                  <a:srgbClr val="93C47D"/>
                </a:solidFill>
                <a:latin typeface="Merriweather"/>
                <a:ea typeface="Merriweather"/>
                <a:cs typeface="Merriweather"/>
                <a:sym typeface="Merriweather"/>
              </a:rPr>
              <a:t>•</a:t>
            </a:r>
            <a:r>
              <a:rPr lang="en" sz="1700">
                <a:latin typeface="Merriweather"/>
                <a:ea typeface="Merriweather"/>
                <a:cs typeface="Merriweather"/>
                <a:sym typeface="Merriweather"/>
              </a:rPr>
              <a:t> Gastrointestinal Blood Flow (Splanchnic Circulation)</a:t>
            </a:r>
            <a:endParaRPr sz="1700">
              <a:latin typeface="Merriweather"/>
              <a:ea typeface="Merriweather"/>
              <a:cs typeface="Merriweather"/>
              <a:sym typeface="Merriweather"/>
            </a:endParaRPr>
          </a:p>
          <a:p>
            <a:pPr indent="0" lvl="0" marL="0" rtl="0" algn="l">
              <a:spcBef>
                <a:spcPts val="0"/>
              </a:spcBef>
              <a:spcAft>
                <a:spcPts val="0"/>
              </a:spcAft>
              <a:buNone/>
            </a:pPr>
            <a:r>
              <a:rPr lang="en" sz="2000">
                <a:solidFill>
                  <a:srgbClr val="93C47D"/>
                </a:solidFill>
                <a:latin typeface="Merriweather"/>
                <a:ea typeface="Merriweather"/>
                <a:cs typeface="Merriweather"/>
                <a:sym typeface="Merriweather"/>
              </a:rPr>
              <a:t>•</a:t>
            </a:r>
            <a:r>
              <a:rPr lang="en" sz="1700">
                <a:latin typeface="Merriweather"/>
                <a:ea typeface="Merriweather"/>
                <a:cs typeface="Merriweather"/>
                <a:sym typeface="Merriweather"/>
              </a:rPr>
              <a:t> Effects of Gut Activity and Metabolic Factors on Gastrointestinal Blood Flow</a:t>
            </a:r>
            <a:endParaRPr sz="1700">
              <a:latin typeface="Merriweather"/>
              <a:ea typeface="Merriweather"/>
              <a:cs typeface="Merriweather"/>
              <a:sym typeface="Merriweather"/>
            </a:endParaRPr>
          </a:p>
        </p:txBody>
      </p:sp>
      <p:sp>
        <p:nvSpPr>
          <p:cNvPr id="81" name="Google Shape;81;p14"/>
          <p:cNvSpPr/>
          <p:nvPr/>
        </p:nvSpPr>
        <p:spPr>
          <a:xfrm flipH="1" rot="10800000">
            <a:off x="328400" y="6543600"/>
            <a:ext cx="13394700" cy="4302600"/>
          </a:xfrm>
          <a:prstGeom prst="round1Rect">
            <a:avLst>
              <a:gd fmla="val 16667" name="adj"/>
            </a:avLst>
          </a:prstGeom>
          <a:noFill/>
          <a:ln cap="flat" cmpd="sng" w="19050">
            <a:solidFill>
              <a:srgbClr val="45818E"/>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82" name="Google Shape;82;p14"/>
          <p:cNvSpPr/>
          <p:nvPr/>
        </p:nvSpPr>
        <p:spPr>
          <a:xfrm>
            <a:off x="12288048" y="6543550"/>
            <a:ext cx="468600" cy="4302600"/>
          </a:xfrm>
          <a:prstGeom prst="rect">
            <a:avLst/>
          </a:prstGeom>
          <a:solidFill>
            <a:srgbClr val="CCCCCC"/>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83" name="Google Shape;83;p14"/>
          <p:cNvSpPr txBox="1"/>
          <p:nvPr/>
        </p:nvSpPr>
        <p:spPr>
          <a:xfrm>
            <a:off x="1229138" y="6449977"/>
            <a:ext cx="73383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latin typeface="Oswald"/>
                <a:ea typeface="Oswald"/>
                <a:cs typeface="Oswald"/>
                <a:sym typeface="Oswald"/>
              </a:rPr>
              <a:t>Case Study</a:t>
            </a:r>
            <a:endParaRPr sz="4800">
              <a:latin typeface="Oswald"/>
              <a:ea typeface="Oswald"/>
              <a:cs typeface="Oswald"/>
              <a:sym typeface="Oswald"/>
            </a:endParaRPr>
          </a:p>
        </p:txBody>
      </p:sp>
      <p:sp>
        <p:nvSpPr>
          <p:cNvPr id="84" name="Google Shape;84;p14"/>
          <p:cNvSpPr/>
          <p:nvPr/>
        </p:nvSpPr>
        <p:spPr>
          <a:xfrm>
            <a:off x="11529875" y="6543550"/>
            <a:ext cx="468600" cy="4302600"/>
          </a:xfrm>
          <a:prstGeom prst="rect">
            <a:avLst/>
          </a:prstGeom>
          <a:solidFill>
            <a:srgbClr val="45818E"/>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85" name="Google Shape;85;p14"/>
          <p:cNvSpPr txBox="1"/>
          <p:nvPr/>
        </p:nvSpPr>
        <p:spPr>
          <a:xfrm>
            <a:off x="792300" y="7591500"/>
            <a:ext cx="10265700" cy="325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latin typeface="Merriweather"/>
                <a:ea typeface="Merriweather"/>
                <a:cs typeface="Merriweather"/>
                <a:sym typeface="Merriweather"/>
              </a:rPr>
              <a:t>Term baby boy born to a 29 year old G2P1+ 0 by NSVD found to have features of Down’s syndrome. At 30 hours of age Baby was feeding well but didn’t pass meconium. On examination abdomen distended. Anus patent in normal position. During PR examination passed gush of meconium.</a:t>
            </a:r>
            <a:endParaRPr sz="2200">
              <a:latin typeface="Merriweather"/>
              <a:ea typeface="Merriweather"/>
              <a:cs typeface="Merriweather"/>
              <a:sym typeface="Merriweather"/>
            </a:endParaRPr>
          </a:p>
          <a:p>
            <a:pPr indent="0" lvl="0" marL="0" rtl="0" algn="l">
              <a:spcBef>
                <a:spcPts val="0"/>
              </a:spcBef>
              <a:spcAft>
                <a:spcPts val="0"/>
              </a:spcAft>
              <a:buNone/>
            </a:pPr>
            <a:r>
              <a:t/>
            </a:r>
            <a:endParaRPr sz="2200">
              <a:latin typeface="Merriweather"/>
              <a:ea typeface="Merriweather"/>
              <a:cs typeface="Merriweather"/>
              <a:sym typeface="Merriweather"/>
            </a:endParaRPr>
          </a:p>
          <a:p>
            <a:pPr indent="0" lvl="0" marL="0" rtl="0" algn="l">
              <a:spcBef>
                <a:spcPts val="0"/>
              </a:spcBef>
              <a:spcAft>
                <a:spcPts val="0"/>
              </a:spcAft>
              <a:buNone/>
            </a:pPr>
            <a:r>
              <a:rPr lang="en" sz="2200">
                <a:latin typeface="Merriweather"/>
                <a:ea typeface="Merriweather"/>
                <a:cs typeface="Merriweather"/>
                <a:sym typeface="Merriweather"/>
              </a:rPr>
              <a:t>Diagnosis: </a:t>
            </a:r>
            <a:r>
              <a:rPr lang="en" sz="2200">
                <a:latin typeface="Merriweather"/>
                <a:ea typeface="Merriweather"/>
                <a:cs typeface="Merriweather"/>
                <a:sym typeface="Merriweather"/>
              </a:rPr>
              <a:t>H</a:t>
            </a:r>
            <a:r>
              <a:rPr lang="en" sz="2200">
                <a:latin typeface="Merriweather"/>
                <a:ea typeface="Merriweather"/>
                <a:cs typeface="Merriweather"/>
                <a:sym typeface="Merriweather"/>
              </a:rPr>
              <a:t>irschsprung disease. </a:t>
            </a:r>
            <a:endParaRPr sz="2200">
              <a:latin typeface="Merriweather"/>
              <a:ea typeface="Merriweather"/>
              <a:cs typeface="Merriweather"/>
              <a:sym typeface="Merriweather"/>
            </a:endParaRPr>
          </a:p>
          <a:p>
            <a:pPr indent="0" lvl="0" marL="0" rtl="0" algn="l">
              <a:spcBef>
                <a:spcPts val="0"/>
              </a:spcBef>
              <a:spcAft>
                <a:spcPts val="0"/>
              </a:spcAft>
              <a:buNone/>
            </a:pPr>
            <a:r>
              <a:rPr lang="en" sz="2200">
                <a:solidFill>
                  <a:srgbClr val="B7B7B7"/>
                </a:solidFill>
                <a:latin typeface="Merriweather"/>
                <a:ea typeface="Merriweather"/>
                <a:cs typeface="Merriweather"/>
                <a:sym typeface="Merriweather"/>
              </a:rPr>
              <a:t>It is a developmental disorder characterized by the absence of ganglia in the distal colon, resulting in a functional obstruction.</a:t>
            </a:r>
            <a:endParaRPr sz="2200">
              <a:solidFill>
                <a:srgbClr val="B7B7B7"/>
              </a:solidFill>
              <a:latin typeface="Merriweather"/>
              <a:ea typeface="Merriweather"/>
              <a:cs typeface="Merriweather"/>
              <a:sym typeface="Merriweather"/>
            </a:endParaRPr>
          </a:p>
        </p:txBody>
      </p:sp>
      <p:sp>
        <p:nvSpPr>
          <p:cNvPr id="86" name="Google Shape;86;p14"/>
          <p:cNvSpPr txBox="1"/>
          <p:nvPr/>
        </p:nvSpPr>
        <p:spPr>
          <a:xfrm>
            <a:off x="11057875" y="9395225"/>
            <a:ext cx="43557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700">
                <a:highlight>
                  <a:srgbClr val="FFFFFF"/>
                </a:highlight>
                <a:latin typeface="Merriweather"/>
                <a:ea typeface="Merriweather"/>
                <a:cs typeface="Merriweather"/>
                <a:sym typeface="Merriweather"/>
              </a:rPr>
              <a:t>Figure 1-1</a:t>
            </a:r>
            <a:endParaRPr b="1" sz="2700">
              <a:highlight>
                <a:srgbClr val="FFFFFF"/>
              </a:highlight>
              <a:latin typeface="Merriweather"/>
              <a:ea typeface="Merriweather"/>
              <a:cs typeface="Merriweather"/>
              <a:sym typeface="Merriweather"/>
            </a:endParaRPr>
          </a:p>
        </p:txBody>
      </p:sp>
      <p:sp>
        <p:nvSpPr>
          <p:cNvPr id="87" name="Google Shape;87;p14"/>
          <p:cNvSpPr/>
          <p:nvPr/>
        </p:nvSpPr>
        <p:spPr>
          <a:xfrm>
            <a:off x="2508900" y="12554775"/>
            <a:ext cx="756900" cy="4611300"/>
          </a:xfrm>
          <a:prstGeom prst="leftBrace">
            <a:avLst>
              <a:gd fmla="val 87949" name="adj1"/>
              <a:gd fmla="val 50000" name="adj2"/>
            </a:avLst>
          </a:prstGeom>
          <a:noFill/>
          <a:ln cap="flat" cmpd="sng" w="47625">
            <a:solidFill>
              <a:srgbClr val="B7B7B7"/>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4"/>
          <p:cNvSpPr/>
          <p:nvPr/>
        </p:nvSpPr>
        <p:spPr>
          <a:xfrm rot="-5400000">
            <a:off x="-877900" y="13936635"/>
            <a:ext cx="4641000" cy="1993500"/>
          </a:xfrm>
          <a:prstGeom prst="snip2DiagRect">
            <a:avLst>
              <a:gd fmla="val 0" name="adj1"/>
              <a:gd fmla="val 16667" name="adj2"/>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100">
                <a:solidFill>
                  <a:srgbClr val="434343"/>
                </a:solidFill>
                <a:latin typeface="Oswald"/>
                <a:ea typeface="Oswald"/>
                <a:cs typeface="Oswald"/>
                <a:sym typeface="Oswald"/>
              </a:rPr>
              <a:t>Gastrointestinal System</a:t>
            </a:r>
            <a:endParaRPr sz="4100">
              <a:solidFill>
                <a:srgbClr val="434343"/>
              </a:solidFill>
              <a:latin typeface="Oswald"/>
              <a:ea typeface="Oswald"/>
              <a:cs typeface="Oswald"/>
              <a:sym typeface="Oswald"/>
            </a:endParaRPr>
          </a:p>
        </p:txBody>
      </p:sp>
      <p:sp>
        <p:nvSpPr>
          <p:cNvPr id="89" name="Google Shape;89;p14"/>
          <p:cNvSpPr/>
          <p:nvPr/>
        </p:nvSpPr>
        <p:spPr>
          <a:xfrm>
            <a:off x="3265775" y="11879300"/>
            <a:ext cx="3965700" cy="1553700"/>
          </a:xfrm>
          <a:prstGeom prst="roundRect">
            <a:avLst>
              <a:gd fmla="val 16667" name="adj"/>
            </a:avLst>
          </a:prstGeom>
          <a:solidFill>
            <a:srgbClr val="FFFFFF"/>
          </a:solidFill>
          <a:ln cap="flat" cmpd="sng" w="47625">
            <a:solidFill>
              <a:srgbClr val="B6D7A8"/>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8E7CC3"/>
                </a:solidFill>
                <a:latin typeface="Merriweather"/>
                <a:ea typeface="Merriweather"/>
                <a:cs typeface="Merriweather"/>
                <a:sym typeface="Merriweather"/>
              </a:rPr>
              <a:t>Gastrointestinal Tract  </a:t>
            </a:r>
            <a:r>
              <a:rPr b="1" lang="en" sz="2400">
                <a:solidFill>
                  <a:srgbClr val="93C47D"/>
                </a:solidFill>
                <a:latin typeface="Merriweather"/>
                <a:ea typeface="Merriweather"/>
                <a:cs typeface="Merriweather"/>
                <a:sym typeface="Merriweather"/>
              </a:rPr>
              <a:t>(GIT) </a:t>
            </a:r>
            <a:endParaRPr b="1" sz="2400">
              <a:solidFill>
                <a:srgbClr val="93C47D"/>
              </a:solidFill>
              <a:latin typeface="Merriweather"/>
              <a:ea typeface="Merriweather"/>
              <a:cs typeface="Merriweather"/>
              <a:sym typeface="Merriweather"/>
            </a:endParaRPr>
          </a:p>
        </p:txBody>
      </p:sp>
      <p:sp>
        <p:nvSpPr>
          <p:cNvPr id="90" name="Google Shape;90;p14"/>
          <p:cNvSpPr/>
          <p:nvPr/>
        </p:nvSpPr>
        <p:spPr>
          <a:xfrm>
            <a:off x="3211487" y="16320992"/>
            <a:ext cx="3965700" cy="1553700"/>
          </a:xfrm>
          <a:prstGeom prst="roundRect">
            <a:avLst>
              <a:gd fmla="val 16667" name="adj"/>
            </a:avLst>
          </a:prstGeom>
          <a:solidFill>
            <a:srgbClr val="FFFFFF"/>
          </a:solidFill>
          <a:ln cap="flat" cmpd="sng" w="47625">
            <a:solidFill>
              <a:srgbClr val="D9EAD3"/>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500">
                <a:latin typeface="Merriweather"/>
                <a:ea typeface="Merriweather"/>
                <a:cs typeface="Merriweather"/>
                <a:sym typeface="Merriweather"/>
              </a:rPr>
              <a:t>Accessory	</a:t>
            </a:r>
            <a:endParaRPr sz="2500">
              <a:latin typeface="Merriweather"/>
              <a:ea typeface="Merriweather"/>
              <a:cs typeface="Merriweather"/>
              <a:sym typeface="Merriweather"/>
            </a:endParaRPr>
          </a:p>
          <a:p>
            <a:pPr indent="0" lvl="0" marL="0" rtl="0" algn="ctr">
              <a:spcBef>
                <a:spcPts val="0"/>
              </a:spcBef>
              <a:spcAft>
                <a:spcPts val="0"/>
              </a:spcAft>
              <a:buNone/>
            </a:pPr>
            <a:r>
              <a:rPr b="1" lang="en" sz="2500">
                <a:solidFill>
                  <a:srgbClr val="93C47D"/>
                </a:solidFill>
                <a:latin typeface="Merriweather"/>
                <a:ea typeface="Merriweather"/>
                <a:cs typeface="Merriweather"/>
                <a:sym typeface="Merriweather"/>
              </a:rPr>
              <a:t>(Glands &amp; Organs)</a:t>
            </a:r>
            <a:endParaRPr b="1" sz="2500">
              <a:solidFill>
                <a:srgbClr val="93C47D"/>
              </a:solidFill>
              <a:latin typeface="Merriweather"/>
              <a:ea typeface="Merriweather"/>
              <a:cs typeface="Merriweather"/>
              <a:sym typeface="Merriweather"/>
            </a:endParaRPr>
          </a:p>
        </p:txBody>
      </p:sp>
      <p:sp>
        <p:nvSpPr>
          <p:cNvPr id="91" name="Google Shape;91;p14"/>
          <p:cNvSpPr txBox="1"/>
          <p:nvPr/>
        </p:nvSpPr>
        <p:spPr>
          <a:xfrm>
            <a:off x="3629937" y="17874651"/>
            <a:ext cx="3309900" cy="1553700"/>
          </a:xfrm>
          <a:prstGeom prst="rect">
            <a:avLst/>
          </a:prstGeom>
          <a:noFill/>
          <a:ln>
            <a:noFill/>
          </a:ln>
        </p:spPr>
        <p:txBody>
          <a:bodyPr anchorCtr="0" anchor="t" bIns="91425" lIns="91425" spcFirstLastPara="1" rIns="91425" wrap="square" tIns="91425">
            <a:noAutofit/>
          </a:bodyPr>
          <a:lstStyle/>
          <a:p>
            <a:pPr indent="-336550" lvl="0" marL="457200" rtl="0" algn="l">
              <a:spcBef>
                <a:spcPts val="0"/>
              </a:spcBef>
              <a:spcAft>
                <a:spcPts val="0"/>
              </a:spcAft>
              <a:buClr>
                <a:srgbClr val="8E7CC3"/>
              </a:buClr>
              <a:buSzPts val="1700"/>
              <a:buFont typeface="Merriweather"/>
              <a:buChar char="★"/>
            </a:pPr>
            <a:r>
              <a:rPr lang="en" sz="1700">
                <a:solidFill>
                  <a:srgbClr val="8E7CC3"/>
                </a:solidFill>
                <a:latin typeface="Merriweather"/>
                <a:ea typeface="Merriweather"/>
                <a:cs typeface="Merriweather"/>
                <a:sym typeface="Merriweather"/>
              </a:rPr>
              <a:t>Produce secretions.</a:t>
            </a:r>
            <a:endParaRPr sz="1700">
              <a:solidFill>
                <a:srgbClr val="8E7CC3"/>
              </a:solidFill>
              <a:latin typeface="Merriweather"/>
              <a:ea typeface="Merriweather"/>
              <a:cs typeface="Merriweather"/>
              <a:sym typeface="Merriweather"/>
            </a:endParaRPr>
          </a:p>
        </p:txBody>
      </p:sp>
      <p:sp>
        <p:nvSpPr>
          <p:cNvPr id="92" name="Google Shape;92;p14"/>
          <p:cNvSpPr txBox="1"/>
          <p:nvPr/>
        </p:nvSpPr>
        <p:spPr>
          <a:xfrm>
            <a:off x="3335338" y="13466138"/>
            <a:ext cx="4544400" cy="783000"/>
          </a:xfrm>
          <a:prstGeom prst="rect">
            <a:avLst/>
          </a:prstGeom>
          <a:noFill/>
          <a:ln>
            <a:noFill/>
          </a:ln>
        </p:spPr>
        <p:txBody>
          <a:bodyPr anchorCtr="0" anchor="t" bIns="91425" lIns="91425" spcFirstLastPara="1" rIns="91425" wrap="square" tIns="91425">
            <a:noAutofit/>
          </a:bodyPr>
          <a:lstStyle/>
          <a:p>
            <a:pPr indent="-336550" lvl="0" marL="457200" rtl="0" algn="l">
              <a:spcBef>
                <a:spcPts val="0"/>
              </a:spcBef>
              <a:spcAft>
                <a:spcPts val="0"/>
              </a:spcAft>
              <a:buClr>
                <a:srgbClr val="45818E"/>
              </a:buClr>
              <a:buSzPts val="1700"/>
              <a:buFont typeface="Merriweather"/>
              <a:buChar char="★"/>
            </a:pPr>
            <a:r>
              <a:rPr lang="en" sz="1700">
                <a:solidFill>
                  <a:srgbClr val="45818E"/>
                </a:solidFill>
                <a:latin typeface="Merriweather"/>
                <a:ea typeface="Merriweather"/>
                <a:cs typeface="Merriweather"/>
                <a:sym typeface="Merriweather"/>
              </a:rPr>
              <a:t>A hollow tube from mouth to anus</a:t>
            </a:r>
            <a:endParaRPr sz="1700">
              <a:solidFill>
                <a:srgbClr val="45818E"/>
              </a:solidFill>
              <a:latin typeface="Merriweather"/>
              <a:ea typeface="Merriweather"/>
              <a:cs typeface="Merriweather"/>
              <a:sym typeface="Merriweather"/>
            </a:endParaRPr>
          </a:p>
          <a:p>
            <a:pPr indent="0" lvl="0" marL="0" rtl="0" algn="l">
              <a:spcBef>
                <a:spcPts val="0"/>
              </a:spcBef>
              <a:spcAft>
                <a:spcPts val="0"/>
              </a:spcAft>
              <a:buNone/>
            </a:pPr>
            <a:r>
              <a:t/>
            </a:r>
            <a:endParaRPr sz="1700">
              <a:solidFill>
                <a:srgbClr val="45818E"/>
              </a:solidFill>
              <a:latin typeface="Merriweather"/>
              <a:ea typeface="Merriweather"/>
              <a:cs typeface="Merriweather"/>
              <a:sym typeface="Merriweather"/>
            </a:endParaRPr>
          </a:p>
          <a:p>
            <a:pPr indent="-336550" lvl="0" marL="457200" rtl="0" algn="l">
              <a:spcBef>
                <a:spcPts val="0"/>
              </a:spcBef>
              <a:spcAft>
                <a:spcPts val="0"/>
              </a:spcAft>
              <a:buClr>
                <a:srgbClr val="45818E"/>
              </a:buClr>
              <a:buSzPts val="1700"/>
              <a:buFont typeface="Merriweather"/>
              <a:buChar char="★"/>
            </a:pPr>
            <a:r>
              <a:rPr lang="en" sz="1700">
                <a:solidFill>
                  <a:srgbClr val="45818E"/>
                </a:solidFill>
                <a:latin typeface="Merriweather"/>
                <a:ea typeface="Merriweather"/>
                <a:cs typeface="Merriweather"/>
                <a:sym typeface="Merriweather"/>
              </a:rPr>
              <a:t>Hollow organs are separated from each other at key locations by sphincters.	</a:t>
            </a:r>
            <a:endParaRPr sz="1700">
              <a:solidFill>
                <a:srgbClr val="45818E"/>
              </a:solidFill>
              <a:latin typeface="Merriweather"/>
              <a:ea typeface="Merriweather"/>
              <a:cs typeface="Merriweather"/>
              <a:sym typeface="Merriweather"/>
            </a:endParaRPr>
          </a:p>
        </p:txBody>
      </p:sp>
      <p:pic>
        <p:nvPicPr>
          <p:cNvPr id="93" name="Google Shape;93;p14"/>
          <p:cNvPicPr preferRelativeResize="0"/>
          <p:nvPr/>
        </p:nvPicPr>
        <p:blipFill>
          <a:blip r:embed="rId3">
            <a:alphaModFix/>
          </a:blip>
          <a:stretch>
            <a:fillRect/>
          </a:stretch>
        </p:blipFill>
        <p:spPr>
          <a:xfrm>
            <a:off x="7744681" y="10893425"/>
            <a:ext cx="5978418" cy="8215176"/>
          </a:xfrm>
          <a:prstGeom prst="rect">
            <a:avLst/>
          </a:prstGeom>
          <a:noFill/>
          <a:ln>
            <a:noFill/>
          </a:ln>
        </p:spPr>
      </p:pic>
      <p:sp>
        <p:nvSpPr>
          <p:cNvPr id="94" name="Google Shape;94;p14"/>
          <p:cNvSpPr txBox="1"/>
          <p:nvPr/>
        </p:nvSpPr>
        <p:spPr>
          <a:xfrm>
            <a:off x="9586328" y="18873998"/>
            <a:ext cx="4355700" cy="3915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700">
                <a:highlight>
                  <a:srgbClr val="FFFFFF"/>
                </a:highlight>
                <a:latin typeface="Merriweather"/>
                <a:ea typeface="Merriweather"/>
                <a:cs typeface="Merriweather"/>
                <a:sym typeface="Merriweather"/>
              </a:rPr>
              <a:t>Figure 1-2</a:t>
            </a:r>
            <a:endParaRPr b="1" sz="2700">
              <a:highlight>
                <a:srgbClr val="FFFFFF"/>
              </a:highlight>
              <a:latin typeface="Merriweather"/>
              <a:ea typeface="Merriweather"/>
              <a:cs typeface="Merriweather"/>
              <a:sym typeface="Merriweather"/>
            </a:endParaRPr>
          </a:p>
        </p:txBody>
      </p:sp>
      <p:pic>
        <p:nvPicPr>
          <p:cNvPr id="95" name="Google Shape;95;p14">
            <a:hlinkClick r:id="rId4"/>
          </p:cNvPr>
          <p:cNvPicPr preferRelativeResize="0"/>
          <p:nvPr/>
        </p:nvPicPr>
        <p:blipFill rotWithShape="1">
          <a:blip r:embed="rId5">
            <a:alphaModFix/>
          </a:blip>
          <a:srcRect b="8467" l="20513" r="18544" t="10580"/>
          <a:stretch/>
        </p:blipFill>
        <p:spPr>
          <a:xfrm>
            <a:off x="542346" y="6667875"/>
            <a:ext cx="879698" cy="876376"/>
          </a:xfrm>
          <a:prstGeom prst="rect">
            <a:avLst/>
          </a:prstGeom>
          <a:noFill/>
          <a:ln>
            <a:noFill/>
          </a:ln>
        </p:spPr>
      </p:pic>
      <p:pic>
        <p:nvPicPr>
          <p:cNvPr id="96" name="Google Shape;96;p14"/>
          <p:cNvPicPr preferRelativeResize="0"/>
          <p:nvPr/>
        </p:nvPicPr>
        <p:blipFill>
          <a:blip r:embed="rId6">
            <a:alphaModFix/>
          </a:blip>
          <a:stretch>
            <a:fillRect/>
          </a:stretch>
        </p:blipFill>
        <p:spPr>
          <a:xfrm>
            <a:off x="11057875" y="7072476"/>
            <a:ext cx="1940711" cy="2377139"/>
          </a:xfrm>
          <a:prstGeom prst="rect">
            <a:avLst/>
          </a:prstGeom>
          <a:noFill/>
          <a:ln>
            <a:noFill/>
          </a:ln>
        </p:spPr>
      </p:pic>
      <p:pic>
        <p:nvPicPr>
          <p:cNvPr id="97" name="Google Shape;97;p14"/>
          <p:cNvPicPr preferRelativeResize="0"/>
          <p:nvPr/>
        </p:nvPicPr>
        <p:blipFill>
          <a:blip r:embed="rId7">
            <a:alphaModFix/>
          </a:blip>
          <a:stretch>
            <a:fillRect/>
          </a:stretch>
        </p:blipFill>
        <p:spPr>
          <a:xfrm>
            <a:off x="12288058" y="4848599"/>
            <a:ext cx="1306388" cy="130638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8" name="Shape 608"/>
        <p:cNvGrpSpPr/>
        <p:nvPr/>
      </p:nvGrpSpPr>
      <p:grpSpPr>
        <a:xfrm>
          <a:off x="0" y="0"/>
          <a:ext cx="0" cy="0"/>
          <a:chOff x="0" y="0"/>
          <a:chExt cx="0" cy="0"/>
        </a:xfrm>
      </p:grpSpPr>
      <p:sp>
        <p:nvSpPr>
          <p:cNvPr id="609" name="Google Shape;609;p32"/>
          <p:cNvSpPr/>
          <p:nvPr/>
        </p:nvSpPr>
        <p:spPr>
          <a:xfrm>
            <a:off x="0" y="3704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610" name="Google Shape;610;p32"/>
          <p:cNvSpPr txBox="1"/>
          <p:nvPr/>
        </p:nvSpPr>
        <p:spPr>
          <a:xfrm>
            <a:off x="114093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One</a:t>
            </a:r>
            <a:endParaRPr sz="3500">
              <a:latin typeface="Oswald"/>
              <a:ea typeface="Oswald"/>
              <a:cs typeface="Oswald"/>
              <a:sym typeface="Oswald"/>
            </a:endParaRPr>
          </a:p>
        </p:txBody>
      </p:sp>
      <p:sp>
        <p:nvSpPr>
          <p:cNvPr id="611" name="Google Shape;611;p32"/>
          <p:cNvSpPr txBox="1"/>
          <p:nvPr/>
        </p:nvSpPr>
        <p:spPr>
          <a:xfrm>
            <a:off x="8" y="321600"/>
            <a:ext cx="7935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19</a:t>
            </a:r>
            <a:endParaRPr sz="4500">
              <a:solidFill>
                <a:srgbClr val="FFFFFF"/>
              </a:solidFill>
              <a:latin typeface="Oswald"/>
              <a:ea typeface="Oswald"/>
              <a:cs typeface="Oswald"/>
              <a:sym typeface="Oswald"/>
            </a:endParaRPr>
          </a:p>
          <a:p>
            <a:pPr indent="0" lvl="0" marL="0" rtl="0" algn="l">
              <a:spcBef>
                <a:spcPts val="0"/>
              </a:spcBef>
              <a:spcAft>
                <a:spcPts val="0"/>
              </a:spcAft>
              <a:buNone/>
            </a:pPr>
            <a:r>
              <a:t/>
            </a:r>
            <a:endParaRPr sz="4500">
              <a:solidFill>
                <a:srgbClr val="FFFFFF"/>
              </a:solidFill>
              <a:latin typeface="Oswald"/>
              <a:ea typeface="Oswald"/>
              <a:cs typeface="Oswald"/>
              <a:sym typeface="Oswald"/>
            </a:endParaRPr>
          </a:p>
        </p:txBody>
      </p:sp>
      <p:sp>
        <p:nvSpPr>
          <p:cNvPr id="612" name="Google Shape;612;p32"/>
          <p:cNvSpPr txBox="1"/>
          <p:nvPr/>
        </p:nvSpPr>
        <p:spPr>
          <a:xfrm>
            <a:off x="813441" y="321600"/>
            <a:ext cx="95067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GENERAL PRINCIPlES OF GIT PHYSIOLOGY </a:t>
            </a:r>
            <a:endParaRPr sz="3200">
              <a:solidFill>
                <a:srgbClr val="FFFFFF"/>
              </a:solidFill>
              <a:latin typeface="Oswald"/>
              <a:ea typeface="Oswald"/>
              <a:cs typeface="Oswald"/>
              <a:sym typeface="Oswald"/>
            </a:endParaRPr>
          </a:p>
        </p:txBody>
      </p:sp>
      <p:sp>
        <p:nvSpPr>
          <p:cNvPr id="613" name="Google Shape;613;p32"/>
          <p:cNvSpPr/>
          <p:nvPr/>
        </p:nvSpPr>
        <p:spPr>
          <a:xfrm>
            <a:off x="583046" y="370511"/>
            <a:ext cx="2304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614" name="Google Shape;614;p32"/>
          <p:cNvSpPr txBox="1"/>
          <p:nvPr/>
        </p:nvSpPr>
        <p:spPr>
          <a:xfrm>
            <a:off x="659867" y="1582275"/>
            <a:ext cx="11900100" cy="7812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latin typeface="Oswald"/>
                <a:ea typeface="Oswald"/>
                <a:cs typeface="Oswald"/>
                <a:sym typeface="Oswald"/>
              </a:rPr>
              <a:t>Control of GI Blood flow </a:t>
            </a:r>
            <a:endParaRPr sz="4800">
              <a:latin typeface="Oswald"/>
              <a:ea typeface="Oswald"/>
              <a:cs typeface="Oswald"/>
              <a:sym typeface="Oswald"/>
            </a:endParaRPr>
          </a:p>
          <a:p>
            <a:pPr indent="0" lvl="0" marL="0" rtl="0" algn="l">
              <a:spcBef>
                <a:spcPts val="0"/>
              </a:spcBef>
              <a:spcAft>
                <a:spcPts val="0"/>
              </a:spcAft>
              <a:buNone/>
            </a:pPr>
            <a:r>
              <a:t/>
            </a:r>
            <a:endParaRPr sz="4800">
              <a:latin typeface="Oswald"/>
              <a:ea typeface="Oswald"/>
              <a:cs typeface="Oswald"/>
              <a:sym typeface="Oswald"/>
            </a:endParaRPr>
          </a:p>
          <a:p>
            <a:pPr indent="0" lvl="0" marL="0" rtl="0" algn="l">
              <a:spcBef>
                <a:spcPts val="0"/>
              </a:spcBef>
              <a:spcAft>
                <a:spcPts val="0"/>
              </a:spcAft>
              <a:buNone/>
            </a:pPr>
            <a:r>
              <a:t/>
            </a:r>
            <a:endParaRPr sz="4800">
              <a:latin typeface="Oswald"/>
              <a:ea typeface="Oswald"/>
              <a:cs typeface="Oswald"/>
              <a:sym typeface="Oswald"/>
            </a:endParaRPr>
          </a:p>
        </p:txBody>
      </p:sp>
      <p:sp>
        <p:nvSpPr>
          <p:cNvPr id="615" name="Google Shape;615;p32"/>
          <p:cNvSpPr/>
          <p:nvPr/>
        </p:nvSpPr>
        <p:spPr>
          <a:xfrm>
            <a:off x="296213" y="1931023"/>
            <a:ext cx="468600" cy="432600"/>
          </a:xfrm>
          <a:prstGeom prst="rect">
            <a:avLst/>
          </a:prstGeom>
          <a:solidFill>
            <a:srgbClr val="8E7CC3"/>
          </a:solidFill>
          <a:ln>
            <a:noFill/>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616" name="Google Shape;616;p32"/>
          <p:cNvSpPr/>
          <p:nvPr/>
        </p:nvSpPr>
        <p:spPr>
          <a:xfrm>
            <a:off x="1794836" y="2887150"/>
            <a:ext cx="3816900" cy="1257600"/>
          </a:xfrm>
          <a:prstGeom prst="roundRect">
            <a:avLst>
              <a:gd fmla="val 50000" name="adj"/>
            </a:avLst>
          </a:prstGeom>
          <a:solidFill>
            <a:srgbClr val="D9D2E9"/>
          </a:solidFill>
          <a:ln>
            <a:noFill/>
          </a:ln>
        </p:spPr>
        <p:txBody>
          <a:bodyPr anchorCtr="0" anchor="ctr" bIns="140950" lIns="140950" spcFirstLastPara="1" rIns="140950" wrap="square" tIns="140950">
            <a:noAutofit/>
          </a:bodyPr>
          <a:lstStyle/>
          <a:p>
            <a:pPr indent="0" lvl="0" marL="0" rtl="0" algn="ctr">
              <a:spcBef>
                <a:spcPts val="0"/>
              </a:spcBef>
              <a:spcAft>
                <a:spcPts val="0"/>
              </a:spcAft>
              <a:buNone/>
            </a:pPr>
            <a:r>
              <a:rPr lang="en" sz="3800">
                <a:latin typeface="Merriweather"/>
                <a:ea typeface="Merriweather"/>
                <a:cs typeface="Merriweather"/>
                <a:sym typeface="Merriweather"/>
              </a:rPr>
              <a:t>Neural</a:t>
            </a:r>
            <a:endParaRPr sz="3800">
              <a:latin typeface="Merriweather"/>
              <a:ea typeface="Merriweather"/>
              <a:cs typeface="Merriweather"/>
              <a:sym typeface="Merriweather"/>
            </a:endParaRPr>
          </a:p>
        </p:txBody>
      </p:sp>
      <p:sp>
        <p:nvSpPr>
          <p:cNvPr id="617" name="Google Shape;617;p32"/>
          <p:cNvSpPr/>
          <p:nvPr/>
        </p:nvSpPr>
        <p:spPr>
          <a:xfrm>
            <a:off x="325675" y="4668426"/>
            <a:ext cx="13475100" cy="5299500"/>
          </a:xfrm>
          <a:prstGeom prst="rect">
            <a:avLst/>
          </a:prstGeom>
          <a:noFill/>
          <a:ln cap="flat" cmpd="sng" w="66675">
            <a:solidFill>
              <a:srgbClr val="B4A7D6"/>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200">
              <a:latin typeface="Merriweather"/>
              <a:ea typeface="Merriweather"/>
              <a:cs typeface="Merriweather"/>
              <a:sym typeface="Merriweather"/>
            </a:endParaRPr>
          </a:p>
        </p:txBody>
      </p:sp>
      <p:cxnSp>
        <p:nvCxnSpPr>
          <p:cNvPr id="618" name="Google Shape;618;p32"/>
          <p:cNvCxnSpPr>
            <a:stCxn id="619" idx="2"/>
            <a:endCxn id="617" idx="0"/>
          </p:cNvCxnSpPr>
          <p:nvPr/>
        </p:nvCxnSpPr>
        <p:spPr>
          <a:xfrm rot="5400000">
            <a:off x="7771236" y="3436750"/>
            <a:ext cx="523800" cy="1939800"/>
          </a:xfrm>
          <a:prstGeom prst="bentConnector3">
            <a:avLst>
              <a:gd fmla="val 49988" name="adj1"/>
            </a:avLst>
          </a:prstGeom>
          <a:noFill/>
          <a:ln cap="flat" cmpd="sng" w="66675">
            <a:solidFill>
              <a:srgbClr val="B4A7D6"/>
            </a:solidFill>
            <a:prstDash val="dot"/>
            <a:round/>
            <a:headEnd len="med" w="med" type="none"/>
            <a:tailEnd len="med" w="med" type="none"/>
          </a:ln>
        </p:spPr>
      </p:cxnSp>
      <p:sp>
        <p:nvSpPr>
          <p:cNvPr id="619" name="Google Shape;619;p32"/>
          <p:cNvSpPr/>
          <p:nvPr/>
        </p:nvSpPr>
        <p:spPr>
          <a:xfrm>
            <a:off x="7094586" y="2887150"/>
            <a:ext cx="3816900" cy="1257600"/>
          </a:xfrm>
          <a:prstGeom prst="roundRect">
            <a:avLst>
              <a:gd fmla="val 50000" name="adj"/>
            </a:avLst>
          </a:prstGeom>
          <a:solidFill>
            <a:srgbClr val="B4A7D6"/>
          </a:solidFill>
          <a:ln>
            <a:noFill/>
          </a:ln>
        </p:spPr>
        <p:txBody>
          <a:bodyPr anchorCtr="0" anchor="ctr" bIns="140950" lIns="140950" spcFirstLastPara="1" rIns="140950" wrap="square" tIns="140950">
            <a:noAutofit/>
          </a:bodyPr>
          <a:lstStyle/>
          <a:p>
            <a:pPr indent="0" lvl="0" marL="0" rtl="0" algn="ctr">
              <a:spcBef>
                <a:spcPts val="0"/>
              </a:spcBef>
              <a:spcAft>
                <a:spcPts val="0"/>
              </a:spcAft>
              <a:buNone/>
            </a:pPr>
            <a:r>
              <a:rPr lang="en" sz="3800">
                <a:latin typeface="Merriweather"/>
                <a:ea typeface="Merriweather"/>
                <a:cs typeface="Merriweather"/>
                <a:sym typeface="Merriweather"/>
              </a:rPr>
              <a:t>Gut activity</a:t>
            </a:r>
            <a:endParaRPr sz="3800">
              <a:latin typeface="Merriweather"/>
              <a:ea typeface="Merriweather"/>
              <a:cs typeface="Merriweather"/>
              <a:sym typeface="Merriweather"/>
            </a:endParaRPr>
          </a:p>
        </p:txBody>
      </p:sp>
      <p:sp>
        <p:nvSpPr>
          <p:cNvPr id="620" name="Google Shape;620;p32"/>
          <p:cNvSpPr txBox="1"/>
          <p:nvPr/>
        </p:nvSpPr>
        <p:spPr>
          <a:xfrm>
            <a:off x="764825" y="4863925"/>
            <a:ext cx="12551100" cy="322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300">
                <a:solidFill>
                  <a:schemeClr val="dk1"/>
                </a:solidFill>
                <a:highlight>
                  <a:srgbClr val="D9D2E9"/>
                </a:highlight>
                <a:latin typeface="Merriweather"/>
                <a:ea typeface="Merriweather"/>
                <a:cs typeface="Merriweather"/>
                <a:sym typeface="Merriweather"/>
              </a:rPr>
              <a:t>Possible causes of the increased blood flow during gut activity:</a:t>
            </a:r>
            <a:endParaRPr sz="3300">
              <a:solidFill>
                <a:schemeClr val="dk1"/>
              </a:solidFill>
              <a:highlight>
                <a:srgbClr val="D9D2E9"/>
              </a:highlight>
              <a:latin typeface="Merriweather"/>
              <a:ea typeface="Merriweather"/>
              <a:cs typeface="Merriweather"/>
              <a:sym typeface="Merriweather"/>
            </a:endParaRPr>
          </a:p>
          <a:p>
            <a:pPr indent="0" lvl="0" marL="0" rtl="0" algn="l">
              <a:spcBef>
                <a:spcPts val="0"/>
              </a:spcBef>
              <a:spcAft>
                <a:spcPts val="0"/>
              </a:spcAft>
              <a:buNone/>
            </a:pPr>
            <a:r>
              <a:t/>
            </a:r>
            <a:endParaRPr sz="2500">
              <a:solidFill>
                <a:schemeClr val="dk1"/>
              </a:solidFill>
              <a:latin typeface="Merriweather"/>
              <a:ea typeface="Merriweather"/>
              <a:cs typeface="Merriweather"/>
              <a:sym typeface="Merriweather"/>
            </a:endParaRPr>
          </a:p>
          <a:p>
            <a:pPr indent="0" lvl="0" marL="0" rtl="0" algn="l">
              <a:spcBef>
                <a:spcPts val="0"/>
              </a:spcBef>
              <a:spcAft>
                <a:spcPts val="0"/>
              </a:spcAft>
              <a:buNone/>
            </a:pPr>
            <a:r>
              <a:rPr b="1" lang="en" sz="3400">
                <a:solidFill>
                  <a:srgbClr val="B4A7D6"/>
                </a:solidFill>
                <a:latin typeface="Merriweather"/>
                <a:ea typeface="Merriweather"/>
                <a:cs typeface="Merriweather"/>
                <a:sym typeface="Merriweather"/>
              </a:rPr>
              <a:t>1.</a:t>
            </a:r>
            <a:r>
              <a:rPr b="1" lang="en" sz="2500">
                <a:solidFill>
                  <a:srgbClr val="B4A7D6"/>
                </a:solidFill>
                <a:latin typeface="Merriweather"/>
                <a:ea typeface="Merriweather"/>
                <a:cs typeface="Merriweather"/>
                <a:sym typeface="Merriweather"/>
              </a:rPr>
              <a:t> </a:t>
            </a:r>
            <a:r>
              <a:rPr lang="en" sz="2500">
                <a:solidFill>
                  <a:schemeClr val="dk1"/>
                </a:solidFill>
                <a:latin typeface="Merriweather"/>
                <a:ea typeface="Merriweather"/>
                <a:cs typeface="Merriweather"/>
                <a:sym typeface="Merriweather"/>
              </a:rPr>
              <a:t>Most of the peptide hormones: </a:t>
            </a:r>
            <a:endParaRPr sz="2500">
              <a:solidFill>
                <a:schemeClr val="dk1"/>
              </a:solidFill>
              <a:latin typeface="Merriweather"/>
              <a:ea typeface="Merriweather"/>
              <a:cs typeface="Merriweather"/>
              <a:sym typeface="Merriweather"/>
            </a:endParaRPr>
          </a:p>
          <a:p>
            <a:pPr indent="0" lvl="0" marL="1371600" rtl="0" algn="l">
              <a:spcBef>
                <a:spcPts val="0"/>
              </a:spcBef>
              <a:spcAft>
                <a:spcPts val="0"/>
              </a:spcAft>
              <a:buNone/>
            </a:pPr>
            <a:r>
              <a:rPr lang="en" sz="2500">
                <a:solidFill>
                  <a:srgbClr val="D9D2E9"/>
                </a:solidFill>
                <a:latin typeface="Merriweather"/>
                <a:ea typeface="Merriweather"/>
                <a:cs typeface="Merriweather"/>
                <a:sym typeface="Merriweather"/>
              </a:rPr>
              <a:t> </a:t>
            </a:r>
            <a:r>
              <a:rPr lang="en" sz="2500">
                <a:solidFill>
                  <a:srgbClr val="D9D2E9"/>
                </a:solidFill>
                <a:latin typeface="Merriweather"/>
                <a:ea typeface="Merriweather"/>
                <a:cs typeface="Merriweather"/>
                <a:sym typeface="Merriweather"/>
              </a:rPr>
              <a:t>➤ </a:t>
            </a:r>
            <a:r>
              <a:rPr lang="en" sz="2500">
                <a:solidFill>
                  <a:schemeClr val="dk1"/>
                </a:solidFill>
                <a:latin typeface="Merriweather"/>
                <a:ea typeface="Merriweather"/>
                <a:cs typeface="Merriweather"/>
                <a:sym typeface="Merriweather"/>
              </a:rPr>
              <a:t>CCK         </a:t>
            </a:r>
            <a:r>
              <a:rPr lang="en" sz="2500">
                <a:solidFill>
                  <a:srgbClr val="D9D2E9"/>
                </a:solidFill>
                <a:latin typeface="Merriweather"/>
                <a:ea typeface="Merriweather"/>
                <a:cs typeface="Merriweather"/>
                <a:sym typeface="Merriweather"/>
              </a:rPr>
              <a:t>➤ </a:t>
            </a:r>
            <a:r>
              <a:rPr lang="en" sz="2500">
                <a:solidFill>
                  <a:schemeClr val="dk1"/>
                </a:solidFill>
                <a:latin typeface="Merriweather"/>
                <a:ea typeface="Merriweather"/>
                <a:cs typeface="Merriweather"/>
                <a:sym typeface="Merriweather"/>
              </a:rPr>
              <a:t>VIP          </a:t>
            </a:r>
            <a:r>
              <a:rPr lang="en" sz="2500">
                <a:solidFill>
                  <a:srgbClr val="D9D2E9"/>
                </a:solidFill>
                <a:latin typeface="Merriweather"/>
                <a:ea typeface="Merriweather"/>
                <a:cs typeface="Merriweather"/>
                <a:sym typeface="Merriweather"/>
              </a:rPr>
              <a:t>➤ </a:t>
            </a:r>
            <a:r>
              <a:rPr lang="en" sz="2500">
                <a:solidFill>
                  <a:schemeClr val="dk1"/>
                </a:solidFill>
                <a:latin typeface="Merriweather"/>
                <a:ea typeface="Merriweather"/>
                <a:cs typeface="Merriweather"/>
                <a:sym typeface="Merriweather"/>
              </a:rPr>
              <a:t>Gastrin       </a:t>
            </a:r>
            <a:r>
              <a:rPr lang="en" sz="2500">
                <a:solidFill>
                  <a:srgbClr val="D9D2E9"/>
                </a:solidFill>
                <a:latin typeface="Merriweather"/>
                <a:ea typeface="Merriweather"/>
                <a:cs typeface="Merriweather"/>
                <a:sym typeface="Merriweather"/>
              </a:rPr>
              <a:t>➤ </a:t>
            </a:r>
            <a:r>
              <a:rPr lang="en" sz="2500">
                <a:solidFill>
                  <a:schemeClr val="dk1"/>
                </a:solidFill>
                <a:latin typeface="Merriweather"/>
                <a:ea typeface="Merriweather"/>
                <a:cs typeface="Merriweather"/>
                <a:sym typeface="Merriweather"/>
              </a:rPr>
              <a:t>Secretin</a:t>
            </a:r>
            <a:endParaRPr sz="2500">
              <a:solidFill>
                <a:schemeClr val="dk1"/>
              </a:solidFill>
              <a:latin typeface="Merriweather"/>
              <a:ea typeface="Merriweather"/>
              <a:cs typeface="Merriweather"/>
              <a:sym typeface="Merriweather"/>
            </a:endParaRPr>
          </a:p>
          <a:p>
            <a:pPr indent="0" lvl="0" marL="0" rtl="0" algn="l">
              <a:spcBef>
                <a:spcPts val="0"/>
              </a:spcBef>
              <a:spcAft>
                <a:spcPts val="0"/>
              </a:spcAft>
              <a:buNone/>
            </a:pPr>
            <a:r>
              <a:t/>
            </a:r>
            <a:endParaRPr b="1">
              <a:solidFill>
                <a:srgbClr val="B4A7D6"/>
              </a:solidFill>
              <a:latin typeface="Merriweather"/>
              <a:ea typeface="Merriweather"/>
              <a:cs typeface="Merriweather"/>
              <a:sym typeface="Merriweather"/>
            </a:endParaRPr>
          </a:p>
          <a:p>
            <a:pPr indent="0" lvl="0" marL="0" rtl="0" algn="l">
              <a:spcBef>
                <a:spcPts val="0"/>
              </a:spcBef>
              <a:spcAft>
                <a:spcPts val="0"/>
              </a:spcAft>
              <a:buNone/>
            </a:pPr>
            <a:r>
              <a:rPr b="1" lang="en" sz="3400">
                <a:solidFill>
                  <a:srgbClr val="B4A7D6"/>
                </a:solidFill>
                <a:latin typeface="Merriweather"/>
                <a:ea typeface="Merriweather"/>
                <a:cs typeface="Merriweather"/>
                <a:sym typeface="Merriweather"/>
              </a:rPr>
              <a:t>2</a:t>
            </a:r>
            <a:r>
              <a:rPr b="1" lang="en" sz="3400">
                <a:solidFill>
                  <a:srgbClr val="B4A7D6"/>
                </a:solidFill>
                <a:latin typeface="Merriweather"/>
                <a:ea typeface="Merriweather"/>
                <a:cs typeface="Merriweather"/>
                <a:sym typeface="Merriweather"/>
              </a:rPr>
              <a:t>.</a:t>
            </a:r>
            <a:r>
              <a:rPr lang="en" sz="2500">
                <a:solidFill>
                  <a:schemeClr val="dk1"/>
                </a:solidFill>
                <a:latin typeface="Merriweather"/>
                <a:ea typeface="Merriweather"/>
                <a:cs typeface="Merriweather"/>
                <a:sym typeface="Merriweather"/>
              </a:rPr>
              <a:t> Some of the GI glands release into the gut wall two kinins </a:t>
            </a:r>
            <a:r>
              <a:rPr b="1" lang="en" sz="1800">
                <a:solidFill>
                  <a:srgbClr val="8E7CC3"/>
                </a:solidFill>
                <a:latin typeface="Merriweather"/>
                <a:ea typeface="Merriweather"/>
                <a:cs typeface="Merriweather"/>
                <a:sym typeface="Merriweather"/>
              </a:rPr>
              <a:t>(vasodilators)</a:t>
            </a:r>
            <a:r>
              <a:rPr lang="en" sz="2500">
                <a:solidFill>
                  <a:schemeClr val="dk1"/>
                </a:solidFill>
                <a:latin typeface="Merriweather"/>
                <a:ea typeface="Merriweather"/>
                <a:cs typeface="Merriweather"/>
                <a:sym typeface="Merriweather"/>
              </a:rPr>
              <a:t>: </a:t>
            </a:r>
            <a:endParaRPr sz="2500">
              <a:solidFill>
                <a:schemeClr val="dk1"/>
              </a:solidFill>
              <a:latin typeface="Merriweather"/>
              <a:ea typeface="Merriweather"/>
              <a:cs typeface="Merriweather"/>
              <a:sym typeface="Merriweather"/>
            </a:endParaRPr>
          </a:p>
          <a:p>
            <a:pPr indent="0" lvl="0" marL="0" rtl="0" algn="l">
              <a:spcBef>
                <a:spcPts val="0"/>
              </a:spcBef>
              <a:spcAft>
                <a:spcPts val="0"/>
              </a:spcAft>
              <a:buNone/>
            </a:pPr>
            <a:r>
              <a:rPr lang="en" sz="2500">
                <a:solidFill>
                  <a:srgbClr val="D9D2E9"/>
                </a:solidFill>
                <a:latin typeface="Merriweather"/>
                <a:ea typeface="Merriweather"/>
                <a:cs typeface="Merriweather"/>
                <a:sym typeface="Merriweather"/>
              </a:rPr>
              <a:t>➤  </a:t>
            </a:r>
            <a:r>
              <a:rPr lang="en" sz="2500">
                <a:solidFill>
                  <a:schemeClr val="dk1"/>
                </a:solidFill>
                <a:latin typeface="Merriweather"/>
                <a:ea typeface="Merriweather"/>
                <a:cs typeface="Merriweather"/>
                <a:sym typeface="Merriweather"/>
              </a:rPr>
              <a:t>Kallidin </a:t>
            </a:r>
            <a:endParaRPr sz="2500">
              <a:solidFill>
                <a:schemeClr val="dk1"/>
              </a:solidFill>
              <a:latin typeface="Merriweather"/>
              <a:ea typeface="Merriweather"/>
              <a:cs typeface="Merriweather"/>
              <a:sym typeface="Merriweather"/>
            </a:endParaRPr>
          </a:p>
          <a:p>
            <a:pPr indent="0" lvl="0" marL="0" rtl="0" algn="l">
              <a:spcBef>
                <a:spcPts val="0"/>
              </a:spcBef>
              <a:spcAft>
                <a:spcPts val="0"/>
              </a:spcAft>
              <a:buNone/>
            </a:pPr>
            <a:r>
              <a:rPr lang="en" sz="2500">
                <a:solidFill>
                  <a:srgbClr val="D9D2E9"/>
                </a:solidFill>
                <a:latin typeface="Merriweather"/>
                <a:ea typeface="Merriweather"/>
                <a:cs typeface="Merriweather"/>
                <a:sym typeface="Merriweather"/>
              </a:rPr>
              <a:t>➤  </a:t>
            </a:r>
            <a:r>
              <a:rPr lang="en" sz="2500">
                <a:solidFill>
                  <a:schemeClr val="dk1"/>
                </a:solidFill>
                <a:latin typeface="Merriweather"/>
                <a:ea typeface="Merriweather"/>
                <a:cs typeface="Merriweather"/>
                <a:sym typeface="Merriweather"/>
              </a:rPr>
              <a:t>Bradykinin </a:t>
            </a:r>
            <a:endParaRPr sz="2500">
              <a:solidFill>
                <a:schemeClr val="dk1"/>
              </a:solidFill>
              <a:latin typeface="Merriweather"/>
              <a:ea typeface="Merriweather"/>
              <a:cs typeface="Merriweather"/>
              <a:sym typeface="Merriweather"/>
            </a:endParaRPr>
          </a:p>
          <a:p>
            <a:pPr indent="0" lvl="0" marL="0" rtl="0" algn="l">
              <a:spcBef>
                <a:spcPts val="0"/>
              </a:spcBef>
              <a:spcAft>
                <a:spcPts val="0"/>
              </a:spcAft>
              <a:buNone/>
            </a:pPr>
            <a:r>
              <a:t/>
            </a:r>
            <a:endParaRPr>
              <a:solidFill>
                <a:schemeClr val="dk1"/>
              </a:solidFill>
              <a:latin typeface="Merriweather"/>
              <a:ea typeface="Merriweather"/>
              <a:cs typeface="Merriweather"/>
              <a:sym typeface="Merriweather"/>
            </a:endParaRPr>
          </a:p>
          <a:p>
            <a:pPr indent="0" lvl="0" marL="0" rtl="0" algn="l">
              <a:spcBef>
                <a:spcPts val="0"/>
              </a:spcBef>
              <a:spcAft>
                <a:spcPts val="0"/>
              </a:spcAft>
              <a:buNone/>
            </a:pPr>
            <a:r>
              <a:rPr b="1" lang="en" sz="3400">
                <a:solidFill>
                  <a:srgbClr val="B4A7D6"/>
                </a:solidFill>
                <a:latin typeface="Merriweather"/>
                <a:ea typeface="Merriweather"/>
                <a:cs typeface="Merriweather"/>
                <a:sym typeface="Merriweather"/>
              </a:rPr>
              <a:t>3</a:t>
            </a:r>
            <a:r>
              <a:rPr b="1" lang="en" sz="3400">
                <a:solidFill>
                  <a:srgbClr val="B4A7D6"/>
                </a:solidFill>
                <a:latin typeface="Merriweather"/>
                <a:ea typeface="Merriweather"/>
                <a:cs typeface="Merriweather"/>
                <a:sym typeface="Merriweather"/>
              </a:rPr>
              <a:t>.</a:t>
            </a:r>
            <a:r>
              <a:rPr lang="en" sz="2500">
                <a:solidFill>
                  <a:schemeClr val="dk1"/>
                </a:solidFill>
                <a:latin typeface="Merriweather"/>
                <a:ea typeface="Merriweather"/>
                <a:cs typeface="Merriweather"/>
                <a:sym typeface="Merriweather"/>
              </a:rPr>
              <a:t> </a:t>
            </a:r>
            <a:r>
              <a:rPr b="1" lang="en" sz="3000">
                <a:solidFill>
                  <a:srgbClr val="B4A7D6"/>
                </a:solidFill>
                <a:latin typeface="Merriweather"/>
                <a:ea typeface="Merriweather"/>
                <a:cs typeface="Merriweather"/>
                <a:sym typeface="Merriweather"/>
              </a:rPr>
              <a:t>↓</a:t>
            </a:r>
            <a:r>
              <a:rPr lang="en" sz="2500">
                <a:solidFill>
                  <a:schemeClr val="dk1"/>
                </a:solidFill>
                <a:latin typeface="Merriweather"/>
                <a:ea typeface="Merriweather"/>
                <a:cs typeface="Merriweather"/>
                <a:sym typeface="Merriweather"/>
              </a:rPr>
              <a:t> O</a:t>
            </a:r>
            <a:r>
              <a:rPr baseline="-25000" lang="en" sz="2500">
                <a:solidFill>
                  <a:schemeClr val="dk1"/>
                </a:solidFill>
                <a:latin typeface="Merriweather"/>
                <a:ea typeface="Merriweather"/>
                <a:cs typeface="Merriweather"/>
                <a:sym typeface="Merriweather"/>
              </a:rPr>
              <a:t>2</a:t>
            </a:r>
            <a:r>
              <a:rPr lang="en" sz="2500">
                <a:solidFill>
                  <a:schemeClr val="dk1"/>
                </a:solidFill>
                <a:latin typeface="Merriweather"/>
                <a:ea typeface="Merriweather"/>
                <a:cs typeface="Merriweather"/>
                <a:sym typeface="Merriweather"/>
              </a:rPr>
              <a:t> conc. in the gut wall:</a:t>
            </a:r>
            <a:endParaRPr sz="2500">
              <a:solidFill>
                <a:schemeClr val="dk1"/>
              </a:solidFill>
              <a:latin typeface="Merriweather"/>
              <a:ea typeface="Merriweather"/>
              <a:cs typeface="Merriweather"/>
              <a:sym typeface="Merriweather"/>
            </a:endParaRPr>
          </a:p>
          <a:p>
            <a:pPr indent="0" lvl="0" marL="0" rtl="0" algn="l">
              <a:spcBef>
                <a:spcPts val="0"/>
              </a:spcBef>
              <a:spcAft>
                <a:spcPts val="0"/>
              </a:spcAft>
              <a:buNone/>
            </a:pPr>
            <a:r>
              <a:rPr lang="en" sz="2500">
                <a:solidFill>
                  <a:srgbClr val="D9D2E9"/>
                </a:solidFill>
                <a:latin typeface="Merriweather"/>
                <a:ea typeface="Merriweather"/>
                <a:cs typeface="Merriweather"/>
                <a:sym typeface="Merriweather"/>
              </a:rPr>
              <a:t>➤ </a:t>
            </a:r>
            <a:r>
              <a:rPr b="1" lang="en" sz="3000">
                <a:solidFill>
                  <a:srgbClr val="B4A7D6"/>
                </a:solidFill>
                <a:latin typeface="Merriweather"/>
                <a:ea typeface="Merriweather"/>
                <a:cs typeface="Merriweather"/>
                <a:sym typeface="Merriweather"/>
              </a:rPr>
              <a:t>↑</a:t>
            </a:r>
            <a:r>
              <a:rPr lang="en" sz="2500">
                <a:solidFill>
                  <a:schemeClr val="dk1"/>
                </a:solidFill>
                <a:latin typeface="Merriweather"/>
                <a:ea typeface="Merriweather"/>
                <a:cs typeface="Merriweather"/>
                <a:sym typeface="Merriweather"/>
              </a:rPr>
              <a:t> intestinal blood flow at least </a:t>
            </a:r>
            <a:r>
              <a:rPr b="1" lang="en" sz="3000">
                <a:solidFill>
                  <a:srgbClr val="8E7CC3"/>
                </a:solidFill>
                <a:latin typeface="Merriweather"/>
                <a:ea typeface="Merriweather"/>
                <a:cs typeface="Merriweather"/>
                <a:sym typeface="Merriweather"/>
              </a:rPr>
              <a:t>50 - 100%</a:t>
            </a:r>
            <a:r>
              <a:rPr lang="en" sz="2500">
                <a:solidFill>
                  <a:schemeClr val="dk1"/>
                </a:solidFill>
                <a:latin typeface="Merriweather"/>
                <a:ea typeface="Merriweather"/>
                <a:cs typeface="Merriweather"/>
                <a:sym typeface="Merriweather"/>
              </a:rPr>
              <a:t>.</a:t>
            </a:r>
            <a:endParaRPr sz="2500">
              <a:solidFill>
                <a:schemeClr val="dk1"/>
              </a:solidFill>
              <a:latin typeface="Merriweather"/>
              <a:ea typeface="Merriweather"/>
              <a:cs typeface="Merriweather"/>
              <a:sym typeface="Merriweather"/>
            </a:endParaRPr>
          </a:p>
        </p:txBody>
      </p:sp>
      <p:sp>
        <p:nvSpPr>
          <p:cNvPr id="621" name="Google Shape;621;p32"/>
          <p:cNvSpPr/>
          <p:nvPr/>
        </p:nvSpPr>
        <p:spPr>
          <a:xfrm>
            <a:off x="246975" y="10342600"/>
            <a:ext cx="3816900" cy="1260300"/>
          </a:xfrm>
          <a:prstGeom prst="roundRect">
            <a:avLst>
              <a:gd fmla="val 50000" name="adj"/>
            </a:avLst>
          </a:prstGeom>
          <a:noFill/>
          <a:ln cap="flat" cmpd="sng" w="76200">
            <a:solidFill>
              <a:srgbClr val="76A5AF"/>
            </a:solidFill>
            <a:prstDash val="dot"/>
            <a:round/>
            <a:headEnd len="sm" w="sm" type="none"/>
            <a:tailEnd len="sm" w="sm" type="none"/>
          </a:ln>
        </p:spPr>
        <p:txBody>
          <a:bodyPr anchorCtr="0" anchor="ctr" bIns="140950" lIns="140950" spcFirstLastPara="1" rIns="140950" wrap="square" tIns="140950">
            <a:noAutofit/>
          </a:bodyPr>
          <a:lstStyle/>
          <a:p>
            <a:pPr indent="0" lvl="0" marL="0" rtl="0" algn="ctr">
              <a:spcBef>
                <a:spcPts val="0"/>
              </a:spcBef>
              <a:spcAft>
                <a:spcPts val="0"/>
              </a:spcAft>
              <a:buNone/>
            </a:pPr>
            <a:r>
              <a:rPr lang="en" sz="3800">
                <a:latin typeface="Merriweather"/>
                <a:ea typeface="Merriweather"/>
                <a:cs typeface="Merriweather"/>
                <a:sym typeface="Merriweather"/>
              </a:rPr>
              <a:t>Summary</a:t>
            </a:r>
            <a:endParaRPr sz="3800">
              <a:latin typeface="Merriweather"/>
              <a:ea typeface="Merriweather"/>
              <a:cs typeface="Merriweather"/>
              <a:sym typeface="Merriweather"/>
            </a:endParaRPr>
          </a:p>
        </p:txBody>
      </p:sp>
      <p:pic>
        <p:nvPicPr>
          <p:cNvPr id="622" name="Google Shape;622;p32"/>
          <p:cNvPicPr preferRelativeResize="0"/>
          <p:nvPr/>
        </p:nvPicPr>
        <p:blipFill>
          <a:blip r:embed="rId3">
            <a:alphaModFix/>
          </a:blip>
          <a:stretch>
            <a:fillRect/>
          </a:stretch>
        </p:blipFill>
        <p:spPr>
          <a:xfrm>
            <a:off x="246975" y="12653725"/>
            <a:ext cx="6263775" cy="4873201"/>
          </a:xfrm>
          <a:prstGeom prst="rect">
            <a:avLst/>
          </a:prstGeom>
          <a:noFill/>
          <a:ln>
            <a:noFill/>
          </a:ln>
        </p:spPr>
      </p:pic>
      <p:sp>
        <p:nvSpPr>
          <p:cNvPr id="623" name="Google Shape;623;p32"/>
          <p:cNvSpPr txBox="1"/>
          <p:nvPr/>
        </p:nvSpPr>
        <p:spPr>
          <a:xfrm>
            <a:off x="569925" y="11602898"/>
            <a:ext cx="3171000" cy="4326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45818E"/>
              </a:buClr>
              <a:buSzPts val="2400"/>
              <a:buFont typeface="Merriweather"/>
              <a:buChar char="★"/>
            </a:pPr>
            <a:r>
              <a:rPr lang="en" sz="2400">
                <a:solidFill>
                  <a:srgbClr val="45818E"/>
                </a:solidFill>
                <a:latin typeface="Merriweather"/>
                <a:ea typeface="Merriweather"/>
                <a:cs typeface="Merriweather"/>
                <a:sym typeface="Merriweather"/>
              </a:rPr>
              <a:t>From dr’s slides</a:t>
            </a:r>
            <a:endParaRPr sz="2400">
              <a:solidFill>
                <a:srgbClr val="45818E"/>
              </a:solidFill>
              <a:latin typeface="Merriweather"/>
              <a:ea typeface="Merriweather"/>
              <a:cs typeface="Merriweather"/>
              <a:sym typeface="Merriweather"/>
            </a:endParaRPr>
          </a:p>
        </p:txBody>
      </p:sp>
      <p:pic>
        <p:nvPicPr>
          <p:cNvPr id="624" name="Google Shape;624;p32"/>
          <p:cNvPicPr preferRelativeResize="0"/>
          <p:nvPr/>
        </p:nvPicPr>
        <p:blipFill>
          <a:blip r:embed="rId4">
            <a:alphaModFix/>
          </a:blip>
          <a:stretch>
            <a:fillRect/>
          </a:stretch>
        </p:blipFill>
        <p:spPr>
          <a:xfrm>
            <a:off x="6794625" y="12653725"/>
            <a:ext cx="7006148" cy="4487662"/>
          </a:xfrm>
          <a:prstGeom prst="rect">
            <a:avLst/>
          </a:prstGeom>
          <a:noFill/>
          <a:ln>
            <a:noFill/>
          </a:ln>
        </p:spPr>
      </p:pic>
      <p:sp>
        <p:nvSpPr>
          <p:cNvPr id="625" name="Google Shape;625;p32"/>
          <p:cNvSpPr txBox="1"/>
          <p:nvPr/>
        </p:nvSpPr>
        <p:spPr>
          <a:xfrm>
            <a:off x="1943324" y="17141372"/>
            <a:ext cx="36684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400">
                <a:highlight>
                  <a:srgbClr val="FFFFFF"/>
                </a:highlight>
                <a:latin typeface="Merriweather"/>
                <a:ea typeface="Merriweather"/>
                <a:cs typeface="Merriweather"/>
                <a:sym typeface="Merriweather"/>
              </a:rPr>
              <a:t>Figure 1-31</a:t>
            </a:r>
            <a:endParaRPr b="1" sz="2400">
              <a:highlight>
                <a:srgbClr val="FFFFFF"/>
              </a:highlight>
              <a:latin typeface="Merriweather"/>
              <a:ea typeface="Merriweather"/>
              <a:cs typeface="Merriweather"/>
              <a:sym typeface="Merriweather"/>
            </a:endParaRPr>
          </a:p>
        </p:txBody>
      </p:sp>
      <p:sp>
        <p:nvSpPr>
          <p:cNvPr id="626" name="Google Shape;626;p32"/>
          <p:cNvSpPr txBox="1"/>
          <p:nvPr/>
        </p:nvSpPr>
        <p:spPr>
          <a:xfrm>
            <a:off x="9647529" y="17141372"/>
            <a:ext cx="36684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400">
                <a:highlight>
                  <a:srgbClr val="FFFFFF"/>
                </a:highlight>
                <a:latin typeface="Merriweather"/>
                <a:ea typeface="Merriweather"/>
                <a:cs typeface="Merriweather"/>
                <a:sym typeface="Merriweather"/>
              </a:rPr>
              <a:t>Figure 1-32</a:t>
            </a:r>
            <a:endParaRPr b="1" sz="2400">
              <a:highlight>
                <a:srgbClr val="FFFFFF"/>
              </a:highlight>
              <a:latin typeface="Merriweather"/>
              <a:ea typeface="Merriweather"/>
              <a:cs typeface="Merriweather"/>
              <a:sym typeface="Merriweathe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0" name="Shape 630"/>
        <p:cNvGrpSpPr/>
        <p:nvPr/>
      </p:nvGrpSpPr>
      <p:grpSpPr>
        <a:xfrm>
          <a:off x="0" y="0"/>
          <a:ext cx="0" cy="0"/>
          <a:chOff x="0" y="0"/>
          <a:chExt cx="0" cy="0"/>
        </a:xfrm>
      </p:grpSpPr>
      <p:sp>
        <p:nvSpPr>
          <p:cNvPr id="631" name="Google Shape;631;p33"/>
          <p:cNvSpPr/>
          <p:nvPr/>
        </p:nvSpPr>
        <p:spPr>
          <a:xfrm>
            <a:off x="0" y="3704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632" name="Google Shape;632;p33"/>
          <p:cNvSpPr txBox="1"/>
          <p:nvPr/>
        </p:nvSpPr>
        <p:spPr>
          <a:xfrm>
            <a:off x="114093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One</a:t>
            </a:r>
            <a:endParaRPr sz="3500">
              <a:latin typeface="Oswald"/>
              <a:ea typeface="Oswald"/>
              <a:cs typeface="Oswald"/>
              <a:sym typeface="Oswald"/>
            </a:endParaRPr>
          </a:p>
        </p:txBody>
      </p:sp>
      <p:sp>
        <p:nvSpPr>
          <p:cNvPr id="633" name="Google Shape;633;p33"/>
          <p:cNvSpPr txBox="1"/>
          <p:nvPr/>
        </p:nvSpPr>
        <p:spPr>
          <a:xfrm>
            <a:off x="8" y="321600"/>
            <a:ext cx="7935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t/>
            </a:r>
            <a:endParaRPr sz="4500">
              <a:solidFill>
                <a:srgbClr val="FFFFFF"/>
              </a:solidFill>
              <a:latin typeface="Oswald"/>
              <a:ea typeface="Oswald"/>
              <a:cs typeface="Oswald"/>
              <a:sym typeface="Oswald"/>
            </a:endParaRPr>
          </a:p>
          <a:p>
            <a:pPr indent="0" lvl="0" marL="0" rtl="0" algn="l">
              <a:spcBef>
                <a:spcPts val="0"/>
              </a:spcBef>
              <a:spcAft>
                <a:spcPts val="0"/>
              </a:spcAft>
              <a:buNone/>
            </a:pPr>
            <a:r>
              <a:t/>
            </a:r>
            <a:endParaRPr sz="4500">
              <a:solidFill>
                <a:srgbClr val="FFFFFF"/>
              </a:solidFill>
              <a:latin typeface="Oswald"/>
              <a:ea typeface="Oswald"/>
              <a:cs typeface="Oswald"/>
              <a:sym typeface="Oswald"/>
            </a:endParaRPr>
          </a:p>
        </p:txBody>
      </p:sp>
      <p:sp>
        <p:nvSpPr>
          <p:cNvPr id="634" name="Google Shape;634;p33"/>
          <p:cNvSpPr txBox="1"/>
          <p:nvPr/>
        </p:nvSpPr>
        <p:spPr>
          <a:xfrm>
            <a:off x="813441" y="321600"/>
            <a:ext cx="95067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GENERAL PRINCIPlES OF GIT PHYSIOLOGY </a:t>
            </a:r>
            <a:endParaRPr sz="3200">
              <a:solidFill>
                <a:srgbClr val="FFFFFF"/>
              </a:solidFill>
              <a:latin typeface="Oswald"/>
              <a:ea typeface="Oswald"/>
              <a:cs typeface="Oswald"/>
              <a:sym typeface="Oswald"/>
            </a:endParaRPr>
          </a:p>
        </p:txBody>
      </p:sp>
      <p:sp>
        <p:nvSpPr>
          <p:cNvPr id="635" name="Google Shape;635;p33"/>
          <p:cNvSpPr/>
          <p:nvPr/>
        </p:nvSpPr>
        <p:spPr>
          <a:xfrm>
            <a:off x="583046" y="370511"/>
            <a:ext cx="2304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636" name="Google Shape;636;p33"/>
          <p:cNvSpPr txBox="1"/>
          <p:nvPr/>
        </p:nvSpPr>
        <p:spPr>
          <a:xfrm>
            <a:off x="214550" y="1400525"/>
            <a:ext cx="12169500" cy="11835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latin typeface="Oswald"/>
                <a:ea typeface="Oswald"/>
                <a:cs typeface="Oswald"/>
                <a:sym typeface="Oswald"/>
              </a:rPr>
              <a:t>FURTHER READINGS</a:t>
            </a:r>
            <a:endParaRPr sz="4800">
              <a:latin typeface="Oswald"/>
              <a:ea typeface="Oswald"/>
              <a:cs typeface="Oswald"/>
              <a:sym typeface="Oswald"/>
            </a:endParaRPr>
          </a:p>
          <a:p>
            <a:pPr indent="0" lvl="0" marL="0" rtl="0" algn="l">
              <a:spcBef>
                <a:spcPts val="0"/>
              </a:spcBef>
              <a:spcAft>
                <a:spcPts val="0"/>
              </a:spcAft>
              <a:buNone/>
            </a:pPr>
            <a:r>
              <a:t/>
            </a:r>
            <a:endParaRPr sz="4800">
              <a:highlight>
                <a:srgbClr val="D9EAD3"/>
              </a:highlight>
              <a:latin typeface="Oswald"/>
              <a:ea typeface="Oswald"/>
              <a:cs typeface="Oswald"/>
              <a:sym typeface="Oswald"/>
            </a:endParaRPr>
          </a:p>
          <a:p>
            <a:pPr indent="0" lvl="0" marL="0" rtl="0" algn="l">
              <a:spcBef>
                <a:spcPts val="0"/>
              </a:spcBef>
              <a:spcAft>
                <a:spcPts val="0"/>
              </a:spcAft>
              <a:buNone/>
            </a:pPr>
            <a:r>
              <a:rPr lang="en" sz="4800">
                <a:highlight>
                  <a:srgbClr val="D9EAD3"/>
                </a:highlight>
                <a:latin typeface="Oswald"/>
                <a:ea typeface="Oswald"/>
                <a:cs typeface="Oswald"/>
                <a:sym typeface="Oswald"/>
              </a:rPr>
              <a:t> </a:t>
            </a:r>
            <a:endParaRPr sz="4800">
              <a:highlight>
                <a:srgbClr val="D9EAD3"/>
              </a:highlight>
              <a:latin typeface="Oswald"/>
              <a:ea typeface="Oswald"/>
              <a:cs typeface="Oswald"/>
              <a:sym typeface="Oswald"/>
            </a:endParaRPr>
          </a:p>
        </p:txBody>
      </p:sp>
      <p:sp>
        <p:nvSpPr>
          <p:cNvPr id="637" name="Google Shape;637;p33"/>
          <p:cNvSpPr txBox="1"/>
          <p:nvPr/>
        </p:nvSpPr>
        <p:spPr>
          <a:xfrm>
            <a:off x="483925" y="2383250"/>
            <a:ext cx="13080300" cy="5654700"/>
          </a:xfrm>
          <a:prstGeom prst="rect">
            <a:avLst/>
          </a:prstGeom>
          <a:noFill/>
          <a:ln>
            <a:noFill/>
          </a:ln>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SzPts val="1800"/>
              <a:buFont typeface="Merriweather"/>
              <a:buAutoNum type="arabicPeriod"/>
            </a:pPr>
            <a:r>
              <a:rPr b="1" lang="en" sz="1800">
                <a:latin typeface="Merriweather"/>
                <a:ea typeface="Merriweather"/>
                <a:cs typeface="Merriweather"/>
                <a:sym typeface="Merriweather"/>
              </a:rPr>
              <a:t>How the gastrointestinal system influences the immune system? </a:t>
            </a:r>
            <a:r>
              <a:rPr lang="en" sz="1800">
                <a:latin typeface="Merriweather"/>
                <a:ea typeface="Merriweather"/>
                <a:cs typeface="Merriweather"/>
                <a:sym typeface="Merriweather"/>
              </a:rPr>
              <a:t>This is done mainly through the gut microbiome. The gut microbiome help boost T-cell numbers early in life, they feed us with a list of antigens that we should be tolerant to, studies even proved this germ-free mice and then after they were injected with a single microbe, Bacteroides fragilis. Bacteroides fragilis in the gut had an antigen that boosted T-cell number early in-life and even protected against diseases like multiple sclerosis! People born with C-section have abnormal microbiome, their immune system is tolerant to less antigens and easily triggers inflammation, the consequence is that people with abnormal gut microbiome are more prone to bronchial asthma. </a:t>
            </a:r>
            <a:endParaRPr sz="1800">
              <a:latin typeface="Merriweather"/>
              <a:ea typeface="Merriweather"/>
              <a:cs typeface="Merriweather"/>
              <a:sym typeface="Merriweather"/>
            </a:endParaRPr>
          </a:p>
          <a:p>
            <a:pPr indent="0" lvl="0" marL="457200" rtl="0" algn="l">
              <a:spcBef>
                <a:spcPts val="0"/>
              </a:spcBef>
              <a:spcAft>
                <a:spcPts val="0"/>
              </a:spcAft>
              <a:buNone/>
            </a:pPr>
            <a:r>
              <a:t/>
            </a:r>
            <a:endParaRPr sz="1800">
              <a:latin typeface="Merriweather"/>
              <a:ea typeface="Merriweather"/>
              <a:cs typeface="Merriweather"/>
              <a:sym typeface="Merriweather"/>
            </a:endParaRPr>
          </a:p>
          <a:p>
            <a:pPr indent="-342900" lvl="0" marL="457200" rtl="0" algn="l">
              <a:lnSpc>
                <a:spcPct val="150000"/>
              </a:lnSpc>
              <a:spcBef>
                <a:spcPts val="0"/>
              </a:spcBef>
              <a:spcAft>
                <a:spcPts val="0"/>
              </a:spcAft>
              <a:buSzPts val="1800"/>
              <a:buFont typeface="Merriweather"/>
              <a:buAutoNum type="arabicPeriod"/>
            </a:pPr>
            <a:r>
              <a:rPr b="1" lang="en" sz="1800">
                <a:latin typeface="Merriweather"/>
                <a:ea typeface="Merriweather"/>
                <a:cs typeface="Merriweather"/>
                <a:sym typeface="Merriweather"/>
              </a:rPr>
              <a:t>Mechanism of tonic contraction</a:t>
            </a:r>
            <a:r>
              <a:rPr lang="en" sz="1800">
                <a:latin typeface="Merriweather"/>
                <a:ea typeface="Merriweather"/>
                <a:cs typeface="Merriweather"/>
                <a:sym typeface="Merriweather"/>
              </a:rPr>
              <a:t>: From what we know from mechanisms of contraction, myosin binds to actin which forms what we call a "cross-bridge formation", the myosin then consequently pulls actin towards the center or belly of the muscle, the muscle shortens then and contracts. In smooth muscle cells, during the time in which myosin pulls the actin, a certain regulatory protein called myosin-light chain can get dephosphorylated, if this protein gets dephosphorylated during contraction then the muscle will remain contracted with constant force, </a:t>
            </a:r>
            <a:r>
              <a:rPr b="1" lang="en" sz="1800">
                <a:latin typeface="Merriweather"/>
                <a:ea typeface="Merriweather"/>
                <a:cs typeface="Merriweather"/>
                <a:sym typeface="Merriweather"/>
              </a:rPr>
              <a:t>this is</a:t>
            </a:r>
            <a:r>
              <a:rPr lang="en" sz="1800">
                <a:latin typeface="Merriweather"/>
                <a:ea typeface="Merriweather"/>
                <a:cs typeface="Merriweather"/>
                <a:sym typeface="Merriweather"/>
              </a:rPr>
              <a:t> </a:t>
            </a:r>
            <a:r>
              <a:rPr b="1" lang="en" sz="1800">
                <a:latin typeface="Merriweather"/>
                <a:ea typeface="Merriweather"/>
                <a:cs typeface="Merriweather"/>
                <a:sym typeface="Merriweather"/>
              </a:rPr>
              <a:t>called the latch mechanism for muscle contraction, </a:t>
            </a:r>
            <a:r>
              <a:rPr lang="en" sz="1800">
                <a:latin typeface="Merriweather"/>
                <a:ea typeface="Merriweather"/>
                <a:cs typeface="Merriweather"/>
                <a:sym typeface="Merriweather"/>
              </a:rPr>
              <a:t>and is the basis for tonic contraction in smooth muscle cells including sphincter, this process does not require much ATP. Allowing sphincters to function optimally. </a:t>
            </a:r>
            <a:endParaRPr sz="1800">
              <a:latin typeface="Merriweather"/>
              <a:ea typeface="Merriweather"/>
              <a:cs typeface="Merriweather"/>
              <a:sym typeface="Merriweather"/>
            </a:endParaRPr>
          </a:p>
          <a:p>
            <a:pPr indent="0" lvl="0" marL="0" rtl="0" algn="l">
              <a:spcBef>
                <a:spcPts val="0"/>
              </a:spcBef>
              <a:spcAft>
                <a:spcPts val="0"/>
              </a:spcAft>
              <a:buNone/>
            </a:pPr>
            <a:r>
              <a:t/>
            </a:r>
            <a:endParaRPr sz="1800">
              <a:latin typeface="Merriweather"/>
              <a:ea typeface="Merriweather"/>
              <a:cs typeface="Merriweather"/>
              <a:sym typeface="Merriweather"/>
            </a:endParaRPr>
          </a:p>
          <a:p>
            <a:pPr indent="0" lvl="0" marL="0" rtl="0" algn="l">
              <a:spcBef>
                <a:spcPts val="0"/>
              </a:spcBef>
              <a:spcAft>
                <a:spcPts val="0"/>
              </a:spcAft>
              <a:buNone/>
            </a:pPr>
            <a:r>
              <a:t/>
            </a:r>
            <a:endParaRPr sz="1800">
              <a:latin typeface="Merriweather"/>
              <a:ea typeface="Merriweather"/>
              <a:cs typeface="Merriweather"/>
              <a:sym typeface="Merriweather"/>
            </a:endParaRPr>
          </a:p>
          <a:p>
            <a:pPr indent="0" lvl="0" marL="0" rtl="0" algn="l">
              <a:spcBef>
                <a:spcPts val="0"/>
              </a:spcBef>
              <a:spcAft>
                <a:spcPts val="0"/>
              </a:spcAft>
              <a:buNone/>
            </a:pPr>
            <a:r>
              <a:t/>
            </a:r>
            <a:endParaRPr sz="1800">
              <a:latin typeface="Merriweather"/>
              <a:ea typeface="Merriweather"/>
              <a:cs typeface="Merriweather"/>
              <a:sym typeface="Merriweather"/>
            </a:endParaRPr>
          </a:p>
          <a:p>
            <a:pPr indent="0" lvl="0" marL="0" rtl="0" algn="l">
              <a:spcBef>
                <a:spcPts val="0"/>
              </a:spcBef>
              <a:spcAft>
                <a:spcPts val="0"/>
              </a:spcAft>
              <a:buNone/>
            </a:pPr>
            <a:r>
              <a:t/>
            </a:r>
            <a:endParaRPr sz="1800">
              <a:latin typeface="Merriweather"/>
              <a:ea typeface="Merriweather"/>
              <a:cs typeface="Merriweather"/>
              <a:sym typeface="Merriweather"/>
            </a:endParaRPr>
          </a:p>
          <a:p>
            <a:pPr indent="0" lvl="0" marL="0" rtl="0" algn="l">
              <a:spcBef>
                <a:spcPts val="0"/>
              </a:spcBef>
              <a:spcAft>
                <a:spcPts val="0"/>
              </a:spcAft>
              <a:buNone/>
            </a:pPr>
            <a:r>
              <a:t/>
            </a:r>
            <a:endParaRPr sz="1800">
              <a:latin typeface="Merriweather"/>
              <a:ea typeface="Merriweather"/>
              <a:cs typeface="Merriweather"/>
              <a:sym typeface="Merriweather"/>
            </a:endParaRPr>
          </a:p>
          <a:p>
            <a:pPr indent="0" lvl="0" marL="0" rtl="0" algn="l">
              <a:spcBef>
                <a:spcPts val="0"/>
              </a:spcBef>
              <a:spcAft>
                <a:spcPts val="0"/>
              </a:spcAft>
              <a:buNone/>
            </a:pPr>
            <a:r>
              <a:t/>
            </a:r>
            <a:endParaRPr sz="1800">
              <a:latin typeface="Merriweather"/>
              <a:ea typeface="Merriweather"/>
              <a:cs typeface="Merriweather"/>
              <a:sym typeface="Merriweather"/>
            </a:endParaRPr>
          </a:p>
          <a:p>
            <a:pPr indent="0" lvl="0" marL="0" rtl="0" algn="l">
              <a:spcBef>
                <a:spcPts val="0"/>
              </a:spcBef>
              <a:spcAft>
                <a:spcPts val="0"/>
              </a:spcAft>
              <a:buNone/>
            </a:pPr>
            <a:r>
              <a:t/>
            </a:r>
            <a:endParaRPr sz="1800">
              <a:latin typeface="Merriweather"/>
              <a:ea typeface="Merriweather"/>
              <a:cs typeface="Merriweather"/>
              <a:sym typeface="Merriweather"/>
            </a:endParaRPr>
          </a:p>
          <a:p>
            <a:pPr indent="0" lvl="0" marL="0" rtl="0" algn="l">
              <a:spcBef>
                <a:spcPts val="0"/>
              </a:spcBef>
              <a:spcAft>
                <a:spcPts val="0"/>
              </a:spcAft>
              <a:buNone/>
            </a:pPr>
            <a:r>
              <a:t/>
            </a:r>
            <a:endParaRPr sz="1800">
              <a:latin typeface="Merriweather"/>
              <a:ea typeface="Merriweather"/>
              <a:cs typeface="Merriweather"/>
              <a:sym typeface="Merriweather"/>
            </a:endParaRPr>
          </a:p>
          <a:p>
            <a:pPr indent="0" lvl="0" marL="0" rtl="0" algn="l">
              <a:lnSpc>
                <a:spcPct val="150000"/>
              </a:lnSpc>
              <a:spcBef>
                <a:spcPts val="0"/>
              </a:spcBef>
              <a:spcAft>
                <a:spcPts val="0"/>
              </a:spcAft>
              <a:buNone/>
            </a:pPr>
            <a:r>
              <a:t/>
            </a:r>
            <a:endParaRPr sz="1800">
              <a:latin typeface="Merriweather"/>
              <a:ea typeface="Merriweather"/>
              <a:cs typeface="Merriweather"/>
              <a:sym typeface="Merriweather"/>
            </a:endParaRPr>
          </a:p>
          <a:p>
            <a:pPr indent="0" lvl="0" marL="0" rtl="0" algn="l">
              <a:lnSpc>
                <a:spcPct val="150000"/>
              </a:lnSpc>
              <a:spcBef>
                <a:spcPts val="0"/>
              </a:spcBef>
              <a:spcAft>
                <a:spcPts val="0"/>
              </a:spcAft>
              <a:buNone/>
            </a:pPr>
            <a:r>
              <a:t/>
            </a:r>
            <a:endParaRPr sz="1800">
              <a:latin typeface="Merriweather"/>
              <a:ea typeface="Merriweather"/>
              <a:cs typeface="Merriweather"/>
              <a:sym typeface="Merriweather"/>
            </a:endParaRPr>
          </a:p>
          <a:p>
            <a:pPr indent="-342900" lvl="0" marL="457200" rtl="0" algn="l">
              <a:lnSpc>
                <a:spcPct val="150000"/>
              </a:lnSpc>
              <a:spcBef>
                <a:spcPts val="0"/>
              </a:spcBef>
              <a:spcAft>
                <a:spcPts val="0"/>
              </a:spcAft>
              <a:buSzPts val="1800"/>
              <a:buFont typeface="Merriweather"/>
              <a:buAutoNum type="arabicPeriod"/>
            </a:pPr>
            <a:r>
              <a:rPr b="1" lang="en" sz="1800">
                <a:latin typeface="Merriweather"/>
                <a:ea typeface="Merriweather"/>
                <a:cs typeface="Merriweather"/>
                <a:sym typeface="Merriweather"/>
              </a:rPr>
              <a:t>Crypts of lieberkuhn: </a:t>
            </a:r>
            <a:r>
              <a:rPr lang="en" sz="1800">
                <a:latin typeface="Merriweather"/>
                <a:ea typeface="Merriweather"/>
                <a:cs typeface="Merriweather"/>
                <a:sym typeface="Merriweather"/>
              </a:rPr>
              <a:t>The surface of the intestinal mucosa is highly folded, forming the gland formation seen below. The pit or hole of this folding is called a “crypt”. We can see in the first figure that there is surface mucus cells which are columnar, this is seen below the esophagus in GI tract, remember that it is lined by stratified squamous. Within the neck of this pit we see mucus neck cells, along with stem cells. Stem cells then can differentiate and migrate below to form parietal, chief or ECL cells, they lie in the depth of the pit among others. This whole structure is called a gland. </a:t>
            </a:r>
            <a:endParaRPr sz="1800">
              <a:latin typeface="Merriweather"/>
              <a:ea typeface="Merriweather"/>
              <a:cs typeface="Merriweather"/>
              <a:sym typeface="Merriweather"/>
            </a:endParaRPr>
          </a:p>
        </p:txBody>
      </p:sp>
      <p:pic>
        <p:nvPicPr>
          <p:cNvPr id="638" name="Google Shape;638;p33"/>
          <p:cNvPicPr preferRelativeResize="0"/>
          <p:nvPr/>
        </p:nvPicPr>
        <p:blipFill rotWithShape="1">
          <a:blip r:embed="rId3">
            <a:alphaModFix/>
          </a:blip>
          <a:srcRect b="47830" l="28411" r="34545" t="22651"/>
          <a:stretch/>
        </p:blipFill>
        <p:spPr>
          <a:xfrm>
            <a:off x="6128998" y="15254344"/>
            <a:ext cx="7967998" cy="4232952"/>
          </a:xfrm>
          <a:prstGeom prst="rect">
            <a:avLst/>
          </a:prstGeom>
          <a:noFill/>
          <a:ln cap="flat" cmpd="sng" w="9525">
            <a:solidFill>
              <a:srgbClr val="000000"/>
            </a:solidFill>
            <a:prstDash val="solid"/>
            <a:round/>
            <a:headEnd len="sm" w="sm" type="none"/>
            <a:tailEnd len="sm" w="sm" type="none"/>
          </a:ln>
        </p:spPr>
      </p:pic>
      <p:sp>
        <p:nvSpPr>
          <p:cNvPr id="639" name="Google Shape;639;p33"/>
          <p:cNvSpPr txBox="1"/>
          <p:nvPr/>
        </p:nvSpPr>
        <p:spPr>
          <a:xfrm>
            <a:off x="-38750" y="321600"/>
            <a:ext cx="7482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400">
                <a:solidFill>
                  <a:srgbClr val="FFFFFF"/>
                </a:solidFill>
                <a:latin typeface="Oswald"/>
                <a:ea typeface="Oswald"/>
                <a:cs typeface="Oswald"/>
                <a:sym typeface="Oswald"/>
              </a:rPr>
              <a:t>20</a:t>
            </a:r>
            <a:endParaRPr sz="4400">
              <a:solidFill>
                <a:srgbClr val="FFFFFF"/>
              </a:solidFill>
              <a:latin typeface="Oswald"/>
              <a:ea typeface="Oswald"/>
              <a:cs typeface="Oswald"/>
              <a:sym typeface="Oswald"/>
            </a:endParaRPr>
          </a:p>
          <a:p>
            <a:pPr indent="0" lvl="0" marL="0" rtl="0" algn="l">
              <a:spcBef>
                <a:spcPts val="0"/>
              </a:spcBef>
              <a:spcAft>
                <a:spcPts val="0"/>
              </a:spcAft>
              <a:buNone/>
            </a:pPr>
            <a:r>
              <a:t/>
            </a:r>
            <a:endParaRPr sz="4400">
              <a:solidFill>
                <a:srgbClr val="FFFFFF"/>
              </a:solidFill>
              <a:latin typeface="Oswald"/>
              <a:ea typeface="Oswald"/>
              <a:cs typeface="Oswald"/>
              <a:sym typeface="Oswald"/>
            </a:endParaRPr>
          </a:p>
        </p:txBody>
      </p:sp>
      <p:pic>
        <p:nvPicPr>
          <p:cNvPr id="640" name="Google Shape;640;p33"/>
          <p:cNvPicPr preferRelativeResize="0"/>
          <p:nvPr/>
        </p:nvPicPr>
        <p:blipFill>
          <a:blip r:embed="rId4">
            <a:alphaModFix/>
          </a:blip>
          <a:stretch>
            <a:fillRect/>
          </a:stretch>
        </p:blipFill>
        <p:spPr>
          <a:xfrm>
            <a:off x="583050" y="14861875"/>
            <a:ext cx="4516676" cy="4625425"/>
          </a:xfrm>
          <a:prstGeom prst="rect">
            <a:avLst/>
          </a:prstGeom>
          <a:noFill/>
          <a:ln cap="flat" cmpd="sng" w="9525">
            <a:solidFill>
              <a:srgbClr val="000000"/>
            </a:solidFill>
            <a:prstDash val="solid"/>
            <a:round/>
            <a:headEnd len="sm" w="sm" type="none"/>
            <a:tailEnd len="sm" w="sm" type="none"/>
          </a:ln>
        </p:spPr>
      </p:pic>
      <p:pic>
        <p:nvPicPr>
          <p:cNvPr id="641" name="Google Shape;641;p33"/>
          <p:cNvPicPr preferRelativeResize="0"/>
          <p:nvPr/>
        </p:nvPicPr>
        <p:blipFill>
          <a:blip r:embed="rId5">
            <a:alphaModFix/>
          </a:blip>
          <a:stretch>
            <a:fillRect/>
          </a:stretch>
        </p:blipFill>
        <p:spPr>
          <a:xfrm>
            <a:off x="8412622" y="8970117"/>
            <a:ext cx="3400751" cy="2669756"/>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5" name="Shape 645"/>
        <p:cNvGrpSpPr/>
        <p:nvPr/>
      </p:nvGrpSpPr>
      <p:grpSpPr>
        <a:xfrm>
          <a:off x="0" y="0"/>
          <a:ext cx="0" cy="0"/>
          <a:chOff x="0" y="0"/>
          <a:chExt cx="0" cy="0"/>
        </a:xfrm>
      </p:grpSpPr>
      <p:pic>
        <p:nvPicPr>
          <p:cNvPr id="646" name="Google Shape;646;p34"/>
          <p:cNvPicPr preferRelativeResize="0"/>
          <p:nvPr/>
        </p:nvPicPr>
        <p:blipFill>
          <a:blip r:embed="rId3">
            <a:alphaModFix/>
          </a:blip>
          <a:stretch>
            <a:fillRect/>
          </a:stretch>
        </p:blipFill>
        <p:spPr>
          <a:xfrm>
            <a:off x="0" y="26056"/>
            <a:ext cx="14097002" cy="19940419"/>
          </a:xfrm>
          <a:prstGeom prst="rect">
            <a:avLst/>
          </a:prstGeom>
          <a:noFill/>
          <a:ln>
            <a:noFill/>
          </a:ln>
        </p:spPr>
      </p:pic>
      <p:sp>
        <p:nvSpPr>
          <p:cNvPr id="647" name="Google Shape;647;p34"/>
          <p:cNvSpPr txBox="1"/>
          <p:nvPr/>
        </p:nvSpPr>
        <p:spPr>
          <a:xfrm>
            <a:off x="764375" y="1695425"/>
            <a:ext cx="13145700" cy="1248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600">
              <a:solidFill>
                <a:srgbClr val="FFFFFF"/>
              </a:solidFill>
              <a:latin typeface="Oswald"/>
              <a:ea typeface="Oswald"/>
              <a:cs typeface="Oswald"/>
              <a:sym typeface="Oswald"/>
            </a:endParaRPr>
          </a:p>
          <a:p>
            <a:pPr indent="0" lvl="0" marL="0" rtl="0" algn="l">
              <a:spcBef>
                <a:spcPts val="0"/>
              </a:spcBef>
              <a:spcAft>
                <a:spcPts val="0"/>
              </a:spcAft>
              <a:buNone/>
            </a:pPr>
            <a:r>
              <a:t/>
            </a:r>
            <a:endParaRPr sz="2600">
              <a:solidFill>
                <a:srgbClr val="FFFFFF"/>
              </a:solidFill>
              <a:latin typeface="Oswald"/>
              <a:ea typeface="Oswald"/>
              <a:cs typeface="Oswald"/>
              <a:sym typeface="Oswald"/>
            </a:endParaRPr>
          </a:p>
          <a:p>
            <a:pPr indent="0" lvl="0" marL="0" rtl="0" algn="l">
              <a:spcBef>
                <a:spcPts val="0"/>
              </a:spcBef>
              <a:spcAft>
                <a:spcPts val="0"/>
              </a:spcAft>
              <a:buNone/>
            </a:pPr>
            <a:r>
              <a:rPr lang="en" sz="2600">
                <a:solidFill>
                  <a:srgbClr val="FFFFFF"/>
                </a:solidFill>
                <a:latin typeface="Oswald"/>
                <a:ea typeface="Oswald"/>
                <a:cs typeface="Oswald"/>
                <a:sym typeface="Oswald"/>
              </a:rPr>
              <a:t>1.  Which hormone is released by the presence of fat and protein in the small intestine and has a major </a:t>
            </a:r>
            <a:r>
              <a:rPr lang="en" sz="2600">
                <a:solidFill>
                  <a:srgbClr val="FFFFFF"/>
                </a:solidFill>
                <a:latin typeface="Oswald"/>
                <a:ea typeface="Oswald"/>
                <a:cs typeface="Oswald"/>
                <a:sym typeface="Oswald"/>
              </a:rPr>
              <a:t>effect</a:t>
            </a:r>
            <a:r>
              <a:rPr lang="en" sz="2600">
                <a:solidFill>
                  <a:srgbClr val="FFFFFF"/>
                </a:solidFill>
                <a:latin typeface="Oswald"/>
                <a:ea typeface="Oswald"/>
                <a:cs typeface="Oswald"/>
                <a:sym typeface="Oswald"/>
              </a:rPr>
              <a:t> in decreasing gastric emptying?</a:t>
            </a:r>
            <a:endParaRPr sz="2600">
              <a:solidFill>
                <a:srgbClr val="FFFFFF"/>
              </a:solidFill>
              <a:latin typeface="Oswald"/>
              <a:ea typeface="Oswald"/>
              <a:cs typeface="Oswald"/>
              <a:sym typeface="Oswald"/>
            </a:endParaRPr>
          </a:p>
          <a:p>
            <a:pPr indent="-393700" lvl="0" marL="457200" rtl="0" algn="l">
              <a:spcBef>
                <a:spcPts val="0"/>
              </a:spcBef>
              <a:spcAft>
                <a:spcPts val="0"/>
              </a:spcAft>
              <a:buClr>
                <a:srgbClr val="FFFFFF"/>
              </a:buClr>
              <a:buSzPts val="2600"/>
              <a:buFont typeface="Oswald"/>
              <a:buAutoNum type="alphaUcParenR"/>
            </a:pPr>
            <a:r>
              <a:rPr lang="en" sz="2600">
                <a:solidFill>
                  <a:srgbClr val="FFFFFF"/>
                </a:solidFill>
                <a:latin typeface="Oswald"/>
                <a:ea typeface="Oswald"/>
                <a:cs typeface="Oswald"/>
                <a:sym typeface="Oswald"/>
              </a:rPr>
              <a:t>CCK</a:t>
            </a:r>
            <a:endParaRPr sz="2600">
              <a:solidFill>
                <a:srgbClr val="FFFFFF"/>
              </a:solidFill>
              <a:latin typeface="Oswald"/>
              <a:ea typeface="Oswald"/>
              <a:cs typeface="Oswald"/>
              <a:sym typeface="Oswald"/>
            </a:endParaRPr>
          </a:p>
          <a:p>
            <a:pPr indent="-393700" lvl="0" marL="457200" rtl="0" algn="l">
              <a:spcBef>
                <a:spcPts val="0"/>
              </a:spcBef>
              <a:spcAft>
                <a:spcPts val="0"/>
              </a:spcAft>
              <a:buClr>
                <a:srgbClr val="FFFFFF"/>
              </a:buClr>
              <a:buSzPts val="2600"/>
              <a:buFont typeface="Oswald"/>
              <a:buAutoNum type="alphaUcParenR"/>
            </a:pPr>
            <a:r>
              <a:rPr lang="en" sz="2600">
                <a:solidFill>
                  <a:srgbClr val="FFFFFF"/>
                </a:solidFill>
                <a:latin typeface="Oswald"/>
                <a:ea typeface="Oswald"/>
                <a:cs typeface="Oswald"/>
                <a:sym typeface="Oswald"/>
              </a:rPr>
              <a:t>Gastrin</a:t>
            </a:r>
            <a:endParaRPr sz="2600">
              <a:solidFill>
                <a:srgbClr val="FFFFFF"/>
              </a:solidFill>
              <a:latin typeface="Oswald"/>
              <a:ea typeface="Oswald"/>
              <a:cs typeface="Oswald"/>
              <a:sym typeface="Oswald"/>
            </a:endParaRPr>
          </a:p>
          <a:p>
            <a:pPr indent="-393700" lvl="0" marL="457200" rtl="0" algn="l">
              <a:spcBef>
                <a:spcPts val="0"/>
              </a:spcBef>
              <a:spcAft>
                <a:spcPts val="0"/>
              </a:spcAft>
              <a:buClr>
                <a:srgbClr val="FFFFFF"/>
              </a:buClr>
              <a:buSzPts val="2600"/>
              <a:buFont typeface="Oswald"/>
              <a:buAutoNum type="alphaUcParenR"/>
            </a:pPr>
            <a:r>
              <a:rPr lang="en" sz="2600">
                <a:solidFill>
                  <a:srgbClr val="FFFFFF"/>
                </a:solidFill>
                <a:latin typeface="Oswald"/>
                <a:ea typeface="Oswald"/>
                <a:cs typeface="Oswald"/>
                <a:sym typeface="Oswald"/>
              </a:rPr>
              <a:t>Motilin</a:t>
            </a:r>
            <a:endParaRPr sz="2600">
              <a:solidFill>
                <a:srgbClr val="FFFFFF"/>
              </a:solidFill>
              <a:latin typeface="Oswald"/>
              <a:ea typeface="Oswald"/>
              <a:cs typeface="Oswald"/>
              <a:sym typeface="Oswald"/>
            </a:endParaRPr>
          </a:p>
          <a:p>
            <a:pPr indent="-393700" lvl="0" marL="457200" rtl="0" algn="l">
              <a:spcBef>
                <a:spcPts val="0"/>
              </a:spcBef>
              <a:spcAft>
                <a:spcPts val="0"/>
              </a:spcAft>
              <a:buClr>
                <a:srgbClr val="FFFFFF"/>
              </a:buClr>
              <a:buSzPts val="2600"/>
              <a:buFont typeface="Oswald"/>
              <a:buAutoNum type="alphaUcParenR"/>
            </a:pPr>
            <a:r>
              <a:rPr lang="en" sz="2600">
                <a:solidFill>
                  <a:srgbClr val="FFFFFF"/>
                </a:solidFill>
                <a:latin typeface="Oswald"/>
                <a:ea typeface="Oswald"/>
                <a:cs typeface="Oswald"/>
                <a:sym typeface="Oswald"/>
              </a:rPr>
              <a:t>Secretin</a:t>
            </a:r>
            <a:endParaRPr sz="2600">
              <a:solidFill>
                <a:srgbClr val="FFFFFF"/>
              </a:solidFill>
              <a:latin typeface="Oswald"/>
              <a:ea typeface="Oswald"/>
              <a:cs typeface="Oswald"/>
              <a:sym typeface="Oswald"/>
            </a:endParaRPr>
          </a:p>
          <a:p>
            <a:pPr indent="0" lvl="0" marL="0" rtl="0" algn="l">
              <a:spcBef>
                <a:spcPts val="0"/>
              </a:spcBef>
              <a:spcAft>
                <a:spcPts val="0"/>
              </a:spcAft>
              <a:buNone/>
            </a:pPr>
            <a:r>
              <a:t/>
            </a:r>
            <a:endParaRPr sz="2600">
              <a:solidFill>
                <a:srgbClr val="FFFFFF"/>
              </a:solidFill>
              <a:latin typeface="Oswald"/>
              <a:ea typeface="Oswald"/>
              <a:cs typeface="Oswald"/>
              <a:sym typeface="Oswald"/>
            </a:endParaRPr>
          </a:p>
          <a:p>
            <a:pPr indent="0" lvl="0" marL="0" rtl="0" algn="l">
              <a:spcBef>
                <a:spcPts val="0"/>
              </a:spcBef>
              <a:spcAft>
                <a:spcPts val="0"/>
              </a:spcAft>
              <a:buNone/>
            </a:pPr>
            <a:r>
              <a:rPr lang="en" sz="2600">
                <a:solidFill>
                  <a:srgbClr val="FFFFFF"/>
                </a:solidFill>
                <a:latin typeface="Oswald"/>
                <a:ea typeface="Oswald"/>
                <a:cs typeface="Oswald"/>
                <a:sym typeface="Oswald"/>
              </a:rPr>
              <a:t>2.  Which one of the following GI reflexes inhibit stomach motility and secretion?</a:t>
            </a:r>
            <a:endParaRPr sz="2600">
              <a:solidFill>
                <a:srgbClr val="FFFFFF"/>
              </a:solidFill>
              <a:latin typeface="Oswald"/>
              <a:ea typeface="Oswald"/>
              <a:cs typeface="Oswald"/>
              <a:sym typeface="Oswald"/>
            </a:endParaRPr>
          </a:p>
          <a:p>
            <a:pPr indent="-393700" lvl="0" marL="457200" rtl="0" algn="l">
              <a:spcBef>
                <a:spcPts val="0"/>
              </a:spcBef>
              <a:spcAft>
                <a:spcPts val="0"/>
              </a:spcAft>
              <a:buClr>
                <a:srgbClr val="FFFFFF"/>
              </a:buClr>
              <a:buSzPts val="2600"/>
              <a:buFont typeface="Oswald"/>
              <a:buAutoNum type="alphaUcParenR"/>
            </a:pPr>
            <a:r>
              <a:rPr lang="en" sz="2600">
                <a:solidFill>
                  <a:srgbClr val="FFFFFF"/>
                </a:solidFill>
                <a:latin typeface="Oswald"/>
                <a:ea typeface="Oswald"/>
                <a:cs typeface="Oswald"/>
                <a:sym typeface="Oswald"/>
              </a:rPr>
              <a:t>Gastrocolic reflex</a:t>
            </a:r>
            <a:endParaRPr sz="2600">
              <a:solidFill>
                <a:srgbClr val="FFFFFF"/>
              </a:solidFill>
              <a:latin typeface="Oswald"/>
              <a:ea typeface="Oswald"/>
              <a:cs typeface="Oswald"/>
              <a:sym typeface="Oswald"/>
            </a:endParaRPr>
          </a:p>
          <a:p>
            <a:pPr indent="-393700" lvl="0" marL="457200" rtl="0" algn="l">
              <a:spcBef>
                <a:spcPts val="0"/>
              </a:spcBef>
              <a:spcAft>
                <a:spcPts val="0"/>
              </a:spcAft>
              <a:buClr>
                <a:srgbClr val="FFFFFF"/>
              </a:buClr>
              <a:buSzPts val="2600"/>
              <a:buFont typeface="Oswald"/>
              <a:buAutoNum type="alphaUcParenR"/>
            </a:pPr>
            <a:r>
              <a:rPr lang="en" sz="2600">
                <a:solidFill>
                  <a:srgbClr val="FFFFFF"/>
                </a:solidFill>
                <a:latin typeface="Oswald"/>
                <a:ea typeface="Oswald"/>
                <a:cs typeface="Oswald"/>
                <a:sym typeface="Oswald"/>
              </a:rPr>
              <a:t>Enterogastric reflex</a:t>
            </a:r>
            <a:endParaRPr sz="2600">
              <a:solidFill>
                <a:srgbClr val="FFFFFF"/>
              </a:solidFill>
              <a:latin typeface="Oswald"/>
              <a:ea typeface="Oswald"/>
              <a:cs typeface="Oswald"/>
              <a:sym typeface="Oswald"/>
            </a:endParaRPr>
          </a:p>
          <a:p>
            <a:pPr indent="-393700" lvl="0" marL="457200" rtl="0" algn="l">
              <a:spcBef>
                <a:spcPts val="0"/>
              </a:spcBef>
              <a:spcAft>
                <a:spcPts val="0"/>
              </a:spcAft>
              <a:buClr>
                <a:srgbClr val="FFFFFF"/>
              </a:buClr>
              <a:buSzPts val="2600"/>
              <a:buFont typeface="Oswald"/>
              <a:buAutoNum type="alphaUcParenR"/>
            </a:pPr>
            <a:r>
              <a:rPr lang="en" sz="2600">
                <a:solidFill>
                  <a:srgbClr val="FFFFFF"/>
                </a:solidFill>
                <a:latin typeface="Oswald"/>
                <a:ea typeface="Oswald"/>
                <a:cs typeface="Oswald"/>
                <a:sym typeface="Oswald"/>
              </a:rPr>
              <a:t>Colonoileal reflex</a:t>
            </a:r>
            <a:endParaRPr sz="2600">
              <a:solidFill>
                <a:srgbClr val="FFFFFF"/>
              </a:solidFill>
              <a:latin typeface="Oswald"/>
              <a:ea typeface="Oswald"/>
              <a:cs typeface="Oswald"/>
              <a:sym typeface="Oswald"/>
            </a:endParaRPr>
          </a:p>
          <a:p>
            <a:pPr indent="-393700" lvl="0" marL="457200" rtl="0" algn="l">
              <a:spcBef>
                <a:spcPts val="0"/>
              </a:spcBef>
              <a:spcAft>
                <a:spcPts val="0"/>
              </a:spcAft>
              <a:buClr>
                <a:srgbClr val="FFFFFF"/>
              </a:buClr>
              <a:buSzPts val="2600"/>
              <a:buFont typeface="Oswald"/>
              <a:buAutoNum type="alphaUcParenR"/>
            </a:pPr>
            <a:r>
              <a:rPr lang="en" sz="2600">
                <a:solidFill>
                  <a:srgbClr val="FFFFFF"/>
                </a:solidFill>
                <a:latin typeface="Oswald"/>
                <a:ea typeface="Oswald"/>
                <a:cs typeface="Oswald"/>
                <a:sym typeface="Oswald"/>
              </a:rPr>
              <a:t>Intestino-intestinal reflex</a:t>
            </a:r>
            <a:endParaRPr sz="2600">
              <a:solidFill>
                <a:srgbClr val="FFFFFF"/>
              </a:solidFill>
              <a:latin typeface="Oswald"/>
              <a:ea typeface="Oswald"/>
              <a:cs typeface="Oswald"/>
              <a:sym typeface="Oswald"/>
            </a:endParaRPr>
          </a:p>
          <a:p>
            <a:pPr indent="0" lvl="0" marL="0" rtl="0" algn="l">
              <a:spcBef>
                <a:spcPts val="0"/>
              </a:spcBef>
              <a:spcAft>
                <a:spcPts val="0"/>
              </a:spcAft>
              <a:buNone/>
            </a:pPr>
            <a:r>
              <a:t/>
            </a:r>
            <a:endParaRPr sz="2600">
              <a:solidFill>
                <a:srgbClr val="FFFFFF"/>
              </a:solidFill>
              <a:latin typeface="Oswald"/>
              <a:ea typeface="Oswald"/>
              <a:cs typeface="Oswald"/>
              <a:sym typeface="Oswald"/>
            </a:endParaRPr>
          </a:p>
          <a:p>
            <a:pPr indent="0" lvl="0" marL="0" rtl="0" algn="l">
              <a:spcBef>
                <a:spcPts val="0"/>
              </a:spcBef>
              <a:spcAft>
                <a:spcPts val="0"/>
              </a:spcAft>
              <a:buNone/>
            </a:pPr>
            <a:r>
              <a:rPr lang="en" sz="2600">
                <a:solidFill>
                  <a:srgbClr val="FFFFFF"/>
                </a:solidFill>
                <a:latin typeface="Oswald"/>
                <a:ea typeface="Oswald"/>
                <a:cs typeface="Oswald"/>
                <a:sym typeface="Oswald"/>
              </a:rPr>
              <a:t>3.  Myenteric plexus of the wall of the stomach is present:</a:t>
            </a:r>
            <a:endParaRPr sz="2600">
              <a:solidFill>
                <a:srgbClr val="FFFFFF"/>
              </a:solidFill>
              <a:latin typeface="Oswald"/>
              <a:ea typeface="Oswald"/>
              <a:cs typeface="Oswald"/>
              <a:sym typeface="Oswald"/>
            </a:endParaRPr>
          </a:p>
          <a:p>
            <a:pPr indent="-393700" lvl="0" marL="457200" rtl="0" algn="l">
              <a:spcBef>
                <a:spcPts val="0"/>
              </a:spcBef>
              <a:spcAft>
                <a:spcPts val="0"/>
              </a:spcAft>
              <a:buClr>
                <a:srgbClr val="FFFFFF"/>
              </a:buClr>
              <a:buSzPts val="2600"/>
              <a:buFont typeface="Oswald"/>
              <a:buAutoNum type="alphaUcParenR"/>
            </a:pPr>
            <a:r>
              <a:rPr lang="en" sz="2600">
                <a:solidFill>
                  <a:srgbClr val="FFFFFF"/>
                </a:solidFill>
                <a:latin typeface="Oswald"/>
                <a:ea typeface="Oswald"/>
                <a:cs typeface="Oswald"/>
                <a:sym typeface="Oswald"/>
              </a:rPr>
              <a:t>In the serosa</a:t>
            </a:r>
            <a:endParaRPr sz="2600">
              <a:solidFill>
                <a:srgbClr val="FFFFFF"/>
              </a:solidFill>
              <a:latin typeface="Oswald"/>
              <a:ea typeface="Oswald"/>
              <a:cs typeface="Oswald"/>
              <a:sym typeface="Oswald"/>
            </a:endParaRPr>
          </a:p>
          <a:p>
            <a:pPr indent="-393700" lvl="0" marL="457200" rtl="0" algn="l">
              <a:spcBef>
                <a:spcPts val="0"/>
              </a:spcBef>
              <a:spcAft>
                <a:spcPts val="0"/>
              </a:spcAft>
              <a:buClr>
                <a:srgbClr val="FFFFFF"/>
              </a:buClr>
              <a:buSzPts val="2600"/>
              <a:buFont typeface="Oswald"/>
              <a:buAutoNum type="alphaUcParenR"/>
            </a:pPr>
            <a:r>
              <a:rPr lang="en" sz="2600">
                <a:solidFill>
                  <a:srgbClr val="FFFFFF"/>
                </a:solidFill>
                <a:latin typeface="Oswald"/>
                <a:ea typeface="Oswald"/>
                <a:cs typeface="Oswald"/>
                <a:sym typeface="Oswald"/>
              </a:rPr>
              <a:t>Between the middle circular muscle layer and the mucosa</a:t>
            </a:r>
            <a:endParaRPr sz="2600">
              <a:solidFill>
                <a:srgbClr val="FFFFFF"/>
              </a:solidFill>
              <a:latin typeface="Oswald"/>
              <a:ea typeface="Oswald"/>
              <a:cs typeface="Oswald"/>
              <a:sym typeface="Oswald"/>
            </a:endParaRPr>
          </a:p>
          <a:p>
            <a:pPr indent="-393700" lvl="0" marL="457200" rtl="0" algn="l">
              <a:spcBef>
                <a:spcPts val="0"/>
              </a:spcBef>
              <a:spcAft>
                <a:spcPts val="0"/>
              </a:spcAft>
              <a:buClr>
                <a:srgbClr val="FFFFFF"/>
              </a:buClr>
              <a:buSzPts val="2600"/>
              <a:buFont typeface="Oswald"/>
              <a:buAutoNum type="alphaUcParenR"/>
            </a:pPr>
            <a:r>
              <a:rPr lang="en" sz="2600">
                <a:solidFill>
                  <a:srgbClr val="FFFFFF"/>
                </a:solidFill>
                <a:latin typeface="Oswald"/>
                <a:ea typeface="Oswald"/>
                <a:cs typeface="Oswald"/>
                <a:sym typeface="Oswald"/>
              </a:rPr>
              <a:t>Between the outer longitudinal muscle layer and circular muscle layer </a:t>
            </a:r>
            <a:endParaRPr sz="2600">
              <a:solidFill>
                <a:srgbClr val="FFFFFF"/>
              </a:solidFill>
              <a:latin typeface="Oswald"/>
              <a:ea typeface="Oswald"/>
              <a:cs typeface="Oswald"/>
              <a:sym typeface="Oswald"/>
            </a:endParaRPr>
          </a:p>
          <a:p>
            <a:pPr indent="-393700" lvl="0" marL="457200" rtl="0" algn="l">
              <a:spcBef>
                <a:spcPts val="0"/>
              </a:spcBef>
              <a:spcAft>
                <a:spcPts val="0"/>
              </a:spcAft>
              <a:buClr>
                <a:srgbClr val="FFFFFF"/>
              </a:buClr>
              <a:buSzPts val="2600"/>
              <a:buFont typeface="Oswald"/>
              <a:buAutoNum type="alphaUcParenR"/>
            </a:pPr>
            <a:r>
              <a:rPr lang="en" sz="2600">
                <a:solidFill>
                  <a:srgbClr val="FFFFFF"/>
                </a:solidFill>
                <a:latin typeface="Oswald"/>
                <a:ea typeface="Oswald"/>
                <a:cs typeface="Oswald"/>
                <a:sym typeface="Oswald"/>
              </a:rPr>
              <a:t>In the muscularis mucosa</a:t>
            </a:r>
            <a:endParaRPr sz="2600">
              <a:solidFill>
                <a:srgbClr val="FFFFFF"/>
              </a:solidFill>
              <a:latin typeface="Oswald"/>
              <a:ea typeface="Oswald"/>
              <a:cs typeface="Oswald"/>
              <a:sym typeface="Oswald"/>
            </a:endParaRPr>
          </a:p>
          <a:p>
            <a:pPr indent="0" lvl="0" marL="0" rtl="0" algn="l">
              <a:spcBef>
                <a:spcPts val="0"/>
              </a:spcBef>
              <a:spcAft>
                <a:spcPts val="0"/>
              </a:spcAft>
              <a:buNone/>
            </a:pPr>
            <a:r>
              <a:t/>
            </a:r>
            <a:endParaRPr sz="2600">
              <a:solidFill>
                <a:srgbClr val="FFFFFF"/>
              </a:solidFill>
              <a:latin typeface="Oswald"/>
              <a:ea typeface="Oswald"/>
              <a:cs typeface="Oswald"/>
              <a:sym typeface="Oswald"/>
            </a:endParaRPr>
          </a:p>
          <a:p>
            <a:pPr indent="0" lvl="0" marL="0" rtl="0" algn="l">
              <a:spcBef>
                <a:spcPts val="0"/>
              </a:spcBef>
              <a:spcAft>
                <a:spcPts val="0"/>
              </a:spcAft>
              <a:buNone/>
            </a:pPr>
            <a:r>
              <a:rPr lang="en" sz="2600">
                <a:solidFill>
                  <a:srgbClr val="FFFFFF"/>
                </a:solidFill>
                <a:latin typeface="Oswald"/>
                <a:ea typeface="Oswald"/>
                <a:cs typeface="Oswald"/>
                <a:sym typeface="Oswald"/>
              </a:rPr>
              <a:t>4.  Cholecystokinin is synthesized and released by</a:t>
            </a:r>
            <a:endParaRPr sz="2600">
              <a:solidFill>
                <a:srgbClr val="FFFFFF"/>
              </a:solidFill>
              <a:latin typeface="Oswald"/>
              <a:ea typeface="Oswald"/>
              <a:cs typeface="Oswald"/>
              <a:sym typeface="Oswald"/>
            </a:endParaRPr>
          </a:p>
          <a:p>
            <a:pPr indent="-393700" lvl="0" marL="457200" rtl="0" algn="l">
              <a:spcBef>
                <a:spcPts val="0"/>
              </a:spcBef>
              <a:spcAft>
                <a:spcPts val="0"/>
              </a:spcAft>
              <a:buClr>
                <a:srgbClr val="FFFFFF"/>
              </a:buClr>
              <a:buSzPts val="2600"/>
              <a:buFont typeface="Oswald"/>
              <a:buAutoNum type="alphaUcParenR"/>
            </a:pPr>
            <a:r>
              <a:rPr lang="en" sz="2600">
                <a:solidFill>
                  <a:srgbClr val="FFFFFF"/>
                </a:solidFill>
                <a:latin typeface="Oswald"/>
                <a:ea typeface="Oswald"/>
                <a:cs typeface="Oswald"/>
                <a:sym typeface="Oswald"/>
              </a:rPr>
              <a:t>S cells</a:t>
            </a:r>
            <a:endParaRPr sz="2600">
              <a:solidFill>
                <a:srgbClr val="FFFFFF"/>
              </a:solidFill>
              <a:latin typeface="Oswald"/>
              <a:ea typeface="Oswald"/>
              <a:cs typeface="Oswald"/>
              <a:sym typeface="Oswald"/>
            </a:endParaRPr>
          </a:p>
          <a:p>
            <a:pPr indent="-393700" lvl="0" marL="457200" rtl="0" algn="l">
              <a:spcBef>
                <a:spcPts val="0"/>
              </a:spcBef>
              <a:spcAft>
                <a:spcPts val="0"/>
              </a:spcAft>
              <a:buClr>
                <a:srgbClr val="FFFFFF"/>
              </a:buClr>
              <a:buSzPts val="2600"/>
              <a:buFont typeface="Oswald"/>
              <a:buAutoNum type="alphaUcParenR"/>
            </a:pPr>
            <a:r>
              <a:rPr lang="en" sz="2600">
                <a:solidFill>
                  <a:srgbClr val="FFFFFF"/>
                </a:solidFill>
                <a:latin typeface="Oswald"/>
                <a:ea typeface="Oswald"/>
                <a:cs typeface="Oswald"/>
                <a:sym typeface="Oswald"/>
              </a:rPr>
              <a:t>G cells </a:t>
            </a:r>
            <a:endParaRPr sz="2600">
              <a:solidFill>
                <a:srgbClr val="FFFFFF"/>
              </a:solidFill>
              <a:latin typeface="Oswald"/>
              <a:ea typeface="Oswald"/>
              <a:cs typeface="Oswald"/>
              <a:sym typeface="Oswald"/>
            </a:endParaRPr>
          </a:p>
          <a:p>
            <a:pPr indent="-393700" lvl="0" marL="457200" rtl="0" algn="l">
              <a:spcBef>
                <a:spcPts val="0"/>
              </a:spcBef>
              <a:spcAft>
                <a:spcPts val="0"/>
              </a:spcAft>
              <a:buClr>
                <a:srgbClr val="FFFFFF"/>
              </a:buClr>
              <a:buSzPts val="2600"/>
              <a:buFont typeface="Oswald"/>
              <a:buAutoNum type="alphaUcParenR"/>
            </a:pPr>
            <a:r>
              <a:rPr lang="en" sz="2600">
                <a:solidFill>
                  <a:srgbClr val="FFFFFF"/>
                </a:solidFill>
                <a:latin typeface="Oswald"/>
                <a:ea typeface="Oswald"/>
                <a:cs typeface="Oswald"/>
                <a:sym typeface="Oswald"/>
              </a:rPr>
              <a:t>D cells </a:t>
            </a:r>
            <a:endParaRPr sz="2600">
              <a:solidFill>
                <a:srgbClr val="FFFFFF"/>
              </a:solidFill>
              <a:latin typeface="Oswald"/>
              <a:ea typeface="Oswald"/>
              <a:cs typeface="Oswald"/>
              <a:sym typeface="Oswald"/>
            </a:endParaRPr>
          </a:p>
          <a:p>
            <a:pPr indent="-393700" lvl="0" marL="457200" rtl="0" algn="l">
              <a:spcBef>
                <a:spcPts val="0"/>
              </a:spcBef>
              <a:spcAft>
                <a:spcPts val="0"/>
              </a:spcAft>
              <a:buClr>
                <a:srgbClr val="FFFFFF"/>
              </a:buClr>
              <a:buSzPts val="2600"/>
              <a:buFont typeface="Oswald"/>
              <a:buAutoNum type="alphaUcParenR"/>
            </a:pPr>
            <a:r>
              <a:rPr lang="en" sz="2600">
                <a:solidFill>
                  <a:srgbClr val="FFFFFF"/>
                </a:solidFill>
                <a:latin typeface="Oswald"/>
                <a:ea typeface="Oswald"/>
                <a:cs typeface="Oswald"/>
                <a:sym typeface="Oswald"/>
              </a:rPr>
              <a:t>I cells </a:t>
            </a:r>
            <a:endParaRPr sz="2600">
              <a:solidFill>
                <a:srgbClr val="FFFFFF"/>
              </a:solidFill>
              <a:latin typeface="Oswald"/>
              <a:ea typeface="Oswald"/>
              <a:cs typeface="Oswald"/>
              <a:sym typeface="Oswald"/>
            </a:endParaRPr>
          </a:p>
          <a:p>
            <a:pPr indent="0" lvl="0" marL="0" rtl="0" algn="l">
              <a:spcBef>
                <a:spcPts val="0"/>
              </a:spcBef>
              <a:spcAft>
                <a:spcPts val="0"/>
              </a:spcAft>
              <a:buNone/>
            </a:pPr>
            <a:r>
              <a:t/>
            </a:r>
            <a:endParaRPr sz="2600">
              <a:solidFill>
                <a:srgbClr val="FFFFFF"/>
              </a:solidFill>
              <a:latin typeface="Oswald"/>
              <a:ea typeface="Oswald"/>
              <a:cs typeface="Oswald"/>
              <a:sym typeface="Oswald"/>
            </a:endParaRPr>
          </a:p>
          <a:p>
            <a:pPr indent="0" lvl="0" marL="0" rtl="0" algn="l">
              <a:spcBef>
                <a:spcPts val="0"/>
              </a:spcBef>
              <a:spcAft>
                <a:spcPts val="0"/>
              </a:spcAft>
              <a:buNone/>
            </a:pPr>
            <a:r>
              <a:rPr lang="en" sz="2600">
                <a:solidFill>
                  <a:srgbClr val="FFFFFF"/>
                </a:solidFill>
                <a:latin typeface="Oswald"/>
                <a:ea typeface="Oswald"/>
                <a:cs typeface="Oswald"/>
                <a:sym typeface="Oswald"/>
              </a:rPr>
              <a:t>5.  Gastric pepsin helps in digestion of </a:t>
            </a:r>
            <a:endParaRPr sz="2600">
              <a:solidFill>
                <a:srgbClr val="FFFFFF"/>
              </a:solidFill>
              <a:latin typeface="Oswald"/>
              <a:ea typeface="Oswald"/>
              <a:cs typeface="Oswald"/>
              <a:sym typeface="Oswald"/>
            </a:endParaRPr>
          </a:p>
          <a:p>
            <a:pPr indent="-393700" lvl="0" marL="457200" rtl="0" algn="l">
              <a:spcBef>
                <a:spcPts val="0"/>
              </a:spcBef>
              <a:spcAft>
                <a:spcPts val="0"/>
              </a:spcAft>
              <a:buClr>
                <a:srgbClr val="FFFFFF"/>
              </a:buClr>
              <a:buSzPts val="2600"/>
              <a:buFont typeface="Oswald"/>
              <a:buAutoNum type="alphaUcParenR"/>
            </a:pPr>
            <a:r>
              <a:rPr lang="en" sz="2600">
                <a:solidFill>
                  <a:srgbClr val="FFFFFF"/>
                </a:solidFill>
                <a:latin typeface="Oswald"/>
                <a:ea typeface="Oswald"/>
                <a:cs typeface="Oswald"/>
                <a:sym typeface="Oswald"/>
              </a:rPr>
              <a:t>carbohydrate </a:t>
            </a:r>
            <a:endParaRPr sz="2600">
              <a:solidFill>
                <a:srgbClr val="FFFFFF"/>
              </a:solidFill>
              <a:latin typeface="Oswald"/>
              <a:ea typeface="Oswald"/>
              <a:cs typeface="Oswald"/>
              <a:sym typeface="Oswald"/>
            </a:endParaRPr>
          </a:p>
          <a:p>
            <a:pPr indent="-393700" lvl="0" marL="457200" rtl="0" algn="l">
              <a:spcBef>
                <a:spcPts val="0"/>
              </a:spcBef>
              <a:spcAft>
                <a:spcPts val="0"/>
              </a:spcAft>
              <a:buClr>
                <a:srgbClr val="FFFFFF"/>
              </a:buClr>
              <a:buSzPts val="2600"/>
              <a:buFont typeface="Oswald"/>
              <a:buAutoNum type="alphaUcParenR"/>
            </a:pPr>
            <a:r>
              <a:rPr lang="en" sz="2600">
                <a:solidFill>
                  <a:srgbClr val="FFFFFF"/>
                </a:solidFill>
                <a:latin typeface="Oswald"/>
                <a:ea typeface="Oswald"/>
                <a:cs typeface="Oswald"/>
                <a:sym typeface="Oswald"/>
              </a:rPr>
              <a:t>Lipids </a:t>
            </a:r>
            <a:endParaRPr sz="2600">
              <a:solidFill>
                <a:srgbClr val="FFFFFF"/>
              </a:solidFill>
              <a:latin typeface="Oswald"/>
              <a:ea typeface="Oswald"/>
              <a:cs typeface="Oswald"/>
              <a:sym typeface="Oswald"/>
            </a:endParaRPr>
          </a:p>
          <a:p>
            <a:pPr indent="-393700" lvl="0" marL="457200" rtl="0" algn="l">
              <a:spcBef>
                <a:spcPts val="0"/>
              </a:spcBef>
              <a:spcAft>
                <a:spcPts val="0"/>
              </a:spcAft>
              <a:buClr>
                <a:srgbClr val="FFFFFF"/>
              </a:buClr>
              <a:buSzPts val="2600"/>
              <a:buFont typeface="Oswald"/>
              <a:buAutoNum type="alphaUcParenR"/>
            </a:pPr>
            <a:r>
              <a:rPr lang="en" sz="2600">
                <a:solidFill>
                  <a:srgbClr val="FFFFFF"/>
                </a:solidFill>
                <a:latin typeface="Oswald"/>
                <a:ea typeface="Oswald"/>
                <a:cs typeface="Oswald"/>
                <a:sym typeface="Oswald"/>
              </a:rPr>
              <a:t>Iron</a:t>
            </a:r>
            <a:endParaRPr sz="2600">
              <a:solidFill>
                <a:srgbClr val="FFFFFF"/>
              </a:solidFill>
              <a:latin typeface="Oswald"/>
              <a:ea typeface="Oswald"/>
              <a:cs typeface="Oswald"/>
              <a:sym typeface="Oswald"/>
            </a:endParaRPr>
          </a:p>
          <a:p>
            <a:pPr indent="-393700" lvl="0" marL="457200" rtl="0" algn="l">
              <a:spcBef>
                <a:spcPts val="0"/>
              </a:spcBef>
              <a:spcAft>
                <a:spcPts val="0"/>
              </a:spcAft>
              <a:buClr>
                <a:srgbClr val="FFFFFF"/>
              </a:buClr>
              <a:buSzPts val="2600"/>
              <a:buFont typeface="Oswald"/>
              <a:buAutoNum type="alphaUcParenR"/>
            </a:pPr>
            <a:r>
              <a:rPr lang="en" sz="2600">
                <a:solidFill>
                  <a:srgbClr val="FFFFFF"/>
                </a:solidFill>
                <a:latin typeface="Oswald"/>
                <a:ea typeface="Oswald"/>
                <a:cs typeface="Oswald"/>
                <a:sym typeface="Oswald"/>
              </a:rPr>
              <a:t>Proteins</a:t>
            </a:r>
            <a:endParaRPr sz="2600">
              <a:solidFill>
                <a:srgbClr val="FFFFFF"/>
              </a:solidFill>
              <a:latin typeface="Oswald"/>
              <a:ea typeface="Oswald"/>
              <a:cs typeface="Oswald"/>
              <a:sym typeface="Oswald"/>
            </a:endParaRPr>
          </a:p>
        </p:txBody>
      </p:sp>
      <p:sp>
        <p:nvSpPr>
          <p:cNvPr id="648" name="Google Shape;648;p34"/>
          <p:cNvSpPr txBox="1"/>
          <p:nvPr/>
        </p:nvSpPr>
        <p:spPr>
          <a:xfrm>
            <a:off x="389625" y="15098025"/>
            <a:ext cx="6658800" cy="349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400">
                <a:solidFill>
                  <a:schemeClr val="lt1"/>
                </a:solidFill>
                <a:latin typeface="Oswald"/>
                <a:ea typeface="Oswald"/>
                <a:cs typeface="Oswald"/>
                <a:sym typeface="Oswald"/>
              </a:rPr>
              <a:t>SHORT ANSWER QUESTIONS</a:t>
            </a:r>
            <a:endParaRPr sz="3400">
              <a:solidFill>
                <a:schemeClr val="lt1"/>
              </a:solidFill>
              <a:latin typeface="Oswald"/>
              <a:ea typeface="Oswald"/>
              <a:cs typeface="Oswald"/>
              <a:sym typeface="Oswald"/>
            </a:endParaRPr>
          </a:p>
          <a:p>
            <a:pPr indent="0" lvl="0" marL="0" rtl="0" algn="l">
              <a:spcBef>
                <a:spcPts val="0"/>
              </a:spcBef>
              <a:spcAft>
                <a:spcPts val="0"/>
              </a:spcAft>
              <a:buNone/>
            </a:pPr>
            <a:r>
              <a:t/>
            </a:r>
            <a:endParaRPr sz="3600">
              <a:solidFill>
                <a:schemeClr val="lt1"/>
              </a:solidFill>
              <a:latin typeface="Oswald"/>
              <a:ea typeface="Oswald"/>
              <a:cs typeface="Oswald"/>
              <a:sym typeface="Oswald"/>
            </a:endParaRPr>
          </a:p>
          <a:p>
            <a:pPr indent="-387350" lvl="0" marL="457200" rtl="0" algn="l">
              <a:spcBef>
                <a:spcPts val="0"/>
              </a:spcBef>
              <a:spcAft>
                <a:spcPts val="0"/>
              </a:spcAft>
              <a:buClr>
                <a:srgbClr val="FFFFFF"/>
              </a:buClr>
              <a:buSzPts val="2500"/>
              <a:buFont typeface="Oswald"/>
              <a:buAutoNum type="arabicPeriod"/>
            </a:pPr>
            <a:r>
              <a:rPr lang="en" sz="2500">
                <a:solidFill>
                  <a:srgbClr val="FFFFFF"/>
                </a:solidFill>
                <a:latin typeface="Oswald"/>
                <a:ea typeface="Oswald"/>
                <a:cs typeface="Oswald"/>
                <a:sym typeface="Oswald"/>
              </a:rPr>
              <a:t>List</a:t>
            </a:r>
            <a:r>
              <a:rPr lang="en" sz="2500">
                <a:solidFill>
                  <a:srgbClr val="FFFFFF"/>
                </a:solidFill>
                <a:latin typeface="Oswald"/>
                <a:ea typeface="Oswald"/>
                <a:cs typeface="Oswald"/>
                <a:sym typeface="Oswald"/>
              </a:rPr>
              <a:t> three factors that cause increase blood flow during GI activity.</a:t>
            </a:r>
            <a:endParaRPr sz="2500">
              <a:solidFill>
                <a:srgbClr val="FFFFFF"/>
              </a:solidFill>
              <a:latin typeface="Oswald"/>
              <a:ea typeface="Oswald"/>
              <a:cs typeface="Oswald"/>
              <a:sym typeface="Oswald"/>
            </a:endParaRPr>
          </a:p>
          <a:p>
            <a:pPr indent="-387350" lvl="0" marL="457200" rtl="0" algn="l">
              <a:spcBef>
                <a:spcPts val="0"/>
              </a:spcBef>
              <a:spcAft>
                <a:spcPts val="0"/>
              </a:spcAft>
              <a:buClr>
                <a:srgbClr val="FFFFFF"/>
              </a:buClr>
              <a:buSzPts val="2500"/>
              <a:buFont typeface="Oswald"/>
              <a:buAutoNum type="arabicPeriod"/>
            </a:pPr>
            <a:r>
              <a:rPr lang="en" sz="2500">
                <a:solidFill>
                  <a:srgbClr val="FFFFFF"/>
                </a:solidFill>
                <a:latin typeface="Oswald"/>
                <a:ea typeface="Oswald"/>
                <a:cs typeface="Oswald"/>
                <a:sym typeface="Oswald"/>
              </a:rPr>
              <a:t>What are the plexuses of the enteric nervous system &amp; their functions?</a:t>
            </a:r>
            <a:endParaRPr sz="2500">
              <a:solidFill>
                <a:srgbClr val="FFFFFF"/>
              </a:solidFill>
              <a:latin typeface="Oswald"/>
              <a:ea typeface="Oswald"/>
              <a:cs typeface="Oswald"/>
              <a:sym typeface="Oswald"/>
            </a:endParaRPr>
          </a:p>
          <a:p>
            <a:pPr indent="0" lvl="0" marL="0" rtl="0" algn="l">
              <a:spcBef>
                <a:spcPts val="0"/>
              </a:spcBef>
              <a:spcAft>
                <a:spcPts val="0"/>
              </a:spcAft>
              <a:buNone/>
            </a:pPr>
            <a:r>
              <a:t/>
            </a:r>
            <a:endParaRPr/>
          </a:p>
        </p:txBody>
      </p:sp>
      <p:sp>
        <p:nvSpPr>
          <p:cNvPr id="649" name="Google Shape;649;p34"/>
          <p:cNvSpPr txBox="1"/>
          <p:nvPr/>
        </p:nvSpPr>
        <p:spPr>
          <a:xfrm>
            <a:off x="7251400" y="15580350"/>
            <a:ext cx="6658800" cy="28809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Clr>
                <a:srgbClr val="FFFFFF"/>
              </a:buClr>
              <a:buSzPts val="2100"/>
              <a:buFont typeface="Oswald"/>
              <a:buAutoNum type="arabicPeriod"/>
            </a:pPr>
            <a:r>
              <a:t/>
            </a:r>
            <a:endParaRPr sz="2100">
              <a:solidFill>
                <a:srgbClr val="FFFFFF"/>
              </a:solidFill>
              <a:latin typeface="Oswald"/>
              <a:ea typeface="Oswald"/>
              <a:cs typeface="Oswald"/>
              <a:sym typeface="Oswald"/>
            </a:endParaRPr>
          </a:p>
          <a:p>
            <a:pPr indent="-361950" lvl="0" marL="457200" rtl="0" algn="l">
              <a:spcBef>
                <a:spcPts val="0"/>
              </a:spcBef>
              <a:spcAft>
                <a:spcPts val="0"/>
              </a:spcAft>
              <a:buClr>
                <a:srgbClr val="FFFFFF"/>
              </a:buClr>
              <a:buSzPts val="2100"/>
              <a:buFont typeface="Oswald"/>
              <a:buChar char="-"/>
            </a:pPr>
            <a:r>
              <a:rPr lang="en" sz="2100">
                <a:solidFill>
                  <a:srgbClr val="FFFFFF"/>
                </a:solidFill>
                <a:latin typeface="Oswald"/>
                <a:ea typeface="Oswald"/>
                <a:cs typeface="Oswald"/>
                <a:sym typeface="Oswald"/>
              </a:rPr>
              <a:t>Gastrin </a:t>
            </a:r>
            <a:endParaRPr sz="2100">
              <a:solidFill>
                <a:srgbClr val="FFFFFF"/>
              </a:solidFill>
              <a:latin typeface="Oswald"/>
              <a:ea typeface="Oswald"/>
              <a:cs typeface="Oswald"/>
              <a:sym typeface="Oswald"/>
            </a:endParaRPr>
          </a:p>
          <a:p>
            <a:pPr indent="-361950" lvl="0" marL="457200" rtl="0" algn="l">
              <a:spcBef>
                <a:spcPts val="0"/>
              </a:spcBef>
              <a:spcAft>
                <a:spcPts val="0"/>
              </a:spcAft>
              <a:buClr>
                <a:srgbClr val="FFFFFF"/>
              </a:buClr>
              <a:buSzPts val="2100"/>
              <a:buFont typeface="Oswald"/>
              <a:buChar char="-"/>
            </a:pPr>
            <a:r>
              <a:rPr lang="en" sz="2100">
                <a:solidFill>
                  <a:srgbClr val="FFFFFF"/>
                </a:solidFill>
                <a:latin typeface="Oswald"/>
                <a:ea typeface="Oswald"/>
                <a:cs typeface="Oswald"/>
                <a:sym typeface="Oswald"/>
              </a:rPr>
              <a:t>Bradykinin</a:t>
            </a:r>
            <a:endParaRPr sz="2100">
              <a:solidFill>
                <a:srgbClr val="FFFFFF"/>
              </a:solidFill>
              <a:latin typeface="Oswald"/>
              <a:ea typeface="Oswald"/>
              <a:cs typeface="Oswald"/>
              <a:sym typeface="Oswald"/>
            </a:endParaRPr>
          </a:p>
          <a:p>
            <a:pPr indent="-361950" lvl="0" marL="457200" rtl="0" algn="l">
              <a:spcBef>
                <a:spcPts val="0"/>
              </a:spcBef>
              <a:spcAft>
                <a:spcPts val="0"/>
              </a:spcAft>
              <a:buClr>
                <a:srgbClr val="FFFFFF"/>
              </a:buClr>
              <a:buSzPts val="2100"/>
              <a:buFont typeface="Oswald"/>
              <a:buChar char="-"/>
            </a:pPr>
            <a:r>
              <a:rPr lang="en" sz="2100">
                <a:solidFill>
                  <a:srgbClr val="FFFFFF"/>
                </a:solidFill>
                <a:latin typeface="Oswald"/>
                <a:ea typeface="Oswald"/>
                <a:cs typeface="Oswald"/>
                <a:sym typeface="Oswald"/>
              </a:rPr>
              <a:t>Decrease oxygen concentration</a:t>
            </a:r>
            <a:endParaRPr sz="2100">
              <a:solidFill>
                <a:srgbClr val="FFFFFF"/>
              </a:solidFill>
              <a:latin typeface="Oswald"/>
              <a:ea typeface="Oswald"/>
              <a:cs typeface="Oswald"/>
              <a:sym typeface="Oswald"/>
            </a:endParaRPr>
          </a:p>
          <a:p>
            <a:pPr indent="-361950" lvl="0" marL="457200" rtl="0" algn="l">
              <a:spcBef>
                <a:spcPts val="0"/>
              </a:spcBef>
              <a:spcAft>
                <a:spcPts val="0"/>
              </a:spcAft>
              <a:buClr>
                <a:srgbClr val="FFFFFF"/>
              </a:buClr>
              <a:buSzPts val="2100"/>
              <a:buFont typeface="Oswald"/>
              <a:buAutoNum type="arabicPeriod"/>
            </a:pPr>
            <a:r>
              <a:t/>
            </a:r>
            <a:endParaRPr sz="2100">
              <a:solidFill>
                <a:srgbClr val="FFFFFF"/>
              </a:solidFill>
              <a:latin typeface="Oswald"/>
              <a:ea typeface="Oswald"/>
              <a:cs typeface="Oswald"/>
              <a:sym typeface="Oswald"/>
            </a:endParaRPr>
          </a:p>
          <a:p>
            <a:pPr indent="-361950" lvl="0" marL="457200" rtl="0" algn="l">
              <a:spcBef>
                <a:spcPts val="0"/>
              </a:spcBef>
              <a:spcAft>
                <a:spcPts val="0"/>
              </a:spcAft>
              <a:buClr>
                <a:srgbClr val="FFFFFF"/>
              </a:buClr>
              <a:buSzPts val="2100"/>
              <a:buFont typeface="Oswald"/>
              <a:buChar char="-"/>
            </a:pPr>
            <a:r>
              <a:rPr lang="en" sz="2100">
                <a:solidFill>
                  <a:srgbClr val="FFFFFF"/>
                </a:solidFill>
                <a:latin typeface="Oswald"/>
                <a:ea typeface="Oswald"/>
                <a:cs typeface="Oswald"/>
                <a:sym typeface="Oswald"/>
              </a:rPr>
              <a:t>Myenteric plexus: controls GI motility.</a:t>
            </a:r>
            <a:endParaRPr sz="2100">
              <a:solidFill>
                <a:srgbClr val="FFFFFF"/>
              </a:solidFill>
              <a:latin typeface="Oswald"/>
              <a:ea typeface="Oswald"/>
              <a:cs typeface="Oswald"/>
              <a:sym typeface="Oswald"/>
            </a:endParaRPr>
          </a:p>
          <a:p>
            <a:pPr indent="-361950" lvl="0" marL="457200" rtl="0" algn="l">
              <a:spcBef>
                <a:spcPts val="0"/>
              </a:spcBef>
              <a:spcAft>
                <a:spcPts val="0"/>
              </a:spcAft>
              <a:buClr>
                <a:srgbClr val="FFFFFF"/>
              </a:buClr>
              <a:buSzPts val="2100"/>
              <a:buFont typeface="Oswald"/>
              <a:buChar char="-"/>
            </a:pPr>
            <a:r>
              <a:rPr lang="en" sz="2100">
                <a:solidFill>
                  <a:srgbClr val="FFFFFF"/>
                </a:solidFill>
                <a:latin typeface="Oswald"/>
                <a:ea typeface="Oswald"/>
                <a:cs typeface="Oswald"/>
                <a:sym typeface="Oswald"/>
              </a:rPr>
              <a:t>Submucosal plexus: controls secretions &amp; local blood flow.</a:t>
            </a:r>
            <a:endParaRPr sz="2100">
              <a:solidFill>
                <a:srgbClr val="FFFFFF"/>
              </a:solidFill>
              <a:latin typeface="Oswald"/>
              <a:ea typeface="Oswald"/>
              <a:cs typeface="Oswald"/>
              <a:sym typeface="Oswald"/>
            </a:endParaRPr>
          </a:p>
        </p:txBody>
      </p:sp>
      <p:sp>
        <p:nvSpPr>
          <p:cNvPr id="650" name="Google Shape;650;p34"/>
          <p:cNvSpPr txBox="1"/>
          <p:nvPr/>
        </p:nvSpPr>
        <p:spPr>
          <a:xfrm>
            <a:off x="11160433" y="18461242"/>
            <a:ext cx="10970400" cy="131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chemeClr val="lt1"/>
                </a:solidFill>
                <a:latin typeface="Oswald"/>
                <a:ea typeface="Oswald"/>
                <a:cs typeface="Oswald"/>
                <a:sym typeface="Oswald"/>
              </a:rPr>
              <a:t>ANSWER KEY: A, B, C, D, D</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4" name="Shape 654"/>
        <p:cNvGrpSpPr/>
        <p:nvPr/>
      </p:nvGrpSpPr>
      <p:grpSpPr>
        <a:xfrm>
          <a:off x="0" y="0"/>
          <a:ext cx="0" cy="0"/>
          <a:chOff x="0" y="0"/>
          <a:chExt cx="0" cy="0"/>
        </a:xfrm>
      </p:grpSpPr>
      <p:pic>
        <p:nvPicPr>
          <p:cNvPr id="655" name="Google Shape;655;p35"/>
          <p:cNvPicPr preferRelativeResize="0"/>
          <p:nvPr/>
        </p:nvPicPr>
        <p:blipFill>
          <a:blip r:embed="rId3">
            <a:alphaModFix/>
          </a:blip>
          <a:stretch>
            <a:fillRect/>
          </a:stretch>
        </p:blipFill>
        <p:spPr>
          <a:xfrm>
            <a:off x="0" y="-4594"/>
            <a:ext cx="14097002" cy="19940419"/>
          </a:xfrm>
          <a:prstGeom prst="rect">
            <a:avLst/>
          </a:prstGeom>
          <a:noFill/>
          <a:ln>
            <a:noFill/>
          </a:ln>
        </p:spPr>
      </p:pic>
      <p:sp>
        <p:nvSpPr>
          <p:cNvPr id="656" name="Google Shape;656;p35"/>
          <p:cNvSpPr txBox="1"/>
          <p:nvPr/>
        </p:nvSpPr>
        <p:spPr>
          <a:xfrm>
            <a:off x="-329650" y="9464700"/>
            <a:ext cx="6922800" cy="156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FEMALE PHYSIOLOGY CO-LEADERS </a:t>
            </a:r>
            <a:endParaRPr sz="3600">
              <a:solidFill>
                <a:srgbClr val="FFFFFF"/>
              </a:solidFill>
              <a:latin typeface="Oswald"/>
              <a:ea typeface="Oswald"/>
              <a:cs typeface="Oswald"/>
              <a:sym typeface="Oswald"/>
            </a:endParaRPr>
          </a:p>
          <a:p>
            <a:pPr indent="0" lvl="0" marL="0" rtl="0" algn="ctr">
              <a:spcBef>
                <a:spcPts val="0"/>
              </a:spcBef>
              <a:spcAft>
                <a:spcPts val="0"/>
              </a:spcAft>
              <a:buNone/>
            </a:pPr>
            <a:r>
              <a:rPr lang="en" sz="3600">
                <a:solidFill>
                  <a:srgbClr val="FFFFFF"/>
                </a:solidFill>
                <a:latin typeface="Oswald"/>
                <a:ea typeface="Oswald"/>
                <a:cs typeface="Oswald"/>
                <a:sym typeface="Oswald"/>
              </a:rPr>
              <a:t>Maha Alnahdi, Taif Alshammari</a:t>
            </a:r>
            <a:endParaRPr sz="3600">
              <a:solidFill>
                <a:srgbClr val="FFFFFF"/>
              </a:solidFill>
              <a:latin typeface="Oswald"/>
              <a:ea typeface="Oswald"/>
              <a:cs typeface="Oswald"/>
              <a:sym typeface="Oswald"/>
            </a:endParaRPr>
          </a:p>
        </p:txBody>
      </p:sp>
      <p:sp>
        <p:nvSpPr>
          <p:cNvPr id="657" name="Google Shape;657;p35"/>
          <p:cNvSpPr txBox="1"/>
          <p:nvPr/>
        </p:nvSpPr>
        <p:spPr>
          <a:xfrm>
            <a:off x="7518950" y="9464700"/>
            <a:ext cx="6922800" cy="97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MALE PHYSIOLOGY CO-LEADERS </a:t>
            </a:r>
            <a:endParaRPr sz="3600">
              <a:solidFill>
                <a:srgbClr val="FFFFFF"/>
              </a:solidFill>
              <a:latin typeface="Oswald"/>
              <a:ea typeface="Oswald"/>
              <a:cs typeface="Oswald"/>
              <a:sym typeface="Oswald"/>
            </a:endParaRPr>
          </a:p>
          <a:p>
            <a:pPr indent="0" lvl="0" marL="0" rtl="0" algn="ctr">
              <a:spcBef>
                <a:spcPts val="0"/>
              </a:spcBef>
              <a:spcAft>
                <a:spcPts val="0"/>
              </a:spcAft>
              <a:buNone/>
            </a:pPr>
            <a:r>
              <a:rPr lang="en" sz="3600">
                <a:solidFill>
                  <a:srgbClr val="FFFFFF"/>
                </a:solidFill>
                <a:latin typeface="Oswald"/>
                <a:ea typeface="Oswald"/>
                <a:cs typeface="Oswald"/>
                <a:sym typeface="Oswald"/>
              </a:rPr>
              <a:t>Nayef Alsaber, Hameed M. Humaid </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600">
              <a:solidFill>
                <a:srgbClr val="FFFFFF"/>
              </a:solidFill>
              <a:latin typeface="Oswald"/>
              <a:ea typeface="Oswald"/>
              <a:cs typeface="Oswald"/>
              <a:sym typeface="Oswald"/>
            </a:endParaRPr>
          </a:p>
        </p:txBody>
      </p:sp>
      <p:sp>
        <p:nvSpPr>
          <p:cNvPr id="658" name="Google Shape;658;p35"/>
          <p:cNvSpPr txBox="1"/>
          <p:nvPr/>
        </p:nvSpPr>
        <p:spPr>
          <a:xfrm>
            <a:off x="5486400" y="11829700"/>
            <a:ext cx="9135000" cy="95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REFERENCES</a:t>
            </a:r>
            <a:endParaRPr sz="3600">
              <a:solidFill>
                <a:srgbClr val="FFFFFF"/>
              </a:solidFill>
              <a:latin typeface="Oswald"/>
              <a:ea typeface="Oswald"/>
              <a:cs typeface="Oswald"/>
              <a:sym typeface="Oswald"/>
            </a:endParaRPr>
          </a:p>
          <a:p>
            <a:pPr indent="-419100" lvl="0" marL="457200" rtl="0" algn="ctr">
              <a:spcBef>
                <a:spcPts val="0"/>
              </a:spcBef>
              <a:spcAft>
                <a:spcPts val="0"/>
              </a:spcAft>
              <a:buClr>
                <a:srgbClr val="FFFFFF"/>
              </a:buClr>
              <a:buSzPts val="3000"/>
              <a:buFont typeface="Oswald"/>
              <a:buChar char="-"/>
            </a:pPr>
            <a:r>
              <a:rPr lang="en" sz="3000">
                <a:solidFill>
                  <a:srgbClr val="FFFFFF"/>
                </a:solidFill>
                <a:latin typeface="Oswald"/>
                <a:ea typeface="Oswald"/>
                <a:cs typeface="Oswald"/>
                <a:sym typeface="Oswald"/>
              </a:rPr>
              <a:t>Guyton and Hall Textbook of Medical Physiology</a:t>
            </a:r>
            <a:endParaRPr sz="3000">
              <a:solidFill>
                <a:srgbClr val="FFFFFF"/>
              </a:solidFill>
              <a:latin typeface="Oswald"/>
              <a:ea typeface="Oswald"/>
              <a:cs typeface="Oswald"/>
              <a:sym typeface="Oswald"/>
            </a:endParaRPr>
          </a:p>
          <a:p>
            <a:pPr indent="-419100" lvl="0" marL="457200" rtl="0" algn="ctr">
              <a:spcBef>
                <a:spcPts val="0"/>
              </a:spcBef>
              <a:spcAft>
                <a:spcPts val="0"/>
              </a:spcAft>
              <a:buClr>
                <a:srgbClr val="FFFFFF"/>
              </a:buClr>
              <a:buSzPts val="3000"/>
              <a:buFont typeface="Oswald"/>
              <a:buChar char="-"/>
            </a:pPr>
            <a:r>
              <a:rPr lang="en" sz="3000">
                <a:solidFill>
                  <a:srgbClr val="FFFFFF"/>
                </a:solidFill>
                <a:latin typeface="Oswald"/>
                <a:ea typeface="Oswald"/>
                <a:cs typeface="Oswald"/>
                <a:sym typeface="Oswald"/>
              </a:rPr>
              <a:t>Ganong’s Review of Medical Physiology</a:t>
            </a:r>
            <a:endParaRPr sz="3000">
              <a:solidFill>
                <a:srgbClr val="FFFFFF"/>
              </a:solidFill>
              <a:latin typeface="Oswald"/>
              <a:ea typeface="Oswald"/>
              <a:cs typeface="Oswald"/>
              <a:sym typeface="Oswald"/>
            </a:endParaRPr>
          </a:p>
        </p:txBody>
      </p:sp>
      <p:sp>
        <p:nvSpPr>
          <p:cNvPr id="659" name="Google Shape;659;p35"/>
          <p:cNvSpPr txBox="1"/>
          <p:nvPr/>
        </p:nvSpPr>
        <p:spPr>
          <a:xfrm>
            <a:off x="1406979" y="6126592"/>
            <a:ext cx="11277600" cy="131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35"/>
          <p:cNvSpPr txBox="1"/>
          <p:nvPr/>
        </p:nvSpPr>
        <p:spPr>
          <a:xfrm>
            <a:off x="2118750" y="6137075"/>
            <a:ext cx="9407100" cy="1315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5800">
                <a:solidFill>
                  <a:srgbClr val="FFFFFF"/>
                </a:solidFill>
                <a:latin typeface="Oswald"/>
                <a:ea typeface="Oswald"/>
                <a:cs typeface="Oswald"/>
                <a:sym typeface="Oswald"/>
              </a:rPr>
              <a:t>Deema Almaziad, Sedra Elsirawani</a:t>
            </a:r>
            <a:endParaRPr sz="5800">
              <a:latin typeface="Oswald"/>
              <a:ea typeface="Oswald"/>
              <a:cs typeface="Oswald"/>
              <a:sym typeface="Oswa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 name="Shape 101"/>
        <p:cNvGrpSpPr/>
        <p:nvPr/>
      </p:nvGrpSpPr>
      <p:grpSpPr>
        <a:xfrm>
          <a:off x="0" y="0"/>
          <a:ext cx="0" cy="0"/>
          <a:chOff x="0" y="0"/>
          <a:chExt cx="0" cy="0"/>
        </a:xfrm>
      </p:grpSpPr>
      <p:sp>
        <p:nvSpPr>
          <p:cNvPr id="102" name="Google Shape;102;p15"/>
          <p:cNvSpPr/>
          <p:nvPr/>
        </p:nvSpPr>
        <p:spPr>
          <a:xfrm>
            <a:off x="188025" y="9829248"/>
            <a:ext cx="561300" cy="536700"/>
          </a:xfrm>
          <a:prstGeom prst="ellipse">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5"/>
          <p:cNvSpPr/>
          <p:nvPr/>
        </p:nvSpPr>
        <p:spPr>
          <a:xfrm>
            <a:off x="188025" y="8894002"/>
            <a:ext cx="561300" cy="536700"/>
          </a:xfrm>
          <a:prstGeom prst="ellipse">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5"/>
          <p:cNvSpPr/>
          <p:nvPr/>
        </p:nvSpPr>
        <p:spPr>
          <a:xfrm>
            <a:off x="188025" y="7989807"/>
            <a:ext cx="561300" cy="536700"/>
          </a:xfrm>
          <a:prstGeom prst="ellipse">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5"/>
          <p:cNvSpPr/>
          <p:nvPr/>
        </p:nvSpPr>
        <p:spPr>
          <a:xfrm>
            <a:off x="0" y="3704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06" name="Google Shape;106;p15"/>
          <p:cNvSpPr/>
          <p:nvPr/>
        </p:nvSpPr>
        <p:spPr>
          <a:xfrm>
            <a:off x="656616" y="3705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07" name="Google Shape;107;p15"/>
          <p:cNvSpPr txBox="1"/>
          <p:nvPr/>
        </p:nvSpPr>
        <p:spPr>
          <a:xfrm>
            <a:off x="114093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One</a:t>
            </a:r>
            <a:endParaRPr sz="3500">
              <a:latin typeface="Oswald"/>
              <a:ea typeface="Oswald"/>
              <a:cs typeface="Oswald"/>
              <a:sym typeface="Oswald"/>
            </a:endParaRPr>
          </a:p>
        </p:txBody>
      </p:sp>
      <p:sp>
        <p:nvSpPr>
          <p:cNvPr id="108" name="Google Shape;108;p15"/>
          <p:cNvSpPr txBox="1"/>
          <p:nvPr/>
        </p:nvSpPr>
        <p:spPr>
          <a:xfrm>
            <a:off x="188014" y="3216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2</a:t>
            </a:r>
            <a:endParaRPr sz="4500">
              <a:solidFill>
                <a:srgbClr val="FFFFFF"/>
              </a:solidFill>
              <a:latin typeface="Oswald"/>
              <a:ea typeface="Oswald"/>
              <a:cs typeface="Oswald"/>
              <a:sym typeface="Oswald"/>
            </a:endParaRPr>
          </a:p>
          <a:p>
            <a:pPr indent="0" lvl="0" marL="0" rtl="0" algn="l">
              <a:spcBef>
                <a:spcPts val="0"/>
              </a:spcBef>
              <a:spcAft>
                <a:spcPts val="0"/>
              </a:spcAft>
              <a:buNone/>
            </a:pPr>
            <a:r>
              <a:t/>
            </a:r>
            <a:endParaRPr sz="4500">
              <a:solidFill>
                <a:srgbClr val="FFFFFF"/>
              </a:solidFill>
              <a:latin typeface="Oswald"/>
              <a:ea typeface="Oswald"/>
              <a:cs typeface="Oswald"/>
              <a:sym typeface="Oswald"/>
            </a:endParaRPr>
          </a:p>
        </p:txBody>
      </p:sp>
      <p:sp>
        <p:nvSpPr>
          <p:cNvPr id="109" name="Google Shape;109;p15"/>
          <p:cNvSpPr txBox="1"/>
          <p:nvPr/>
        </p:nvSpPr>
        <p:spPr>
          <a:xfrm>
            <a:off x="929925" y="321600"/>
            <a:ext cx="112776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GENERAL PRINCIPlES OF GIT PHYSIOLOGY </a:t>
            </a:r>
            <a:endParaRPr sz="3200">
              <a:solidFill>
                <a:srgbClr val="FFFFFF"/>
              </a:solidFill>
              <a:latin typeface="Oswald"/>
              <a:ea typeface="Oswald"/>
              <a:cs typeface="Oswald"/>
              <a:sym typeface="Oswald"/>
            </a:endParaRPr>
          </a:p>
        </p:txBody>
      </p:sp>
      <p:sp>
        <p:nvSpPr>
          <p:cNvPr id="110" name="Google Shape;110;p15"/>
          <p:cNvSpPr txBox="1"/>
          <p:nvPr/>
        </p:nvSpPr>
        <p:spPr>
          <a:xfrm>
            <a:off x="1280275" y="1324319"/>
            <a:ext cx="11900100" cy="19401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latin typeface="Oswald"/>
                <a:ea typeface="Oswald"/>
                <a:cs typeface="Oswald"/>
                <a:sym typeface="Oswald"/>
              </a:rPr>
              <a:t>Functions of the GI System </a:t>
            </a:r>
            <a:r>
              <a:rPr lang="en" sz="3000">
                <a:solidFill>
                  <a:srgbClr val="B4A7D6"/>
                </a:solidFill>
                <a:latin typeface="Oswald"/>
                <a:ea typeface="Oswald"/>
                <a:cs typeface="Oswald"/>
                <a:sym typeface="Oswald"/>
              </a:rPr>
              <a:t>(</a:t>
            </a:r>
            <a:r>
              <a:rPr b="1" lang="en" sz="3000">
                <a:solidFill>
                  <a:srgbClr val="B4A7D6"/>
                </a:solidFill>
                <a:latin typeface="Oswald"/>
                <a:ea typeface="Oswald"/>
                <a:cs typeface="Oswald"/>
                <a:sym typeface="Oswald"/>
              </a:rPr>
              <a:t>Alimentary Tract)</a:t>
            </a:r>
            <a:endParaRPr sz="3000">
              <a:solidFill>
                <a:srgbClr val="B4A7D6"/>
              </a:solidFill>
              <a:latin typeface="Oswald"/>
              <a:ea typeface="Oswald"/>
              <a:cs typeface="Oswald"/>
              <a:sym typeface="Oswald"/>
            </a:endParaRPr>
          </a:p>
          <a:p>
            <a:pPr indent="0" lvl="0" marL="0" rtl="0" algn="l">
              <a:spcBef>
                <a:spcPts val="0"/>
              </a:spcBef>
              <a:spcAft>
                <a:spcPts val="0"/>
              </a:spcAft>
              <a:buNone/>
            </a:pPr>
            <a:r>
              <a:t/>
            </a:r>
            <a:endParaRPr sz="4800">
              <a:latin typeface="Oswald"/>
              <a:ea typeface="Oswald"/>
              <a:cs typeface="Oswald"/>
              <a:sym typeface="Oswald"/>
            </a:endParaRPr>
          </a:p>
        </p:txBody>
      </p:sp>
      <p:sp>
        <p:nvSpPr>
          <p:cNvPr id="111" name="Google Shape;111;p15"/>
          <p:cNvSpPr/>
          <p:nvPr/>
        </p:nvSpPr>
        <p:spPr>
          <a:xfrm>
            <a:off x="916616" y="1673816"/>
            <a:ext cx="468600" cy="433500"/>
          </a:xfrm>
          <a:prstGeom prst="rect">
            <a:avLst/>
          </a:prstGeom>
          <a:solidFill>
            <a:srgbClr val="B4A7D6"/>
          </a:solidFill>
          <a:ln>
            <a:noFill/>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cxnSp>
        <p:nvCxnSpPr>
          <p:cNvPr id="112" name="Google Shape;112;p15"/>
          <p:cNvCxnSpPr>
            <a:stCxn id="113" idx="2"/>
            <a:endCxn id="114" idx="0"/>
          </p:cNvCxnSpPr>
          <p:nvPr/>
        </p:nvCxnSpPr>
        <p:spPr>
          <a:xfrm rot="5400000">
            <a:off x="4456950" y="1774834"/>
            <a:ext cx="647400" cy="4535700"/>
          </a:xfrm>
          <a:prstGeom prst="bentConnector3">
            <a:avLst>
              <a:gd fmla="val 50003" name="adj1"/>
            </a:avLst>
          </a:prstGeom>
          <a:noFill/>
          <a:ln cap="flat" cmpd="sng" w="38100">
            <a:solidFill>
              <a:srgbClr val="D9D2E9"/>
            </a:solidFill>
            <a:prstDash val="dashDot"/>
            <a:round/>
            <a:headEnd len="med" w="med" type="none"/>
            <a:tailEnd len="med" w="med" type="none"/>
          </a:ln>
        </p:spPr>
      </p:cxnSp>
      <p:sp>
        <p:nvSpPr>
          <p:cNvPr id="113" name="Google Shape;113;p15"/>
          <p:cNvSpPr/>
          <p:nvPr/>
        </p:nvSpPr>
        <p:spPr>
          <a:xfrm>
            <a:off x="3379350" y="2754784"/>
            <a:ext cx="7338300" cy="964200"/>
          </a:xfrm>
          <a:prstGeom prst="roundRect">
            <a:avLst>
              <a:gd fmla="val 16667" name="adj"/>
            </a:avLst>
          </a:prstGeom>
          <a:solidFill>
            <a:srgbClr val="B4A7D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FFFFFF"/>
                </a:solidFill>
                <a:latin typeface="Merriweather"/>
                <a:ea typeface="Merriweather"/>
                <a:cs typeface="Merriweather"/>
                <a:sym typeface="Merriweather"/>
              </a:rPr>
              <a:t>provides the body with a continual supply of</a:t>
            </a:r>
            <a:endParaRPr b="1" sz="2400">
              <a:solidFill>
                <a:srgbClr val="FFFFFF"/>
              </a:solidFill>
              <a:latin typeface="Merriweather"/>
              <a:ea typeface="Merriweather"/>
              <a:cs typeface="Merriweather"/>
              <a:sym typeface="Merriweather"/>
            </a:endParaRPr>
          </a:p>
        </p:txBody>
      </p:sp>
      <p:cxnSp>
        <p:nvCxnSpPr>
          <p:cNvPr id="115" name="Google Shape;115;p15"/>
          <p:cNvCxnSpPr>
            <a:stCxn id="113" idx="2"/>
            <a:endCxn id="116" idx="0"/>
          </p:cNvCxnSpPr>
          <p:nvPr/>
        </p:nvCxnSpPr>
        <p:spPr>
          <a:xfrm flipH="1" rot="-5400000">
            <a:off x="9174450" y="1593034"/>
            <a:ext cx="647400" cy="4899300"/>
          </a:xfrm>
          <a:prstGeom prst="bentConnector3">
            <a:avLst>
              <a:gd fmla="val 50003" name="adj1"/>
            </a:avLst>
          </a:prstGeom>
          <a:noFill/>
          <a:ln cap="flat" cmpd="sng" w="38100">
            <a:solidFill>
              <a:srgbClr val="D9D2E9"/>
            </a:solidFill>
            <a:prstDash val="dashDot"/>
            <a:round/>
            <a:headEnd len="med" w="med" type="none"/>
            <a:tailEnd len="med" w="med" type="none"/>
          </a:ln>
        </p:spPr>
      </p:cxnSp>
      <p:sp>
        <p:nvSpPr>
          <p:cNvPr id="116" name="Google Shape;116;p15"/>
          <p:cNvSpPr/>
          <p:nvPr/>
        </p:nvSpPr>
        <p:spPr>
          <a:xfrm>
            <a:off x="10725588" y="4366421"/>
            <a:ext cx="2444700" cy="1366500"/>
          </a:xfrm>
          <a:prstGeom prst="rect">
            <a:avLst/>
          </a:prstGeom>
          <a:solidFill>
            <a:srgbClr val="F3F3F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434343"/>
                </a:solidFill>
                <a:latin typeface="Merriweather"/>
                <a:ea typeface="Merriweather"/>
                <a:cs typeface="Merriweather"/>
                <a:sym typeface="Merriweather"/>
              </a:rPr>
              <a:t>Nutrients</a:t>
            </a:r>
            <a:endParaRPr b="1" sz="2000">
              <a:solidFill>
                <a:srgbClr val="434343"/>
              </a:solidFill>
            </a:endParaRPr>
          </a:p>
        </p:txBody>
      </p:sp>
      <p:cxnSp>
        <p:nvCxnSpPr>
          <p:cNvPr id="117" name="Google Shape;117;p15"/>
          <p:cNvCxnSpPr>
            <a:stCxn id="113" idx="2"/>
            <a:endCxn id="118" idx="0"/>
          </p:cNvCxnSpPr>
          <p:nvPr/>
        </p:nvCxnSpPr>
        <p:spPr>
          <a:xfrm flipH="1" rot="-5400000">
            <a:off x="6732900" y="4034584"/>
            <a:ext cx="631800" cy="600"/>
          </a:xfrm>
          <a:prstGeom prst="bentConnector3">
            <a:avLst>
              <a:gd fmla="val 49994" name="adj1"/>
            </a:avLst>
          </a:prstGeom>
          <a:noFill/>
          <a:ln cap="flat" cmpd="sng" w="38100">
            <a:solidFill>
              <a:srgbClr val="D9D2E9"/>
            </a:solidFill>
            <a:prstDash val="dashDot"/>
            <a:round/>
            <a:headEnd len="med" w="med" type="none"/>
            <a:tailEnd len="med" w="med" type="none"/>
          </a:ln>
        </p:spPr>
      </p:cxnSp>
      <p:sp>
        <p:nvSpPr>
          <p:cNvPr id="118" name="Google Shape;118;p15"/>
          <p:cNvSpPr/>
          <p:nvPr/>
        </p:nvSpPr>
        <p:spPr>
          <a:xfrm>
            <a:off x="5826138" y="4350714"/>
            <a:ext cx="2444700" cy="1366500"/>
          </a:xfrm>
          <a:prstGeom prst="rect">
            <a:avLst/>
          </a:prstGeom>
          <a:solidFill>
            <a:srgbClr val="F3F3F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434343"/>
                </a:solidFill>
                <a:latin typeface="Merriweather"/>
                <a:ea typeface="Merriweather"/>
                <a:cs typeface="Merriweather"/>
                <a:sym typeface="Merriweather"/>
              </a:rPr>
              <a:t>Electrolytes</a:t>
            </a:r>
            <a:endParaRPr b="1" sz="2000">
              <a:solidFill>
                <a:srgbClr val="434343"/>
              </a:solidFill>
              <a:latin typeface="Merriweather"/>
              <a:ea typeface="Merriweather"/>
              <a:cs typeface="Merriweather"/>
              <a:sym typeface="Merriweather"/>
            </a:endParaRPr>
          </a:p>
        </p:txBody>
      </p:sp>
      <p:sp>
        <p:nvSpPr>
          <p:cNvPr id="114" name="Google Shape;114;p15"/>
          <p:cNvSpPr/>
          <p:nvPr/>
        </p:nvSpPr>
        <p:spPr>
          <a:xfrm>
            <a:off x="1290363" y="4366421"/>
            <a:ext cx="2444700" cy="13665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434343"/>
                </a:solidFill>
                <a:latin typeface="Merriweather"/>
                <a:ea typeface="Merriweather"/>
                <a:cs typeface="Merriweather"/>
                <a:sym typeface="Merriweather"/>
              </a:rPr>
              <a:t>W</a:t>
            </a:r>
            <a:r>
              <a:rPr b="1" lang="en" sz="2000">
                <a:solidFill>
                  <a:srgbClr val="434343"/>
                </a:solidFill>
                <a:latin typeface="Merriweather"/>
                <a:ea typeface="Merriweather"/>
                <a:cs typeface="Merriweather"/>
                <a:sym typeface="Merriweather"/>
              </a:rPr>
              <a:t>ater</a:t>
            </a:r>
            <a:endParaRPr b="1" sz="2000">
              <a:solidFill>
                <a:srgbClr val="434343"/>
              </a:solidFill>
            </a:endParaRPr>
          </a:p>
        </p:txBody>
      </p:sp>
      <p:pic>
        <p:nvPicPr>
          <p:cNvPr id="119" name="Google Shape;119;p15"/>
          <p:cNvPicPr preferRelativeResize="0"/>
          <p:nvPr/>
        </p:nvPicPr>
        <p:blipFill>
          <a:blip r:embed="rId3">
            <a:alphaModFix/>
          </a:blip>
          <a:stretch>
            <a:fillRect/>
          </a:stretch>
        </p:blipFill>
        <p:spPr>
          <a:xfrm>
            <a:off x="8257550" y="11285100"/>
            <a:ext cx="5308375" cy="8036575"/>
          </a:xfrm>
          <a:prstGeom prst="rect">
            <a:avLst/>
          </a:prstGeom>
          <a:noFill/>
          <a:ln cap="flat" cmpd="sng" w="9525">
            <a:solidFill>
              <a:srgbClr val="000000"/>
            </a:solidFill>
            <a:prstDash val="solid"/>
            <a:round/>
            <a:headEnd len="sm" w="sm" type="none"/>
            <a:tailEnd len="sm" w="sm" type="none"/>
          </a:ln>
        </p:spPr>
      </p:pic>
      <p:sp>
        <p:nvSpPr>
          <p:cNvPr id="120" name="Google Shape;120;p15"/>
          <p:cNvSpPr txBox="1"/>
          <p:nvPr/>
        </p:nvSpPr>
        <p:spPr>
          <a:xfrm>
            <a:off x="9596453" y="19110296"/>
            <a:ext cx="4355700" cy="3915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700">
                <a:highlight>
                  <a:srgbClr val="FFFFFF"/>
                </a:highlight>
                <a:latin typeface="Merriweather"/>
                <a:ea typeface="Merriweather"/>
                <a:cs typeface="Merriweather"/>
                <a:sym typeface="Merriweather"/>
              </a:rPr>
              <a:t>Figure 1-4</a:t>
            </a:r>
            <a:endParaRPr b="1" sz="2700">
              <a:highlight>
                <a:srgbClr val="FFFFFF"/>
              </a:highlight>
              <a:latin typeface="Merriweather"/>
              <a:ea typeface="Merriweather"/>
              <a:cs typeface="Merriweather"/>
              <a:sym typeface="Merriweather"/>
            </a:endParaRPr>
          </a:p>
        </p:txBody>
      </p:sp>
      <p:sp>
        <p:nvSpPr>
          <p:cNvPr id="121" name="Google Shape;121;p15"/>
          <p:cNvSpPr/>
          <p:nvPr/>
        </p:nvSpPr>
        <p:spPr>
          <a:xfrm>
            <a:off x="188025" y="7085608"/>
            <a:ext cx="561300" cy="536700"/>
          </a:xfrm>
          <a:prstGeom prst="ellipse">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2" name="Google Shape;122;p15"/>
          <p:cNvPicPr preferRelativeResize="0"/>
          <p:nvPr/>
        </p:nvPicPr>
        <p:blipFill>
          <a:blip r:embed="rId4">
            <a:alphaModFix/>
          </a:blip>
          <a:stretch>
            <a:fillRect/>
          </a:stretch>
        </p:blipFill>
        <p:spPr>
          <a:xfrm>
            <a:off x="188025" y="12522875"/>
            <a:ext cx="7763301" cy="5754326"/>
          </a:xfrm>
          <a:prstGeom prst="rect">
            <a:avLst/>
          </a:prstGeom>
          <a:noFill/>
          <a:ln cap="flat" cmpd="sng" w="9525">
            <a:solidFill>
              <a:srgbClr val="000000"/>
            </a:solidFill>
            <a:prstDash val="solid"/>
            <a:round/>
            <a:headEnd len="sm" w="sm" type="none"/>
            <a:tailEnd len="sm" w="sm" type="none"/>
          </a:ln>
        </p:spPr>
      </p:pic>
      <p:sp>
        <p:nvSpPr>
          <p:cNvPr id="123" name="Google Shape;123;p15"/>
          <p:cNvSpPr txBox="1"/>
          <p:nvPr/>
        </p:nvSpPr>
        <p:spPr>
          <a:xfrm>
            <a:off x="2795419" y="19006821"/>
            <a:ext cx="4355700" cy="3915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700">
                <a:highlight>
                  <a:srgbClr val="FFFFFF"/>
                </a:highlight>
                <a:latin typeface="Merriweather"/>
                <a:ea typeface="Merriweather"/>
                <a:cs typeface="Merriweather"/>
                <a:sym typeface="Merriweather"/>
              </a:rPr>
              <a:t>Figure 1-3</a:t>
            </a:r>
            <a:endParaRPr b="1" sz="2700">
              <a:highlight>
                <a:srgbClr val="FFFFFF"/>
              </a:highlight>
              <a:latin typeface="Merriweather"/>
              <a:ea typeface="Merriweather"/>
              <a:cs typeface="Merriweather"/>
              <a:sym typeface="Merriweather"/>
            </a:endParaRPr>
          </a:p>
        </p:txBody>
      </p:sp>
      <p:sp>
        <p:nvSpPr>
          <p:cNvPr id="124" name="Google Shape;124;p15"/>
          <p:cNvSpPr txBox="1"/>
          <p:nvPr/>
        </p:nvSpPr>
        <p:spPr>
          <a:xfrm>
            <a:off x="188025" y="6164800"/>
            <a:ext cx="13660800" cy="4226400"/>
          </a:xfrm>
          <a:prstGeom prst="rect">
            <a:avLst/>
          </a:prstGeom>
          <a:noFill/>
          <a:ln>
            <a:noFill/>
          </a:ln>
        </p:spPr>
        <p:txBody>
          <a:bodyPr anchorCtr="0" anchor="t" bIns="91425" lIns="91425" spcFirstLastPara="1" rIns="91425" wrap="square" tIns="91425">
            <a:noAutofit/>
          </a:bodyPr>
          <a:lstStyle/>
          <a:p>
            <a:pPr indent="-419100" lvl="0" marL="457200" rtl="0" algn="l">
              <a:spcBef>
                <a:spcPts val="0"/>
              </a:spcBef>
              <a:spcAft>
                <a:spcPts val="0"/>
              </a:spcAft>
              <a:buClr>
                <a:srgbClr val="B4A7D6"/>
              </a:buClr>
              <a:buSzPts val="3000"/>
              <a:buFont typeface="Merriweather"/>
              <a:buChar char="★"/>
            </a:pPr>
            <a:r>
              <a:rPr lang="en" sz="3000">
                <a:latin typeface="Merriweather"/>
                <a:ea typeface="Merriweather"/>
                <a:cs typeface="Merriweather"/>
                <a:sym typeface="Merriweather"/>
              </a:rPr>
              <a:t>To achieve this function it requires</a:t>
            </a:r>
            <a:r>
              <a:rPr b="1" lang="en" sz="3000">
                <a:solidFill>
                  <a:srgbClr val="B4A7D6"/>
                </a:solidFill>
                <a:latin typeface="Merriweather"/>
                <a:ea typeface="Merriweather"/>
                <a:cs typeface="Merriweather"/>
                <a:sym typeface="Merriweather"/>
              </a:rPr>
              <a:t>:</a:t>
            </a:r>
            <a:endParaRPr b="1" sz="3000">
              <a:solidFill>
                <a:srgbClr val="B4A7D6"/>
              </a:solidFill>
              <a:latin typeface="Merriweather"/>
              <a:ea typeface="Merriweather"/>
              <a:cs typeface="Merriweather"/>
              <a:sym typeface="Merriweather"/>
            </a:endParaRPr>
          </a:p>
          <a:p>
            <a:pPr indent="0" lvl="0" marL="0" rtl="0" algn="l">
              <a:spcBef>
                <a:spcPts val="0"/>
              </a:spcBef>
              <a:spcAft>
                <a:spcPts val="0"/>
              </a:spcAft>
              <a:buNone/>
            </a:pPr>
            <a:r>
              <a:t/>
            </a:r>
            <a:endParaRPr sz="2400">
              <a:latin typeface="Merriweather"/>
              <a:ea typeface="Merriweather"/>
              <a:cs typeface="Merriweather"/>
              <a:sym typeface="Merriweather"/>
            </a:endParaRPr>
          </a:p>
          <a:p>
            <a:pPr indent="0" lvl="0" marL="0" rtl="0" algn="l">
              <a:spcBef>
                <a:spcPts val="0"/>
              </a:spcBef>
              <a:spcAft>
                <a:spcPts val="0"/>
              </a:spcAft>
              <a:buNone/>
            </a:pPr>
            <a:r>
              <a:rPr lang="en" sz="3500">
                <a:latin typeface="Merriweather"/>
                <a:ea typeface="Merriweather"/>
                <a:cs typeface="Merriweather"/>
                <a:sym typeface="Merriweather"/>
              </a:rPr>
              <a:t>1</a:t>
            </a:r>
            <a:r>
              <a:rPr lang="en" sz="2400">
                <a:latin typeface="Merriweather"/>
                <a:ea typeface="Merriweather"/>
                <a:cs typeface="Merriweather"/>
                <a:sym typeface="Merriweather"/>
              </a:rPr>
              <a:t>      Movement of food through the alimentary tract </a:t>
            </a:r>
            <a:r>
              <a:rPr b="1" lang="en" sz="2400">
                <a:solidFill>
                  <a:srgbClr val="B4A7D6"/>
                </a:solidFill>
                <a:latin typeface="Merriweather"/>
                <a:ea typeface="Merriweather"/>
                <a:cs typeface="Merriweather"/>
                <a:sym typeface="Merriweather"/>
              </a:rPr>
              <a:t>(</a:t>
            </a:r>
            <a:r>
              <a:rPr lang="en" sz="2400">
                <a:latin typeface="Merriweather"/>
                <a:ea typeface="Merriweather"/>
                <a:cs typeface="Merriweather"/>
                <a:sym typeface="Merriweather"/>
              </a:rPr>
              <a:t>motility</a:t>
            </a:r>
            <a:r>
              <a:rPr b="1" lang="en" sz="2400">
                <a:solidFill>
                  <a:srgbClr val="B4A7D6"/>
                </a:solidFill>
                <a:latin typeface="Merriweather"/>
                <a:ea typeface="Merriweather"/>
                <a:cs typeface="Merriweather"/>
                <a:sym typeface="Merriweather"/>
              </a:rPr>
              <a:t>).</a:t>
            </a:r>
            <a:endParaRPr b="1" sz="2400">
              <a:solidFill>
                <a:srgbClr val="B4A7D6"/>
              </a:solidFill>
              <a:latin typeface="Merriweather"/>
              <a:ea typeface="Merriweather"/>
              <a:cs typeface="Merriweather"/>
              <a:sym typeface="Merriweather"/>
            </a:endParaRPr>
          </a:p>
          <a:p>
            <a:pPr indent="0" lvl="0" marL="0" rtl="0" algn="l">
              <a:spcBef>
                <a:spcPts val="0"/>
              </a:spcBef>
              <a:spcAft>
                <a:spcPts val="0"/>
              </a:spcAft>
              <a:buNone/>
            </a:pPr>
            <a:r>
              <a:t/>
            </a:r>
            <a:endParaRPr sz="2400">
              <a:latin typeface="Merriweather"/>
              <a:ea typeface="Merriweather"/>
              <a:cs typeface="Merriweather"/>
              <a:sym typeface="Merriweather"/>
            </a:endParaRPr>
          </a:p>
          <a:p>
            <a:pPr indent="0" lvl="0" marL="0" rtl="0" algn="l">
              <a:spcBef>
                <a:spcPts val="0"/>
              </a:spcBef>
              <a:spcAft>
                <a:spcPts val="0"/>
              </a:spcAft>
              <a:buNone/>
            </a:pPr>
            <a:r>
              <a:rPr lang="en" sz="3500">
                <a:latin typeface="Merriweather"/>
                <a:ea typeface="Merriweather"/>
                <a:cs typeface="Merriweather"/>
                <a:sym typeface="Merriweather"/>
              </a:rPr>
              <a:t>2</a:t>
            </a:r>
            <a:r>
              <a:rPr lang="en" sz="2400">
                <a:latin typeface="Merriweather"/>
                <a:ea typeface="Merriweather"/>
                <a:cs typeface="Merriweather"/>
                <a:sym typeface="Merriweather"/>
              </a:rPr>
              <a:t>     Secretion of digestive juices </a:t>
            </a:r>
            <a:r>
              <a:rPr b="1" lang="en" sz="2400">
                <a:solidFill>
                  <a:srgbClr val="B4A7D6"/>
                </a:solidFill>
                <a:latin typeface="Merriweather"/>
                <a:ea typeface="Merriweather"/>
                <a:cs typeface="Merriweather"/>
                <a:sym typeface="Merriweather"/>
              </a:rPr>
              <a:t>&amp;</a:t>
            </a:r>
            <a:r>
              <a:rPr lang="en" sz="2400">
                <a:latin typeface="Merriweather"/>
                <a:ea typeface="Merriweather"/>
                <a:cs typeface="Merriweather"/>
                <a:sym typeface="Merriweather"/>
              </a:rPr>
              <a:t> digestion of the food</a:t>
            </a:r>
            <a:r>
              <a:rPr b="1" lang="en" sz="2400">
                <a:solidFill>
                  <a:srgbClr val="8E7CC3"/>
                </a:solidFill>
                <a:latin typeface="Merriweather"/>
                <a:ea typeface="Merriweather"/>
                <a:cs typeface="Merriweather"/>
                <a:sym typeface="Merriweather"/>
              </a:rPr>
              <a:t>.</a:t>
            </a:r>
            <a:endParaRPr b="1" sz="2400">
              <a:solidFill>
                <a:srgbClr val="8E7CC3"/>
              </a:solidFill>
              <a:latin typeface="Merriweather"/>
              <a:ea typeface="Merriweather"/>
              <a:cs typeface="Merriweather"/>
              <a:sym typeface="Merriweather"/>
            </a:endParaRPr>
          </a:p>
          <a:p>
            <a:pPr indent="0" lvl="0" marL="0" rtl="0" algn="l">
              <a:spcBef>
                <a:spcPts val="0"/>
              </a:spcBef>
              <a:spcAft>
                <a:spcPts val="0"/>
              </a:spcAft>
              <a:buNone/>
            </a:pPr>
            <a:r>
              <a:t/>
            </a:r>
            <a:endParaRPr sz="2400">
              <a:latin typeface="Merriweather"/>
              <a:ea typeface="Merriweather"/>
              <a:cs typeface="Merriweather"/>
              <a:sym typeface="Merriweather"/>
            </a:endParaRPr>
          </a:p>
          <a:p>
            <a:pPr indent="0" lvl="0" marL="0" rtl="0" algn="l">
              <a:spcBef>
                <a:spcPts val="0"/>
              </a:spcBef>
              <a:spcAft>
                <a:spcPts val="0"/>
              </a:spcAft>
              <a:buNone/>
            </a:pPr>
            <a:r>
              <a:rPr lang="en" sz="3500">
                <a:latin typeface="Merriweather"/>
                <a:ea typeface="Merriweather"/>
                <a:cs typeface="Merriweather"/>
                <a:sym typeface="Merriweather"/>
              </a:rPr>
              <a:t>3</a:t>
            </a:r>
            <a:r>
              <a:rPr lang="en" sz="2400">
                <a:latin typeface="Merriweather"/>
                <a:ea typeface="Merriweather"/>
                <a:cs typeface="Merriweather"/>
                <a:sym typeface="Merriweather"/>
              </a:rPr>
              <a:t>     </a:t>
            </a:r>
            <a:r>
              <a:rPr lang="en" sz="2400">
                <a:latin typeface="Merriweather"/>
                <a:ea typeface="Merriweather"/>
                <a:cs typeface="Merriweather"/>
                <a:sym typeface="Merriweather"/>
              </a:rPr>
              <a:t>Absorption of </a:t>
            </a:r>
            <a:r>
              <a:rPr b="1" lang="en" sz="2400">
                <a:solidFill>
                  <a:srgbClr val="B4A7D6"/>
                </a:solidFill>
                <a:latin typeface="Merriweather"/>
                <a:ea typeface="Merriweather"/>
                <a:cs typeface="Merriweather"/>
                <a:sym typeface="Merriweather"/>
              </a:rPr>
              <a:t>:</a:t>
            </a:r>
            <a:r>
              <a:rPr lang="en" sz="2400">
                <a:latin typeface="Merriweather"/>
                <a:ea typeface="Merriweather"/>
                <a:cs typeface="Merriweather"/>
                <a:sym typeface="Merriweather"/>
              </a:rPr>
              <a:t>    </a:t>
            </a:r>
            <a:r>
              <a:rPr b="1" lang="en" sz="2800">
                <a:solidFill>
                  <a:srgbClr val="B4A7D6"/>
                </a:solidFill>
                <a:latin typeface="Merriweather"/>
                <a:ea typeface="Merriweather"/>
                <a:cs typeface="Merriweather"/>
                <a:sym typeface="Merriweather"/>
              </a:rPr>
              <a:t>1.</a:t>
            </a:r>
            <a:r>
              <a:rPr b="1" lang="en" sz="2800">
                <a:solidFill>
                  <a:srgbClr val="FFD966"/>
                </a:solidFill>
                <a:latin typeface="Merriweather"/>
                <a:ea typeface="Merriweather"/>
                <a:cs typeface="Merriweather"/>
                <a:sym typeface="Merriweather"/>
              </a:rPr>
              <a:t> </a:t>
            </a:r>
            <a:r>
              <a:rPr lang="en" sz="2200">
                <a:latin typeface="Merriweather"/>
                <a:ea typeface="Merriweather"/>
                <a:cs typeface="Merriweather"/>
                <a:sym typeface="Merriweather"/>
              </a:rPr>
              <a:t>W</a:t>
            </a:r>
            <a:r>
              <a:rPr lang="en" sz="2200">
                <a:latin typeface="Merriweather"/>
                <a:ea typeface="Merriweather"/>
                <a:cs typeface="Merriweather"/>
                <a:sym typeface="Merriweather"/>
              </a:rPr>
              <a:t>ater</a:t>
            </a:r>
            <a:r>
              <a:rPr lang="en" sz="2400">
                <a:latin typeface="Merriweather"/>
                <a:ea typeface="Merriweather"/>
                <a:cs typeface="Merriweather"/>
                <a:sym typeface="Merriweather"/>
              </a:rPr>
              <a:t>      </a:t>
            </a:r>
            <a:r>
              <a:rPr b="1" lang="en" sz="2800">
                <a:solidFill>
                  <a:srgbClr val="B4A7D6"/>
                </a:solidFill>
                <a:latin typeface="Merriweather"/>
                <a:ea typeface="Merriweather"/>
                <a:cs typeface="Merriweather"/>
                <a:sym typeface="Merriweather"/>
              </a:rPr>
              <a:t>2.</a:t>
            </a:r>
            <a:r>
              <a:rPr b="1" lang="en" sz="2800">
                <a:solidFill>
                  <a:srgbClr val="FFD966"/>
                </a:solidFill>
                <a:latin typeface="Merriweather"/>
                <a:ea typeface="Merriweather"/>
                <a:cs typeface="Merriweather"/>
                <a:sym typeface="Merriweather"/>
              </a:rPr>
              <a:t> </a:t>
            </a:r>
            <a:r>
              <a:rPr lang="en" sz="2200">
                <a:latin typeface="Merriweather"/>
                <a:ea typeface="Merriweather"/>
                <a:cs typeface="Merriweather"/>
                <a:sym typeface="Merriweather"/>
              </a:rPr>
              <a:t>V</a:t>
            </a:r>
            <a:r>
              <a:rPr lang="en" sz="2200">
                <a:latin typeface="Merriweather"/>
                <a:ea typeface="Merriweather"/>
                <a:cs typeface="Merriweather"/>
                <a:sym typeface="Merriweather"/>
              </a:rPr>
              <a:t>arious electrolytes</a:t>
            </a:r>
            <a:r>
              <a:rPr lang="en" sz="2400">
                <a:latin typeface="Merriweather"/>
                <a:ea typeface="Merriweather"/>
                <a:cs typeface="Merriweather"/>
                <a:sym typeface="Merriweather"/>
              </a:rPr>
              <a:t>    </a:t>
            </a:r>
            <a:r>
              <a:rPr b="1" lang="en" sz="2800">
                <a:solidFill>
                  <a:srgbClr val="B4A7D6"/>
                </a:solidFill>
                <a:latin typeface="Merriweather"/>
                <a:ea typeface="Merriweather"/>
                <a:cs typeface="Merriweather"/>
                <a:sym typeface="Merriweather"/>
              </a:rPr>
              <a:t>3.</a:t>
            </a:r>
            <a:r>
              <a:rPr b="1" lang="en" sz="2800">
                <a:solidFill>
                  <a:srgbClr val="FFD966"/>
                </a:solidFill>
                <a:latin typeface="Merriweather"/>
                <a:ea typeface="Merriweather"/>
                <a:cs typeface="Merriweather"/>
                <a:sym typeface="Merriweather"/>
              </a:rPr>
              <a:t> </a:t>
            </a:r>
            <a:r>
              <a:rPr lang="en" sz="2200">
                <a:latin typeface="Merriweather"/>
                <a:ea typeface="Merriweather"/>
                <a:cs typeface="Merriweather"/>
                <a:sym typeface="Merriweather"/>
              </a:rPr>
              <a:t>D</a:t>
            </a:r>
            <a:r>
              <a:rPr lang="en" sz="2200">
                <a:latin typeface="Merriweather"/>
                <a:ea typeface="Merriweather"/>
                <a:cs typeface="Merriweather"/>
                <a:sym typeface="Merriweather"/>
              </a:rPr>
              <a:t>igestive products</a:t>
            </a:r>
            <a:r>
              <a:rPr b="1" lang="en" sz="2200">
                <a:solidFill>
                  <a:srgbClr val="B4A7D6"/>
                </a:solidFill>
                <a:latin typeface="Merriweather"/>
                <a:ea typeface="Merriweather"/>
                <a:cs typeface="Merriweather"/>
                <a:sym typeface="Merriweather"/>
              </a:rPr>
              <a:t>.</a:t>
            </a:r>
            <a:endParaRPr b="1" sz="2200">
              <a:solidFill>
                <a:srgbClr val="B4A7D6"/>
              </a:solidFill>
              <a:latin typeface="Merriweather"/>
              <a:ea typeface="Merriweather"/>
              <a:cs typeface="Merriweather"/>
              <a:sym typeface="Merriweather"/>
            </a:endParaRPr>
          </a:p>
          <a:p>
            <a:pPr indent="0" lvl="0" marL="0" rtl="0" algn="l">
              <a:spcBef>
                <a:spcPts val="0"/>
              </a:spcBef>
              <a:spcAft>
                <a:spcPts val="0"/>
              </a:spcAft>
              <a:buNone/>
            </a:pPr>
            <a:r>
              <a:t/>
            </a:r>
            <a:endParaRPr sz="2400">
              <a:latin typeface="Merriweather"/>
              <a:ea typeface="Merriweather"/>
              <a:cs typeface="Merriweather"/>
              <a:sym typeface="Merriweather"/>
            </a:endParaRPr>
          </a:p>
          <a:p>
            <a:pPr indent="0" lvl="0" marL="0" rtl="0" algn="l">
              <a:spcBef>
                <a:spcPts val="0"/>
              </a:spcBef>
              <a:spcAft>
                <a:spcPts val="0"/>
              </a:spcAft>
              <a:buNone/>
            </a:pPr>
            <a:r>
              <a:rPr lang="en" sz="3500">
                <a:latin typeface="Merriweather"/>
                <a:ea typeface="Merriweather"/>
                <a:cs typeface="Merriweather"/>
                <a:sym typeface="Merriweather"/>
              </a:rPr>
              <a:t>4</a:t>
            </a:r>
            <a:r>
              <a:rPr lang="en" sz="2400">
                <a:latin typeface="Merriweather"/>
                <a:ea typeface="Merriweather"/>
                <a:cs typeface="Merriweather"/>
                <a:sym typeface="Merriweather"/>
              </a:rPr>
              <a:t>    Circulation of blood through the gastrointestinal organs to carry away the </a:t>
            </a:r>
            <a:endParaRPr sz="2400">
              <a:latin typeface="Merriweather"/>
              <a:ea typeface="Merriweather"/>
              <a:cs typeface="Merriweather"/>
              <a:sym typeface="Merriweather"/>
            </a:endParaRPr>
          </a:p>
          <a:p>
            <a:pPr indent="0" lvl="0" marL="0" rtl="0" algn="l">
              <a:spcBef>
                <a:spcPts val="0"/>
              </a:spcBef>
              <a:spcAft>
                <a:spcPts val="0"/>
              </a:spcAft>
              <a:buNone/>
            </a:pPr>
            <a:r>
              <a:rPr lang="en" sz="2400">
                <a:latin typeface="Merriweather"/>
                <a:ea typeface="Merriweather"/>
                <a:cs typeface="Merriweather"/>
                <a:sym typeface="Merriweather"/>
              </a:rPr>
              <a:t>         absorbed substances</a:t>
            </a:r>
            <a:r>
              <a:rPr b="1" lang="en" sz="2400">
                <a:latin typeface="Merriweather"/>
                <a:ea typeface="Merriweather"/>
                <a:cs typeface="Merriweather"/>
                <a:sym typeface="Merriweather"/>
              </a:rPr>
              <a:t>.</a:t>
            </a:r>
            <a:endParaRPr b="1" sz="2400">
              <a:latin typeface="Merriweather"/>
              <a:ea typeface="Merriweather"/>
              <a:cs typeface="Merriweather"/>
              <a:sym typeface="Merriweathe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 name="Shape 128"/>
        <p:cNvGrpSpPr/>
        <p:nvPr/>
      </p:nvGrpSpPr>
      <p:grpSpPr>
        <a:xfrm>
          <a:off x="0" y="0"/>
          <a:ext cx="0" cy="0"/>
          <a:chOff x="0" y="0"/>
          <a:chExt cx="0" cy="0"/>
        </a:xfrm>
      </p:grpSpPr>
      <p:sp>
        <p:nvSpPr>
          <p:cNvPr id="129" name="Google Shape;129;p16"/>
          <p:cNvSpPr/>
          <p:nvPr/>
        </p:nvSpPr>
        <p:spPr>
          <a:xfrm>
            <a:off x="1560588" y="2319863"/>
            <a:ext cx="938100" cy="964200"/>
          </a:xfrm>
          <a:prstGeom prst="ellipse">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0" name="Google Shape;130;p16"/>
          <p:cNvPicPr preferRelativeResize="0"/>
          <p:nvPr/>
        </p:nvPicPr>
        <p:blipFill>
          <a:blip r:embed="rId3">
            <a:alphaModFix/>
          </a:blip>
          <a:stretch>
            <a:fillRect/>
          </a:stretch>
        </p:blipFill>
        <p:spPr>
          <a:xfrm>
            <a:off x="1453215" y="2225527"/>
            <a:ext cx="1152876" cy="1152900"/>
          </a:xfrm>
          <a:prstGeom prst="rect">
            <a:avLst/>
          </a:prstGeom>
          <a:noFill/>
          <a:ln>
            <a:noFill/>
          </a:ln>
        </p:spPr>
      </p:pic>
      <p:sp>
        <p:nvSpPr>
          <p:cNvPr id="131" name="Google Shape;131;p16"/>
          <p:cNvSpPr txBox="1"/>
          <p:nvPr/>
        </p:nvSpPr>
        <p:spPr>
          <a:xfrm>
            <a:off x="792320" y="2441355"/>
            <a:ext cx="7922400" cy="1336800"/>
          </a:xfrm>
          <a:prstGeom prst="rect">
            <a:avLst/>
          </a:prstGeom>
          <a:noFill/>
          <a:ln>
            <a:noFill/>
          </a:ln>
        </p:spPr>
        <p:txBody>
          <a:bodyPr anchorCtr="0" anchor="t" bIns="91425" lIns="91425" spcFirstLastPara="1" rIns="91425" wrap="square" tIns="91425">
            <a:noAutofit/>
          </a:bodyPr>
          <a:lstStyle/>
          <a:p>
            <a:pPr indent="0" lvl="0" marL="1828800" rtl="0" algn="l">
              <a:spcBef>
                <a:spcPts val="0"/>
              </a:spcBef>
              <a:spcAft>
                <a:spcPts val="0"/>
              </a:spcAft>
              <a:buNone/>
            </a:pPr>
            <a:r>
              <a:rPr lang="en" sz="2400">
                <a:latin typeface="Merriweather"/>
                <a:ea typeface="Merriweather"/>
                <a:cs typeface="Merriweather"/>
                <a:sym typeface="Merriweather"/>
              </a:rPr>
              <a:t>The sedentary human body requires</a:t>
            </a:r>
            <a:endParaRPr sz="2400">
              <a:latin typeface="Merriweather"/>
              <a:ea typeface="Merriweather"/>
              <a:cs typeface="Merriweather"/>
              <a:sym typeface="Merriweather"/>
            </a:endParaRPr>
          </a:p>
          <a:p>
            <a:pPr indent="0" lvl="0" marL="0" rtl="0" algn="ctr">
              <a:spcBef>
                <a:spcPts val="0"/>
              </a:spcBef>
              <a:spcAft>
                <a:spcPts val="0"/>
              </a:spcAft>
              <a:buNone/>
            </a:pPr>
            <a:r>
              <a:rPr lang="en" sz="2500">
                <a:latin typeface="Merriweather"/>
                <a:ea typeface="Merriweather"/>
                <a:cs typeface="Merriweather"/>
                <a:sym typeface="Merriweather"/>
              </a:rPr>
              <a:t> ≈ </a:t>
            </a:r>
            <a:r>
              <a:rPr lang="en" sz="4300">
                <a:solidFill>
                  <a:srgbClr val="76A5AF"/>
                </a:solidFill>
                <a:latin typeface="Merriweather"/>
                <a:ea typeface="Merriweather"/>
                <a:cs typeface="Merriweather"/>
                <a:sym typeface="Merriweather"/>
              </a:rPr>
              <a:t>30</a:t>
            </a:r>
            <a:r>
              <a:rPr lang="en" sz="2500">
                <a:latin typeface="Merriweather"/>
                <a:ea typeface="Merriweather"/>
                <a:cs typeface="Merriweather"/>
                <a:sym typeface="Merriweather"/>
              </a:rPr>
              <a:t> </a:t>
            </a:r>
            <a:r>
              <a:rPr lang="en" sz="1500">
                <a:latin typeface="Merriweather"/>
                <a:ea typeface="Merriweather"/>
                <a:cs typeface="Merriweather"/>
                <a:sym typeface="Merriweather"/>
              </a:rPr>
              <a:t>kcal/Kg BW per day.</a:t>
            </a:r>
            <a:endParaRPr sz="1500">
              <a:latin typeface="Merriweather"/>
              <a:ea typeface="Merriweather"/>
              <a:cs typeface="Merriweather"/>
              <a:sym typeface="Merriweather"/>
            </a:endParaRPr>
          </a:p>
        </p:txBody>
      </p:sp>
      <p:sp>
        <p:nvSpPr>
          <p:cNvPr id="132" name="Google Shape;132;p16"/>
          <p:cNvSpPr/>
          <p:nvPr/>
        </p:nvSpPr>
        <p:spPr>
          <a:xfrm>
            <a:off x="1560588" y="3999825"/>
            <a:ext cx="938100" cy="964200"/>
          </a:xfrm>
          <a:prstGeom prst="ellipse">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6"/>
          <p:cNvSpPr/>
          <p:nvPr/>
        </p:nvSpPr>
        <p:spPr>
          <a:xfrm>
            <a:off x="0" y="3704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34" name="Google Shape;134;p16"/>
          <p:cNvSpPr/>
          <p:nvPr/>
        </p:nvSpPr>
        <p:spPr>
          <a:xfrm>
            <a:off x="656616" y="3705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35" name="Google Shape;135;p16"/>
          <p:cNvSpPr txBox="1"/>
          <p:nvPr/>
        </p:nvSpPr>
        <p:spPr>
          <a:xfrm>
            <a:off x="114093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One</a:t>
            </a:r>
            <a:endParaRPr sz="3500">
              <a:latin typeface="Oswald"/>
              <a:ea typeface="Oswald"/>
              <a:cs typeface="Oswald"/>
              <a:sym typeface="Oswald"/>
            </a:endParaRPr>
          </a:p>
        </p:txBody>
      </p:sp>
      <p:sp>
        <p:nvSpPr>
          <p:cNvPr id="136" name="Google Shape;136;p16"/>
          <p:cNvSpPr txBox="1"/>
          <p:nvPr/>
        </p:nvSpPr>
        <p:spPr>
          <a:xfrm>
            <a:off x="188014" y="3216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3</a:t>
            </a:r>
            <a:endParaRPr sz="4500">
              <a:solidFill>
                <a:srgbClr val="FFFFFF"/>
              </a:solidFill>
              <a:latin typeface="Oswald"/>
              <a:ea typeface="Oswald"/>
              <a:cs typeface="Oswald"/>
              <a:sym typeface="Oswald"/>
            </a:endParaRPr>
          </a:p>
          <a:p>
            <a:pPr indent="0" lvl="0" marL="0" rtl="0" algn="l">
              <a:spcBef>
                <a:spcPts val="0"/>
              </a:spcBef>
              <a:spcAft>
                <a:spcPts val="0"/>
              </a:spcAft>
              <a:buNone/>
            </a:pPr>
            <a:r>
              <a:t/>
            </a:r>
            <a:endParaRPr sz="4500">
              <a:solidFill>
                <a:srgbClr val="FFFFFF"/>
              </a:solidFill>
              <a:latin typeface="Oswald"/>
              <a:ea typeface="Oswald"/>
              <a:cs typeface="Oswald"/>
              <a:sym typeface="Oswald"/>
            </a:endParaRPr>
          </a:p>
        </p:txBody>
      </p:sp>
      <p:sp>
        <p:nvSpPr>
          <p:cNvPr id="137" name="Google Shape;137;p16"/>
          <p:cNvSpPr txBox="1"/>
          <p:nvPr/>
        </p:nvSpPr>
        <p:spPr>
          <a:xfrm>
            <a:off x="929925" y="321600"/>
            <a:ext cx="112776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GENERAL PRINCIPlES OF GIT PHYSIOLOGY </a:t>
            </a:r>
            <a:endParaRPr sz="3200">
              <a:solidFill>
                <a:srgbClr val="FFFFFF"/>
              </a:solidFill>
              <a:latin typeface="Oswald"/>
              <a:ea typeface="Oswald"/>
              <a:cs typeface="Oswald"/>
              <a:sym typeface="Oswald"/>
            </a:endParaRPr>
          </a:p>
        </p:txBody>
      </p:sp>
      <p:sp>
        <p:nvSpPr>
          <p:cNvPr id="138" name="Google Shape;138;p16"/>
          <p:cNvSpPr txBox="1"/>
          <p:nvPr/>
        </p:nvSpPr>
        <p:spPr>
          <a:xfrm>
            <a:off x="1280270" y="1019530"/>
            <a:ext cx="119001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latin typeface="Oswald"/>
                <a:ea typeface="Oswald"/>
                <a:cs typeface="Oswald"/>
                <a:sym typeface="Oswald"/>
              </a:rPr>
              <a:t>Functions of the GI System </a:t>
            </a:r>
            <a:endParaRPr sz="3000">
              <a:solidFill>
                <a:srgbClr val="8E7CC3"/>
              </a:solidFill>
              <a:latin typeface="Oswald"/>
              <a:ea typeface="Oswald"/>
              <a:cs typeface="Oswald"/>
              <a:sym typeface="Oswald"/>
            </a:endParaRPr>
          </a:p>
          <a:p>
            <a:pPr indent="0" lvl="0" marL="0" rtl="0" algn="l">
              <a:spcBef>
                <a:spcPts val="0"/>
              </a:spcBef>
              <a:spcAft>
                <a:spcPts val="0"/>
              </a:spcAft>
              <a:buNone/>
            </a:pPr>
            <a:r>
              <a:t/>
            </a:r>
            <a:endParaRPr sz="4800">
              <a:latin typeface="Oswald"/>
              <a:ea typeface="Oswald"/>
              <a:cs typeface="Oswald"/>
              <a:sym typeface="Oswald"/>
            </a:endParaRPr>
          </a:p>
        </p:txBody>
      </p:sp>
      <p:sp>
        <p:nvSpPr>
          <p:cNvPr id="139" name="Google Shape;139;p16"/>
          <p:cNvSpPr/>
          <p:nvPr/>
        </p:nvSpPr>
        <p:spPr>
          <a:xfrm>
            <a:off x="916616" y="1369016"/>
            <a:ext cx="468600" cy="433500"/>
          </a:xfrm>
          <a:prstGeom prst="rect">
            <a:avLst/>
          </a:prstGeom>
          <a:solidFill>
            <a:srgbClr val="45818E"/>
          </a:solidFill>
          <a:ln>
            <a:noFill/>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pic>
        <p:nvPicPr>
          <p:cNvPr id="140" name="Google Shape;140;p16"/>
          <p:cNvPicPr preferRelativeResize="0"/>
          <p:nvPr/>
        </p:nvPicPr>
        <p:blipFill>
          <a:blip r:embed="rId4">
            <a:alphaModFix/>
          </a:blip>
          <a:stretch>
            <a:fillRect/>
          </a:stretch>
        </p:blipFill>
        <p:spPr>
          <a:xfrm>
            <a:off x="1725279" y="4177547"/>
            <a:ext cx="608750" cy="608750"/>
          </a:xfrm>
          <a:prstGeom prst="rect">
            <a:avLst/>
          </a:prstGeom>
          <a:noFill/>
          <a:ln>
            <a:noFill/>
          </a:ln>
        </p:spPr>
      </p:pic>
      <p:sp>
        <p:nvSpPr>
          <p:cNvPr id="141" name="Google Shape;141;p16"/>
          <p:cNvSpPr txBox="1"/>
          <p:nvPr/>
        </p:nvSpPr>
        <p:spPr>
          <a:xfrm>
            <a:off x="2606075" y="4177538"/>
            <a:ext cx="10740300" cy="244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Merriweather"/>
                <a:ea typeface="Merriweather"/>
                <a:cs typeface="Merriweather"/>
                <a:sym typeface="Merriweather"/>
              </a:rPr>
              <a:t>The food	 we consume is	 not in a form that	 can be directly absorbed	 by the small intestine.</a:t>
            </a:r>
            <a:endParaRPr sz="2400">
              <a:latin typeface="Merriweather"/>
              <a:ea typeface="Merriweather"/>
              <a:cs typeface="Merriweather"/>
              <a:sym typeface="Merriweather"/>
            </a:endParaRPr>
          </a:p>
        </p:txBody>
      </p:sp>
      <p:graphicFrame>
        <p:nvGraphicFramePr>
          <p:cNvPr id="142" name="Google Shape;142;p16"/>
          <p:cNvGraphicFramePr/>
          <p:nvPr/>
        </p:nvGraphicFramePr>
        <p:xfrm>
          <a:off x="423425" y="5679763"/>
          <a:ext cx="3000000" cy="3000000"/>
        </p:xfrm>
        <a:graphic>
          <a:graphicData uri="http://schemas.openxmlformats.org/drawingml/2006/table">
            <a:tbl>
              <a:tblPr>
                <a:noFill/>
                <a:tableStyleId>{48432CCB-A751-4BB6-ACF0-0CCA88D9B698}</a:tableStyleId>
              </a:tblPr>
              <a:tblGrid>
                <a:gridCol w="3055675"/>
                <a:gridCol w="4835775"/>
                <a:gridCol w="5344775"/>
              </a:tblGrid>
              <a:tr h="838850">
                <a:tc>
                  <a:txBody>
                    <a:bodyPr/>
                    <a:lstStyle/>
                    <a:p>
                      <a:pPr indent="0" lvl="0" marL="0" rtl="0" algn="ctr">
                        <a:spcBef>
                          <a:spcPts val="0"/>
                        </a:spcBef>
                        <a:spcAft>
                          <a:spcPts val="0"/>
                        </a:spcAft>
                        <a:buNone/>
                      </a:pPr>
                      <a:r>
                        <a:rPr b="1" lang="en" sz="2400">
                          <a:solidFill>
                            <a:srgbClr val="FFFFFF"/>
                          </a:solidFill>
                          <a:latin typeface="Merriweather"/>
                          <a:ea typeface="Merriweather"/>
                          <a:cs typeface="Merriweather"/>
                          <a:sym typeface="Merriweather"/>
                        </a:rPr>
                        <a:t>Dietary nutrient</a:t>
                      </a:r>
                      <a:endParaRPr b="1" sz="2400">
                        <a:solidFill>
                          <a:srgbClr val="FFFFFF"/>
                        </a:solidFill>
                        <a:latin typeface="Merriweather"/>
                        <a:ea typeface="Merriweather"/>
                        <a:cs typeface="Merriweather"/>
                        <a:sym typeface="Merriweathe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76A5AF"/>
                    </a:solidFill>
                  </a:tcPr>
                </a:tc>
                <a:tc>
                  <a:txBody>
                    <a:bodyPr/>
                    <a:lstStyle/>
                    <a:p>
                      <a:pPr indent="0" lvl="0" marL="0" rtl="0" algn="ctr">
                        <a:spcBef>
                          <a:spcPts val="0"/>
                        </a:spcBef>
                        <a:spcAft>
                          <a:spcPts val="0"/>
                        </a:spcAft>
                        <a:buNone/>
                      </a:pPr>
                      <a:r>
                        <a:rPr b="1" lang="en" sz="2400">
                          <a:solidFill>
                            <a:srgbClr val="FFFFFF"/>
                          </a:solidFill>
                          <a:latin typeface="Merriweather"/>
                          <a:ea typeface="Merriweather"/>
                          <a:cs typeface="Merriweather"/>
                          <a:sym typeface="Merriweather"/>
                        </a:rPr>
                        <a:t>Consumed form</a:t>
                      </a:r>
                      <a:endParaRPr b="1" sz="2400">
                        <a:solidFill>
                          <a:srgbClr val="FFFFFF"/>
                        </a:solidFill>
                        <a:latin typeface="Merriweather"/>
                        <a:ea typeface="Merriweather"/>
                        <a:cs typeface="Merriweather"/>
                        <a:sym typeface="Merriweathe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76A5AF"/>
                    </a:solidFill>
                  </a:tcPr>
                </a:tc>
                <a:tc>
                  <a:txBody>
                    <a:bodyPr/>
                    <a:lstStyle/>
                    <a:p>
                      <a:pPr indent="0" lvl="0" marL="0" rtl="0" algn="ctr">
                        <a:spcBef>
                          <a:spcPts val="0"/>
                        </a:spcBef>
                        <a:spcAft>
                          <a:spcPts val="0"/>
                        </a:spcAft>
                        <a:buNone/>
                      </a:pPr>
                      <a:r>
                        <a:rPr b="1" lang="en" sz="2400">
                          <a:solidFill>
                            <a:srgbClr val="FFFFFF"/>
                          </a:solidFill>
                          <a:latin typeface="Merriweather"/>
                          <a:ea typeface="Merriweather"/>
                          <a:cs typeface="Merriweather"/>
                          <a:sym typeface="Merriweather"/>
                        </a:rPr>
                        <a:t>Absorbed form</a:t>
                      </a:r>
                      <a:endParaRPr b="1" sz="2400">
                        <a:solidFill>
                          <a:srgbClr val="FFFFFF"/>
                        </a:solidFill>
                        <a:latin typeface="Merriweather"/>
                        <a:ea typeface="Merriweather"/>
                        <a:cs typeface="Merriweather"/>
                        <a:sym typeface="Merriweathe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76A5AF"/>
                    </a:solidFill>
                  </a:tcPr>
                </a:tc>
              </a:tr>
              <a:tr h="838850">
                <a:tc>
                  <a:txBody>
                    <a:bodyPr/>
                    <a:lstStyle/>
                    <a:p>
                      <a:pPr indent="0" lvl="0" marL="0" rtl="0" algn="ctr">
                        <a:spcBef>
                          <a:spcPts val="0"/>
                        </a:spcBef>
                        <a:spcAft>
                          <a:spcPts val="0"/>
                        </a:spcAft>
                        <a:buNone/>
                      </a:pPr>
                      <a:r>
                        <a:rPr b="1" lang="en" sz="2300">
                          <a:latin typeface="Merriweather"/>
                          <a:ea typeface="Merriweather"/>
                          <a:cs typeface="Merriweather"/>
                          <a:sym typeface="Merriweather"/>
                        </a:rPr>
                        <a:t>Fat (lipids)</a:t>
                      </a:r>
                      <a:endParaRPr b="1" sz="2300">
                        <a:latin typeface="Merriweather"/>
                        <a:ea typeface="Merriweather"/>
                        <a:cs typeface="Merriweather"/>
                        <a:sym typeface="Merriweathe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0E0E3"/>
                    </a:solidFill>
                  </a:tcPr>
                </a:tc>
                <a:tc>
                  <a:txBody>
                    <a:bodyPr/>
                    <a:lstStyle/>
                    <a:p>
                      <a:pPr indent="0" lvl="0" marL="0" rtl="0" algn="l">
                        <a:spcBef>
                          <a:spcPts val="0"/>
                        </a:spcBef>
                        <a:spcAft>
                          <a:spcPts val="0"/>
                        </a:spcAft>
                        <a:buNone/>
                      </a:pPr>
                      <a:r>
                        <a:rPr lang="en" sz="1900">
                          <a:latin typeface="Merriweather"/>
                          <a:ea typeface="Merriweather"/>
                          <a:cs typeface="Merriweather"/>
                          <a:sym typeface="Merriweather"/>
                        </a:rPr>
                        <a:t>Triglycerides </a:t>
                      </a:r>
                      <a:endParaRPr sz="1900">
                        <a:latin typeface="Merriweather"/>
                        <a:ea typeface="Merriweather"/>
                        <a:cs typeface="Merriweather"/>
                        <a:sym typeface="Merriweathe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en" sz="2800">
                          <a:solidFill>
                            <a:srgbClr val="A2C4C9"/>
                          </a:solidFill>
                          <a:latin typeface="Merriweather"/>
                          <a:ea typeface="Merriweather"/>
                          <a:cs typeface="Merriweather"/>
                          <a:sym typeface="Merriweather"/>
                        </a:rPr>
                        <a:t>• </a:t>
                      </a:r>
                      <a:r>
                        <a:rPr lang="en" sz="1900">
                          <a:latin typeface="Merriweather"/>
                          <a:ea typeface="Merriweather"/>
                          <a:cs typeface="Merriweather"/>
                          <a:sym typeface="Merriweather"/>
                        </a:rPr>
                        <a:t>Fatty acids</a:t>
                      </a:r>
                      <a:endParaRPr sz="1900">
                        <a:latin typeface="Merriweather"/>
                        <a:ea typeface="Merriweather"/>
                        <a:cs typeface="Merriweather"/>
                        <a:sym typeface="Merriweather"/>
                      </a:endParaRPr>
                    </a:p>
                    <a:p>
                      <a:pPr indent="0" lvl="0" marL="0" rtl="0" algn="l">
                        <a:spcBef>
                          <a:spcPts val="0"/>
                        </a:spcBef>
                        <a:spcAft>
                          <a:spcPts val="0"/>
                        </a:spcAft>
                        <a:buNone/>
                      </a:pPr>
                      <a:r>
                        <a:rPr lang="en" sz="2800">
                          <a:solidFill>
                            <a:srgbClr val="A2C4C9"/>
                          </a:solidFill>
                          <a:latin typeface="Merriweather"/>
                          <a:ea typeface="Merriweather"/>
                          <a:cs typeface="Merriweather"/>
                          <a:sym typeface="Merriweather"/>
                        </a:rPr>
                        <a:t>• </a:t>
                      </a:r>
                      <a:r>
                        <a:rPr lang="en" sz="1900">
                          <a:latin typeface="Merriweather"/>
                          <a:ea typeface="Merriweather"/>
                          <a:cs typeface="Merriweather"/>
                          <a:sym typeface="Merriweather"/>
                        </a:rPr>
                        <a:t>Monoglycerides</a:t>
                      </a:r>
                      <a:endParaRPr sz="1900">
                        <a:latin typeface="Merriweather"/>
                        <a:ea typeface="Merriweather"/>
                        <a:cs typeface="Merriweather"/>
                        <a:sym typeface="Merriweathe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3F3F3"/>
                    </a:solidFill>
                  </a:tcPr>
                </a:tc>
              </a:tr>
              <a:tr h="838850">
                <a:tc>
                  <a:txBody>
                    <a:bodyPr/>
                    <a:lstStyle/>
                    <a:p>
                      <a:pPr indent="0" lvl="0" marL="0" rtl="0" algn="ctr">
                        <a:spcBef>
                          <a:spcPts val="0"/>
                        </a:spcBef>
                        <a:spcAft>
                          <a:spcPts val="0"/>
                        </a:spcAft>
                        <a:buNone/>
                      </a:pPr>
                      <a:r>
                        <a:rPr b="1" lang="en" sz="2300">
                          <a:latin typeface="Merriweather"/>
                          <a:ea typeface="Merriweather"/>
                          <a:cs typeface="Merriweather"/>
                          <a:sym typeface="Merriweather"/>
                        </a:rPr>
                        <a:t>Proteins</a:t>
                      </a:r>
                      <a:endParaRPr b="1" sz="2300">
                        <a:latin typeface="Merriweather"/>
                        <a:ea typeface="Merriweather"/>
                        <a:cs typeface="Merriweather"/>
                        <a:sym typeface="Merriweathe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0E0E3"/>
                    </a:solidFill>
                  </a:tcPr>
                </a:tc>
                <a:tc>
                  <a:txBody>
                    <a:bodyPr/>
                    <a:lstStyle/>
                    <a:p>
                      <a:pPr indent="0" lvl="0" marL="0" rtl="0" algn="l">
                        <a:spcBef>
                          <a:spcPts val="0"/>
                        </a:spcBef>
                        <a:spcAft>
                          <a:spcPts val="0"/>
                        </a:spcAft>
                        <a:buNone/>
                      </a:pPr>
                      <a:r>
                        <a:rPr lang="en" sz="2800">
                          <a:solidFill>
                            <a:srgbClr val="A2C4C9"/>
                          </a:solidFill>
                          <a:latin typeface="Merriweather"/>
                          <a:ea typeface="Merriweather"/>
                          <a:cs typeface="Merriweather"/>
                          <a:sym typeface="Merriweather"/>
                        </a:rPr>
                        <a:t>•</a:t>
                      </a:r>
                      <a:r>
                        <a:rPr lang="en" sz="2000">
                          <a:solidFill>
                            <a:srgbClr val="93C47D"/>
                          </a:solidFill>
                          <a:latin typeface="Merriweather"/>
                          <a:ea typeface="Merriweather"/>
                          <a:cs typeface="Merriweather"/>
                          <a:sym typeface="Merriweather"/>
                        </a:rPr>
                        <a:t> </a:t>
                      </a:r>
                      <a:r>
                        <a:rPr lang="en" sz="1900">
                          <a:latin typeface="Merriweather"/>
                          <a:ea typeface="Merriweather"/>
                          <a:cs typeface="Merriweather"/>
                          <a:sym typeface="Merriweather"/>
                        </a:rPr>
                        <a:t>Proteins</a:t>
                      </a:r>
                      <a:endParaRPr sz="1900">
                        <a:latin typeface="Merriweather"/>
                        <a:ea typeface="Merriweather"/>
                        <a:cs typeface="Merriweather"/>
                        <a:sym typeface="Merriweather"/>
                      </a:endParaRPr>
                    </a:p>
                    <a:p>
                      <a:pPr indent="0" lvl="0" marL="0" rtl="0" algn="l">
                        <a:spcBef>
                          <a:spcPts val="0"/>
                        </a:spcBef>
                        <a:spcAft>
                          <a:spcPts val="0"/>
                        </a:spcAft>
                        <a:buNone/>
                      </a:pPr>
                      <a:r>
                        <a:rPr lang="en" sz="2800">
                          <a:solidFill>
                            <a:srgbClr val="A2C4C9"/>
                          </a:solidFill>
                          <a:latin typeface="Merriweather"/>
                          <a:ea typeface="Merriweather"/>
                          <a:cs typeface="Merriweather"/>
                          <a:sym typeface="Merriweather"/>
                        </a:rPr>
                        <a:t>• </a:t>
                      </a:r>
                      <a:r>
                        <a:rPr lang="en" sz="1900">
                          <a:latin typeface="Merriweather"/>
                          <a:ea typeface="Merriweather"/>
                          <a:cs typeface="Merriweather"/>
                          <a:sym typeface="Merriweather"/>
                        </a:rPr>
                        <a:t>Large peptides</a:t>
                      </a:r>
                      <a:endParaRPr sz="1900">
                        <a:latin typeface="Merriweather"/>
                        <a:ea typeface="Merriweather"/>
                        <a:cs typeface="Merriweather"/>
                        <a:sym typeface="Merriweathe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t/>
                      </a:r>
                      <a:endParaRPr sz="1900">
                        <a:latin typeface="Merriweather"/>
                        <a:ea typeface="Merriweather"/>
                        <a:cs typeface="Merriweather"/>
                        <a:sym typeface="Merriweather"/>
                      </a:endParaRPr>
                    </a:p>
                    <a:p>
                      <a:pPr indent="0" lvl="0" marL="0" rtl="0" algn="l">
                        <a:spcBef>
                          <a:spcPts val="0"/>
                        </a:spcBef>
                        <a:spcAft>
                          <a:spcPts val="0"/>
                        </a:spcAft>
                        <a:buNone/>
                      </a:pPr>
                      <a:r>
                        <a:rPr lang="en" sz="1900">
                          <a:latin typeface="Merriweather"/>
                          <a:ea typeface="Merriweather"/>
                          <a:cs typeface="Merriweather"/>
                          <a:sym typeface="Merriweather"/>
                        </a:rPr>
                        <a:t>Amino acids</a:t>
                      </a:r>
                      <a:endParaRPr sz="1900">
                        <a:latin typeface="Merriweather"/>
                        <a:ea typeface="Merriweather"/>
                        <a:cs typeface="Merriweather"/>
                        <a:sym typeface="Merriweathe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3F3F3"/>
                    </a:solidFill>
                  </a:tcPr>
                </a:tc>
              </a:tr>
              <a:tr h="838850">
                <a:tc>
                  <a:txBody>
                    <a:bodyPr/>
                    <a:lstStyle/>
                    <a:p>
                      <a:pPr indent="0" lvl="0" marL="0" rtl="0" algn="ctr">
                        <a:spcBef>
                          <a:spcPts val="0"/>
                        </a:spcBef>
                        <a:spcAft>
                          <a:spcPts val="0"/>
                        </a:spcAft>
                        <a:buNone/>
                      </a:pPr>
                      <a:r>
                        <a:rPr b="1" lang="en" sz="2300">
                          <a:latin typeface="Merriweather"/>
                          <a:ea typeface="Merriweather"/>
                          <a:cs typeface="Merriweather"/>
                          <a:sym typeface="Merriweather"/>
                        </a:rPr>
                        <a:t>Carbohydrates</a:t>
                      </a:r>
                      <a:endParaRPr b="1" sz="2300">
                        <a:latin typeface="Merriweather"/>
                        <a:ea typeface="Merriweather"/>
                        <a:cs typeface="Merriweather"/>
                        <a:sym typeface="Merriweathe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0E0E3"/>
                    </a:solidFill>
                  </a:tcPr>
                </a:tc>
                <a:tc>
                  <a:txBody>
                    <a:bodyPr/>
                    <a:lstStyle/>
                    <a:p>
                      <a:pPr indent="0" lvl="0" marL="0" rtl="0" algn="l">
                        <a:spcBef>
                          <a:spcPts val="0"/>
                        </a:spcBef>
                        <a:spcAft>
                          <a:spcPts val="0"/>
                        </a:spcAft>
                        <a:buNone/>
                      </a:pPr>
                      <a:r>
                        <a:rPr lang="en" sz="2800">
                          <a:solidFill>
                            <a:srgbClr val="A2C4C9"/>
                          </a:solidFill>
                          <a:latin typeface="Merriweather"/>
                          <a:ea typeface="Merriweather"/>
                          <a:cs typeface="Merriweather"/>
                          <a:sym typeface="Merriweather"/>
                        </a:rPr>
                        <a:t>• </a:t>
                      </a:r>
                      <a:r>
                        <a:rPr lang="en" sz="1900">
                          <a:latin typeface="Merriweather"/>
                          <a:ea typeface="Merriweather"/>
                          <a:cs typeface="Merriweather"/>
                          <a:sym typeface="Merriweather"/>
                        </a:rPr>
                        <a:t>Starch</a:t>
                      </a:r>
                      <a:endParaRPr sz="1900">
                        <a:latin typeface="Merriweather"/>
                        <a:ea typeface="Merriweather"/>
                        <a:cs typeface="Merriweather"/>
                        <a:sym typeface="Merriweather"/>
                      </a:endParaRPr>
                    </a:p>
                    <a:p>
                      <a:pPr indent="0" lvl="0" marL="0" rtl="0" algn="l">
                        <a:spcBef>
                          <a:spcPts val="0"/>
                        </a:spcBef>
                        <a:spcAft>
                          <a:spcPts val="0"/>
                        </a:spcAft>
                        <a:buNone/>
                      </a:pPr>
                      <a:r>
                        <a:rPr lang="en" sz="2800">
                          <a:solidFill>
                            <a:srgbClr val="A2C4C9"/>
                          </a:solidFill>
                          <a:latin typeface="Merriweather"/>
                          <a:ea typeface="Merriweather"/>
                          <a:cs typeface="Merriweather"/>
                          <a:sym typeface="Merriweather"/>
                        </a:rPr>
                        <a:t>• </a:t>
                      </a:r>
                      <a:r>
                        <a:rPr lang="en" sz="1900">
                          <a:latin typeface="Merriweather"/>
                          <a:ea typeface="Merriweather"/>
                          <a:cs typeface="Merriweather"/>
                          <a:sym typeface="Merriweather"/>
                        </a:rPr>
                        <a:t>Disaccharides</a:t>
                      </a:r>
                      <a:endParaRPr sz="1900">
                        <a:latin typeface="Merriweather"/>
                        <a:ea typeface="Merriweather"/>
                        <a:cs typeface="Merriweather"/>
                        <a:sym typeface="Merriweather"/>
                      </a:endParaRPr>
                    </a:p>
                    <a:p>
                      <a:pPr indent="0" lvl="0" marL="0" rtl="0" algn="l">
                        <a:spcBef>
                          <a:spcPts val="0"/>
                        </a:spcBef>
                        <a:spcAft>
                          <a:spcPts val="0"/>
                        </a:spcAft>
                        <a:buNone/>
                      </a:pPr>
                      <a:r>
                        <a:rPr lang="en" sz="2800">
                          <a:solidFill>
                            <a:srgbClr val="A2C4C9"/>
                          </a:solidFill>
                          <a:latin typeface="Merriweather"/>
                          <a:ea typeface="Merriweather"/>
                          <a:cs typeface="Merriweather"/>
                          <a:sym typeface="Merriweather"/>
                        </a:rPr>
                        <a:t>• </a:t>
                      </a:r>
                      <a:r>
                        <a:rPr lang="en" sz="1900">
                          <a:latin typeface="Merriweather"/>
                          <a:ea typeface="Merriweather"/>
                          <a:cs typeface="Merriweather"/>
                          <a:sym typeface="Merriweather"/>
                        </a:rPr>
                        <a:t>Monosaccharides</a:t>
                      </a:r>
                      <a:endParaRPr sz="1900">
                        <a:latin typeface="Merriweather"/>
                        <a:ea typeface="Merriweather"/>
                        <a:cs typeface="Merriweather"/>
                        <a:sym typeface="Merriweathe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t/>
                      </a:r>
                      <a:endParaRPr sz="1900">
                        <a:latin typeface="Merriweather"/>
                        <a:ea typeface="Merriweather"/>
                        <a:cs typeface="Merriweather"/>
                        <a:sym typeface="Merriweathe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3F3F3"/>
                    </a:solidFill>
                  </a:tcPr>
                </a:tc>
              </a:tr>
            </a:tbl>
          </a:graphicData>
        </a:graphic>
      </p:graphicFrame>
      <p:cxnSp>
        <p:nvCxnSpPr>
          <p:cNvPr id="143" name="Google Shape;143;p16"/>
          <p:cNvCxnSpPr>
            <a:stCxn id="144" idx="2"/>
            <a:endCxn id="145" idx="0"/>
          </p:cNvCxnSpPr>
          <p:nvPr/>
        </p:nvCxnSpPr>
        <p:spPr>
          <a:xfrm rot="5400000">
            <a:off x="4316240" y="9956737"/>
            <a:ext cx="737700" cy="4726800"/>
          </a:xfrm>
          <a:prstGeom prst="bentConnector3">
            <a:avLst>
              <a:gd fmla="val 50001" name="adj1"/>
            </a:avLst>
          </a:prstGeom>
          <a:noFill/>
          <a:ln cap="flat" cmpd="sng" w="38100">
            <a:solidFill>
              <a:srgbClr val="D0E0E3"/>
            </a:solidFill>
            <a:prstDash val="dashDot"/>
            <a:round/>
            <a:headEnd len="med" w="med" type="none"/>
            <a:tailEnd len="med" w="med" type="none"/>
          </a:ln>
        </p:spPr>
      </p:cxnSp>
      <p:sp>
        <p:nvSpPr>
          <p:cNvPr id="144" name="Google Shape;144;p16"/>
          <p:cNvSpPr/>
          <p:nvPr/>
        </p:nvSpPr>
        <p:spPr>
          <a:xfrm>
            <a:off x="2888390" y="10805287"/>
            <a:ext cx="8320200" cy="1146000"/>
          </a:xfrm>
          <a:prstGeom prst="roundRect">
            <a:avLst>
              <a:gd fmla="val 16667" name="adj"/>
            </a:avLst>
          </a:prstGeom>
          <a:solidFill>
            <a:srgbClr val="45818E"/>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900">
                <a:solidFill>
                  <a:srgbClr val="FFFFFF"/>
                </a:solidFill>
                <a:latin typeface="Oswald"/>
                <a:ea typeface="Oswald"/>
                <a:cs typeface="Oswald"/>
                <a:sym typeface="Oswald"/>
              </a:rPr>
              <a:t>Functions of the GI System </a:t>
            </a:r>
            <a:endParaRPr sz="3900">
              <a:solidFill>
                <a:srgbClr val="FFFFFF"/>
              </a:solidFill>
            </a:endParaRPr>
          </a:p>
        </p:txBody>
      </p:sp>
      <p:cxnSp>
        <p:nvCxnSpPr>
          <p:cNvPr id="146" name="Google Shape;146;p16"/>
          <p:cNvCxnSpPr>
            <a:stCxn id="144" idx="2"/>
            <a:endCxn id="147" idx="0"/>
          </p:cNvCxnSpPr>
          <p:nvPr/>
        </p:nvCxnSpPr>
        <p:spPr>
          <a:xfrm flipH="1" rot="-5400000">
            <a:off x="7886090" y="11113687"/>
            <a:ext cx="774300" cy="2449500"/>
          </a:xfrm>
          <a:prstGeom prst="bentConnector3">
            <a:avLst>
              <a:gd fmla="val 50010" name="adj1"/>
            </a:avLst>
          </a:prstGeom>
          <a:noFill/>
          <a:ln cap="flat" cmpd="sng" w="38100">
            <a:solidFill>
              <a:srgbClr val="D0E0E3"/>
            </a:solidFill>
            <a:prstDash val="dashDot"/>
            <a:round/>
            <a:headEnd len="med" w="med" type="none"/>
            <a:tailEnd len="med" w="med" type="none"/>
          </a:ln>
        </p:spPr>
      </p:cxnSp>
      <p:cxnSp>
        <p:nvCxnSpPr>
          <p:cNvPr id="148" name="Google Shape;148;p16"/>
          <p:cNvCxnSpPr>
            <a:stCxn id="144" idx="2"/>
            <a:endCxn id="149" idx="0"/>
          </p:cNvCxnSpPr>
          <p:nvPr/>
        </p:nvCxnSpPr>
        <p:spPr>
          <a:xfrm rot="5400000">
            <a:off x="6266090" y="11906587"/>
            <a:ext cx="737700" cy="827100"/>
          </a:xfrm>
          <a:prstGeom prst="bentConnector3">
            <a:avLst>
              <a:gd fmla="val 50000" name="adj1"/>
            </a:avLst>
          </a:prstGeom>
          <a:noFill/>
          <a:ln cap="flat" cmpd="sng" w="38100">
            <a:solidFill>
              <a:srgbClr val="D0E0E3"/>
            </a:solidFill>
            <a:prstDash val="dashDot"/>
            <a:round/>
            <a:headEnd len="med" w="med" type="none"/>
            <a:tailEnd len="med" w="med" type="none"/>
          </a:ln>
        </p:spPr>
      </p:cxnSp>
      <p:sp>
        <p:nvSpPr>
          <p:cNvPr id="149" name="Google Shape;149;p16"/>
          <p:cNvSpPr/>
          <p:nvPr/>
        </p:nvSpPr>
        <p:spPr>
          <a:xfrm>
            <a:off x="4835507" y="12688989"/>
            <a:ext cx="2771700" cy="1623600"/>
          </a:xfrm>
          <a:prstGeom prst="rect">
            <a:avLst/>
          </a:prstGeom>
          <a:solidFill>
            <a:srgbClr val="D0E0E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latin typeface="Merriweather"/>
                <a:ea typeface="Merriweather"/>
                <a:cs typeface="Merriweather"/>
                <a:sym typeface="Merriweather"/>
              </a:rPr>
              <a:t>Excretion of waste	material</a:t>
            </a:r>
            <a:endParaRPr sz="2200">
              <a:latin typeface="Merriweather"/>
              <a:ea typeface="Merriweather"/>
              <a:cs typeface="Merriweather"/>
              <a:sym typeface="Merriweather"/>
            </a:endParaRPr>
          </a:p>
        </p:txBody>
      </p:sp>
      <p:sp>
        <p:nvSpPr>
          <p:cNvPr id="145" name="Google Shape;145;p16"/>
          <p:cNvSpPr/>
          <p:nvPr/>
        </p:nvSpPr>
        <p:spPr>
          <a:xfrm>
            <a:off x="935850" y="12689003"/>
            <a:ext cx="2771700" cy="1623600"/>
          </a:xfrm>
          <a:prstGeom prst="rect">
            <a:avLst/>
          </a:prstGeom>
          <a:solidFill>
            <a:srgbClr val="D0E0E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latin typeface="Merriweather"/>
                <a:ea typeface="Merriweather"/>
                <a:cs typeface="Merriweather"/>
                <a:sym typeface="Merriweather"/>
              </a:rPr>
              <a:t>Processes	consumed food	</a:t>
            </a:r>
            <a:endParaRPr sz="2200">
              <a:latin typeface="Merriweather"/>
              <a:ea typeface="Merriweather"/>
              <a:cs typeface="Merriweather"/>
              <a:sym typeface="Merriweather"/>
            </a:endParaRPr>
          </a:p>
        </p:txBody>
      </p:sp>
      <p:cxnSp>
        <p:nvCxnSpPr>
          <p:cNvPr id="150" name="Google Shape;150;p16"/>
          <p:cNvCxnSpPr>
            <a:stCxn id="145" idx="2"/>
            <a:endCxn id="151" idx="0"/>
          </p:cNvCxnSpPr>
          <p:nvPr/>
        </p:nvCxnSpPr>
        <p:spPr>
          <a:xfrm flipH="1" rot="-5400000">
            <a:off x="2565750" y="14068553"/>
            <a:ext cx="669300" cy="1157400"/>
          </a:xfrm>
          <a:prstGeom prst="bentConnector3">
            <a:avLst>
              <a:gd fmla="val 50011" name="adj1"/>
            </a:avLst>
          </a:prstGeom>
          <a:noFill/>
          <a:ln cap="flat" cmpd="sng" w="38100">
            <a:solidFill>
              <a:srgbClr val="D0E0E3"/>
            </a:solidFill>
            <a:prstDash val="dashDot"/>
            <a:round/>
            <a:headEnd len="med" w="med" type="none"/>
            <a:tailEnd len="med" w="med" type="none"/>
          </a:ln>
        </p:spPr>
      </p:cxnSp>
      <p:sp>
        <p:nvSpPr>
          <p:cNvPr id="151" name="Google Shape;151;p16"/>
          <p:cNvSpPr/>
          <p:nvPr/>
        </p:nvSpPr>
        <p:spPr>
          <a:xfrm>
            <a:off x="2472162" y="14982049"/>
            <a:ext cx="2013600" cy="7830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900">
                <a:latin typeface="Merriweather"/>
                <a:ea typeface="Merriweather"/>
                <a:cs typeface="Merriweather"/>
                <a:sym typeface="Merriweather"/>
              </a:rPr>
              <a:t>Mechanically</a:t>
            </a:r>
            <a:endParaRPr sz="1900">
              <a:latin typeface="Merriweather"/>
              <a:ea typeface="Merriweather"/>
              <a:cs typeface="Merriweather"/>
              <a:sym typeface="Merriweather"/>
            </a:endParaRPr>
          </a:p>
        </p:txBody>
      </p:sp>
      <p:sp>
        <p:nvSpPr>
          <p:cNvPr id="152" name="Google Shape;152;p16"/>
          <p:cNvSpPr/>
          <p:nvPr/>
        </p:nvSpPr>
        <p:spPr>
          <a:xfrm>
            <a:off x="144125" y="14982024"/>
            <a:ext cx="2013600" cy="7830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900">
                <a:latin typeface="Merriweather"/>
                <a:ea typeface="Merriweather"/>
                <a:cs typeface="Merriweather"/>
                <a:sym typeface="Merriweather"/>
              </a:rPr>
              <a:t>Chemically</a:t>
            </a:r>
            <a:endParaRPr sz="1900">
              <a:latin typeface="Merriweather"/>
              <a:ea typeface="Merriweather"/>
              <a:cs typeface="Merriweather"/>
              <a:sym typeface="Merriweather"/>
            </a:endParaRPr>
          </a:p>
        </p:txBody>
      </p:sp>
      <p:cxnSp>
        <p:nvCxnSpPr>
          <p:cNvPr id="153" name="Google Shape;153;p16"/>
          <p:cNvCxnSpPr>
            <a:stCxn id="145" idx="2"/>
            <a:endCxn id="152" idx="0"/>
          </p:cNvCxnSpPr>
          <p:nvPr/>
        </p:nvCxnSpPr>
        <p:spPr>
          <a:xfrm rot="5400000">
            <a:off x="1401600" y="14061803"/>
            <a:ext cx="669300" cy="1170900"/>
          </a:xfrm>
          <a:prstGeom prst="bentConnector3">
            <a:avLst>
              <a:gd fmla="val 50009" name="adj1"/>
            </a:avLst>
          </a:prstGeom>
          <a:noFill/>
          <a:ln cap="flat" cmpd="sng" w="38100">
            <a:solidFill>
              <a:srgbClr val="D0E0E3"/>
            </a:solidFill>
            <a:prstDash val="dashDot"/>
            <a:round/>
            <a:headEnd len="med" w="med" type="none"/>
            <a:tailEnd len="med" w="med" type="none"/>
          </a:ln>
        </p:spPr>
      </p:cxnSp>
      <p:sp>
        <p:nvSpPr>
          <p:cNvPr id="154" name="Google Shape;154;p16"/>
          <p:cNvSpPr/>
          <p:nvPr/>
        </p:nvSpPr>
        <p:spPr>
          <a:xfrm>
            <a:off x="11204483" y="12689003"/>
            <a:ext cx="2771700" cy="1623600"/>
          </a:xfrm>
          <a:prstGeom prst="rect">
            <a:avLst/>
          </a:prstGeom>
          <a:solidFill>
            <a:srgbClr val="D0E0E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latin typeface="Merriweather"/>
                <a:ea typeface="Merriweather"/>
                <a:cs typeface="Merriweather"/>
                <a:sym typeface="Merriweather"/>
              </a:rPr>
              <a:t>Immunity</a:t>
            </a:r>
            <a:r>
              <a:rPr baseline="30000" lang="en" sz="2200">
                <a:latin typeface="Merriweather"/>
                <a:ea typeface="Merriweather"/>
                <a:cs typeface="Merriweather"/>
                <a:sym typeface="Merriweather"/>
              </a:rPr>
              <a:t>1</a:t>
            </a:r>
            <a:endParaRPr baseline="30000" sz="2200">
              <a:latin typeface="Merriweather"/>
              <a:ea typeface="Merriweather"/>
              <a:cs typeface="Merriweather"/>
              <a:sym typeface="Merriweather"/>
            </a:endParaRPr>
          </a:p>
        </p:txBody>
      </p:sp>
      <p:cxnSp>
        <p:nvCxnSpPr>
          <p:cNvPr id="155" name="Google Shape;155;p16"/>
          <p:cNvCxnSpPr>
            <a:stCxn id="144" idx="2"/>
            <a:endCxn id="154" idx="0"/>
          </p:cNvCxnSpPr>
          <p:nvPr/>
        </p:nvCxnSpPr>
        <p:spPr>
          <a:xfrm flipH="1" rot="-5400000">
            <a:off x="9450590" y="9549187"/>
            <a:ext cx="737700" cy="5541900"/>
          </a:xfrm>
          <a:prstGeom prst="bentConnector3">
            <a:avLst>
              <a:gd fmla="val 50001" name="adj1"/>
            </a:avLst>
          </a:prstGeom>
          <a:noFill/>
          <a:ln cap="flat" cmpd="sng" w="38100">
            <a:solidFill>
              <a:srgbClr val="D0E0E3"/>
            </a:solidFill>
            <a:prstDash val="dashDot"/>
            <a:round/>
            <a:headEnd len="med" w="med" type="none"/>
            <a:tailEnd len="med" w="med" type="none"/>
          </a:ln>
        </p:spPr>
      </p:cxnSp>
      <p:sp>
        <p:nvSpPr>
          <p:cNvPr id="156" name="Google Shape;156;p16"/>
          <p:cNvSpPr txBox="1"/>
          <p:nvPr/>
        </p:nvSpPr>
        <p:spPr>
          <a:xfrm>
            <a:off x="4662075" y="14312600"/>
            <a:ext cx="36528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A2C4C9"/>
                </a:solidFill>
                <a:latin typeface="Merriweather"/>
                <a:ea typeface="Merriweather"/>
                <a:cs typeface="Merriweather"/>
                <a:sym typeface="Merriweather"/>
              </a:rPr>
              <a:t>•</a:t>
            </a:r>
            <a:r>
              <a:rPr lang="en"/>
              <a:t> Non-digested non-absorbed dietary products.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2800">
                <a:solidFill>
                  <a:srgbClr val="A2C4C9"/>
                </a:solidFill>
                <a:latin typeface="Merriweather"/>
                <a:ea typeface="Merriweather"/>
                <a:cs typeface="Merriweather"/>
                <a:sym typeface="Merriweather"/>
              </a:rPr>
              <a:t>•</a:t>
            </a:r>
            <a:r>
              <a:rPr lang="en"/>
              <a:t> Colonic bacteria </a:t>
            </a:r>
            <a:r>
              <a:rPr b="1" lang="en">
                <a:solidFill>
                  <a:srgbClr val="A2C4C9"/>
                </a:solidFill>
              </a:rPr>
              <a:t>&amp;</a:t>
            </a:r>
            <a:r>
              <a:rPr lang="en"/>
              <a:t> their products.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2800">
                <a:solidFill>
                  <a:srgbClr val="A2C4C9"/>
                </a:solidFill>
                <a:latin typeface="Merriweather"/>
                <a:ea typeface="Merriweather"/>
                <a:cs typeface="Merriweather"/>
                <a:sym typeface="Merriweather"/>
              </a:rPr>
              <a:t>•</a:t>
            </a:r>
            <a:r>
              <a:rPr lang="en"/>
              <a:t> Heavy metals </a:t>
            </a:r>
            <a:r>
              <a:rPr b="1" lang="en" sz="1200">
                <a:solidFill>
                  <a:srgbClr val="A2C4C9"/>
                </a:solidFill>
              </a:rPr>
              <a:t>(iron &amp; copper)</a:t>
            </a:r>
            <a:endParaRPr b="1" sz="1200">
              <a:solidFill>
                <a:srgbClr val="A2C4C9"/>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sz="2800">
                <a:solidFill>
                  <a:srgbClr val="A2C4C9"/>
                </a:solidFill>
                <a:latin typeface="Merriweather"/>
                <a:ea typeface="Merriweather"/>
                <a:cs typeface="Merriweather"/>
                <a:sym typeface="Merriweather"/>
              </a:rPr>
              <a:t>•</a:t>
            </a:r>
            <a:r>
              <a:rPr lang="en"/>
              <a:t> Organic cations &amp; anions</a:t>
            </a:r>
            <a:r>
              <a:rPr b="1" lang="en">
                <a:solidFill>
                  <a:srgbClr val="76A5AF"/>
                </a:solidFill>
              </a:rPr>
              <a:t> </a:t>
            </a:r>
            <a:r>
              <a:rPr b="1" lang="en" sz="1200">
                <a:solidFill>
                  <a:srgbClr val="A2C4C9"/>
                </a:solidFill>
              </a:rPr>
              <a:t>(e.g. drugs)</a:t>
            </a:r>
            <a:endParaRPr b="1" sz="1200">
              <a:solidFill>
                <a:srgbClr val="A2C4C9"/>
              </a:solidFill>
            </a:endParaRPr>
          </a:p>
        </p:txBody>
      </p:sp>
      <p:cxnSp>
        <p:nvCxnSpPr>
          <p:cNvPr id="157" name="Google Shape;157;p16"/>
          <p:cNvCxnSpPr>
            <a:stCxn id="147" idx="2"/>
            <a:endCxn id="158" idx="0"/>
          </p:cNvCxnSpPr>
          <p:nvPr/>
        </p:nvCxnSpPr>
        <p:spPr>
          <a:xfrm flipH="1" rot="-5400000">
            <a:off x="9829645" y="14017537"/>
            <a:ext cx="632700" cy="1296300"/>
          </a:xfrm>
          <a:prstGeom prst="bentConnector3">
            <a:avLst>
              <a:gd fmla="val 50001" name="adj1"/>
            </a:avLst>
          </a:prstGeom>
          <a:noFill/>
          <a:ln cap="flat" cmpd="sng" w="38100">
            <a:solidFill>
              <a:srgbClr val="D0E0E3"/>
            </a:solidFill>
            <a:prstDash val="dashDot"/>
            <a:round/>
            <a:headEnd len="med" w="med" type="none"/>
            <a:tailEnd len="med" w="med" type="none"/>
          </a:ln>
        </p:spPr>
      </p:cxnSp>
      <p:sp>
        <p:nvSpPr>
          <p:cNvPr id="158" name="Google Shape;158;p16"/>
          <p:cNvSpPr/>
          <p:nvPr/>
        </p:nvSpPr>
        <p:spPr>
          <a:xfrm>
            <a:off x="9905509" y="14982050"/>
            <a:ext cx="1777200" cy="6996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900">
                <a:latin typeface="Merriweather"/>
                <a:ea typeface="Merriweather"/>
                <a:cs typeface="Merriweather"/>
                <a:sym typeface="Merriweather"/>
              </a:rPr>
              <a:t>Electrolyte</a:t>
            </a:r>
            <a:endParaRPr sz="1900">
              <a:latin typeface="Merriweather"/>
              <a:ea typeface="Merriweather"/>
              <a:cs typeface="Merriweather"/>
              <a:sym typeface="Merriweather"/>
            </a:endParaRPr>
          </a:p>
        </p:txBody>
      </p:sp>
      <p:sp>
        <p:nvSpPr>
          <p:cNvPr id="159" name="Google Shape;159;p16"/>
          <p:cNvSpPr/>
          <p:nvPr/>
        </p:nvSpPr>
        <p:spPr>
          <a:xfrm>
            <a:off x="7863629" y="14982050"/>
            <a:ext cx="1777200" cy="6996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900">
                <a:latin typeface="Merriweather"/>
                <a:ea typeface="Merriweather"/>
                <a:cs typeface="Merriweather"/>
                <a:sym typeface="Merriweather"/>
              </a:rPr>
              <a:t>Water</a:t>
            </a:r>
            <a:endParaRPr sz="1900">
              <a:latin typeface="Merriweather"/>
              <a:ea typeface="Merriweather"/>
              <a:cs typeface="Merriweather"/>
              <a:sym typeface="Merriweather"/>
            </a:endParaRPr>
          </a:p>
        </p:txBody>
      </p:sp>
      <p:cxnSp>
        <p:nvCxnSpPr>
          <p:cNvPr id="160" name="Google Shape;160;p16"/>
          <p:cNvCxnSpPr>
            <a:stCxn id="147" idx="2"/>
            <a:endCxn id="159" idx="0"/>
          </p:cNvCxnSpPr>
          <p:nvPr/>
        </p:nvCxnSpPr>
        <p:spPr>
          <a:xfrm rot="5400000">
            <a:off x="8808745" y="14292937"/>
            <a:ext cx="632700" cy="745500"/>
          </a:xfrm>
          <a:prstGeom prst="bentConnector3">
            <a:avLst>
              <a:gd fmla="val 50001" name="adj1"/>
            </a:avLst>
          </a:prstGeom>
          <a:noFill/>
          <a:ln cap="flat" cmpd="sng" w="38100">
            <a:solidFill>
              <a:srgbClr val="D0E0E3"/>
            </a:solidFill>
            <a:prstDash val="dashDot"/>
            <a:round/>
            <a:headEnd len="med" w="med" type="none"/>
            <a:tailEnd len="med" w="med" type="none"/>
          </a:ln>
        </p:spPr>
      </p:cxnSp>
      <p:sp>
        <p:nvSpPr>
          <p:cNvPr id="147" name="Google Shape;147;p16"/>
          <p:cNvSpPr/>
          <p:nvPr/>
        </p:nvSpPr>
        <p:spPr>
          <a:xfrm>
            <a:off x="8111995" y="12725737"/>
            <a:ext cx="2771700" cy="1623600"/>
          </a:xfrm>
          <a:prstGeom prst="rect">
            <a:avLst/>
          </a:prstGeom>
          <a:solidFill>
            <a:srgbClr val="D0E0E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latin typeface="Merriweather"/>
                <a:ea typeface="Merriweather"/>
                <a:cs typeface="Merriweather"/>
                <a:sym typeface="Merriweather"/>
              </a:rPr>
              <a:t>Regulation of balance of</a:t>
            </a:r>
            <a:endParaRPr sz="2200">
              <a:latin typeface="Merriweather"/>
              <a:ea typeface="Merriweather"/>
              <a:cs typeface="Merriweather"/>
              <a:sym typeface="Merriweather"/>
            </a:endParaRPr>
          </a:p>
        </p:txBody>
      </p:sp>
      <p:sp>
        <p:nvSpPr>
          <p:cNvPr id="161" name="Google Shape;161;p16"/>
          <p:cNvSpPr/>
          <p:nvPr/>
        </p:nvSpPr>
        <p:spPr>
          <a:xfrm>
            <a:off x="935850" y="16434500"/>
            <a:ext cx="2997300" cy="783000"/>
          </a:xfrm>
          <a:prstGeom prst="rect">
            <a:avLst/>
          </a:prstGeom>
          <a:noFill/>
          <a:ln cap="flat" cmpd="sng" w="47625">
            <a:solidFill>
              <a:srgbClr val="D0E0E3"/>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900">
                <a:latin typeface="Merriweather"/>
                <a:ea typeface="Merriweather"/>
                <a:cs typeface="Merriweather"/>
                <a:sym typeface="Merriweather"/>
              </a:rPr>
              <a:t>facilitate absorption.</a:t>
            </a:r>
            <a:endParaRPr sz="1900">
              <a:latin typeface="Merriweather"/>
              <a:ea typeface="Merriweather"/>
              <a:cs typeface="Merriweather"/>
              <a:sym typeface="Merriweather"/>
            </a:endParaRPr>
          </a:p>
        </p:txBody>
      </p:sp>
      <p:cxnSp>
        <p:nvCxnSpPr>
          <p:cNvPr id="162" name="Google Shape;162;p16"/>
          <p:cNvCxnSpPr>
            <a:stCxn id="161" idx="0"/>
            <a:endCxn id="152" idx="2"/>
          </p:cNvCxnSpPr>
          <p:nvPr/>
        </p:nvCxnSpPr>
        <p:spPr>
          <a:xfrm flipH="1" rot="5400000">
            <a:off x="1457850" y="15457850"/>
            <a:ext cx="669600" cy="1283700"/>
          </a:xfrm>
          <a:prstGeom prst="bentConnector3">
            <a:avLst>
              <a:gd fmla="val 49991" name="adj1"/>
            </a:avLst>
          </a:prstGeom>
          <a:noFill/>
          <a:ln cap="flat" cmpd="sng" w="38100">
            <a:solidFill>
              <a:srgbClr val="D0E0E3"/>
            </a:solidFill>
            <a:prstDash val="dashDot"/>
            <a:round/>
            <a:headEnd len="med" w="med" type="none"/>
            <a:tailEnd len="med" w="med" type="none"/>
          </a:ln>
        </p:spPr>
      </p:cxnSp>
      <p:cxnSp>
        <p:nvCxnSpPr>
          <p:cNvPr id="163" name="Google Shape;163;p16"/>
          <p:cNvCxnSpPr>
            <a:stCxn id="161" idx="0"/>
            <a:endCxn id="151" idx="2"/>
          </p:cNvCxnSpPr>
          <p:nvPr/>
        </p:nvCxnSpPr>
        <p:spPr>
          <a:xfrm rot="-5400000">
            <a:off x="2622000" y="15577400"/>
            <a:ext cx="669600" cy="1044600"/>
          </a:xfrm>
          <a:prstGeom prst="bentConnector3">
            <a:avLst>
              <a:gd fmla="val 49989" name="adj1"/>
            </a:avLst>
          </a:prstGeom>
          <a:noFill/>
          <a:ln cap="flat" cmpd="sng" w="38100">
            <a:solidFill>
              <a:srgbClr val="D0E0E3"/>
            </a:solidFill>
            <a:prstDash val="dashDot"/>
            <a:round/>
            <a:headEnd len="med" w="med" type="none"/>
            <a:tailEnd len="med" w="med" type="none"/>
          </a:ln>
        </p:spPr>
      </p:cxnSp>
      <p:sp>
        <p:nvSpPr>
          <p:cNvPr id="164" name="Google Shape;164;p16"/>
          <p:cNvSpPr txBox="1"/>
          <p:nvPr/>
        </p:nvSpPr>
        <p:spPr>
          <a:xfrm>
            <a:off x="0" y="19122708"/>
            <a:ext cx="38178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2400">
                <a:solidFill>
                  <a:srgbClr val="FFFFFF"/>
                </a:solidFill>
                <a:latin typeface="Verdana"/>
                <a:ea typeface="Verdana"/>
                <a:cs typeface="Verdana"/>
                <a:sym typeface="Verdana"/>
              </a:rPr>
              <a:t>Footnotes</a:t>
            </a:r>
            <a:endParaRPr sz="2400">
              <a:solidFill>
                <a:srgbClr val="FFFFFF"/>
              </a:solidFill>
              <a:latin typeface="Verdana"/>
              <a:ea typeface="Verdana"/>
              <a:cs typeface="Verdana"/>
              <a:sym typeface="Verdana"/>
            </a:endParaRPr>
          </a:p>
        </p:txBody>
      </p:sp>
      <p:sp>
        <p:nvSpPr>
          <p:cNvPr id="165" name="Google Shape;165;p16"/>
          <p:cNvSpPr/>
          <p:nvPr/>
        </p:nvSpPr>
        <p:spPr>
          <a:xfrm>
            <a:off x="545100" y="19122700"/>
            <a:ext cx="13585500" cy="4335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66" name="Google Shape;166;p16"/>
          <p:cNvSpPr/>
          <p:nvPr/>
        </p:nvSpPr>
        <p:spPr>
          <a:xfrm>
            <a:off x="0" y="19122700"/>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67" name="Google Shape;167;p16"/>
          <p:cNvSpPr txBox="1"/>
          <p:nvPr/>
        </p:nvSpPr>
        <p:spPr>
          <a:xfrm>
            <a:off x="630800" y="19068325"/>
            <a:ext cx="25632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FFFFFF"/>
                </a:solidFill>
                <a:latin typeface="Oswald"/>
                <a:ea typeface="Oswald"/>
                <a:cs typeface="Oswald"/>
                <a:sym typeface="Oswald"/>
              </a:rPr>
              <a:t>FOOTNOTES</a:t>
            </a:r>
            <a:endParaRPr sz="2500">
              <a:solidFill>
                <a:srgbClr val="FFFFFF"/>
              </a:solidFill>
              <a:latin typeface="Oswald"/>
              <a:ea typeface="Oswald"/>
              <a:cs typeface="Oswald"/>
              <a:sym typeface="Oswald"/>
            </a:endParaRPr>
          </a:p>
        </p:txBody>
      </p:sp>
      <p:sp>
        <p:nvSpPr>
          <p:cNvPr id="168" name="Google Shape;168;p16"/>
          <p:cNvSpPr txBox="1"/>
          <p:nvPr/>
        </p:nvSpPr>
        <p:spPr>
          <a:xfrm>
            <a:off x="-142400" y="19567000"/>
            <a:ext cx="14239500" cy="6996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Merriweather"/>
              <a:buAutoNum type="arabicPeriod"/>
            </a:pPr>
            <a:r>
              <a:rPr lang="en">
                <a:latin typeface="Merriweather"/>
                <a:ea typeface="Merriweather"/>
                <a:cs typeface="Merriweather"/>
                <a:sym typeface="Merriweather"/>
              </a:rPr>
              <a:t>Check further readings, no. 1. </a:t>
            </a:r>
            <a:endParaRPr>
              <a:latin typeface="Merriweather"/>
              <a:ea typeface="Merriweather"/>
              <a:cs typeface="Merriweather"/>
              <a:sym typeface="Merriweather"/>
            </a:endParaRPr>
          </a:p>
        </p:txBody>
      </p:sp>
      <p:sp>
        <p:nvSpPr>
          <p:cNvPr id="169" name="Google Shape;169;p16"/>
          <p:cNvSpPr txBox="1"/>
          <p:nvPr/>
        </p:nvSpPr>
        <p:spPr>
          <a:xfrm>
            <a:off x="11947375" y="14540850"/>
            <a:ext cx="1777200" cy="3174300"/>
          </a:xfrm>
          <a:prstGeom prst="rect">
            <a:avLst/>
          </a:prstGeom>
          <a:noFill/>
          <a:ln cap="flat" cmpd="sng" w="9525">
            <a:solidFill>
              <a:srgbClr val="CCCCCC"/>
            </a:solidFill>
            <a:prstDash val="lg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B7B7B7"/>
                </a:solidFill>
              </a:rPr>
              <a:t>Dr Maha’s note: </a:t>
            </a:r>
            <a:endParaRPr b="1">
              <a:solidFill>
                <a:srgbClr val="B7B7B7"/>
              </a:solidFill>
            </a:endParaRPr>
          </a:p>
          <a:p>
            <a:pPr indent="0" lvl="0" marL="0" rtl="0" algn="l">
              <a:spcBef>
                <a:spcPts val="0"/>
              </a:spcBef>
              <a:spcAft>
                <a:spcPts val="0"/>
              </a:spcAft>
              <a:buNone/>
            </a:pPr>
            <a:r>
              <a:rPr b="1" lang="en">
                <a:solidFill>
                  <a:srgbClr val="B7B7B7"/>
                </a:solidFill>
              </a:rPr>
              <a:t>Factors that contribute to immunity:</a:t>
            </a:r>
            <a:endParaRPr b="1">
              <a:solidFill>
                <a:srgbClr val="B7B7B7"/>
              </a:solidFill>
            </a:endParaRPr>
          </a:p>
          <a:p>
            <a:pPr indent="0" lvl="0" marL="0" rtl="0" algn="l">
              <a:spcBef>
                <a:spcPts val="0"/>
              </a:spcBef>
              <a:spcAft>
                <a:spcPts val="0"/>
              </a:spcAft>
              <a:buNone/>
            </a:pPr>
            <a:r>
              <a:rPr b="1" lang="en">
                <a:solidFill>
                  <a:srgbClr val="B7B7B7"/>
                </a:solidFill>
              </a:rPr>
              <a:t>1- Tight junctions in epithelial cells</a:t>
            </a:r>
            <a:endParaRPr b="1">
              <a:solidFill>
                <a:srgbClr val="B7B7B7"/>
              </a:solidFill>
            </a:endParaRPr>
          </a:p>
          <a:p>
            <a:pPr indent="0" lvl="0" marL="0" rtl="0" algn="l">
              <a:spcBef>
                <a:spcPts val="0"/>
              </a:spcBef>
              <a:spcAft>
                <a:spcPts val="0"/>
              </a:spcAft>
              <a:buNone/>
            </a:pPr>
            <a:r>
              <a:rPr b="1" lang="en">
                <a:solidFill>
                  <a:srgbClr val="B7B7B7"/>
                </a:solidFill>
              </a:rPr>
              <a:t>2- HCl (Acidic environment)</a:t>
            </a:r>
            <a:endParaRPr b="1">
              <a:solidFill>
                <a:srgbClr val="B7B7B7"/>
              </a:solidFill>
            </a:endParaRPr>
          </a:p>
          <a:p>
            <a:pPr indent="0" lvl="0" marL="0" rtl="0" algn="l">
              <a:spcBef>
                <a:spcPts val="0"/>
              </a:spcBef>
              <a:spcAft>
                <a:spcPts val="0"/>
              </a:spcAft>
              <a:buNone/>
            </a:pPr>
            <a:r>
              <a:rPr b="1" lang="en">
                <a:solidFill>
                  <a:srgbClr val="B7B7B7"/>
                </a:solidFill>
              </a:rPr>
              <a:t>3- Mucin (glycosylated protein)</a:t>
            </a:r>
            <a:endParaRPr b="1">
              <a:solidFill>
                <a:srgbClr val="B7B7B7"/>
              </a:solidFill>
            </a:endParaRPr>
          </a:p>
          <a:p>
            <a:pPr indent="0" lvl="0" marL="0" rtl="0" algn="l">
              <a:spcBef>
                <a:spcPts val="0"/>
              </a:spcBef>
              <a:spcAft>
                <a:spcPts val="0"/>
              </a:spcAft>
              <a:buNone/>
            </a:pPr>
            <a:r>
              <a:rPr b="1" lang="en">
                <a:solidFill>
                  <a:srgbClr val="B7B7B7"/>
                </a:solidFill>
              </a:rPr>
              <a:t>4- Gut-associated lymphoid tissue (GALT)</a:t>
            </a:r>
            <a:endParaRPr b="1">
              <a:solidFill>
                <a:srgbClr val="B7B7B7"/>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 name="Shape 173"/>
        <p:cNvGrpSpPr/>
        <p:nvPr/>
      </p:nvGrpSpPr>
      <p:grpSpPr>
        <a:xfrm>
          <a:off x="0" y="0"/>
          <a:ext cx="0" cy="0"/>
          <a:chOff x="0" y="0"/>
          <a:chExt cx="0" cy="0"/>
        </a:xfrm>
      </p:grpSpPr>
      <p:sp>
        <p:nvSpPr>
          <p:cNvPr id="174" name="Google Shape;174;p17"/>
          <p:cNvSpPr/>
          <p:nvPr/>
        </p:nvSpPr>
        <p:spPr>
          <a:xfrm>
            <a:off x="0" y="3704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75" name="Google Shape;175;p17"/>
          <p:cNvSpPr txBox="1"/>
          <p:nvPr/>
        </p:nvSpPr>
        <p:spPr>
          <a:xfrm>
            <a:off x="114093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One</a:t>
            </a:r>
            <a:endParaRPr sz="3500">
              <a:latin typeface="Oswald"/>
              <a:ea typeface="Oswald"/>
              <a:cs typeface="Oswald"/>
              <a:sym typeface="Oswald"/>
            </a:endParaRPr>
          </a:p>
        </p:txBody>
      </p:sp>
      <p:sp>
        <p:nvSpPr>
          <p:cNvPr id="176" name="Google Shape;176;p17"/>
          <p:cNvSpPr txBox="1"/>
          <p:nvPr/>
        </p:nvSpPr>
        <p:spPr>
          <a:xfrm>
            <a:off x="188014" y="3216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4</a:t>
            </a:r>
            <a:endParaRPr sz="4500">
              <a:solidFill>
                <a:srgbClr val="FFFFFF"/>
              </a:solidFill>
              <a:latin typeface="Oswald"/>
              <a:ea typeface="Oswald"/>
              <a:cs typeface="Oswald"/>
              <a:sym typeface="Oswald"/>
            </a:endParaRPr>
          </a:p>
          <a:p>
            <a:pPr indent="0" lvl="0" marL="0" rtl="0" algn="l">
              <a:spcBef>
                <a:spcPts val="0"/>
              </a:spcBef>
              <a:spcAft>
                <a:spcPts val="0"/>
              </a:spcAft>
              <a:buNone/>
            </a:pPr>
            <a:r>
              <a:t/>
            </a:r>
            <a:endParaRPr sz="4500">
              <a:solidFill>
                <a:srgbClr val="FFFFFF"/>
              </a:solidFill>
              <a:latin typeface="Oswald"/>
              <a:ea typeface="Oswald"/>
              <a:cs typeface="Oswald"/>
              <a:sym typeface="Oswald"/>
            </a:endParaRPr>
          </a:p>
        </p:txBody>
      </p:sp>
      <p:sp>
        <p:nvSpPr>
          <p:cNvPr id="177" name="Google Shape;177;p17"/>
          <p:cNvSpPr txBox="1"/>
          <p:nvPr/>
        </p:nvSpPr>
        <p:spPr>
          <a:xfrm>
            <a:off x="929925" y="321600"/>
            <a:ext cx="112776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GENERAL PRINCIPlES OF GIT PHYSIOLOGY </a:t>
            </a:r>
            <a:endParaRPr sz="3200">
              <a:solidFill>
                <a:srgbClr val="FFFFFF"/>
              </a:solidFill>
              <a:latin typeface="Oswald"/>
              <a:ea typeface="Oswald"/>
              <a:cs typeface="Oswald"/>
              <a:sym typeface="Oswald"/>
            </a:endParaRPr>
          </a:p>
        </p:txBody>
      </p:sp>
      <p:sp>
        <p:nvSpPr>
          <p:cNvPr id="178" name="Google Shape;178;p17"/>
          <p:cNvSpPr/>
          <p:nvPr/>
        </p:nvSpPr>
        <p:spPr>
          <a:xfrm>
            <a:off x="656616" y="3705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79" name="Google Shape;179;p17"/>
          <p:cNvSpPr txBox="1"/>
          <p:nvPr/>
        </p:nvSpPr>
        <p:spPr>
          <a:xfrm>
            <a:off x="1280270" y="1324330"/>
            <a:ext cx="119001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latin typeface="Oswald"/>
                <a:ea typeface="Oswald"/>
                <a:cs typeface="Oswald"/>
                <a:sym typeface="Oswald"/>
              </a:rPr>
              <a:t>Functional Anatomy of the Wall of GIT</a:t>
            </a:r>
            <a:endParaRPr sz="4800">
              <a:latin typeface="Oswald"/>
              <a:ea typeface="Oswald"/>
              <a:cs typeface="Oswald"/>
              <a:sym typeface="Oswald"/>
            </a:endParaRPr>
          </a:p>
          <a:p>
            <a:pPr indent="0" lvl="0" marL="0" rtl="0" algn="l">
              <a:spcBef>
                <a:spcPts val="0"/>
              </a:spcBef>
              <a:spcAft>
                <a:spcPts val="0"/>
              </a:spcAft>
              <a:buNone/>
            </a:pPr>
            <a:r>
              <a:t/>
            </a:r>
            <a:endParaRPr sz="4800">
              <a:latin typeface="Oswald"/>
              <a:ea typeface="Oswald"/>
              <a:cs typeface="Oswald"/>
              <a:sym typeface="Oswald"/>
            </a:endParaRPr>
          </a:p>
          <a:p>
            <a:pPr indent="0" lvl="0" marL="0" rtl="0" algn="l">
              <a:spcBef>
                <a:spcPts val="0"/>
              </a:spcBef>
              <a:spcAft>
                <a:spcPts val="0"/>
              </a:spcAft>
              <a:buNone/>
            </a:pPr>
            <a:r>
              <a:t/>
            </a:r>
            <a:endParaRPr sz="4800">
              <a:latin typeface="Oswald"/>
              <a:ea typeface="Oswald"/>
              <a:cs typeface="Oswald"/>
              <a:sym typeface="Oswald"/>
            </a:endParaRPr>
          </a:p>
        </p:txBody>
      </p:sp>
      <p:sp>
        <p:nvSpPr>
          <p:cNvPr id="180" name="Google Shape;180;p17"/>
          <p:cNvSpPr/>
          <p:nvPr/>
        </p:nvSpPr>
        <p:spPr>
          <a:xfrm>
            <a:off x="916616" y="1673816"/>
            <a:ext cx="468600" cy="433500"/>
          </a:xfrm>
          <a:prstGeom prst="rect">
            <a:avLst/>
          </a:prstGeom>
          <a:solidFill>
            <a:srgbClr val="93C47D"/>
          </a:solidFill>
          <a:ln>
            <a:noFill/>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81" name="Google Shape;181;p17"/>
          <p:cNvSpPr txBox="1"/>
          <p:nvPr/>
        </p:nvSpPr>
        <p:spPr>
          <a:xfrm>
            <a:off x="1454875" y="2361575"/>
            <a:ext cx="11550900" cy="2847600"/>
          </a:xfrm>
          <a:prstGeom prst="rect">
            <a:avLst/>
          </a:prstGeom>
          <a:noFill/>
          <a:ln>
            <a:noFill/>
          </a:ln>
        </p:spPr>
        <p:txBody>
          <a:bodyPr anchorCtr="0" anchor="t" bIns="91425" lIns="91425" spcFirstLastPara="1" rIns="91425" wrap="square" tIns="91425">
            <a:noAutofit/>
          </a:bodyPr>
          <a:lstStyle/>
          <a:p>
            <a:pPr indent="-374650" lvl="0" marL="457200" rtl="0" algn="l">
              <a:spcBef>
                <a:spcPts val="0"/>
              </a:spcBef>
              <a:spcAft>
                <a:spcPts val="0"/>
              </a:spcAft>
              <a:buClr>
                <a:srgbClr val="B6D7A8"/>
              </a:buClr>
              <a:buSzPts val="2300"/>
              <a:buFont typeface="Merriweather"/>
              <a:buChar char="★"/>
            </a:pPr>
            <a:r>
              <a:rPr lang="en" sz="2300">
                <a:latin typeface="Merriweather"/>
                <a:ea typeface="Merriweather"/>
                <a:cs typeface="Merriweather"/>
                <a:sym typeface="Merriweather"/>
              </a:rPr>
              <a:t>The anatomy of	 the wall varies	but there is a common  general theme.</a:t>
            </a:r>
            <a:endParaRPr sz="2300">
              <a:latin typeface="Merriweather"/>
              <a:ea typeface="Merriweather"/>
              <a:cs typeface="Merriweather"/>
              <a:sym typeface="Merriweather"/>
            </a:endParaRPr>
          </a:p>
        </p:txBody>
      </p:sp>
      <p:pic>
        <p:nvPicPr>
          <p:cNvPr id="182" name="Google Shape;182;p17"/>
          <p:cNvPicPr preferRelativeResize="0"/>
          <p:nvPr/>
        </p:nvPicPr>
        <p:blipFill>
          <a:blip r:embed="rId3">
            <a:alphaModFix/>
          </a:blip>
          <a:stretch>
            <a:fillRect/>
          </a:stretch>
        </p:blipFill>
        <p:spPr>
          <a:xfrm>
            <a:off x="7511682" y="2933950"/>
            <a:ext cx="6410700" cy="4417024"/>
          </a:xfrm>
          <a:prstGeom prst="rect">
            <a:avLst/>
          </a:prstGeom>
          <a:noFill/>
          <a:ln>
            <a:noFill/>
          </a:ln>
        </p:spPr>
      </p:pic>
      <p:pic>
        <p:nvPicPr>
          <p:cNvPr id="183" name="Google Shape;183;p17"/>
          <p:cNvPicPr preferRelativeResize="0"/>
          <p:nvPr/>
        </p:nvPicPr>
        <p:blipFill rotWithShape="1">
          <a:blip r:embed="rId4">
            <a:alphaModFix/>
          </a:blip>
          <a:srcRect b="3651" l="0" r="0" t="0"/>
          <a:stretch/>
        </p:blipFill>
        <p:spPr>
          <a:xfrm>
            <a:off x="-49287" y="2933950"/>
            <a:ext cx="7247800" cy="4271250"/>
          </a:xfrm>
          <a:prstGeom prst="rect">
            <a:avLst/>
          </a:prstGeom>
          <a:noFill/>
          <a:ln>
            <a:noFill/>
          </a:ln>
        </p:spPr>
      </p:pic>
      <p:sp>
        <p:nvSpPr>
          <p:cNvPr id="184" name="Google Shape;184;p17"/>
          <p:cNvSpPr txBox="1"/>
          <p:nvPr/>
        </p:nvSpPr>
        <p:spPr>
          <a:xfrm>
            <a:off x="827870" y="8177588"/>
            <a:ext cx="119001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latin typeface="Oswald"/>
                <a:ea typeface="Oswald"/>
                <a:cs typeface="Oswald"/>
                <a:sym typeface="Oswald"/>
              </a:rPr>
              <a:t>The </a:t>
            </a:r>
            <a:r>
              <a:rPr b="1" lang="en" sz="4800">
                <a:solidFill>
                  <a:srgbClr val="B6D7A8"/>
                </a:solidFill>
                <a:latin typeface="Oswald"/>
                <a:ea typeface="Oswald"/>
                <a:cs typeface="Oswald"/>
                <a:sym typeface="Oswald"/>
              </a:rPr>
              <a:t>General</a:t>
            </a:r>
            <a:r>
              <a:rPr lang="en" sz="4800">
                <a:latin typeface="Oswald"/>
                <a:ea typeface="Oswald"/>
                <a:cs typeface="Oswald"/>
                <a:sym typeface="Oswald"/>
              </a:rPr>
              <a:t> Characteristics of Smooth Muscle</a:t>
            </a:r>
            <a:endParaRPr sz="4800">
              <a:latin typeface="Oswald"/>
              <a:ea typeface="Oswald"/>
              <a:cs typeface="Oswald"/>
              <a:sym typeface="Oswald"/>
            </a:endParaRPr>
          </a:p>
          <a:p>
            <a:pPr indent="0" lvl="0" marL="0" rtl="0" algn="l">
              <a:spcBef>
                <a:spcPts val="0"/>
              </a:spcBef>
              <a:spcAft>
                <a:spcPts val="0"/>
              </a:spcAft>
              <a:buNone/>
            </a:pPr>
            <a:r>
              <a:t/>
            </a:r>
            <a:endParaRPr sz="4800">
              <a:latin typeface="Oswald"/>
              <a:ea typeface="Oswald"/>
              <a:cs typeface="Oswald"/>
              <a:sym typeface="Oswald"/>
            </a:endParaRPr>
          </a:p>
          <a:p>
            <a:pPr indent="0" lvl="0" marL="0" rtl="0" algn="l">
              <a:spcBef>
                <a:spcPts val="0"/>
              </a:spcBef>
              <a:spcAft>
                <a:spcPts val="0"/>
              </a:spcAft>
              <a:buNone/>
            </a:pPr>
            <a:r>
              <a:t/>
            </a:r>
            <a:endParaRPr sz="4800">
              <a:latin typeface="Oswald"/>
              <a:ea typeface="Oswald"/>
              <a:cs typeface="Oswald"/>
              <a:sym typeface="Oswald"/>
            </a:endParaRPr>
          </a:p>
        </p:txBody>
      </p:sp>
      <p:sp>
        <p:nvSpPr>
          <p:cNvPr id="185" name="Google Shape;185;p17"/>
          <p:cNvSpPr/>
          <p:nvPr/>
        </p:nvSpPr>
        <p:spPr>
          <a:xfrm>
            <a:off x="464216" y="8527075"/>
            <a:ext cx="468600" cy="433500"/>
          </a:xfrm>
          <a:prstGeom prst="rect">
            <a:avLst/>
          </a:prstGeom>
          <a:solidFill>
            <a:srgbClr val="93C47D"/>
          </a:solidFill>
          <a:ln>
            <a:noFill/>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86" name="Google Shape;186;p17"/>
          <p:cNvSpPr txBox="1"/>
          <p:nvPr/>
        </p:nvSpPr>
        <p:spPr>
          <a:xfrm>
            <a:off x="2311600" y="9123335"/>
            <a:ext cx="9249900" cy="6234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rgbClr val="999999"/>
              </a:buClr>
              <a:buSzPts val="1500"/>
              <a:buFont typeface="Merriweather"/>
              <a:buChar char="★"/>
            </a:pPr>
            <a:r>
              <a:rPr lang="en" sz="2300">
                <a:solidFill>
                  <a:srgbClr val="999999"/>
                </a:solidFill>
                <a:latin typeface="Merriweather"/>
                <a:ea typeface="Merriweather"/>
                <a:cs typeface="Merriweather"/>
                <a:sym typeface="Merriweather"/>
              </a:rPr>
              <a:t>The role of 2</a:t>
            </a:r>
            <a:r>
              <a:rPr lang="en" sz="1500">
                <a:solidFill>
                  <a:srgbClr val="999999"/>
                </a:solidFill>
                <a:latin typeface="Merriweather"/>
                <a:ea typeface="Merriweather"/>
                <a:cs typeface="Merriweather"/>
                <a:sym typeface="Merriweather"/>
              </a:rPr>
              <a:t> .. Cerebellum lecture attack.</a:t>
            </a:r>
            <a:endParaRPr sz="1500">
              <a:solidFill>
                <a:srgbClr val="999999"/>
              </a:solidFill>
              <a:latin typeface="Merriweather"/>
              <a:ea typeface="Merriweather"/>
              <a:cs typeface="Merriweather"/>
              <a:sym typeface="Merriweather"/>
            </a:endParaRPr>
          </a:p>
        </p:txBody>
      </p:sp>
      <p:graphicFrame>
        <p:nvGraphicFramePr>
          <p:cNvPr id="187" name="Google Shape;187;p17"/>
          <p:cNvGraphicFramePr/>
          <p:nvPr/>
        </p:nvGraphicFramePr>
        <p:xfrm>
          <a:off x="215400" y="9746725"/>
          <a:ext cx="3000000" cy="3000000"/>
        </p:xfrm>
        <a:graphic>
          <a:graphicData uri="http://schemas.openxmlformats.org/drawingml/2006/table">
            <a:tbl>
              <a:tblPr>
                <a:noFill/>
                <a:tableStyleId>{48432CCB-A751-4BB6-ACF0-0CCA88D9B698}</a:tableStyleId>
              </a:tblPr>
              <a:tblGrid>
                <a:gridCol w="4555400"/>
                <a:gridCol w="4555400"/>
                <a:gridCol w="4555400"/>
              </a:tblGrid>
              <a:tr h="1007550">
                <a:tc>
                  <a:txBody>
                    <a:bodyPr/>
                    <a:lstStyle/>
                    <a:p>
                      <a:pPr indent="0" lvl="0" marL="0" rtl="0" algn="ctr">
                        <a:spcBef>
                          <a:spcPts val="0"/>
                        </a:spcBef>
                        <a:spcAft>
                          <a:spcPts val="0"/>
                        </a:spcAft>
                        <a:buClr>
                          <a:schemeClr val="dk1"/>
                        </a:buClr>
                        <a:buSzPts val="1100"/>
                        <a:buFont typeface="Arial"/>
                        <a:buNone/>
                      </a:pPr>
                      <a:r>
                        <a:rPr b="1" lang="en" sz="4200">
                          <a:solidFill>
                            <a:srgbClr val="666666"/>
                          </a:solidFill>
                          <a:latin typeface="Merriweather"/>
                          <a:ea typeface="Merriweather"/>
                          <a:cs typeface="Merriweather"/>
                          <a:sym typeface="Merriweather"/>
                        </a:rPr>
                        <a:t>2</a:t>
                      </a:r>
                      <a:r>
                        <a:rPr b="1" lang="en" sz="2500">
                          <a:solidFill>
                            <a:srgbClr val="FFFFFF"/>
                          </a:solidFill>
                          <a:latin typeface="Merriweather"/>
                          <a:ea typeface="Merriweather"/>
                          <a:cs typeface="Merriweather"/>
                          <a:sym typeface="Merriweather"/>
                        </a:rPr>
                        <a:t>  Main muscle layers</a:t>
                      </a:r>
                      <a:endParaRPr>
                        <a:solidFill>
                          <a:srgbClr val="FFFFFF"/>
                        </a:solidFill>
                      </a:endParaRPr>
                    </a:p>
                  </a:txBody>
                  <a:tcPr marT="91425" marB="91425" marR="91425" marL="91425">
                    <a:lnL cap="flat" cmpd="sng" w="28575">
                      <a:solidFill>
                        <a:srgbClr val="D9D9D9"/>
                      </a:solidFill>
                      <a:prstDash val="solid"/>
                      <a:round/>
                      <a:headEnd len="sm" w="sm" type="none"/>
                      <a:tailEnd len="sm" w="sm" type="none"/>
                    </a:lnL>
                    <a:lnR cap="flat" cmpd="sng" w="28575">
                      <a:solidFill>
                        <a:srgbClr val="D9D9D9"/>
                      </a:solidFill>
                      <a:prstDash val="solid"/>
                      <a:round/>
                      <a:headEnd len="sm" w="sm" type="none"/>
                      <a:tailEnd len="sm" w="sm" type="none"/>
                    </a:lnR>
                    <a:lnT cap="flat" cmpd="sng" w="28575">
                      <a:solidFill>
                        <a:srgbClr val="D9D9D9"/>
                      </a:solidFill>
                      <a:prstDash val="solid"/>
                      <a:round/>
                      <a:headEnd len="sm" w="sm" type="none"/>
                      <a:tailEnd len="sm" w="sm" type="none"/>
                    </a:lnT>
                    <a:lnB cap="flat" cmpd="sng" w="28575">
                      <a:solidFill>
                        <a:srgbClr val="D9D9D9"/>
                      </a:solidFill>
                      <a:prstDash val="solid"/>
                      <a:round/>
                      <a:headEnd len="sm" w="sm" type="none"/>
                      <a:tailEnd len="sm" w="sm" type="none"/>
                    </a:lnB>
                    <a:solidFill>
                      <a:srgbClr val="93C47D"/>
                    </a:solidFill>
                  </a:tcPr>
                </a:tc>
                <a:tc>
                  <a:txBody>
                    <a:bodyPr/>
                    <a:lstStyle/>
                    <a:p>
                      <a:pPr indent="0" lvl="0" marL="0" rtl="0" algn="ctr">
                        <a:spcBef>
                          <a:spcPts val="0"/>
                        </a:spcBef>
                        <a:spcAft>
                          <a:spcPts val="0"/>
                        </a:spcAft>
                        <a:buNone/>
                      </a:pPr>
                      <a:r>
                        <a:rPr b="1" lang="en" sz="4200">
                          <a:solidFill>
                            <a:srgbClr val="666666"/>
                          </a:solidFill>
                          <a:latin typeface="Merriweather"/>
                          <a:ea typeface="Merriweather"/>
                          <a:cs typeface="Merriweather"/>
                          <a:sym typeface="Merriweather"/>
                        </a:rPr>
                        <a:t>2</a:t>
                      </a:r>
                      <a:r>
                        <a:rPr b="1" lang="en" sz="2500">
                          <a:solidFill>
                            <a:srgbClr val="FFFFFF"/>
                          </a:solidFill>
                          <a:latin typeface="Merriweather"/>
                          <a:ea typeface="Merriweather"/>
                          <a:cs typeface="Merriweather"/>
                          <a:sym typeface="Merriweather"/>
                        </a:rPr>
                        <a:t>  Muscle classification</a:t>
                      </a:r>
                      <a:endParaRPr>
                        <a:solidFill>
                          <a:srgbClr val="FFFFFF"/>
                        </a:solidFill>
                      </a:endParaRPr>
                    </a:p>
                  </a:txBody>
                  <a:tcPr marT="91425" marB="91425" marR="91425" marL="91425">
                    <a:lnL cap="flat" cmpd="sng" w="28575">
                      <a:solidFill>
                        <a:srgbClr val="D9D9D9"/>
                      </a:solidFill>
                      <a:prstDash val="solid"/>
                      <a:round/>
                      <a:headEnd len="sm" w="sm" type="none"/>
                      <a:tailEnd len="sm" w="sm" type="none"/>
                    </a:lnL>
                    <a:lnR cap="flat" cmpd="sng" w="28575">
                      <a:solidFill>
                        <a:srgbClr val="D9D9D9"/>
                      </a:solidFill>
                      <a:prstDash val="solid"/>
                      <a:round/>
                      <a:headEnd len="sm" w="sm" type="none"/>
                      <a:tailEnd len="sm" w="sm" type="none"/>
                    </a:lnR>
                    <a:lnT cap="flat" cmpd="sng" w="28575">
                      <a:solidFill>
                        <a:srgbClr val="D9D9D9"/>
                      </a:solidFill>
                      <a:prstDash val="solid"/>
                      <a:round/>
                      <a:headEnd len="sm" w="sm" type="none"/>
                      <a:tailEnd len="sm" w="sm" type="none"/>
                    </a:lnT>
                    <a:lnB cap="flat" cmpd="sng" w="28575">
                      <a:solidFill>
                        <a:srgbClr val="D9D9D9"/>
                      </a:solidFill>
                      <a:prstDash val="solid"/>
                      <a:round/>
                      <a:headEnd len="sm" w="sm" type="none"/>
                      <a:tailEnd len="sm" w="sm" type="none"/>
                    </a:lnB>
                    <a:solidFill>
                      <a:srgbClr val="93C47D"/>
                    </a:solidFill>
                  </a:tcPr>
                </a:tc>
                <a:tc>
                  <a:txBody>
                    <a:bodyPr/>
                    <a:lstStyle/>
                    <a:p>
                      <a:pPr indent="0" lvl="0" marL="0" rtl="0" algn="ctr">
                        <a:spcBef>
                          <a:spcPts val="0"/>
                        </a:spcBef>
                        <a:spcAft>
                          <a:spcPts val="0"/>
                        </a:spcAft>
                        <a:buNone/>
                      </a:pPr>
                      <a:r>
                        <a:rPr b="1" lang="en" sz="4200">
                          <a:solidFill>
                            <a:srgbClr val="666666"/>
                          </a:solidFill>
                          <a:latin typeface="Merriweather"/>
                          <a:ea typeface="Merriweather"/>
                          <a:cs typeface="Merriweather"/>
                          <a:sym typeface="Merriweather"/>
                        </a:rPr>
                        <a:t>2 </a:t>
                      </a:r>
                      <a:r>
                        <a:rPr b="1" lang="en" sz="2500">
                          <a:solidFill>
                            <a:srgbClr val="FFFFFF"/>
                          </a:solidFill>
                          <a:latin typeface="Merriweather"/>
                          <a:ea typeface="Merriweather"/>
                          <a:cs typeface="Merriweather"/>
                          <a:sym typeface="Merriweather"/>
                        </a:rPr>
                        <a:t> Types of contraction</a:t>
                      </a:r>
                      <a:endParaRPr>
                        <a:solidFill>
                          <a:srgbClr val="FFFFFF"/>
                        </a:solidFill>
                      </a:endParaRPr>
                    </a:p>
                  </a:txBody>
                  <a:tcPr marT="91425" marB="91425" marR="91425" marL="91425">
                    <a:lnL cap="flat" cmpd="sng" w="28575">
                      <a:solidFill>
                        <a:srgbClr val="D9D9D9"/>
                      </a:solidFill>
                      <a:prstDash val="solid"/>
                      <a:round/>
                      <a:headEnd len="sm" w="sm" type="none"/>
                      <a:tailEnd len="sm" w="sm" type="none"/>
                    </a:lnL>
                    <a:lnR cap="flat" cmpd="sng" w="28575">
                      <a:solidFill>
                        <a:srgbClr val="D9D9D9"/>
                      </a:solidFill>
                      <a:prstDash val="solid"/>
                      <a:round/>
                      <a:headEnd len="sm" w="sm" type="none"/>
                      <a:tailEnd len="sm" w="sm" type="none"/>
                    </a:lnR>
                    <a:lnT cap="flat" cmpd="sng" w="28575">
                      <a:solidFill>
                        <a:srgbClr val="D9D9D9"/>
                      </a:solidFill>
                      <a:prstDash val="solid"/>
                      <a:round/>
                      <a:headEnd len="sm" w="sm" type="none"/>
                      <a:tailEnd len="sm" w="sm" type="none"/>
                    </a:lnT>
                    <a:lnB cap="flat" cmpd="sng" w="28575">
                      <a:solidFill>
                        <a:srgbClr val="D9D9D9"/>
                      </a:solidFill>
                      <a:prstDash val="solid"/>
                      <a:round/>
                      <a:headEnd len="sm" w="sm" type="none"/>
                      <a:tailEnd len="sm" w="sm" type="none"/>
                    </a:lnB>
                    <a:solidFill>
                      <a:srgbClr val="93C47D"/>
                    </a:solidFill>
                  </a:tcPr>
                </a:tc>
              </a:tr>
              <a:tr h="3830400">
                <a:tc>
                  <a:txBody>
                    <a:bodyPr/>
                    <a:lstStyle/>
                    <a:p>
                      <a:pPr indent="0" lvl="0" marL="0" rtl="0" algn="l">
                        <a:spcBef>
                          <a:spcPts val="0"/>
                        </a:spcBef>
                        <a:spcAft>
                          <a:spcPts val="0"/>
                        </a:spcAft>
                        <a:buNone/>
                      </a:pPr>
                      <a:r>
                        <a:t/>
                      </a:r>
                      <a:endParaRPr sz="1800">
                        <a:latin typeface="Merriweather"/>
                        <a:ea typeface="Merriweather"/>
                        <a:cs typeface="Merriweather"/>
                        <a:sym typeface="Merriweather"/>
                      </a:endParaRPr>
                    </a:p>
                  </a:txBody>
                  <a:tcPr marT="91425" marB="91425" marR="91425" marL="91425">
                    <a:lnL cap="flat" cmpd="sng" w="28575">
                      <a:solidFill>
                        <a:srgbClr val="D9D9D9"/>
                      </a:solidFill>
                      <a:prstDash val="lgDash"/>
                      <a:round/>
                      <a:headEnd len="sm" w="sm" type="none"/>
                      <a:tailEnd len="sm" w="sm" type="none"/>
                    </a:lnL>
                    <a:lnR cap="flat" cmpd="sng" w="28575">
                      <a:solidFill>
                        <a:srgbClr val="D9D9D9"/>
                      </a:solidFill>
                      <a:prstDash val="lgDash"/>
                      <a:round/>
                      <a:headEnd len="sm" w="sm" type="none"/>
                      <a:tailEnd len="sm" w="sm" type="none"/>
                    </a:lnR>
                    <a:lnT cap="flat" cmpd="sng" w="28575">
                      <a:solidFill>
                        <a:srgbClr val="D9D9D9"/>
                      </a:solidFill>
                      <a:prstDash val="solid"/>
                      <a:round/>
                      <a:headEnd len="sm" w="sm" type="none"/>
                      <a:tailEnd len="sm" w="sm" type="none"/>
                    </a:lnT>
                    <a:lnB cap="flat" cmpd="sng" w="28575">
                      <a:solidFill>
                        <a:srgbClr val="D9D9D9"/>
                      </a:solidFill>
                      <a:prstDash val="lgDash"/>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D9D9D9"/>
                      </a:solidFill>
                      <a:prstDash val="lgDash"/>
                      <a:round/>
                      <a:headEnd len="sm" w="sm" type="none"/>
                      <a:tailEnd len="sm" w="sm" type="none"/>
                    </a:lnL>
                    <a:lnR cap="flat" cmpd="sng" w="28575">
                      <a:solidFill>
                        <a:srgbClr val="D9D9D9"/>
                      </a:solidFill>
                      <a:prstDash val="lgDash"/>
                      <a:round/>
                      <a:headEnd len="sm" w="sm" type="none"/>
                      <a:tailEnd len="sm" w="sm" type="none"/>
                    </a:lnR>
                    <a:lnT cap="flat" cmpd="sng" w="28575">
                      <a:solidFill>
                        <a:srgbClr val="D9D9D9"/>
                      </a:solidFill>
                      <a:prstDash val="solid"/>
                      <a:round/>
                      <a:headEnd len="sm" w="sm" type="none"/>
                      <a:tailEnd len="sm" w="sm" type="none"/>
                    </a:lnT>
                    <a:lnB cap="flat" cmpd="sng" w="28575">
                      <a:solidFill>
                        <a:srgbClr val="D9D9D9"/>
                      </a:solidFill>
                      <a:prstDash val="lgDash"/>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D9D9D9"/>
                      </a:solidFill>
                      <a:prstDash val="lgDash"/>
                      <a:round/>
                      <a:headEnd len="sm" w="sm" type="none"/>
                      <a:tailEnd len="sm" w="sm" type="none"/>
                    </a:lnL>
                    <a:lnR cap="flat" cmpd="sng" w="28575">
                      <a:solidFill>
                        <a:srgbClr val="D9D9D9"/>
                      </a:solidFill>
                      <a:prstDash val="lgDash"/>
                      <a:round/>
                      <a:headEnd len="sm" w="sm" type="none"/>
                      <a:tailEnd len="sm" w="sm" type="none"/>
                    </a:lnR>
                    <a:lnT cap="flat" cmpd="sng" w="28575">
                      <a:solidFill>
                        <a:srgbClr val="D9D9D9"/>
                      </a:solidFill>
                      <a:prstDash val="solid"/>
                      <a:round/>
                      <a:headEnd len="sm" w="sm" type="none"/>
                      <a:tailEnd len="sm" w="sm" type="none"/>
                    </a:lnT>
                    <a:lnB cap="flat" cmpd="sng" w="28575">
                      <a:solidFill>
                        <a:srgbClr val="D9D9D9"/>
                      </a:solidFill>
                      <a:prstDash val="lgDash"/>
                      <a:round/>
                      <a:headEnd len="sm" w="sm" type="none"/>
                      <a:tailEnd len="sm" w="sm" type="none"/>
                    </a:lnB>
                  </a:tcPr>
                </a:tc>
              </a:tr>
              <a:tr h="5091450">
                <a:tc>
                  <a:txBody>
                    <a:bodyPr/>
                    <a:lstStyle/>
                    <a:p>
                      <a:pPr indent="0" lvl="0" marL="0" rtl="0" algn="l">
                        <a:spcBef>
                          <a:spcPts val="0"/>
                        </a:spcBef>
                        <a:spcAft>
                          <a:spcPts val="0"/>
                        </a:spcAft>
                        <a:buNone/>
                      </a:pPr>
                      <a:r>
                        <a:t/>
                      </a:r>
                      <a:endParaRPr/>
                    </a:p>
                  </a:txBody>
                  <a:tcPr marT="91425" marB="91425" marR="91425" marL="91425">
                    <a:lnL cap="flat" cmpd="sng" w="28575">
                      <a:solidFill>
                        <a:srgbClr val="D9D9D9"/>
                      </a:solidFill>
                      <a:prstDash val="lgDash"/>
                      <a:round/>
                      <a:headEnd len="sm" w="sm" type="none"/>
                      <a:tailEnd len="sm" w="sm" type="none"/>
                    </a:lnL>
                    <a:lnR cap="flat" cmpd="sng" w="28575">
                      <a:solidFill>
                        <a:srgbClr val="D9D9D9"/>
                      </a:solidFill>
                      <a:prstDash val="lgDash"/>
                      <a:round/>
                      <a:headEnd len="sm" w="sm" type="none"/>
                      <a:tailEnd len="sm" w="sm" type="none"/>
                    </a:lnR>
                    <a:lnT cap="flat" cmpd="sng" w="28575">
                      <a:solidFill>
                        <a:srgbClr val="D9D9D9"/>
                      </a:solidFill>
                      <a:prstDash val="lgDash"/>
                      <a:round/>
                      <a:headEnd len="sm" w="sm" type="none"/>
                      <a:tailEnd len="sm" w="sm" type="none"/>
                    </a:lnT>
                    <a:lnB cap="flat" cmpd="sng" w="28575">
                      <a:solidFill>
                        <a:srgbClr val="D9D9D9"/>
                      </a:solidFill>
                      <a:prstDash val="lgDash"/>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D9D9D9"/>
                      </a:solidFill>
                      <a:prstDash val="lgDash"/>
                      <a:round/>
                      <a:headEnd len="sm" w="sm" type="none"/>
                      <a:tailEnd len="sm" w="sm" type="none"/>
                    </a:lnL>
                    <a:lnR cap="flat" cmpd="sng" w="28575">
                      <a:solidFill>
                        <a:srgbClr val="D9D9D9"/>
                      </a:solidFill>
                      <a:prstDash val="lgDash"/>
                      <a:round/>
                      <a:headEnd len="sm" w="sm" type="none"/>
                      <a:tailEnd len="sm" w="sm" type="none"/>
                    </a:lnR>
                    <a:lnT cap="flat" cmpd="sng" w="28575">
                      <a:solidFill>
                        <a:srgbClr val="D9D9D9"/>
                      </a:solidFill>
                      <a:prstDash val="lgDash"/>
                      <a:round/>
                      <a:headEnd len="sm" w="sm" type="none"/>
                      <a:tailEnd len="sm" w="sm" type="none"/>
                    </a:lnT>
                    <a:lnB cap="flat" cmpd="sng" w="28575">
                      <a:solidFill>
                        <a:srgbClr val="D9D9D9"/>
                      </a:solidFill>
                      <a:prstDash val="lgDash"/>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D9D9D9"/>
                      </a:solidFill>
                      <a:prstDash val="lgDash"/>
                      <a:round/>
                      <a:headEnd len="sm" w="sm" type="none"/>
                      <a:tailEnd len="sm" w="sm" type="none"/>
                    </a:lnL>
                    <a:lnR cap="flat" cmpd="sng" w="28575">
                      <a:solidFill>
                        <a:srgbClr val="D9D9D9"/>
                      </a:solidFill>
                      <a:prstDash val="lgDash"/>
                      <a:round/>
                      <a:headEnd len="sm" w="sm" type="none"/>
                      <a:tailEnd len="sm" w="sm" type="none"/>
                    </a:lnR>
                    <a:lnT cap="flat" cmpd="sng" w="28575">
                      <a:solidFill>
                        <a:srgbClr val="D9D9D9"/>
                      </a:solidFill>
                      <a:prstDash val="lgDash"/>
                      <a:round/>
                      <a:headEnd len="sm" w="sm" type="none"/>
                      <a:tailEnd len="sm" w="sm" type="none"/>
                    </a:lnT>
                    <a:lnB cap="flat" cmpd="sng" w="28575">
                      <a:solidFill>
                        <a:srgbClr val="D9D9D9"/>
                      </a:solidFill>
                      <a:prstDash val="lgDash"/>
                      <a:round/>
                      <a:headEnd len="sm" w="sm" type="none"/>
                      <a:tailEnd len="sm" w="sm" type="none"/>
                    </a:lnB>
                  </a:tcPr>
                </a:tc>
              </a:tr>
            </a:tbl>
          </a:graphicData>
        </a:graphic>
      </p:graphicFrame>
      <p:sp>
        <p:nvSpPr>
          <p:cNvPr id="188" name="Google Shape;188;p17"/>
          <p:cNvSpPr txBox="1"/>
          <p:nvPr/>
        </p:nvSpPr>
        <p:spPr>
          <a:xfrm>
            <a:off x="333412" y="10899822"/>
            <a:ext cx="4293600" cy="284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100">
                <a:solidFill>
                  <a:srgbClr val="B6D7A8"/>
                </a:solidFill>
                <a:latin typeface="Merriweather"/>
                <a:ea typeface="Merriweather"/>
                <a:cs typeface="Merriweather"/>
                <a:sym typeface="Merriweather"/>
              </a:rPr>
              <a:t>1. </a:t>
            </a:r>
            <a:r>
              <a:rPr b="1" lang="en" sz="1900">
                <a:highlight>
                  <a:srgbClr val="D9EAD3"/>
                </a:highlight>
                <a:latin typeface="Merriweather"/>
                <a:ea typeface="Merriweather"/>
                <a:cs typeface="Merriweather"/>
                <a:sym typeface="Merriweather"/>
              </a:rPr>
              <a:t>Longitudinal Smooth Muscles</a:t>
            </a:r>
            <a:endParaRPr b="1" sz="1900">
              <a:highlight>
                <a:srgbClr val="D9EAD3"/>
              </a:highlight>
              <a:latin typeface="Merriweather"/>
              <a:ea typeface="Merriweather"/>
              <a:cs typeface="Merriweather"/>
              <a:sym typeface="Merriweather"/>
            </a:endParaRPr>
          </a:p>
          <a:p>
            <a:pPr indent="0" lvl="0" marL="0" rtl="0" algn="l">
              <a:spcBef>
                <a:spcPts val="0"/>
              </a:spcBef>
              <a:spcAft>
                <a:spcPts val="0"/>
              </a:spcAft>
              <a:buNone/>
            </a:pPr>
            <a:r>
              <a:t/>
            </a:r>
            <a:endParaRPr b="1" sz="1200">
              <a:solidFill>
                <a:srgbClr val="B4A7D6"/>
              </a:solidFill>
              <a:latin typeface="Merriweather"/>
              <a:ea typeface="Merriweather"/>
              <a:cs typeface="Merriweather"/>
              <a:sym typeface="Merriweather"/>
            </a:endParaRPr>
          </a:p>
          <a:p>
            <a:pPr indent="-342900" lvl="0" marL="457200" rtl="0" algn="l">
              <a:spcBef>
                <a:spcPts val="0"/>
              </a:spcBef>
              <a:spcAft>
                <a:spcPts val="0"/>
              </a:spcAft>
              <a:buClr>
                <a:srgbClr val="93C47D"/>
              </a:buClr>
              <a:buSzPts val="1800"/>
              <a:buFont typeface="Merriweather"/>
              <a:buChar char="★"/>
            </a:pPr>
            <a:r>
              <a:rPr b="1" lang="en" sz="1800">
                <a:solidFill>
                  <a:srgbClr val="93C47D"/>
                </a:solidFill>
                <a:latin typeface="Merriweather"/>
                <a:ea typeface="Merriweather"/>
                <a:cs typeface="Merriweather"/>
                <a:sym typeface="Merriweather"/>
              </a:rPr>
              <a:t>Contraction:</a:t>
            </a:r>
            <a:endParaRPr b="1" sz="1800">
              <a:solidFill>
                <a:srgbClr val="93C47D"/>
              </a:solidFill>
              <a:latin typeface="Merriweather"/>
              <a:ea typeface="Merriweather"/>
              <a:cs typeface="Merriweather"/>
              <a:sym typeface="Merriweather"/>
            </a:endParaRPr>
          </a:p>
          <a:p>
            <a:pPr indent="-330200" lvl="0" marL="457200" rtl="0" algn="l">
              <a:spcBef>
                <a:spcPts val="0"/>
              </a:spcBef>
              <a:spcAft>
                <a:spcPts val="0"/>
              </a:spcAft>
              <a:buClr>
                <a:srgbClr val="93C47D"/>
              </a:buClr>
              <a:buSzPts val="1600"/>
              <a:buFont typeface="Merriweather"/>
              <a:buChar char="-"/>
            </a:pPr>
            <a:r>
              <a:rPr lang="en" sz="1600">
                <a:latin typeface="Merriweather"/>
                <a:ea typeface="Merriweather"/>
                <a:cs typeface="Merriweather"/>
                <a:sym typeface="Merriweather"/>
              </a:rPr>
              <a:t>Expands the lumen</a:t>
            </a:r>
            <a:r>
              <a:rPr lang="en" sz="1600">
                <a:solidFill>
                  <a:srgbClr val="93C47D"/>
                </a:solidFill>
                <a:latin typeface="Merriweather"/>
                <a:ea typeface="Merriweather"/>
                <a:cs typeface="Merriweather"/>
                <a:sym typeface="Merriweather"/>
              </a:rPr>
              <a:t>. </a:t>
            </a:r>
            <a:endParaRPr sz="1600">
              <a:solidFill>
                <a:srgbClr val="93C47D"/>
              </a:solidFill>
              <a:latin typeface="Merriweather"/>
              <a:ea typeface="Merriweather"/>
              <a:cs typeface="Merriweather"/>
              <a:sym typeface="Merriweather"/>
            </a:endParaRPr>
          </a:p>
          <a:p>
            <a:pPr indent="-330200" lvl="0" marL="457200" rtl="0" algn="l">
              <a:spcBef>
                <a:spcPts val="0"/>
              </a:spcBef>
              <a:spcAft>
                <a:spcPts val="0"/>
              </a:spcAft>
              <a:buClr>
                <a:srgbClr val="93C47D"/>
              </a:buClr>
              <a:buSzPts val="1600"/>
              <a:buFont typeface="Merriweather"/>
              <a:buChar char="-"/>
            </a:pPr>
            <a:r>
              <a:rPr lang="en" sz="1600">
                <a:latin typeface="Merriweather"/>
                <a:ea typeface="Merriweather"/>
                <a:cs typeface="Merriweather"/>
                <a:sym typeface="Merriweather"/>
              </a:rPr>
              <a:t>Shortens the segment</a:t>
            </a:r>
            <a:r>
              <a:rPr lang="en" sz="1600">
                <a:solidFill>
                  <a:srgbClr val="93C47D"/>
                </a:solidFill>
                <a:latin typeface="Merriweather"/>
                <a:ea typeface="Merriweather"/>
                <a:cs typeface="Merriweather"/>
                <a:sym typeface="Merriweather"/>
              </a:rPr>
              <a:t>.</a:t>
            </a:r>
            <a:endParaRPr sz="1600">
              <a:solidFill>
                <a:srgbClr val="93C47D"/>
              </a:solidFill>
              <a:latin typeface="Merriweather"/>
              <a:ea typeface="Merriweather"/>
              <a:cs typeface="Merriweather"/>
              <a:sym typeface="Merriweather"/>
            </a:endParaRPr>
          </a:p>
          <a:p>
            <a:pPr indent="0" lvl="0" marL="0" rtl="0" algn="l">
              <a:spcBef>
                <a:spcPts val="0"/>
              </a:spcBef>
              <a:spcAft>
                <a:spcPts val="0"/>
              </a:spcAft>
              <a:buNone/>
            </a:pPr>
            <a:r>
              <a:t/>
            </a:r>
            <a:endParaRPr sz="1800">
              <a:solidFill>
                <a:srgbClr val="B4A7D6"/>
              </a:solidFill>
              <a:latin typeface="Merriweather"/>
              <a:ea typeface="Merriweather"/>
              <a:cs typeface="Merriweather"/>
              <a:sym typeface="Merriweather"/>
            </a:endParaRPr>
          </a:p>
          <a:p>
            <a:pPr indent="-342900" lvl="0" marL="457200" rtl="0" algn="l">
              <a:spcBef>
                <a:spcPts val="0"/>
              </a:spcBef>
              <a:spcAft>
                <a:spcPts val="0"/>
              </a:spcAft>
              <a:buClr>
                <a:srgbClr val="B4A7D6"/>
              </a:buClr>
              <a:buSzPts val="1800"/>
              <a:buFont typeface="Merriweather"/>
              <a:buChar char="★"/>
            </a:pPr>
            <a:r>
              <a:rPr lang="en" sz="1800">
                <a:latin typeface="Merriweather"/>
                <a:ea typeface="Merriweather"/>
                <a:cs typeface="Merriweather"/>
                <a:sym typeface="Merriweather"/>
              </a:rPr>
              <a:t>innervated</a:t>
            </a:r>
            <a:r>
              <a:rPr lang="en" sz="1800">
                <a:solidFill>
                  <a:srgbClr val="B4A7D6"/>
                </a:solidFill>
                <a:latin typeface="Merriweather"/>
                <a:ea typeface="Merriweather"/>
                <a:cs typeface="Merriweather"/>
                <a:sym typeface="Merriweather"/>
              </a:rPr>
              <a:t> </a:t>
            </a:r>
            <a:r>
              <a:rPr lang="en" sz="1600">
                <a:latin typeface="Merriweather"/>
                <a:ea typeface="Merriweather"/>
                <a:cs typeface="Merriweather"/>
                <a:sym typeface="Merriweather"/>
              </a:rPr>
              <a:t>by</a:t>
            </a:r>
            <a:r>
              <a:rPr lang="en" sz="1800">
                <a:solidFill>
                  <a:srgbClr val="B4A7D6"/>
                </a:solidFill>
                <a:latin typeface="Merriweather"/>
                <a:ea typeface="Merriweather"/>
                <a:cs typeface="Merriweather"/>
                <a:sym typeface="Merriweather"/>
              </a:rPr>
              <a:t> enteric nervous system (ENS), </a:t>
            </a:r>
            <a:r>
              <a:rPr lang="en" sz="1600">
                <a:latin typeface="Merriweather"/>
                <a:ea typeface="Merriweather"/>
                <a:cs typeface="Merriweather"/>
                <a:sym typeface="Merriweather"/>
              </a:rPr>
              <a:t>and</a:t>
            </a:r>
            <a:r>
              <a:rPr lang="en" sz="1800">
                <a:solidFill>
                  <a:srgbClr val="B4A7D6"/>
                </a:solidFill>
                <a:latin typeface="Merriweather"/>
                <a:ea typeface="Merriweather"/>
                <a:cs typeface="Merriweather"/>
                <a:sym typeface="Merriweather"/>
              </a:rPr>
              <a:t> </a:t>
            </a:r>
            <a:r>
              <a:rPr lang="en" sz="1600">
                <a:latin typeface="Merriweather"/>
                <a:ea typeface="Merriweather"/>
                <a:cs typeface="Merriweather"/>
                <a:sym typeface="Merriweather"/>
              </a:rPr>
              <a:t>mainly by </a:t>
            </a:r>
            <a:r>
              <a:rPr b="1" lang="en" sz="1900">
                <a:solidFill>
                  <a:srgbClr val="B4A7D6"/>
                </a:solidFill>
                <a:latin typeface="Merriweather"/>
                <a:ea typeface="Merriweather"/>
                <a:cs typeface="Merriweather"/>
                <a:sym typeface="Merriweather"/>
              </a:rPr>
              <a:t>E</a:t>
            </a:r>
            <a:r>
              <a:rPr b="1" lang="en" sz="1900">
                <a:solidFill>
                  <a:srgbClr val="B4A7D6"/>
                </a:solidFill>
                <a:latin typeface="Merriweather"/>
                <a:ea typeface="Merriweather"/>
                <a:cs typeface="Merriweather"/>
                <a:sym typeface="Merriweather"/>
              </a:rPr>
              <a:t>xcitatory</a:t>
            </a:r>
            <a:r>
              <a:rPr lang="en" sz="1600">
                <a:latin typeface="Merriweather"/>
                <a:ea typeface="Merriweather"/>
                <a:cs typeface="Merriweather"/>
                <a:sym typeface="Merriweather"/>
              </a:rPr>
              <a:t> motor neurons</a:t>
            </a:r>
            <a:r>
              <a:rPr lang="en" sz="1600">
                <a:solidFill>
                  <a:srgbClr val="B4A7D6"/>
                </a:solidFill>
                <a:latin typeface="Merriweather"/>
                <a:ea typeface="Merriweather"/>
                <a:cs typeface="Merriweather"/>
                <a:sym typeface="Merriweather"/>
              </a:rPr>
              <a:t>. </a:t>
            </a:r>
            <a:endParaRPr sz="1600">
              <a:solidFill>
                <a:srgbClr val="B4A7D6"/>
              </a:solidFill>
              <a:latin typeface="Merriweather"/>
              <a:ea typeface="Merriweather"/>
              <a:cs typeface="Merriweather"/>
              <a:sym typeface="Merriweather"/>
            </a:endParaRPr>
          </a:p>
          <a:p>
            <a:pPr indent="0" lvl="0" marL="0" rtl="0" algn="l">
              <a:spcBef>
                <a:spcPts val="0"/>
              </a:spcBef>
              <a:spcAft>
                <a:spcPts val="0"/>
              </a:spcAft>
              <a:buNone/>
            </a:pPr>
            <a:r>
              <a:t/>
            </a:r>
            <a:endParaRPr sz="1800">
              <a:solidFill>
                <a:srgbClr val="B4A7D6"/>
              </a:solidFill>
              <a:latin typeface="Merriweather"/>
              <a:ea typeface="Merriweather"/>
              <a:cs typeface="Merriweather"/>
              <a:sym typeface="Merriweather"/>
            </a:endParaRPr>
          </a:p>
          <a:p>
            <a:pPr indent="-342900" lvl="0" marL="457200" rtl="0" algn="l">
              <a:spcBef>
                <a:spcPts val="0"/>
              </a:spcBef>
              <a:spcAft>
                <a:spcPts val="0"/>
              </a:spcAft>
              <a:buClr>
                <a:srgbClr val="B4A7D6"/>
              </a:buClr>
              <a:buSzPts val="1800"/>
              <a:buFont typeface="Merriweather"/>
              <a:buChar char="★"/>
            </a:pPr>
            <a:r>
              <a:rPr lang="en" sz="1800">
                <a:solidFill>
                  <a:schemeClr val="dk1"/>
                </a:solidFill>
                <a:latin typeface="Merriweather"/>
                <a:ea typeface="Merriweather"/>
                <a:cs typeface="Merriweather"/>
                <a:sym typeface="Merriweather"/>
              </a:rPr>
              <a:t>Ca</a:t>
            </a:r>
            <a:r>
              <a:rPr baseline="30000" lang="en" sz="1500">
                <a:solidFill>
                  <a:schemeClr val="dk1"/>
                </a:solidFill>
                <a:highlight>
                  <a:schemeClr val="lt1"/>
                </a:highlight>
                <a:latin typeface="Merriweather"/>
                <a:ea typeface="Merriweather"/>
                <a:cs typeface="Merriweather"/>
                <a:sym typeface="Merriweather"/>
              </a:rPr>
              <a:t>+2</a:t>
            </a:r>
            <a:r>
              <a:rPr lang="en" sz="1800">
                <a:latin typeface="Merriweather"/>
                <a:ea typeface="Merriweather"/>
                <a:cs typeface="Merriweather"/>
                <a:sym typeface="Merriweather"/>
              </a:rPr>
              <a:t> influx from</a:t>
            </a:r>
            <a:r>
              <a:rPr lang="en" sz="1800">
                <a:solidFill>
                  <a:srgbClr val="B4A7D6"/>
                </a:solidFill>
                <a:latin typeface="Merriweather"/>
                <a:ea typeface="Merriweather"/>
                <a:cs typeface="Merriweather"/>
                <a:sym typeface="Merriweather"/>
              </a:rPr>
              <a:t> </a:t>
            </a:r>
            <a:r>
              <a:rPr b="1" lang="en" sz="1900">
                <a:solidFill>
                  <a:srgbClr val="B4A7D6"/>
                </a:solidFill>
                <a:latin typeface="Merriweather"/>
                <a:ea typeface="Merriweather"/>
                <a:cs typeface="Merriweather"/>
                <a:sym typeface="Merriweather"/>
              </a:rPr>
              <a:t>outside</a:t>
            </a:r>
            <a:r>
              <a:rPr lang="en" sz="1800">
                <a:solidFill>
                  <a:srgbClr val="B4A7D6"/>
                </a:solidFill>
                <a:latin typeface="Merriweather"/>
                <a:ea typeface="Merriweather"/>
                <a:cs typeface="Merriweather"/>
                <a:sym typeface="Merriweather"/>
              </a:rPr>
              <a:t> </a:t>
            </a:r>
            <a:r>
              <a:rPr lang="en" sz="1800">
                <a:latin typeface="Merriweather"/>
                <a:ea typeface="Merriweather"/>
                <a:cs typeface="Merriweather"/>
                <a:sym typeface="Merriweather"/>
              </a:rPr>
              <a:t>is</a:t>
            </a:r>
            <a:r>
              <a:rPr lang="en" sz="1800">
                <a:solidFill>
                  <a:srgbClr val="B4A7D6"/>
                </a:solidFill>
                <a:latin typeface="Merriweather"/>
                <a:ea typeface="Merriweather"/>
                <a:cs typeface="Merriweather"/>
                <a:sym typeface="Merriweather"/>
              </a:rPr>
              <a:t> </a:t>
            </a:r>
            <a:r>
              <a:rPr lang="en" sz="1800">
                <a:latin typeface="Merriweather"/>
                <a:ea typeface="Merriweather"/>
                <a:cs typeface="Merriweather"/>
                <a:sym typeface="Merriweather"/>
              </a:rPr>
              <a:t>important in </a:t>
            </a:r>
            <a:r>
              <a:rPr lang="en" sz="1800">
                <a:latin typeface="Merriweather"/>
                <a:ea typeface="Merriweather"/>
                <a:cs typeface="Merriweather"/>
                <a:sym typeface="Merriweather"/>
              </a:rPr>
              <a:t>their </a:t>
            </a:r>
            <a:r>
              <a:rPr lang="en" sz="1800">
                <a:latin typeface="Merriweather"/>
                <a:ea typeface="Merriweather"/>
                <a:cs typeface="Merriweather"/>
                <a:sym typeface="Merriweather"/>
              </a:rPr>
              <a:t>activity.</a:t>
            </a:r>
            <a:r>
              <a:rPr lang="en" sz="1800">
                <a:solidFill>
                  <a:srgbClr val="B4A7D6"/>
                </a:solidFill>
                <a:latin typeface="Merriweather"/>
                <a:ea typeface="Merriweather"/>
                <a:cs typeface="Merriweather"/>
                <a:sym typeface="Merriweather"/>
              </a:rPr>
              <a:t> </a:t>
            </a:r>
            <a:endParaRPr>
              <a:solidFill>
                <a:srgbClr val="B4A7D6"/>
              </a:solidFill>
            </a:endParaRPr>
          </a:p>
        </p:txBody>
      </p:sp>
      <p:sp>
        <p:nvSpPr>
          <p:cNvPr id="189" name="Google Shape;189;p17"/>
          <p:cNvSpPr txBox="1"/>
          <p:nvPr/>
        </p:nvSpPr>
        <p:spPr>
          <a:xfrm>
            <a:off x="261550" y="14726448"/>
            <a:ext cx="4437300" cy="284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100">
                <a:solidFill>
                  <a:srgbClr val="B6D7A8"/>
                </a:solidFill>
                <a:latin typeface="Merriweather"/>
                <a:ea typeface="Merriweather"/>
                <a:cs typeface="Merriweather"/>
                <a:sym typeface="Merriweather"/>
              </a:rPr>
              <a:t>2</a:t>
            </a:r>
            <a:r>
              <a:rPr b="1" lang="en" sz="3100">
                <a:solidFill>
                  <a:srgbClr val="B6D7A8"/>
                </a:solidFill>
                <a:latin typeface="Merriweather"/>
                <a:ea typeface="Merriweather"/>
                <a:cs typeface="Merriweather"/>
                <a:sym typeface="Merriweather"/>
              </a:rPr>
              <a:t>.</a:t>
            </a:r>
            <a:r>
              <a:rPr b="1" lang="en" sz="1900">
                <a:solidFill>
                  <a:srgbClr val="B4A7D6"/>
                </a:solidFill>
                <a:latin typeface="Merriweather"/>
                <a:ea typeface="Merriweather"/>
                <a:cs typeface="Merriweather"/>
                <a:sym typeface="Merriweather"/>
              </a:rPr>
              <a:t> </a:t>
            </a:r>
            <a:r>
              <a:rPr b="1" lang="en" sz="1900">
                <a:highlight>
                  <a:srgbClr val="D9EAD3"/>
                </a:highlight>
                <a:latin typeface="Merriweather"/>
                <a:ea typeface="Merriweather"/>
                <a:cs typeface="Merriweather"/>
                <a:sym typeface="Merriweather"/>
              </a:rPr>
              <a:t>Circular Smooth Muscles</a:t>
            </a:r>
            <a:endParaRPr b="1" sz="1900">
              <a:highlight>
                <a:srgbClr val="D9EAD3"/>
              </a:highlight>
              <a:latin typeface="Merriweather"/>
              <a:ea typeface="Merriweather"/>
              <a:cs typeface="Merriweather"/>
              <a:sym typeface="Merriweather"/>
            </a:endParaRPr>
          </a:p>
          <a:p>
            <a:pPr indent="0" lvl="0" marL="0" rtl="0" algn="l">
              <a:spcBef>
                <a:spcPts val="0"/>
              </a:spcBef>
              <a:spcAft>
                <a:spcPts val="0"/>
              </a:spcAft>
              <a:buNone/>
            </a:pPr>
            <a:r>
              <a:t/>
            </a:r>
            <a:endParaRPr b="1" sz="1200">
              <a:solidFill>
                <a:srgbClr val="B4A7D6"/>
              </a:solidFill>
              <a:latin typeface="Merriweather"/>
              <a:ea typeface="Merriweather"/>
              <a:cs typeface="Merriweather"/>
              <a:sym typeface="Merriweather"/>
            </a:endParaRPr>
          </a:p>
          <a:p>
            <a:pPr indent="-349250" lvl="0" marL="457200" rtl="0" algn="l">
              <a:spcBef>
                <a:spcPts val="0"/>
              </a:spcBef>
              <a:spcAft>
                <a:spcPts val="0"/>
              </a:spcAft>
              <a:buClr>
                <a:srgbClr val="93C47D"/>
              </a:buClr>
              <a:buSzPts val="1900"/>
              <a:buFont typeface="Merriweather"/>
              <a:buChar char="★"/>
            </a:pPr>
            <a:r>
              <a:rPr b="1" lang="en" sz="1900">
                <a:solidFill>
                  <a:srgbClr val="93C47D"/>
                </a:solidFill>
                <a:latin typeface="Merriweather"/>
                <a:ea typeface="Merriweather"/>
                <a:cs typeface="Merriweather"/>
                <a:sym typeface="Merriweather"/>
              </a:rPr>
              <a:t>Contraction:</a:t>
            </a:r>
            <a:endParaRPr sz="1900">
              <a:solidFill>
                <a:srgbClr val="93C47D"/>
              </a:solidFill>
              <a:latin typeface="Merriweather"/>
              <a:ea typeface="Merriweather"/>
              <a:cs typeface="Merriweather"/>
              <a:sym typeface="Merriweather"/>
            </a:endParaRPr>
          </a:p>
          <a:p>
            <a:pPr indent="-330200" lvl="0" marL="457200" rtl="0" algn="l">
              <a:spcBef>
                <a:spcPts val="0"/>
              </a:spcBef>
              <a:spcAft>
                <a:spcPts val="0"/>
              </a:spcAft>
              <a:buClr>
                <a:srgbClr val="B4A7D6"/>
              </a:buClr>
              <a:buSzPts val="1600"/>
              <a:buFont typeface="Merriweather"/>
              <a:buChar char="-"/>
            </a:pPr>
            <a:r>
              <a:rPr lang="en" sz="1600">
                <a:latin typeface="Merriweather"/>
                <a:ea typeface="Merriweather"/>
                <a:cs typeface="Merriweather"/>
                <a:sym typeface="Merriweather"/>
              </a:rPr>
              <a:t>Reduces the diameter of the lumen</a:t>
            </a:r>
            <a:endParaRPr sz="1600">
              <a:latin typeface="Merriweather"/>
              <a:ea typeface="Merriweather"/>
              <a:cs typeface="Merriweather"/>
              <a:sym typeface="Merriweather"/>
            </a:endParaRPr>
          </a:p>
          <a:p>
            <a:pPr indent="-330200" lvl="0" marL="457200" rtl="0" algn="l">
              <a:spcBef>
                <a:spcPts val="0"/>
              </a:spcBef>
              <a:spcAft>
                <a:spcPts val="0"/>
              </a:spcAft>
              <a:buClr>
                <a:srgbClr val="B4A7D6"/>
              </a:buClr>
              <a:buSzPts val="1600"/>
              <a:buFont typeface="Merriweather"/>
              <a:buChar char="-"/>
            </a:pPr>
            <a:r>
              <a:rPr lang="en" sz="1600">
                <a:latin typeface="Merriweather"/>
                <a:ea typeface="Merriweather"/>
                <a:cs typeface="Merriweather"/>
                <a:sym typeface="Merriweather"/>
              </a:rPr>
              <a:t>Increases the length</a:t>
            </a:r>
            <a:r>
              <a:rPr lang="en" sz="1600">
                <a:solidFill>
                  <a:srgbClr val="B4A7D6"/>
                </a:solidFill>
                <a:latin typeface="Merriweather"/>
                <a:ea typeface="Merriweather"/>
                <a:cs typeface="Merriweather"/>
                <a:sym typeface="Merriweather"/>
              </a:rPr>
              <a:t>.</a:t>
            </a:r>
            <a:endParaRPr sz="1600">
              <a:solidFill>
                <a:srgbClr val="B4A7D6"/>
              </a:solidFill>
              <a:latin typeface="Merriweather"/>
              <a:ea typeface="Merriweather"/>
              <a:cs typeface="Merriweather"/>
              <a:sym typeface="Merriweather"/>
            </a:endParaRPr>
          </a:p>
          <a:p>
            <a:pPr indent="0" lvl="0" marL="0" rtl="0" algn="l">
              <a:spcBef>
                <a:spcPts val="0"/>
              </a:spcBef>
              <a:spcAft>
                <a:spcPts val="0"/>
              </a:spcAft>
              <a:buNone/>
            </a:pPr>
            <a:r>
              <a:t/>
            </a:r>
            <a:endParaRPr sz="1800">
              <a:solidFill>
                <a:srgbClr val="B4A7D6"/>
              </a:solidFill>
              <a:latin typeface="Merriweather"/>
              <a:ea typeface="Merriweather"/>
              <a:cs typeface="Merriweather"/>
              <a:sym typeface="Merriweather"/>
            </a:endParaRPr>
          </a:p>
          <a:p>
            <a:pPr indent="-342900" lvl="0" marL="457200" rtl="0" algn="l">
              <a:spcBef>
                <a:spcPts val="0"/>
              </a:spcBef>
              <a:spcAft>
                <a:spcPts val="0"/>
              </a:spcAft>
              <a:buClr>
                <a:srgbClr val="B4A7D6"/>
              </a:buClr>
              <a:buSzPts val="1800"/>
              <a:buFont typeface="Merriweather"/>
              <a:buChar char="★"/>
            </a:pPr>
            <a:r>
              <a:rPr lang="en" sz="1700">
                <a:latin typeface="Merriweather"/>
                <a:ea typeface="Merriweather"/>
                <a:cs typeface="Merriweather"/>
                <a:sym typeface="Merriweather"/>
              </a:rPr>
              <a:t>innervated by ENS,</a:t>
            </a:r>
            <a:r>
              <a:rPr b="1" lang="en" sz="1800">
                <a:solidFill>
                  <a:srgbClr val="B4A7D6"/>
                </a:solidFill>
                <a:latin typeface="Merriweather"/>
                <a:ea typeface="Merriweather"/>
                <a:cs typeface="Merriweather"/>
                <a:sym typeface="Merriweather"/>
              </a:rPr>
              <a:t> </a:t>
            </a:r>
            <a:r>
              <a:rPr b="1" lang="en" sz="1900">
                <a:solidFill>
                  <a:srgbClr val="B4A7D6"/>
                </a:solidFill>
                <a:latin typeface="Merriweather"/>
                <a:ea typeface="Merriweather"/>
                <a:cs typeface="Merriweather"/>
                <a:sym typeface="Merriweather"/>
              </a:rPr>
              <a:t>both</a:t>
            </a:r>
            <a:r>
              <a:rPr lang="en" sz="1600">
                <a:latin typeface="Merriweather"/>
                <a:ea typeface="Merriweather"/>
                <a:cs typeface="Merriweather"/>
                <a:sym typeface="Merriweather"/>
              </a:rPr>
              <a:t> excitatory &amp; inhibitory motor neurons.</a:t>
            </a:r>
            <a:endParaRPr sz="1600">
              <a:solidFill>
                <a:srgbClr val="B4A7D6"/>
              </a:solidFill>
              <a:latin typeface="Merriweather"/>
              <a:ea typeface="Merriweather"/>
              <a:cs typeface="Merriweather"/>
              <a:sym typeface="Merriweather"/>
            </a:endParaRPr>
          </a:p>
          <a:p>
            <a:pPr indent="0" lvl="0" marL="0" rtl="0" algn="l">
              <a:spcBef>
                <a:spcPts val="0"/>
              </a:spcBef>
              <a:spcAft>
                <a:spcPts val="0"/>
              </a:spcAft>
              <a:buNone/>
            </a:pPr>
            <a:r>
              <a:t/>
            </a:r>
            <a:endParaRPr sz="1800">
              <a:solidFill>
                <a:srgbClr val="B4A7D6"/>
              </a:solidFill>
              <a:latin typeface="Merriweather"/>
              <a:ea typeface="Merriweather"/>
              <a:cs typeface="Merriweather"/>
              <a:sym typeface="Merriweather"/>
            </a:endParaRPr>
          </a:p>
          <a:p>
            <a:pPr indent="-342900" lvl="0" marL="457200" rtl="0" algn="l">
              <a:spcBef>
                <a:spcPts val="0"/>
              </a:spcBef>
              <a:spcAft>
                <a:spcPts val="0"/>
              </a:spcAft>
              <a:buClr>
                <a:srgbClr val="B4A7D6"/>
              </a:buClr>
              <a:buSzPts val="1800"/>
              <a:buFont typeface="Merriweather"/>
              <a:buChar char="★"/>
            </a:pPr>
            <a:r>
              <a:rPr b="1" lang="en" sz="1900">
                <a:solidFill>
                  <a:srgbClr val="B4A7D6"/>
                </a:solidFill>
                <a:latin typeface="Merriweather"/>
                <a:ea typeface="Merriweather"/>
                <a:cs typeface="Merriweather"/>
                <a:sym typeface="Merriweather"/>
              </a:rPr>
              <a:t>Intracellular</a:t>
            </a:r>
            <a:r>
              <a:rPr b="1" lang="en" sz="1800">
                <a:solidFill>
                  <a:srgbClr val="B4A7D6"/>
                </a:solidFill>
                <a:latin typeface="Merriweather"/>
                <a:ea typeface="Merriweather"/>
                <a:cs typeface="Merriweather"/>
                <a:sym typeface="Merriweather"/>
              </a:rPr>
              <a:t> </a:t>
            </a:r>
            <a:r>
              <a:rPr lang="en" sz="1800">
                <a:latin typeface="Merriweather"/>
                <a:ea typeface="Merriweather"/>
                <a:cs typeface="Merriweather"/>
                <a:sym typeface="Merriweather"/>
              </a:rPr>
              <a:t>release of Ca</a:t>
            </a:r>
            <a:r>
              <a:rPr baseline="30000" lang="en" sz="1500">
                <a:solidFill>
                  <a:schemeClr val="dk1"/>
                </a:solidFill>
                <a:highlight>
                  <a:schemeClr val="lt1"/>
                </a:highlight>
                <a:latin typeface="Merriweather"/>
                <a:ea typeface="Merriweather"/>
                <a:cs typeface="Merriweather"/>
                <a:sym typeface="Merriweather"/>
              </a:rPr>
              <a:t>+2</a:t>
            </a:r>
            <a:r>
              <a:rPr lang="en" sz="1800">
                <a:latin typeface="Merriweather"/>
                <a:ea typeface="Merriweather"/>
                <a:cs typeface="Merriweather"/>
                <a:sym typeface="Merriweather"/>
              </a:rPr>
              <a:t> is more important.</a:t>
            </a:r>
            <a:endParaRPr sz="1800">
              <a:latin typeface="Merriweather"/>
              <a:ea typeface="Merriweather"/>
              <a:cs typeface="Merriweather"/>
              <a:sym typeface="Merriweather"/>
            </a:endParaRPr>
          </a:p>
          <a:p>
            <a:pPr indent="0" lvl="0" marL="0" rtl="0" algn="l">
              <a:spcBef>
                <a:spcPts val="0"/>
              </a:spcBef>
              <a:spcAft>
                <a:spcPts val="0"/>
              </a:spcAft>
              <a:buNone/>
            </a:pPr>
            <a:r>
              <a:t/>
            </a:r>
            <a:endParaRPr b="1" sz="1800">
              <a:solidFill>
                <a:srgbClr val="B4A7D6"/>
              </a:solidFill>
              <a:latin typeface="Merriweather"/>
              <a:ea typeface="Merriweather"/>
              <a:cs typeface="Merriweather"/>
              <a:sym typeface="Merriweather"/>
            </a:endParaRPr>
          </a:p>
          <a:p>
            <a:pPr indent="-342900" lvl="0" marL="457200" rtl="0" algn="l">
              <a:spcBef>
                <a:spcPts val="0"/>
              </a:spcBef>
              <a:spcAft>
                <a:spcPts val="0"/>
              </a:spcAft>
              <a:buClr>
                <a:srgbClr val="B4A7D6"/>
              </a:buClr>
              <a:buSzPts val="1800"/>
              <a:buFont typeface="Merriweather"/>
              <a:buChar char="★"/>
            </a:pPr>
            <a:r>
              <a:rPr b="1" lang="en" sz="1800">
                <a:solidFill>
                  <a:srgbClr val="B4A7D6"/>
                </a:solidFill>
                <a:latin typeface="Merriweather"/>
                <a:ea typeface="Merriweather"/>
                <a:cs typeface="Merriweather"/>
                <a:sym typeface="Merriweather"/>
              </a:rPr>
              <a:t>Thicker and more powerful</a:t>
            </a:r>
            <a:endParaRPr b="1" sz="1800">
              <a:solidFill>
                <a:srgbClr val="B4A7D6"/>
              </a:solidFill>
              <a:latin typeface="Merriweather"/>
              <a:ea typeface="Merriweather"/>
              <a:cs typeface="Merriweather"/>
              <a:sym typeface="Merriweather"/>
            </a:endParaRPr>
          </a:p>
          <a:p>
            <a:pPr indent="0" lvl="0" marL="0" rtl="0" algn="l">
              <a:spcBef>
                <a:spcPts val="0"/>
              </a:spcBef>
              <a:spcAft>
                <a:spcPts val="0"/>
              </a:spcAft>
              <a:buNone/>
            </a:pPr>
            <a:r>
              <a:t/>
            </a:r>
            <a:endParaRPr b="1" sz="1800">
              <a:solidFill>
                <a:srgbClr val="B4A7D6"/>
              </a:solidFill>
              <a:latin typeface="Merriweather"/>
              <a:ea typeface="Merriweather"/>
              <a:cs typeface="Merriweather"/>
              <a:sym typeface="Merriweather"/>
            </a:endParaRPr>
          </a:p>
          <a:p>
            <a:pPr indent="-342900" lvl="0" marL="457200" rtl="0" algn="l">
              <a:spcBef>
                <a:spcPts val="0"/>
              </a:spcBef>
              <a:spcAft>
                <a:spcPts val="0"/>
              </a:spcAft>
              <a:buClr>
                <a:srgbClr val="B4A7D6"/>
              </a:buClr>
              <a:buSzPts val="1800"/>
              <a:buFont typeface="Merriweather"/>
              <a:buChar char="★"/>
            </a:pPr>
            <a:r>
              <a:rPr b="1" lang="en" sz="1800">
                <a:solidFill>
                  <a:srgbClr val="B4A7D6"/>
                </a:solidFill>
                <a:latin typeface="Merriweather"/>
                <a:ea typeface="Merriweather"/>
                <a:cs typeface="Merriweather"/>
                <a:sym typeface="Merriweather"/>
              </a:rPr>
              <a:t>More gap junctions</a:t>
            </a:r>
            <a:endParaRPr b="1" sz="1800">
              <a:solidFill>
                <a:srgbClr val="B4A7D6"/>
              </a:solidFill>
              <a:latin typeface="Merriweather"/>
              <a:ea typeface="Merriweather"/>
              <a:cs typeface="Merriweather"/>
              <a:sym typeface="Merriweather"/>
            </a:endParaRPr>
          </a:p>
        </p:txBody>
      </p:sp>
      <p:sp>
        <p:nvSpPr>
          <p:cNvPr id="190" name="Google Shape;190;p17"/>
          <p:cNvSpPr txBox="1"/>
          <p:nvPr/>
        </p:nvSpPr>
        <p:spPr>
          <a:xfrm>
            <a:off x="5110912" y="10948297"/>
            <a:ext cx="4293600" cy="284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100">
                <a:solidFill>
                  <a:srgbClr val="B6D7A8"/>
                </a:solidFill>
                <a:latin typeface="Merriweather"/>
                <a:ea typeface="Merriweather"/>
                <a:cs typeface="Merriweather"/>
                <a:sym typeface="Merriweather"/>
              </a:rPr>
              <a:t>1.</a:t>
            </a:r>
            <a:r>
              <a:rPr b="1" lang="en" sz="3100">
                <a:solidFill>
                  <a:srgbClr val="B4A7D6"/>
                </a:solidFill>
                <a:latin typeface="Merriweather"/>
                <a:ea typeface="Merriweather"/>
                <a:cs typeface="Merriweather"/>
                <a:sym typeface="Merriweather"/>
              </a:rPr>
              <a:t> </a:t>
            </a:r>
            <a:r>
              <a:rPr b="1" lang="en" sz="1900">
                <a:highlight>
                  <a:srgbClr val="D9EAD3"/>
                </a:highlight>
                <a:latin typeface="Merriweather"/>
                <a:ea typeface="Merriweather"/>
                <a:cs typeface="Merriweather"/>
                <a:sym typeface="Merriweather"/>
              </a:rPr>
              <a:t>Unitary </a:t>
            </a:r>
            <a:r>
              <a:rPr b="1" lang="en" sz="1900">
                <a:solidFill>
                  <a:srgbClr val="45818E"/>
                </a:solidFill>
                <a:highlight>
                  <a:srgbClr val="D9EAD3"/>
                </a:highlight>
                <a:latin typeface="Merriweather"/>
                <a:ea typeface="Merriweather"/>
                <a:cs typeface="Merriweather"/>
                <a:sym typeface="Merriweather"/>
              </a:rPr>
              <a:t>(single-unit)</a:t>
            </a:r>
            <a:endParaRPr b="1" sz="1900">
              <a:solidFill>
                <a:srgbClr val="45818E"/>
              </a:solidFill>
              <a:highlight>
                <a:srgbClr val="D9EAD3"/>
              </a:highlight>
              <a:latin typeface="Merriweather"/>
              <a:ea typeface="Merriweather"/>
              <a:cs typeface="Merriweather"/>
              <a:sym typeface="Merriweather"/>
            </a:endParaRPr>
          </a:p>
          <a:p>
            <a:pPr indent="0" lvl="0" marL="0" rtl="0" algn="l">
              <a:spcBef>
                <a:spcPts val="0"/>
              </a:spcBef>
              <a:spcAft>
                <a:spcPts val="0"/>
              </a:spcAft>
              <a:buNone/>
            </a:pPr>
            <a:r>
              <a:t/>
            </a:r>
            <a:endParaRPr b="1" sz="1200">
              <a:highlight>
                <a:srgbClr val="D9EAD3"/>
              </a:highlight>
              <a:latin typeface="Merriweather"/>
              <a:ea typeface="Merriweather"/>
              <a:cs typeface="Merriweather"/>
              <a:sym typeface="Merriweather"/>
            </a:endParaRPr>
          </a:p>
          <a:p>
            <a:pPr indent="-349250" lvl="0" marL="457200" rtl="0" algn="l">
              <a:spcBef>
                <a:spcPts val="0"/>
              </a:spcBef>
              <a:spcAft>
                <a:spcPts val="0"/>
              </a:spcAft>
              <a:buClr>
                <a:srgbClr val="93C47D"/>
              </a:buClr>
              <a:buSzPts val="1900"/>
              <a:buFont typeface="Merriweather"/>
              <a:buChar char="★"/>
            </a:pPr>
            <a:r>
              <a:rPr b="1" lang="en" sz="1900">
                <a:solidFill>
                  <a:srgbClr val="93C47D"/>
                </a:solidFill>
                <a:highlight>
                  <a:srgbClr val="FFFFFF"/>
                </a:highlight>
                <a:latin typeface="Merriweather"/>
                <a:ea typeface="Merriweather"/>
                <a:cs typeface="Merriweather"/>
                <a:sym typeface="Merriweather"/>
              </a:rPr>
              <a:t>Contracts </a:t>
            </a:r>
            <a:endParaRPr b="1" sz="1900">
              <a:solidFill>
                <a:srgbClr val="93C47D"/>
              </a:solidFill>
              <a:highlight>
                <a:srgbClr val="FFFFFF"/>
              </a:highlight>
              <a:latin typeface="Merriweather"/>
              <a:ea typeface="Merriweather"/>
              <a:cs typeface="Merriweather"/>
              <a:sym typeface="Merriweather"/>
            </a:endParaRPr>
          </a:p>
          <a:p>
            <a:pPr indent="-330200" lvl="0" marL="457200" rtl="0" algn="l">
              <a:spcBef>
                <a:spcPts val="0"/>
              </a:spcBef>
              <a:spcAft>
                <a:spcPts val="0"/>
              </a:spcAft>
              <a:buClr>
                <a:srgbClr val="93C47D"/>
              </a:buClr>
              <a:buSzPts val="1600"/>
              <a:buFont typeface="Merriweather"/>
              <a:buChar char="-"/>
            </a:pPr>
            <a:r>
              <a:rPr lang="en" sz="1600">
                <a:highlight>
                  <a:srgbClr val="FFFFFF"/>
                </a:highlight>
                <a:latin typeface="Merriweather"/>
                <a:ea typeface="Merriweather"/>
                <a:cs typeface="Merriweather"/>
                <a:sym typeface="Merriweather"/>
              </a:rPr>
              <a:t>in the absence of neural or hormonal influence</a:t>
            </a:r>
            <a:r>
              <a:rPr b="1" lang="en" sz="1600">
                <a:solidFill>
                  <a:srgbClr val="93C47D"/>
                </a:solidFill>
                <a:highlight>
                  <a:srgbClr val="FFFFFF"/>
                </a:highlight>
                <a:latin typeface="Merriweather"/>
                <a:ea typeface="Merriweather"/>
                <a:cs typeface="Merriweather"/>
                <a:sym typeface="Merriweather"/>
              </a:rPr>
              <a:t>.</a:t>
            </a:r>
            <a:endParaRPr b="1" sz="1600">
              <a:solidFill>
                <a:srgbClr val="93C47D"/>
              </a:solidFill>
              <a:highlight>
                <a:srgbClr val="FFFFFF"/>
              </a:highlight>
              <a:latin typeface="Merriweather"/>
              <a:ea typeface="Merriweather"/>
              <a:cs typeface="Merriweather"/>
              <a:sym typeface="Merriweather"/>
            </a:endParaRPr>
          </a:p>
          <a:p>
            <a:pPr indent="-330200" lvl="0" marL="457200" rtl="0" algn="l">
              <a:spcBef>
                <a:spcPts val="0"/>
              </a:spcBef>
              <a:spcAft>
                <a:spcPts val="0"/>
              </a:spcAft>
              <a:buClr>
                <a:srgbClr val="93C47D"/>
              </a:buClr>
              <a:buSzPts val="1600"/>
              <a:buFont typeface="Merriweather"/>
              <a:buChar char="-"/>
            </a:pPr>
            <a:r>
              <a:rPr lang="en" sz="1600">
                <a:highlight>
                  <a:srgbClr val="FFFFFF"/>
                </a:highlight>
                <a:latin typeface="Merriweather"/>
                <a:ea typeface="Merriweather"/>
                <a:cs typeface="Merriweather"/>
                <a:sym typeface="Merriweather"/>
              </a:rPr>
              <a:t>in response to stretch</a:t>
            </a:r>
            <a:r>
              <a:rPr b="1" lang="en" sz="1600">
                <a:solidFill>
                  <a:srgbClr val="93C47D"/>
                </a:solidFill>
                <a:highlight>
                  <a:srgbClr val="FFFFFF"/>
                </a:highlight>
                <a:latin typeface="Merriweather"/>
                <a:ea typeface="Merriweather"/>
                <a:cs typeface="Merriweather"/>
                <a:sym typeface="Merriweather"/>
              </a:rPr>
              <a:t>.</a:t>
            </a:r>
            <a:endParaRPr b="1" sz="1600">
              <a:solidFill>
                <a:srgbClr val="93C47D"/>
              </a:solidFill>
              <a:highlight>
                <a:srgbClr val="FFFFFF"/>
              </a:highlight>
              <a:latin typeface="Merriweather"/>
              <a:ea typeface="Merriweather"/>
              <a:cs typeface="Merriweather"/>
              <a:sym typeface="Merriweather"/>
            </a:endParaRPr>
          </a:p>
          <a:p>
            <a:pPr indent="0" lvl="0" marL="0" rtl="0" algn="l">
              <a:spcBef>
                <a:spcPts val="0"/>
              </a:spcBef>
              <a:spcAft>
                <a:spcPts val="0"/>
              </a:spcAft>
              <a:buNone/>
            </a:pPr>
            <a:r>
              <a:t/>
            </a:r>
            <a:endParaRPr b="1" sz="1900">
              <a:solidFill>
                <a:srgbClr val="93C47D"/>
              </a:solidFill>
              <a:highlight>
                <a:srgbClr val="FFFFFF"/>
              </a:highlight>
              <a:latin typeface="Merriweather"/>
              <a:ea typeface="Merriweather"/>
              <a:cs typeface="Merriweather"/>
              <a:sym typeface="Merriweather"/>
            </a:endParaRPr>
          </a:p>
          <a:p>
            <a:pPr indent="-349250" lvl="0" marL="457200" rtl="0" algn="l">
              <a:spcBef>
                <a:spcPts val="0"/>
              </a:spcBef>
              <a:spcAft>
                <a:spcPts val="0"/>
              </a:spcAft>
              <a:buClr>
                <a:srgbClr val="93C47D"/>
              </a:buClr>
              <a:buSzPts val="1900"/>
              <a:buFont typeface="Merriweather"/>
              <a:buChar char="★"/>
            </a:pPr>
            <a:r>
              <a:rPr b="1" lang="en" sz="1900">
                <a:solidFill>
                  <a:srgbClr val="93C47D"/>
                </a:solidFill>
                <a:highlight>
                  <a:srgbClr val="FFFFFF"/>
                </a:highlight>
                <a:latin typeface="Merriweather"/>
                <a:ea typeface="Merriweather"/>
                <a:cs typeface="Merriweather"/>
                <a:sym typeface="Merriweather"/>
              </a:rPr>
              <a:t>Examples:</a:t>
            </a:r>
            <a:endParaRPr b="1" sz="1900">
              <a:solidFill>
                <a:srgbClr val="93C47D"/>
              </a:solidFill>
              <a:highlight>
                <a:srgbClr val="FFFFFF"/>
              </a:highlight>
              <a:latin typeface="Merriweather"/>
              <a:ea typeface="Merriweather"/>
              <a:cs typeface="Merriweather"/>
              <a:sym typeface="Merriweather"/>
            </a:endParaRPr>
          </a:p>
          <a:p>
            <a:pPr indent="-330200" lvl="0" marL="457200" rtl="0" algn="l">
              <a:spcBef>
                <a:spcPts val="0"/>
              </a:spcBef>
              <a:spcAft>
                <a:spcPts val="0"/>
              </a:spcAft>
              <a:buClr>
                <a:srgbClr val="93C47D"/>
              </a:buClr>
              <a:buSzPts val="1600"/>
              <a:buFont typeface="Merriweather"/>
              <a:buChar char="-"/>
            </a:pPr>
            <a:r>
              <a:rPr lang="en" sz="1600">
                <a:solidFill>
                  <a:schemeClr val="dk1"/>
                </a:solidFill>
                <a:highlight>
                  <a:srgbClr val="FFFFFF"/>
                </a:highlight>
                <a:latin typeface="Merriweather"/>
                <a:ea typeface="Merriweather"/>
                <a:cs typeface="Merriweather"/>
                <a:sym typeface="Merriweather"/>
              </a:rPr>
              <a:t>Stomach &amp; intestine</a:t>
            </a:r>
            <a:r>
              <a:rPr b="1" lang="en" sz="1600">
                <a:solidFill>
                  <a:srgbClr val="93C47D"/>
                </a:solidFill>
                <a:highlight>
                  <a:srgbClr val="FFFFFF"/>
                </a:highlight>
                <a:latin typeface="Merriweather"/>
                <a:ea typeface="Merriweather"/>
                <a:cs typeface="Merriweather"/>
                <a:sym typeface="Merriweather"/>
              </a:rPr>
              <a:t>.</a:t>
            </a:r>
            <a:endParaRPr b="1" sz="1600">
              <a:solidFill>
                <a:srgbClr val="93C47D"/>
              </a:solidFill>
              <a:highlight>
                <a:srgbClr val="FFFFFF"/>
              </a:highlight>
              <a:latin typeface="Merriweather"/>
              <a:ea typeface="Merriweather"/>
              <a:cs typeface="Merriweather"/>
              <a:sym typeface="Merriweather"/>
            </a:endParaRPr>
          </a:p>
          <a:p>
            <a:pPr indent="0" lvl="0" marL="0" rtl="0" algn="l">
              <a:spcBef>
                <a:spcPts val="0"/>
              </a:spcBef>
              <a:spcAft>
                <a:spcPts val="0"/>
              </a:spcAft>
              <a:buNone/>
            </a:pPr>
            <a:r>
              <a:t/>
            </a:r>
            <a:endParaRPr b="1" sz="1900">
              <a:solidFill>
                <a:srgbClr val="93C47D"/>
              </a:solidFill>
              <a:highlight>
                <a:srgbClr val="FFFFFF"/>
              </a:highlight>
              <a:latin typeface="Merriweather"/>
              <a:ea typeface="Merriweather"/>
              <a:cs typeface="Merriweather"/>
              <a:sym typeface="Merriweather"/>
            </a:endParaRPr>
          </a:p>
          <a:p>
            <a:pPr indent="-349250" lvl="0" marL="457200" rtl="0" algn="l">
              <a:spcBef>
                <a:spcPts val="0"/>
              </a:spcBef>
              <a:spcAft>
                <a:spcPts val="0"/>
              </a:spcAft>
              <a:buClr>
                <a:srgbClr val="93C47D"/>
              </a:buClr>
              <a:buSzPts val="1900"/>
              <a:buFont typeface="Merriweather"/>
              <a:buChar char="★"/>
            </a:pPr>
            <a:r>
              <a:rPr lang="en" sz="1900">
                <a:highlight>
                  <a:srgbClr val="FFFFFF"/>
                </a:highlight>
                <a:latin typeface="Merriweather"/>
                <a:ea typeface="Merriweather"/>
                <a:cs typeface="Merriweather"/>
                <a:sym typeface="Merriweather"/>
              </a:rPr>
              <a:t>Cells are electrically coupled via</a:t>
            </a:r>
            <a:r>
              <a:rPr b="1" lang="en" sz="1900">
                <a:solidFill>
                  <a:srgbClr val="93C47D"/>
                </a:solidFill>
                <a:highlight>
                  <a:srgbClr val="FFFFFF"/>
                </a:highlight>
                <a:latin typeface="Merriweather"/>
                <a:ea typeface="Merriweather"/>
                <a:cs typeface="Merriweather"/>
                <a:sym typeface="Merriweather"/>
              </a:rPr>
              <a:t> gap junctions.</a:t>
            </a:r>
            <a:endParaRPr b="1" sz="1900">
              <a:solidFill>
                <a:srgbClr val="93C47D"/>
              </a:solidFill>
              <a:highlight>
                <a:srgbClr val="FFFFFF"/>
              </a:highlight>
              <a:latin typeface="Merriweather"/>
              <a:ea typeface="Merriweather"/>
              <a:cs typeface="Merriweather"/>
              <a:sym typeface="Merriweather"/>
            </a:endParaRPr>
          </a:p>
        </p:txBody>
      </p:sp>
      <p:sp>
        <p:nvSpPr>
          <p:cNvPr id="191" name="Google Shape;191;p17"/>
          <p:cNvSpPr txBox="1"/>
          <p:nvPr/>
        </p:nvSpPr>
        <p:spPr>
          <a:xfrm>
            <a:off x="5110906" y="14726458"/>
            <a:ext cx="4293600" cy="284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100">
                <a:solidFill>
                  <a:srgbClr val="B6D7A8"/>
                </a:solidFill>
                <a:latin typeface="Merriweather"/>
                <a:ea typeface="Merriweather"/>
                <a:cs typeface="Merriweather"/>
                <a:sym typeface="Merriweather"/>
              </a:rPr>
              <a:t>2</a:t>
            </a:r>
            <a:r>
              <a:rPr b="1" lang="en" sz="3100">
                <a:solidFill>
                  <a:srgbClr val="B6D7A8"/>
                </a:solidFill>
                <a:latin typeface="Merriweather"/>
                <a:ea typeface="Merriweather"/>
                <a:cs typeface="Merriweather"/>
                <a:sym typeface="Merriweather"/>
              </a:rPr>
              <a:t>.</a:t>
            </a:r>
            <a:r>
              <a:rPr b="1" lang="en" sz="3100">
                <a:solidFill>
                  <a:srgbClr val="B4A7D6"/>
                </a:solidFill>
                <a:latin typeface="Merriweather"/>
                <a:ea typeface="Merriweather"/>
                <a:cs typeface="Merriweather"/>
                <a:sym typeface="Merriweather"/>
              </a:rPr>
              <a:t> </a:t>
            </a:r>
            <a:r>
              <a:rPr b="1" lang="en" sz="1900">
                <a:highlight>
                  <a:srgbClr val="D9EAD3"/>
                </a:highlight>
                <a:latin typeface="Merriweather"/>
                <a:ea typeface="Merriweather"/>
                <a:cs typeface="Merriweather"/>
                <a:sym typeface="Merriweather"/>
              </a:rPr>
              <a:t>Multi-unit </a:t>
            </a:r>
            <a:endParaRPr b="1" sz="1900">
              <a:highlight>
                <a:srgbClr val="D9EAD3"/>
              </a:highlight>
              <a:latin typeface="Merriweather"/>
              <a:ea typeface="Merriweather"/>
              <a:cs typeface="Merriweather"/>
              <a:sym typeface="Merriweather"/>
            </a:endParaRPr>
          </a:p>
          <a:p>
            <a:pPr indent="0" lvl="0" marL="0" rtl="0" algn="l">
              <a:spcBef>
                <a:spcPts val="0"/>
              </a:spcBef>
              <a:spcAft>
                <a:spcPts val="0"/>
              </a:spcAft>
              <a:buNone/>
            </a:pPr>
            <a:r>
              <a:t/>
            </a:r>
            <a:endParaRPr b="1" sz="1900">
              <a:highlight>
                <a:srgbClr val="D9EAD3"/>
              </a:highlight>
              <a:latin typeface="Merriweather"/>
              <a:ea typeface="Merriweather"/>
              <a:cs typeface="Merriweather"/>
              <a:sym typeface="Merriweather"/>
            </a:endParaRPr>
          </a:p>
          <a:p>
            <a:pPr indent="-349250" lvl="0" marL="457200" rtl="0" algn="l">
              <a:spcBef>
                <a:spcPts val="0"/>
              </a:spcBef>
              <a:spcAft>
                <a:spcPts val="0"/>
              </a:spcAft>
              <a:buClr>
                <a:srgbClr val="93C47D"/>
              </a:buClr>
              <a:buSzPts val="1900"/>
              <a:buFont typeface="Merriweather"/>
              <a:buChar char="★"/>
            </a:pPr>
            <a:r>
              <a:rPr b="1" lang="en" sz="1900">
                <a:solidFill>
                  <a:srgbClr val="93C47D"/>
                </a:solidFill>
                <a:highlight>
                  <a:srgbClr val="FFFFFF"/>
                </a:highlight>
                <a:latin typeface="Merriweather"/>
                <a:ea typeface="Merriweather"/>
                <a:cs typeface="Merriweather"/>
                <a:sym typeface="Merriweather"/>
              </a:rPr>
              <a:t>Does not Contract</a:t>
            </a:r>
            <a:endParaRPr b="1" sz="1900">
              <a:solidFill>
                <a:srgbClr val="93C47D"/>
              </a:solidFill>
              <a:highlight>
                <a:srgbClr val="FFFFFF"/>
              </a:highlight>
              <a:latin typeface="Merriweather"/>
              <a:ea typeface="Merriweather"/>
              <a:cs typeface="Merriweather"/>
              <a:sym typeface="Merriweather"/>
            </a:endParaRPr>
          </a:p>
          <a:p>
            <a:pPr indent="-330200" lvl="0" marL="457200" rtl="0" algn="l">
              <a:spcBef>
                <a:spcPts val="0"/>
              </a:spcBef>
              <a:spcAft>
                <a:spcPts val="0"/>
              </a:spcAft>
              <a:buClr>
                <a:srgbClr val="B6D7A8"/>
              </a:buClr>
              <a:buSzPts val="1600"/>
              <a:buFont typeface="Merriweather"/>
              <a:buChar char="-"/>
            </a:pPr>
            <a:r>
              <a:rPr lang="en" sz="1600">
                <a:highlight>
                  <a:srgbClr val="FFFFFF"/>
                </a:highlight>
                <a:latin typeface="Merriweather"/>
                <a:ea typeface="Merriweather"/>
                <a:cs typeface="Merriweather"/>
                <a:sym typeface="Merriweather"/>
              </a:rPr>
              <a:t>in the absence of neural or hormonal influence</a:t>
            </a:r>
            <a:r>
              <a:rPr b="1" lang="en" sz="1600">
                <a:solidFill>
                  <a:srgbClr val="B6D7A8"/>
                </a:solidFill>
                <a:highlight>
                  <a:srgbClr val="FFFFFF"/>
                </a:highlight>
                <a:latin typeface="Merriweather"/>
                <a:ea typeface="Merriweather"/>
                <a:cs typeface="Merriweather"/>
                <a:sym typeface="Merriweather"/>
              </a:rPr>
              <a:t>.</a:t>
            </a:r>
            <a:endParaRPr b="1" sz="1600">
              <a:solidFill>
                <a:srgbClr val="B6D7A8"/>
              </a:solidFill>
              <a:highlight>
                <a:srgbClr val="FFFFFF"/>
              </a:highlight>
              <a:latin typeface="Merriweather"/>
              <a:ea typeface="Merriweather"/>
              <a:cs typeface="Merriweather"/>
              <a:sym typeface="Merriweather"/>
            </a:endParaRPr>
          </a:p>
          <a:p>
            <a:pPr indent="-330200" lvl="0" marL="457200" rtl="0" algn="l">
              <a:spcBef>
                <a:spcPts val="0"/>
              </a:spcBef>
              <a:spcAft>
                <a:spcPts val="0"/>
              </a:spcAft>
              <a:buClr>
                <a:srgbClr val="B6D7A8"/>
              </a:buClr>
              <a:buSzPts val="1600"/>
              <a:buFont typeface="Merriweather"/>
              <a:buChar char="-"/>
            </a:pPr>
            <a:r>
              <a:rPr lang="en" sz="1600">
                <a:highlight>
                  <a:srgbClr val="FFFFFF"/>
                </a:highlight>
                <a:latin typeface="Merriweather"/>
                <a:ea typeface="Merriweather"/>
                <a:cs typeface="Merriweather"/>
                <a:sym typeface="Merriweather"/>
              </a:rPr>
              <a:t>in response to stretch</a:t>
            </a:r>
            <a:r>
              <a:rPr b="1" lang="en" sz="1600">
                <a:solidFill>
                  <a:srgbClr val="B6D7A8"/>
                </a:solidFill>
                <a:highlight>
                  <a:srgbClr val="FFFFFF"/>
                </a:highlight>
                <a:latin typeface="Merriweather"/>
                <a:ea typeface="Merriweather"/>
                <a:cs typeface="Merriweather"/>
                <a:sym typeface="Merriweather"/>
              </a:rPr>
              <a:t>.</a:t>
            </a:r>
            <a:endParaRPr b="1" sz="1600">
              <a:solidFill>
                <a:srgbClr val="B6D7A8"/>
              </a:solidFill>
              <a:highlight>
                <a:srgbClr val="FFFFFF"/>
              </a:highlight>
              <a:latin typeface="Merriweather"/>
              <a:ea typeface="Merriweather"/>
              <a:cs typeface="Merriweather"/>
              <a:sym typeface="Merriweather"/>
            </a:endParaRPr>
          </a:p>
          <a:p>
            <a:pPr indent="0" lvl="0" marL="0" rtl="0" algn="l">
              <a:spcBef>
                <a:spcPts val="0"/>
              </a:spcBef>
              <a:spcAft>
                <a:spcPts val="0"/>
              </a:spcAft>
              <a:buNone/>
            </a:pPr>
            <a:r>
              <a:t/>
            </a:r>
            <a:endParaRPr b="1" sz="1600">
              <a:solidFill>
                <a:srgbClr val="B4A7D6"/>
              </a:solidFill>
              <a:highlight>
                <a:srgbClr val="FFFFFF"/>
              </a:highlight>
              <a:latin typeface="Merriweather"/>
              <a:ea typeface="Merriweather"/>
              <a:cs typeface="Merriweather"/>
              <a:sym typeface="Merriweather"/>
            </a:endParaRPr>
          </a:p>
          <a:p>
            <a:pPr indent="-349250" lvl="0" marL="457200" rtl="0" algn="l">
              <a:spcBef>
                <a:spcPts val="0"/>
              </a:spcBef>
              <a:spcAft>
                <a:spcPts val="0"/>
              </a:spcAft>
              <a:buClr>
                <a:srgbClr val="B4A7D6"/>
              </a:buClr>
              <a:buSzPts val="1900"/>
              <a:buFont typeface="Merriweather"/>
              <a:buChar char="★"/>
            </a:pPr>
            <a:r>
              <a:rPr b="1" lang="en" sz="1900">
                <a:solidFill>
                  <a:srgbClr val="B4A7D6"/>
                </a:solidFill>
                <a:highlight>
                  <a:srgbClr val="FFFFFF"/>
                </a:highlight>
                <a:latin typeface="Merriweather"/>
                <a:ea typeface="Merriweather"/>
                <a:cs typeface="Merriweather"/>
                <a:sym typeface="Merriweather"/>
              </a:rPr>
              <a:t>Examples:</a:t>
            </a:r>
            <a:endParaRPr b="1" sz="1900">
              <a:solidFill>
                <a:srgbClr val="B4A7D6"/>
              </a:solidFill>
              <a:highlight>
                <a:srgbClr val="FFFFFF"/>
              </a:highlight>
              <a:latin typeface="Merriweather"/>
              <a:ea typeface="Merriweather"/>
              <a:cs typeface="Merriweather"/>
              <a:sym typeface="Merriweather"/>
            </a:endParaRPr>
          </a:p>
          <a:p>
            <a:pPr indent="-330200" lvl="0" marL="457200" rtl="0" algn="l">
              <a:spcBef>
                <a:spcPts val="0"/>
              </a:spcBef>
              <a:spcAft>
                <a:spcPts val="0"/>
              </a:spcAft>
              <a:buClr>
                <a:srgbClr val="B4A7D6"/>
              </a:buClr>
              <a:buSzPts val="1600"/>
              <a:buFont typeface="Merriweather"/>
              <a:buChar char="-"/>
            </a:pPr>
            <a:r>
              <a:rPr lang="en" sz="1600">
                <a:highlight>
                  <a:srgbClr val="FFFFFF"/>
                </a:highlight>
                <a:latin typeface="Merriweather"/>
                <a:ea typeface="Merriweather"/>
                <a:cs typeface="Merriweather"/>
                <a:sym typeface="Merriweather"/>
              </a:rPr>
              <a:t>Esophagus &amp; gall bladder, </a:t>
            </a:r>
            <a:r>
              <a:rPr lang="en" sz="1600">
                <a:solidFill>
                  <a:srgbClr val="B7B7B7"/>
                </a:solidFill>
                <a:highlight>
                  <a:srgbClr val="FFFFFF"/>
                </a:highlight>
                <a:latin typeface="Merriweather"/>
                <a:ea typeface="Merriweather"/>
                <a:cs typeface="Merriweather"/>
                <a:sym typeface="Merriweather"/>
              </a:rPr>
              <a:t>iris and constrictor pili.</a:t>
            </a:r>
            <a:endParaRPr b="1" sz="1600">
              <a:solidFill>
                <a:srgbClr val="B7B7B7"/>
              </a:solidFill>
              <a:highlight>
                <a:srgbClr val="FFFFFF"/>
              </a:highlight>
              <a:latin typeface="Merriweather"/>
              <a:ea typeface="Merriweather"/>
              <a:cs typeface="Merriweather"/>
              <a:sym typeface="Merriweather"/>
            </a:endParaRPr>
          </a:p>
        </p:txBody>
      </p:sp>
      <p:sp>
        <p:nvSpPr>
          <p:cNvPr id="192" name="Google Shape;192;p17"/>
          <p:cNvSpPr txBox="1"/>
          <p:nvPr/>
        </p:nvSpPr>
        <p:spPr>
          <a:xfrm>
            <a:off x="9588012" y="10948309"/>
            <a:ext cx="4293600" cy="284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100">
                <a:solidFill>
                  <a:srgbClr val="B6D7A8"/>
                </a:solidFill>
                <a:latin typeface="Merriweather"/>
                <a:ea typeface="Merriweather"/>
                <a:cs typeface="Merriweather"/>
                <a:sym typeface="Merriweather"/>
              </a:rPr>
              <a:t>1.</a:t>
            </a:r>
            <a:r>
              <a:rPr b="1" lang="en" sz="3100">
                <a:solidFill>
                  <a:srgbClr val="B4A7D6"/>
                </a:solidFill>
                <a:latin typeface="Merriweather"/>
                <a:ea typeface="Merriweather"/>
                <a:cs typeface="Merriweather"/>
                <a:sym typeface="Merriweather"/>
              </a:rPr>
              <a:t> </a:t>
            </a:r>
            <a:r>
              <a:rPr b="1" lang="en" sz="1900">
                <a:highlight>
                  <a:srgbClr val="D9EAD3"/>
                </a:highlight>
                <a:latin typeface="Merriweather"/>
                <a:ea typeface="Merriweather"/>
                <a:cs typeface="Merriweather"/>
                <a:sym typeface="Merriweather"/>
              </a:rPr>
              <a:t>Phasic (rhythmical)</a:t>
            </a:r>
            <a:endParaRPr b="1" sz="1100">
              <a:highlight>
                <a:srgbClr val="D9EAD3"/>
              </a:highlight>
              <a:latin typeface="Merriweather"/>
              <a:ea typeface="Merriweather"/>
              <a:cs typeface="Merriweather"/>
              <a:sym typeface="Merriweather"/>
            </a:endParaRPr>
          </a:p>
          <a:p>
            <a:pPr indent="0" lvl="0" marL="0" rtl="0" algn="l">
              <a:spcBef>
                <a:spcPts val="0"/>
              </a:spcBef>
              <a:spcAft>
                <a:spcPts val="0"/>
              </a:spcAft>
              <a:buNone/>
            </a:pPr>
            <a:r>
              <a:rPr lang="en" sz="1700">
                <a:highlight>
                  <a:srgbClr val="FFFFFF"/>
                </a:highlight>
                <a:latin typeface="Merriweather"/>
                <a:ea typeface="Merriweather"/>
                <a:cs typeface="Merriweather"/>
                <a:sym typeface="Merriweather"/>
              </a:rPr>
              <a:t>Smooth muscle cells contract	</a:t>
            </a:r>
            <a:r>
              <a:rPr b="1" lang="en" sz="1700" u="sng">
                <a:highlight>
                  <a:srgbClr val="FFFFFF"/>
                </a:highlight>
                <a:latin typeface="Merriweather"/>
                <a:ea typeface="Merriweather"/>
                <a:cs typeface="Merriweather"/>
                <a:sym typeface="Merriweather"/>
              </a:rPr>
              <a:t>rhythmically</a:t>
            </a:r>
            <a:r>
              <a:rPr lang="en" sz="1700">
                <a:highlight>
                  <a:srgbClr val="FFFFFF"/>
                </a:highlight>
                <a:latin typeface="Merriweather"/>
                <a:ea typeface="Merriweather"/>
                <a:cs typeface="Merriweather"/>
                <a:sym typeface="Merriweather"/>
              </a:rPr>
              <a:t> or intermittently.</a:t>
            </a:r>
            <a:endParaRPr sz="1700">
              <a:highlight>
                <a:srgbClr val="FFFFFF"/>
              </a:highlight>
              <a:latin typeface="Merriweather"/>
              <a:ea typeface="Merriweather"/>
              <a:cs typeface="Merriweather"/>
              <a:sym typeface="Merriweather"/>
            </a:endParaRPr>
          </a:p>
          <a:p>
            <a:pPr indent="-336550" lvl="0" marL="457200" rtl="0" algn="l">
              <a:spcBef>
                <a:spcPts val="0"/>
              </a:spcBef>
              <a:spcAft>
                <a:spcPts val="0"/>
              </a:spcAft>
              <a:buSzPts val="1700"/>
              <a:buFont typeface="Merriweather"/>
              <a:buChar char="➢"/>
            </a:pPr>
            <a:r>
              <a:rPr b="1" lang="en" sz="1700">
                <a:solidFill>
                  <a:srgbClr val="93C47D"/>
                </a:solidFill>
                <a:highlight>
                  <a:srgbClr val="FFFFFF"/>
                </a:highlight>
                <a:latin typeface="Merriweather"/>
                <a:ea typeface="Merriweather"/>
                <a:cs typeface="Merriweather"/>
                <a:sym typeface="Merriweather"/>
              </a:rPr>
              <a:t>Periodic</a:t>
            </a:r>
            <a:r>
              <a:rPr b="1" lang="en" sz="1700">
                <a:highlight>
                  <a:srgbClr val="FFFFFF"/>
                </a:highlight>
                <a:latin typeface="Merriweather"/>
                <a:ea typeface="Merriweather"/>
                <a:cs typeface="Merriweather"/>
                <a:sym typeface="Merriweather"/>
              </a:rPr>
              <a:t> </a:t>
            </a:r>
            <a:r>
              <a:rPr lang="en" sz="1700">
                <a:highlight>
                  <a:srgbClr val="FFFFFF"/>
                </a:highlight>
                <a:latin typeface="Merriweather"/>
                <a:ea typeface="Merriweather"/>
                <a:cs typeface="Merriweather"/>
                <a:sym typeface="Merriweather"/>
              </a:rPr>
              <a:t>contractions followed by relaxation</a:t>
            </a:r>
            <a:endParaRPr sz="1700">
              <a:highlight>
                <a:srgbClr val="FFFFFF"/>
              </a:highlight>
              <a:latin typeface="Merriweather"/>
              <a:ea typeface="Merriweather"/>
              <a:cs typeface="Merriweather"/>
              <a:sym typeface="Merriweather"/>
            </a:endParaRPr>
          </a:p>
          <a:p>
            <a:pPr indent="0" lvl="0" marL="0" rtl="0" algn="l">
              <a:spcBef>
                <a:spcPts val="0"/>
              </a:spcBef>
              <a:spcAft>
                <a:spcPts val="0"/>
              </a:spcAft>
              <a:buNone/>
            </a:pPr>
            <a:r>
              <a:t/>
            </a:r>
            <a:endParaRPr b="1" sz="1900">
              <a:solidFill>
                <a:srgbClr val="93C47D"/>
              </a:solidFill>
              <a:highlight>
                <a:srgbClr val="FFFFFF"/>
              </a:highlight>
              <a:latin typeface="Merriweather"/>
              <a:ea typeface="Merriweather"/>
              <a:cs typeface="Merriweather"/>
              <a:sym typeface="Merriweather"/>
            </a:endParaRPr>
          </a:p>
          <a:p>
            <a:pPr indent="-349250" lvl="0" marL="457200" rtl="0" algn="l">
              <a:spcBef>
                <a:spcPts val="0"/>
              </a:spcBef>
              <a:spcAft>
                <a:spcPts val="0"/>
              </a:spcAft>
              <a:buClr>
                <a:srgbClr val="93C47D"/>
              </a:buClr>
              <a:buSzPts val="1900"/>
              <a:buFont typeface="Merriweather"/>
              <a:buChar char="★"/>
            </a:pPr>
            <a:r>
              <a:rPr b="1" lang="en" sz="1900">
                <a:solidFill>
                  <a:srgbClr val="93C47D"/>
                </a:solidFill>
                <a:highlight>
                  <a:srgbClr val="FFFFFF"/>
                </a:highlight>
                <a:latin typeface="Merriweather"/>
                <a:ea typeface="Merriweather"/>
                <a:cs typeface="Merriweather"/>
                <a:sym typeface="Merriweather"/>
              </a:rPr>
              <a:t>Example:</a:t>
            </a:r>
            <a:endParaRPr b="1" sz="1900">
              <a:solidFill>
                <a:srgbClr val="93C47D"/>
              </a:solidFill>
              <a:highlight>
                <a:srgbClr val="FFFFFF"/>
              </a:highlight>
              <a:latin typeface="Merriweather"/>
              <a:ea typeface="Merriweather"/>
              <a:cs typeface="Merriweather"/>
              <a:sym typeface="Merriweather"/>
            </a:endParaRPr>
          </a:p>
          <a:p>
            <a:pPr indent="0" lvl="0" marL="0" rtl="0" algn="l">
              <a:spcBef>
                <a:spcPts val="0"/>
              </a:spcBef>
              <a:spcAft>
                <a:spcPts val="0"/>
              </a:spcAft>
              <a:buNone/>
            </a:pPr>
            <a:r>
              <a:rPr b="1" lang="en" sz="1700">
                <a:highlight>
                  <a:srgbClr val="FFFFFF"/>
                </a:highlight>
                <a:latin typeface="Merriweather"/>
                <a:ea typeface="Merriweather"/>
                <a:cs typeface="Merriweather"/>
                <a:sym typeface="Merriweather"/>
              </a:rPr>
              <a:t>Walls of the GI tract.</a:t>
            </a:r>
            <a:endParaRPr b="1" sz="1700">
              <a:highlight>
                <a:srgbClr val="FFFFFF"/>
              </a:highlight>
              <a:latin typeface="Merriweather"/>
              <a:ea typeface="Merriweather"/>
              <a:cs typeface="Merriweather"/>
              <a:sym typeface="Merriweather"/>
            </a:endParaRPr>
          </a:p>
          <a:p>
            <a:pPr indent="-330200" lvl="0" marL="457200" rtl="0" algn="l">
              <a:spcBef>
                <a:spcPts val="0"/>
              </a:spcBef>
              <a:spcAft>
                <a:spcPts val="0"/>
              </a:spcAft>
              <a:buClr>
                <a:srgbClr val="93C47D"/>
              </a:buClr>
              <a:buSzPts val="1600"/>
              <a:buFont typeface="Merriweather"/>
              <a:buChar char="-"/>
            </a:pPr>
            <a:r>
              <a:rPr lang="en" sz="1600">
                <a:solidFill>
                  <a:schemeClr val="dk1"/>
                </a:solidFill>
                <a:highlight>
                  <a:srgbClr val="FFFFFF"/>
                </a:highlight>
                <a:latin typeface="Merriweather"/>
                <a:ea typeface="Merriweather"/>
                <a:cs typeface="Merriweather"/>
                <a:sym typeface="Merriweather"/>
              </a:rPr>
              <a:t>Gastric antrum</a:t>
            </a:r>
            <a:endParaRPr sz="1600">
              <a:solidFill>
                <a:schemeClr val="dk1"/>
              </a:solidFill>
              <a:highlight>
                <a:srgbClr val="FFFFFF"/>
              </a:highlight>
              <a:latin typeface="Merriweather"/>
              <a:ea typeface="Merriweather"/>
              <a:cs typeface="Merriweather"/>
              <a:sym typeface="Merriweather"/>
            </a:endParaRPr>
          </a:p>
          <a:p>
            <a:pPr indent="-330200" lvl="0" marL="457200" rtl="0" algn="l">
              <a:spcBef>
                <a:spcPts val="0"/>
              </a:spcBef>
              <a:spcAft>
                <a:spcPts val="0"/>
              </a:spcAft>
              <a:buClr>
                <a:srgbClr val="93C47D"/>
              </a:buClr>
              <a:buSzPts val="1600"/>
              <a:buFont typeface="Merriweather"/>
              <a:buChar char="-"/>
            </a:pPr>
            <a:r>
              <a:rPr lang="en" sz="1600">
                <a:solidFill>
                  <a:schemeClr val="dk1"/>
                </a:solidFill>
                <a:highlight>
                  <a:srgbClr val="FFFFFF"/>
                </a:highlight>
                <a:latin typeface="Merriweather"/>
                <a:ea typeface="Merriweather"/>
                <a:cs typeface="Merriweather"/>
                <a:sym typeface="Merriweather"/>
              </a:rPr>
              <a:t>Small intestine </a:t>
            </a:r>
            <a:endParaRPr sz="1600">
              <a:solidFill>
                <a:schemeClr val="dk1"/>
              </a:solidFill>
              <a:highlight>
                <a:srgbClr val="FFFFFF"/>
              </a:highlight>
              <a:latin typeface="Merriweather"/>
              <a:ea typeface="Merriweather"/>
              <a:cs typeface="Merriweather"/>
              <a:sym typeface="Merriweather"/>
            </a:endParaRPr>
          </a:p>
          <a:p>
            <a:pPr indent="-330200" lvl="0" marL="457200" rtl="0" algn="l">
              <a:spcBef>
                <a:spcPts val="0"/>
              </a:spcBef>
              <a:spcAft>
                <a:spcPts val="0"/>
              </a:spcAft>
              <a:buClr>
                <a:srgbClr val="93C47D"/>
              </a:buClr>
              <a:buSzPts val="1600"/>
              <a:buFont typeface="Merriweather"/>
              <a:buChar char="-"/>
            </a:pPr>
            <a:r>
              <a:rPr lang="en" sz="1600">
                <a:solidFill>
                  <a:schemeClr val="dk1"/>
                </a:solidFill>
                <a:highlight>
                  <a:srgbClr val="FFFFFF"/>
                </a:highlight>
                <a:latin typeface="Merriweather"/>
                <a:ea typeface="Merriweather"/>
                <a:cs typeface="Merriweather"/>
                <a:sym typeface="Merriweather"/>
              </a:rPr>
              <a:t>Esophagus</a:t>
            </a:r>
            <a:r>
              <a:rPr b="1" lang="en" sz="1600">
                <a:solidFill>
                  <a:srgbClr val="93C47D"/>
                </a:solidFill>
                <a:highlight>
                  <a:srgbClr val="FFFFFF"/>
                </a:highlight>
                <a:latin typeface="Merriweather"/>
                <a:ea typeface="Merriweather"/>
                <a:cs typeface="Merriweather"/>
                <a:sym typeface="Merriweather"/>
              </a:rPr>
              <a:t>.</a:t>
            </a:r>
            <a:endParaRPr b="1" sz="1900">
              <a:solidFill>
                <a:srgbClr val="93C47D"/>
              </a:solidFill>
              <a:highlight>
                <a:srgbClr val="FFFFFF"/>
              </a:highlight>
              <a:latin typeface="Merriweather"/>
              <a:ea typeface="Merriweather"/>
              <a:cs typeface="Merriweather"/>
              <a:sym typeface="Merriweather"/>
            </a:endParaRPr>
          </a:p>
        </p:txBody>
      </p:sp>
      <p:sp>
        <p:nvSpPr>
          <p:cNvPr id="193" name="Google Shape;193;p17"/>
          <p:cNvSpPr txBox="1"/>
          <p:nvPr/>
        </p:nvSpPr>
        <p:spPr>
          <a:xfrm>
            <a:off x="9444300" y="14584675"/>
            <a:ext cx="4437300" cy="555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100">
                <a:solidFill>
                  <a:srgbClr val="B6D7A8"/>
                </a:solidFill>
                <a:latin typeface="Merriweather"/>
                <a:ea typeface="Merriweather"/>
                <a:cs typeface="Merriweather"/>
                <a:sym typeface="Merriweather"/>
              </a:rPr>
              <a:t>2.</a:t>
            </a:r>
            <a:r>
              <a:rPr b="1" lang="en" sz="3100">
                <a:solidFill>
                  <a:srgbClr val="B4A7D6"/>
                </a:solidFill>
                <a:latin typeface="Merriweather"/>
                <a:ea typeface="Merriweather"/>
                <a:cs typeface="Merriweather"/>
                <a:sym typeface="Merriweather"/>
              </a:rPr>
              <a:t> </a:t>
            </a:r>
            <a:r>
              <a:rPr b="1" lang="en" sz="1900">
                <a:highlight>
                  <a:srgbClr val="D9EAD3"/>
                </a:highlight>
                <a:latin typeface="Merriweather"/>
                <a:ea typeface="Merriweather"/>
                <a:cs typeface="Merriweather"/>
                <a:sym typeface="Merriweather"/>
              </a:rPr>
              <a:t>Tonic</a:t>
            </a:r>
            <a:r>
              <a:rPr b="1" lang="en" sz="1900">
                <a:highlight>
                  <a:srgbClr val="FFFFFF"/>
                </a:highlight>
                <a:latin typeface="Merriweather"/>
                <a:ea typeface="Merriweather"/>
                <a:cs typeface="Merriweather"/>
                <a:sym typeface="Merriweather"/>
              </a:rPr>
              <a:t>  </a:t>
            </a:r>
            <a:r>
              <a:rPr lang="en" sz="1200">
                <a:solidFill>
                  <a:srgbClr val="B7B7B7"/>
                </a:solidFill>
                <a:highlight>
                  <a:srgbClr val="FFFFFF"/>
                </a:highlight>
                <a:latin typeface="Merriweather"/>
                <a:ea typeface="Merriweather"/>
                <a:cs typeface="Merriweather"/>
                <a:sym typeface="Merriweather"/>
              </a:rPr>
              <a:t>C</a:t>
            </a:r>
            <a:r>
              <a:rPr lang="en" sz="1200">
                <a:solidFill>
                  <a:srgbClr val="B7B7B7"/>
                </a:solidFill>
                <a:latin typeface="Merriweather"/>
                <a:ea typeface="Merriweather"/>
                <a:cs typeface="Merriweather"/>
                <a:sym typeface="Merriweather"/>
              </a:rPr>
              <a:t>heck further readings, no. 2. </a:t>
            </a:r>
            <a:endParaRPr b="1" sz="1200">
              <a:solidFill>
                <a:srgbClr val="B7B7B7"/>
              </a:solidFill>
              <a:highlight>
                <a:srgbClr val="D9EAD3"/>
              </a:highlight>
              <a:latin typeface="Merriweather"/>
              <a:ea typeface="Merriweather"/>
              <a:cs typeface="Merriweather"/>
              <a:sym typeface="Merriweather"/>
            </a:endParaRPr>
          </a:p>
          <a:p>
            <a:pPr indent="0" lvl="0" marL="0" rtl="0" algn="l">
              <a:spcBef>
                <a:spcPts val="0"/>
              </a:spcBef>
              <a:spcAft>
                <a:spcPts val="0"/>
              </a:spcAft>
              <a:buClr>
                <a:schemeClr val="dk1"/>
              </a:buClr>
              <a:buSzPts val="1100"/>
              <a:buFont typeface="Arial"/>
              <a:buNone/>
            </a:pPr>
            <a:r>
              <a:rPr lang="en" sz="1600">
                <a:solidFill>
                  <a:schemeClr val="dk1"/>
                </a:solidFill>
                <a:highlight>
                  <a:schemeClr val="lt1"/>
                </a:highlight>
                <a:latin typeface="Merriweather"/>
                <a:ea typeface="Merriweather"/>
                <a:cs typeface="Merriweather"/>
                <a:sym typeface="Merriweather"/>
              </a:rPr>
              <a:t>Smooth muscle cells continuously active maintaining a </a:t>
            </a:r>
            <a:r>
              <a:rPr b="1" lang="en" sz="1600">
                <a:solidFill>
                  <a:schemeClr val="dk1"/>
                </a:solidFill>
                <a:highlight>
                  <a:schemeClr val="lt1"/>
                </a:highlight>
                <a:latin typeface="Merriweather"/>
                <a:ea typeface="Merriweather"/>
                <a:cs typeface="Merriweather"/>
                <a:sym typeface="Merriweather"/>
              </a:rPr>
              <a:t>“tone”</a:t>
            </a:r>
            <a:endParaRPr sz="1600">
              <a:solidFill>
                <a:schemeClr val="dk1"/>
              </a:solidFill>
              <a:highlight>
                <a:schemeClr val="lt1"/>
              </a:highlight>
              <a:latin typeface="Merriweather"/>
              <a:ea typeface="Merriweather"/>
              <a:cs typeface="Merriweather"/>
              <a:sym typeface="Merriweather"/>
            </a:endParaRPr>
          </a:p>
          <a:p>
            <a:pPr indent="-330200" lvl="0" marL="457200" rtl="0" algn="l">
              <a:spcBef>
                <a:spcPts val="0"/>
              </a:spcBef>
              <a:spcAft>
                <a:spcPts val="0"/>
              </a:spcAft>
              <a:buClr>
                <a:schemeClr val="dk1"/>
              </a:buClr>
              <a:buSzPts val="1600"/>
              <a:buFont typeface="Merriweather"/>
              <a:buChar char="➢"/>
            </a:pPr>
            <a:r>
              <a:rPr b="1" lang="en" sz="1600">
                <a:solidFill>
                  <a:srgbClr val="93C47D"/>
                </a:solidFill>
                <a:highlight>
                  <a:schemeClr val="lt1"/>
                </a:highlight>
                <a:latin typeface="Merriweather"/>
                <a:ea typeface="Merriweather"/>
                <a:cs typeface="Merriweather"/>
                <a:sym typeface="Merriweather"/>
              </a:rPr>
              <a:t>Continuous </a:t>
            </a:r>
            <a:r>
              <a:rPr lang="en" sz="1600" u="sng">
                <a:highlight>
                  <a:schemeClr val="lt1"/>
                </a:highlight>
                <a:latin typeface="Merriweather"/>
                <a:ea typeface="Merriweather"/>
                <a:cs typeface="Merriweather"/>
                <a:sym typeface="Merriweather"/>
              </a:rPr>
              <a:t>partial</a:t>
            </a:r>
            <a:r>
              <a:rPr lang="en" sz="1600">
                <a:highlight>
                  <a:schemeClr val="lt1"/>
                </a:highlight>
                <a:latin typeface="Merriweather"/>
                <a:ea typeface="Merriweather"/>
                <a:cs typeface="Merriweather"/>
                <a:sym typeface="Merriweather"/>
              </a:rPr>
              <a:t> contraction.</a:t>
            </a:r>
            <a:endParaRPr sz="1600">
              <a:highlight>
                <a:srgbClr val="FFFFFF"/>
              </a:highlight>
              <a:latin typeface="Merriweather"/>
              <a:ea typeface="Merriweather"/>
              <a:cs typeface="Merriweather"/>
              <a:sym typeface="Merriweather"/>
            </a:endParaRPr>
          </a:p>
          <a:p>
            <a:pPr indent="0" lvl="0" marL="0" rtl="0" algn="l">
              <a:spcBef>
                <a:spcPts val="0"/>
              </a:spcBef>
              <a:spcAft>
                <a:spcPts val="0"/>
              </a:spcAft>
              <a:buClr>
                <a:schemeClr val="dk1"/>
              </a:buClr>
              <a:buSzPts val="1100"/>
              <a:buFont typeface="Arial"/>
              <a:buNone/>
            </a:pPr>
            <a:r>
              <a:t/>
            </a:r>
            <a:endParaRPr b="1" sz="1600">
              <a:solidFill>
                <a:srgbClr val="93C47D"/>
              </a:solidFill>
              <a:highlight>
                <a:srgbClr val="FFFFFF"/>
              </a:highlight>
              <a:latin typeface="Merriweather"/>
              <a:ea typeface="Merriweather"/>
              <a:cs typeface="Merriweather"/>
              <a:sym typeface="Merriweather"/>
            </a:endParaRPr>
          </a:p>
          <a:p>
            <a:pPr indent="-342900" lvl="0" marL="457200" rtl="0" algn="l">
              <a:spcBef>
                <a:spcPts val="0"/>
              </a:spcBef>
              <a:spcAft>
                <a:spcPts val="0"/>
              </a:spcAft>
              <a:buClr>
                <a:srgbClr val="93C47D"/>
              </a:buClr>
              <a:buSzPts val="1800"/>
              <a:buFont typeface="Merriweather"/>
              <a:buChar char="★"/>
            </a:pPr>
            <a:r>
              <a:rPr b="1" lang="en" sz="1800">
                <a:solidFill>
                  <a:srgbClr val="93C47D"/>
                </a:solidFill>
                <a:highlight>
                  <a:srgbClr val="FFFFFF"/>
                </a:highlight>
                <a:latin typeface="Merriweather"/>
                <a:ea typeface="Merriweather"/>
                <a:cs typeface="Merriweather"/>
                <a:sym typeface="Merriweather"/>
              </a:rPr>
              <a:t>Examples:</a:t>
            </a:r>
            <a:endParaRPr sz="1500">
              <a:solidFill>
                <a:srgbClr val="8E7CC3"/>
              </a:solidFill>
              <a:highlight>
                <a:srgbClr val="FFFFFF"/>
              </a:highlight>
              <a:latin typeface="Merriweather"/>
              <a:ea typeface="Merriweather"/>
              <a:cs typeface="Merriweather"/>
              <a:sym typeface="Merriweather"/>
            </a:endParaRPr>
          </a:p>
          <a:p>
            <a:pPr indent="-323850" lvl="0" marL="457200" rtl="0" algn="l">
              <a:spcBef>
                <a:spcPts val="0"/>
              </a:spcBef>
              <a:spcAft>
                <a:spcPts val="0"/>
              </a:spcAft>
              <a:buClr>
                <a:srgbClr val="93C47D"/>
              </a:buClr>
              <a:buSzPts val="1500"/>
              <a:buFont typeface="Merriweather"/>
              <a:buChar char="-"/>
            </a:pPr>
            <a:r>
              <a:rPr lang="en" sz="1500">
                <a:solidFill>
                  <a:schemeClr val="dk1"/>
                </a:solidFill>
                <a:highlight>
                  <a:srgbClr val="FFFFFF"/>
                </a:highlight>
                <a:latin typeface="Merriweather"/>
                <a:ea typeface="Merriweather"/>
                <a:cs typeface="Merriweather"/>
                <a:sym typeface="Merriweather"/>
              </a:rPr>
              <a:t>sphincters</a:t>
            </a:r>
            <a:r>
              <a:rPr b="1" lang="en" sz="1500">
                <a:solidFill>
                  <a:srgbClr val="93C47D"/>
                </a:solidFill>
                <a:highlight>
                  <a:srgbClr val="FFFFFF"/>
                </a:highlight>
                <a:latin typeface="Merriweather"/>
                <a:ea typeface="Merriweather"/>
                <a:cs typeface="Merriweather"/>
                <a:sym typeface="Merriweather"/>
              </a:rPr>
              <a:t>: </a:t>
            </a:r>
            <a:endParaRPr b="1" sz="1500">
              <a:solidFill>
                <a:srgbClr val="93C47D"/>
              </a:solidFill>
              <a:highlight>
                <a:srgbClr val="FFFFFF"/>
              </a:highlight>
              <a:latin typeface="Merriweather"/>
              <a:ea typeface="Merriweather"/>
              <a:cs typeface="Merriweather"/>
              <a:sym typeface="Merriweather"/>
            </a:endParaRPr>
          </a:p>
          <a:p>
            <a:pPr indent="-304800" lvl="0" marL="457200" rtl="0" algn="l">
              <a:spcBef>
                <a:spcPts val="0"/>
              </a:spcBef>
              <a:spcAft>
                <a:spcPts val="0"/>
              </a:spcAft>
              <a:buClr>
                <a:srgbClr val="D9EAD3"/>
              </a:buClr>
              <a:buSzPts val="1200"/>
              <a:buFont typeface="Merriweather"/>
              <a:buChar char="●"/>
            </a:pPr>
            <a:r>
              <a:rPr lang="en" sz="1200">
                <a:highlight>
                  <a:srgbClr val="FFFFFF"/>
                </a:highlight>
                <a:latin typeface="Merriweather"/>
                <a:ea typeface="Merriweather"/>
                <a:cs typeface="Merriweather"/>
                <a:sym typeface="Merriweather"/>
              </a:rPr>
              <a:t>Lower esophageal </a:t>
            </a:r>
            <a:r>
              <a:rPr lang="en" sz="1200">
                <a:solidFill>
                  <a:srgbClr val="D9EAD3"/>
                </a:solidFill>
                <a:highlight>
                  <a:srgbClr val="FFFFFF"/>
                </a:highlight>
                <a:latin typeface="Merriweather"/>
                <a:ea typeface="Merriweather"/>
                <a:cs typeface="Merriweather"/>
                <a:sym typeface="Merriweather"/>
              </a:rPr>
              <a:t>.</a:t>
            </a:r>
            <a:endParaRPr sz="1200">
              <a:solidFill>
                <a:srgbClr val="D9EAD3"/>
              </a:solidFill>
              <a:highlight>
                <a:srgbClr val="FFFFFF"/>
              </a:highlight>
              <a:latin typeface="Merriweather"/>
              <a:ea typeface="Merriweather"/>
              <a:cs typeface="Merriweather"/>
              <a:sym typeface="Merriweather"/>
            </a:endParaRPr>
          </a:p>
          <a:p>
            <a:pPr indent="-304800" lvl="0" marL="457200" rtl="0" algn="l">
              <a:spcBef>
                <a:spcPts val="0"/>
              </a:spcBef>
              <a:spcAft>
                <a:spcPts val="0"/>
              </a:spcAft>
              <a:buClr>
                <a:srgbClr val="D9EAD3"/>
              </a:buClr>
              <a:buSzPts val="1200"/>
              <a:buFont typeface="Merriweather"/>
              <a:buChar char="●"/>
            </a:pPr>
            <a:r>
              <a:rPr lang="en" sz="1200">
                <a:highlight>
                  <a:srgbClr val="FFFFFF"/>
                </a:highlight>
                <a:latin typeface="Merriweather"/>
                <a:ea typeface="Merriweather"/>
                <a:cs typeface="Merriweather"/>
                <a:sym typeface="Merriweather"/>
              </a:rPr>
              <a:t>Ileocecal</a:t>
            </a:r>
            <a:r>
              <a:rPr lang="en" sz="1200">
                <a:solidFill>
                  <a:srgbClr val="D9EAD3"/>
                </a:solidFill>
                <a:highlight>
                  <a:srgbClr val="FFFFFF"/>
                </a:highlight>
                <a:latin typeface="Merriweather"/>
                <a:ea typeface="Merriweather"/>
                <a:cs typeface="Merriweather"/>
                <a:sym typeface="Merriweather"/>
              </a:rPr>
              <a:t> .</a:t>
            </a:r>
            <a:endParaRPr sz="1200">
              <a:solidFill>
                <a:srgbClr val="D9EAD3"/>
              </a:solidFill>
              <a:highlight>
                <a:srgbClr val="FFFFFF"/>
              </a:highlight>
              <a:latin typeface="Merriweather"/>
              <a:ea typeface="Merriweather"/>
              <a:cs typeface="Merriweather"/>
              <a:sym typeface="Merriweather"/>
            </a:endParaRPr>
          </a:p>
          <a:p>
            <a:pPr indent="-304800" lvl="0" marL="457200" rtl="0" algn="l">
              <a:spcBef>
                <a:spcPts val="0"/>
              </a:spcBef>
              <a:spcAft>
                <a:spcPts val="0"/>
              </a:spcAft>
              <a:buClr>
                <a:srgbClr val="D9EAD3"/>
              </a:buClr>
              <a:buSzPts val="1200"/>
              <a:buFont typeface="Merriweather"/>
              <a:buChar char="●"/>
            </a:pPr>
            <a:r>
              <a:rPr lang="en" sz="1200">
                <a:highlight>
                  <a:srgbClr val="FFFFFF"/>
                </a:highlight>
                <a:latin typeface="Merriweather"/>
                <a:ea typeface="Merriweather"/>
                <a:cs typeface="Merriweather"/>
                <a:sym typeface="Merriweather"/>
              </a:rPr>
              <a:t>Internal anal</a:t>
            </a:r>
            <a:r>
              <a:rPr lang="en" sz="1200">
                <a:solidFill>
                  <a:srgbClr val="D9EAD3"/>
                </a:solidFill>
                <a:highlight>
                  <a:srgbClr val="FFFFFF"/>
                </a:highlight>
                <a:latin typeface="Merriweather"/>
                <a:ea typeface="Merriweather"/>
                <a:cs typeface="Merriweather"/>
                <a:sym typeface="Merriweather"/>
              </a:rPr>
              <a:t>.</a:t>
            </a:r>
            <a:endParaRPr sz="1200">
              <a:solidFill>
                <a:srgbClr val="D9EAD3"/>
              </a:solidFill>
              <a:highlight>
                <a:srgbClr val="FFFFFF"/>
              </a:highlight>
              <a:latin typeface="Merriweather"/>
              <a:ea typeface="Merriweather"/>
              <a:cs typeface="Merriweather"/>
              <a:sym typeface="Merriweather"/>
            </a:endParaRPr>
          </a:p>
          <a:p>
            <a:pPr indent="-323850" lvl="0" marL="457200" rtl="0" algn="l">
              <a:spcBef>
                <a:spcPts val="0"/>
              </a:spcBef>
              <a:spcAft>
                <a:spcPts val="0"/>
              </a:spcAft>
              <a:buClr>
                <a:srgbClr val="76A5AF"/>
              </a:buClr>
              <a:buSzPts val="1500"/>
              <a:buFont typeface="Merriweather"/>
              <a:buChar char="-"/>
            </a:pPr>
            <a:r>
              <a:rPr lang="en" sz="1500">
                <a:solidFill>
                  <a:srgbClr val="76A5AF"/>
                </a:solidFill>
                <a:highlight>
                  <a:schemeClr val="lt1"/>
                </a:highlight>
                <a:latin typeface="Merriweather"/>
                <a:ea typeface="Merriweather"/>
                <a:cs typeface="Merriweather"/>
                <a:sym typeface="Merriweather"/>
              </a:rPr>
              <a:t>vascular &amp; respiratory smooth	 muscle</a:t>
            </a:r>
            <a:endParaRPr sz="1500">
              <a:solidFill>
                <a:srgbClr val="76A5AF"/>
              </a:solidFill>
              <a:highlight>
                <a:schemeClr val="lt1"/>
              </a:highlight>
              <a:latin typeface="Merriweather"/>
              <a:ea typeface="Merriweather"/>
              <a:cs typeface="Merriweather"/>
              <a:sym typeface="Merriweather"/>
            </a:endParaRPr>
          </a:p>
          <a:p>
            <a:pPr indent="-323850" lvl="0" marL="457200" rtl="0" algn="l">
              <a:spcBef>
                <a:spcPts val="0"/>
              </a:spcBef>
              <a:spcAft>
                <a:spcPts val="0"/>
              </a:spcAft>
              <a:buClr>
                <a:srgbClr val="8E7CC3"/>
              </a:buClr>
              <a:buSzPts val="1500"/>
              <a:buFont typeface="Merriweather"/>
              <a:buChar char="-"/>
            </a:pPr>
            <a:r>
              <a:rPr lang="en" sz="1500">
                <a:solidFill>
                  <a:srgbClr val="8E7CC3"/>
                </a:solidFill>
                <a:highlight>
                  <a:schemeClr val="lt1"/>
                </a:highlight>
                <a:latin typeface="Merriweather"/>
                <a:ea typeface="Merriweather"/>
                <a:cs typeface="Merriweather"/>
                <a:sym typeface="Merriweather"/>
              </a:rPr>
              <a:t>Orad region of the stomach</a:t>
            </a:r>
            <a:endParaRPr sz="1500">
              <a:solidFill>
                <a:srgbClr val="76A5AF"/>
              </a:solidFill>
              <a:highlight>
                <a:schemeClr val="lt1"/>
              </a:highlight>
              <a:latin typeface="Merriweather"/>
              <a:ea typeface="Merriweather"/>
              <a:cs typeface="Merriweather"/>
              <a:sym typeface="Merriweather"/>
            </a:endParaRPr>
          </a:p>
          <a:p>
            <a:pPr indent="0" lvl="0" marL="0" rtl="0" algn="l">
              <a:spcBef>
                <a:spcPts val="0"/>
              </a:spcBef>
              <a:spcAft>
                <a:spcPts val="0"/>
              </a:spcAft>
              <a:buNone/>
            </a:pPr>
            <a:r>
              <a:t/>
            </a:r>
            <a:endParaRPr sz="1200">
              <a:solidFill>
                <a:schemeClr val="dk1"/>
              </a:solidFill>
              <a:highlight>
                <a:srgbClr val="FFFFFF"/>
              </a:highlight>
              <a:latin typeface="Merriweather"/>
              <a:ea typeface="Merriweather"/>
              <a:cs typeface="Merriweather"/>
              <a:sym typeface="Merriweather"/>
            </a:endParaRPr>
          </a:p>
          <a:p>
            <a:pPr indent="-349250" lvl="0" marL="457200" rtl="0" algn="l">
              <a:spcBef>
                <a:spcPts val="0"/>
              </a:spcBef>
              <a:spcAft>
                <a:spcPts val="0"/>
              </a:spcAft>
              <a:buClr>
                <a:srgbClr val="B4A7D6"/>
              </a:buClr>
              <a:buSzPts val="1900"/>
              <a:buFont typeface="Merriweather"/>
              <a:buChar char="★"/>
            </a:pPr>
            <a:r>
              <a:rPr b="1" lang="en" sz="1900">
                <a:solidFill>
                  <a:srgbClr val="B4A7D6"/>
                </a:solidFill>
                <a:highlight>
                  <a:srgbClr val="FFFFFF"/>
                </a:highlight>
                <a:latin typeface="Merriweather"/>
                <a:ea typeface="Merriweather"/>
                <a:cs typeface="Merriweather"/>
                <a:sym typeface="Merriweather"/>
              </a:rPr>
              <a:t>Caused by:</a:t>
            </a:r>
            <a:endParaRPr b="1" sz="1900">
              <a:solidFill>
                <a:srgbClr val="B4A7D6"/>
              </a:solidFill>
              <a:highlight>
                <a:srgbClr val="FFFFFF"/>
              </a:highlight>
              <a:latin typeface="Merriweather"/>
              <a:ea typeface="Merriweather"/>
              <a:cs typeface="Merriweather"/>
              <a:sym typeface="Merriweather"/>
            </a:endParaRPr>
          </a:p>
          <a:p>
            <a:pPr indent="-323850" lvl="0" marL="457200" rtl="0" algn="l">
              <a:spcBef>
                <a:spcPts val="0"/>
              </a:spcBef>
              <a:spcAft>
                <a:spcPts val="0"/>
              </a:spcAft>
              <a:buClr>
                <a:srgbClr val="B4A7D6"/>
              </a:buClr>
              <a:buSzPts val="1500"/>
              <a:buFont typeface="Merriweather"/>
              <a:buChar char="-"/>
            </a:pPr>
            <a:r>
              <a:rPr lang="en" sz="1500">
                <a:highlight>
                  <a:srgbClr val="FFFFFF"/>
                </a:highlight>
                <a:latin typeface="Merriweather"/>
                <a:ea typeface="Merriweather"/>
                <a:cs typeface="Merriweather"/>
                <a:sym typeface="Merriweather"/>
              </a:rPr>
              <a:t>Repetitive spike potentials</a:t>
            </a:r>
            <a:r>
              <a:rPr lang="en" sz="1500">
                <a:solidFill>
                  <a:srgbClr val="B4A7D6"/>
                </a:solidFill>
                <a:highlight>
                  <a:srgbClr val="FFFFFF"/>
                </a:highlight>
                <a:latin typeface="Merriweather"/>
                <a:ea typeface="Merriweather"/>
                <a:cs typeface="Merriweather"/>
                <a:sym typeface="Merriweather"/>
              </a:rPr>
              <a:t>. </a:t>
            </a:r>
            <a:endParaRPr b="1" sz="900">
              <a:solidFill>
                <a:srgbClr val="B4A7D6"/>
              </a:solidFill>
              <a:highlight>
                <a:srgbClr val="FFFFFF"/>
              </a:highlight>
              <a:latin typeface="Merriweather"/>
              <a:ea typeface="Merriweather"/>
              <a:cs typeface="Merriweather"/>
              <a:sym typeface="Merriweather"/>
            </a:endParaRPr>
          </a:p>
          <a:p>
            <a:pPr indent="-323850" lvl="0" marL="457200" rtl="0" algn="l">
              <a:spcBef>
                <a:spcPts val="0"/>
              </a:spcBef>
              <a:spcAft>
                <a:spcPts val="0"/>
              </a:spcAft>
              <a:buClr>
                <a:srgbClr val="B4A7D6"/>
              </a:buClr>
              <a:buSzPts val="1500"/>
              <a:buFont typeface="Merriweather"/>
              <a:buChar char="-"/>
            </a:pPr>
            <a:r>
              <a:rPr lang="en" sz="1500">
                <a:highlight>
                  <a:srgbClr val="FFFFFF"/>
                </a:highlight>
                <a:latin typeface="Merriweather"/>
                <a:ea typeface="Merriweather"/>
                <a:cs typeface="Merriweather"/>
                <a:sym typeface="Merriweather"/>
              </a:rPr>
              <a:t>Hormones</a:t>
            </a:r>
            <a:r>
              <a:rPr lang="en" sz="1500">
                <a:solidFill>
                  <a:srgbClr val="B4A7D6"/>
                </a:solidFill>
                <a:highlight>
                  <a:srgbClr val="FFFFFF"/>
                </a:highlight>
                <a:latin typeface="Merriweather"/>
                <a:ea typeface="Merriweather"/>
                <a:cs typeface="Merriweather"/>
                <a:sym typeface="Merriweather"/>
              </a:rPr>
              <a:t>.</a:t>
            </a:r>
            <a:endParaRPr sz="1500">
              <a:solidFill>
                <a:srgbClr val="B4A7D6"/>
              </a:solidFill>
              <a:highlight>
                <a:srgbClr val="FFFFFF"/>
              </a:highlight>
              <a:latin typeface="Merriweather"/>
              <a:ea typeface="Merriweather"/>
              <a:cs typeface="Merriweather"/>
              <a:sym typeface="Merriweather"/>
            </a:endParaRPr>
          </a:p>
          <a:p>
            <a:pPr indent="-323850" lvl="0" marL="457200" rtl="0" algn="l">
              <a:spcBef>
                <a:spcPts val="0"/>
              </a:spcBef>
              <a:spcAft>
                <a:spcPts val="0"/>
              </a:spcAft>
              <a:buClr>
                <a:srgbClr val="B4A7D6"/>
              </a:buClr>
              <a:buSzPts val="1500"/>
              <a:buFont typeface="Merriweather"/>
              <a:buChar char="-"/>
            </a:pPr>
            <a:r>
              <a:rPr lang="en" sz="1500">
                <a:highlight>
                  <a:srgbClr val="FFFFFF"/>
                </a:highlight>
                <a:latin typeface="Merriweather"/>
                <a:ea typeface="Merriweather"/>
                <a:cs typeface="Merriweather"/>
                <a:sym typeface="Merriweather"/>
              </a:rPr>
              <a:t>Continuous entry of Ca</a:t>
            </a:r>
            <a:r>
              <a:rPr baseline="30000" lang="en" sz="1500">
                <a:highlight>
                  <a:srgbClr val="FFFFFF"/>
                </a:highlight>
                <a:latin typeface="Merriweather"/>
                <a:ea typeface="Merriweather"/>
                <a:cs typeface="Merriweather"/>
                <a:sym typeface="Merriweather"/>
              </a:rPr>
              <a:t>+2</a:t>
            </a:r>
            <a:r>
              <a:rPr lang="en" sz="1500">
                <a:highlight>
                  <a:srgbClr val="FFFFFF"/>
                </a:highlight>
                <a:latin typeface="Merriweather"/>
                <a:ea typeface="Merriweather"/>
                <a:cs typeface="Merriweather"/>
                <a:sym typeface="Merriweather"/>
              </a:rPr>
              <a:t> ions </a:t>
            </a:r>
            <a:r>
              <a:rPr lang="en" sz="1100">
                <a:highlight>
                  <a:srgbClr val="FFFFFF"/>
                </a:highlight>
                <a:latin typeface="Merriweather"/>
                <a:ea typeface="Merriweather"/>
                <a:cs typeface="Merriweather"/>
                <a:sym typeface="Merriweather"/>
              </a:rPr>
              <a:t>(not associated with changes in membrane potentials)</a:t>
            </a:r>
            <a:endParaRPr sz="1100">
              <a:highlight>
                <a:srgbClr val="FFFFFF"/>
              </a:highlight>
              <a:latin typeface="Merriweather"/>
              <a:ea typeface="Merriweather"/>
              <a:cs typeface="Merriweather"/>
              <a:sym typeface="Merriweather"/>
            </a:endParaRPr>
          </a:p>
          <a:p>
            <a:pPr indent="-317500" lvl="0" marL="457200" rtl="0" algn="l">
              <a:spcBef>
                <a:spcPts val="0"/>
              </a:spcBef>
              <a:spcAft>
                <a:spcPts val="0"/>
              </a:spcAft>
              <a:buSzPts val="1400"/>
              <a:buFont typeface="Merriweather"/>
              <a:buChar char="●"/>
            </a:pPr>
            <a:r>
              <a:rPr lang="en">
                <a:highlight>
                  <a:srgbClr val="FFFFFF"/>
                </a:highlight>
                <a:latin typeface="Merriweather"/>
                <a:ea typeface="Merriweather"/>
                <a:cs typeface="Merriweather"/>
                <a:sym typeface="Merriweather"/>
              </a:rPr>
              <a:t>Not associated with slow waves (often lasting several minutes or hours).</a:t>
            </a:r>
            <a:endParaRPr>
              <a:highlight>
                <a:srgbClr val="FFFFFF"/>
              </a:highlight>
              <a:latin typeface="Merriweather"/>
              <a:ea typeface="Merriweather"/>
              <a:cs typeface="Merriweather"/>
              <a:sym typeface="Merriweather"/>
            </a:endParaRPr>
          </a:p>
        </p:txBody>
      </p:sp>
      <p:sp>
        <p:nvSpPr>
          <p:cNvPr id="194" name="Google Shape;194;p17"/>
          <p:cNvSpPr txBox="1"/>
          <p:nvPr/>
        </p:nvSpPr>
        <p:spPr>
          <a:xfrm>
            <a:off x="2191469" y="6970496"/>
            <a:ext cx="4355700" cy="3915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700">
                <a:highlight>
                  <a:srgbClr val="FFFFFF"/>
                </a:highlight>
                <a:latin typeface="Merriweather"/>
                <a:ea typeface="Merriweather"/>
                <a:cs typeface="Merriweather"/>
                <a:sym typeface="Merriweather"/>
              </a:rPr>
              <a:t>Figure 1-5</a:t>
            </a:r>
            <a:endParaRPr b="1" sz="2700">
              <a:highlight>
                <a:srgbClr val="FFFFFF"/>
              </a:highlight>
              <a:latin typeface="Merriweather"/>
              <a:ea typeface="Merriweather"/>
              <a:cs typeface="Merriweather"/>
              <a:sym typeface="Merriweather"/>
            </a:endParaRPr>
          </a:p>
        </p:txBody>
      </p:sp>
      <p:sp>
        <p:nvSpPr>
          <p:cNvPr id="195" name="Google Shape;195;p17"/>
          <p:cNvSpPr txBox="1"/>
          <p:nvPr/>
        </p:nvSpPr>
        <p:spPr>
          <a:xfrm>
            <a:off x="8824676" y="7088373"/>
            <a:ext cx="4355700" cy="3915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700">
                <a:highlight>
                  <a:srgbClr val="FFFFFF"/>
                </a:highlight>
                <a:latin typeface="Merriweather"/>
                <a:ea typeface="Merriweather"/>
                <a:cs typeface="Merriweather"/>
                <a:sym typeface="Merriweather"/>
              </a:rPr>
              <a:t>Figure 1-6</a:t>
            </a:r>
            <a:endParaRPr b="1" sz="2700">
              <a:highlight>
                <a:srgbClr val="FFFFFF"/>
              </a:highlight>
              <a:latin typeface="Merriweather"/>
              <a:ea typeface="Merriweather"/>
              <a:cs typeface="Merriweather"/>
              <a:sym typeface="Merriweathe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pic>
        <p:nvPicPr>
          <p:cNvPr id="200" name="Google Shape;200;p18"/>
          <p:cNvPicPr preferRelativeResize="0"/>
          <p:nvPr/>
        </p:nvPicPr>
        <p:blipFill rotWithShape="1">
          <a:blip r:embed="rId3">
            <a:alphaModFix/>
          </a:blip>
          <a:srcRect b="49145" l="5284" r="2963" t="0"/>
          <a:stretch/>
        </p:blipFill>
        <p:spPr>
          <a:xfrm>
            <a:off x="242725" y="3482178"/>
            <a:ext cx="6426101" cy="4148501"/>
          </a:xfrm>
          <a:prstGeom prst="rect">
            <a:avLst/>
          </a:prstGeom>
          <a:noFill/>
          <a:ln>
            <a:noFill/>
          </a:ln>
        </p:spPr>
      </p:pic>
      <p:sp>
        <p:nvSpPr>
          <p:cNvPr id="201" name="Google Shape;201;p18"/>
          <p:cNvSpPr txBox="1"/>
          <p:nvPr/>
        </p:nvSpPr>
        <p:spPr>
          <a:xfrm>
            <a:off x="733505" y="8703472"/>
            <a:ext cx="119001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latin typeface="Oswald"/>
                <a:ea typeface="Oswald"/>
                <a:cs typeface="Oswald"/>
                <a:sym typeface="Oswald"/>
              </a:rPr>
              <a:t>Contractile Mechanism of Smooth Muscle</a:t>
            </a:r>
            <a:endParaRPr sz="4800">
              <a:latin typeface="Oswald"/>
              <a:ea typeface="Oswald"/>
              <a:cs typeface="Oswald"/>
              <a:sym typeface="Oswald"/>
            </a:endParaRPr>
          </a:p>
          <a:p>
            <a:pPr indent="0" lvl="0" marL="0" rtl="0" algn="l">
              <a:spcBef>
                <a:spcPts val="0"/>
              </a:spcBef>
              <a:spcAft>
                <a:spcPts val="0"/>
              </a:spcAft>
              <a:buNone/>
            </a:pPr>
            <a:r>
              <a:t/>
            </a:r>
            <a:endParaRPr sz="4800">
              <a:latin typeface="Oswald"/>
              <a:ea typeface="Oswald"/>
              <a:cs typeface="Oswald"/>
              <a:sym typeface="Oswald"/>
            </a:endParaRPr>
          </a:p>
          <a:p>
            <a:pPr indent="0" lvl="0" marL="0" rtl="0" algn="l">
              <a:spcBef>
                <a:spcPts val="0"/>
              </a:spcBef>
              <a:spcAft>
                <a:spcPts val="0"/>
              </a:spcAft>
              <a:buNone/>
            </a:pPr>
            <a:r>
              <a:t/>
            </a:r>
            <a:endParaRPr sz="4800">
              <a:latin typeface="Oswald"/>
              <a:ea typeface="Oswald"/>
              <a:cs typeface="Oswald"/>
              <a:sym typeface="Oswald"/>
            </a:endParaRPr>
          </a:p>
        </p:txBody>
      </p:sp>
      <p:sp>
        <p:nvSpPr>
          <p:cNvPr id="202" name="Google Shape;202;p18"/>
          <p:cNvSpPr/>
          <p:nvPr/>
        </p:nvSpPr>
        <p:spPr>
          <a:xfrm>
            <a:off x="369851" y="9052983"/>
            <a:ext cx="468600" cy="433500"/>
          </a:xfrm>
          <a:prstGeom prst="rect">
            <a:avLst/>
          </a:prstGeom>
          <a:solidFill>
            <a:srgbClr val="76A5AF"/>
          </a:solidFill>
          <a:ln>
            <a:noFill/>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203" name="Google Shape;203;p18"/>
          <p:cNvSpPr/>
          <p:nvPr/>
        </p:nvSpPr>
        <p:spPr>
          <a:xfrm>
            <a:off x="0" y="3704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04" name="Google Shape;204;p18"/>
          <p:cNvSpPr txBox="1"/>
          <p:nvPr/>
        </p:nvSpPr>
        <p:spPr>
          <a:xfrm>
            <a:off x="114093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One</a:t>
            </a:r>
            <a:endParaRPr sz="3500">
              <a:latin typeface="Oswald"/>
              <a:ea typeface="Oswald"/>
              <a:cs typeface="Oswald"/>
              <a:sym typeface="Oswald"/>
            </a:endParaRPr>
          </a:p>
        </p:txBody>
      </p:sp>
      <p:sp>
        <p:nvSpPr>
          <p:cNvPr id="205" name="Google Shape;205;p18"/>
          <p:cNvSpPr txBox="1"/>
          <p:nvPr/>
        </p:nvSpPr>
        <p:spPr>
          <a:xfrm>
            <a:off x="114675" y="321600"/>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5</a:t>
            </a:r>
            <a:endParaRPr sz="4500">
              <a:solidFill>
                <a:srgbClr val="FFFFFF"/>
              </a:solidFill>
              <a:latin typeface="Oswald"/>
              <a:ea typeface="Oswald"/>
              <a:cs typeface="Oswald"/>
              <a:sym typeface="Oswald"/>
            </a:endParaRPr>
          </a:p>
          <a:p>
            <a:pPr indent="0" lvl="0" marL="0" rtl="0" algn="l">
              <a:spcBef>
                <a:spcPts val="0"/>
              </a:spcBef>
              <a:spcAft>
                <a:spcPts val="0"/>
              </a:spcAft>
              <a:buNone/>
            </a:pPr>
            <a:r>
              <a:t/>
            </a:r>
            <a:endParaRPr sz="4500">
              <a:solidFill>
                <a:srgbClr val="FFFFFF"/>
              </a:solidFill>
              <a:latin typeface="Oswald"/>
              <a:ea typeface="Oswald"/>
              <a:cs typeface="Oswald"/>
              <a:sym typeface="Oswald"/>
            </a:endParaRPr>
          </a:p>
        </p:txBody>
      </p:sp>
      <p:sp>
        <p:nvSpPr>
          <p:cNvPr id="206" name="Google Shape;206;p18"/>
          <p:cNvSpPr txBox="1"/>
          <p:nvPr/>
        </p:nvSpPr>
        <p:spPr>
          <a:xfrm>
            <a:off x="813441" y="321600"/>
            <a:ext cx="95067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GENERAL PRINCIPlES OF GIT PHYSIOLOGY </a:t>
            </a:r>
            <a:endParaRPr sz="3200">
              <a:solidFill>
                <a:srgbClr val="FFFFFF"/>
              </a:solidFill>
              <a:latin typeface="Oswald"/>
              <a:ea typeface="Oswald"/>
              <a:cs typeface="Oswald"/>
              <a:sym typeface="Oswald"/>
            </a:endParaRPr>
          </a:p>
        </p:txBody>
      </p:sp>
      <p:sp>
        <p:nvSpPr>
          <p:cNvPr id="207" name="Google Shape;207;p18"/>
          <p:cNvSpPr/>
          <p:nvPr/>
        </p:nvSpPr>
        <p:spPr>
          <a:xfrm>
            <a:off x="583046" y="370511"/>
            <a:ext cx="2304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08" name="Google Shape;208;p18"/>
          <p:cNvSpPr txBox="1"/>
          <p:nvPr/>
        </p:nvSpPr>
        <p:spPr>
          <a:xfrm>
            <a:off x="733505" y="1626373"/>
            <a:ext cx="119001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latin typeface="Oswald"/>
                <a:ea typeface="Oswald"/>
                <a:cs typeface="Oswald"/>
                <a:sym typeface="Oswald"/>
              </a:rPr>
              <a:t>Examples of the Different Types of Smooth Muscle</a:t>
            </a:r>
            <a:endParaRPr sz="4800">
              <a:latin typeface="Oswald"/>
              <a:ea typeface="Oswald"/>
              <a:cs typeface="Oswald"/>
              <a:sym typeface="Oswald"/>
            </a:endParaRPr>
          </a:p>
          <a:p>
            <a:pPr indent="0" lvl="0" marL="0" rtl="0" algn="l">
              <a:spcBef>
                <a:spcPts val="0"/>
              </a:spcBef>
              <a:spcAft>
                <a:spcPts val="0"/>
              </a:spcAft>
              <a:buNone/>
            </a:pPr>
            <a:r>
              <a:t/>
            </a:r>
            <a:endParaRPr sz="4800">
              <a:latin typeface="Oswald"/>
              <a:ea typeface="Oswald"/>
              <a:cs typeface="Oswald"/>
              <a:sym typeface="Oswald"/>
            </a:endParaRPr>
          </a:p>
          <a:p>
            <a:pPr indent="0" lvl="0" marL="0" rtl="0" algn="l">
              <a:spcBef>
                <a:spcPts val="0"/>
              </a:spcBef>
              <a:spcAft>
                <a:spcPts val="0"/>
              </a:spcAft>
              <a:buNone/>
            </a:pPr>
            <a:r>
              <a:t/>
            </a:r>
            <a:endParaRPr sz="4800">
              <a:latin typeface="Oswald"/>
              <a:ea typeface="Oswald"/>
              <a:cs typeface="Oswald"/>
              <a:sym typeface="Oswald"/>
            </a:endParaRPr>
          </a:p>
        </p:txBody>
      </p:sp>
      <p:sp>
        <p:nvSpPr>
          <p:cNvPr id="209" name="Google Shape;209;p18"/>
          <p:cNvSpPr/>
          <p:nvPr/>
        </p:nvSpPr>
        <p:spPr>
          <a:xfrm>
            <a:off x="369851" y="1975860"/>
            <a:ext cx="468600" cy="433500"/>
          </a:xfrm>
          <a:prstGeom prst="rect">
            <a:avLst/>
          </a:prstGeom>
          <a:solidFill>
            <a:srgbClr val="76A5AF"/>
          </a:solidFill>
          <a:ln>
            <a:noFill/>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210" name="Google Shape;210;p18"/>
          <p:cNvSpPr txBox="1"/>
          <p:nvPr/>
        </p:nvSpPr>
        <p:spPr>
          <a:xfrm>
            <a:off x="2434380" y="7377447"/>
            <a:ext cx="4355700" cy="3915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700">
                <a:highlight>
                  <a:srgbClr val="FFFFFF"/>
                </a:highlight>
                <a:latin typeface="Merriweather"/>
                <a:ea typeface="Merriweather"/>
                <a:cs typeface="Merriweather"/>
                <a:sym typeface="Merriweather"/>
              </a:rPr>
              <a:t>Figure 1-7</a:t>
            </a:r>
            <a:endParaRPr b="1" sz="2700">
              <a:highlight>
                <a:srgbClr val="FFFFFF"/>
              </a:highlight>
              <a:latin typeface="Merriweather"/>
              <a:ea typeface="Merriweather"/>
              <a:cs typeface="Merriweather"/>
              <a:sym typeface="Merriweather"/>
            </a:endParaRPr>
          </a:p>
        </p:txBody>
      </p:sp>
      <p:pic>
        <p:nvPicPr>
          <p:cNvPr id="211" name="Google Shape;211;p18"/>
          <p:cNvPicPr preferRelativeResize="0"/>
          <p:nvPr/>
        </p:nvPicPr>
        <p:blipFill rotWithShape="1">
          <a:blip r:embed="rId4">
            <a:alphaModFix/>
          </a:blip>
          <a:srcRect b="0" l="0" r="0" t="53880"/>
          <a:stretch/>
        </p:blipFill>
        <p:spPr>
          <a:xfrm>
            <a:off x="6850650" y="3420800"/>
            <a:ext cx="7003624" cy="4148501"/>
          </a:xfrm>
          <a:prstGeom prst="rect">
            <a:avLst/>
          </a:prstGeom>
          <a:noFill/>
          <a:ln>
            <a:noFill/>
          </a:ln>
        </p:spPr>
      </p:pic>
      <p:sp>
        <p:nvSpPr>
          <p:cNvPr id="212" name="Google Shape;212;p18"/>
          <p:cNvSpPr txBox="1"/>
          <p:nvPr/>
        </p:nvSpPr>
        <p:spPr>
          <a:xfrm>
            <a:off x="9274015" y="7377447"/>
            <a:ext cx="4355700" cy="3915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700">
                <a:highlight>
                  <a:srgbClr val="FFFFFF"/>
                </a:highlight>
                <a:latin typeface="Merriweather"/>
                <a:ea typeface="Merriweather"/>
                <a:cs typeface="Merriweather"/>
                <a:sym typeface="Merriweather"/>
              </a:rPr>
              <a:t>Figure 1-8</a:t>
            </a:r>
            <a:endParaRPr b="1" sz="2700">
              <a:highlight>
                <a:srgbClr val="FFFFFF"/>
              </a:highlight>
              <a:latin typeface="Merriweather"/>
              <a:ea typeface="Merriweather"/>
              <a:cs typeface="Merriweather"/>
              <a:sym typeface="Merriweather"/>
            </a:endParaRPr>
          </a:p>
        </p:txBody>
      </p:sp>
      <p:sp>
        <p:nvSpPr>
          <p:cNvPr id="213" name="Google Shape;213;p18"/>
          <p:cNvSpPr txBox="1"/>
          <p:nvPr/>
        </p:nvSpPr>
        <p:spPr>
          <a:xfrm>
            <a:off x="664875" y="2936970"/>
            <a:ext cx="5581800" cy="699600"/>
          </a:xfrm>
          <a:prstGeom prst="rect">
            <a:avLst/>
          </a:prstGeom>
          <a:solidFill>
            <a:srgbClr val="D0E0E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800">
                <a:latin typeface="Merriweather"/>
                <a:ea typeface="Merriweather"/>
                <a:cs typeface="Merriweather"/>
                <a:sym typeface="Merriweather"/>
              </a:rPr>
              <a:t>S</a:t>
            </a:r>
            <a:r>
              <a:rPr b="1" lang="en" sz="2800">
                <a:latin typeface="Merriweather"/>
                <a:ea typeface="Merriweather"/>
                <a:cs typeface="Merriweather"/>
                <a:sym typeface="Merriweather"/>
              </a:rPr>
              <a:t>ingle-unit smooth muscle</a:t>
            </a:r>
            <a:endParaRPr sz="2800"/>
          </a:p>
        </p:txBody>
      </p:sp>
      <p:sp>
        <p:nvSpPr>
          <p:cNvPr id="214" name="Google Shape;214;p18"/>
          <p:cNvSpPr txBox="1"/>
          <p:nvPr/>
        </p:nvSpPr>
        <p:spPr>
          <a:xfrm>
            <a:off x="7561550" y="2936995"/>
            <a:ext cx="5581800" cy="699600"/>
          </a:xfrm>
          <a:prstGeom prst="rect">
            <a:avLst/>
          </a:prstGeom>
          <a:solidFill>
            <a:srgbClr val="D0E0E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800">
                <a:latin typeface="Merriweather"/>
                <a:ea typeface="Merriweather"/>
                <a:cs typeface="Merriweather"/>
                <a:sym typeface="Merriweather"/>
              </a:rPr>
              <a:t>Multi</a:t>
            </a:r>
            <a:r>
              <a:rPr b="1" lang="en" sz="2800">
                <a:latin typeface="Merriweather"/>
                <a:ea typeface="Merriweather"/>
                <a:cs typeface="Merriweather"/>
                <a:sym typeface="Merriweather"/>
              </a:rPr>
              <a:t>-unit smooth muscle</a:t>
            </a:r>
            <a:endParaRPr sz="2800"/>
          </a:p>
        </p:txBody>
      </p:sp>
      <p:pic>
        <p:nvPicPr>
          <p:cNvPr id="215" name="Google Shape;215;p18"/>
          <p:cNvPicPr preferRelativeResize="0"/>
          <p:nvPr/>
        </p:nvPicPr>
        <p:blipFill>
          <a:blip r:embed="rId5">
            <a:alphaModFix/>
          </a:blip>
          <a:stretch>
            <a:fillRect/>
          </a:stretch>
        </p:blipFill>
        <p:spPr>
          <a:xfrm>
            <a:off x="152400" y="9963622"/>
            <a:ext cx="13792198" cy="8755928"/>
          </a:xfrm>
          <a:prstGeom prst="rect">
            <a:avLst/>
          </a:prstGeom>
          <a:noFill/>
          <a:ln>
            <a:noFill/>
          </a:ln>
        </p:spPr>
      </p:pic>
      <p:sp>
        <p:nvSpPr>
          <p:cNvPr id="216" name="Google Shape;216;p18"/>
          <p:cNvSpPr txBox="1"/>
          <p:nvPr/>
        </p:nvSpPr>
        <p:spPr>
          <a:xfrm>
            <a:off x="10706415" y="18719547"/>
            <a:ext cx="4355700" cy="3915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700">
                <a:highlight>
                  <a:srgbClr val="FFFFFF"/>
                </a:highlight>
                <a:latin typeface="Merriweather"/>
                <a:ea typeface="Merriweather"/>
                <a:cs typeface="Merriweather"/>
                <a:sym typeface="Merriweather"/>
              </a:rPr>
              <a:t>Figure 1-9</a:t>
            </a:r>
            <a:endParaRPr b="1" sz="2700">
              <a:highlight>
                <a:srgbClr val="FFFFFF"/>
              </a:highlight>
              <a:latin typeface="Merriweather"/>
              <a:ea typeface="Merriweather"/>
              <a:cs typeface="Merriweather"/>
              <a:sym typeface="Merriweather"/>
            </a:endParaRPr>
          </a:p>
        </p:txBody>
      </p:sp>
      <p:sp>
        <p:nvSpPr>
          <p:cNvPr id="217" name="Google Shape;217;p18"/>
          <p:cNvSpPr txBox="1"/>
          <p:nvPr/>
        </p:nvSpPr>
        <p:spPr>
          <a:xfrm>
            <a:off x="1420628" y="9310053"/>
            <a:ext cx="11277600" cy="131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 name="Shape 221"/>
        <p:cNvGrpSpPr/>
        <p:nvPr/>
      </p:nvGrpSpPr>
      <p:grpSpPr>
        <a:xfrm>
          <a:off x="0" y="0"/>
          <a:ext cx="0" cy="0"/>
          <a:chOff x="0" y="0"/>
          <a:chExt cx="0" cy="0"/>
        </a:xfrm>
      </p:grpSpPr>
      <p:sp>
        <p:nvSpPr>
          <p:cNvPr id="222" name="Google Shape;222;p19"/>
          <p:cNvSpPr/>
          <p:nvPr/>
        </p:nvSpPr>
        <p:spPr>
          <a:xfrm>
            <a:off x="0" y="3704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23" name="Google Shape;223;p19"/>
          <p:cNvSpPr txBox="1"/>
          <p:nvPr/>
        </p:nvSpPr>
        <p:spPr>
          <a:xfrm>
            <a:off x="114093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One</a:t>
            </a:r>
            <a:endParaRPr sz="3500">
              <a:latin typeface="Oswald"/>
              <a:ea typeface="Oswald"/>
              <a:cs typeface="Oswald"/>
              <a:sym typeface="Oswald"/>
            </a:endParaRPr>
          </a:p>
        </p:txBody>
      </p:sp>
      <p:sp>
        <p:nvSpPr>
          <p:cNvPr id="224" name="Google Shape;224;p19"/>
          <p:cNvSpPr txBox="1"/>
          <p:nvPr/>
        </p:nvSpPr>
        <p:spPr>
          <a:xfrm>
            <a:off x="66675" y="321600"/>
            <a:ext cx="5163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6</a:t>
            </a:r>
            <a:endParaRPr sz="4500">
              <a:solidFill>
                <a:srgbClr val="FFFFFF"/>
              </a:solidFill>
              <a:latin typeface="Oswald"/>
              <a:ea typeface="Oswald"/>
              <a:cs typeface="Oswald"/>
              <a:sym typeface="Oswald"/>
            </a:endParaRPr>
          </a:p>
          <a:p>
            <a:pPr indent="0" lvl="0" marL="0" rtl="0" algn="l">
              <a:spcBef>
                <a:spcPts val="0"/>
              </a:spcBef>
              <a:spcAft>
                <a:spcPts val="0"/>
              </a:spcAft>
              <a:buNone/>
            </a:pPr>
            <a:r>
              <a:t/>
            </a:r>
            <a:endParaRPr sz="4500">
              <a:solidFill>
                <a:srgbClr val="FFFFFF"/>
              </a:solidFill>
              <a:latin typeface="Oswald"/>
              <a:ea typeface="Oswald"/>
              <a:cs typeface="Oswald"/>
              <a:sym typeface="Oswald"/>
            </a:endParaRPr>
          </a:p>
        </p:txBody>
      </p:sp>
      <p:sp>
        <p:nvSpPr>
          <p:cNvPr id="225" name="Google Shape;225;p19"/>
          <p:cNvSpPr txBox="1"/>
          <p:nvPr/>
        </p:nvSpPr>
        <p:spPr>
          <a:xfrm>
            <a:off x="813441" y="321600"/>
            <a:ext cx="95067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GENERAL PRINCIPlES OF GIT PHYSIOLOGY </a:t>
            </a:r>
            <a:endParaRPr sz="3200">
              <a:solidFill>
                <a:srgbClr val="FFFFFF"/>
              </a:solidFill>
              <a:latin typeface="Oswald"/>
              <a:ea typeface="Oswald"/>
              <a:cs typeface="Oswald"/>
              <a:sym typeface="Oswald"/>
            </a:endParaRPr>
          </a:p>
        </p:txBody>
      </p:sp>
      <p:sp>
        <p:nvSpPr>
          <p:cNvPr id="226" name="Google Shape;226;p19"/>
          <p:cNvSpPr/>
          <p:nvPr/>
        </p:nvSpPr>
        <p:spPr>
          <a:xfrm>
            <a:off x="583046" y="370511"/>
            <a:ext cx="2304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27" name="Google Shape;227;p19"/>
          <p:cNvSpPr txBox="1"/>
          <p:nvPr/>
        </p:nvSpPr>
        <p:spPr>
          <a:xfrm>
            <a:off x="946705" y="1567135"/>
            <a:ext cx="119001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latin typeface="Oswald"/>
                <a:ea typeface="Oswald"/>
                <a:cs typeface="Oswald"/>
                <a:sym typeface="Oswald"/>
              </a:rPr>
              <a:t>Molecular Basis of Smooth Muscle Contraction</a:t>
            </a:r>
            <a:endParaRPr sz="4800">
              <a:latin typeface="Oswald"/>
              <a:ea typeface="Oswald"/>
              <a:cs typeface="Oswald"/>
              <a:sym typeface="Oswald"/>
            </a:endParaRPr>
          </a:p>
          <a:p>
            <a:pPr indent="0" lvl="0" marL="0" rtl="0" algn="l">
              <a:spcBef>
                <a:spcPts val="0"/>
              </a:spcBef>
              <a:spcAft>
                <a:spcPts val="0"/>
              </a:spcAft>
              <a:buNone/>
            </a:pPr>
            <a:r>
              <a:t/>
            </a:r>
            <a:endParaRPr sz="4800">
              <a:latin typeface="Oswald"/>
              <a:ea typeface="Oswald"/>
              <a:cs typeface="Oswald"/>
              <a:sym typeface="Oswald"/>
            </a:endParaRPr>
          </a:p>
          <a:p>
            <a:pPr indent="0" lvl="0" marL="0" rtl="0" algn="l">
              <a:spcBef>
                <a:spcPts val="0"/>
              </a:spcBef>
              <a:spcAft>
                <a:spcPts val="0"/>
              </a:spcAft>
              <a:buNone/>
            </a:pPr>
            <a:r>
              <a:t/>
            </a:r>
            <a:endParaRPr sz="4800">
              <a:latin typeface="Oswald"/>
              <a:ea typeface="Oswald"/>
              <a:cs typeface="Oswald"/>
              <a:sym typeface="Oswald"/>
            </a:endParaRPr>
          </a:p>
        </p:txBody>
      </p:sp>
      <p:sp>
        <p:nvSpPr>
          <p:cNvPr id="228" name="Google Shape;228;p19"/>
          <p:cNvSpPr/>
          <p:nvPr/>
        </p:nvSpPr>
        <p:spPr>
          <a:xfrm>
            <a:off x="583051" y="1916647"/>
            <a:ext cx="468600" cy="433500"/>
          </a:xfrm>
          <a:prstGeom prst="rect">
            <a:avLst/>
          </a:prstGeom>
          <a:solidFill>
            <a:srgbClr val="93C47D"/>
          </a:solidFill>
          <a:ln>
            <a:noFill/>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pic>
        <p:nvPicPr>
          <p:cNvPr id="229" name="Google Shape;229;p19"/>
          <p:cNvPicPr preferRelativeResize="0"/>
          <p:nvPr/>
        </p:nvPicPr>
        <p:blipFill rotWithShape="1">
          <a:blip r:embed="rId3">
            <a:alphaModFix/>
          </a:blip>
          <a:srcRect b="0" l="0" r="1989" t="734"/>
          <a:stretch/>
        </p:blipFill>
        <p:spPr>
          <a:xfrm>
            <a:off x="7211625" y="2745325"/>
            <a:ext cx="6351975" cy="9497200"/>
          </a:xfrm>
          <a:prstGeom prst="rect">
            <a:avLst/>
          </a:prstGeom>
          <a:noFill/>
          <a:ln>
            <a:noFill/>
          </a:ln>
        </p:spPr>
      </p:pic>
      <p:sp>
        <p:nvSpPr>
          <p:cNvPr id="230" name="Google Shape;230;p19"/>
          <p:cNvSpPr/>
          <p:nvPr/>
        </p:nvSpPr>
        <p:spPr>
          <a:xfrm>
            <a:off x="370500" y="7889848"/>
            <a:ext cx="561300" cy="536700"/>
          </a:xfrm>
          <a:prstGeom prst="ellipse">
            <a:avLst/>
          </a:pr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9"/>
          <p:cNvSpPr/>
          <p:nvPr/>
        </p:nvSpPr>
        <p:spPr>
          <a:xfrm>
            <a:off x="370500" y="6630752"/>
            <a:ext cx="561300" cy="536700"/>
          </a:xfrm>
          <a:prstGeom prst="ellipse">
            <a:avLst/>
          </a:pr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9"/>
          <p:cNvSpPr/>
          <p:nvPr/>
        </p:nvSpPr>
        <p:spPr>
          <a:xfrm>
            <a:off x="370500" y="5726557"/>
            <a:ext cx="561300" cy="536700"/>
          </a:xfrm>
          <a:prstGeom prst="ellipse">
            <a:avLst/>
          </a:pr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9"/>
          <p:cNvSpPr/>
          <p:nvPr/>
        </p:nvSpPr>
        <p:spPr>
          <a:xfrm>
            <a:off x="370500" y="4269908"/>
            <a:ext cx="561300" cy="536700"/>
          </a:xfrm>
          <a:prstGeom prst="ellipse">
            <a:avLst/>
          </a:pr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9"/>
          <p:cNvSpPr/>
          <p:nvPr/>
        </p:nvSpPr>
        <p:spPr>
          <a:xfrm>
            <a:off x="370500" y="9547198"/>
            <a:ext cx="561300" cy="536700"/>
          </a:xfrm>
          <a:prstGeom prst="ellipse">
            <a:avLst/>
          </a:pr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9"/>
          <p:cNvSpPr txBox="1"/>
          <p:nvPr/>
        </p:nvSpPr>
        <p:spPr>
          <a:xfrm>
            <a:off x="332400" y="3692000"/>
            <a:ext cx="7478100" cy="565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3000">
              <a:solidFill>
                <a:srgbClr val="93C47D"/>
              </a:solidFill>
              <a:latin typeface="Merriweather"/>
              <a:ea typeface="Merriweather"/>
              <a:cs typeface="Merriweather"/>
              <a:sym typeface="Merriweather"/>
            </a:endParaRPr>
          </a:p>
          <a:p>
            <a:pPr indent="0" lvl="0" marL="0" rtl="0" algn="l">
              <a:spcBef>
                <a:spcPts val="0"/>
              </a:spcBef>
              <a:spcAft>
                <a:spcPts val="0"/>
              </a:spcAft>
              <a:buNone/>
            </a:pPr>
            <a:r>
              <a:rPr lang="en" sz="3500">
                <a:latin typeface="Merriweather"/>
                <a:ea typeface="Merriweather"/>
                <a:cs typeface="Merriweather"/>
                <a:sym typeface="Merriweather"/>
              </a:rPr>
              <a:t> </a:t>
            </a:r>
            <a:r>
              <a:rPr lang="en" sz="3500">
                <a:latin typeface="Merriweather"/>
                <a:ea typeface="Merriweather"/>
                <a:cs typeface="Merriweather"/>
                <a:sym typeface="Merriweather"/>
              </a:rPr>
              <a:t>1</a:t>
            </a:r>
            <a:r>
              <a:rPr lang="en" sz="2400">
                <a:latin typeface="Merriweather"/>
                <a:ea typeface="Merriweather"/>
                <a:cs typeface="Merriweather"/>
                <a:sym typeface="Merriweather"/>
              </a:rPr>
              <a:t>    </a:t>
            </a:r>
            <a:r>
              <a:rPr b="1" lang="en" sz="2400">
                <a:latin typeface="Merriweather"/>
                <a:ea typeface="Merriweather"/>
                <a:cs typeface="Merriweather"/>
                <a:sym typeface="Merriweather"/>
              </a:rPr>
              <a:t>↑</a:t>
            </a:r>
            <a:r>
              <a:rPr lang="en" sz="2400">
                <a:latin typeface="Merriweather"/>
                <a:ea typeface="Merriweather"/>
                <a:cs typeface="Merriweather"/>
                <a:sym typeface="Merriweather"/>
              </a:rPr>
              <a:t> Intracellular ca</a:t>
            </a:r>
            <a:r>
              <a:rPr baseline="30000" lang="en" sz="2400">
                <a:solidFill>
                  <a:schemeClr val="dk1"/>
                </a:solidFill>
                <a:highlight>
                  <a:schemeClr val="lt1"/>
                </a:highlight>
                <a:latin typeface="Merriweather"/>
                <a:ea typeface="Merriweather"/>
                <a:cs typeface="Merriweather"/>
                <a:sym typeface="Merriweather"/>
              </a:rPr>
              <a:t>+2</a:t>
            </a:r>
            <a:r>
              <a:rPr lang="en" sz="2400">
                <a:latin typeface="Merriweather"/>
                <a:ea typeface="Merriweather"/>
                <a:cs typeface="Merriweather"/>
                <a:sym typeface="Merriweather"/>
              </a:rPr>
              <a:t> concentration by</a:t>
            </a:r>
            <a:r>
              <a:rPr b="1" lang="en" sz="2400">
                <a:latin typeface="Merriweather"/>
                <a:ea typeface="Merriweather"/>
                <a:cs typeface="Merriweather"/>
                <a:sym typeface="Merriweather"/>
              </a:rPr>
              <a:t>:</a:t>
            </a:r>
            <a:endParaRPr b="1" sz="2400">
              <a:latin typeface="Merriweather"/>
              <a:ea typeface="Merriweather"/>
              <a:cs typeface="Merriweather"/>
              <a:sym typeface="Merriweather"/>
            </a:endParaRPr>
          </a:p>
          <a:p>
            <a:pPr indent="-342900" lvl="0" marL="1371600" rtl="0" algn="l">
              <a:spcBef>
                <a:spcPts val="0"/>
              </a:spcBef>
              <a:spcAft>
                <a:spcPts val="0"/>
              </a:spcAft>
              <a:buClr>
                <a:srgbClr val="B6D7A8"/>
              </a:buClr>
              <a:buSzPts val="1800"/>
              <a:buFont typeface="Merriweather"/>
              <a:buChar char="●"/>
            </a:pPr>
            <a:r>
              <a:rPr lang="en" sz="1800">
                <a:latin typeface="Merriweather"/>
                <a:ea typeface="Merriweather"/>
                <a:cs typeface="Merriweather"/>
                <a:sym typeface="Merriweather"/>
              </a:rPr>
              <a:t>Entry to cell</a:t>
            </a:r>
            <a:endParaRPr sz="1800">
              <a:latin typeface="Merriweather"/>
              <a:ea typeface="Merriweather"/>
              <a:cs typeface="Merriweather"/>
              <a:sym typeface="Merriweather"/>
            </a:endParaRPr>
          </a:p>
          <a:p>
            <a:pPr indent="-342900" lvl="0" marL="1371600" rtl="0" algn="l">
              <a:spcBef>
                <a:spcPts val="0"/>
              </a:spcBef>
              <a:spcAft>
                <a:spcPts val="0"/>
              </a:spcAft>
              <a:buClr>
                <a:srgbClr val="B6D7A8"/>
              </a:buClr>
              <a:buSzPts val="1800"/>
              <a:buFont typeface="Merriweather"/>
              <a:buChar char="●"/>
            </a:pPr>
            <a:r>
              <a:rPr lang="en" sz="1800">
                <a:solidFill>
                  <a:schemeClr val="dk1"/>
                </a:solidFill>
                <a:latin typeface="Merriweather"/>
                <a:ea typeface="Merriweather"/>
                <a:cs typeface="Merriweather"/>
                <a:sym typeface="Merriweather"/>
              </a:rPr>
              <a:t>Ca</a:t>
            </a:r>
            <a:r>
              <a:rPr baseline="30000" lang="en" sz="1800">
                <a:solidFill>
                  <a:schemeClr val="dk1"/>
                </a:solidFill>
                <a:highlight>
                  <a:schemeClr val="lt1"/>
                </a:highlight>
                <a:latin typeface="Merriweather"/>
                <a:ea typeface="Merriweather"/>
                <a:cs typeface="Merriweather"/>
                <a:sym typeface="Merriweather"/>
              </a:rPr>
              <a:t>+2</a:t>
            </a:r>
            <a:r>
              <a:rPr lang="en" sz="1800">
                <a:solidFill>
                  <a:schemeClr val="dk1"/>
                </a:solidFill>
                <a:latin typeface="Merriweather"/>
                <a:ea typeface="Merriweather"/>
                <a:cs typeface="Merriweather"/>
                <a:sym typeface="Merriweather"/>
              </a:rPr>
              <a:t> </a:t>
            </a:r>
            <a:r>
              <a:rPr lang="en" sz="1800">
                <a:latin typeface="Merriweather"/>
                <a:ea typeface="Merriweather"/>
                <a:cs typeface="Merriweather"/>
                <a:sym typeface="Merriweather"/>
              </a:rPr>
              <a:t>r</a:t>
            </a:r>
            <a:r>
              <a:rPr lang="en" sz="1800">
                <a:latin typeface="Merriweather"/>
                <a:ea typeface="Merriweather"/>
                <a:cs typeface="Merriweather"/>
                <a:sym typeface="Merriweather"/>
              </a:rPr>
              <a:t>elease from sarcoplasmic reticulum</a:t>
            </a:r>
            <a:endParaRPr sz="1800">
              <a:latin typeface="Merriweather"/>
              <a:ea typeface="Merriweather"/>
              <a:cs typeface="Merriweather"/>
              <a:sym typeface="Merriweather"/>
            </a:endParaRPr>
          </a:p>
          <a:p>
            <a:pPr indent="0" lvl="0" marL="0" rtl="0" algn="l">
              <a:spcBef>
                <a:spcPts val="0"/>
              </a:spcBef>
              <a:spcAft>
                <a:spcPts val="0"/>
              </a:spcAft>
              <a:buNone/>
            </a:pPr>
            <a:r>
              <a:t/>
            </a:r>
            <a:endParaRPr sz="2400">
              <a:latin typeface="Merriweather"/>
              <a:ea typeface="Merriweather"/>
              <a:cs typeface="Merriweather"/>
              <a:sym typeface="Merriweather"/>
            </a:endParaRPr>
          </a:p>
          <a:p>
            <a:pPr indent="0" lvl="0" marL="0" rtl="0" algn="l">
              <a:spcBef>
                <a:spcPts val="0"/>
              </a:spcBef>
              <a:spcAft>
                <a:spcPts val="0"/>
              </a:spcAft>
              <a:buNone/>
            </a:pPr>
            <a:r>
              <a:rPr lang="en" sz="3500">
                <a:latin typeface="Merriweather"/>
                <a:ea typeface="Merriweather"/>
                <a:cs typeface="Merriweather"/>
                <a:sym typeface="Merriweather"/>
              </a:rPr>
              <a:t> </a:t>
            </a:r>
            <a:r>
              <a:rPr lang="en" sz="3500">
                <a:latin typeface="Merriweather"/>
                <a:ea typeface="Merriweather"/>
                <a:cs typeface="Merriweather"/>
                <a:sym typeface="Merriweather"/>
              </a:rPr>
              <a:t>2</a:t>
            </a:r>
            <a:r>
              <a:rPr lang="en" sz="2400">
                <a:latin typeface="Merriweather"/>
                <a:ea typeface="Merriweather"/>
                <a:cs typeface="Merriweather"/>
                <a:sym typeface="Merriweather"/>
              </a:rPr>
              <a:t>     </a:t>
            </a:r>
            <a:r>
              <a:rPr lang="en" sz="2400">
                <a:solidFill>
                  <a:schemeClr val="dk1"/>
                </a:solidFill>
                <a:latin typeface="Merriweather"/>
                <a:ea typeface="Merriweather"/>
                <a:cs typeface="Merriweather"/>
                <a:sym typeface="Merriweather"/>
              </a:rPr>
              <a:t>Ca</a:t>
            </a:r>
            <a:r>
              <a:rPr baseline="30000" lang="en" sz="1500">
                <a:solidFill>
                  <a:schemeClr val="dk1"/>
                </a:solidFill>
                <a:latin typeface="Merriweather"/>
                <a:ea typeface="Merriweather"/>
                <a:cs typeface="Merriweather"/>
                <a:sym typeface="Merriweather"/>
              </a:rPr>
              <a:t>+2   </a:t>
            </a:r>
            <a:r>
              <a:rPr baseline="30000" lang="en" sz="2400">
                <a:solidFill>
                  <a:schemeClr val="dk1"/>
                </a:solidFill>
                <a:latin typeface="Merriweather"/>
                <a:ea typeface="Merriweather"/>
                <a:cs typeface="Merriweather"/>
                <a:sym typeface="Merriweather"/>
              </a:rPr>
              <a:t> </a:t>
            </a:r>
            <a:r>
              <a:rPr lang="en" sz="2400">
                <a:solidFill>
                  <a:schemeClr val="dk1"/>
                </a:solidFill>
                <a:latin typeface="Merriweather"/>
                <a:ea typeface="Merriweather"/>
                <a:cs typeface="Merriweather"/>
                <a:sym typeface="Merriweather"/>
              </a:rPr>
              <a:t>binds to calmodulin (CaM)</a:t>
            </a:r>
            <a:endParaRPr sz="2400">
              <a:solidFill>
                <a:schemeClr val="dk1"/>
              </a:solidFill>
              <a:latin typeface="Merriweather"/>
              <a:ea typeface="Merriweather"/>
              <a:cs typeface="Merriweather"/>
              <a:sym typeface="Merriweather"/>
            </a:endParaRPr>
          </a:p>
          <a:p>
            <a:pPr indent="0" lvl="0" marL="0" rtl="0" algn="l">
              <a:spcBef>
                <a:spcPts val="0"/>
              </a:spcBef>
              <a:spcAft>
                <a:spcPts val="0"/>
              </a:spcAft>
              <a:buNone/>
            </a:pPr>
            <a:r>
              <a:t/>
            </a:r>
            <a:endParaRPr sz="2400">
              <a:latin typeface="Merriweather"/>
              <a:ea typeface="Merriweather"/>
              <a:cs typeface="Merriweather"/>
              <a:sym typeface="Merriweather"/>
            </a:endParaRPr>
          </a:p>
          <a:p>
            <a:pPr indent="0" lvl="0" marL="0" rtl="0" algn="l">
              <a:spcBef>
                <a:spcPts val="0"/>
              </a:spcBef>
              <a:spcAft>
                <a:spcPts val="0"/>
              </a:spcAft>
              <a:buNone/>
            </a:pPr>
            <a:r>
              <a:rPr lang="en" sz="3500">
                <a:latin typeface="Merriweather"/>
                <a:ea typeface="Merriweather"/>
                <a:cs typeface="Merriweather"/>
                <a:sym typeface="Merriweather"/>
              </a:rPr>
              <a:t> </a:t>
            </a:r>
            <a:r>
              <a:rPr lang="en" sz="3500">
                <a:latin typeface="Merriweather"/>
                <a:ea typeface="Merriweather"/>
                <a:cs typeface="Merriweather"/>
                <a:sym typeface="Merriweather"/>
              </a:rPr>
              <a:t>3</a:t>
            </a:r>
            <a:r>
              <a:rPr lang="en" sz="2400">
                <a:latin typeface="Merriweather"/>
                <a:ea typeface="Merriweather"/>
                <a:cs typeface="Merriweather"/>
                <a:sym typeface="Merriweather"/>
              </a:rPr>
              <a:t>     </a:t>
            </a:r>
            <a:r>
              <a:rPr lang="en" sz="2400">
                <a:solidFill>
                  <a:schemeClr val="dk1"/>
                </a:solidFill>
                <a:latin typeface="Merriweather"/>
                <a:ea typeface="Merriweather"/>
                <a:cs typeface="Merriweather"/>
                <a:sym typeface="Merriweather"/>
              </a:rPr>
              <a:t>Ca</a:t>
            </a:r>
            <a:r>
              <a:rPr baseline="30000" lang="en" sz="1500">
                <a:solidFill>
                  <a:schemeClr val="dk1"/>
                </a:solidFill>
                <a:latin typeface="Merriweather"/>
                <a:ea typeface="Merriweather"/>
                <a:cs typeface="Merriweather"/>
                <a:sym typeface="Merriweather"/>
              </a:rPr>
              <a:t>+2 </a:t>
            </a:r>
            <a:r>
              <a:rPr lang="en" sz="2400">
                <a:solidFill>
                  <a:schemeClr val="dk1"/>
                </a:solidFill>
                <a:latin typeface="Merriweather"/>
                <a:ea typeface="Merriweather"/>
                <a:cs typeface="Merriweather"/>
                <a:sym typeface="Merriweather"/>
              </a:rPr>
              <a:t>-calmodulin activates Myosin Light    </a:t>
            </a:r>
            <a:endParaRPr sz="2400">
              <a:solidFill>
                <a:schemeClr val="dk1"/>
              </a:solidFill>
              <a:latin typeface="Merriweather"/>
              <a:ea typeface="Merriweather"/>
              <a:cs typeface="Merriweather"/>
              <a:sym typeface="Merriweather"/>
            </a:endParaRPr>
          </a:p>
          <a:p>
            <a:pPr indent="0" lvl="0" marL="0" rtl="0" algn="l">
              <a:spcBef>
                <a:spcPts val="0"/>
              </a:spcBef>
              <a:spcAft>
                <a:spcPts val="0"/>
              </a:spcAft>
              <a:buNone/>
            </a:pPr>
            <a:r>
              <a:rPr lang="en" sz="2400">
                <a:solidFill>
                  <a:schemeClr val="dk1"/>
                </a:solidFill>
                <a:latin typeface="Merriweather"/>
                <a:ea typeface="Merriweather"/>
                <a:cs typeface="Merriweather"/>
                <a:sym typeface="Merriweather"/>
              </a:rPr>
              <a:t>          Chain Kinase (MLCK)</a:t>
            </a:r>
            <a:endParaRPr b="1" sz="2200">
              <a:latin typeface="Merriweather"/>
              <a:ea typeface="Merriweather"/>
              <a:cs typeface="Merriweather"/>
              <a:sym typeface="Merriweather"/>
            </a:endParaRPr>
          </a:p>
          <a:p>
            <a:pPr indent="0" lvl="0" marL="0" rtl="0" algn="l">
              <a:spcBef>
                <a:spcPts val="0"/>
              </a:spcBef>
              <a:spcAft>
                <a:spcPts val="0"/>
              </a:spcAft>
              <a:buNone/>
            </a:pPr>
            <a:r>
              <a:t/>
            </a:r>
            <a:endParaRPr sz="2400">
              <a:latin typeface="Merriweather"/>
              <a:ea typeface="Merriweather"/>
              <a:cs typeface="Merriweather"/>
              <a:sym typeface="Merriweather"/>
            </a:endParaRPr>
          </a:p>
          <a:p>
            <a:pPr indent="0" lvl="0" marL="0" rtl="0" algn="l">
              <a:spcBef>
                <a:spcPts val="0"/>
              </a:spcBef>
              <a:spcAft>
                <a:spcPts val="0"/>
              </a:spcAft>
              <a:buNone/>
            </a:pPr>
            <a:r>
              <a:rPr lang="en" sz="3500">
                <a:latin typeface="Merriweather"/>
                <a:ea typeface="Merriweather"/>
                <a:cs typeface="Merriweather"/>
                <a:sym typeface="Merriweather"/>
              </a:rPr>
              <a:t> </a:t>
            </a:r>
            <a:r>
              <a:rPr lang="en" sz="3500">
                <a:latin typeface="Merriweather"/>
                <a:ea typeface="Merriweather"/>
                <a:cs typeface="Merriweather"/>
                <a:sym typeface="Merriweather"/>
              </a:rPr>
              <a:t>4</a:t>
            </a:r>
            <a:r>
              <a:rPr lang="en" sz="2400">
                <a:latin typeface="Merriweather"/>
                <a:ea typeface="Merriweather"/>
                <a:cs typeface="Merriweather"/>
                <a:sym typeface="Merriweather"/>
              </a:rPr>
              <a:t>    MLCK </a:t>
            </a:r>
            <a:r>
              <a:rPr lang="en" sz="2400">
                <a:latin typeface="Merriweather"/>
                <a:ea typeface="Merriweather"/>
                <a:cs typeface="Merriweather"/>
                <a:sym typeface="Merriweather"/>
              </a:rPr>
              <a:t>phosphorylates</a:t>
            </a:r>
            <a:r>
              <a:rPr lang="en" sz="2400">
                <a:latin typeface="Merriweather"/>
                <a:ea typeface="Merriweather"/>
                <a:cs typeface="Merriweather"/>
                <a:sym typeface="Merriweather"/>
              </a:rPr>
              <a:t> light chains in </a:t>
            </a:r>
            <a:endParaRPr sz="2400">
              <a:latin typeface="Merriweather"/>
              <a:ea typeface="Merriweather"/>
              <a:cs typeface="Merriweather"/>
              <a:sym typeface="Merriweather"/>
            </a:endParaRPr>
          </a:p>
          <a:p>
            <a:pPr indent="0" lvl="0" marL="0" rtl="0" algn="l">
              <a:spcBef>
                <a:spcPts val="0"/>
              </a:spcBef>
              <a:spcAft>
                <a:spcPts val="0"/>
              </a:spcAft>
              <a:buNone/>
            </a:pPr>
            <a:r>
              <a:rPr lang="en" sz="2400">
                <a:latin typeface="Merriweather"/>
                <a:ea typeface="Merriweather"/>
                <a:cs typeface="Merriweather"/>
                <a:sym typeface="Merriweather"/>
              </a:rPr>
              <a:t>         myosin heads and increases myosin </a:t>
            </a:r>
            <a:endParaRPr sz="2400">
              <a:latin typeface="Merriweather"/>
              <a:ea typeface="Merriweather"/>
              <a:cs typeface="Merriweather"/>
              <a:sym typeface="Merriweather"/>
            </a:endParaRPr>
          </a:p>
          <a:p>
            <a:pPr indent="0" lvl="0" marL="0" rtl="0" algn="l">
              <a:spcBef>
                <a:spcPts val="0"/>
              </a:spcBef>
              <a:spcAft>
                <a:spcPts val="0"/>
              </a:spcAft>
              <a:buNone/>
            </a:pPr>
            <a:r>
              <a:rPr lang="en" sz="2400">
                <a:latin typeface="Merriweather"/>
                <a:ea typeface="Merriweather"/>
                <a:cs typeface="Merriweather"/>
                <a:sym typeface="Merriweather"/>
              </a:rPr>
              <a:t>         ATPase activity</a:t>
            </a:r>
            <a:endParaRPr sz="2400">
              <a:latin typeface="Merriweather"/>
              <a:ea typeface="Merriweather"/>
              <a:cs typeface="Merriweather"/>
              <a:sym typeface="Merriweather"/>
            </a:endParaRPr>
          </a:p>
          <a:p>
            <a:pPr indent="0" lvl="0" marL="0" rtl="0" algn="l">
              <a:spcBef>
                <a:spcPts val="0"/>
              </a:spcBef>
              <a:spcAft>
                <a:spcPts val="0"/>
              </a:spcAft>
              <a:buNone/>
            </a:pPr>
            <a:r>
              <a:t/>
            </a:r>
            <a:endParaRPr sz="2400">
              <a:latin typeface="Merriweather"/>
              <a:ea typeface="Merriweather"/>
              <a:cs typeface="Merriweather"/>
              <a:sym typeface="Merriweather"/>
            </a:endParaRPr>
          </a:p>
          <a:p>
            <a:pPr indent="0" lvl="0" marL="0" rtl="0" algn="l">
              <a:spcBef>
                <a:spcPts val="0"/>
              </a:spcBef>
              <a:spcAft>
                <a:spcPts val="0"/>
              </a:spcAft>
              <a:buNone/>
            </a:pPr>
            <a:r>
              <a:rPr lang="en" sz="3500">
                <a:solidFill>
                  <a:schemeClr val="dk1"/>
                </a:solidFill>
                <a:latin typeface="Merriweather"/>
                <a:ea typeface="Merriweather"/>
                <a:cs typeface="Merriweather"/>
                <a:sym typeface="Merriweather"/>
              </a:rPr>
              <a:t> 5   </a:t>
            </a:r>
            <a:r>
              <a:rPr lang="en" sz="2400">
                <a:solidFill>
                  <a:schemeClr val="dk1"/>
                </a:solidFill>
                <a:latin typeface="Merriweather"/>
                <a:ea typeface="Merriweather"/>
                <a:cs typeface="Merriweather"/>
                <a:sym typeface="Merriweather"/>
              </a:rPr>
              <a:t>Active myosin crossbridges slide along </a:t>
            </a:r>
            <a:endParaRPr sz="2400">
              <a:solidFill>
                <a:schemeClr val="dk1"/>
              </a:solidFill>
              <a:latin typeface="Merriweather"/>
              <a:ea typeface="Merriweather"/>
              <a:cs typeface="Merriweather"/>
              <a:sym typeface="Merriweather"/>
            </a:endParaRPr>
          </a:p>
          <a:p>
            <a:pPr indent="0" lvl="0" marL="0" rtl="0" algn="l">
              <a:spcBef>
                <a:spcPts val="0"/>
              </a:spcBef>
              <a:spcAft>
                <a:spcPts val="0"/>
              </a:spcAft>
              <a:buClr>
                <a:schemeClr val="dk1"/>
              </a:buClr>
              <a:buSzPts val="1100"/>
              <a:buFont typeface="Arial"/>
              <a:buNone/>
            </a:pPr>
            <a:r>
              <a:rPr lang="en" sz="2400">
                <a:solidFill>
                  <a:schemeClr val="dk1"/>
                </a:solidFill>
                <a:latin typeface="Merriweather"/>
                <a:ea typeface="Merriweather"/>
                <a:cs typeface="Merriweather"/>
                <a:sym typeface="Merriweather"/>
              </a:rPr>
              <a:t>          actin and create muscle tension. </a:t>
            </a:r>
            <a:endParaRPr sz="2400">
              <a:latin typeface="Merriweather"/>
              <a:ea typeface="Merriweather"/>
              <a:cs typeface="Merriweather"/>
              <a:sym typeface="Merriweather"/>
            </a:endParaRPr>
          </a:p>
          <a:p>
            <a:pPr indent="0" lvl="0" marL="0" rtl="0" algn="l">
              <a:spcBef>
                <a:spcPts val="0"/>
              </a:spcBef>
              <a:spcAft>
                <a:spcPts val="0"/>
              </a:spcAft>
              <a:buNone/>
            </a:pPr>
            <a:r>
              <a:t/>
            </a:r>
            <a:endParaRPr sz="2400">
              <a:latin typeface="Merriweather"/>
              <a:ea typeface="Merriweather"/>
              <a:cs typeface="Merriweather"/>
              <a:sym typeface="Merriweather"/>
            </a:endParaRPr>
          </a:p>
        </p:txBody>
      </p:sp>
      <p:sp>
        <p:nvSpPr>
          <p:cNvPr id="236" name="Google Shape;236;p19"/>
          <p:cNvSpPr txBox="1"/>
          <p:nvPr/>
        </p:nvSpPr>
        <p:spPr>
          <a:xfrm>
            <a:off x="946705" y="12637735"/>
            <a:ext cx="119001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latin typeface="Oswald"/>
                <a:ea typeface="Oswald"/>
                <a:cs typeface="Oswald"/>
                <a:sym typeface="Oswald"/>
              </a:rPr>
              <a:t>How Does Smooth Muscle Contraction Stop </a:t>
            </a:r>
            <a:r>
              <a:rPr b="1" lang="en" sz="4800">
                <a:solidFill>
                  <a:srgbClr val="B6D7A8"/>
                </a:solidFill>
                <a:latin typeface="Oswald"/>
                <a:ea typeface="Oswald"/>
                <a:cs typeface="Oswald"/>
                <a:sym typeface="Oswald"/>
              </a:rPr>
              <a:t>?</a:t>
            </a:r>
            <a:endParaRPr b="1" sz="4800">
              <a:solidFill>
                <a:srgbClr val="B6D7A8"/>
              </a:solidFill>
              <a:latin typeface="Oswald"/>
              <a:ea typeface="Oswald"/>
              <a:cs typeface="Oswald"/>
              <a:sym typeface="Oswald"/>
            </a:endParaRPr>
          </a:p>
          <a:p>
            <a:pPr indent="0" lvl="0" marL="0" rtl="0" algn="l">
              <a:spcBef>
                <a:spcPts val="0"/>
              </a:spcBef>
              <a:spcAft>
                <a:spcPts val="0"/>
              </a:spcAft>
              <a:buNone/>
            </a:pPr>
            <a:r>
              <a:t/>
            </a:r>
            <a:endParaRPr sz="4800">
              <a:latin typeface="Oswald"/>
              <a:ea typeface="Oswald"/>
              <a:cs typeface="Oswald"/>
              <a:sym typeface="Oswald"/>
            </a:endParaRPr>
          </a:p>
          <a:p>
            <a:pPr indent="0" lvl="0" marL="0" rtl="0" algn="l">
              <a:spcBef>
                <a:spcPts val="0"/>
              </a:spcBef>
              <a:spcAft>
                <a:spcPts val="0"/>
              </a:spcAft>
              <a:buNone/>
            </a:pPr>
            <a:r>
              <a:t/>
            </a:r>
            <a:endParaRPr sz="4800">
              <a:latin typeface="Oswald"/>
              <a:ea typeface="Oswald"/>
              <a:cs typeface="Oswald"/>
              <a:sym typeface="Oswald"/>
            </a:endParaRPr>
          </a:p>
          <a:p>
            <a:pPr indent="0" lvl="0" marL="0" rtl="0" algn="l">
              <a:spcBef>
                <a:spcPts val="0"/>
              </a:spcBef>
              <a:spcAft>
                <a:spcPts val="0"/>
              </a:spcAft>
              <a:buNone/>
            </a:pPr>
            <a:r>
              <a:t/>
            </a:r>
            <a:endParaRPr sz="4800">
              <a:latin typeface="Oswald"/>
              <a:ea typeface="Oswald"/>
              <a:cs typeface="Oswald"/>
              <a:sym typeface="Oswald"/>
            </a:endParaRPr>
          </a:p>
        </p:txBody>
      </p:sp>
      <p:sp>
        <p:nvSpPr>
          <p:cNvPr id="237" name="Google Shape;237;p19"/>
          <p:cNvSpPr/>
          <p:nvPr/>
        </p:nvSpPr>
        <p:spPr>
          <a:xfrm>
            <a:off x="583051" y="12987247"/>
            <a:ext cx="468600" cy="433500"/>
          </a:xfrm>
          <a:prstGeom prst="rect">
            <a:avLst/>
          </a:prstGeom>
          <a:solidFill>
            <a:srgbClr val="93C47D"/>
          </a:solidFill>
          <a:ln>
            <a:noFill/>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238" name="Google Shape;238;p19"/>
          <p:cNvSpPr/>
          <p:nvPr/>
        </p:nvSpPr>
        <p:spPr>
          <a:xfrm>
            <a:off x="5308071" y="14244450"/>
            <a:ext cx="2938800" cy="1029900"/>
          </a:xfrm>
          <a:prstGeom prst="roundRect">
            <a:avLst>
              <a:gd fmla="val 50000" name="adj"/>
            </a:avLst>
          </a:prstGeom>
          <a:solidFill>
            <a:srgbClr val="93C47D"/>
          </a:solidFill>
          <a:ln>
            <a:noFill/>
          </a:ln>
        </p:spPr>
        <p:txBody>
          <a:bodyPr anchorCtr="0" anchor="ctr" bIns="140950" lIns="140950" spcFirstLastPara="1" rIns="140950" wrap="square" tIns="140950">
            <a:noAutofit/>
          </a:bodyPr>
          <a:lstStyle/>
          <a:p>
            <a:pPr indent="0" lvl="0" marL="0" rtl="0" algn="ctr">
              <a:spcBef>
                <a:spcPts val="0"/>
              </a:spcBef>
              <a:spcAft>
                <a:spcPts val="0"/>
              </a:spcAft>
              <a:buNone/>
            </a:pPr>
            <a:r>
              <a:rPr b="1" lang="en" sz="2900">
                <a:solidFill>
                  <a:srgbClr val="FFFFFF"/>
                </a:solidFill>
                <a:latin typeface="Merriweather"/>
                <a:ea typeface="Merriweather"/>
                <a:cs typeface="Merriweather"/>
                <a:sym typeface="Merriweather"/>
              </a:rPr>
              <a:t>Relaxation</a:t>
            </a:r>
            <a:endParaRPr b="1" sz="2900">
              <a:solidFill>
                <a:srgbClr val="FFFFFF"/>
              </a:solidFill>
              <a:latin typeface="Merriweather"/>
              <a:ea typeface="Merriweather"/>
              <a:cs typeface="Merriweather"/>
              <a:sym typeface="Merriweather"/>
            </a:endParaRPr>
          </a:p>
        </p:txBody>
      </p:sp>
      <p:sp>
        <p:nvSpPr>
          <p:cNvPr id="239" name="Google Shape;239;p19"/>
          <p:cNvSpPr/>
          <p:nvPr/>
        </p:nvSpPr>
        <p:spPr>
          <a:xfrm>
            <a:off x="8561064" y="15678850"/>
            <a:ext cx="3652800" cy="964200"/>
          </a:xfrm>
          <a:prstGeom prst="roundRect">
            <a:avLst>
              <a:gd fmla="val 50000" name="adj"/>
            </a:avLst>
          </a:prstGeom>
          <a:noFill/>
          <a:ln cap="flat" cmpd="sng" w="38100">
            <a:solidFill>
              <a:srgbClr val="93C47D"/>
            </a:solidFill>
            <a:prstDash val="dot"/>
            <a:round/>
            <a:headEnd len="sm" w="sm" type="none"/>
            <a:tailEnd len="sm" w="sm" type="none"/>
          </a:ln>
        </p:spPr>
        <p:txBody>
          <a:bodyPr anchorCtr="0" anchor="ctr" bIns="140950" lIns="140950" spcFirstLastPara="1" rIns="140950" wrap="square" tIns="140950">
            <a:noAutofit/>
          </a:bodyPr>
          <a:lstStyle/>
          <a:p>
            <a:pPr indent="0" lvl="0" marL="0" rtl="0" algn="ctr">
              <a:spcBef>
                <a:spcPts val="0"/>
              </a:spcBef>
              <a:spcAft>
                <a:spcPts val="0"/>
              </a:spcAft>
              <a:buNone/>
            </a:pPr>
            <a:r>
              <a:rPr lang="en" sz="2000">
                <a:latin typeface="Merriweather"/>
                <a:ea typeface="Merriweather"/>
                <a:cs typeface="Merriweather"/>
                <a:sym typeface="Merriweather"/>
              </a:rPr>
              <a:t>D</a:t>
            </a:r>
            <a:r>
              <a:rPr lang="en" sz="2000">
                <a:latin typeface="Merriweather"/>
                <a:ea typeface="Merriweather"/>
                <a:cs typeface="Merriweather"/>
                <a:sym typeface="Merriweather"/>
              </a:rPr>
              <a:t>ephosphorylation by </a:t>
            </a:r>
            <a:r>
              <a:rPr lang="en" sz="2000">
                <a:solidFill>
                  <a:srgbClr val="CC4125"/>
                </a:solidFill>
                <a:latin typeface="Merriweather"/>
                <a:ea typeface="Merriweather"/>
                <a:cs typeface="Merriweather"/>
                <a:sym typeface="Merriweather"/>
              </a:rPr>
              <a:t>Myosin Phosphatase</a:t>
            </a:r>
            <a:endParaRPr sz="2000">
              <a:solidFill>
                <a:srgbClr val="CC4125"/>
              </a:solidFill>
              <a:latin typeface="Merriweather"/>
              <a:ea typeface="Merriweather"/>
              <a:cs typeface="Merriweather"/>
              <a:sym typeface="Merriweather"/>
            </a:endParaRPr>
          </a:p>
        </p:txBody>
      </p:sp>
      <p:sp>
        <p:nvSpPr>
          <p:cNvPr id="240" name="Google Shape;240;p19"/>
          <p:cNvSpPr/>
          <p:nvPr/>
        </p:nvSpPr>
        <p:spPr>
          <a:xfrm>
            <a:off x="1925625" y="15678850"/>
            <a:ext cx="2938800" cy="1029900"/>
          </a:xfrm>
          <a:prstGeom prst="roundRect">
            <a:avLst>
              <a:gd fmla="val 50000" name="adj"/>
            </a:avLst>
          </a:prstGeom>
          <a:noFill/>
          <a:ln cap="flat" cmpd="sng" w="38100">
            <a:solidFill>
              <a:srgbClr val="93C47D"/>
            </a:solidFill>
            <a:prstDash val="dot"/>
            <a:round/>
            <a:headEnd len="sm" w="sm" type="none"/>
            <a:tailEnd len="sm" w="sm" type="none"/>
          </a:ln>
        </p:spPr>
        <p:txBody>
          <a:bodyPr anchorCtr="0" anchor="ctr" bIns="140950" lIns="140950" spcFirstLastPara="1" rIns="140950" wrap="square" tIns="140950">
            <a:noAutofit/>
          </a:bodyPr>
          <a:lstStyle/>
          <a:p>
            <a:pPr indent="0" lvl="0" marL="0" rtl="0" algn="ctr">
              <a:spcBef>
                <a:spcPts val="0"/>
              </a:spcBef>
              <a:spcAft>
                <a:spcPts val="0"/>
              </a:spcAft>
              <a:buClr>
                <a:srgbClr val="000000"/>
              </a:buClr>
              <a:buSzPts val="1100"/>
              <a:buFont typeface="Arial"/>
              <a:buNone/>
            </a:pPr>
            <a:r>
              <a:rPr lang="en" sz="2800">
                <a:latin typeface="Merriweather"/>
                <a:ea typeface="Merriweather"/>
                <a:cs typeface="Merriweather"/>
                <a:sym typeface="Merriweather"/>
              </a:rPr>
              <a:t>D</a:t>
            </a:r>
            <a:r>
              <a:rPr lang="en" sz="2800">
                <a:latin typeface="Merriweather"/>
                <a:ea typeface="Merriweather"/>
                <a:cs typeface="Merriweather"/>
                <a:sym typeface="Merriweather"/>
              </a:rPr>
              <a:t>rop in </a:t>
            </a:r>
            <a:r>
              <a:rPr lang="en" sz="2800">
                <a:solidFill>
                  <a:schemeClr val="dk1"/>
                </a:solidFill>
                <a:latin typeface="Merriweather"/>
                <a:ea typeface="Merriweather"/>
                <a:cs typeface="Merriweather"/>
                <a:sym typeface="Merriweather"/>
              </a:rPr>
              <a:t>Ca</a:t>
            </a:r>
            <a:r>
              <a:rPr baseline="30000" lang="en" sz="2800">
                <a:solidFill>
                  <a:schemeClr val="dk1"/>
                </a:solidFill>
                <a:latin typeface="Merriweather"/>
                <a:ea typeface="Merriweather"/>
                <a:cs typeface="Merriweather"/>
                <a:sym typeface="Merriweather"/>
              </a:rPr>
              <a:t>+2</a:t>
            </a:r>
            <a:endParaRPr sz="2800">
              <a:latin typeface="Merriweather"/>
              <a:ea typeface="Merriweather"/>
              <a:cs typeface="Merriweather"/>
              <a:sym typeface="Merriweather"/>
            </a:endParaRPr>
          </a:p>
        </p:txBody>
      </p:sp>
      <p:cxnSp>
        <p:nvCxnSpPr>
          <p:cNvPr id="241" name="Google Shape;241;p19"/>
          <p:cNvCxnSpPr>
            <a:stCxn id="238" idx="2"/>
            <a:endCxn id="239" idx="0"/>
          </p:cNvCxnSpPr>
          <p:nvPr/>
        </p:nvCxnSpPr>
        <p:spPr>
          <a:xfrm flipH="1" rot="-5400000">
            <a:off x="8380221" y="13671600"/>
            <a:ext cx="404400" cy="3609900"/>
          </a:xfrm>
          <a:prstGeom prst="bentConnector3">
            <a:avLst>
              <a:gd fmla="val 50012" name="adj1"/>
            </a:avLst>
          </a:prstGeom>
          <a:noFill/>
          <a:ln cap="flat" cmpd="sng" w="28575">
            <a:solidFill>
              <a:srgbClr val="CCCCCC"/>
            </a:solidFill>
            <a:prstDash val="dash"/>
            <a:round/>
            <a:headEnd len="sm" w="sm" type="none"/>
            <a:tailEnd len="sm" w="sm" type="none"/>
          </a:ln>
        </p:spPr>
      </p:cxnSp>
      <p:cxnSp>
        <p:nvCxnSpPr>
          <p:cNvPr id="242" name="Google Shape;242;p19"/>
          <p:cNvCxnSpPr>
            <a:stCxn id="240" idx="0"/>
            <a:endCxn id="238" idx="2"/>
          </p:cNvCxnSpPr>
          <p:nvPr/>
        </p:nvCxnSpPr>
        <p:spPr>
          <a:xfrm rot="-5400000">
            <a:off x="4884075" y="13785400"/>
            <a:ext cx="404400" cy="3382500"/>
          </a:xfrm>
          <a:prstGeom prst="bentConnector3">
            <a:avLst>
              <a:gd fmla="val 50012" name="adj1"/>
            </a:avLst>
          </a:prstGeom>
          <a:noFill/>
          <a:ln cap="flat" cmpd="sng" w="28575">
            <a:solidFill>
              <a:srgbClr val="CCCCCC"/>
            </a:solidFill>
            <a:prstDash val="dash"/>
            <a:round/>
            <a:headEnd len="sm" w="sm" type="none"/>
            <a:tailEnd len="sm" w="sm" type="none"/>
          </a:ln>
        </p:spPr>
      </p:cxnSp>
      <p:sp>
        <p:nvSpPr>
          <p:cNvPr id="243" name="Google Shape;243;p19"/>
          <p:cNvSpPr/>
          <p:nvPr/>
        </p:nvSpPr>
        <p:spPr>
          <a:xfrm>
            <a:off x="1925625" y="16965000"/>
            <a:ext cx="2938800" cy="1029900"/>
          </a:xfrm>
          <a:prstGeom prst="roundRect">
            <a:avLst>
              <a:gd fmla="val 50000" name="adj"/>
            </a:avLst>
          </a:prstGeom>
          <a:solidFill>
            <a:srgbClr val="D9EAD3"/>
          </a:solidFill>
          <a:ln>
            <a:noFill/>
          </a:ln>
        </p:spPr>
        <p:txBody>
          <a:bodyPr anchorCtr="0" anchor="ctr" bIns="140950" lIns="140950" spcFirstLastPara="1" rIns="140950" wrap="square" tIns="140950">
            <a:noAutofit/>
          </a:bodyPr>
          <a:lstStyle/>
          <a:p>
            <a:pPr indent="0" lvl="0" marL="0" rtl="0" algn="ctr">
              <a:spcBef>
                <a:spcPts val="0"/>
              </a:spcBef>
              <a:spcAft>
                <a:spcPts val="0"/>
              </a:spcAft>
              <a:buNone/>
            </a:pPr>
            <a:r>
              <a:rPr lang="en" sz="2100">
                <a:latin typeface="Merriweather"/>
                <a:ea typeface="Merriweather"/>
                <a:cs typeface="Merriweather"/>
                <a:sym typeface="Merriweather"/>
              </a:rPr>
              <a:t>Deactivation of MLCK</a:t>
            </a:r>
            <a:endParaRPr sz="2100">
              <a:latin typeface="Merriweather"/>
              <a:ea typeface="Merriweather"/>
              <a:cs typeface="Merriweather"/>
              <a:sym typeface="Merriweather"/>
            </a:endParaRPr>
          </a:p>
        </p:txBody>
      </p:sp>
      <p:sp>
        <p:nvSpPr>
          <p:cNvPr id="244" name="Google Shape;244;p19"/>
          <p:cNvSpPr/>
          <p:nvPr/>
        </p:nvSpPr>
        <p:spPr>
          <a:xfrm>
            <a:off x="8716700" y="16997850"/>
            <a:ext cx="3382500" cy="964200"/>
          </a:xfrm>
          <a:prstGeom prst="roundRect">
            <a:avLst>
              <a:gd fmla="val 50000" name="adj"/>
            </a:avLst>
          </a:prstGeom>
          <a:solidFill>
            <a:srgbClr val="D9EAD3"/>
          </a:solidFill>
          <a:ln>
            <a:noFill/>
          </a:ln>
        </p:spPr>
        <p:txBody>
          <a:bodyPr anchorCtr="0" anchor="ctr" bIns="140950" lIns="140950" spcFirstLastPara="1" rIns="140950" wrap="square" tIns="140950">
            <a:noAutofit/>
          </a:bodyPr>
          <a:lstStyle/>
          <a:p>
            <a:pPr indent="0" lvl="0" marL="0" rtl="0" algn="ctr">
              <a:spcBef>
                <a:spcPts val="0"/>
              </a:spcBef>
              <a:spcAft>
                <a:spcPts val="0"/>
              </a:spcAft>
              <a:buNone/>
            </a:pPr>
            <a:r>
              <a:rPr lang="en" sz="1800">
                <a:solidFill>
                  <a:schemeClr val="dk1"/>
                </a:solidFill>
                <a:latin typeface="Merriweather"/>
                <a:ea typeface="Merriweather"/>
                <a:cs typeface="Merriweather"/>
                <a:sym typeface="Merriweather"/>
              </a:rPr>
              <a:t>Deactivation of phosphorylated myosin heads</a:t>
            </a:r>
            <a:endParaRPr sz="1800"/>
          </a:p>
        </p:txBody>
      </p:sp>
      <p:cxnSp>
        <p:nvCxnSpPr>
          <p:cNvPr id="245" name="Google Shape;245;p19"/>
          <p:cNvCxnSpPr>
            <a:stCxn id="239" idx="2"/>
            <a:endCxn id="244" idx="0"/>
          </p:cNvCxnSpPr>
          <p:nvPr/>
        </p:nvCxnSpPr>
        <p:spPr>
          <a:xfrm flipH="1" rot="-5400000">
            <a:off x="10220214" y="16810300"/>
            <a:ext cx="354900" cy="20400"/>
          </a:xfrm>
          <a:prstGeom prst="bentConnector3">
            <a:avLst>
              <a:gd fmla="val 49986" name="adj1"/>
            </a:avLst>
          </a:prstGeom>
          <a:noFill/>
          <a:ln cap="flat" cmpd="sng" w="28575">
            <a:solidFill>
              <a:srgbClr val="CCCCCC"/>
            </a:solidFill>
            <a:prstDash val="dash"/>
            <a:round/>
            <a:headEnd len="sm" w="sm" type="none"/>
            <a:tailEnd len="sm" w="sm" type="none"/>
          </a:ln>
        </p:spPr>
      </p:cxnSp>
      <p:cxnSp>
        <p:nvCxnSpPr>
          <p:cNvPr id="246" name="Google Shape;246;p19"/>
          <p:cNvCxnSpPr>
            <a:stCxn id="240" idx="2"/>
            <a:endCxn id="243" idx="0"/>
          </p:cNvCxnSpPr>
          <p:nvPr/>
        </p:nvCxnSpPr>
        <p:spPr>
          <a:xfrm flipH="1" rot="-5400000">
            <a:off x="3267225" y="16836550"/>
            <a:ext cx="256200" cy="600"/>
          </a:xfrm>
          <a:prstGeom prst="bentConnector3">
            <a:avLst>
              <a:gd fmla="val 50010" name="adj1"/>
            </a:avLst>
          </a:prstGeom>
          <a:noFill/>
          <a:ln cap="flat" cmpd="sng" w="28575">
            <a:solidFill>
              <a:srgbClr val="CCCCCC"/>
            </a:solidFill>
            <a:prstDash val="dash"/>
            <a:round/>
            <a:headEnd len="sm" w="sm" type="none"/>
            <a:tailEnd len="sm" w="sm" type="none"/>
          </a:ln>
        </p:spPr>
      </p:cxnSp>
      <p:sp>
        <p:nvSpPr>
          <p:cNvPr id="247" name="Google Shape;247;p19"/>
          <p:cNvSpPr txBox="1"/>
          <p:nvPr/>
        </p:nvSpPr>
        <p:spPr>
          <a:xfrm>
            <a:off x="11510314" y="11161962"/>
            <a:ext cx="4355700" cy="9642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700">
                <a:highlight>
                  <a:srgbClr val="FFFFFF"/>
                </a:highlight>
                <a:latin typeface="Merriweather"/>
                <a:ea typeface="Merriweather"/>
                <a:cs typeface="Merriweather"/>
                <a:sym typeface="Merriweather"/>
              </a:rPr>
              <a:t>Figure 1-10</a:t>
            </a:r>
            <a:endParaRPr b="1" sz="2700">
              <a:highlight>
                <a:srgbClr val="FFFFFF"/>
              </a:highlight>
              <a:latin typeface="Merriweather"/>
              <a:ea typeface="Merriweather"/>
              <a:cs typeface="Merriweather"/>
              <a:sym typeface="Merriweathe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1" name="Shape 251"/>
        <p:cNvGrpSpPr/>
        <p:nvPr/>
      </p:nvGrpSpPr>
      <p:grpSpPr>
        <a:xfrm>
          <a:off x="0" y="0"/>
          <a:ext cx="0" cy="0"/>
          <a:chOff x="0" y="0"/>
          <a:chExt cx="0" cy="0"/>
        </a:xfrm>
      </p:grpSpPr>
      <p:sp>
        <p:nvSpPr>
          <p:cNvPr id="252" name="Google Shape;252;p20"/>
          <p:cNvSpPr/>
          <p:nvPr/>
        </p:nvSpPr>
        <p:spPr>
          <a:xfrm>
            <a:off x="365700" y="1324325"/>
            <a:ext cx="13365600" cy="12156300"/>
          </a:xfrm>
          <a:prstGeom prst="rect">
            <a:avLst/>
          </a:prstGeom>
          <a:noFill/>
          <a:ln cap="flat" cmpd="sng" w="95250">
            <a:solidFill>
              <a:srgbClr val="D0E0E3"/>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900">
              <a:latin typeface="Merriweather"/>
              <a:ea typeface="Merriweather"/>
              <a:cs typeface="Merriweather"/>
              <a:sym typeface="Merriweather"/>
            </a:endParaRPr>
          </a:p>
        </p:txBody>
      </p:sp>
      <p:sp>
        <p:nvSpPr>
          <p:cNvPr id="253" name="Google Shape;253;p20"/>
          <p:cNvSpPr/>
          <p:nvPr/>
        </p:nvSpPr>
        <p:spPr>
          <a:xfrm>
            <a:off x="0" y="3704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54" name="Google Shape;254;p20"/>
          <p:cNvSpPr txBox="1"/>
          <p:nvPr/>
        </p:nvSpPr>
        <p:spPr>
          <a:xfrm>
            <a:off x="114093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One</a:t>
            </a:r>
            <a:endParaRPr sz="3500">
              <a:latin typeface="Oswald"/>
              <a:ea typeface="Oswald"/>
              <a:cs typeface="Oswald"/>
              <a:sym typeface="Oswald"/>
            </a:endParaRPr>
          </a:p>
        </p:txBody>
      </p:sp>
      <p:sp>
        <p:nvSpPr>
          <p:cNvPr id="255" name="Google Shape;255;p20"/>
          <p:cNvSpPr txBox="1"/>
          <p:nvPr/>
        </p:nvSpPr>
        <p:spPr>
          <a:xfrm>
            <a:off x="114525" y="321600"/>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7</a:t>
            </a:r>
            <a:endParaRPr sz="4500">
              <a:solidFill>
                <a:srgbClr val="FFFFFF"/>
              </a:solidFill>
              <a:latin typeface="Oswald"/>
              <a:ea typeface="Oswald"/>
              <a:cs typeface="Oswald"/>
              <a:sym typeface="Oswald"/>
            </a:endParaRPr>
          </a:p>
          <a:p>
            <a:pPr indent="0" lvl="0" marL="0" rtl="0" algn="l">
              <a:spcBef>
                <a:spcPts val="0"/>
              </a:spcBef>
              <a:spcAft>
                <a:spcPts val="0"/>
              </a:spcAft>
              <a:buNone/>
            </a:pPr>
            <a:r>
              <a:t/>
            </a:r>
            <a:endParaRPr sz="4500">
              <a:solidFill>
                <a:srgbClr val="FFFFFF"/>
              </a:solidFill>
              <a:latin typeface="Oswald"/>
              <a:ea typeface="Oswald"/>
              <a:cs typeface="Oswald"/>
              <a:sym typeface="Oswald"/>
            </a:endParaRPr>
          </a:p>
        </p:txBody>
      </p:sp>
      <p:sp>
        <p:nvSpPr>
          <p:cNvPr id="256" name="Google Shape;256;p20"/>
          <p:cNvSpPr txBox="1"/>
          <p:nvPr/>
        </p:nvSpPr>
        <p:spPr>
          <a:xfrm>
            <a:off x="813441" y="321600"/>
            <a:ext cx="95067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GENERAL PRINCIPlES OF GIT PHYSIOLOGY </a:t>
            </a:r>
            <a:endParaRPr sz="3200">
              <a:solidFill>
                <a:srgbClr val="FFFFFF"/>
              </a:solidFill>
              <a:latin typeface="Oswald"/>
              <a:ea typeface="Oswald"/>
              <a:cs typeface="Oswald"/>
              <a:sym typeface="Oswald"/>
            </a:endParaRPr>
          </a:p>
        </p:txBody>
      </p:sp>
      <p:sp>
        <p:nvSpPr>
          <p:cNvPr id="257" name="Google Shape;257;p20"/>
          <p:cNvSpPr/>
          <p:nvPr/>
        </p:nvSpPr>
        <p:spPr>
          <a:xfrm>
            <a:off x="583046" y="370511"/>
            <a:ext cx="2304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58" name="Google Shape;258;p20"/>
          <p:cNvSpPr txBox="1"/>
          <p:nvPr/>
        </p:nvSpPr>
        <p:spPr>
          <a:xfrm>
            <a:off x="7263004" y="4321890"/>
            <a:ext cx="6468300" cy="1300200"/>
          </a:xfrm>
          <a:prstGeom prst="rect">
            <a:avLst/>
          </a:prstGeom>
          <a:noFill/>
          <a:ln>
            <a:noFill/>
          </a:ln>
        </p:spPr>
        <p:txBody>
          <a:bodyPr anchorCtr="0" anchor="t" bIns="91425" lIns="91425" spcFirstLastPara="1" rIns="91425" wrap="square" tIns="91425">
            <a:noAutofit/>
          </a:bodyPr>
          <a:lstStyle/>
          <a:p>
            <a:pPr indent="-387350" lvl="0" marL="457200" rtl="0" algn="l">
              <a:spcBef>
                <a:spcPts val="0"/>
              </a:spcBef>
              <a:spcAft>
                <a:spcPts val="0"/>
              </a:spcAft>
              <a:buClr>
                <a:srgbClr val="A2C4C9"/>
              </a:buClr>
              <a:buSzPts val="2500"/>
              <a:buFont typeface="Merriweather"/>
              <a:buChar char="★"/>
            </a:pPr>
            <a:r>
              <a:rPr lang="en" sz="2500">
                <a:latin typeface="Merriweather"/>
                <a:ea typeface="Merriweather"/>
                <a:cs typeface="Merriweather"/>
                <a:sym typeface="Merriweather"/>
              </a:rPr>
              <a:t>C</a:t>
            </a:r>
            <a:r>
              <a:rPr lang="en" sz="2500">
                <a:latin typeface="Merriweather"/>
                <a:ea typeface="Merriweather"/>
                <a:cs typeface="Merriweather"/>
                <a:sym typeface="Merriweather"/>
              </a:rPr>
              <a:t>an be stimulated to contract by	many	 types of</a:t>
            </a:r>
            <a:r>
              <a:rPr lang="en" sz="2500">
                <a:solidFill>
                  <a:srgbClr val="A2C4C9"/>
                </a:solidFill>
                <a:latin typeface="Merriweather"/>
                <a:ea typeface="Merriweather"/>
                <a:cs typeface="Merriweather"/>
                <a:sym typeface="Merriweather"/>
              </a:rPr>
              <a:t>	 </a:t>
            </a:r>
            <a:r>
              <a:rPr b="1" lang="en" sz="2500" u="sng">
                <a:solidFill>
                  <a:srgbClr val="76A5AF"/>
                </a:solidFill>
                <a:latin typeface="Merriweather"/>
                <a:ea typeface="Merriweather"/>
                <a:cs typeface="Merriweather"/>
                <a:sym typeface="Merriweather"/>
              </a:rPr>
              <a:t>signals</a:t>
            </a:r>
            <a:r>
              <a:rPr lang="en" sz="2500">
                <a:solidFill>
                  <a:srgbClr val="A2C4C9"/>
                </a:solidFill>
                <a:latin typeface="Merriweather"/>
                <a:ea typeface="Merriweather"/>
                <a:cs typeface="Merriweather"/>
                <a:sym typeface="Merriweather"/>
              </a:rPr>
              <a:t>.</a:t>
            </a:r>
            <a:endParaRPr sz="2500">
              <a:solidFill>
                <a:srgbClr val="A2C4C9"/>
              </a:solidFill>
              <a:latin typeface="Merriweather"/>
              <a:ea typeface="Merriweather"/>
              <a:cs typeface="Merriweather"/>
              <a:sym typeface="Merriweather"/>
            </a:endParaRPr>
          </a:p>
        </p:txBody>
      </p:sp>
      <p:sp>
        <p:nvSpPr>
          <p:cNvPr id="259" name="Google Shape;259;p20"/>
          <p:cNvSpPr/>
          <p:nvPr/>
        </p:nvSpPr>
        <p:spPr>
          <a:xfrm>
            <a:off x="10534075" y="5323265"/>
            <a:ext cx="2561700" cy="964200"/>
          </a:xfrm>
          <a:prstGeom prst="rect">
            <a:avLst/>
          </a:prstGeom>
          <a:solidFill>
            <a:srgbClr val="D0E0E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900">
                <a:latin typeface="Merriweather"/>
                <a:ea typeface="Merriweather"/>
                <a:cs typeface="Merriweather"/>
                <a:sym typeface="Merriweather"/>
              </a:rPr>
              <a:t>Hormonal</a:t>
            </a:r>
            <a:endParaRPr sz="2900">
              <a:latin typeface="Merriweather"/>
              <a:ea typeface="Merriweather"/>
              <a:cs typeface="Merriweather"/>
              <a:sym typeface="Merriweather"/>
            </a:endParaRPr>
          </a:p>
        </p:txBody>
      </p:sp>
      <p:sp>
        <p:nvSpPr>
          <p:cNvPr id="260" name="Google Shape;260;p20"/>
          <p:cNvSpPr/>
          <p:nvPr/>
        </p:nvSpPr>
        <p:spPr>
          <a:xfrm>
            <a:off x="10534075" y="6484290"/>
            <a:ext cx="2561700" cy="964200"/>
          </a:xfrm>
          <a:prstGeom prst="rect">
            <a:avLst/>
          </a:prstGeom>
          <a:solidFill>
            <a:srgbClr val="D0E0E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900">
                <a:latin typeface="Merriweather"/>
                <a:ea typeface="Merriweather"/>
                <a:cs typeface="Merriweather"/>
                <a:sym typeface="Merriweather"/>
              </a:rPr>
              <a:t>Nervous</a:t>
            </a:r>
            <a:endParaRPr sz="2900">
              <a:latin typeface="Merriweather"/>
              <a:ea typeface="Merriweather"/>
              <a:cs typeface="Merriweather"/>
              <a:sym typeface="Merriweather"/>
            </a:endParaRPr>
          </a:p>
        </p:txBody>
      </p:sp>
      <p:sp>
        <p:nvSpPr>
          <p:cNvPr id="261" name="Google Shape;261;p20"/>
          <p:cNvSpPr/>
          <p:nvPr/>
        </p:nvSpPr>
        <p:spPr>
          <a:xfrm>
            <a:off x="7622700" y="5323261"/>
            <a:ext cx="2561700" cy="964200"/>
          </a:xfrm>
          <a:prstGeom prst="rect">
            <a:avLst/>
          </a:prstGeom>
          <a:solidFill>
            <a:srgbClr val="D0E0E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latin typeface="Merriweather"/>
                <a:ea typeface="Merriweather"/>
                <a:cs typeface="Merriweather"/>
                <a:sym typeface="Merriweather"/>
              </a:rPr>
              <a:t>Pacemaker activity</a:t>
            </a:r>
            <a:endParaRPr sz="2000">
              <a:latin typeface="Merriweather"/>
              <a:ea typeface="Merriweather"/>
              <a:cs typeface="Merriweather"/>
              <a:sym typeface="Merriweather"/>
            </a:endParaRPr>
          </a:p>
        </p:txBody>
      </p:sp>
      <p:sp>
        <p:nvSpPr>
          <p:cNvPr id="262" name="Google Shape;262;p20"/>
          <p:cNvSpPr/>
          <p:nvPr/>
        </p:nvSpPr>
        <p:spPr>
          <a:xfrm>
            <a:off x="7622700" y="6484294"/>
            <a:ext cx="2561700" cy="964200"/>
          </a:xfrm>
          <a:prstGeom prst="rect">
            <a:avLst/>
          </a:prstGeom>
          <a:solidFill>
            <a:srgbClr val="D0E0E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900">
                <a:latin typeface="Merriweather"/>
                <a:ea typeface="Merriweather"/>
                <a:cs typeface="Merriweather"/>
                <a:sym typeface="Merriweather"/>
              </a:rPr>
              <a:t>Mechanical</a:t>
            </a:r>
            <a:endParaRPr sz="2900">
              <a:latin typeface="Merriweather"/>
              <a:ea typeface="Merriweather"/>
              <a:cs typeface="Merriweather"/>
              <a:sym typeface="Merriweather"/>
            </a:endParaRPr>
          </a:p>
        </p:txBody>
      </p:sp>
      <p:sp>
        <p:nvSpPr>
          <p:cNvPr id="263" name="Google Shape;263;p20"/>
          <p:cNvSpPr txBox="1"/>
          <p:nvPr/>
        </p:nvSpPr>
        <p:spPr>
          <a:xfrm>
            <a:off x="7638802" y="7448490"/>
            <a:ext cx="3000000" cy="7830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Clr>
                <a:srgbClr val="A2C4C9"/>
              </a:buClr>
              <a:buSzPts val="2100"/>
              <a:buFont typeface="Merriweather"/>
              <a:buChar char="●"/>
            </a:pPr>
            <a:r>
              <a:rPr lang="en" sz="2100">
                <a:latin typeface="Merriweather"/>
                <a:ea typeface="Merriweather"/>
                <a:cs typeface="Merriweather"/>
                <a:sym typeface="Merriweather"/>
              </a:rPr>
              <a:t>e.g. stretch</a:t>
            </a:r>
            <a:r>
              <a:rPr lang="en" sz="2100">
                <a:solidFill>
                  <a:srgbClr val="A2C4C9"/>
                </a:solidFill>
                <a:latin typeface="Merriweather"/>
                <a:ea typeface="Merriweather"/>
                <a:cs typeface="Merriweather"/>
                <a:sym typeface="Merriweather"/>
              </a:rPr>
              <a:t>.</a:t>
            </a:r>
            <a:endParaRPr sz="2100">
              <a:solidFill>
                <a:srgbClr val="A2C4C9"/>
              </a:solidFill>
              <a:latin typeface="Merriweather"/>
              <a:ea typeface="Merriweather"/>
              <a:cs typeface="Merriweather"/>
              <a:sym typeface="Merriweather"/>
            </a:endParaRPr>
          </a:p>
        </p:txBody>
      </p:sp>
      <p:sp>
        <p:nvSpPr>
          <p:cNvPr id="264" name="Google Shape;264;p20"/>
          <p:cNvSpPr txBox="1"/>
          <p:nvPr/>
        </p:nvSpPr>
        <p:spPr>
          <a:xfrm>
            <a:off x="3971750" y="1021199"/>
            <a:ext cx="5584500" cy="856500"/>
          </a:xfrm>
          <a:prstGeom prst="rect">
            <a:avLst/>
          </a:prstGeom>
          <a:noFill/>
          <a:ln>
            <a:noFill/>
          </a:ln>
        </p:spPr>
        <p:txBody>
          <a:bodyPr anchorCtr="0" anchor="t" bIns="242375" lIns="242375" spcFirstLastPara="1" rIns="242375" wrap="square" tIns="242375">
            <a:noAutofit/>
          </a:bodyPr>
          <a:lstStyle/>
          <a:p>
            <a:pPr indent="0" lvl="0" marL="0" rtl="0" algn="ctr">
              <a:spcBef>
                <a:spcPts val="0"/>
              </a:spcBef>
              <a:spcAft>
                <a:spcPts val="0"/>
              </a:spcAft>
              <a:buNone/>
            </a:pPr>
            <a:r>
              <a:rPr lang="en" sz="4800">
                <a:latin typeface="Oswald"/>
                <a:ea typeface="Oswald"/>
                <a:cs typeface="Oswald"/>
                <a:sym typeface="Oswald"/>
              </a:rPr>
              <a:t>Skeletal </a:t>
            </a:r>
            <a:r>
              <a:rPr lang="en" sz="7300">
                <a:solidFill>
                  <a:srgbClr val="A2C4C9"/>
                </a:solidFill>
                <a:latin typeface="Oswald"/>
                <a:ea typeface="Oswald"/>
                <a:cs typeface="Oswald"/>
                <a:sym typeface="Oswald"/>
              </a:rPr>
              <a:t>vs</a:t>
            </a:r>
            <a:r>
              <a:rPr lang="en" sz="4800">
                <a:latin typeface="Oswald"/>
                <a:ea typeface="Oswald"/>
                <a:cs typeface="Oswald"/>
                <a:sym typeface="Oswald"/>
              </a:rPr>
              <a:t> Smooth </a:t>
            </a:r>
            <a:endParaRPr sz="4800">
              <a:latin typeface="Oswald"/>
              <a:ea typeface="Oswald"/>
              <a:cs typeface="Oswald"/>
              <a:sym typeface="Oswald"/>
            </a:endParaRPr>
          </a:p>
          <a:p>
            <a:pPr indent="0" lvl="0" marL="0" rtl="0" algn="ctr">
              <a:spcBef>
                <a:spcPts val="0"/>
              </a:spcBef>
              <a:spcAft>
                <a:spcPts val="0"/>
              </a:spcAft>
              <a:buNone/>
            </a:pPr>
            <a:r>
              <a:t/>
            </a:r>
            <a:endParaRPr sz="4800">
              <a:latin typeface="Oswald"/>
              <a:ea typeface="Oswald"/>
              <a:cs typeface="Oswald"/>
              <a:sym typeface="Oswald"/>
            </a:endParaRPr>
          </a:p>
          <a:p>
            <a:pPr indent="0" lvl="0" marL="0" rtl="0" algn="ctr">
              <a:spcBef>
                <a:spcPts val="0"/>
              </a:spcBef>
              <a:spcAft>
                <a:spcPts val="0"/>
              </a:spcAft>
              <a:buNone/>
            </a:pPr>
            <a:r>
              <a:t/>
            </a:r>
            <a:endParaRPr sz="4800">
              <a:latin typeface="Oswald"/>
              <a:ea typeface="Oswald"/>
              <a:cs typeface="Oswald"/>
              <a:sym typeface="Oswald"/>
            </a:endParaRPr>
          </a:p>
          <a:p>
            <a:pPr indent="0" lvl="0" marL="0" rtl="0" algn="ctr">
              <a:spcBef>
                <a:spcPts val="0"/>
              </a:spcBef>
              <a:spcAft>
                <a:spcPts val="0"/>
              </a:spcAft>
              <a:buNone/>
            </a:pPr>
            <a:r>
              <a:t/>
            </a:r>
            <a:endParaRPr sz="4800">
              <a:latin typeface="Oswald"/>
              <a:ea typeface="Oswald"/>
              <a:cs typeface="Oswald"/>
              <a:sym typeface="Oswald"/>
            </a:endParaRPr>
          </a:p>
        </p:txBody>
      </p:sp>
      <p:cxnSp>
        <p:nvCxnSpPr>
          <p:cNvPr id="265" name="Google Shape;265;p20"/>
          <p:cNvCxnSpPr/>
          <p:nvPr/>
        </p:nvCxnSpPr>
        <p:spPr>
          <a:xfrm rot="5400000">
            <a:off x="1351096" y="7897674"/>
            <a:ext cx="10861200" cy="19800"/>
          </a:xfrm>
          <a:prstGeom prst="bentConnector3">
            <a:avLst>
              <a:gd fmla="val 49708" name="adj1"/>
            </a:avLst>
          </a:prstGeom>
          <a:noFill/>
          <a:ln cap="flat" cmpd="sng" w="95250">
            <a:solidFill>
              <a:srgbClr val="D0E0E3"/>
            </a:solidFill>
            <a:prstDash val="solid"/>
            <a:round/>
            <a:headEnd len="med" w="med" type="none"/>
            <a:tailEnd len="med" w="med" type="none"/>
          </a:ln>
        </p:spPr>
      </p:cxnSp>
      <p:pic>
        <p:nvPicPr>
          <p:cNvPr id="266" name="Google Shape;266;p20"/>
          <p:cNvPicPr preferRelativeResize="0"/>
          <p:nvPr/>
        </p:nvPicPr>
        <p:blipFill>
          <a:blip r:embed="rId3">
            <a:alphaModFix/>
          </a:blip>
          <a:stretch>
            <a:fillRect/>
          </a:stretch>
        </p:blipFill>
        <p:spPr>
          <a:xfrm>
            <a:off x="7715575" y="8231496"/>
            <a:ext cx="5134200" cy="4366200"/>
          </a:xfrm>
          <a:prstGeom prst="rect">
            <a:avLst/>
          </a:prstGeom>
          <a:noFill/>
          <a:ln>
            <a:noFill/>
          </a:ln>
        </p:spPr>
      </p:pic>
      <p:pic>
        <p:nvPicPr>
          <p:cNvPr id="267" name="Google Shape;267;p20"/>
          <p:cNvPicPr preferRelativeResize="0"/>
          <p:nvPr/>
        </p:nvPicPr>
        <p:blipFill>
          <a:blip r:embed="rId4">
            <a:alphaModFix/>
          </a:blip>
          <a:stretch>
            <a:fillRect/>
          </a:stretch>
        </p:blipFill>
        <p:spPr>
          <a:xfrm>
            <a:off x="806500" y="8304355"/>
            <a:ext cx="5134200" cy="4220487"/>
          </a:xfrm>
          <a:prstGeom prst="rect">
            <a:avLst/>
          </a:prstGeom>
          <a:noFill/>
          <a:ln>
            <a:noFill/>
          </a:ln>
        </p:spPr>
      </p:pic>
      <p:sp>
        <p:nvSpPr>
          <p:cNvPr id="268" name="Google Shape;268;p20"/>
          <p:cNvSpPr txBox="1"/>
          <p:nvPr/>
        </p:nvSpPr>
        <p:spPr>
          <a:xfrm>
            <a:off x="1051500" y="2862013"/>
            <a:ext cx="5584500" cy="1300200"/>
          </a:xfrm>
          <a:prstGeom prst="rect">
            <a:avLst/>
          </a:prstGeom>
          <a:noFill/>
          <a:ln>
            <a:noFill/>
          </a:ln>
        </p:spPr>
        <p:txBody>
          <a:bodyPr anchorCtr="0" anchor="t" bIns="91425" lIns="91425" spcFirstLastPara="1" rIns="91425" wrap="square" tIns="91425">
            <a:noAutofit/>
          </a:bodyPr>
          <a:lstStyle/>
          <a:p>
            <a:pPr indent="-431800" lvl="0" marL="457200" rtl="0" algn="l">
              <a:spcBef>
                <a:spcPts val="0"/>
              </a:spcBef>
              <a:spcAft>
                <a:spcPts val="0"/>
              </a:spcAft>
              <a:buClr>
                <a:srgbClr val="A2C4C9"/>
              </a:buClr>
              <a:buSzPts val="3200"/>
              <a:buFont typeface="Merriweather"/>
              <a:buChar char="★"/>
            </a:pPr>
            <a:r>
              <a:rPr lang="en" sz="3200">
                <a:latin typeface="Merriweather"/>
                <a:ea typeface="Merriweather"/>
                <a:cs typeface="Merriweather"/>
                <a:sym typeface="Merriweather"/>
              </a:rPr>
              <a:t>Somatic	neuron</a:t>
            </a:r>
            <a:r>
              <a:rPr lang="en" sz="3200">
                <a:solidFill>
                  <a:srgbClr val="A2C4C9"/>
                </a:solidFill>
                <a:latin typeface="Merriweather"/>
                <a:ea typeface="Merriweather"/>
                <a:cs typeface="Merriweather"/>
                <a:sym typeface="Merriweather"/>
              </a:rPr>
              <a:t>. </a:t>
            </a:r>
            <a:endParaRPr sz="3200">
              <a:solidFill>
                <a:srgbClr val="A2C4C9"/>
              </a:solidFill>
              <a:latin typeface="Merriweather"/>
              <a:ea typeface="Merriweather"/>
              <a:cs typeface="Merriweather"/>
              <a:sym typeface="Merriweather"/>
            </a:endParaRPr>
          </a:p>
          <a:p>
            <a:pPr indent="-431800" lvl="0" marL="457200" rtl="0" algn="l">
              <a:spcBef>
                <a:spcPts val="0"/>
              </a:spcBef>
              <a:spcAft>
                <a:spcPts val="0"/>
              </a:spcAft>
              <a:buClr>
                <a:srgbClr val="A2C4C9"/>
              </a:buClr>
              <a:buSzPts val="3200"/>
              <a:buFont typeface="Merriweather"/>
              <a:buChar char="★"/>
            </a:pPr>
            <a:r>
              <a:rPr lang="en" sz="3200">
                <a:latin typeface="Merriweather"/>
                <a:ea typeface="Merriweather"/>
                <a:cs typeface="Merriweather"/>
                <a:sym typeface="Merriweather"/>
              </a:rPr>
              <a:t>Branching end feet</a:t>
            </a:r>
            <a:r>
              <a:rPr lang="en" sz="3200">
                <a:solidFill>
                  <a:srgbClr val="A2C4C9"/>
                </a:solidFill>
                <a:latin typeface="Merriweather"/>
                <a:ea typeface="Merriweather"/>
                <a:cs typeface="Merriweather"/>
                <a:sym typeface="Merriweather"/>
              </a:rPr>
              <a:t>. </a:t>
            </a:r>
            <a:endParaRPr sz="3200">
              <a:solidFill>
                <a:srgbClr val="A2C4C9"/>
              </a:solidFill>
              <a:latin typeface="Merriweather"/>
              <a:ea typeface="Merriweather"/>
              <a:cs typeface="Merriweather"/>
              <a:sym typeface="Merriweather"/>
            </a:endParaRPr>
          </a:p>
          <a:p>
            <a:pPr indent="-431800" lvl="0" marL="457200" rtl="0" algn="l">
              <a:spcBef>
                <a:spcPts val="0"/>
              </a:spcBef>
              <a:spcAft>
                <a:spcPts val="0"/>
              </a:spcAft>
              <a:buClr>
                <a:srgbClr val="A2C4C9"/>
              </a:buClr>
              <a:buSzPts val="3200"/>
              <a:buFont typeface="Merriweather"/>
              <a:buChar char="★"/>
            </a:pPr>
            <a:r>
              <a:rPr lang="en" sz="3200">
                <a:latin typeface="Merriweather"/>
                <a:ea typeface="Merriweather"/>
                <a:cs typeface="Merriweather"/>
                <a:sym typeface="Merriweather"/>
              </a:rPr>
              <a:t>Acetylcholine</a:t>
            </a:r>
            <a:r>
              <a:rPr lang="en" sz="3200">
                <a:solidFill>
                  <a:srgbClr val="A2C4C9"/>
                </a:solidFill>
                <a:latin typeface="Merriweather"/>
                <a:ea typeface="Merriweather"/>
                <a:cs typeface="Merriweather"/>
                <a:sym typeface="Merriweather"/>
              </a:rPr>
              <a:t>.</a:t>
            </a:r>
            <a:endParaRPr sz="3200">
              <a:solidFill>
                <a:srgbClr val="A2C4C9"/>
              </a:solidFill>
              <a:latin typeface="Merriweather"/>
              <a:ea typeface="Merriweather"/>
              <a:cs typeface="Merriweather"/>
              <a:sym typeface="Merriweather"/>
            </a:endParaRPr>
          </a:p>
          <a:p>
            <a:pPr indent="-431800" lvl="0" marL="457200" rtl="0" algn="l">
              <a:spcBef>
                <a:spcPts val="0"/>
              </a:spcBef>
              <a:spcAft>
                <a:spcPts val="0"/>
              </a:spcAft>
              <a:buClr>
                <a:srgbClr val="A2C4C9"/>
              </a:buClr>
              <a:buSzPts val="3200"/>
              <a:buFont typeface="Merriweather"/>
              <a:buChar char="★"/>
            </a:pPr>
            <a:r>
              <a:rPr lang="en" sz="3200">
                <a:latin typeface="Merriweather"/>
                <a:ea typeface="Merriweather"/>
                <a:cs typeface="Merriweather"/>
                <a:sym typeface="Merriweather"/>
              </a:rPr>
              <a:t>varicosities</a:t>
            </a:r>
            <a:r>
              <a:rPr baseline="30000" lang="en" sz="3200">
                <a:latin typeface="Merriweather"/>
                <a:ea typeface="Merriweather"/>
                <a:cs typeface="Merriweather"/>
                <a:sym typeface="Merriweather"/>
              </a:rPr>
              <a:t>1</a:t>
            </a:r>
            <a:r>
              <a:rPr lang="en" sz="3200">
                <a:solidFill>
                  <a:srgbClr val="A2C4C9"/>
                </a:solidFill>
                <a:latin typeface="Merriweather"/>
                <a:ea typeface="Merriweather"/>
                <a:cs typeface="Merriweather"/>
                <a:sym typeface="Merriweather"/>
              </a:rPr>
              <a:t>. </a:t>
            </a:r>
            <a:endParaRPr sz="3200">
              <a:solidFill>
                <a:srgbClr val="A2C4C9"/>
              </a:solidFill>
              <a:latin typeface="Merriweather"/>
              <a:ea typeface="Merriweather"/>
              <a:cs typeface="Merriweather"/>
              <a:sym typeface="Merriweather"/>
            </a:endParaRPr>
          </a:p>
        </p:txBody>
      </p:sp>
      <p:sp>
        <p:nvSpPr>
          <p:cNvPr id="269" name="Google Shape;269;p20"/>
          <p:cNvSpPr txBox="1"/>
          <p:nvPr/>
        </p:nvSpPr>
        <p:spPr>
          <a:xfrm>
            <a:off x="7379275" y="2283645"/>
            <a:ext cx="5806800" cy="2038200"/>
          </a:xfrm>
          <a:prstGeom prst="rect">
            <a:avLst/>
          </a:prstGeom>
          <a:noFill/>
          <a:ln>
            <a:noFill/>
          </a:ln>
        </p:spPr>
        <p:txBody>
          <a:bodyPr anchorCtr="0" anchor="t" bIns="91425" lIns="91425" spcFirstLastPara="1" rIns="91425" wrap="square" tIns="91425">
            <a:noAutofit/>
          </a:bodyPr>
          <a:lstStyle/>
          <a:p>
            <a:pPr indent="-387350" lvl="0" marL="457200" rtl="0" algn="l">
              <a:spcBef>
                <a:spcPts val="0"/>
              </a:spcBef>
              <a:spcAft>
                <a:spcPts val="0"/>
              </a:spcAft>
              <a:buClr>
                <a:srgbClr val="A2C4C9"/>
              </a:buClr>
              <a:buSzPts val="2500"/>
              <a:buFont typeface="Merriweather"/>
              <a:buChar char="★"/>
            </a:pPr>
            <a:r>
              <a:rPr lang="en" sz="2500">
                <a:latin typeface="Merriweather"/>
                <a:ea typeface="Merriweather"/>
                <a:cs typeface="Merriweather"/>
                <a:sym typeface="Merriweather"/>
              </a:rPr>
              <a:t>Autonomic neuron</a:t>
            </a:r>
            <a:r>
              <a:rPr lang="en" sz="2500">
                <a:solidFill>
                  <a:srgbClr val="A2C4C9"/>
                </a:solidFill>
                <a:latin typeface="Merriweather"/>
                <a:ea typeface="Merriweather"/>
                <a:cs typeface="Merriweather"/>
                <a:sym typeface="Merriweather"/>
              </a:rPr>
              <a:t>.</a:t>
            </a:r>
            <a:endParaRPr sz="2500">
              <a:solidFill>
                <a:srgbClr val="A2C4C9"/>
              </a:solidFill>
              <a:latin typeface="Merriweather"/>
              <a:ea typeface="Merriweather"/>
              <a:cs typeface="Merriweather"/>
              <a:sym typeface="Merriweather"/>
            </a:endParaRPr>
          </a:p>
          <a:p>
            <a:pPr indent="-387350" lvl="0" marL="457200" rtl="0" algn="l">
              <a:spcBef>
                <a:spcPts val="0"/>
              </a:spcBef>
              <a:spcAft>
                <a:spcPts val="0"/>
              </a:spcAft>
              <a:buClr>
                <a:srgbClr val="A2C4C9"/>
              </a:buClr>
              <a:buSzPts val="2500"/>
              <a:buFont typeface="Merriweather"/>
              <a:buChar char="★"/>
            </a:pPr>
            <a:r>
              <a:rPr lang="en" sz="2500">
                <a:latin typeface="Merriweather"/>
                <a:ea typeface="Merriweather"/>
                <a:cs typeface="Merriweather"/>
                <a:sym typeface="Merriweather"/>
              </a:rPr>
              <a:t>Multiple varicosities</a:t>
            </a:r>
            <a:r>
              <a:rPr baseline="30000" lang="en" sz="2500">
                <a:latin typeface="Merriweather"/>
                <a:ea typeface="Merriweather"/>
                <a:cs typeface="Merriweather"/>
                <a:sym typeface="Merriweather"/>
              </a:rPr>
              <a:t>1</a:t>
            </a:r>
            <a:r>
              <a:rPr lang="en" sz="2500">
                <a:solidFill>
                  <a:srgbClr val="A2C4C9"/>
                </a:solidFill>
                <a:latin typeface="Merriweather"/>
                <a:ea typeface="Merriweather"/>
                <a:cs typeface="Merriweather"/>
                <a:sym typeface="Merriweather"/>
              </a:rPr>
              <a:t>.</a:t>
            </a:r>
            <a:endParaRPr sz="2500">
              <a:solidFill>
                <a:srgbClr val="A2C4C9"/>
              </a:solidFill>
              <a:latin typeface="Merriweather"/>
              <a:ea typeface="Merriweather"/>
              <a:cs typeface="Merriweather"/>
              <a:sym typeface="Merriweather"/>
            </a:endParaRPr>
          </a:p>
          <a:p>
            <a:pPr indent="-387350" lvl="0" marL="457200" rtl="0" algn="l">
              <a:spcBef>
                <a:spcPts val="0"/>
              </a:spcBef>
              <a:spcAft>
                <a:spcPts val="0"/>
              </a:spcAft>
              <a:buClr>
                <a:srgbClr val="A2C4C9"/>
              </a:buClr>
              <a:buSzPts val="2500"/>
              <a:buFont typeface="Merriweather"/>
              <a:buChar char="★"/>
            </a:pPr>
            <a:r>
              <a:rPr lang="en" sz="2500">
                <a:latin typeface="Merriweather"/>
                <a:ea typeface="Merriweather"/>
                <a:cs typeface="Merriweather"/>
                <a:sym typeface="Merriweather"/>
              </a:rPr>
              <a:t>Acetylcholine</a:t>
            </a:r>
            <a:r>
              <a:rPr lang="en" sz="2500">
                <a:solidFill>
                  <a:srgbClr val="A2C4C9"/>
                </a:solidFill>
                <a:latin typeface="Merriweather"/>
                <a:ea typeface="Merriweather"/>
                <a:cs typeface="Merriweather"/>
                <a:sym typeface="Merriweather"/>
              </a:rPr>
              <a:t> 	&amp;	</a:t>
            </a:r>
            <a:r>
              <a:rPr lang="en" sz="2500">
                <a:latin typeface="Merriweather"/>
                <a:ea typeface="Merriweather"/>
                <a:cs typeface="Merriweather"/>
                <a:sym typeface="Merriweather"/>
              </a:rPr>
              <a:t>Noradrenaline</a:t>
            </a:r>
            <a:endParaRPr sz="2500">
              <a:latin typeface="Merriweather"/>
              <a:ea typeface="Merriweather"/>
              <a:cs typeface="Merriweather"/>
              <a:sym typeface="Merriweather"/>
            </a:endParaRPr>
          </a:p>
          <a:p>
            <a:pPr indent="-387350" lvl="0" marL="457200" rtl="0" algn="l">
              <a:spcBef>
                <a:spcPts val="0"/>
              </a:spcBef>
              <a:spcAft>
                <a:spcPts val="0"/>
              </a:spcAft>
              <a:buClr>
                <a:srgbClr val="A2C4C9"/>
              </a:buClr>
              <a:buSzPts val="2500"/>
              <a:buFont typeface="Merriweather"/>
              <a:buChar char="★"/>
            </a:pPr>
            <a:r>
              <a:rPr lang="en" sz="2500">
                <a:latin typeface="Merriweather"/>
                <a:ea typeface="Merriweather"/>
                <a:cs typeface="Merriweather"/>
                <a:sym typeface="Merriweather"/>
              </a:rPr>
              <a:t>Contraction can happen in the	absence of action potential</a:t>
            </a:r>
            <a:r>
              <a:rPr lang="en" sz="2500">
                <a:solidFill>
                  <a:srgbClr val="A2C4C9"/>
                </a:solidFill>
                <a:latin typeface="Merriweather"/>
                <a:ea typeface="Merriweather"/>
                <a:cs typeface="Merriweather"/>
                <a:sym typeface="Merriweather"/>
              </a:rPr>
              <a:t>.</a:t>
            </a:r>
            <a:endParaRPr>
              <a:solidFill>
                <a:srgbClr val="A2C4C9"/>
              </a:solidFill>
            </a:endParaRPr>
          </a:p>
        </p:txBody>
      </p:sp>
      <p:sp>
        <p:nvSpPr>
          <p:cNvPr id="270" name="Google Shape;270;p20"/>
          <p:cNvSpPr/>
          <p:nvPr/>
        </p:nvSpPr>
        <p:spPr>
          <a:xfrm>
            <a:off x="0" y="14591025"/>
            <a:ext cx="4670100" cy="699600"/>
          </a:xfrm>
          <a:prstGeom prst="rect">
            <a:avLst/>
          </a:prstGeom>
          <a:solidFill>
            <a:srgbClr val="D9D2E9"/>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3300">
                <a:latin typeface="Merriweather"/>
                <a:ea typeface="Merriweather"/>
                <a:cs typeface="Merriweather"/>
                <a:sym typeface="Merriweather"/>
              </a:rPr>
              <a:t>1</a:t>
            </a:r>
            <a:r>
              <a:rPr b="1" lang="en" sz="3300">
                <a:latin typeface="Merriweather"/>
                <a:ea typeface="Merriweather"/>
                <a:cs typeface="Merriweather"/>
                <a:sym typeface="Merriweather"/>
              </a:rPr>
              <a:t>-</a:t>
            </a:r>
            <a:r>
              <a:rPr lang="en" sz="3300">
                <a:latin typeface="Merriweather"/>
                <a:ea typeface="Merriweather"/>
                <a:cs typeface="Merriweather"/>
                <a:sym typeface="Merriweather"/>
              </a:rPr>
              <a:t> Action potentials </a:t>
            </a:r>
            <a:endParaRPr sz="3300">
              <a:latin typeface="Merriweather"/>
              <a:ea typeface="Merriweather"/>
              <a:cs typeface="Merriweather"/>
              <a:sym typeface="Merriweather"/>
            </a:endParaRPr>
          </a:p>
        </p:txBody>
      </p:sp>
      <p:sp>
        <p:nvSpPr>
          <p:cNvPr id="271" name="Google Shape;271;p20"/>
          <p:cNvSpPr txBox="1"/>
          <p:nvPr/>
        </p:nvSpPr>
        <p:spPr>
          <a:xfrm>
            <a:off x="642750" y="13556438"/>
            <a:ext cx="12811500" cy="12363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latin typeface="Oswald"/>
                <a:ea typeface="Oswald"/>
                <a:cs typeface="Oswald"/>
                <a:sym typeface="Oswald"/>
              </a:rPr>
              <a:t>The </a:t>
            </a:r>
            <a:r>
              <a:rPr b="1" lang="en" sz="4800">
                <a:solidFill>
                  <a:srgbClr val="B4A7D6"/>
                </a:solidFill>
                <a:latin typeface="Oswald"/>
                <a:ea typeface="Oswald"/>
                <a:cs typeface="Oswald"/>
                <a:sym typeface="Oswald"/>
              </a:rPr>
              <a:t>Specific</a:t>
            </a:r>
            <a:r>
              <a:rPr b="1" lang="en" sz="4800">
                <a:solidFill>
                  <a:srgbClr val="B6D7A8"/>
                </a:solidFill>
                <a:latin typeface="Oswald"/>
                <a:ea typeface="Oswald"/>
                <a:cs typeface="Oswald"/>
                <a:sym typeface="Oswald"/>
              </a:rPr>
              <a:t> </a:t>
            </a:r>
            <a:r>
              <a:rPr lang="en" sz="4800">
                <a:latin typeface="Oswald"/>
                <a:ea typeface="Oswald"/>
                <a:cs typeface="Oswald"/>
                <a:sym typeface="Oswald"/>
              </a:rPr>
              <a:t>Characteristics of Smooth Muscle in Gut</a:t>
            </a:r>
            <a:endParaRPr sz="4800">
              <a:latin typeface="Oswald"/>
              <a:ea typeface="Oswald"/>
              <a:cs typeface="Oswald"/>
              <a:sym typeface="Oswald"/>
            </a:endParaRPr>
          </a:p>
        </p:txBody>
      </p:sp>
      <p:sp>
        <p:nvSpPr>
          <p:cNvPr id="272" name="Google Shape;272;p20"/>
          <p:cNvSpPr/>
          <p:nvPr/>
        </p:nvSpPr>
        <p:spPr>
          <a:xfrm>
            <a:off x="365706" y="13957840"/>
            <a:ext cx="468600" cy="433500"/>
          </a:xfrm>
          <a:prstGeom prst="rect">
            <a:avLst/>
          </a:prstGeom>
          <a:solidFill>
            <a:srgbClr val="8E7CC3"/>
          </a:solidFill>
          <a:ln>
            <a:noFill/>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273" name="Google Shape;273;p20"/>
          <p:cNvSpPr/>
          <p:nvPr/>
        </p:nvSpPr>
        <p:spPr>
          <a:xfrm>
            <a:off x="1055338" y="15281500"/>
            <a:ext cx="11455500" cy="2902500"/>
          </a:xfrm>
          <a:prstGeom prst="rect">
            <a:avLst/>
          </a:prstGeom>
          <a:noFill/>
          <a:ln cap="flat" cmpd="sng" w="66675">
            <a:solidFill>
              <a:srgbClr val="D9D2E9"/>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200">
              <a:latin typeface="Merriweather"/>
              <a:ea typeface="Merriweather"/>
              <a:cs typeface="Merriweather"/>
              <a:sym typeface="Merriweather"/>
            </a:endParaRPr>
          </a:p>
        </p:txBody>
      </p:sp>
      <p:sp>
        <p:nvSpPr>
          <p:cNvPr id="274" name="Google Shape;274;p20"/>
          <p:cNvSpPr txBox="1"/>
          <p:nvPr/>
        </p:nvSpPr>
        <p:spPr>
          <a:xfrm>
            <a:off x="1398620" y="15546100"/>
            <a:ext cx="10010700" cy="263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chemeClr val="dk1"/>
                </a:solidFill>
                <a:highlight>
                  <a:srgbClr val="D9D2E9"/>
                </a:highlight>
                <a:latin typeface="Merriweather"/>
                <a:ea typeface="Merriweather"/>
                <a:cs typeface="Merriweather"/>
                <a:sym typeface="Merriweather"/>
              </a:rPr>
              <a:t>Special type of channels:</a:t>
            </a:r>
            <a:endParaRPr sz="2500">
              <a:solidFill>
                <a:schemeClr val="dk1"/>
              </a:solidFill>
              <a:highlight>
                <a:srgbClr val="D9D2E9"/>
              </a:highlight>
              <a:latin typeface="Merriweather"/>
              <a:ea typeface="Merriweather"/>
              <a:cs typeface="Merriweather"/>
              <a:sym typeface="Merriweather"/>
            </a:endParaRPr>
          </a:p>
          <a:p>
            <a:pPr indent="-387350" lvl="0" marL="457200" rtl="0" algn="l">
              <a:spcBef>
                <a:spcPts val="0"/>
              </a:spcBef>
              <a:spcAft>
                <a:spcPts val="0"/>
              </a:spcAft>
              <a:buClr>
                <a:srgbClr val="B4A7D6"/>
              </a:buClr>
              <a:buSzPts val="2500"/>
              <a:buFont typeface="Merriweather"/>
              <a:buChar char="●"/>
            </a:pPr>
            <a:r>
              <a:rPr lang="en" sz="2500">
                <a:latin typeface="Merriweather"/>
                <a:ea typeface="Merriweather"/>
                <a:cs typeface="Merriweather"/>
                <a:sym typeface="Merriweather"/>
              </a:rPr>
              <a:t>Slower to open and close </a:t>
            </a:r>
            <a:r>
              <a:rPr lang="en" sz="1800">
                <a:latin typeface="Merriweather"/>
                <a:ea typeface="Merriweather"/>
                <a:cs typeface="Merriweather"/>
                <a:sym typeface="Merriweather"/>
              </a:rPr>
              <a:t>than the rapid Na channels of large nerve fibers.</a:t>
            </a:r>
            <a:endParaRPr sz="1800">
              <a:solidFill>
                <a:srgbClr val="B4A7D6"/>
              </a:solidFill>
              <a:latin typeface="Merriweather"/>
              <a:ea typeface="Merriweather"/>
              <a:cs typeface="Merriweather"/>
              <a:sym typeface="Merriweather"/>
            </a:endParaRPr>
          </a:p>
          <a:p>
            <a:pPr indent="-387350" lvl="0" marL="457200" rtl="0" algn="l">
              <a:spcBef>
                <a:spcPts val="0"/>
              </a:spcBef>
              <a:spcAft>
                <a:spcPts val="0"/>
              </a:spcAft>
              <a:buClr>
                <a:srgbClr val="B4A7D6"/>
              </a:buClr>
              <a:buSzPts val="2500"/>
              <a:buFont typeface="Merriweather"/>
              <a:buChar char="●"/>
            </a:pPr>
            <a:r>
              <a:rPr lang="en" sz="2500">
                <a:latin typeface="Merriweather"/>
                <a:ea typeface="Merriweather"/>
                <a:cs typeface="Merriweather"/>
                <a:sym typeface="Merriweather"/>
              </a:rPr>
              <a:t>Passes</a:t>
            </a:r>
            <a:r>
              <a:rPr lang="en" sz="2500">
                <a:solidFill>
                  <a:srgbClr val="B4A7D6"/>
                </a:solidFill>
                <a:latin typeface="Merriweather"/>
                <a:ea typeface="Merriweather"/>
                <a:cs typeface="Merriweather"/>
                <a:sym typeface="Merriweather"/>
              </a:rPr>
              <a:t>:</a:t>
            </a:r>
            <a:endParaRPr sz="2500">
              <a:solidFill>
                <a:srgbClr val="B4A7D6"/>
              </a:solidFill>
              <a:latin typeface="Merriweather"/>
              <a:ea typeface="Merriweather"/>
              <a:cs typeface="Merriweather"/>
              <a:sym typeface="Merriweather"/>
            </a:endParaRPr>
          </a:p>
          <a:p>
            <a:pPr indent="0" lvl="0" marL="0" rtl="0" algn="l">
              <a:spcBef>
                <a:spcPts val="0"/>
              </a:spcBef>
              <a:spcAft>
                <a:spcPts val="0"/>
              </a:spcAft>
              <a:buNone/>
            </a:pPr>
            <a:r>
              <a:rPr b="1" lang="en" sz="3000">
                <a:solidFill>
                  <a:srgbClr val="B4A7D6"/>
                </a:solidFill>
                <a:latin typeface="Merriweather"/>
                <a:ea typeface="Merriweather"/>
                <a:cs typeface="Merriweather"/>
                <a:sym typeface="Merriweather"/>
              </a:rPr>
              <a:t>↑</a:t>
            </a:r>
            <a:r>
              <a:rPr lang="en" sz="2500">
                <a:solidFill>
                  <a:srgbClr val="B4A7D6"/>
                </a:solidFill>
                <a:latin typeface="Merriweather"/>
                <a:ea typeface="Merriweather"/>
                <a:cs typeface="Merriweather"/>
                <a:sym typeface="Merriweather"/>
              </a:rPr>
              <a:t> </a:t>
            </a:r>
            <a:r>
              <a:rPr lang="en" sz="2100">
                <a:latin typeface="Merriweather"/>
                <a:ea typeface="Merriweather"/>
                <a:cs typeface="Merriweather"/>
                <a:sym typeface="Merriweather"/>
              </a:rPr>
              <a:t>Number of Ca</a:t>
            </a:r>
            <a:r>
              <a:rPr baseline="30000" lang="en" sz="2100">
                <a:latin typeface="Merriweather"/>
                <a:ea typeface="Merriweather"/>
                <a:cs typeface="Merriweather"/>
                <a:sym typeface="Merriweather"/>
              </a:rPr>
              <a:t>+2</a:t>
            </a:r>
            <a:endParaRPr baseline="30000" sz="2100">
              <a:latin typeface="Merriweather"/>
              <a:ea typeface="Merriweather"/>
              <a:cs typeface="Merriweather"/>
              <a:sym typeface="Merriweather"/>
            </a:endParaRPr>
          </a:p>
          <a:p>
            <a:pPr indent="0" lvl="0" marL="0" rtl="0" algn="l">
              <a:spcBef>
                <a:spcPts val="0"/>
              </a:spcBef>
              <a:spcAft>
                <a:spcPts val="0"/>
              </a:spcAft>
              <a:buNone/>
            </a:pPr>
            <a:r>
              <a:rPr b="1" lang="en" sz="3000">
                <a:solidFill>
                  <a:srgbClr val="B4A7D6"/>
                </a:solidFill>
                <a:latin typeface="Merriweather"/>
                <a:ea typeface="Merriweather"/>
                <a:cs typeface="Merriweather"/>
                <a:sym typeface="Merriweather"/>
              </a:rPr>
              <a:t>↓</a:t>
            </a:r>
            <a:r>
              <a:rPr lang="en" sz="3000">
                <a:solidFill>
                  <a:srgbClr val="B4A7D6"/>
                </a:solidFill>
                <a:latin typeface="Merriweather"/>
                <a:ea typeface="Merriweather"/>
                <a:cs typeface="Merriweather"/>
                <a:sym typeface="Merriweather"/>
              </a:rPr>
              <a:t> </a:t>
            </a:r>
            <a:r>
              <a:rPr lang="en" sz="2100">
                <a:latin typeface="Merriweather"/>
                <a:ea typeface="Merriweather"/>
                <a:cs typeface="Merriweather"/>
                <a:sym typeface="Merriweather"/>
              </a:rPr>
              <a:t>Number of Na</a:t>
            </a:r>
            <a:r>
              <a:rPr baseline="30000" lang="en" sz="2100">
                <a:latin typeface="Merriweather"/>
                <a:ea typeface="Merriweather"/>
                <a:cs typeface="Merriweather"/>
                <a:sym typeface="Merriweather"/>
              </a:rPr>
              <a:t>+</a:t>
            </a:r>
            <a:endParaRPr baseline="30000" sz="2100">
              <a:latin typeface="Merriweather"/>
              <a:ea typeface="Merriweather"/>
              <a:cs typeface="Merriweather"/>
              <a:sym typeface="Merriweather"/>
            </a:endParaRPr>
          </a:p>
          <a:p>
            <a:pPr indent="0" lvl="0" marL="0" rtl="0" algn="l">
              <a:spcBef>
                <a:spcPts val="0"/>
              </a:spcBef>
              <a:spcAft>
                <a:spcPts val="0"/>
              </a:spcAft>
              <a:buNone/>
            </a:pPr>
            <a:r>
              <a:t/>
            </a:r>
            <a:endParaRPr sz="2500">
              <a:latin typeface="Merriweather"/>
              <a:ea typeface="Merriweather"/>
              <a:cs typeface="Merriweather"/>
              <a:sym typeface="Merriweather"/>
            </a:endParaRPr>
          </a:p>
          <a:p>
            <a:pPr indent="0" lvl="0" marL="0" rtl="0" algn="l">
              <a:spcBef>
                <a:spcPts val="0"/>
              </a:spcBef>
              <a:spcAft>
                <a:spcPts val="0"/>
              </a:spcAft>
              <a:buNone/>
            </a:pPr>
            <a:r>
              <a:t/>
            </a:r>
            <a:endParaRPr sz="2500">
              <a:latin typeface="Merriweather"/>
              <a:ea typeface="Merriweather"/>
              <a:cs typeface="Merriweather"/>
              <a:sym typeface="Merriweather"/>
            </a:endParaRPr>
          </a:p>
        </p:txBody>
      </p:sp>
      <p:sp>
        <p:nvSpPr>
          <p:cNvPr id="275" name="Google Shape;275;p20"/>
          <p:cNvSpPr txBox="1"/>
          <p:nvPr/>
        </p:nvSpPr>
        <p:spPr>
          <a:xfrm>
            <a:off x="2176300" y="12335397"/>
            <a:ext cx="4355700" cy="3915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700">
                <a:highlight>
                  <a:srgbClr val="FFFFFF"/>
                </a:highlight>
                <a:latin typeface="Merriweather"/>
                <a:ea typeface="Merriweather"/>
                <a:cs typeface="Merriweather"/>
                <a:sym typeface="Merriweather"/>
              </a:rPr>
              <a:t>Figure 1-11</a:t>
            </a:r>
            <a:endParaRPr b="1" sz="2700">
              <a:highlight>
                <a:srgbClr val="FFFFFF"/>
              </a:highlight>
              <a:latin typeface="Merriweather"/>
              <a:ea typeface="Merriweather"/>
              <a:cs typeface="Merriweather"/>
              <a:sym typeface="Merriweather"/>
            </a:endParaRPr>
          </a:p>
        </p:txBody>
      </p:sp>
      <p:sp>
        <p:nvSpPr>
          <p:cNvPr id="276" name="Google Shape;276;p20"/>
          <p:cNvSpPr txBox="1"/>
          <p:nvPr/>
        </p:nvSpPr>
        <p:spPr>
          <a:xfrm>
            <a:off x="9741300" y="12335397"/>
            <a:ext cx="4355700" cy="3915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700">
                <a:highlight>
                  <a:srgbClr val="FFFFFF"/>
                </a:highlight>
                <a:latin typeface="Merriweather"/>
                <a:ea typeface="Merriweather"/>
                <a:cs typeface="Merriweather"/>
                <a:sym typeface="Merriweather"/>
              </a:rPr>
              <a:t>Figure 1-12</a:t>
            </a:r>
            <a:endParaRPr b="1" sz="2700">
              <a:highlight>
                <a:srgbClr val="FFFFFF"/>
              </a:highlight>
              <a:latin typeface="Merriweather"/>
              <a:ea typeface="Merriweather"/>
              <a:cs typeface="Merriweather"/>
              <a:sym typeface="Merriweather"/>
            </a:endParaRPr>
          </a:p>
        </p:txBody>
      </p:sp>
      <p:sp>
        <p:nvSpPr>
          <p:cNvPr id="277" name="Google Shape;277;p20"/>
          <p:cNvSpPr txBox="1"/>
          <p:nvPr/>
        </p:nvSpPr>
        <p:spPr>
          <a:xfrm>
            <a:off x="0" y="18741708"/>
            <a:ext cx="38178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2400">
                <a:solidFill>
                  <a:srgbClr val="FFFFFF"/>
                </a:solidFill>
                <a:latin typeface="Verdana"/>
                <a:ea typeface="Verdana"/>
                <a:cs typeface="Verdana"/>
                <a:sym typeface="Verdana"/>
              </a:rPr>
              <a:t>Footnotes</a:t>
            </a:r>
            <a:endParaRPr sz="2400">
              <a:solidFill>
                <a:srgbClr val="FFFFFF"/>
              </a:solidFill>
              <a:latin typeface="Verdana"/>
              <a:ea typeface="Verdana"/>
              <a:cs typeface="Verdana"/>
              <a:sym typeface="Verdana"/>
            </a:endParaRPr>
          </a:p>
        </p:txBody>
      </p:sp>
      <p:sp>
        <p:nvSpPr>
          <p:cNvPr id="278" name="Google Shape;278;p20"/>
          <p:cNvSpPr/>
          <p:nvPr/>
        </p:nvSpPr>
        <p:spPr>
          <a:xfrm>
            <a:off x="545100" y="18741700"/>
            <a:ext cx="13585500" cy="4335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79" name="Google Shape;279;p20"/>
          <p:cNvSpPr/>
          <p:nvPr/>
        </p:nvSpPr>
        <p:spPr>
          <a:xfrm>
            <a:off x="0" y="18741700"/>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80" name="Google Shape;280;p20"/>
          <p:cNvSpPr txBox="1"/>
          <p:nvPr/>
        </p:nvSpPr>
        <p:spPr>
          <a:xfrm>
            <a:off x="630800" y="18687325"/>
            <a:ext cx="25632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FFFFFF"/>
                </a:solidFill>
                <a:latin typeface="Oswald"/>
                <a:ea typeface="Oswald"/>
                <a:cs typeface="Oswald"/>
                <a:sym typeface="Oswald"/>
              </a:rPr>
              <a:t>FOOTNOTES</a:t>
            </a:r>
            <a:endParaRPr sz="2500">
              <a:solidFill>
                <a:srgbClr val="FFFFFF"/>
              </a:solidFill>
              <a:latin typeface="Oswald"/>
              <a:ea typeface="Oswald"/>
              <a:cs typeface="Oswald"/>
              <a:sym typeface="Oswald"/>
            </a:endParaRPr>
          </a:p>
        </p:txBody>
      </p:sp>
      <p:sp>
        <p:nvSpPr>
          <p:cNvPr id="281" name="Google Shape;281;p20"/>
          <p:cNvSpPr txBox="1"/>
          <p:nvPr/>
        </p:nvSpPr>
        <p:spPr>
          <a:xfrm>
            <a:off x="-142400" y="19262200"/>
            <a:ext cx="14239500" cy="6996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Merriweather"/>
              <a:buAutoNum type="arabicPeriod"/>
            </a:pPr>
            <a:r>
              <a:rPr lang="en">
                <a:latin typeface="Merriweather"/>
                <a:ea typeface="Merriweather"/>
                <a:cs typeface="Merriweather"/>
                <a:sym typeface="Merriweather"/>
              </a:rPr>
              <a:t>Varicosities are the swellings of nerve fibers that contain the neurotransmitter prior to its release from vesicles. The term is used more with smooth muscle fibers. Whereas in case of skeletal muscles we refer to those interactions as neuromuscular junctions (NMJ). </a:t>
            </a:r>
            <a:endParaRPr>
              <a:latin typeface="Merriweather"/>
              <a:ea typeface="Merriweather"/>
              <a:cs typeface="Merriweather"/>
              <a:sym typeface="Merriweathe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5" name="Shape 285"/>
        <p:cNvGrpSpPr/>
        <p:nvPr/>
      </p:nvGrpSpPr>
      <p:grpSpPr>
        <a:xfrm>
          <a:off x="0" y="0"/>
          <a:ext cx="0" cy="0"/>
          <a:chOff x="0" y="0"/>
          <a:chExt cx="0" cy="0"/>
        </a:xfrm>
      </p:grpSpPr>
      <p:sp>
        <p:nvSpPr>
          <p:cNvPr id="286" name="Google Shape;286;p21"/>
          <p:cNvSpPr txBox="1"/>
          <p:nvPr/>
        </p:nvSpPr>
        <p:spPr>
          <a:xfrm>
            <a:off x="809325" y="12593025"/>
            <a:ext cx="12159300" cy="6428400"/>
          </a:xfrm>
          <a:prstGeom prst="rect">
            <a:avLst/>
          </a:prstGeom>
          <a:noFill/>
          <a:ln>
            <a:noFill/>
          </a:ln>
        </p:spPr>
        <p:txBody>
          <a:bodyPr anchorCtr="0" anchor="t" bIns="91425" lIns="91425" spcFirstLastPara="1" rIns="91425" wrap="square" tIns="91425">
            <a:noAutofit/>
          </a:bodyPr>
          <a:lstStyle/>
          <a:p>
            <a:pPr indent="-387350" lvl="0" marL="457200" rtl="0" algn="l">
              <a:spcBef>
                <a:spcPts val="0"/>
              </a:spcBef>
              <a:spcAft>
                <a:spcPts val="0"/>
              </a:spcAft>
              <a:buClr>
                <a:srgbClr val="CC4125"/>
              </a:buClr>
              <a:buSzPts val="2500"/>
              <a:buFont typeface="Merriweather"/>
              <a:buChar char="★"/>
            </a:pPr>
            <a:r>
              <a:rPr lang="en" sz="2500">
                <a:solidFill>
                  <a:srgbClr val="CC4125"/>
                </a:solidFill>
                <a:latin typeface="Merriweather"/>
                <a:ea typeface="Merriweather"/>
                <a:cs typeface="Merriweather"/>
                <a:sym typeface="Merriweather"/>
              </a:rPr>
              <a:t>True Action potentials </a:t>
            </a:r>
            <a:endParaRPr sz="2500">
              <a:solidFill>
                <a:srgbClr val="CC4125"/>
              </a:solidFill>
              <a:latin typeface="Merriweather"/>
              <a:ea typeface="Merriweather"/>
              <a:cs typeface="Merriweather"/>
              <a:sym typeface="Merriweather"/>
            </a:endParaRPr>
          </a:p>
          <a:p>
            <a:pPr indent="0" lvl="0" marL="0" rtl="0" algn="l">
              <a:spcBef>
                <a:spcPts val="0"/>
              </a:spcBef>
              <a:spcAft>
                <a:spcPts val="0"/>
              </a:spcAft>
              <a:buNone/>
            </a:pPr>
            <a:r>
              <a:t/>
            </a:r>
            <a:endParaRPr sz="2500">
              <a:solidFill>
                <a:srgbClr val="CC4125"/>
              </a:solidFill>
              <a:latin typeface="Merriweather"/>
              <a:ea typeface="Merriweather"/>
              <a:cs typeface="Merriweather"/>
              <a:sym typeface="Merriweather"/>
            </a:endParaRPr>
          </a:p>
          <a:p>
            <a:pPr indent="0" lvl="0" marL="0" rtl="0" algn="l">
              <a:spcBef>
                <a:spcPts val="0"/>
              </a:spcBef>
              <a:spcAft>
                <a:spcPts val="0"/>
              </a:spcAft>
              <a:buNone/>
            </a:pPr>
            <a:r>
              <a:rPr lang="en" sz="2500">
                <a:highlight>
                  <a:srgbClr val="D9EAD3"/>
                </a:highlight>
                <a:latin typeface="Merriweather"/>
                <a:ea typeface="Merriweather"/>
                <a:cs typeface="Merriweather"/>
                <a:sym typeface="Merriweather"/>
              </a:rPr>
              <a:t>Generation</a:t>
            </a:r>
            <a:r>
              <a:rPr lang="en" sz="2500">
                <a:highlight>
                  <a:srgbClr val="D9EAD3"/>
                </a:highlight>
                <a:latin typeface="Merriweather"/>
                <a:ea typeface="Merriweather"/>
                <a:cs typeface="Merriweather"/>
                <a:sym typeface="Merriweather"/>
              </a:rPr>
              <a:t>: </a:t>
            </a:r>
            <a:endParaRPr sz="2500">
              <a:highlight>
                <a:srgbClr val="D9EAD3"/>
              </a:highlight>
              <a:latin typeface="Merriweather"/>
              <a:ea typeface="Merriweather"/>
              <a:cs typeface="Merriweather"/>
              <a:sym typeface="Merriweather"/>
            </a:endParaRPr>
          </a:p>
          <a:p>
            <a:pPr indent="-317500" lvl="0" marL="457200" rtl="0" algn="l">
              <a:spcBef>
                <a:spcPts val="0"/>
              </a:spcBef>
              <a:spcAft>
                <a:spcPts val="0"/>
              </a:spcAft>
              <a:buSzPts val="1400"/>
              <a:buFont typeface="Merriweather"/>
              <a:buChar char="●"/>
            </a:pPr>
            <a:r>
              <a:rPr lang="en" sz="2500">
                <a:latin typeface="Merriweather"/>
                <a:ea typeface="Merriweather"/>
                <a:cs typeface="Merriweather"/>
                <a:sym typeface="Merriweather"/>
              </a:rPr>
              <a:t>Automatically when the resting membrane potential becomes more positive </a:t>
            </a:r>
            <a:r>
              <a:rPr b="1" lang="en" sz="2500">
                <a:solidFill>
                  <a:srgbClr val="93C47D"/>
                </a:solidFill>
                <a:latin typeface="Merriweather"/>
                <a:ea typeface="Merriweather"/>
                <a:cs typeface="Merriweather"/>
                <a:sym typeface="Merriweather"/>
              </a:rPr>
              <a:t>&lt;-40 mV</a:t>
            </a:r>
            <a:r>
              <a:rPr lang="en" sz="2500">
                <a:latin typeface="Merriweather"/>
                <a:ea typeface="Merriweather"/>
                <a:cs typeface="Merriweather"/>
                <a:sym typeface="Merriweather"/>
              </a:rPr>
              <a:t> </a:t>
            </a:r>
            <a:r>
              <a:rPr b="1" lang="en" sz="2000">
                <a:latin typeface="Merriweather"/>
                <a:ea typeface="Merriweather"/>
                <a:cs typeface="Merriweather"/>
                <a:sym typeface="Merriweather"/>
              </a:rPr>
              <a:t>(</a:t>
            </a:r>
            <a:r>
              <a:rPr lang="en" sz="2000">
                <a:latin typeface="Merriweather"/>
                <a:ea typeface="Merriweather"/>
                <a:cs typeface="Merriweather"/>
                <a:sym typeface="Merriweather"/>
              </a:rPr>
              <a:t>Resting membrane potential</a:t>
            </a:r>
            <a:r>
              <a:rPr b="1" lang="en" sz="2000">
                <a:latin typeface="Merriweather"/>
                <a:ea typeface="Merriweather"/>
                <a:cs typeface="Merriweather"/>
                <a:sym typeface="Merriweather"/>
              </a:rPr>
              <a:t> :</a:t>
            </a:r>
            <a:r>
              <a:rPr b="1" lang="en" sz="2000">
                <a:solidFill>
                  <a:srgbClr val="6AA84F"/>
                </a:solidFill>
                <a:latin typeface="Merriweather"/>
                <a:ea typeface="Merriweather"/>
                <a:cs typeface="Merriweather"/>
                <a:sym typeface="Merriweather"/>
              </a:rPr>
              <a:t> -50 </a:t>
            </a:r>
            <a:r>
              <a:rPr b="1" lang="en" sz="2000">
                <a:latin typeface="Merriweather"/>
                <a:ea typeface="Merriweather"/>
                <a:cs typeface="Merriweather"/>
                <a:sym typeface="Merriweather"/>
              </a:rPr>
              <a:t>-</a:t>
            </a:r>
            <a:r>
              <a:rPr b="1" lang="en" sz="2000">
                <a:solidFill>
                  <a:srgbClr val="6AA84F"/>
                </a:solidFill>
                <a:latin typeface="Merriweather"/>
                <a:ea typeface="Merriweather"/>
                <a:cs typeface="Merriweather"/>
                <a:sym typeface="Merriweather"/>
              </a:rPr>
              <a:t> -60 mV</a:t>
            </a:r>
            <a:r>
              <a:rPr b="1" lang="en" sz="2000">
                <a:latin typeface="Merriweather"/>
                <a:ea typeface="Merriweather"/>
                <a:cs typeface="Merriweather"/>
                <a:sym typeface="Merriweather"/>
              </a:rPr>
              <a:t>)</a:t>
            </a:r>
            <a:endParaRPr b="1" sz="2000">
              <a:latin typeface="Merriweather"/>
              <a:ea typeface="Merriweather"/>
              <a:cs typeface="Merriweather"/>
              <a:sym typeface="Merriweather"/>
            </a:endParaRPr>
          </a:p>
          <a:p>
            <a:pPr indent="-317500" lvl="0" marL="457200" rtl="0" algn="l">
              <a:spcBef>
                <a:spcPts val="0"/>
              </a:spcBef>
              <a:spcAft>
                <a:spcPts val="0"/>
              </a:spcAft>
              <a:buSzPts val="1400"/>
              <a:buFont typeface="Merriweather"/>
              <a:buChar char="●"/>
            </a:pPr>
            <a:r>
              <a:rPr lang="en" sz="2500">
                <a:latin typeface="Merriweather"/>
                <a:ea typeface="Merriweather"/>
                <a:cs typeface="Merriweather"/>
                <a:sym typeface="Merriweather"/>
              </a:rPr>
              <a:t>At the peaks of slow waves.</a:t>
            </a:r>
            <a:endParaRPr sz="2500">
              <a:latin typeface="Merriweather"/>
              <a:ea typeface="Merriweather"/>
              <a:cs typeface="Merriweather"/>
              <a:sym typeface="Merriweather"/>
            </a:endParaRPr>
          </a:p>
          <a:p>
            <a:pPr indent="0" lvl="0" marL="0" rtl="0" algn="l">
              <a:spcBef>
                <a:spcPts val="0"/>
              </a:spcBef>
              <a:spcAft>
                <a:spcPts val="0"/>
              </a:spcAft>
              <a:buNone/>
            </a:pPr>
            <a:r>
              <a:t/>
            </a:r>
            <a:endParaRPr sz="2500">
              <a:latin typeface="Merriweather"/>
              <a:ea typeface="Merriweather"/>
              <a:cs typeface="Merriweather"/>
              <a:sym typeface="Merriweather"/>
            </a:endParaRPr>
          </a:p>
          <a:p>
            <a:pPr indent="0" lvl="0" marL="0" rtl="0" algn="l">
              <a:spcBef>
                <a:spcPts val="0"/>
              </a:spcBef>
              <a:spcAft>
                <a:spcPts val="0"/>
              </a:spcAft>
              <a:buNone/>
            </a:pPr>
            <a:r>
              <a:rPr lang="en" sz="2500">
                <a:highlight>
                  <a:srgbClr val="D9EAD3"/>
                </a:highlight>
                <a:latin typeface="Merriweather"/>
                <a:ea typeface="Merriweather"/>
                <a:cs typeface="Merriweather"/>
                <a:sym typeface="Merriweather"/>
              </a:rPr>
              <a:t>Frequency:</a:t>
            </a:r>
            <a:endParaRPr sz="2500">
              <a:highlight>
                <a:srgbClr val="D9EAD3"/>
              </a:highlight>
              <a:latin typeface="Merriweather"/>
              <a:ea typeface="Merriweather"/>
              <a:cs typeface="Merriweather"/>
              <a:sym typeface="Merriweather"/>
            </a:endParaRPr>
          </a:p>
          <a:p>
            <a:pPr indent="0" lvl="0" marL="0" rtl="0" algn="l">
              <a:spcBef>
                <a:spcPts val="0"/>
              </a:spcBef>
              <a:spcAft>
                <a:spcPts val="0"/>
              </a:spcAft>
              <a:buNone/>
            </a:pPr>
            <a:r>
              <a:rPr b="1" lang="en" sz="2500">
                <a:solidFill>
                  <a:srgbClr val="93C47D"/>
                </a:solidFill>
                <a:latin typeface="Merriweather"/>
                <a:ea typeface="Merriweather"/>
                <a:cs typeface="Merriweather"/>
                <a:sym typeface="Merriweather"/>
              </a:rPr>
              <a:t>1-10</a:t>
            </a:r>
            <a:r>
              <a:rPr lang="en" sz="2500">
                <a:latin typeface="Merriweather"/>
                <a:ea typeface="Merriweather"/>
                <a:cs typeface="Merriweather"/>
                <a:sym typeface="Merriweather"/>
              </a:rPr>
              <a:t> </a:t>
            </a:r>
            <a:r>
              <a:rPr lang="en" sz="1700">
                <a:latin typeface="Merriweather"/>
                <a:ea typeface="Merriweather"/>
                <a:cs typeface="Merriweather"/>
                <a:sym typeface="Merriweather"/>
              </a:rPr>
              <a:t>spikes/min</a:t>
            </a:r>
            <a:endParaRPr sz="1700">
              <a:latin typeface="Merriweather"/>
              <a:ea typeface="Merriweather"/>
              <a:cs typeface="Merriweather"/>
              <a:sym typeface="Merriweather"/>
            </a:endParaRPr>
          </a:p>
          <a:p>
            <a:pPr indent="0" lvl="0" marL="0" rtl="0" algn="l">
              <a:spcBef>
                <a:spcPts val="0"/>
              </a:spcBef>
              <a:spcAft>
                <a:spcPts val="0"/>
              </a:spcAft>
              <a:buNone/>
            </a:pPr>
            <a:r>
              <a:t/>
            </a:r>
            <a:endParaRPr sz="1700">
              <a:latin typeface="Merriweather"/>
              <a:ea typeface="Merriweather"/>
              <a:cs typeface="Merriweather"/>
              <a:sym typeface="Merriweather"/>
            </a:endParaRPr>
          </a:p>
          <a:p>
            <a:pPr indent="0" lvl="0" marL="0" rtl="0" algn="l">
              <a:spcBef>
                <a:spcPts val="0"/>
              </a:spcBef>
              <a:spcAft>
                <a:spcPts val="0"/>
              </a:spcAft>
              <a:buNone/>
            </a:pPr>
            <a:r>
              <a:rPr lang="en" sz="2500">
                <a:highlight>
                  <a:srgbClr val="D9EAD3"/>
                </a:highlight>
                <a:latin typeface="Merriweather"/>
                <a:ea typeface="Merriweather"/>
                <a:cs typeface="Merriweather"/>
                <a:sym typeface="Merriweather"/>
              </a:rPr>
              <a:t>Duration:</a:t>
            </a:r>
            <a:endParaRPr sz="2500">
              <a:highlight>
                <a:srgbClr val="D9EAD3"/>
              </a:highlight>
              <a:latin typeface="Merriweather"/>
              <a:ea typeface="Merriweather"/>
              <a:cs typeface="Merriweather"/>
              <a:sym typeface="Merriweather"/>
            </a:endParaRPr>
          </a:p>
          <a:p>
            <a:pPr indent="0" lvl="0" marL="0" rtl="0" algn="l">
              <a:spcBef>
                <a:spcPts val="0"/>
              </a:spcBef>
              <a:spcAft>
                <a:spcPts val="0"/>
              </a:spcAft>
              <a:buNone/>
            </a:pPr>
            <a:r>
              <a:rPr lang="en" sz="1700">
                <a:latin typeface="Merriweather"/>
                <a:ea typeface="Merriweather"/>
                <a:cs typeface="Merriweather"/>
                <a:sym typeface="Merriweather"/>
              </a:rPr>
              <a:t>Each spike lasts as long as </a:t>
            </a:r>
            <a:r>
              <a:rPr b="1" lang="en" sz="2200">
                <a:solidFill>
                  <a:srgbClr val="93C47D"/>
                </a:solidFill>
                <a:latin typeface="Merriweather"/>
                <a:ea typeface="Merriweather"/>
                <a:cs typeface="Merriweather"/>
                <a:sym typeface="Merriweather"/>
              </a:rPr>
              <a:t>10-20 </a:t>
            </a:r>
            <a:r>
              <a:rPr b="1" lang="en" sz="1600">
                <a:latin typeface="Merriweather"/>
                <a:ea typeface="Merriweather"/>
                <a:cs typeface="Merriweather"/>
                <a:sym typeface="Merriweather"/>
              </a:rPr>
              <a:t>ms</a:t>
            </a:r>
            <a:endParaRPr b="1" sz="1600">
              <a:latin typeface="Merriweather"/>
              <a:ea typeface="Merriweather"/>
              <a:cs typeface="Merriweather"/>
              <a:sym typeface="Merriweather"/>
            </a:endParaRPr>
          </a:p>
          <a:p>
            <a:pPr indent="0" lvl="0" marL="0" rtl="0" algn="l">
              <a:spcBef>
                <a:spcPts val="0"/>
              </a:spcBef>
              <a:spcAft>
                <a:spcPts val="0"/>
              </a:spcAft>
              <a:buNone/>
            </a:pPr>
            <a:r>
              <a:rPr b="1" lang="en" sz="1600">
                <a:solidFill>
                  <a:srgbClr val="93C47D"/>
                </a:solidFill>
                <a:latin typeface="Merriweather"/>
                <a:ea typeface="Merriweather"/>
                <a:cs typeface="Merriweather"/>
                <a:sym typeface="Merriweather"/>
              </a:rPr>
              <a:t>10-40</a:t>
            </a:r>
            <a:r>
              <a:rPr b="1" lang="en" sz="1600">
                <a:latin typeface="Merriweather"/>
                <a:ea typeface="Merriweather"/>
                <a:cs typeface="Merriweather"/>
                <a:sym typeface="Merriweather"/>
              </a:rPr>
              <a:t> </a:t>
            </a:r>
            <a:r>
              <a:rPr lang="en" sz="1600">
                <a:latin typeface="Merriweather"/>
                <a:ea typeface="Merriweather"/>
                <a:cs typeface="Merriweather"/>
                <a:sym typeface="Merriweather"/>
              </a:rPr>
              <a:t>times as long as the action potentials in large nerve fibers</a:t>
            </a:r>
            <a:endParaRPr sz="1600">
              <a:latin typeface="Merriweather"/>
              <a:ea typeface="Merriweather"/>
              <a:cs typeface="Merriweather"/>
              <a:sym typeface="Merriweather"/>
            </a:endParaRPr>
          </a:p>
          <a:p>
            <a:pPr indent="0" lvl="0" marL="0" rtl="0" algn="l">
              <a:spcBef>
                <a:spcPts val="0"/>
              </a:spcBef>
              <a:spcAft>
                <a:spcPts val="0"/>
              </a:spcAft>
              <a:buNone/>
            </a:pPr>
            <a:r>
              <a:t/>
            </a:r>
            <a:endParaRPr sz="2500">
              <a:latin typeface="Merriweather"/>
              <a:ea typeface="Merriweather"/>
              <a:cs typeface="Merriweather"/>
              <a:sym typeface="Merriweather"/>
            </a:endParaRPr>
          </a:p>
          <a:p>
            <a:pPr indent="0" lvl="0" marL="0" rtl="0" algn="l">
              <a:spcBef>
                <a:spcPts val="0"/>
              </a:spcBef>
              <a:spcAft>
                <a:spcPts val="0"/>
              </a:spcAft>
              <a:buNone/>
            </a:pPr>
            <a:r>
              <a:rPr lang="en" sz="2500">
                <a:highlight>
                  <a:srgbClr val="D9EAD3"/>
                </a:highlight>
                <a:latin typeface="Merriweather"/>
                <a:ea typeface="Merriweather"/>
                <a:cs typeface="Merriweather"/>
                <a:sym typeface="Merriweather"/>
              </a:rPr>
              <a:t>Direct Relation with slow waves</a:t>
            </a:r>
            <a:r>
              <a:rPr lang="en" sz="2500">
                <a:highlight>
                  <a:srgbClr val="D9EAD3"/>
                </a:highlight>
                <a:latin typeface="Merriweather"/>
                <a:ea typeface="Merriweather"/>
                <a:cs typeface="Merriweather"/>
                <a:sym typeface="Merriweather"/>
              </a:rPr>
              <a:t>: </a:t>
            </a:r>
            <a:endParaRPr sz="2500">
              <a:highlight>
                <a:srgbClr val="D9EAD3"/>
              </a:highlight>
              <a:latin typeface="Merriweather"/>
              <a:ea typeface="Merriweather"/>
              <a:cs typeface="Merriweather"/>
              <a:sym typeface="Merriweather"/>
            </a:endParaRPr>
          </a:p>
          <a:p>
            <a:pPr indent="0" lvl="0" marL="0" rtl="0" algn="l">
              <a:spcBef>
                <a:spcPts val="0"/>
              </a:spcBef>
              <a:spcAft>
                <a:spcPts val="0"/>
              </a:spcAft>
              <a:buNone/>
            </a:pPr>
            <a:r>
              <a:rPr b="1" lang="en" sz="3000">
                <a:solidFill>
                  <a:srgbClr val="B6D7A8"/>
                </a:solidFill>
                <a:latin typeface="Merriweather"/>
                <a:ea typeface="Merriweather"/>
                <a:cs typeface="Merriweather"/>
                <a:sym typeface="Merriweather"/>
              </a:rPr>
              <a:t>↑</a:t>
            </a:r>
            <a:r>
              <a:rPr lang="en" sz="2500">
                <a:latin typeface="Merriweather"/>
                <a:ea typeface="Merriweather"/>
                <a:cs typeface="Merriweather"/>
                <a:sym typeface="Merriweather"/>
              </a:rPr>
              <a:t> slow wave potential </a:t>
            </a:r>
            <a:r>
              <a:rPr lang="en" sz="1800">
                <a:solidFill>
                  <a:srgbClr val="45818E"/>
                </a:solidFill>
                <a:latin typeface="Merriweather"/>
                <a:ea typeface="Merriweather"/>
                <a:cs typeface="Merriweather"/>
                <a:sym typeface="Merriweather"/>
              </a:rPr>
              <a:t>(above threshold)</a:t>
            </a:r>
            <a:r>
              <a:rPr lang="en" sz="2100">
                <a:solidFill>
                  <a:srgbClr val="45818E"/>
                </a:solidFill>
                <a:latin typeface="Merriweather"/>
                <a:ea typeface="Merriweather"/>
                <a:cs typeface="Merriweather"/>
                <a:sym typeface="Merriweather"/>
              </a:rPr>
              <a:t> </a:t>
            </a:r>
            <a:r>
              <a:rPr lang="en" sz="2500">
                <a:latin typeface="Merriweather"/>
                <a:ea typeface="Merriweather"/>
                <a:cs typeface="Merriweather"/>
                <a:sym typeface="Merriweather"/>
              </a:rPr>
              <a:t> </a:t>
            </a:r>
            <a:r>
              <a:rPr b="1" lang="en" sz="2500">
                <a:latin typeface="Merriweather"/>
                <a:ea typeface="Merriweather"/>
                <a:cs typeface="Merriweather"/>
                <a:sym typeface="Merriweather"/>
              </a:rPr>
              <a:t>→</a:t>
            </a:r>
            <a:r>
              <a:rPr lang="en" sz="2500">
                <a:latin typeface="Merriweather"/>
                <a:ea typeface="Merriweather"/>
                <a:cs typeface="Merriweather"/>
                <a:sym typeface="Merriweather"/>
              </a:rPr>
              <a:t> </a:t>
            </a:r>
            <a:r>
              <a:rPr b="1" lang="en" sz="3000">
                <a:solidFill>
                  <a:srgbClr val="B6D7A8"/>
                </a:solidFill>
                <a:latin typeface="Merriweather"/>
                <a:ea typeface="Merriweather"/>
                <a:cs typeface="Merriweather"/>
                <a:sym typeface="Merriweather"/>
              </a:rPr>
              <a:t>↑</a:t>
            </a:r>
            <a:r>
              <a:rPr lang="en" sz="2500">
                <a:latin typeface="Merriweather"/>
                <a:ea typeface="Merriweather"/>
                <a:cs typeface="Merriweather"/>
                <a:sym typeface="Merriweather"/>
              </a:rPr>
              <a:t> </a:t>
            </a:r>
            <a:r>
              <a:rPr lang="en" sz="2500">
                <a:solidFill>
                  <a:srgbClr val="CC4125"/>
                </a:solidFill>
                <a:latin typeface="Merriweather"/>
                <a:ea typeface="Merriweather"/>
                <a:cs typeface="Merriweather"/>
                <a:sym typeface="Merriweather"/>
              </a:rPr>
              <a:t>frequency</a:t>
            </a:r>
            <a:r>
              <a:rPr lang="en" sz="2500">
                <a:latin typeface="Merriweather"/>
                <a:ea typeface="Merriweather"/>
                <a:cs typeface="Merriweather"/>
                <a:sym typeface="Merriweather"/>
              </a:rPr>
              <a:t> of the spike potentials</a:t>
            </a:r>
            <a:endParaRPr sz="2500">
              <a:latin typeface="Merriweather"/>
              <a:ea typeface="Merriweather"/>
              <a:cs typeface="Merriweather"/>
              <a:sym typeface="Merriweather"/>
            </a:endParaRPr>
          </a:p>
          <a:p>
            <a:pPr indent="0" lvl="0" marL="0" rtl="0" algn="l">
              <a:spcBef>
                <a:spcPts val="0"/>
              </a:spcBef>
              <a:spcAft>
                <a:spcPts val="0"/>
              </a:spcAft>
              <a:buNone/>
            </a:pPr>
            <a:r>
              <a:t/>
            </a:r>
            <a:endParaRPr sz="2500">
              <a:latin typeface="Merriweather"/>
              <a:ea typeface="Merriweather"/>
              <a:cs typeface="Merriweather"/>
              <a:sym typeface="Merriweather"/>
            </a:endParaRPr>
          </a:p>
        </p:txBody>
      </p:sp>
      <p:sp>
        <p:nvSpPr>
          <p:cNvPr id="287" name="Google Shape;287;p21"/>
          <p:cNvSpPr/>
          <p:nvPr/>
        </p:nvSpPr>
        <p:spPr>
          <a:xfrm>
            <a:off x="583575" y="2392975"/>
            <a:ext cx="12385200" cy="9335700"/>
          </a:xfrm>
          <a:prstGeom prst="rect">
            <a:avLst/>
          </a:prstGeom>
          <a:noFill/>
          <a:ln cap="flat" cmpd="sng" w="66675">
            <a:solidFill>
              <a:srgbClr val="D9EAD3"/>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3600">
              <a:latin typeface="Merriweather"/>
              <a:ea typeface="Merriweather"/>
              <a:cs typeface="Merriweather"/>
              <a:sym typeface="Merriweather"/>
            </a:endParaRPr>
          </a:p>
        </p:txBody>
      </p:sp>
      <p:sp>
        <p:nvSpPr>
          <p:cNvPr id="288" name="Google Shape;288;p21"/>
          <p:cNvSpPr txBox="1"/>
          <p:nvPr/>
        </p:nvSpPr>
        <p:spPr>
          <a:xfrm>
            <a:off x="544650" y="2479725"/>
            <a:ext cx="11331900" cy="642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CC4125"/>
                </a:solidFill>
                <a:highlight>
                  <a:srgbClr val="D9EAD3"/>
                </a:highlight>
                <a:latin typeface="Merriweather"/>
                <a:ea typeface="Merriweather"/>
                <a:cs typeface="Merriweather"/>
                <a:sym typeface="Merriweather"/>
              </a:rPr>
              <a:t>Definition : </a:t>
            </a:r>
            <a:endParaRPr sz="2500">
              <a:solidFill>
                <a:srgbClr val="CC4125"/>
              </a:solidFill>
              <a:highlight>
                <a:srgbClr val="D9EAD3"/>
              </a:highlight>
              <a:latin typeface="Merriweather"/>
              <a:ea typeface="Merriweather"/>
              <a:cs typeface="Merriweather"/>
              <a:sym typeface="Merriweather"/>
            </a:endParaRPr>
          </a:p>
          <a:p>
            <a:pPr indent="0" lvl="0" marL="0" rtl="0" algn="l">
              <a:spcBef>
                <a:spcPts val="0"/>
              </a:spcBef>
              <a:spcAft>
                <a:spcPts val="0"/>
              </a:spcAft>
              <a:buNone/>
            </a:pPr>
            <a:r>
              <a:rPr lang="en" sz="2500">
                <a:latin typeface="Merriweather"/>
                <a:ea typeface="Merriweather"/>
                <a:cs typeface="Merriweather"/>
                <a:sym typeface="Merriweather"/>
              </a:rPr>
              <a:t>Rhythmic oscillating depolarization and repolarization in the resting membrane potential </a:t>
            </a:r>
            <a:r>
              <a:rPr lang="en" sz="2500">
                <a:solidFill>
                  <a:srgbClr val="674EA7"/>
                </a:solidFill>
                <a:latin typeface="Merriweather"/>
                <a:ea typeface="Merriweather"/>
                <a:cs typeface="Merriweather"/>
                <a:sym typeface="Merriweather"/>
              </a:rPr>
              <a:t>with unknown cause.</a:t>
            </a:r>
            <a:endParaRPr sz="2500">
              <a:solidFill>
                <a:srgbClr val="674EA7"/>
              </a:solidFill>
              <a:latin typeface="Merriweather"/>
              <a:ea typeface="Merriweather"/>
              <a:cs typeface="Merriweather"/>
              <a:sym typeface="Merriweather"/>
            </a:endParaRPr>
          </a:p>
          <a:p>
            <a:pPr indent="0" lvl="0" marL="0" rtl="0" algn="l">
              <a:spcBef>
                <a:spcPts val="0"/>
              </a:spcBef>
              <a:spcAft>
                <a:spcPts val="0"/>
              </a:spcAft>
              <a:buNone/>
            </a:pPr>
            <a:r>
              <a:t/>
            </a:r>
            <a:endParaRPr sz="2500">
              <a:solidFill>
                <a:schemeClr val="dk1"/>
              </a:solidFill>
              <a:latin typeface="Merriweather"/>
              <a:ea typeface="Merriweather"/>
              <a:cs typeface="Merriweather"/>
              <a:sym typeface="Merriweather"/>
            </a:endParaRPr>
          </a:p>
          <a:p>
            <a:pPr indent="0" lvl="0" marL="0" rtl="0" algn="l">
              <a:spcBef>
                <a:spcPts val="0"/>
              </a:spcBef>
              <a:spcAft>
                <a:spcPts val="0"/>
              </a:spcAft>
              <a:buNone/>
            </a:pPr>
            <a:r>
              <a:rPr lang="en" sz="2500">
                <a:highlight>
                  <a:srgbClr val="D9EAD3"/>
                </a:highlight>
                <a:latin typeface="Merriweather"/>
                <a:ea typeface="Merriweather"/>
                <a:cs typeface="Merriweather"/>
                <a:sym typeface="Merriweather"/>
              </a:rPr>
              <a:t>Origin: </a:t>
            </a:r>
            <a:endParaRPr sz="2500">
              <a:highlight>
                <a:srgbClr val="D9EAD3"/>
              </a:highlight>
              <a:latin typeface="Merriweather"/>
              <a:ea typeface="Merriweather"/>
              <a:cs typeface="Merriweather"/>
              <a:sym typeface="Merriweather"/>
            </a:endParaRPr>
          </a:p>
          <a:p>
            <a:pPr indent="0" lvl="0" marL="0" rtl="0" algn="l">
              <a:spcBef>
                <a:spcPts val="0"/>
              </a:spcBef>
              <a:spcAft>
                <a:spcPts val="0"/>
              </a:spcAft>
              <a:buNone/>
            </a:pPr>
            <a:r>
              <a:rPr lang="en" sz="2500">
                <a:latin typeface="Merriweather"/>
                <a:ea typeface="Merriweather"/>
                <a:cs typeface="Merriweather"/>
                <a:sym typeface="Merriweather"/>
              </a:rPr>
              <a:t>I</a:t>
            </a:r>
            <a:r>
              <a:rPr lang="en" sz="2500">
                <a:latin typeface="Merriweather"/>
                <a:ea typeface="Merriweather"/>
                <a:cs typeface="Merriweather"/>
                <a:sym typeface="Merriweather"/>
              </a:rPr>
              <a:t>nterstitial cells of Cajal (ICC)</a:t>
            </a:r>
            <a:endParaRPr sz="2500">
              <a:latin typeface="Merriweather"/>
              <a:ea typeface="Merriweather"/>
              <a:cs typeface="Merriweather"/>
              <a:sym typeface="Merriweather"/>
            </a:endParaRPr>
          </a:p>
          <a:p>
            <a:pPr indent="-387350" lvl="0" marL="457200" rtl="0" algn="l">
              <a:spcBef>
                <a:spcPts val="0"/>
              </a:spcBef>
              <a:spcAft>
                <a:spcPts val="0"/>
              </a:spcAft>
              <a:buSzPts val="2500"/>
              <a:buFont typeface="Merriweather"/>
              <a:buChar char="●"/>
            </a:pPr>
            <a:r>
              <a:rPr lang="en" sz="2500">
                <a:latin typeface="Merriweather"/>
                <a:ea typeface="Merriweather"/>
                <a:cs typeface="Merriweather"/>
                <a:sym typeface="Merriweather"/>
              </a:rPr>
              <a:t>It’s the GI pacemaker</a:t>
            </a:r>
            <a:r>
              <a:rPr lang="en" sz="2500">
                <a:solidFill>
                  <a:srgbClr val="B6D7A8"/>
                </a:solidFill>
                <a:latin typeface="Merriweather"/>
                <a:ea typeface="Merriweather"/>
                <a:cs typeface="Merriweather"/>
                <a:sym typeface="Merriweather"/>
              </a:rPr>
              <a:t>.</a:t>
            </a:r>
            <a:endParaRPr sz="2500">
              <a:highlight>
                <a:srgbClr val="D9EAD3"/>
              </a:highlight>
              <a:latin typeface="Merriweather"/>
              <a:ea typeface="Merriweather"/>
              <a:cs typeface="Merriweather"/>
              <a:sym typeface="Merriweather"/>
            </a:endParaRPr>
          </a:p>
          <a:p>
            <a:pPr indent="-387350" lvl="0" marL="457200" rtl="0" algn="l">
              <a:spcBef>
                <a:spcPts val="0"/>
              </a:spcBef>
              <a:spcAft>
                <a:spcPts val="0"/>
              </a:spcAft>
              <a:buSzPts val="2500"/>
              <a:buFont typeface="Merriweather"/>
              <a:buChar char="●"/>
            </a:pPr>
            <a:r>
              <a:rPr lang="en" sz="2500">
                <a:latin typeface="Merriweather"/>
                <a:ea typeface="Merriweather"/>
                <a:cs typeface="Merriweather"/>
                <a:sym typeface="Merriweather"/>
              </a:rPr>
              <a:t>Abundant in </a:t>
            </a:r>
            <a:r>
              <a:rPr lang="en" sz="2500">
                <a:latin typeface="Merriweather"/>
                <a:ea typeface="Merriweather"/>
                <a:cs typeface="Merriweather"/>
                <a:sym typeface="Merriweather"/>
              </a:rPr>
              <a:t>myenteric plexuses  </a:t>
            </a:r>
            <a:r>
              <a:rPr lang="en" sz="2500">
                <a:solidFill>
                  <a:srgbClr val="6AA84F"/>
                </a:solidFill>
                <a:latin typeface="Merriweather"/>
                <a:ea typeface="Merriweather"/>
                <a:cs typeface="Merriweather"/>
                <a:sym typeface="Merriweather"/>
              </a:rPr>
              <a:t>(</a:t>
            </a:r>
            <a:r>
              <a:rPr lang="en" sz="2500">
                <a:solidFill>
                  <a:srgbClr val="6AA84F"/>
                </a:solidFill>
                <a:latin typeface="Merriweather"/>
                <a:ea typeface="Merriweather"/>
                <a:cs typeface="Merriweather"/>
                <a:sym typeface="Merriweather"/>
              </a:rPr>
              <a:t>between smooth muscle layers)</a:t>
            </a:r>
            <a:endParaRPr sz="2500">
              <a:solidFill>
                <a:srgbClr val="6AA84F"/>
              </a:solidFill>
              <a:latin typeface="Merriweather"/>
              <a:ea typeface="Merriweather"/>
              <a:cs typeface="Merriweather"/>
              <a:sym typeface="Merriweather"/>
            </a:endParaRPr>
          </a:p>
          <a:p>
            <a:pPr indent="-387350" lvl="0" marL="457200" rtl="0" algn="l">
              <a:spcBef>
                <a:spcPts val="0"/>
              </a:spcBef>
              <a:spcAft>
                <a:spcPts val="0"/>
              </a:spcAft>
              <a:buSzPts val="2500"/>
              <a:buFont typeface="Merriweather"/>
              <a:buChar char="●"/>
            </a:pPr>
            <a:r>
              <a:rPr lang="en" sz="2500">
                <a:solidFill>
                  <a:schemeClr val="dk1"/>
                </a:solidFill>
                <a:latin typeface="Merriweather"/>
                <a:ea typeface="Merriweather"/>
                <a:cs typeface="Merriweather"/>
                <a:sym typeface="Merriweather"/>
              </a:rPr>
              <a:t>form a network with each other </a:t>
            </a:r>
            <a:endParaRPr sz="2500">
              <a:solidFill>
                <a:schemeClr val="dk1"/>
              </a:solidFill>
              <a:latin typeface="Merriweather"/>
              <a:ea typeface="Merriweather"/>
              <a:cs typeface="Merriweather"/>
              <a:sym typeface="Merriweather"/>
            </a:endParaRPr>
          </a:p>
          <a:p>
            <a:pPr indent="-387350" lvl="0" marL="457200" rtl="0" algn="l">
              <a:spcBef>
                <a:spcPts val="0"/>
              </a:spcBef>
              <a:spcAft>
                <a:spcPts val="0"/>
              </a:spcAft>
              <a:buSzPts val="2500"/>
              <a:buFont typeface="Merriweather"/>
              <a:buChar char="●"/>
            </a:pPr>
            <a:r>
              <a:rPr lang="en" sz="2500">
                <a:solidFill>
                  <a:schemeClr val="dk1"/>
                </a:solidFill>
                <a:latin typeface="Merriweather"/>
                <a:ea typeface="Merriweather"/>
                <a:cs typeface="Merriweather"/>
                <a:sym typeface="Merriweather"/>
              </a:rPr>
              <a:t>synaptic-like contacts to smooth muscle cells.</a:t>
            </a:r>
            <a:endParaRPr sz="2500">
              <a:solidFill>
                <a:schemeClr val="dk1"/>
              </a:solidFill>
              <a:latin typeface="Merriweather"/>
              <a:ea typeface="Merriweather"/>
              <a:cs typeface="Merriweather"/>
              <a:sym typeface="Merriweather"/>
            </a:endParaRPr>
          </a:p>
          <a:p>
            <a:pPr indent="0" lvl="0" marL="0" rtl="0" algn="l">
              <a:spcBef>
                <a:spcPts val="0"/>
              </a:spcBef>
              <a:spcAft>
                <a:spcPts val="0"/>
              </a:spcAft>
              <a:buNone/>
            </a:pPr>
            <a:r>
              <a:t/>
            </a:r>
            <a:endParaRPr sz="2500">
              <a:solidFill>
                <a:schemeClr val="dk1"/>
              </a:solidFill>
              <a:latin typeface="Merriweather"/>
              <a:ea typeface="Merriweather"/>
              <a:cs typeface="Merriweather"/>
              <a:sym typeface="Merriweather"/>
            </a:endParaRPr>
          </a:p>
          <a:p>
            <a:pPr indent="0" lvl="0" marL="0" rtl="0" algn="l">
              <a:spcBef>
                <a:spcPts val="0"/>
              </a:spcBef>
              <a:spcAft>
                <a:spcPts val="0"/>
              </a:spcAft>
              <a:buClr>
                <a:schemeClr val="dk1"/>
              </a:buClr>
              <a:buSzPts val="1100"/>
              <a:buFont typeface="Arial"/>
              <a:buNone/>
            </a:pPr>
            <a:r>
              <a:rPr lang="en" sz="2500">
                <a:solidFill>
                  <a:schemeClr val="dk1"/>
                </a:solidFill>
                <a:highlight>
                  <a:srgbClr val="D9EAD3"/>
                </a:highlight>
                <a:latin typeface="Merriweather"/>
                <a:ea typeface="Merriweather"/>
                <a:cs typeface="Merriweather"/>
                <a:sym typeface="Merriweather"/>
              </a:rPr>
              <a:t>Function: </a:t>
            </a:r>
            <a:endParaRPr sz="2500">
              <a:solidFill>
                <a:schemeClr val="dk1"/>
              </a:solidFill>
              <a:highlight>
                <a:srgbClr val="D9EAD3"/>
              </a:highlight>
              <a:latin typeface="Merriweather"/>
              <a:ea typeface="Merriweather"/>
              <a:cs typeface="Merriweather"/>
              <a:sym typeface="Merriweather"/>
            </a:endParaRPr>
          </a:p>
          <a:p>
            <a:pPr indent="0" lvl="0" marL="0" rtl="0" algn="l">
              <a:spcBef>
                <a:spcPts val="0"/>
              </a:spcBef>
              <a:spcAft>
                <a:spcPts val="0"/>
              </a:spcAft>
              <a:buNone/>
            </a:pPr>
            <a:r>
              <a:rPr lang="en" sz="2500">
                <a:solidFill>
                  <a:schemeClr val="dk1"/>
                </a:solidFill>
                <a:latin typeface="Merriweather"/>
                <a:ea typeface="Merriweather"/>
                <a:cs typeface="Merriweather"/>
                <a:sym typeface="Merriweather"/>
              </a:rPr>
              <a:t>Determine the rhythm of GI contraction</a:t>
            </a:r>
            <a:endParaRPr sz="2500">
              <a:solidFill>
                <a:schemeClr val="dk1"/>
              </a:solidFill>
              <a:latin typeface="Merriweather"/>
              <a:ea typeface="Merriweather"/>
              <a:cs typeface="Merriweather"/>
              <a:sym typeface="Merriweather"/>
            </a:endParaRPr>
          </a:p>
          <a:p>
            <a:pPr indent="0" lvl="0" marL="0" rtl="0" algn="l">
              <a:spcBef>
                <a:spcPts val="0"/>
              </a:spcBef>
              <a:spcAft>
                <a:spcPts val="0"/>
              </a:spcAft>
              <a:buClr>
                <a:schemeClr val="dk1"/>
              </a:buClr>
              <a:buSzPts val="1100"/>
              <a:buFont typeface="Arial"/>
              <a:buNone/>
            </a:pPr>
            <a:r>
              <a:t/>
            </a:r>
            <a:endParaRPr sz="2500">
              <a:solidFill>
                <a:schemeClr val="dk1"/>
              </a:solidFill>
              <a:latin typeface="Merriweather"/>
              <a:ea typeface="Merriweather"/>
              <a:cs typeface="Merriweather"/>
              <a:sym typeface="Merriweather"/>
            </a:endParaRPr>
          </a:p>
          <a:p>
            <a:pPr indent="0" lvl="0" marL="0" rtl="0" algn="l">
              <a:spcBef>
                <a:spcPts val="0"/>
              </a:spcBef>
              <a:spcAft>
                <a:spcPts val="0"/>
              </a:spcAft>
              <a:buNone/>
            </a:pPr>
            <a:r>
              <a:rPr lang="en" sz="2500">
                <a:highlight>
                  <a:srgbClr val="D9EAD3"/>
                </a:highlight>
                <a:latin typeface="Merriweather"/>
                <a:ea typeface="Merriweather"/>
                <a:cs typeface="Merriweather"/>
                <a:sym typeface="Merriweather"/>
              </a:rPr>
              <a:t>Features:</a:t>
            </a:r>
            <a:endParaRPr sz="2500">
              <a:solidFill>
                <a:srgbClr val="CC4125"/>
              </a:solidFill>
              <a:latin typeface="Merriweather"/>
              <a:ea typeface="Merriweather"/>
              <a:cs typeface="Merriweather"/>
              <a:sym typeface="Merriweather"/>
            </a:endParaRPr>
          </a:p>
          <a:p>
            <a:pPr indent="-387350" lvl="0" marL="457200" rtl="0" algn="l">
              <a:spcBef>
                <a:spcPts val="0"/>
              </a:spcBef>
              <a:spcAft>
                <a:spcPts val="0"/>
              </a:spcAft>
              <a:buClr>
                <a:srgbClr val="CC4125"/>
              </a:buClr>
              <a:buSzPts val="2500"/>
              <a:buFont typeface="Merriweather"/>
              <a:buChar char="●"/>
            </a:pPr>
            <a:r>
              <a:rPr lang="en" sz="2500">
                <a:solidFill>
                  <a:srgbClr val="CC4125"/>
                </a:solidFill>
                <a:latin typeface="Merriweather"/>
                <a:ea typeface="Merriweather"/>
                <a:cs typeface="Merriweather"/>
                <a:sym typeface="Merriweather"/>
              </a:rPr>
              <a:t>No Ca entry (only Na) </a:t>
            </a:r>
            <a:endParaRPr sz="2500">
              <a:solidFill>
                <a:srgbClr val="CC4125"/>
              </a:solidFill>
              <a:latin typeface="Merriweather"/>
              <a:ea typeface="Merriweather"/>
              <a:cs typeface="Merriweather"/>
              <a:sym typeface="Merriweather"/>
            </a:endParaRPr>
          </a:p>
          <a:p>
            <a:pPr indent="-387350" lvl="0" marL="457200" rtl="0" algn="l">
              <a:spcBef>
                <a:spcPts val="0"/>
              </a:spcBef>
              <a:spcAft>
                <a:spcPts val="0"/>
              </a:spcAft>
              <a:buClr>
                <a:srgbClr val="CC4125"/>
              </a:buClr>
              <a:buSzPts val="2500"/>
              <a:buFont typeface="Merriweather"/>
              <a:buChar char="●"/>
            </a:pPr>
            <a:r>
              <a:rPr lang="en" sz="2500">
                <a:solidFill>
                  <a:srgbClr val="CC4125"/>
                </a:solidFill>
                <a:latin typeface="Merriweather"/>
                <a:ea typeface="Merriweather"/>
                <a:cs typeface="Merriweather"/>
                <a:sym typeface="Merriweather"/>
              </a:rPr>
              <a:t>Not action potentials (because it’s below threshold)</a:t>
            </a:r>
            <a:endParaRPr sz="2500">
              <a:solidFill>
                <a:srgbClr val="CC4125"/>
              </a:solidFill>
              <a:latin typeface="Merriweather"/>
              <a:ea typeface="Merriweather"/>
              <a:cs typeface="Merriweather"/>
              <a:sym typeface="Merriweather"/>
            </a:endParaRPr>
          </a:p>
          <a:p>
            <a:pPr indent="-387350" lvl="0" marL="457200" rtl="0" algn="l">
              <a:spcBef>
                <a:spcPts val="0"/>
              </a:spcBef>
              <a:spcAft>
                <a:spcPts val="0"/>
              </a:spcAft>
              <a:buClr>
                <a:srgbClr val="CC4125"/>
              </a:buClr>
              <a:buSzPts val="2500"/>
              <a:buFont typeface="Merriweather"/>
              <a:buChar char="●"/>
            </a:pPr>
            <a:r>
              <a:rPr lang="en" sz="2500">
                <a:solidFill>
                  <a:srgbClr val="CC4125"/>
                </a:solidFill>
                <a:latin typeface="Merriweather"/>
                <a:ea typeface="Merriweather"/>
                <a:cs typeface="Merriweather"/>
                <a:sym typeface="Merriweather"/>
              </a:rPr>
              <a:t>No muscle contraction</a:t>
            </a:r>
            <a:endParaRPr sz="2500">
              <a:solidFill>
                <a:srgbClr val="CC4125"/>
              </a:solidFill>
              <a:latin typeface="Merriweather"/>
              <a:ea typeface="Merriweather"/>
              <a:cs typeface="Merriweather"/>
              <a:sym typeface="Merriweather"/>
            </a:endParaRPr>
          </a:p>
          <a:p>
            <a:pPr indent="-387350" lvl="0" marL="457200" rtl="0" algn="l">
              <a:spcBef>
                <a:spcPts val="0"/>
              </a:spcBef>
              <a:spcAft>
                <a:spcPts val="0"/>
              </a:spcAft>
              <a:buClr>
                <a:srgbClr val="93C47D"/>
              </a:buClr>
              <a:buSzPts val="2500"/>
              <a:buFont typeface="Merriweather"/>
              <a:buChar char="●"/>
            </a:pPr>
            <a:r>
              <a:rPr lang="en" sz="2500">
                <a:latin typeface="Merriweather"/>
                <a:ea typeface="Merriweather"/>
                <a:cs typeface="Merriweather"/>
                <a:sym typeface="Merriweather"/>
              </a:rPr>
              <a:t>Intensity</a:t>
            </a:r>
            <a:r>
              <a:rPr lang="en" sz="2500">
                <a:solidFill>
                  <a:srgbClr val="93C47D"/>
                </a:solidFill>
                <a:latin typeface="Merriweather"/>
                <a:ea typeface="Merriweather"/>
                <a:cs typeface="Merriweather"/>
                <a:sym typeface="Merriweather"/>
              </a:rPr>
              <a:t> :</a:t>
            </a:r>
            <a:r>
              <a:rPr b="1" lang="en" sz="2500">
                <a:solidFill>
                  <a:srgbClr val="93C47D"/>
                </a:solidFill>
                <a:latin typeface="Merriweather"/>
                <a:ea typeface="Merriweather"/>
                <a:cs typeface="Merriweather"/>
                <a:sym typeface="Merriweather"/>
              </a:rPr>
              <a:t> 5-15 </a:t>
            </a:r>
            <a:r>
              <a:rPr b="1" lang="en" sz="2500">
                <a:latin typeface="Merriweather"/>
                <a:ea typeface="Merriweather"/>
                <a:cs typeface="Merriweather"/>
                <a:sym typeface="Merriweather"/>
              </a:rPr>
              <a:t>mV</a:t>
            </a:r>
            <a:endParaRPr b="1" sz="2500">
              <a:latin typeface="Merriweather"/>
              <a:ea typeface="Merriweather"/>
              <a:cs typeface="Merriweather"/>
              <a:sym typeface="Merriweather"/>
            </a:endParaRPr>
          </a:p>
          <a:p>
            <a:pPr indent="-387350" lvl="0" marL="457200" rtl="0" algn="l">
              <a:spcBef>
                <a:spcPts val="0"/>
              </a:spcBef>
              <a:spcAft>
                <a:spcPts val="0"/>
              </a:spcAft>
              <a:buClr>
                <a:srgbClr val="93C47D"/>
              </a:buClr>
              <a:buSzPts val="2500"/>
              <a:buFont typeface="Merriweather"/>
              <a:buChar char="●"/>
            </a:pPr>
            <a:r>
              <a:rPr lang="en" sz="2500">
                <a:solidFill>
                  <a:srgbClr val="93C47D"/>
                </a:solidFill>
                <a:latin typeface="Merriweather"/>
                <a:ea typeface="Merriweather"/>
                <a:cs typeface="Merriweather"/>
                <a:sym typeface="Merriweather"/>
              </a:rPr>
              <a:t>Frequency </a:t>
            </a:r>
            <a:r>
              <a:rPr b="1" lang="en" sz="2500">
                <a:solidFill>
                  <a:srgbClr val="93C47D"/>
                </a:solidFill>
                <a:latin typeface="Merriweather"/>
                <a:ea typeface="Merriweather"/>
                <a:cs typeface="Merriweather"/>
                <a:sym typeface="Merriweather"/>
              </a:rPr>
              <a:t>3-12/ </a:t>
            </a:r>
            <a:r>
              <a:rPr b="1" lang="en" sz="2500">
                <a:latin typeface="Merriweather"/>
                <a:ea typeface="Merriweather"/>
                <a:cs typeface="Merriweather"/>
                <a:sym typeface="Merriweather"/>
              </a:rPr>
              <a:t>min</a:t>
            </a:r>
            <a:r>
              <a:rPr lang="en" sz="2500">
                <a:solidFill>
                  <a:srgbClr val="93C47D"/>
                </a:solidFill>
                <a:latin typeface="Merriweather"/>
                <a:ea typeface="Merriweather"/>
                <a:cs typeface="Merriweather"/>
                <a:sym typeface="Merriweather"/>
              </a:rPr>
              <a:t> </a:t>
            </a:r>
            <a:endParaRPr sz="2500">
              <a:solidFill>
                <a:srgbClr val="6AA84F"/>
              </a:solidFill>
              <a:latin typeface="Merriweather"/>
              <a:ea typeface="Merriweather"/>
              <a:cs typeface="Merriweather"/>
              <a:sym typeface="Merriweather"/>
            </a:endParaRPr>
          </a:p>
          <a:p>
            <a:pPr indent="-374650" lvl="2" marL="1371600" rtl="0" algn="l">
              <a:spcBef>
                <a:spcPts val="0"/>
              </a:spcBef>
              <a:spcAft>
                <a:spcPts val="0"/>
              </a:spcAft>
              <a:buClr>
                <a:srgbClr val="6AA84F"/>
              </a:buClr>
              <a:buSzPts val="2300"/>
              <a:buFont typeface="Merriweather"/>
              <a:buChar char="■"/>
            </a:pPr>
            <a:r>
              <a:rPr lang="en" sz="2300">
                <a:solidFill>
                  <a:srgbClr val="6AA84F"/>
                </a:solidFill>
                <a:latin typeface="Merriweather"/>
                <a:ea typeface="Merriweather"/>
                <a:cs typeface="Merriweather"/>
                <a:sym typeface="Merriweather"/>
              </a:rPr>
              <a:t>Ranges in different parts of GI tract</a:t>
            </a:r>
            <a:endParaRPr sz="2300">
              <a:solidFill>
                <a:srgbClr val="6AA84F"/>
              </a:solidFill>
              <a:latin typeface="Merriweather"/>
              <a:ea typeface="Merriweather"/>
              <a:cs typeface="Merriweather"/>
              <a:sym typeface="Merriweather"/>
            </a:endParaRPr>
          </a:p>
          <a:p>
            <a:pPr indent="-368300" lvl="4" marL="2286000" rtl="0" algn="l">
              <a:spcBef>
                <a:spcPts val="0"/>
              </a:spcBef>
              <a:spcAft>
                <a:spcPts val="0"/>
              </a:spcAft>
              <a:buSzPts val="2200"/>
              <a:buFont typeface="Merriweather"/>
              <a:buChar char="-"/>
            </a:pPr>
            <a:r>
              <a:rPr lang="en" sz="2200">
                <a:latin typeface="Merriweather"/>
                <a:ea typeface="Merriweather"/>
                <a:cs typeface="Merriweather"/>
                <a:sym typeface="Merriweather"/>
              </a:rPr>
              <a:t>Stomach</a:t>
            </a:r>
            <a:r>
              <a:rPr b="1" lang="en" sz="2200">
                <a:latin typeface="Merriweather"/>
                <a:ea typeface="Merriweather"/>
                <a:cs typeface="Merriweather"/>
                <a:sym typeface="Merriweather"/>
              </a:rPr>
              <a:t>:</a:t>
            </a:r>
            <a:r>
              <a:rPr lang="en" sz="2200">
                <a:latin typeface="Merriweather"/>
                <a:ea typeface="Merriweather"/>
                <a:cs typeface="Merriweather"/>
                <a:sym typeface="Merriweather"/>
              </a:rPr>
              <a:t>   </a:t>
            </a:r>
            <a:r>
              <a:rPr b="1" lang="en" sz="2200">
                <a:latin typeface="Merriweather"/>
                <a:ea typeface="Merriweather"/>
                <a:cs typeface="Merriweather"/>
                <a:sym typeface="Merriweather"/>
              </a:rPr>
              <a:t>3</a:t>
            </a:r>
            <a:r>
              <a:rPr lang="en" sz="2200">
                <a:latin typeface="Merriweather"/>
                <a:ea typeface="Merriweather"/>
                <a:cs typeface="Merriweather"/>
                <a:sym typeface="Merriweather"/>
              </a:rPr>
              <a:t>/min </a:t>
            </a:r>
            <a:endParaRPr sz="2200">
              <a:latin typeface="Merriweather"/>
              <a:ea typeface="Merriweather"/>
              <a:cs typeface="Merriweather"/>
              <a:sym typeface="Merriweather"/>
            </a:endParaRPr>
          </a:p>
          <a:p>
            <a:pPr indent="-368300" lvl="4" marL="2286000" rtl="0" algn="l">
              <a:spcBef>
                <a:spcPts val="0"/>
              </a:spcBef>
              <a:spcAft>
                <a:spcPts val="0"/>
              </a:spcAft>
              <a:buSzPts val="2200"/>
              <a:buFont typeface="Merriweather"/>
              <a:buChar char="-"/>
            </a:pPr>
            <a:r>
              <a:rPr lang="en" sz="2200">
                <a:latin typeface="Merriweather"/>
                <a:ea typeface="Merriweather"/>
                <a:cs typeface="Merriweather"/>
                <a:sym typeface="Merriweather"/>
              </a:rPr>
              <a:t>Duodenum</a:t>
            </a:r>
            <a:r>
              <a:rPr lang="en" sz="2200">
                <a:latin typeface="Merriweather"/>
                <a:ea typeface="Merriweather"/>
                <a:cs typeface="Merriweather"/>
                <a:sym typeface="Merriweather"/>
              </a:rPr>
              <a:t>:   </a:t>
            </a:r>
            <a:r>
              <a:rPr b="1" lang="en" sz="2200">
                <a:latin typeface="Merriweather"/>
                <a:ea typeface="Merriweather"/>
                <a:cs typeface="Merriweather"/>
                <a:sym typeface="Merriweather"/>
              </a:rPr>
              <a:t>12</a:t>
            </a:r>
            <a:r>
              <a:rPr lang="en" sz="2200">
                <a:latin typeface="Merriweather"/>
                <a:ea typeface="Merriweather"/>
                <a:cs typeface="Merriweather"/>
                <a:sym typeface="Merriweather"/>
              </a:rPr>
              <a:t>/min</a:t>
            </a:r>
            <a:endParaRPr sz="2200">
              <a:latin typeface="Merriweather"/>
              <a:ea typeface="Merriweather"/>
              <a:cs typeface="Merriweather"/>
              <a:sym typeface="Merriweather"/>
            </a:endParaRPr>
          </a:p>
          <a:p>
            <a:pPr indent="-368300" lvl="4" marL="2286000" rtl="0" algn="l">
              <a:spcBef>
                <a:spcPts val="0"/>
              </a:spcBef>
              <a:spcAft>
                <a:spcPts val="0"/>
              </a:spcAft>
              <a:buSzPts val="2200"/>
              <a:buFont typeface="Merriweather"/>
              <a:buChar char="-"/>
            </a:pPr>
            <a:r>
              <a:rPr lang="en" sz="2200">
                <a:latin typeface="Merriweather"/>
                <a:ea typeface="Merriweather"/>
                <a:cs typeface="Merriweather"/>
                <a:sym typeface="Merriweather"/>
              </a:rPr>
              <a:t>Ileum:   </a:t>
            </a:r>
            <a:r>
              <a:rPr b="1" lang="en" sz="2200">
                <a:latin typeface="Merriweather"/>
                <a:ea typeface="Merriweather"/>
                <a:cs typeface="Merriweather"/>
                <a:sym typeface="Merriweather"/>
              </a:rPr>
              <a:t>8-9</a:t>
            </a:r>
            <a:r>
              <a:rPr lang="en" sz="2200">
                <a:latin typeface="Merriweather"/>
                <a:ea typeface="Merriweather"/>
                <a:cs typeface="Merriweather"/>
                <a:sym typeface="Merriweather"/>
              </a:rPr>
              <a:t>/min</a:t>
            </a:r>
            <a:endParaRPr sz="2200">
              <a:latin typeface="Merriweather"/>
              <a:ea typeface="Merriweather"/>
              <a:cs typeface="Merriweather"/>
              <a:sym typeface="Merriweather"/>
            </a:endParaRPr>
          </a:p>
          <a:p>
            <a:pPr indent="0" lvl="0" marL="0" rtl="0" algn="l">
              <a:spcBef>
                <a:spcPts val="0"/>
              </a:spcBef>
              <a:spcAft>
                <a:spcPts val="0"/>
              </a:spcAft>
              <a:buNone/>
            </a:pPr>
            <a:r>
              <a:t/>
            </a:r>
            <a:endParaRPr sz="2500">
              <a:latin typeface="Merriweather"/>
              <a:ea typeface="Merriweather"/>
              <a:cs typeface="Merriweather"/>
              <a:sym typeface="Merriweather"/>
            </a:endParaRPr>
          </a:p>
        </p:txBody>
      </p:sp>
      <p:pic>
        <p:nvPicPr>
          <p:cNvPr id="289" name="Google Shape;289;p21"/>
          <p:cNvPicPr preferRelativeResize="0"/>
          <p:nvPr/>
        </p:nvPicPr>
        <p:blipFill rotWithShape="1">
          <a:blip r:embed="rId3">
            <a:alphaModFix/>
          </a:blip>
          <a:srcRect b="0" l="0" r="0" t="11402"/>
          <a:stretch/>
        </p:blipFill>
        <p:spPr>
          <a:xfrm>
            <a:off x="7475792" y="9129725"/>
            <a:ext cx="5062333" cy="2374400"/>
          </a:xfrm>
          <a:prstGeom prst="rect">
            <a:avLst/>
          </a:prstGeom>
          <a:noFill/>
          <a:ln>
            <a:noFill/>
          </a:ln>
        </p:spPr>
      </p:pic>
      <p:sp>
        <p:nvSpPr>
          <p:cNvPr id="290" name="Google Shape;290;p21"/>
          <p:cNvSpPr/>
          <p:nvPr/>
        </p:nvSpPr>
        <p:spPr>
          <a:xfrm>
            <a:off x="583425" y="12561650"/>
            <a:ext cx="12385200" cy="6193800"/>
          </a:xfrm>
          <a:prstGeom prst="rect">
            <a:avLst/>
          </a:prstGeom>
          <a:noFill/>
          <a:ln cap="flat" cmpd="sng" w="66675">
            <a:solidFill>
              <a:srgbClr val="B6D7A8"/>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3600">
              <a:latin typeface="Merriweather"/>
              <a:ea typeface="Merriweather"/>
              <a:cs typeface="Merriweather"/>
              <a:sym typeface="Merriweather"/>
            </a:endParaRPr>
          </a:p>
        </p:txBody>
      </p:sp>
      <p:sp>
        <p:nvSpPr>
          <p:cNvPr id="291" name="Google Shape;291;p21"/>
          <p:cNvSpPr/>
          <p:nvPr/>
        </p:nvSpPr>
        <p:spPr>
          <a:xfrm>
            <a:off x="0" y="656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92" name="Google Shape;292;p21"/>
          <p:cNvSpPr txBox="1"/>
          <p:nvPr/>
        </p:nvSpPr>
        <p:spPr>
          <a:xfrm>
            <a:off x="11409324" y="553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One</a:t>
            </a:r>
            <a:endParaRPr sz="3500">
              <a:latin typeface="Oswald"/>
              <a:ea typeface="Oswald"/>
              <a:cs typeface="Oswald"/>
              <a:sym typeface="Oswald"/>
            </a:endParaRPr>
          </a:p>
        </p:txBody>
      </p:sp>
      <p:sp>
        <p:nvSpPr>
          <p:cNvPr id="293" name="Google Shape;293;p21"/>
          <p:cNvSpPr txBox="1"/>
          <p:nvPr/>
        </p:nvSpPr>
        <p:spPr>
          <a:xfrm>
            <a:off x="114526" y="16800"/>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8</a:t>
            </a:r>
            <a:endParaRPr sz="4500">
              <a:solidFill>
                <a:srgbClr val="FFFFFF"/>
              </a:solidFill>
              <a:latin typeface="Oswald"/>
              <a:ea typeface="Oswald"/>
              <a:cs typeface="Oswald"/>
              <a:sym typeface="Oswald"/>
            </a:endParaRPr>
          </a:p>
          <a:p>
            <a:pPr indent="0" lvl="0" marL="0" rtl="0" algn="l">
              <a:spcBef>
                <a:spcPts val="0"/>
              </a:spcBef>
              <a:spcAft>
                <a:spcPts val="0"/>
              </a:spcAft>
              <a:buNone/>
            </a:pPr>
            <a:r>
              <a:t/>
            </a:r>
            <a:endParaRPr sz="4500">
              <a:solidFill>
                <a:srgbClr val="FFFFFF"/>
              </a:solidFill>
              <a:latin typeface="Oswald"/>
              <a:ea typeface="Oswald"/>
              <a:cs typeface="Oswald"/>
              <a:sym typeface="Oswald"/>
            </a:endParaRPr>
          </a:p>
        </p:txBody>
      </p:sp>
      <p:sp>
        <p:nvSpPr>
          <p:cNvPr id="294" name="Google Shape;294;p21"/>
          <p:cNvSpPr txBox="1"/>
          <p:nvPr/>
        </p:nvSpPr>
        <p:spPr>
          <a:xfrm>
            <a:off x="813441" y="16800"/>
            <a:ext cx="95067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GENERAL PRINCIPlES OF GIT PHYSIOLOGY </a:t>
            </a:r>
            <a:endParaRPr sz="3200">
              <a:solidFill>
                <a:srgbClr val="FFFFFF"/>
              </a:solidFill>
              <a:latin typeface="Oswald"/>
              <a:ea typeface="Oswald"/>
              <a:cs typeface="Oswald"/>
              <a:sym typeface="Oswald"/>
            </a:endParaRPr>
          </a:p>
        </p:txBody>
      </p:sp>
      <p:sp>
        <p:nvSpPr>
          <p:cNvPr id="295" name="Google Shape;295;p21"/>
          <p:cNvSpPr/>
          <p:nvPr/>
        </p:nvSpPr>
        <p:spPr>
          <a:xfrm>
            <a:off x="583046" y="65711"/>
            <a:ext cx="2304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96" name="Google Shape;296;p21"/>
          <p:cNvSpPr/>
          <p:nvPr/>
        </p:nvSpPr>
        <p:spPr>
          <a:xfrm>
            <a:off x="0" y="1055388"/>
            <a:ext cx="4670100" cy="699600"/>
          </a:xfrm>
          <a:prstGeom prst="rect">
            <a:avLst/>
          </a:prstGeom>
          <a:solidFill>
            <a:srgbClr val="93C47D"/>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300">
                <a:latin typeface="Merriweather"/>
                <a:ea typeface="Merriweather"/>
                <a:cs typeface="Merriweather"/>
                <a:sym typeface="Merriweather"/>
              </a:rPr>
              <a:t>2</a:t>
            </a:r>
            <a:r>
              <a:rPr lang="en" sz="3300">
                <a:latin typeface="Merriweather"/>
                <a:ea typeface="Merriweather"/>
                <a:cs typeface="Merriweather"/>
                <a:sym typeface="Merriweather"/>
              </a:rPr>
              <a:t>- Electrical activity</a:t>
            </a:r>
            <a:endParaRPr sz="3300">
              <a:latin typeface="Merriweather"/>
              <a:ea typeface="Merriweather"/>
              <a:cs typeface="Merriweather"/>
              <a:sym typeface="Merriweather"/>
            </a:endParaRPr>
          </a:p>
        </p:txBody>
      </p:sp>
      <p:sp>
        <p:nvSpPr>
          <p:cNvPr id="297" name="Google Shape;297;p21"/>
          <p:cNvSpPr txBox="1"/>
          <p:nvPr/>
        </p:nvSpPr>
        <p:spPr>
          <a:xfrm>
            <a:off x="4832986" y="882781"/>
            <a:ext cx="12811500" cy="12363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93C47D"/>
              </a:buClr>
              <a:buSzPts val="2200"/>
              <a:buFont typeface="Merriweather"/>
              <a:buChar char="●"/>
            </a:pPr>
            <a:r>
              <a:rPr lang="en" sz="2200">
                <a:latin typeface="Merriweather"/>
                <a:ea typeface="Merriweather"/>
                <a:cs typeface="Merriweather"/>
                <a:sym typeface="Merriweather"/>
              </a:rPr>
              <a:t>Continual</a:t>
            </a:r>
            <a:r>
              <a:rPr lang="en" sz="2200">
                <a:solidFill>
                  <a:srgbClr val="93C47D"/>
                </a:solidFill>
                <a:latin typeface="Merriweather"/>
                <a:ea typeface="Merriweather"/>
                <a:cs typeface="Merriweather"/>
                <a:sym typeface="Merriweather"/>
              </a:rPr>
              <a:t>. </a:t>
            </a:r>
            <a:endParaRPr sz="2200">
              <a:solidFill>
                <a:srgbClr val="93C47D"/>
              </a:solidFill>
              <a:latin typeface="Merriweather"/>
              <a:ea typeface="Merriweather"/>
              <a:cs typeface="Merriweather"/>
              <a:sym typeface="Merriweather"/>
            </a:endParaRPr>
          </a:p>
          <a:p>
            <a:pPr indent="-368300" lvl="0" marL="457200" rtl="0" algn="l">
              <a:spcBef>
                <a:spcPts val="0"/>
              </a:spcBef>
              <a:spcAft>
                <a:spcPts val="0"/>
              </a:spcAft>
              <a:buClr>
                <a:srgbClr val="93C47D"/>
              </a:buClr>
              <a:buSzPts val="2200"/>
              <a:buFont typeface="Merriweather"/>
              <a:buChar char="●"/>
            </a:pPr>
            <a:r>
              <a:rPr lang="en" sz="2200">
                <a:latin typeface="Merriweather"/>
                <a:ea typeface="Merriweather"/>
                <a:cs typeface="Merriweather"/>
                <a:sym typeface="Merriweather"/>
              </a:rPr>
              <a:t>Slow</a:t>
            </a:r>
            <a:r>
              <a:rPr lang="en" sz="2200">
                <a:solidFill>
                  <a:srgbClr val="93C47D"/>
                </a:solidFill>
                <a:latin typeface="Merriweather"/>
                <a:ea typeface="Merriweather"/>
                <a:cs typeface="Merriweather"/>
                <a:sym typeface="Merriweather"/>
              </a:rPr>
              <a:t>.</a:t>
            </a:r>
            <a:endParaRPr sz="2200">
              <a:solidFill>
                <a:srgbClr val="93C47D"/>
              </a:solidFill>
              <a:latin typeface="Merriweather"/>
              <a:ea typeface="Merriweather"/>
              <a:cs typeface="Merriweather"/>
              <a:sym typeface="Merriweather"/>
            </a:endParaRPr>
          </a:p>
          <a:p>
            <a:pPr indent="-368300" lvl="0" marL="457200" rtl="0" algn="l">
              <a:spcBef>
                <a:spcPts val="0"/>
              </a:spcBef>
              <a:spcAft>
                <a:spcPts val="0"/>
              </a:spcAft>
              <a:buClr>
                <a:srgbClr val="93C47D"/>
              </a:buClr>
              <a:buSzPts val="2200"/>
              <a:buFont typeface="Merriweather"/>
              <a:buChar char="●"/>
            </a:pPr>
            <a:r>
              <a:rPr lang="en" sz="2200">
                <a:latin typeface="Merriweather"/>
                <a:ea typeface="Merriweather"/>
                <a:cs typeface="Merriweather"/>
                <a:sym typeface="Merriweather"/>
              </a:rPr>
              <a:t>Intrinsic</a:t>
            </a:r>
            <a:r>
              <a:rPr lang="en" sz="2200">
                <a:solidFill>
                  <a:srgbClr val="93C47D"/>
                </a:solidFill>
                <a:latin typeface="Merriweather"/>
                <a:ea typeface="Merriweather"/>
                <a:cs typeface="Merriweather"/>
                <a:sym typeface="Merriweather"/>
              </a:rPr>
              <a:t>.</a:t>
            </a:r>
            <a:endParaRPr sz="2200">
              <a:solidFill>
                <a:srgbClr val="93C47D"/>
              </a:solidFill>
              <a:latin typeface="Merriweather"/>
              <a:ea typeface="Merriweather"/>
              <a:cs typeface="Merriweather"/>
              <a:sym typeface="Merriweather"/>
            </a:endParaRPr>
          </a:p>
        </p:txBody>
      </p:sp>
      <p:sp>
        <p:nvSpPr>
          <p:cNvPr id="298" name="Google Shape;298;p21"/>
          <p:cNvSpPr/>
          <p:nvPr/>
        </p:nvSpPr>
        <p:spPr>
          <a:xfrm>
            <a:off x="583275" y="1906125"/>
            <a:ext cx="4086900" cy="573600"/>
          </a:xfrm>
          <a:prstGeom prst="rect">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latin typeface="Merriweather"/>
                <a:ea typeface="Merriweather"/>
                <a:cs typeface="Merriweather"/>
                <a:sym typeface="Merriweather"/>
              </a:rPr>
              <a:t>S</a:t>
            </a:r>
            <a:r>
              <a:rPr lang="en" sz="3600">
                <a:latin typeface="Merriweather"/>
                <a:ea typeface="Merriweather"/>
                <a:cs typeface="Merriweather"/>
                <a:sym typeface="Merriweather"/>
              </a:rPr>
              <a:t>low </a:t>
            </a:r>
            <a:r>
              <a:rPr lang="en">
                <a:solidFill>
                  <a:srgbClr val="45818E"/>
                </a:solidFill>
                <a:latin typeface="Merriweather"/>
                <a:ea typeface="Merriweather"/>
                <a:cs typeface="Merriweather"/>
                <a:sym typeface="Merriweather"/>
              </a:rPr>
              <a:t>(myogenic)</a:t>
            </a:r>
            <a:r>
              <a:rPr lang="en" sz="3600">
                <a:latin typeface="Merriweather"/>
                <a:ea typeface="Merriweather"/>
                <a:cs typeface="Merriweather"/>
                <a:sym typeface="Merriweather"/>
              </a:rPr>
              <a:t>Waves</a:t>
            </a:r>
            <a:r>
              <a:rPr baseline="30000" lang="en" sz="3600">
                <a:latin typeface="Merriweather"/>
                <a:ea typeface="Merriweather"/>
                <a:cs typeface="Merriweather"/>
                <a:sym typeface="Merriweather"/>
              </a:rPr>
              <a:t>1</a:t>
            </a:r>
            <a:endParaRPr baseline="30000" sz="3600">
              <a:latin typeface="Merriweather"/>
              <a:ea typeface="Merriweather"/>
              <a:cs typeface="Merriweather"/>
              <a:sym typeface="Merriweather"/>
            </a:endParaRPr>
          </a:p>
        </p:txBody>
      </p:sp>
      <p:sp>
        <p:nvSpPr>
          <p:cNvPr id="299" name="Google Shape;299;p21"/>
          <p:cNvSpPr/>
          <p:nvPr/>
        </p:nvSpPr>
        <p:spPr>
          <a:xfrm>
            <a:off x="583275" y="11988050"/>
            <a:ext cx="4086900" cy="573600"/>
          </a:xfrm>
          <a:prstGeom prst="rect">
            <a:avLst/>
          </a:prstGeom>
          <a:solidFill>
            <a:srgbClr val="B6D7A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latin typeface="Merriweather"/>
                <a:ea typeface="Merriweather"/>
                <a:cs typeface="Merriweather"/>
                <a:sym typeface="Merriweather"/>
              </a:rPr>
              <a:t>Spike potentials</a:t>
            </a:r>
            <a:r>
              <a:rPr baseline="30000" lang="en" sz="3600">
                <a:latin typeface="Merriweather"/>
                <a:ea typeface="Merriweather"/>
                <a:cs typeface="Merriweather"/>
                <a:sym typeface="Merriweather"/>
              </a:rPr>
              <a:t>1</a:t>
            </a:r>
            <a:endParaRPr baseline="30000" sz="3600">
              <a:latin typeface="Merriweather"/>
              <a:ea typeface="Merriweather"/>
              <a:cs typeface="Merriweather"/>
              <a:sym typeface="Merriweather"/>
            </a:endParaRPr>
          </a:p>
        </p:txBody>
      </p:sp>
      <p:sp>
        <p:nvSpPr>
          <p:cNvPr id="300" name="Google Shape;300;p21"/>
          <p:cNvSpPr txBox="1"/>
          <p:nvPr/>
        </p:nvSpPr>
        <p:spPr>
          <a:xfrm>
            <a:off x="10320158" y="10901717"/>
            <a:ext cx="3668400" cy="3375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700">
                <a:highlight>
                  <a:srgbClr val="FFFFFF"/>
                </a:highlight>
                <a:latin typeface="Merriweather"/>
                <a:ea typeface="Merriweather"/>
                <a:cs typeface="Merriweather"/>
                <a:sym typeface="Merriweather"/>
              </a:rPr>
              <a:t>Figure 1-13</a:t>
            </a:r>
            <a:endParaRPr b="1" sz="2700">
              <a:highlight>
                <a:srgbClr val="FFFFFF"/>
              </a:highlight>
              <a:latin typeface="Merriweather"/>
              <a:ea typeface="Merriweather"/>
              <a:cs typeface="Merriweather"/>
              <a:sym typeface="Merriweather"/>
            </a:endParaRPr>
          </a:p>
        </p:txBody>
      </p:sp>
      <p:sp>
        <p:nvSpPr>
          <p:cNvPr id="301" name="Google Shape;301;p21"/>
          <p:cNvSpPr txBox="1"/>
          <p:nvPr/>
        </p:nvSpPr>
        <p:spPr>
          <a:xfrm>
            <a:off x="0" y="18970308"/>
            <a:ext cx="38178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2400">
                <a:solidFill>
                  <a:srgbClr val="FFFFFF"/>
                </a:solidFill>
                <a:latin typeface="Verdana"/>
                <a:ea typeface="Verdana"/>
                <a:cs typeface="Verdana"/>
                <a:sym typeface="Verdana"/>
              </a:rPr>
              <a:t>Footnotes</a:t>
            </a:r>
            <a:endParaRPr sz="2400">
              <a:solidFill>
                <a:srgbClr val="FFFFFF"/>
              </a:solidFill>
              <a:latin typeface="Verdana"/>
              <a:ea typeface="Verdana"/>
              <a:cs typeface="Verdana"/>
              <a:sym typeface="Verdana"/>
            </a:endParaRPr>
          </a:p>
        </p:txBody>
      </p:sp>
      <p:sp>
        <p:nvSpPr>
          <p:cNvPr id="302" name="Google Shape;302;p21"/>
          <p:cNvSpPr/>
          <p:nvPr/>
        </p:nvSpPr>
        <p:spPr>
          <a:xfrm>
            <a:off x="545100" y="18970300"/>
            <a:ext cx="13585500" cy="4335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303" name="Google Shape;303;p21"/>
          <p:cNvSpPr/>
          <p:nvPr/>
        </p:nvSpPr>
        <p:spPr>
          <a:xfrm>
            <a:off x="0" y="18970300"/>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304" name="Google Shape;304;p21"/>
          <p:cNvSpPr txBox="1"/>
          <p:nvPr/>
        </p:nvSpPr>
        <p:spPr>
          <a:xfrm>
            <a:off x="630800" y="18915925"/>
            <a:ext cx="25632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FFFFFF"/>
                </a:solidFill>
                <a:latin typeface="Oswald"/>
                <a:ea typeface="Oswald"/>
                <a:cs typeface="Oswald"/>
                <a:sym typeface="Oswald"/>
              </a:rPr>
              <a:t>FOOTNOTES</a:t>
            </a:r>
            <a:endParaRPr sz="2500">
              <a:solidFill>
                <a:srgbClr val="FFFFFF"/>
              </a:solidFill>
              <a:latin typeface="Oswald"/>
              <a:ea typeface="Oswald"/>
              <a:cs typeface="Oswald"/>
              <a:sym typeface="Oswald"/>
            </a:endParaRPr>
          </a:p>
        </p:txBody>
      </p:sp>
      <p:sp>
        <p:nvSpPr>
          <p:cNvPr id="305" name="Google Shape;305;p21"/>
          <p:cNvSpPr txBox="1"/>
          <p:nvPr/>
        </p:nvSpPr>
        <p:spPr>
          <a:xfrm>
            <a:off x="-142400" y="19414600"/>
            <a:ext cx="14239500" cy="6996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Merriweather"/>
              <a:buAutoNum type="arabicPeriod"/>
            </a:pPr>
            <a:r>
              <a:rPr lang="en">
                <a:latin typeface="Merriweather"/>
                <a:ea typeface="Merriweather"/>
                <a:cs typeface="Merriweather"/>
                <a:sym typeface="Merriweather"/>
              </a:rPr>
              <a:t>It’s important to point out that action potentials only occur when these slow-wave potentials are superimposed by excitatory neurotransmitters released by nerve endings. Which means that slow-wave potentials provide the threshold required for excitatory neurotransmitters to fulfill their activities. </a:t>
            </a:r>
            <a:endParaRPr>
              <a:latin typeface="Merriweather"/>
              <a:ea typeface="Merriweather"/>
              <a:cs typeface="Merriweather"/>
              <a:sym typeface="Merriweathe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